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39" r:id="rId6"/>
    <p:sldMasterId id="2147483753" r:id="rId7"/>
    <p:sldMasterId id="2147483778" r:id="rId8"/>
    <p:sldMasterId id="2147483792" r:id="rId9"/>
    <p:sldMasterId id="2147483806" r:id="rId10"/>
    <p:sldMasterId id="2147483818" r:id="rId11"/>
    <p:sldMasterId id="2147483833" r:id="rId12"/>
    <p:sldMasterId id="2147483846" r:id="rId13"/>
    <p:sldMasterId id="2147483858" r:id="rId14"/>
    <p:sldMasterId id="2147483870" r:id="rId15"/>
    <p:sldMasterId id="2147483885" r:id="rId16"/>
    <p:sldMasterId id="2147483897" r:id="rId17"/>
    <p:sldMasterId id="2147483911" r:id="rId18"/>
    <p:sldMasterId id="2147483923" r:id="rId19"/>
  </p:sldMasterIdLst>
  <p:notesMasterIdLst>
    <p:notesMasterId r:id="rId90"/>
  </p:notesMasterIdLst>
  <p:sldIdLst>
    <p:sldId id="295" r:id="rId20"/>
    <p:sldId id="299" r:id="rId21"/>
    <p:sldId id="323" r:id="rId22"/>
    <p:sldId id="378" r:id="rId23"/>
    <p:sldId id="297" r:id="rId24"/>
    <p:sldId id="257" r:id="rId25"/>
    <p:sldId id="258" r:id="rId26"/>
    <p:sldId id="344" r:id="rId27"/>
    <p:sldId id="364" r:id="rId28"/>
    <p:sldId id="365" r:id="rId29"/>
    <p:sldId id="272" r:id="rId30"/>
    <p:sldId id="325" r:id="rId31"/>
    <p:sldId id="339" r:id="rId32"/>
    <p:sldId id="313" r:id="rId33"/>
    <p:sldId id="314" r:id="rId34"/>
    <p:sldId id="315" r:id="rId35"/>
    <p:sldId id="316" r:id="rId36"/>
    <p:sldId id="317" r:id="rId37"/>
    <p:sldId id="318" r:id="rId38"/>
    <p:sldId id="319" r:id="rId39"/>
    <p:sldId id="330" r:id="rId40"/>
    <p:sldId id="331" r:id="rId41"/>
    <p:sldId id="332" r:id="rId42"/>
    <p:sldId id="298" r:id="rId43"/>
    <p:sldId id="308" r:id="rId44"/>
    <p:sldId id="309" r:id="rId45"/>
    <p:sldId id="362" r:id="rId46"/>
    <p:sldId id="363" r:id="rId47"/>
    <p:sldId id="310" r:id="rId48"/>
    <p:sldId id="311" r:id="rId49"/>
    <p:sldId id="366" r:id="rId50"/>
    <p:sldId id="367" r:id="rId51"/>
    <p:sldId id="368" r:id="rId52"/>
    <p:sldId id="369" r:id="rId53"/>
    <p:sldId id="370" r:id="rId54"/>
    <p:sldId id="371" r:id="rId55"/>
    <p:sldId id="372" r:id="rId56"/>
    <p:sldId id="373" r:id="rId57"/>
    <p:sldId id="381" r:id="rId58"/>
    <p:sldId id="300" r:id="rId59"/>
    <p:sldId id="273" r:id="rId60"/>
    <p:sldId id="306" r:id="rId61"/>
    <p:sldId id="375" r:id="rId62"/>
    <p:sldId id="376" r:id="rId63"/>
    <p:sldId id="312" r:id="rId64"/>
    <p:sldId id="301" r:id="rId65"/>
    <p:sldId id="291" r:id="rId66"/>
    <p:sldId id="290" r:id="rId67"/>
    <p:sldId id="279" r:id="rId68"/>
    <p:sldId id="338" r:id="rId69"/>
    <p:sldId id="377" r:id="rId70"/>
    <p:sldId id="379" r:id="rId71"/>
    <p:sldId id="380" r:id="rId72"/>
    <p:sldId id="353" r:id="rId73"/>
    <p:sldId id="354" r:id="rId74"/>
    <p:sldId id="336" r:id="rId75"/>
    <p:sldId id="356" r:id="rId76"/>
    <p:sldId id="357" r:id="rId77"/>
    <p:sldId id="358" r:id="rId78"/>
    <p:sldId id="359" r:id="rId79"/>
    <p:sldId id="360" r:id="rId80"/>
    <p:sldId id="361" r:id="rId81"/>
    <p:sldId id="302" r:id="rId82"/>
    <p:sldId id="293" r:id="rId83"/>
    <p:sldId id="294" r:id="rId84"/>
    <p:sldId id="374" r:id="rId85"/>
    <p:sldId id="303" r:id="rId86"/>
    <p:sldId id="335" r:id="rId87"/>
    <p:sldId id="275" r:id="rId88"/>
    <p:sldId id="355"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584" autoAdjust="0"/>
  </p:normalViewPr>
  <p:slideViewPr>
    <p:cSldViewPr>
      <p:cViewPr varScale="1">
        <p:scale>
          <a:sx n="98" d="100"/>
          <a:sy n="98" d="100"/>
        </p:scale>
        <p:origin x="-108" y="-858"/>
      </p:cViewPr>
      <p:guideLst>
        <p:guide orient="horz" pos="2160"/>
        <p:guide pos="2880"/>
      </p:guideLst>
    </p:cSldViewPr>
  </p:slideViewPr>
  <p:notesTextViewPr>
    <p:cViewPr>
      <p:scale>
        <a:sx n="1" d="1"/>
        <a:sy n="1" d="1"/>
      </p:scale>
      <p:origin x="0" y="0"/>
    </p:cViewPr>
  </p:notesTextViewPr>
  <p:sorterViewPr>
    <p:cViewPr>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750F51-3CFC-4AB8-8C60-19C9EFE6DB9D}" type="datetimeFigureOut">
              <a:rPr lang="en-US" smtClean="0"/>
              <a:t>5/16/2012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A672C-688A-4382-A263-48F777EC6C81}" type="slidenum">
              <a:rPr lang="en-US" smtClean="0"/>
              <a:t>‹#›</a:t>
            </a:fld>
            <a:endParaRPr lang="en-US"/>
          </a:p>
        </p:txBody>
      </p:sp>
    </p:spTree>
    <p:extLst>
      <p:ext uri="{BB962C8B-B14F-4D97-AF65-F5344CB8AC3E}">
        <p14:creationId xmlns:p14="http://schemas.microsoft.com/office/powerpoint/2010/main" val="297543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4E72E-4AE7-4892-ADC7-412FBA0626FB}" type="slidenum">
              <a:rPr lang="en-US">
                <a:solidFill>
                  <a:prstClr val="black"/>
                </a:solidFill>
              </a:rPr>
              <a:pPr/>
              <a:t>29</a:t>
            </a:fld>
            <a:endParaRPr lang="en-US">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This 1999 NWS survey was written up as part of a Schmit et al paper. </a:t>
            </a:r>
          </a:p>
          <a:p>
            <a:endParaRPr lang="en-US"/>
          </a:p>
          <a:p>
            <a:r>
              <a:rPr lang="en-US"/>
              <a:t>Note that almost 80% of the responses were positive in terms of forecasters support for satellite derived images from the existing GOES sounder. </a:t>
            </a:r>
          </a:p>
          <a:p>
            <a:endParaRPr lang="en-US"/>
          </a:p>
          <a:p>
            <a:r>
              <a:rPr lang="en-US"/>
              <a:t>Current NWS training programs (e.g. SHyMet) will hopefully increase the use and appreciation of new satellite data. </a:t>
            </a:r>
          </a:p>
          <a:p>
            <a:endParaRPr lang="en-US"/>
          </a:p>
          <a:p>
            <a:r>
              <a:rPr lang="en-US" b="1"/>
              <a:t>Main Objective of SHyMet (Satellite Hydrology and Meteorology) training program</a:t>
            </a:r>
          </a:p>
          <a:p>
            <a:r>
              <a:rPr lang="en-US"/>
              <a:t>To prepare National Oceanic and Atmospheric Administration (NOAA) and National Weather Service (NWS) users for the latest polar orbiting and geostationary satellite data and products in the warning and forecast programs with direct links to Government Performance Results Act (GPRA) goals.</a:t>
            </a:r>
          </a:p>
          <a:p>
            <a:r>
              <a:rPr lang="en-US"/>
              <a:t>Completes end-to-end program cycle for space-based remote sensing as part of NOAA's Strategic Plan for an Integrated Global Environmental Observation and Data Management System and Global Earth Observation System of Systems (GEOSS).</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838B2-E194-44AF-8138-BCDA66B41EF2}" type="slidenum">
              <a:rPr lang="en-US">
                <a:solidFill>
                  <a:prstClr val="black"/>
                </a:solidFill>
              </a:rPr>
              <a:pPr/>
              <a:t>30</a:t>
            </a:fld>
            <a:endParaRPr lang="en-US">
              <a:solidFill>
                <a:prstClr val="black"/>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ko-KR">
              <a:ea typeface="굴림" pitchFamily="34" charset="-127"/>
            </a:endParaRPr>
          </a:p>
          <a:p>
            <a:r>
              <a:rPr lang="en-US" altLang="ko-KR">
                <a:ea typeface="굴림" pitchFamily="34" charset="-127"/>
              </a:rPr>
              <a:t>This is related to the pie chart of previous slide</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33C3C-30E7-4E77-AD7A-139D473DB69C}" type="slidenum">
              <a:rPr lang="en-US"/>
              <a:pPr/>
              <a:t>41</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a:t>There are 6 products that will not meet requirements without a GEO high-spectral resolution sounder. This presentation focuses on T, Q vertical profiles, capping inversion and moisture flux.</a:t>
            </a:r>
          </a:p>
          <a:p>
            <a:endParaRPr lang="en-US" altLang="ko-KR" dirty="0">
              <a:ea typeface="굴림" charset="-127"/>
            </a:endParaRPr>
          </a:p>
          <a:p>
            <a:r>
              <a:rPr lang="en-US" altLang="ko-KR" dirty="0">
                <a:ea typeface="굴림" charset="-127"/>
              </a:rPr>
              <a:t>Without an advanced high-spectral sounder on GOES, the following validated product requirements will either not be produced or will provide limited value added over numerical model guidance in the 2020 time frame</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AB9FB1-3417-42BA-852A-1F74C22B8026}" type="slidenum">
              <a:rPr lang="en-US"/>
              <a:pPr/>
              <a:t>43</a:t>
            </a:fld>
            <a:endParaRPr lang="en-US"/>
          </a:p>
        </p:txBody>
      </p:sp>
      <p:sp>
        <p:nvSpPr>
          <p:cNvPr id="174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eaLnBrk="0" hangingPunct="0"/>
            <a:fld id="{AB7B42C2-8549-4164-AB41-B1DB96DF60C1}" type="slidenum">
              <a:rPr lang="en-US" sz="1200">
                <a:ea typeface="ＭＳ Ｐゴシック" pitchFamily="34" charset="-128"/>
              </a:rPr>
              <a:pPr algn="r" eaLnBrk="0" hangingPunct="0"/>
              <a:t>43</a:t>
            </a:fld>
            <a:endParaRPr lang="en-US" sz="1200">
              <a:ea typeface="ＭＳ Ｐゴシック" pitchFamily="34" charset="-128"/>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14400" y="4343400"/>
            <a:ext cx="5029200" cy="4114800"/>
          </a:xfrm>
          <a:noFill/>
          <a:ln>
            <a:solidFill>
              <a:srgbClr val="000000"/>
            </a:solidFill>
            <a:miter lim="800000"/>
            <a:headEnd/>
            <a:tailEnd/>
          </a:ln>
        </p:spPr>
        <p:txBody>
          <a:bodyPr/>
          <a:lstStyle/>
          <a:p>
            <a:r>
              <a:rPr lang="en-US" dirty="0"/>
              <a:t>MM5 - Pennsylvania State University - National Center for Atmospheric Research Mesoscale Model.</a:t>
            </a:r>
          </a:p>
          <a:p>
            <a:r>
              <a:rPr lang="en-US" dirty="0"/>
              <a:t>GIFTS forward model retrievals from GIFTS water vapor channels.  CIMSS retrievals of MM5 model run.  Raw vectors.  No winds beneath the clouds because of the cloud mask.</a:t>
            </a:r>
          </a:p>
          <a:p>
            <a:r>
              <a:rPr lang="en-US" dirty="0"/>
              <a:t>30 minute time steps at 50mb intervals.  1000mb – 350 </a:t>
            </a:r>
            <a:r>
              <a:rPr lang="en-US" dirty="0" err="1"/>
              <a:t>mb</a:t>
            </a:r>
            <a:r>
              <a:rPr lang="en-US" dirty="0"/>
              <a:t>.  NASTI example compared well with LIDAR.</a:t>
            </a:r>
          </a:p>
          <a:p>
            <a:r>
              <a:rPr lang="en-US" dirty="0"/>
              <a:t>GIFTS - Geostationary Imaging Fourier Transform Spectrometer.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EA9B5-D58E-458B-A18A-0D7521FB7C83}" type="slidenum">
              <a:rPr lang="en-US">
                <a:solidFill>
                  <a:prstClr val="black"/>
                </a:solidFill>
              </a:rPr>
              <a:pPr/>
              <a:t>45</a:t>
            </a:fld>
            <a:endParaRPr lang="en-US">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Simulations. GOES-8 vs CrIS-type. 75 CONUS raob profiels. J. Li. 2001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TPW, the error is half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LI, the error much less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56</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63D43A32-5B38-4AFA-BE24-0E98906E37A4}" type="slidenum">
              <a:rPr lang="en-US">
                <a:solidFill>
                  <a:prstClr val="black"/>
                </a:solidFill>
              </a:rPr>
              <a:pPr eaLnBrk="1" hangingPunct="1"/>
              <a:t>57</a:t>
            </a:fld>
            <a:endParaRPr lang="en-US">
              <a:solidFill>
                <a:prstClr val="black"/>
              </a:solidFill>
            </a:endParaRPr>
          </a:p>
        </p:txBody>
      </p:sp>
      <p:sp>
        <p:nvSpPr>
          <p:cNvPr id="71683" name="Rectangle 2"/>
          <p:cNvSpPr>
            <a:spLocks noGrp="1" noRot="1" noChangeAspect="1" noChangeArrowheads="1" noTextEdit="1"/>
          </p:cNvSpPr>
          <p:nvPr>
            <p:ph type="sldImg"/>
          </p:nvPr>
        </p:nvSpPr>
        <p:spPr>
          <a:xfrm>
            <a:off x="1144588" y="687388"/>
            <a:ext cx="4568825" cy="3425825"/>
          </a:xfrm>
          <a:ln/>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r>
              <a:rPr lang="en-US" smtClean="0"/>
              <a:t>LI&gt;0 stable, -3 to 0 moderately stable, -6 to -3 moderately unstable, -6 to -9 very unstable, -6 to -9 extreme instability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027B1-3297-4E6B-B331-4ED2F0ABBD94}" type="slidenum">
              <a:rPr lang="en-US">
                <a:solidFill>
                  <a:prstClr val="black"/>
                </a:solidFill>
              </a:rPr>
              <a:pPr/>
              <a:t>58</a:t>
            </a:fld>
            <a:endParaRPr lang="en-US">
              <a:solidFill>
                <a:prstClr val="black"/>
              </a:solidFill>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5</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dirty="0" smtClean="0">
                <a:latin typeface="Arial" pitchFamily="34" charset="0"/>
              </a:rPr>
              <a:t>Advanced Baseline Imager (ABI)	Earth-viewing</a:t>
            </a:r>
          </a:p>
          <a:p>
            <a:pPr lvl="1"/>
            <a:r>
              <a:rPr lang="en-US" b="1" dirty="0" smtClean="0">
                <a:latin typeface="Arial" pitchFamily="34" charset="0"/>
              </a:rPr>
              <a:t>Geostationary Lightning Mapper (GLM)	Earth-viewing</a:t>
            </a:r>
          </a:p>
          <a:p>
            <a:pPr lvl="1"/>
            <a:r>
              <a:rPr lang="en-US" b="1" dirty="0" smtClean="0">
                <a:latin typeface="Arial" pitchFamily="34" charset="0"/>
              </a:rPr>
              <a:t>Solar Ultra-Violet Imager (SUVI)	Sun-viewing</a:t>
            </a:r>
          </a:p>
          <a:p>
            <a:pPr lvl="1"/>
            <a:r>
              <a:rPr lang="en-US" b="1" dirty="0" smtClean="0">
                <a:latin typeface="Arial" pitchFamily="34" charset="0"/>
              </a:rPr>
              <a:t>EUVS and XRS Irradiance Sensors (EXIS)	Sun-viewing</a:t>
            </a:r>
          </a:p>
          <a:p>
            <a:pPr lvl="1"/>
            <a:r>
              <a:rPr lang="en-US" b="1" dirty="0" smtClean="0">
                <a:latin typeface="Arial" pitchFamily="34" charset="0"/>
              </a:rPr>
              <a:t>Space Environment In-Situ Suite (SEISS)	Space-viewing</a:t>
            </a:r>
          </a:p>
          <a:p>
            <a:pPr lvl="1"/>
            <a:r>
              <a:rPr lang="en-US" b="1" dirty="0" smtClean="0">
                <a:latin typeface="Arial" pitchFamily="34" charset="0"/>
              </a:rPr>
              <a:t>Magnetometer (MAG)		Space-viewing</a:t>
            </a:r>
          </a:p>
          <a:p>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p:spPr>
        <p:txBody>
          <a:bodyPr/>
          <a:lstStyle/>
          <a:p>
            <a:r>
              <a:rPr lang="en-US" smtClean="0"/>
              <a:t>AIRS single FOV soundings in clear skies are used. WRF/3DVAR forecasting and assimilation system is used.  Assimilation is done every 6 hours. 0-h is from analysis, others are forecasts.</a:t>
            </a:r>
          </a:p>
        </p:txBody>
      </p:sp>
      <p:sp>
        <p:nvSpPr>
          <p:cNvPr id="225284" name="Slide Number Placeholder 3"/>
          <p:cNvSpPr>
            <a:spLocks noGrp="1"/>
          </p:cNvSpPr>
          <p:nvPr>
            <p:ph type="sldNum" sz="quarter" idx="5"/>
          </p:nvPr>
        </p:nvSpPr>
        <p:spPr>
          <a:noFill/>
        </p:spPr>
        <p:txBody>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fld id="{BCF7A1D0-E269-44A4-B933-FD2F2D39503B}" type="slidenum">
              <a:rPr lang="en-US" smtClean="0">
                <a:solidFill>
                  <a:prstClr val="black"/>
                </a:solidFill>
              </a:rPr>
              <a:pPr eaLnBrk="1" hangingPunct="1"/>
              <a:t>60</a:t>
            </a:fld>
            <a:endParaRPr 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Grp="1" noRot="1" noChangeAspect="1" noChangeArrowheads="1" noTextEdit="1"/>
          </p:cNvSpPr>
          <p:nvPr>
            <p:ph type="sldImg"/>
          </p:nvPr>
        </p:nvSpPr>
        <p:spPr>
          <a:xfrm>
            <a:off x="1143000" y="685800"/>
            <a:ext cx="4572000" cy="3429000"/>
          </a:xfrm>
          <a:ln/>
        </p:spPr>
      </p:sp>
      <p:sp>
        <p:nvSpPr>
          <p:cNvPr id="1900547" name="Rectangle 3"/>
          <p:cNvSpPr>
            <a:spLocks noGrp="1" noChangeArrowheads="1"/>
          </p:cNvSpPr>
          <p:nvPr>
            <p:ph type="body" idx="1"/>
          </p:nvPr>
        </p:nvSpPr>
        <p:spPr>
          <a:xfrm>
            <a:off x="685800" y="4343400"/>
            <a:ext cx="5486400" cy="4114800"/>
          </a:xfrm>
        </p:spPr>
        <p:txBody>
          <a:bodyPr/>
          <a:lstStyle/>
          <a:p>
            <a:r>
              <a:rPr lang="en-US"/>
              <a:t>Define current GOES sounder information volume to be 1 x 1 x 1 for the attributes.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hangingPunct="1"/>
            <a:fld id="{78AA4279-34A2-4263-A290-D473F0963CDE}" type="slidenum">
              <a:rPr lang="en-US" b="0">
                <a:solidFill>
                  <a:prstClr val="black"/>
                </a:solidFill>
              </a:rPr>
              <a:pPr eaLnBrk="1" hangingPunct="1"/>
              <a:t>66</a:t>
            </a:fld>
            <a:endParaRPr lang="en-US" b="0">
              <a:solidFill>
                <a:prstClr val="black"/>
              </a:solidFill>
            </a:endParaRPr>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Specific NOAA requirement(s) being addressed</a:t>
            </a:r>
          </a:p>
          <a:p>
            <a:pPr lvl="1" eaLnBrk="1" hangingPunct="1"/>
            <a:r>
              <a:rPr lang="en-US" smtClean="0">
                <a:latin typeface="Arial" pitchFamily="34" charset="0"/>
              </a:rPr>
              <a:t>Associated Science Question(s) being worked (objective(s) of the specific research effort)</a:t>
            </a:r>
          </a:p>
          <a:p>
            <a:pPr lvl="1" eaLnBrk="1" hangingPunct="1"/>
            <a:r>
              <a:rPr lang="en-US" smtClean="0">
                <a:latin typeface="Arial" pitchFamily="34" charset="0"/>
              </a:rPr>
              <a:t>(Traceability)</a:t>
            </a:r>
          </a:p>
          <a:p>
            <a:pPr eaLnBrk="1" hangingPunct="1"/>
            <a:r>
              <a:rPr lang="en-US" smtClean="0">
                <a:latin typeface="Arial" pitchFamily="34" charset="0"/>
              </a:rPr>
              <a:t>Who cares (recipients/beneficiaries of the work; societal benefit)?</a:t>
            </a:r>
          </a:p>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77D67-5891-40C2-A59D-97E2590E90D7}" type="slidenum">
              <a:rPr lang="en-US">
                <a:solidFill>
                  <a:prstClr val="black"/>
                </a:solidFill>
              </a:rPr>
              <a:pPr/>
              <a:t>9</a:t>
            </a:fld>
            <a:endParaRPr 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The need for geo high-spectral resolution data have been demonstrated with aircraft and leo data. </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pPr/>
              <a:t>11</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A3164-9D24-41F7-8FE9-1453A6FE168D}" type="slidenum">
              <a:rPr lang="en-US">
                <a:solidFill>
                  <a:prstClr val="black"/>
                </a:solidFill>
              </a:rPr>
              <a:pPr/>
              <a:t>25</a:t>
            </a:fld>
            <a:endParaRPr lang="en-US">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t>Note the many operational uses of today’s sounder, even with its limited spatial and spectral attributes.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E229DF-21BA-461D-91D1-D6E9E11A8F78}" type="slidenum">
              <a:rPr lang="zh-CN" altLang="en-US">
                <a:solidFill>
                  <a:prstClr val="black"/>
                </a:solidFill>
              </a:rPr>
              <a:pPr/>
              <a:t>27</a:t>
            </a:fld>
            <a:endParaRPr lang="en-US" altLang="zh-CN">
              <a:solidFill>
                <a:prstClr val="black"/>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altLang="zh-CN" dirty="0"/>
              <a:t>convert -delay 60 *</a:t>
            </a:r>
            <a:r>
              <a:rPr lang="en-US" altLang="zh-CN" dirty="0" err="1"/>
              <a:t>png</a:t>
            </a:r>
            <a:r>
              <a:rPr lang="en-US" altLang="zh-CN" dirty="0"/>
              <a:t> match_GCIP_prep1.gif</a:t>
            </a:r>
          </a:p>
          <a:p>
            <a:r>
              <a:rPr lang="en-US" altLang="zh-CN" dirty="0"/>
              <a:t>H:\CIMSS\NCEP_GCIP_prep_4km\match_GCIP_wrf_prep1</a:t>
            </a: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4658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60776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Rot="1" noChangeArrowheads="1"/>
          </p:cNvSpPr>
          <p:nvPr>
            <p:ph type="ctrTitle"/>
          </p:nvPr>
        </p:nvSpPr>
        <p:spPr>
          <a:xfrm>
            <a:off x="685800" y="2286000"/>
            <a:ext cx="7772400" cy="1143000"/>
          </a:xfrm>
        </p:spPr>
        <p:txBody>
          <a:bodyPr/>
          <a:lstStyle>
            <a:lvl1pPr>
              <a:defRPr/>
            </a:lvl1pPr>
          </a:lstStyle>
          <a:p>
            <a:pPr lvl="0"/>
            <a:r>
              <a:rPr lang="zh-CN" altLang="en-US" noProof="0" smtClean="0"/>
              <a:t>单击此处编辑母版标题样式</a:t>
            </a:r>
          </a:p>
        </p:txBody>
      </p:sp>
      <p:sp>
        <p:nvSpPr>
          <p:cNvPr id="18739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301625" y="6245225"/>
            <a:ext cx="2289175" cy="476250"/>
          </a:xfrm>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xfrm>
            <a:off x="6553200" y="6245225"/>
            <a:ext cx="2289175" cy="476250"/>
          </a:xfrm>
        </p:spPr>
        <p:txBody>
          <a:bodyPr/>
          <a:lstStyle>
            <a:lvl1pPr>
              <a:defRPr/>
            </a:lvl1pPr>
          </a:lstStyle>
          <a:p>
            <a:pPr>
              <a:defRPr/>
            </a:pPr>
            <a:fld id="{9C728D83-CB40-43D3-A6DA-23788143C33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8996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98ACE6-DB1A-4E18-8BA5-78D9E4FB63E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108970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207C57-551E-4445-9F7F-C05F65E924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1459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752600"/>
            <a:ext cx="4194175"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194175"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53B5E6-A3D1-4740-A083-C86CD9A0AA7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28520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DED446-655A-4AA8-8385-E1E25816B3A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600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F15175-3F3D-4CBF-AA7A-43E0A521D82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43014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13CD5E-9554-44B1-9B81-99D23B227A6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3862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20E34-2E7F-4912-8B57-28AE5666B15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579753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E08D8C-3368-4B19-A6A8-96E16C181F7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51247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713E37-9C9E-43D1-B019-E550A5F16C4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299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70370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381000"/>
            <a:ext cx="2135187" cy="5641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381000"/>
            <a:ext cx="6253163" cy="5641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A91A3-3A1C-47DF-84A5-043F28A525E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48586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3810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752600"/>
            <a:ext cx="4194175" cy="2058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05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752600"/>
            <a:ext cx="4194175" cy="4270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C21AD6F-F696-4E32-B9A5-CC48345C4F6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37925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3810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752600"/>
            <a:ext cx="4194175" cy="2058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05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752600"/>
            <a:ext cx="4194175" cy="4270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D63190-D519-40F9-A8AF-D424016735D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94764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265C83-A69B-4D70-BEAC-4395511B13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39615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225B42-4099-471F-B169-0B8E3732E2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9849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D275CD-F052-47A3-B12E-EB2BF9A960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36320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605EE-723E-4B3A-8778-CE3DD51B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5548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DB6116E-FE92-4ADB-8045-82D2A55058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679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BD42A3-31FC-47F1-A383-E157ECC260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9938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89E97EB-2342-4F8D-A686-D7705946EF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69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7597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F28635-EEBE-406C-B83B-4B018E9E85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3715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C9EF9B-5759-4F57-8018-E480EB6E98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672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9B8303-E3C0-464B-94E0-E86CB82D70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32043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F162BA-CA42-4303-89E7-01976AB757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9482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Rot="1" noChangeArrowheads="1"/>
          </p:cNvSpPr>
          <p:nvPr>
            <p:ph type="ctrTitle"/>
          </p:nvPr>
        </p:nvSpPr>
        <p:spPr>
          <a:xfrm>
            <a:off x="685800" y="2286000"/>
            <a:ext cx="7772400" cy="1143000"/>
          </a:xfrm>
        </p:spPr>
        <p:txBody>
          <a:bodyPr/>
          <a:lstStyle>
            <a:lvl1pPr>
              <a:defRPr/>
            </a:lvl1pPr>
          </a:lstStyle>
          <a:p>
            <a:pPr lvl="0"/>
            <a:r>
              <a:rPr lang="zh-CN" altLang="en-US" noProof="0" smtClean="0"/>
              <a:t>单击此处编辑母版标题样式</a:t>
            </a:r>
          </a:p>
        </p:txBody>
      </p:sp>
      <p:sp>
        <p:nvSpPr>
          <p:cNvPr id="18739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301625" y="6245225"/>
            <a:ext cx="2289175" cy="476250"/>
          </a:xfrm>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xfrm>
            <a:off x="6553200" y="6245225"/>
            <a:ext cx="2289175" cy="476250"/>
          </a:xfrm>
        </p:spPr>
        <p:txBody>
          <a:bodyPr/>
          <a:lstStyle>
            <a:lvl1pPr>
              <a:defRPr/>
            </a:lvl1pPr>
          </a:lstStyle>
          <a:p>
            <a:pPr>
              <a:defRPr/>
            </a:pPr>
            <a:fld id="{73D2C262-F573-468C-B534-B6C7A7CDE17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31565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BA7B1-6B10-4F98-BA3B-0FC4FCAE373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046141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D3C3C-BCD0-43D4-847A-76340E73A8D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13847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752600"/>
            <a:ext cx="4194175"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194175"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B2A811-3E2D-4AA9-96EE-66E87614B4F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34661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CF35FB-EEFE-47C2-9C9D-D911E359F75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360613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E4CFD4-0D1C-4F17-BF49-EA0656ED5EE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4687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3923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2E53C9-AF28-4606-BDE7-BD0A4391D0A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78053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9029F-A2F6-4B56-BF57-6266A8BF2AA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58784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2E5F32-5587-4BAC-880C-FA6D636704C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401724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E80A47-CF79-4173-9768-F91E27D0DD0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674920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381000"/>
            <a:ext cx="2135187" cy="5641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381000"/>
            <a:ext cx="6253163" cy="5641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4E057D-EF62-4730-A938-B96D3B6CB6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788810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3810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752600"/>
            <a:ext cx="4194175" cy="2058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05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752600"/>
            <a:ext cx="4194175" cy="4270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C5510EE-735A-41D2-BB33-2D13C791D2A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71941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3810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752600"/>
            <a:ext cx="4194175" cy="2058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05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752600"/>
            <a:ext cx="4194175" cy="4270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B79B36E-278C-45AC-9F1C-F86802AD455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129900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rPr>
              <a:t>September 13, 2006</a:t>
            </a: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67EFD18-3F51-454A-A4B6-9277C8562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57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AE2F15E0-3A82-4319-AB68-D8291533F7A6}" type="slidenum">
              <a:rPr lang="en-US"/>
              <a:pPr>
                <a:defRPr/>
              </a:pPr>
              <a:t>‹#›</a:t>
            </a:fld>
            <a:endParaRPr lang="en-US"/>
          </a:p>
        </p:txBody>
      </p:sp>
    </p:spTree>
    <p:extLst>
      <p:ext uri="{BB962C8B-B14F-4D97-AF65-F5344CB8AC3E}">
        <p14:creationId xmlns:p14="http://schemas.microsoft.com/office/powerpoint/2010/main" val="27668561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82B95765-917C-441D-A81B-150009DE1EDB}" type="slidenum">
              <a:rPr lang="en-US"/>
              <a:pPr>
                <a:defRPr/>
              </a:pPr>
              <a:t>‹#›</a:t>
            </a:fld>
            <a:endParaRPr lang="en-US"/>
          </a:p>
        </p:txBody>
      </p:sp>
    </p:spTree>
    <p:extLst>
      <p:ext uri="{BB962C8B-B14F-4D97-AF65-F5344CB8AC3E}">
        <p14:creationId xmlns:p14="http://schemas.microsoft.com/office/powerpoint/2010/main" val="246524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9032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52A5B3E1-D6B7-44D8-8101-5AAAF652DBD3}" type="slidenum">
              <a:rPr lang="en-US"/>
              <a:pPr>
                <a:defRPr/>
              </a:pPr>
              <a:t>‹#›</a:t>
            </a:fld>
            <a:endParaRPr lang="en-US"/>
          </a:p>
        </p:txBody>
      </p:sp>
    </p:spTree>
    <p:extLst>
      <p:ext uri="{BB962C8B-B14F-4D97-AF65-F5344CB8AC3E}">
        <p14:creationId xmlns:p14="http://schemas.microsoft.com/office/powerpoint/2010/main" val="2287347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C143D159-D361-4B34-8580-BCD151B7F6FE}" type="slidenum">
              <a:rPr lang="en-US"/>
              <a:pPr>
                <a:defRPr/>
              </a:pPr>
              <a:t>‹#›</a:t>
            </a:fld>
            <a:endParaRPr lang="en-US"/>
          </a:p>
        </p:txBody>
      </p:sp>
    </p:spTree>
    <p:extLst>
      <p:ext uri="{BB962C8B-B14F-4D97-AF65-F5344CB8AC3E}">
        <p14:creationId xmlns:p14="http://schemas.microsoft.com/office/powerpoint/2010/main" val="24778576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DA5208D2-5C09-4554-9BD2-76F197585F7D}" type="slidenum">
              <a:rPr lang="en-US"/>
              <a:pPr>
                <a:defRPr/>
              </a:pPr>
              <a:t>‹#›</a:t>
            </a:fld>
            <a:endParaRPr lang="en-US"/>
          </a:p>
        </p:txBody>
      </p:sp>
    </p:spTree>
    <p:extLst>
      <p:ext uri="{BB962C8B-B14F-4D97-AF65-F5344CB8AC3E}">
        <p14:creationId xmlns:p14="http://schemas.microsoft.com/office/powerpoint/2010/main" val="39101378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1BE5D62C-1E8D-47C7-9744-85FABAD8E604}" type="slidenum">
              <a:rPr lang="en-US"/>
              <a:pPr>
                <a:defRPr/>
              </a:pPr>
              <a:t>‹#›</a:t>
            </a:fld>
            <a:endParaRPr lang="en-US"/>
          </a:p>
        </p:txBody>
      </p:sp>
    </p:spTree>
    <p:extLst>
      <p:ext uri="{BB962C8B-B14F-4D97-AF65-F5344CB8AC3E}">
        <p14:creationId xmlns:p14="http://schemas.microsoft.com/office/powerpoint/2010/main" val="18672007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CF3316E4-5BB6-473F-BBB0-0544693BC1BC}" type="slidenum">
              <a:rPr lang="en-US"/>
              <a:pPr>
                <a:defRPr/>
              </a:pPr>
              <a:t>‹#›</a:t>
            </a:fld>
            <a:endParaRPr lang="en-US"/>
          </a:p>
        </p:txBody>
      </p:sp>
    </p:spTree>
    <p:extLst>
      <p:ext uri="{BB962C8B-B14F-4D97-AF65-F5344CB8AC3E}">
        <p14:creationId xmlns:p14="http://schemas.microsoft.com/office/powerpoint/2010/main" val="13213380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A28DFA8E-8ACE-4413-9A84-0C8DDA1B2621}" type="slidenum">
              <a:rPr lang="en-US"/>
              <a:pPr>
                <a:defRPr/>
              </a:pPr>
              <a:t>‹#›</a:t>
            </a:fld>
            <a:endParaRPr lang="en-US"/>
          </a:p>
        </p:txBody>
      </p:sp>
    </p:spTree>
    <p:extLst>
      <p:ext uri="{BB962C8B-B14F-4D97-AF65-F5344CB8AC3E}">
        <p14:creationId xmlns:p14="http://schemas.microsoft.com/office/powerpoint/2010/main" val="24822048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99DBBED8-59E6-411D-92B8-4292AD891CE2}" type="slidenum">
              <a:rPr lang="en-US"/>
              <a:pPr>
                <a:defRPr/>
              </a:pPr>
              <a:t>‹#›</a:t>
            </a:fld>
            <a:endParaRPr lang="en-US"/>
          </a:p>
        </p:txBody>
      </p:sp>
    </p:spTree>
    <p:extLst>
      <p:ext uri="{BB962C8B-B14F-4D97-AF65-F5344CB8AC3E}">
        <p14:creationId xmlns:p14="http://schemas.microsoft.com/office/powerpoint/2010/main" val="14593717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1F8ADA98-6D0B-488A-BD1B-86702BDDA238}" type="slidenum">
              <a:rPr lang="en-US"/>
              <a:pPr>
                <a:defRPr/>
              </a:pPr>
              <a:t>‹#›</a:t>
            </a:fld>
            <a:endParaRPr lang="en-US"/>
          </a:p>
        </p:txBody>
      </p:sp>
    </p:spTree>
    <p:extLst>
      <p:ext uri="{BB962C8B-B14F-4D97-AF65-F5344CB8AC3E}">
        <p14:creationId xmlns:p14="http://schemas.microsoft.com/office/powerpoint/2010/main" val="19244238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7E8D11B1-5C2B-406A-BCF2-D335AF6AE5FC}" type="slidenum">
              <a:rPr lang="en-US"/>
              <a:pPr>
                <a:defRPr/>
              </a:pPr>
              <a:t>‹#›</a:t>
            </a:fld>
            <a:endParaRPr lang="en-US"/>
          </a:p>
        </p:txBody>
      </p:sp>
    </p:spTree>
    <p:extLst>
      <p:ext uri="{BB962C8B-B14F-4D97-AF65-F5344CB8AC3E}">
        <p14:creationId xmlns:p14="http://schemas.microsoft.com/office/powerpoint/2010/main" val="3377533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eaLnBrk="1" hangingPunct="1">
              <a:defRPr>
                <a:latin typeface="Arial" charset="0"/>
                <a:ea typeface="SimSun" pitchFamily="2" charset="-122"/>
              </a:defRPr>
            </a:lvl1pPr>
          </a:lstStyle>
          <a:p>
            <a:pPr>
              <a:defRPr/>
            </a:pPr>
            <a:endParaRPr lang="en-US"/>
          </a:p>
        </p:txBody>
      </p:sp>
      <p:sp>
        <p:nvSpPr>
          <p:cNvPr id="7" name="Footer Placeholder 6"/>
          <p:cNvSpPr>
            <a:spLocks noGrp="1"/>
          </p:cNvSpPr>
          <p:nvPr>
            <p:ph type="ftr" sz="quarter" idx="11"/>
          </p:nvPr>
        </p:nvSpPr>
        <p:spPr/>
        <p:txBody>
          <a:bodyPr/>
          <a:lstStyle>
            <a:lvl1pPr eaLnBrk="1" hangingPunct="1">
              <a:defRPr>
                <a:latin typeface="Arial" charset="0"/>
                <a:ea typeface="SimSun" pitchFamily="2" charset="-122"/>
              </a:defRPr>
            </a:lvl1pPr>
          </a:lstStyle>
          <a:p>
            <a:pPr>
              <a:defRPr/>
            </a:pPr>
            <a:endParaRPr lang="en-US"/>
          </a:p>
        </p:txBody>
      </p:sp>
      <p:sp>
        <p:nvSpPr>
          <p:cNvPr id="8" name="Slide Number Placeholder 7"/>
          <p:cNvSpPr>
            <a:spLocks noGrp="1"/>
          </p:cNvSpPr>
          <p:nvPr>
            <p:ph type="sldNum" sz="quarter" idx="12"/>
          </p:nvPr>
        </p:nvSpPr>
        <p:spPr/>
        <p:txBody>
          <a:bodyPr/>
          <a:lstStyle>
            <a:lvl1pPr eaLnBrk="1" hangingPunct="1">
              <a:defRPr>
                <a:latin typeface="Arial" charset="0"/>
                <a:ea typeface="SimSun" pitchFamily="2" charset="-122"/>
              </a:defRPr>
            </a:lvl1pPr>
          </a:lstStyle>
          <a:p>
            <a:pPr>
              <a:defRPr/>
            </a:pPr>
            <a:fld id="{D02F2054-9F23-4987-8E0D-60B100827DE3}" type="slidenum">
              <a:rPr lang="en-US"/>
              <a:pPr>
                <a:defRPr/>
              </a:pPr>
              <a:t>‹#›</a:t>
            </a:fld>
            <a:endParaRPr lang="en-US"/>
          </a:p>
        </p:txBody>
      </p:sp>
    </p:spTree>
    <p:extLst>
      <p:ext uri="{BB962C8B-B14F-4D97-AF65-F5344CB8AC3E}">
        <p14:creationId xmlns:p14="http://schemas.microsoft.com/office/powerpoint/2010/main" val="57201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934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C4A5CBBC-6166-4AC3-BA12-FDBD3AF9B15B}" type="datetimeFigureOut">
              <a:rPr lang="en-US"/>
              <a:pPr>
                <a:defRPr/>
              </a:pPr>
              <a:t>5/18/2012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1506A5EF-07FF-4CD2-8D30-4B8A3107CA23}" type="slidenum">
              <a:rPr lang="en-US"/>
              <a:pPr>
                <a:defRPr/>
              </a:pPr>
              <a:t>‹#›</a:t>
            </a:fld>
            <a:endParaRPr lang="en-US"/>
          </a:p>
        </p:txBody>
      </p:sp>
    </p:spTree>
    <p:extLst>
      <p:ext uri="{BB962C8B-B14F-4D97-AF65-F5344CB8AC3E}">
        <p14:creationId xmlns:p14="http://schemas.microsoft.com/office/powerpoint/2010/main" val="32186610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EEDAC676-E97E-4788-82B9-CEFA6A5E4A62}" type="datetimeFigureOut">
              <a:rPr lang="en-US"/>
              <a:pPr>
                <a:defRPr/>
              </a:pPr>
              <a:t>5/18/2012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EF86ECC4-0372-4061-8457-DBDC3A1089A4}" type="slidenum">
              <a:rPr lang="en-US"/>
              <a:pPr>
                <a:defRPr/>
              </a:pPr>
              <a:t>‹#›</a:t>
            </a:fld>
            <a:endParaRPr lang="en-US"/>
          </a:p>
        </p:txBody>
      </p:sp>
    </p:spTree>
    <p:extLst>
      <p:ext uri="{BB962C8B-B14F-4D97-AF65-F5344CB8AC3E}">
        <p14:creationId xmlns:p14="http://schemas.microsoft.com/office/powerpoint/2010/main" val="23037525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38CD2FC4-0BE5-4A93-B74B-661F1634752A}" type="datetimeFigureOut">
              <a:rPr lang="en-US"/>
              <a:pPr>
                <a:defRPr/>
              </a:pPr>
              <a:t>5/18/2012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58AE790E-F3E8-46D1-A813-C74F6C6588B8}" type="slidenum">
              <a:rPr lang="en-US"/>
              <a:pPr>
                <a:defRPr/>
              </a:pPr>
              <a:t>‹#›</a:t>
            </a:fld>
            <a:endParaRPr lang="en-US"/>
          </a:p>
        </p:txBody>
      </p:sp>
    </p:spTree>
    <p:extLst>
      <p:ext uri="{BB962C8B-B14F-4D97-AF65-F5344CB8AC3E}">
        <p14:creationId xmlns:p14="http://schemas.microsoft.com/office/powerpoint/2010/main" val="40062803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863AF063-0D6B-4CEC-A119-DFDAC0B02704}" type="datetimeFigureOut">
              <a:rPr lang="en-US"/>
              <a:pPr>
                <a:defRPr/>
              </a:pPr>
              <a:t>5/18/2012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9F6822B5-48A9-4F9E-95D2-2EDBD6AAE85D}" type="slidenum">
              <a:rPr lang="en-US"/>
              <a:pPr>
                <a:defRPr/>
              </a:pPr>
              <a:t>‹#›</a:t>
            </a:fld>
            <a:endParaRPr lang="en-US"/>
          </a:p>
        </p:txBody>
      </p:sp>
    </p:spTree>
    <p:extLst>
      <p:ext uri="{BB962C8B-B14F-4D97-AF65-F5344CB8AC3E}">
        <p14:creationId xmlns:p14="http://schemas.microsoft.com/office/powerpoint/2010/main" val="21701621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88D4D598-9399-4B60-A827-E0DDCC5DF778}" type="datetimeFigureOut">
              <a:rPr lang="en-US"/>
              <a:pPr>
                <a:defRPr/>
              </a:pPr>
              <a:t>5/18/2012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017CFD91-F583-4E96-B8E0-7BE609E84477}" type="slidenum">
              <a:rPr lang="en-US"/>
              <a:pPr>
                <a:defRPr/>
              </a:pPr>
              <a:t>‹#›</a:t>
            </a:fld>
            <a:endParaRPr lang="en-US"/>
          </a:p>
        </p:txBody>
      </p:sp>
    </p:spTree>
    <p:extLst>
      <p:ext uri="{BB962C8B-B14F-4D97-AF65-F5344CB8AC3E}">
        <p14:creationId xmlns:p14="http://schemas.microsoft.com/office/powerpoint/2010/main" val="19611629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63806787-60C2-436A-94F2-86332CB4CBA7}" type="datetimeFigureOut">
              <a:rPr lang="en-US"/>
              <a:pPr>
                <a:defRPr/>
              </a:pPr>
              <a:t>5/18/2012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3B84F5C8-898F-4D99-AD6C-A6C534D7CEF2}" type="slidenum">
              <a:rPr lang="en-US"/>
              <a:pPr>
                <a:defRPr/>
              </a:pPr>
              <a:t>‹#›</a:t>
            </a:fld>
            <a:endParaRPr lang="en-US"/>
          </a:p>
        </p:txBody>
      </p:sp>
    </p:spTree>
    <p:extLst>
      <p:ext uri="{BB962C8B-B14F-4D97-AF65-F5344CB8AC3E}">
        <p14:creationId xmlns:p14="http://schemas.microsoft.com/office/powerpoint/2010/main" val="15758175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78A833CE-4B59-4A09-A7B4-ACE613A91308}" type="datetimeFigureOut">
              <a:rPr lang="en-US"/>
              <a:pPr>
                <a:defRPr/>
              </a:pPr>
              <a:t>5/18/2012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A3C47DC3-2960-4948-A7DD-1B99688129D7}" type="slidenum">
              <a:rPr lang="en-US"/>
              <a:pPr>
                <a:defRPr/>
              </a:pPr>
              <a:t>‹#›</a:t>
            </a:fld>
            <a:endParaRPr lang="en-US"/>
          </a:p>
        </p:txBody>
      </p:sp>
    </p:spTree>
    <p:extLst>
      <p:ext uri="{BB962C8B-B14F-4D97-AF65-F5344CB8AC3E}">
        <p14:creationId xmlns:p14="http://schemas.microsoft.com/office/powerpoint/2010/main" val="4628206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5FF3A7E3-FFF0-4ACF-8850-CD402B07D58C}" type="datetimeFigureOut">
              <a:rPr lang="en-US"/>
              <a:pPr>
                <a:defRPr/>
              </a:pPr>
              <a:t>5/18/2012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10DD6B2B-069D-4445-B7A4-0DC5E9B4CEC7}" type="slidenum">
              <a:rPr lang="en-US"/>
              <a:pPr>
                <a:defRPr/>
              </a:pPr>
              <a:t>‹#›</a:t>
            </a:fld>
            <a:endParaRPr lang="en-US"/>
          </a:p>
        </p:txBody>
      </p:sp>
    </p:spTree>
    <p:extLst>
      <p:ext uri="{BB962C8B-B14F-4D97-AF65-F5344CB8AC3E}">
        <p14:creationId xmlns:p14="http://schemas.microsoft.com/office/powerpoint/2010/main" val="21855640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0CEF4F91-487D-4BCE-8D61-B9E473F29E6A}" type="datetimeFigureOut">
              <a:rPr lang="en-US"/>
              <a:pPr>
                <a:defRPr/>
              </a:pPr>
              <a:t>5/18/2012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9596421D-EBAD-4523-ACAB-7D8D1AADB880}" type="slidenum">
              <a:rPr lang="en-US"/>
              <a:pPr>
                <a:defRPr/>
              </a:pPr>
              <a:t>‹#›</a:t>
            </a:fld>
            <a:endParaRPr lang="en-US"/>
          </a:p>
        </p:txBody>
      </p:sp>
    </p:spTree>
    <p:extLst>
      <p:ext uri="{BB962C8B-B14F-4D97-AF65-F5344CB8AC3E}">
        <p14:creationId xmlns:p14="http://schemas.microsoft.com/office/powerpoint/2010/main" val="6356442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A6EA8F3C-C3CD-4DA8-AD3B-8B52E4907270}" type="datetimeFigureOut">
              <a:rPr lang="en-US"/>
              <a:pPr>
                <a:defRPr/>
              </a:pPr>
              <a:t>5/18/2012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64E023B8-1031-4988-BB5D-38710AA820E6}" type="slidenum">
              <a:rPr lang="en-US"/>
              <a:pPr>
                <a:defRPr/>
              </a:pPr>
              <a:t>‹#›</a:t>
            </a:fld>
            <a:endParaRPr lang="en-US"/>
          </a:p>
        </p:txBody>
      </p:sp>
    </p:spTree>
    <p:extLst>
      <p:ext uri="{BB962C8B-B14F-4D97-AF65-F5344CB8AC3E}">
        <p14:creationId xmlns:p14="http://schemas.microsoft.com/office/powerpoint/2010/main" val="1413077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9363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SimSun" pitchFamily="2" charset="-122"/>
              </a:defRPr>
            </a:lvl1pPr>
          </a:lstStyle>
          <a:p>
            <a:pPr>
              <a:defRPr/>
            </a:pPr>
            <a:fld id="{D9E101A4-E2B7-48DD-AB32-5451279281A3}" type="datetimeFigureOut">
              <a:rPr lang="en-US"/>
              <a:pPr>
                <a:defRPr/>
              </a:pPr>
              <a:t>5/18/2012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SimSun"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SimSun" pitchFamily="2" charset="-122"/>
              </a:defRPr>
            </a:lvl1pPr>
          </a:lstStyle>
          <a:p>
            <a:pPr>
              <a:defRPr/>
            </a:pPr>
            <a:fld id="{F6FBAC72-00C2-40E5-899B-217EEBB6A1C4}" type="slidenum">
              <a:rPr lang="en-US"/>
              <a:pPr>
                <a:defRPr/>
              </a:pPr>
              <a:t>‹#›</a:t>
            </a:fld>
            <a:endParaRPr lang="en-US"/>
          </a:p>
        </p:txBody>
      </p:sp>
    </p:spTree>
    <p:extLst>
      <p:ext uri="{BB962C8B-B14F-4D97-AF65-F5344CB8AC3E}">
        <p14:creationId xmlns:p14="http://schemas.microsoft.com/office/powerpoint/2010/main" val="3516243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6BE9B6-8393-4BF1-9B18-73B5B9941174}" type="datetime1">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1832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F2792-4FDF-490B-9DB1-6521DAB57997}" type="datetime1">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48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3F17FA-E551-45FC-8803-67A01AB01975}" type="datetime1">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169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CE112B-F5D0-4BB8-B404-8245556EEB84}" type="datetime1">
              <a:rPr lang="en-US" smtClean="0">
                <a:solidFill>
                  <a:prstClr val="black">
                    <a:tint val="75000"/>
                  </a:prstClr>
                </a:solidFill>
              </a:rPr>
              <a:pPr/>
              <a:t>5/18/2012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1809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BA045B-F001-4528-8A7D-15FCC5649632}" type="datetime1">
              <a:rPr lang="en-US" smtClean="0">
                <a:solidFill>
                  <a:prstClr val="black">
                    <a:tint val="75000"/>
                  </a:prstClr>
                </a:solidFill>
              </a:rPr>
              <a:pPr/>
              <a:t>5/18/2012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2040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8843F8-CFC6-4B74-A494-1B64EF4CE3F5}" type="datetime1">
              <a:rPr lang="en-US" smtClean="0">
                <a:solidFill>
                  <a:prstClr val="black">
                    <a:tint val="75000"/>
                  </a:prstClr>
                </a:solidFill>
              </a:rPr>
              <a:pPr/>
              <a:t>5/18/2012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0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9EF55-E470-4879-9848-3B4F62578F3C}" type="datetime1">
              <a:rPr lang="en-US" smtClean="0">
                <a:solidFill>
                  <a:prstClr val="black">
                    <a:tint val="75000"/>
                  </a:prstClr>
                </a:solidFill>
              </a:rPr>
              <a:pPr/>
              <a:t>5/18/2012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7196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A96EC-68E5-4474-B941-79E0AA241E4F}" type="datetime1">
              <a:rPr lang="en-US" smtClean="0">
                <a:solidFill>
                  <a:prstClr val="black">
                    <a:tint val="75000"/>
                  </a:prstClr>
                </a:solidFill>
              </a:rPr>
              <a:pPr/>
              <a:t>5/18/2012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7139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3259F8-3D9E-4564-AB43-2EF58AA10BB3}" type="datetime1">
              <a:rPr lang="en-US" smtClean="0">
                <a:solidFill>
                  <a:prstClr val="black">
                    <a:tint val="75000"/>
                  </a:prstClr>
                </a:solidFill>
              </a:rPr>
              <a:pPr/>
              <a:t>5/18/2012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48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6904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B7A98-64EA-4E86-9347-002678CFD041}" type="datetime1">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3622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EF521B-77A9-4A3D-9CA0-7AC5CCB81EC7}" type="datetime1">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6D39A-B726-4AA0-AA90-87E8FC9A5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4837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4F1A5F-BC34-C24C-A59E-4CEAA9130D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71409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763334-F006-FC4F-8B16-4F06D45442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9198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805A9-2A9A-0A47-B0F3-25C7C09649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5101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22FF5E-CD74-CD45-B8A2-75750EA14E7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32303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636004-AD5A-D64C-8481-98F509AC94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6080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357CAC-E7EC-1D46-8323-D586186D18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2391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B56EC0-8AA5-C84F-9413-A786F1C8F2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99765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B02C9D-2A34-814A-AD21-B10F1D27008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3337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3698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A896D0-AB80-EF44-9378-70752EB9B72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28165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045742-6DA3-624F-8A0D-92250D0924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7513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2DC1D5-F6CF-684A-A7E8-2240F7F6F6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93193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AECE26E-652F-1447-8AC2-443F0833BF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43933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CE6D8-A746-D449-A05C-9D8C6CBB824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745700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06242D-AD85-7E45-817D-4C275D1C14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534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6BD709-5687-46E4-9224-AEF312691E7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89267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26BC2F-2655-4F39-8666-6CE6621E4242}"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293585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8FBB79-C034-4689-85E9-C9C0E411A3F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691830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068637-3003-47EC-BA95-FA4D4B7B8BE0}"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51179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05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B6C461E-94B3-4CDE-BC11-934C5CF6CDC2}"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513197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84F645C-DFB2-4263-89D6-F9996F19A36A}"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437095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E83E428-5DD3-49D9-A421-B4BEACA8552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717228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1F4632-33C6-4823-8145-87BCF7530E70}"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907829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209A9B-779B-4BEB-AFB5-4B370216B788}"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64014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250248-0452-4499-AF6F-872288833BF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2859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E773A6-F7F0-4DE6-94D1-126F8E5596D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25971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5BCDDA-A7BA-4D81-ACBD-F34E4F757D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28341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8FDE71C-588D-42EC-969A-25C69CFC6A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715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F399B9-0BB1-4C5A-9A9B-8EFE8112D5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46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97050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8836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676009-A087-4C55-8E00-1992248791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18441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060F536-D717-44FD-8581-7C2E1ABEA1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95518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2E4C5E5-A56E-434F-B605-54C0245DC9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96967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C9CC431-B21C-4CBF-B4D3-E0AC89A7E7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1367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89606FC-5204-4825-9E2A-FA8CB959B1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040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21B897-B4AE-4B82-A752-DA789ADA3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6882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05233B7-0E73-4A47-929E-69C81A9C06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27287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26E857-5DC2-48F8-8CE8-774EAA684F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84337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smtClean="0">
                <a:latin typeface="Times New Roman" pitchFamily="18" charset="0"/>
                <a:ea typeface="MS PGothic" pitchFamily="34" charset="-128"/>
              </a:defRPr>
            </a:lvl1pPr>
          </a:lstStyle>
          <a:p>
            <a:fld id="{E7C18782-32DE-427C-88FB-342ECB4B6F9F}" type="datetimeFigureOut">
              <a:rPr lang="en-US">
                <a:solidFill>
                  <a:srgbClr val="000000"/>
                </a:solidFill>
              </a:rPr>
              <a:pPr/>
              <a:t>5/17/2012</a:t>
            </a:fld>
            <a:endParaRPr lang="en-US">
              <a:solidFill>
                <a:srgbClr val="000000"/>
              </a:solidFill>
            </a:endParaRPr>
          </a:p>
        </p:txBody>
      </p:sp>
      <p:sp>
        <p:nvSpPr>
          <p:cNvPr id="7"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pPr>
              <a:defRPr/>
            </a:pPr>
            <a:endParaRPr lang="en-US">
              <a:solidFill>
                <a:srgbClr val="000000"/>
              </a:solidFill>
            </a:endParaRPr>
          </a:p>
        </p:txBody>
      </p:sp>
      <p:sp>
        <p:nvSpPr>
          <p:cNvPr id="8"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C56410E0-9D9C-4156-B4AC-87DAD01B8E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055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smtClean="0">
                <a:latin typeface="Times New Roman" pitchFamily="18" charset="0"/>
                <a:ea typeface="MS PGothic" pitchFamily="34" charset="-128"/>
              </a:defRPr>
            </a:lvl1pPr>
          </a:lstStyle>
          <a:p>
            <a:fld id="{EFFBABD2-7A24-4825-A832-D1A9EF9F870C}" type="datetimeFigureOut">
              <a:rPr lang="en-US">
                <a:solidFill>
                  <a:srgbClr val="000000"/>
                </a:solidFill>
              </a:rPr>
              <a:pPr/>
              <a:t>5/17/2012</a:t>
            </a:fld>
            <a:endParaRPr lang="en-US">
              <a:solidFill>
                <a:srgbClr val="000000"/>
              </a:solidFill>
            </a:endParaRPr>
          </a:p>
        </p:txBody>
      </p:sp>
      <p:sp>
        <p:nvSpPr>
          <p:cNvPr id="6"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829910C-A4BA-4C43-BFE1-DC3D8D7C72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32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1940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noaa_sea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77200" y="153988"/>
            <a:ext cx="9906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914400" y="6276975"/>
            <a:ext cx="7239000" cy="581025"/>
          </a:xfrm>
          <a:prstGeom prst="rect">
            <a:avLst/>
          </a:prstGeom>
          <a:noFill/>
          <a:ln w="9525">
            <a:noFill/>
            <a:miter lim="800000"/>
            <a:headEnd/>
            <a:tailEnd/>
          </a:ln>
          <a:effectLst>
            <a:outerShdw blurRad="63500" dist="29783" dir="3885598" algn="ctr" rotWithShape="0">
              <a:srgbClr val="000000">
                <a:alpha val="74998"/>
              </a:srgbClr>
            </a:outerShdw>
          </a:effectLst>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algn="ctr" eaLnBrk="1" fontAlgn="base" hangingPunct="1">
              <a:spcBef>
                <a:spcPct val="50000"/>
              </a:spcBef>
              <a:spcAft>
                <a:spcPct val="0"/>
              </a:spcAft>
            </a:pPr>
            <a:r>
              <a:rPr lang="en-US" sz="1600" smtClean="0">
                <a:solidFill>
                  <a:srgbClr val="FFFFFF"/>
                </a:solidFill>
              </a:rPr>
              <a:t> Center for Satellite Applications and Research (STAR) Review </a:t>
            </a:r>
            <a:br>
              <a:rPr lang="en-US" sz="1600" smtClean="0">
                <a:solidFill>
                  <a:srgbClr val="FFFFFF"/>
                </a:solidFill>
              </a:rPr>
            </a:br>
            <a:r>
              <a:rPr lang="en-US" sz="1600" smtClean="0">
                <a:solidFill>
                  <a:srgbClr val="FFFFFF"/>
                </a:solidFill>
              </a:rPr>
              <a:t>09 – 11 March 2010</a:t>
            </a:r>
          </a:p>
        </p:txBody>
      </p:sp>
      <p:sp>
        <p:nvSpPr>
          <p:cNvPr id="6" name="Text Box 9"/>
          <p:cNvSpPr txBox="1">
            <a:spLocks noChangeArrowheads="1"/>
          </p:cNvSpPr>
          <p:nvPr userDrawn="1"/>
        </p:nvSpPr>
        <p:spPr bwMode="auto">
          <a:xfrm>
            <a:off x="8077200" y="6324600"/>
            <a:ext cx="1143000" cy="511175"/>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500">
                <a:solidFill>
                  <a:srgbClr val="FFFFFF"/>
                </a:solidFill>
                <a:ea typeface="MS PGothic" pitchFamily="34" charset="-128"/>
              </a:rPr>
              <a:t>Image:</a:t>
            </a:r>
          </a:p>
          <a:p>
            <a:pPr algn="r" fontAlgn="base">
              <a:spcBef>
                <a:spcPct val="50000"/>
              </a:spcBef>
              <a:spcAft>
                <a:spcPct val="0"/>
              </a:spcAft>
              <a:defRPr/>
            </a:pPr>
            <a:r>
              <a:rPr lang="en-US" sz="500">
                <a:solidFill>
                  <a:srgbClr val="FFFFFF"/>
                </a:solidFill>
                <a:ea typeface="MS PGothic" pitchFamily="34" charset="-128"/>
              </a:rPr>
              <a:t>MODIS Land Group, </a:t>
            </a:r>
          </a:p>
          <a:p>
            <a:pPr algn="r" fontAlgn="base">
              <a:spcBef>
                <a:spcPct val="50000"/>
              </a:spcBef>
              <a:spcAft>
                <a:spcPct val="0"/>
              </a:spcAft>
              <a:defRPr/>
            </a:pPr>
            <a:r>
              <a:rPr lang="en-US" sz="500">
                <a:solidFill>
                  <a:srgbClr val="FFFFFF"/>
                </a:solidFill>
                <a:ea typeface="MS PGothic" pitchFamily="34" charset="-128"/>
              </a:rPr>
              <a:t>NASA GSFC</a:t>
            </a:r>
          </a:p>
          <a:p>
            <a:pPr algn="r" fontAlgn="base">
              <a:spcBef>
                <a:spcPct val="50000"/>
              </a:spcBef>
              <a:spcAft>
                <a:spcPct val="0"/>
              </a:spcAft>
              <a:defRPr/>
            </a:pPr>
            <a:r>
              <a:rPr lang="en-US" sz="500">
                <a:solidFill>
                  <a:srgbClr val="FFFFFF"/>
                </a:solidFill>
                <a:ea typeface="MS PGothic" pitchFamily="34" charset="-128"/>
              </a:rPr>
              <a:t>March 2000</a:t>
            </a:r>
          </a:p>
        </p:txBody>
      </p:sp>
      <p:pic>
        <p:nvPicPr>
          <p:cNvPr id="7" name="Picture 1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5185" b="5882"/>
          <a:stretch>
            <a:fillRect/>
          </a:stretch>
        </p:blipFill>
        <p:spPr bwMode="auto">
          <a:xfrm>
            <a:off x="76200" y="76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685800" y="2133600"/>
            <a:ext cx="7772400" cy="1470025"/>
          </a:xfrm>
          <a:prstGeom prst="rect">
            <a:avLst/>
          </a:prstGeom>
          <a:effectLst>
            <a:outerShdw blurRad="63500" dist="38099" dir="2700000" algn="ctr" rotWithShape="0">
              <a:srgbClr val="000000">
                <a:alpha val="74998"/>
              </a:srgbClr>
            </a:outerShdw>
          </a:effectLst>
        </p:spPr>
        <p:txBody>
          <a:bodyPr/>
          <a:lstStyle>
            <a:lvl1pPr>
              <a:defRPr b="0">
                <a:latin typeface="Arial Black" charset="0"/>
              </a:defRPr>
            </a:lvl1pPr>
          </a:lstStyle>
          <a:p>
            <a:r>
              <a:rPr lang="en-US"/>
              <a:t>Click to edit Master title style</a:t>
            </a:r>
          </a:p>
        </p:txBody>
      </p:sp>
      <p:sp>
        <p:nvSpPr>
          <p:cNvPr id="23555" name="Rectangle 3"/>
          <p:cNvSpPr>
            <a:spLocks noGrp="1" noChangeArrowheads="1"/>
          </p:cNvSpPr>
          <p:nvPr>
            <p:ph type="subTitle" idx="1"/>
          </p:nvPr>
        </p:nvSpPr>
        <p:spPr>
          <a:xfrm>
            <a:off x="1371600" y="4648200"/>
            <a:ext cx="6400800" cy="1219200"/>
          </a:xfrm>
          <a:prstGeom prst="rect">
            <a:avLst/>
          </a:prstGeom>
          <a:noFill/>
          <a:effectLst>
            <a:outerShdw blurRad="63500" dist="29783" dir="3885598" algn="ctr" rotWithShape="0">
              <a:srgbClr val="000000">
                <a:alpha val="74998"/>
              </a:srgbClr>
            </a:outerShdw>
          </a:effectLst>
        </p:spPr>
        <p:txBody>
          <a:bodyPr/>
          <a:lstStyle>
            <a:lvl1pPr marL="0" indent="0" algn="ctr">
              <a:buFontTx/>
              <a:buNone/>
              <a:defRPr sz="2400">
                <a:solidFill>
                  <a:srgbClr val="FF9900"/>
                </a:solidFill>
                <a:latin typeface="Arial Black" charset="0"/>
              </a:defRPr>
            </a:lvl1pPr>
          </a:lstStyle>
          <a:p>
            <a:r>
              <a:rPr lang="en-US"/>
              <a:t>Click to edit Master subtitle style</a:t>
            </a:r>
          </a:p>
        </p:txBody>
      </p:sp>
    </p:spTree>
    <p:extLst>
      <p:ext uri="{BB962C8B-B14F-4D97-AF65-F5344CB8AC3E}">
        <p14:creationId xmlns:p14="http://schemas.microsoft.com/office/powerpoint/2010/main" val="35434603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0" y="914400"/>
            <a:ext cx="9144000" cy="5562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972AA9B-8D45-4E0F-86EC-C863F2A7FE60}"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41629245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ED02E54-BBF6-42DF-9725-59D9286C2F82}"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3651832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2F70AB2-0AD5-4ECA-B54B-C84ECEB11EEA}"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36156769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9AAA1C22-E2E2-440B-8EDC-CEE699CC3760}"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12160495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DE7608F-251E-4154-ACDE-46C8CBF64E0C}"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42137099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D0BCA665-BB39-4525-8A29-7BA9CF1F3CC2}"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42836104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0C7597CA-727C-40FA-AA5B-0EDDC28B8C46}"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17429112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7A32CCA-2451-4699-A9AE-53AED042CB8F}"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25000548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0" y="914400"/>
            <a:ext cx="9144000" cy="5562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F0AD5DDF-C0F1-42B9-B1A6-49D7E574DC07}"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2185105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8586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8686800" y="6534150"/>
            <a:ext cx="457200" cy="3238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F89B0FA-27FB-4D4C-8546-2F2CDE43AAAE}" type="slidenum">
              <a:rPr lang="en-US" sz="1200" b="1" smtClean="0">
                <a:solidFill>
                  <a:srgbClr val="000000"/>
                </a:solidFill>
                <a:ea typeface="MS PGothic" pitchFamily="34" charset="-128"/>
              </a:rPr>
              <a:pPr fontAlgn="base">
                <a:spcBef>
                  <a:spcPct val="0"/>
                </a:spcBef>
                <a:spcAft>
                  <a:spcPct val="0"/>
                </a:spcAft>
              </a:pPr>
              <a:t>‹#›</a:t>
            </a:fld>
            <a:endParaRPr lang="en-US" sz="1200" b="1" smtClean="0">
              <a:solidFill>
                <a:srgbClr val="000000"/>
              </a:solidFill>
              <a:ea typeface="MS PGothic" pitchFamily="34" charset="-128"/>
            </a:endParaRPr>
          </a:p>
        </p:txBody>
      </p:sp>
    </p:spTree>
    <p:extLst>
      <p:ext uri="{BB962C8B-B14F-4D97-AF65-F5344CB8AC3E}">
        <p14:creationId xmlns:p14="http://schemas.microsoft.com/office/powerpoint/2010/main" val="39696871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6947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672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073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7251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4358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2189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0461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3505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497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849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638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071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7728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649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5382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3865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7584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157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7602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65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957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342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7670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4007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8399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2339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0774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0783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304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66124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2907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4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361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4293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927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5089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451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308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158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9906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40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7762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172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67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622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802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906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705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7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003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636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90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981131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576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7A63A59-05E6-4965-BE29-B29A179899A8}" type="slidenum">
              <a:rPr lang="zh-CN" altLang="en-US">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2020160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8D5A26-8C02-416D-9F81-7F1959C7C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775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BC4252-69B9-4087-9488-CDC5ED57A9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254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C31C38-7DA1-41E3-B259-85C9C85ED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715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3410E-CB12-4FFD-8AA0-8FA5A2092F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9586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955B40-C608-4C97-A7BC-58D8BEEC3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0713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1005DCF-CCB7-4B59-BCA4-BAE5DCCBCE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887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7FB543-CD1F-48C8-A891-0559D2CAD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075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3B984F-966E-4747-96F9-F4D93C404A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63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60481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127E01-AF9C-49D0-B97B-D6FE5B8C01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73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6B1A5B-AEAB-484E-951A-45AB2A8798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75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263E9B-A59A-42FB-8BA8-1B4553DF0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557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875BD9-0B56-46E6-97AF-D6B13332CE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278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DC7BA3-7C19-4706-B333-763AA11E8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75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pic>
        <p:nvPicPr>
          <p:cNvPr id="23559" name="Picture 7" descr="noaa_s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Tree>
    <p:extLst>
      <p:ext uri="{BB962C8B-B14F-4D97-AF65-F5344CB8AC3E}">
        <p14:creationId xmlns:p14="http://schemas.microsoft.com/office/powerpoint/2010/main" val="9187682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C81C62F-0D6A-4C37-8E5E-F1D54A335D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00953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2C4868B-8A0D-4B09-A349-0E3E46F664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844255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9760DE3-6012-438B-A92D-DBD3AB8088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606677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7286BE2-D376-40AF-92D2-A6E71F6FBA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005051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971653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CA175F7-9748-4B92-AE48-57F5E5D693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816788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7F6D40E-3A80-4D68-9075-D60F99FD9DE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78923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A700424-5343-440C-B3C0-DBE56C8CCC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73568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9B3B2FD-B393-4A02-AE8F-A39AC93C85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256130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535F58-0F08-437E-A0BA-AB9562ACA3A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0656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6AF574F-4BFE-4817-B56D-32A10D5CCD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72976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86800" y="6534150"/>
            <a:ext cx="457200" cy="323850"/>
          </a:xfrm>
        </p:spPr>
        <p:txBody>
          <a:bodyPr/>
          <a:lstStyle>
            <a:lvl1pPr>
              <a:defRPr/>
            </a:lvl1pPr>
          </a:lstStyle>
          <a:p>
            <a:fld id="{2FBD87C4-578E-4928-99D9-DF48D5FF3C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625619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D7BB0DB6-34F5-4186-8E8E-98F78FC65B7E}" type="slidenum">
              <a:rPr lang="en-US" altLang="zh-CN"/>
              <a:pPr>
                <a:defRPr/>
              </a:pPr>
              <a:t>‹#›</a:t>
            </a:fld>
            <a:endParaRPr lang="en-US" altLang="zh-CN" dirty="0"/>
          </a:p>
        </p:txBody>
      </p:sp>
    </p:spTree>
    <p:extLst>
      <p:ext uri="{BB962C8B-B14F-4D97-AF65-F5344CB8AC3E}">
        <p14:creationId xmlns:p14="http://schemas.microsoft.com/office/powerpoint/2010/main" val="1849282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pic>
        <p:nvPicPr>
          <p:cNvPr id="4" name="Picture 9" descr="F:\logo\国家卫星气象中心标-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35625" y="6386338"/>
            <a:ext cx="3079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6019800" y="6538738"/>
            <a:ext cx="3124200" cy="161925"/>
          </a:xfrm>
          <a:prstGeom prst="rect">
            <a:avLst/>
          </a:prstGeom>
          <a:noFill/>
        </p:spPr>
        <p:txBody>
          <a:bodyPr lIns="0" tIns="0" rIns="0" bIns="0">
            <a:spAutoFit/>
          </a:bodyPr>
          <a:lstStyle/>
          <a:p>
            <a:pPr fontAlgn="base">
              <a:spcBef>
                <a:spcPct val="0"/>
              </a:spcBef>
              <a:spcAft>
                <a:spcPct val="0"/>
              </a:spcAft>
              <a:defRPr/>
            </a:pPr>
            <a:r>
              <a:rPr lang="en-US" altLang="zh-CN" sz="1050" b="1" dirty="0">
                <a:solidFill>
                  <a:srgbClr val="0066FF"/>
                </a:solidFill>
              </a:rPr>
              <a:t>National Satellite Meteorological Center ,CMA </a:t>
            </a:r>
            <a:endParaRPr lang="zh-CN" altLang="en-US" sz="1050" b="1" dirty="0">
              <a:solidFill>
                <a:srgbClr val="0066FF"/>
              </a:solidFill>
            </a:endParaRPr>
          </a:p>
        </p:txBody>
      </p:sp>
      <p:sp>
        <p:nvSpPr>
          <p:cNvPr id="6" name="TextBox 5"/>
          <p:cNvSpPr txBox="1">
            <a:spLocks noChangeArrowheads="1"/>
          </p:cNvSpPr>
          <p:nvPr userDrawn="1"/>
        </p:nvSpPr>
        <p:spPr bwMode="auto">
          <a:xfrm>
            <a:off x="228600" y="6495147"/>
            <a:ext cx="44148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1000" b="1" dirty="0" smtClean="0">
                <a:solidFill>
                  <a:srgbClr val="0066FF"/>
                </a:solidFill>
              </a:rPr>
              <a:t>国产遥感卫星应用学术研讨会</a:t>
            </a:r>
            <a:endParaRPr lang="en-US" altLang="zh-CN" sz="1000" b="1" dirty="0" smtClean="0">
              <a:solidFill>
                <a:srgbClr val="0066FF"/>
              </a:solidFill>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p:txBody>
          <a:bodyPr/>
          <a:lstStyle>
            <a:lvl1pPr>
              <a:defRPr/>
            </a:lvl1pPr>
          </a:lstStyle>
          <a:p>
            <a:pPr>
              <a:defRPr/>
            </a:pPr>
            <a:fld id="{B9633CB8-BCC9-4256-9189-31DDFFA2C5BF}" type="slidenum">
              <a:rPr lang="en-US" altLang="zh-CN"/>
              <a:pPr>
                <a:defRPr/>
              </a:pPr>
              <a:t>‹#›</a:t>
            </a:fld>
            <a:endParaRPr lang="en-US" altLang="zh-CN" dirty="0"/>
          </a:p>
        </p:txBody>
      </p:sp>
    </p:spTree>
    <p:extLst>
      <p:ext uri="{BB962C8B-B14F-4D97-AF65-F5344CB8AC3E}">
        <p14:creationId xmlns:p14="http://schemas.microsoft.com/office/powerpoint/2010/main" val="40121838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7B57D3C2-4F99-4EFE-870A-93FE3B624702}" type="slidenum">
              <a:rPr lang="en-US" altLang="zh-CN"/>
              <a:pPr>
                <a:defRPr/>
              </a:pPr>
              <a:t>‹#›</a:t>
            </a:fld>
            <a:endParaRPr lang="en-US" altLang="zh-CN" dirty="0"/>
          </a:p>
        </p:txBody>
      </p:sp>
    </p:spTree>
    <p:extLst>
      <p:ext uri="{BB962C8B-B14F-4D97-AF65-F5344CB8AC3E}">
        <p14:creationId xmlns:p14="http://schemas.microsoft.com/office/powerpoint/2010/main" val="6565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99025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98226185-77D4-49C5-88B4-5261DDE519A0}" type="slidenum">
              <a:rPr lang="en-US" altLang="zh-CN"/>
              <a:pPr>
                <a:defRPr/>
              </a:pPr>
              <a:t>‹#›</a:t>
            </a:fld>
            <a:endParaRPr lang="en-US" altLang="zh-CN" dirty="0"/>
          </a:p>
        </p:txBody>
      </p:sp>
    </p:spTree>
    <p:extLst>
      <p:ext uri="{BB962C8B-B14F-4D97-AF65-F5344CB8AC3E}">
        <p14:creationId xmlns:p14="http://schemas.microsoft.com/office/powerpoint/2010/main" val="24216596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9F57329A-2EB6-4338-AFF4-DBB5D343C385}" type="slidenum">
              <a:rPr lang="en-US" altLang="zh-CN"/>
              <a:pPr>
                <a:defRPr/>
              </a:pPr>
              <a:t>‹#›</a:t>
            </a:fld>
            <a:endParaRPr lang="en-US" altLang="zh-CN" dirty="0"/>
          </a:p>
        </p:txBody>
      </p:sp>
    </p:spTree>
    <p:extLst>
      <p:ext uri="{BB962C8B-B14F-4D97-AF65-F5344CB8AC3E}">
        <p14:creationId xmlns:p14="http://schemas.microsoft.com/office/powerpoint/2010/main" val="29347450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5DAE98CB-A66A-4CA5-B6FC-F0DFBEFDEEF2}" type="slidenum">
              <a:rPr lang="en-US" altLang="zh-CN"/>
              <a:pPr>
                <a:defRPr/>
              </a:pPr>
              <a:t>‹#›</a:t>
            </a:fld>
            <a:endParaRPr lang="en-US" altLang="zh-CN" dirty="0"/>
          </a:p>
        </p:txBody>
      </p:sp>
    </p:spTree>
    <p:extLst>
      <p:ext uri="{BB962C8B-B14F-4D97-AF65-F5344CB8AC3E}">
        <p14:creationId xmlns:p14="http://schemas.microsoft.com/office/powerpoint/2010/main" val="16130632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B4A2E2CB-8243-4068-BBBD-57F9A1C8DC81}" type="slidenum">
              <a:rPr lang="en-US" altLang="zh-CN"/>
              <a:pPr>
                <a:defRPr/>
              </a:pPr>
              <a:t>‹#›</a:t>
            </a:fld>
            <a:endParaRPr lang="en-US" altLang="zh-CN" dirty="0"/>
          </a:p>
        </p:txBody>
      </p:sp>
    </p:spTree>
    <p:extLst>
      <p:ext uri="{BB962C8B-B14F-4D97-AF65-F5344CB8AC3E}">
        <p14:creationId xmlns:p14="http://schemas.microsoft.com/office/powerpoint/2010/main" val="1199224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8D6AE808-515E-4FB5-9ECA-D18DAB2617A1}" type="slidenum">
              <a:rPr lang="en-US" altLang="zh-CN"/>
              <a:pPr>
                <a:defRPr/>
              </a:pPr>
              <a:t>‹#›</a:t>
            </a:fld>
            <a:endParaRPr lang="en-US" altLang="zh-CN" dirty="0"/>
          </a:p>
        </p:txBody>
      </p:sp>
    </p:spTree>
    <p:extLst>
      <p:ext uri="{BB962C8B-B14F-4D97-AF65-F5344CB8AC3E}">
        <p14:creationId xmlns:p14="http://schemas.microsoft.com/office/powerpoint/2010/main" val="16205851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DC975682-5827-4471-9933-B42CE4C1E51A}" type="slidenum">
              <a:rPr lang="en-US" altLang="zh-CN"/>
              <a:pPr>
                <a:defRPr/>
              </a:pPr>
              <a:t>‹#›</a:t>
            </a:fld>
            <a:endParaRPr lang="en-US" altLang="zh-CN" dirty="0"/>
          </a:p>
        </p:txBody>
      </p:sp>
    </p:spTree>
    <p:extLst>
      <p:ext uri="{BB962C8B-B14F-4D97-AF65-F5344CB8AC3E}">
        <p14:creationId xmlns:p14="http://schemas.microsoft.com/office/powerpoint/2010/main" val="2367551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874054B5-2176-43B7-9123-BAB797A40F45}" type="slidenum">
              <a:rPr lang="en-US" altLang="zh-CN"/>
              <a:pPr>
                <a:defRPr/>
              </a:pPr>
              <a:t>‹#›</a:t>
            </a:fld>
            <a:endParaRPr lang="en-US" altLang="zh-CN" dirty="0"/>
          </a:p>
        </p:txBody>
      </p:sp>
    </p:spTree>
    <p:extLst>
      <p:ext uri="{BB962C8B-B14F-4D97-AF65-F5344CB8AC3E}">
        <p14:creationId xmlns:p14="http://schemas.microsoft.com/office/powerpoint/2010/main" val="28659968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06341741-49C4-46AB-9F19-A04B4BDA730F}" type="slidenum">
              <a:rPr lang="en-US" altLang="zh-CN"/>
              <a:pPr>
                <a:defRPr/>
              </a:pPr>
              <a:t>‹#›</a:t>
            </a:fld>
            <a:endParaRPr lang="en-US" altLang="zh-CN" dirty="0"/>
          </a:p>
        </p:txBody>
      </p:sp>
    </p:spTree>
    <p:extLst>
      <p:ext uri="{BB962C8B-B14F-4D97-AF65-F5344CB8AC3E}">
        <p14:creationId xmlns:p14="http://schemas.microsoft.com/office/powerpoint/2010/main" val="21224014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905000"/>
            <a:ext cx="4038600" cy="42211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05000"/>
            <a:ext cx="4038600" cy="42211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AFD7D32C-2074-443A-89B3-4782F9088989}" type="slidenum">
              <a:rPr lang="en-US" altLang="zh-CN"/>
              <a:pPr>
                <a:defRPr/>
              </a:pPr>
              <a:t>‹#›</a:t>
            </a:fld>
            <a:endParaRPr lang="en-US" altLang="zh-CN" dirty="0"/>
          </a:p>
        </p:txBody>
      </p:sp>
    </p:spTree>
    <p:extLst>
      <p:ext uri="{BB962C8B-B14F-4D97-AF65-F5344CB8AC3E}">
        <p14:creationId xmlns:p14="http://schemas.microsoft.com/office/powerpoint/2010/main" val="664459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905000"/>
            <a:ext cx="8229600" cy="4221163"/>
          </a:xfrm>
        </p:spPr>
        <p:txBody>
          <a:bodyPr/>
          <a:lstStyle/>
          <a:p>
            <a:pPr lvl="0"/>
            <a:r>
              <a:rPr lang="zh-CN" altLang="en-US" noProof="0" smtClean="0"/>
              <a:t>单击图标添加表格</a:t>
            </a:r>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D5D27CD3-610B-4710-B904-2DE25C824973}" type="slidenum">
              <a:rPr lang="en-US" altLang="zh-CN"/>
              <a:pPr>
                <a:defRPr/>
              </a:pPr>
              <a:t>‹#›</a:t>
            </a:fld>
            <a:endParaRPr lang="en-US" altLang="zh-CN" dirty="0"/>
          </a:p>
        </p:txBody>
      </p:sp>
    </p:spTree>
    <p:extLst>
      <p:ext uri="{BB962C8B-B14F-4D97-AF65-F5344CB8AC3E}">
        <p14:creationId xmlns:p14="http://schemas.microsoft.com/office/powerpoint/2010/main" val="227086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image" Target="../media/image4.jpe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1.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theme" Target="../theme/theme15.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6.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4.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28921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a typeface="SimSun" pitchFamily="2" charset="-122"/>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a typeface="SimSun" pitchFamily="2" charset="-122"/>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2A0BA8B-4280-4577-8C3B-F0D51C05D99F}" type="slidenum">
              <a:rPr lang="en-US" smtClean="0">
                <a:solidFill>
                  <a:srgbClr val="000000"/>
                </a:solidFill>
                <a:ea typeface="SimSun" pitchFamily="2" charset="-122"/>
              </a:rPr>
              <a:pPr fontAlgn="base">
                <a:spcBef>
                  <a:spcPct val="0"/>
                </a:spcBef>
                <a:spcAft>
                  <a:spcPct val="0"/>
                </a:spcAft>
              </a:pPr>
              <a:t>‹#›</a:t>
            </a:fld>
            <a:endParaRPr lang="en-US" smtClean="0">
              <a:solidFill>
                <a:srgbClr val="000000"/>
              </a:solidFill>
              <a:ea typeface="SimSun" pitchFamily="2" charset="-122"/>
            </a:endParaRPr>
          </a:p>
        </p:txBody>
      </p:sp>
    </p:spTree>
    <p:extLst>
      <p:ext uri="{BB962C8B-B14F-4D97-AF65-F5344CB8AC3E}">
        <p14:creationId xmlns:p14="http://schemas.microsoft.com/office/powerpoint/2010/main" val="30677963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Rot="1" noChangeArrowheads="1"/>
          </p:cNvSpPr>
          <p:nvPr>
            <p:ph type="title"/>
          </p:nvPr>
        </p:nvSpPr>
        <p:spPr bwMode="auto">
          <a:xfrm>
            <a:off x="301625" y="3810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Rot="1" noChangeArrowheads="1"/>
          </p:cNvSpPr>
          <p:nvPr>
            <p:ph type="body" idx="1"/>
          </p:nvPr>
        </p:nvSpPr>
        <p:spPr bwMode="auto">
          <a:xfrm>
            <a:off x="301625" y="1752600"/>
            <a:ext cx="8540750"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6372" name="Rectangle 4"/>
          <p:cNvSpPr>
            <a:spLocks noGrp="1" noChangeArrowheads="1"/>
          </p:cNvSpPr>
          <p:nvPr>
            <p:ph type="dt" sz="half" idx="2"/>
          </p:nvPr>
        </p:nvSpPr>
        <p:spPr bwMode="auto">
          <a:xfrm>
            <a:off x="301625" y="6172200"/>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zh-CN">
              <a:solidFill>
                <a:srgbClr val="000000"/>
              </a:solidFill>
            </a:endParaRPr>
          </a:p>
        </p:txBody>
      </p:sp>
      <p:sp>
        <p:nvSpPr>
          <p:cNvPr id="186373" name="Rectangle 5"/>
          <p:cNvSpPr>
            <a:spLocks noGrp="1" noChangeArrowheads="1"/>
          </p:cNvSpPr>
          <p:nvPr>
            <p:ph type="ftr" sz="quarter" idx="3"/>
          </p:nvPr>
        </p:nvSpPr>
        <p:spPr bwMode="auto">
          <a:xfrm>
            <a:off x="3124200" y="6172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zh-CN">
              <a:solidFill>
                <a:srgbClr val="000000"/>
              </a:solidFill>
            </a:endParaRPr>
          </a:p>
        </p:txBody>
      </p:sp>
      <p:sp>
        <p:nvSpPr>
          <p:cNvPr id="186374" name="Rectangle 6"/>
          <p:cNvSpPr>
            <a:spLocks noGrp="1" noChangeArrowheads="1"/>
          </p:cNvSpPr>
          <p:nvPr>
            <p:ph type="sldNum" sz="quarter" idx="4"/>
          </p:nvPr>
        </p:nvSpPr>
        <p:spPr bwMode="auto">
          <a:xfrm>
            <a:off x="6553200" y="6172200"/>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E7EE0ED-CD57-4000-9DD1-E0B5421E6840}" type="slidenum">
              <a:rPr lang="zh-CN" altLang="en-US">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22012854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ea typeface="+mn-ea"/>
              </a:defRPr>
            </a:lvl1pPr>
          </a:lstStyle>
          <a:p>
            <a:pPr fontAlgn="base">
              <a:spcBef>
                <a:spcPct val="0"/>
              </a:spcBef>
              <a:spcAft>
                <a:spcPct val="0"/>
              </a:spcAft>
              <a:defRPr/>
            </a:pPr>
            <a:fld id="{596BA286-0018-4EC6-B565-8BB64723A58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5778843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9197B9E0-C02E-4559-AF01-C19ED3E1044B}" type="datetimeFigureOut">
              <a:rPr lang="en-US"/>
              <a:pPr>
                <a:defRPr/>
              </a:pPr>
              <a:t>5/18/2012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D5718352-F0E2-4A35-A97C-34C2417556F5}" type="slidenum">
              <a:rPr lang="en-US"/>
              <a:pPr>
                <a:defRPr/>
              </a:pPr>
              <a:t>‹#›</a:t>
            </a:fld>
            <a:endParaRPr lang="en-US"/>
          </a:p>
        </p:txBody>
      </p:sp>
    </p:spTree>
    <p:extLst>
      <p:ext uri="{BB962C8B-B14F-4D97-AF65-F5344CB8AC3E}">
        <p14:creationId xmlns:p14="http://schemas.microsoft.com/office/powerpoint/2010/main" val="155463914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6C300-F0A9-4C11-9513-7A2392E37ABE}" type="datetime1">
              <a:rPr lang="en-US" smtClean="0">
                <a:solidFill>
                  <a:prstClr val="black">
                    <a:tint val="75000"/>
                  </a:prstClr>
                </a:solidFill>
                <a:ea typeface="SimSun" pitchFamily="2" charset="-122"/>
              </a:rPr>
              <a:pPr/>
              <a:t>5/18/2012</a:t>
            </a:fld>
            <a:endParaRPr lang="en-US">
              <a:solidFill>
                <a:prstClr val="black">
                  <a:tint val="75000"/>
                </a:prstClr>
              </a:solidFill>
              <a:ea typeface="SimSun" pitchFamily="2" charset="-122"/>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SimSun" pitchFamily="2" charset="-122"/>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6D39A-B726-4AA0-AA90-87E8FC9A5CB9}" type="slidenum">
              <a:rPr lang="en-US" smtClean="0">
                <a:solidFill>
                  <a:prstClr val="black">
                    <a:tint val="75000"/>
                  </a:prstClr>
                </a:solidFill>
                <a:ea typeface="SimSun" pitchFamily="2" charset="-122"/>
              </a:rPr>
              <a:pPr/>
              <a:t>‹#›</a:t>
            </a:fld>
            <a:endParaRPr lang="en-US">
              <a:solidFill>
                <a:prstClr val="black">
                  <a:tint val="75000"/>
                </a:prstClr>
              </a:solidFill>
              <a:ea typeface="SimSun" pitchFamily="2" charset="-122"/>
            </a:endParaRPr>
          </a:p>
        </p:txBody>
      </p:sp>
    </p:spTree>
    <p:extLst>
      <p:ext uri="{BB962C8B-B14F-4D97-AF65-F5344CB8AC3E}">
        <p14:creationId xmlns:p14="http://schemas.microsoft.com/office/powerpoint/2010/main" val="12743376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9" charset="0"/>
                <a:ea typeface="ＭＳ Ｐゴシック" pitchFamily="-109" charset="-128"/>
                <a:cs typeface="ＭＳ Ｐゴシック" pitchFamily="-109" charset="-128"/>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9" charset="0"/>
                <a:ea typeface="ＭＳ Ｐゴシック" pitchFamily="-109" charset="-128"/>
                <a:cs typeface="ＭＳ Ｐゴシック" pitchFamily="-109" charset="-128"/>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defRPr/>
            </a:pPr>
            <a:fld id="{76D3FCB4-54F8-5E45-9B6F-EEA7A70AD2D9}"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9915982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828108A-6143-46CD-BB3A-FE4D2D8CBA8A}" type="slidenum">
              <a:rPr lang="zh-CN" altLang="en-US" smtClean="0">
                <a:solidFill>
                  <a:srgbClr val="000000"/>
                </a:solidFill>
              </a:rPr>
              <a:pPr fontAlgn="base">
                <a:spcBef>
                  <a:spcPct val="0"/>
                </a:spcBef>
                <a:spcAft>
                  <a:spcPct val="0"/>
                </a:spcAft>
              </a:pPr>
              <a:t>‹#›</a:t>
            </a:fld>
            <a:endParaRPr lang="en-US" altLang="zh-CN" smtClean="0">
              <a:solidFill>
                <a:srgbClr val="000000"/>
              </a:solidFill>
            </a:endParaRPr>
          </a:p>
        </p:txBody>
      </p:sp>
    </p:spTree>
    <p:extLst>
      <p:ext uri="{BB962C8B-B14F-4D97-AF65-F5344CB8AC3E}">
        <p14:creationId xmlns:p14="http://schemas.microsoft.com/office/powerpoint/2010/main" val="82111189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ea typeface="宋体" pitchFamily="2" charset="-122"/>
        </a:defRPr>
      </a:lvl2pPr>
      <a:lvl3pPr algn="ctr" rtl="0" fontAlgn="base">
        <a:spcBef>
          <a:spcPct val="0"/>
        </a:spcBef>
        <a:spcAft>
          <a:spcPct val="0"/>
        </a:spcAft>
        <a:defRPr sz="4400">
          <a:solidFill>
            <a:schemeClr val="tx2"/>
          </a:solidFill>
          <a:latin typeface="Times New Roman" pitchFamily="18" charset="0"/>
          <a:ea typeface="宋体" pitchFamily="2" charset="-122"/>
        </a:defRPr>
      </a:lvl3pPr>
      <a:lvl4pPr algn="ctr" rtl="0" fontAlgn="base">
        <a:spcBef>
          <a:spcPct val="0"/>
        </a:spcBef>
        <a:spcAft>
          <a:spcPct val="0"/>
        </a:spcAft>
        <a:defRPr sz="4400">
          <a:solidFill>
            <a:schemeClr val="tx2"/>
          </a:solidFill>
          <a:latin typeface="Times New Roman" pitchFamily="18" charset="0"/>
          <a:ea typeface="宋体" pitchFamily="2" charset="-122"/>
        </a:defRPr>
      </a:lvl4pPr>
      <a:lvl5pPr algn="ctr" rtl="0" fontAlgn="base">
        <a:spcBef>
          <a:spcPct val="0"/>
        </a:spcBef>
        <a:spcAft>
          <a:spcPct val="0"/>
        </a:spcAft>
        <a:defRPr sz="4400">
          <a:solidFill>
            <a:schemeClr val="tx2"/>
          </a:solidFill>
          <a:latin typeface="Times New Roman" pitchFamily="18" charset="0"/>
          <a:ea typeface="宋体" pitchFamily="2" charset="-122"/>
        </a:defRPr>
      </a:lvl5pPr>
      <a:lvl6pPr marL="457200" algn="ctr" rtl="0" fontAlgn="base">
        <a:spcBef>
          <a:spcPct val="0"/>
        </a:spcBef>
        <a:spcAft>
          <a:spcPct val="0"/>
        </a:spcAft>
        <a:defRPr sz="4400">
          <a:solidFill>
            <a:schemeClr val="tx2"/>
          </a:solidFill>
          <a:latin typeface="Times New Roman" pitchFamily="18" charset="0"/>
          <a:ea typeface="宋体" pitchFamily="2" charset="-122"/>
        </a:defRPr>
      </a:lvl6pPr>
      <a:lvl7pPr marL="914400" algn="ctr" rtl="0" fontAlgn="base">
        <a:spcBef>
          <a:spcPct val="0"/>
        </a:spcBef>
        <a:spcAft>
          <a:spcPct val="0"/>
        </a:spcAft>
        <a:defRPr sz="4400">
          <a:solidFill>
            <a:schemeClr val="tx2"/>
          </a:solidFill>
          <a:latin typeface="Times New Roman" pitchFamily="18" charset="0"/>
          <a:ea typeface="宋体" pitchFamily="2" charset="-122"/>
        </a:defRPr>
      </a:lvl7pPr>
      <a:lvl8pPr marL="1371600" algn="ctr" rtl="0" fontAlgn="base">
        <a:spcBef>
          <a:spcPct val="0"/>
        </a:spcBef>
        <a:spcAft>
          <a:spcPct val="0"/>
        </a:spcAft>
        <a:defRPr sz="4400">
          <a:solidFill>
            <a:schemeClr val="tx2"/>
          </a:solidFill>
          <a:latin typeface="Times New Roman" pitchFamily="18" charset="0"/>
          <a:ea typeface="宋体" pitchFamily="2" charset="-122"/>
        </a:defRPr>
      </a:lvl8pPr>
      <a:lvl9pPr marL="1828800" algn="ctr" rtl="0" fontAlgn="base">
        <a:spcBef>
          <a:spcPct val="0"/>
        </a:spcBef>
        <a:spcAft>
          <a:spcPct val="0"/>
        </a:spcAft>
        <a:defRPr sz="4400">
          <a:solidFill>
            <a:schemeClr val="tx2"/>
          </a:solidFill>
          <a:latin typeface="Times New Roman" pitchFamily="18"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B054365-B733-4D0B-B376-21156F04BBC9}"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77761502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41" name="Rectangle 13"/>
          <p:cNvSpPr>
            <a:spLocks noChangeArrowheads="1"/>
          </p:cNvSpPr>
          <p:nvPr userDrawn="1"/>
        </p:nvSpPr>
        <p:spPr bwMode="auto">
          <a:xfrm>
            <a:off x="0" y="6477000"/>
            <a:ext cx="9144000" cy="381000"/>
          </a:xfrm>
          <a:prstGeom prst="rect">
            <a:avLst/>
          </a:prstGeom>
          <a:solidFill>
            <a:schemeClr val="tx1"/>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b="1">
              <a:solidFill>
                <a:srgbClr val="000000"/>
              </a:solidFill>
              <a:ea typeface="MS PGothic" pitchFamily="34" charset="-128"/>
            </a:endParaRPr>
          </a:p>
        </p:txBody>
      </p:sp>
      <p:sp>
        <p:nvSpPr>
          <p:cNvPr id="22536" name="Text Box 8"/>
          <p:cNvSpPr txBox="1">
            <a:spLocks noChangeArrowheads="1"/>
          </p:cNvSpPr>
          <p:nvPr userDrawn="1"/>
        </p:nvSpPr>
        <p:spPr bwMode="auto">
          <a:xfrm>
            <a:off x="1524000" y="6429375"/>
            <a:ext cx="6019800" cy="261938"/>
          </a:xfrm>
          <a:prstGeom prst="rect">
            <a:avLst/>
          </a:prstGeom>
          <a:noFill/>
          <a:ln w="9525">
            <a:noFill/>
            <a:miter lim="800000"/>
            <a:headEnd/>
            <a:tailEnd/>
          </a:ln>
          <a:effectLst>
            <a:outerShdw blurRad="63500" dist="17961" dir="2700000" algn="ctr" rotWithShape="0">
              <a:srgbClr val="000000">
                <a:alpha val="74998"/>
              </a:srgbClr>
            </a:outerShdw>
          </a:effectLst>
        </p:spPr>
        <p:txBody>
          <a:bodyPr>
            <a:spAutoFit/>
          </a:bodyPr>
          <a:lstStyle/>
          <a:p>
            <a:pPr algn="ctr" fontAlgn="base">
              <a:spcBef>
                <a:spcPct val="50000"/>
              </a:spcBef>
              <a:spcAft>
                <a:spcPct val="0"/>
              </a:spcAft>
              <a:defRPr/>
            </a:pPr>
            <a:r>
              <a:rPr lang="en-US" sz="1100" b="1" dirty="0">
                <a:solidFill>
                  <a:srgbClr val="FFFFFF"/>
                </a:solidFill>
                <a:ea typeface="MS PGothic" pitchFamily="34" charset="-128"/>
              </a:rPr>
              <a:t> </a:t>
            </a:r>
            <a:r>
              <a:rPr lang="en-US" sz="1100" b="1" dirty="0" err="1">
                <a:solidFill>
                  <a:srgbClr val="FFFFFF"/>
                </a:solidFill>
                <a:ea typeface="MS PGothic" pitchFamily="34" charset="-128"/>
              </a:rPr>
              <a:t>VISITview</a:t>
            </a:r>
            <a:r>
              <a:rPr lang="en-US" sz="1100" b="1" dirty="0">
                <a:solidFill>
                  <a:srgbClr val="FFFFFF"/>
                </a:solidFill>
                <a:ea typeface="MS PGothic" pitchFamily="34" charset="-128"/>
              </a:rPr>
              <a:t> </a:t>
            </a:r>
            <a:r>
              <a:rPr lang="en-US" sz="1100" b="1" dirty="0" err="1">
                <a:solidFill>
                  <a:srgbClr val="FFFFFF"/>
                </a:solidFill>
                <a:ea typeface="MS PGothic" pitchFamily="34" charset="-128"/>
              </a:rPr>
              <a:t>Teletraining</a:t>
            </a:r>
            <a:endParaRPr lang="en-US" sz="1100" b="1" dirty="0">
              <a:solidFill>
                <a:srgbClr val="FFFFFF"/>
              </a:solidFill>
              <a:ea typeface="MS PGothic" pitchFamily="34" charset="-128"/>
            </a:endParaRPr>
          </a:p>
        </p:txBody>
      </p:sp>
    </p:spTree>
    <p:extLst>
      <p:ext uri="{BB962C8B-B14F-4D97-AF65-F5344CB8AC3E}">
        <p14:creationId xmlns:p14="http://schemas.microsoft.com/office/powerpoint/2010/main" val="53556757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hdr="0" ftr="0" dt="0"/>
  <p:txStyles>
    <p:titleStyle>
      <a:lvl1pPr algn="ctr" rtl="0" eaLnBrk="0" fontAlgn="base" hangingPunct="0">
        <a:spcBef>
          <a:spcPct val="0"/>
        </a:spcBef>
        <a:spcAft>
          <a:spcPct val="0"/>
        </a:spcAft>
        <a:defRPr sz="3200" b="1">
          <a:solidFill>
            <a:srgbClr val="FF9900"/>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FF9900"/>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FF9900"/>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FF9900"/>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FF9900"/>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FF9900"/>
          </a:solidFill>
          <a:latin typeface="Arial" charset="0"/>
        </a:defRPr>
      </a:lvl6pPr>
      <a:lvl7pPr marL="914400" algn="ctr" rtl="0" fontAlgn="base">
        <a:spcBef>
          <a:spcPct val="0"/>
        </a:spcBef>
        <a:spcAft>
          <a:spcPct val="0"/>
        </a:spcAft>
        <a:defRPr sz="3200" b="1">
          <a:solidFill>
            <a:srgbClr val="FF9900"/>
          </a:solidFill>
          <a:latin typeface="Arial" charset="0"/>
        </a:defRPr>
      </a:lvl7pPr>
      <a:lvl8pPr marL="1371600" algn="ctr" rtl="0" fontAlgn="base">
        <a:spcBef>
          <a:spcPct val="0"/>
        </a:spcBef>
        <a:spcAft>
          <a:spcPct val="0"/>
        </a:spcAft>
        <a:defRPr sz="3200" b="1">
          <a:solidFill>
            <a:srgbClr val="FF9900"/>
          </a:solidFill>
          <a:latin typeface="Arial" charset="0"/>
        </a:defRPr>
      </a:lvl8pPr>
      <a:lvl9pPr marL="1828800" algn="ctr" rtl="0" fontAlgn="base">
        <a:spcBef>
          <a:spcPct val="0"/>
        </a:spcBef>
        <a:spcAft>
          <a:spcPct val="0"/>
        </a:spcAft>
        <a:defRPr sz="3200" b="1">
          <a:solidFill>
            <a:srgbClr val="FF99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D534E-8E5F-497B-A476-52269F7278CD}" type="datetimeFigureOut">
              <a:rPr lang="en-US" smtClean="0">
                <a:solidFill>
                  <a:prstClr val="black">
                    <a:tint val="75000"/>
                  </a:prstClr>
                </a:solidFill>
              </a:rPr>
              <a:pPr/>
              <a:t>5/18/2012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235E2-CA36-420D-BF43-CFFE3EF980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5326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2936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42822850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25400" y="1371600"/>
            <a:ext cx="79756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
        <p:nvSpPr>
          <p:cNvPr id="1027" name="Rectangle 3"/>
          <p:cNvSpPr>
            <a:spLocks noGrp="1" noChangeArrowheads="1"/>
          </p:cNvSpPr>
          <p:nvPr>
            <p:ph type="title"/>
          </p:nvPr>
        </p:nvSpPr>
        <p:spPr bwMode="auto">
          <a:xfrm>
            <a:off x="381000" y="2667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9906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337220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3790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7F516B6-FFB3-4815-8D7F-D25967E1BD4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268137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solidFill>
              </a:defRPr>
            </a:lvl1pPr>
          </a:lstStyle>
          <a:p>
            <a:pPr fontAlgn="base">
              <a:spcAft>
                <a:spcPct val="0"/>
              </a:spcAft>
            </a:pPr>
            <a:fld id="{80F608D3-0F1A-41A3-A764-8F7B03C4862A}" type="slidenum">
              <a:rPr lang="en-US" smtClean="0">
                <a:solidFill>
                  <a:srgbClr val="FFFFFF"/>
                </a:solidFill>
              </a:rPr>
              <a:pPr fontAlgn="base">
                <a:spcAft>
                  <a:spcPct val="0"/>
                </a:spcAft>
              </a:pPr>
              <a:t>‹#›</a:t>
            </a:fld>
            <a:endParaRPr lang="en-US" smtClean="0">
              <a:solidFill>
                <a:srgbClr val="FFFFFF"/>
              </a:solidFill>
            </a:endParaRPr>
          </a:p>
        </p:txBody>
      </p:sp>
      <p:pic>
        <p:nvPicPr>
          <p:cNvPr id="22535" name="Picture 7" descr="noaa_se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202947822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457200" y="1905000"/>
            <a:ext cx="822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宋体" pitchFamily="2" charset="-122"/>
              </a:defRPr>
            </a:lvl1pPr>
          </a:lstStyle>
          <a:p>
            <a:pPr fontAlgn="base">
              <a:spcBef>
                <a:spcPct val="0"/>
              </a:spcBef>
              <a:spcAft>
                <a:spcPct val="0"/>
              </a:spcAft>
              <a:defRPr/>
            </a:pPr>
            <a:endParaRPr lang="en-US" altLang="zh-CN"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宋体" pitchFamily="2" charset="-122"/>
              </a:defRPr>
            </a:lvl1pPr>
          </a:lstStyle>
          <a:p>
            <a:pPr fontAlgn="base">
              <a:spcBef>
                <a:spcPct val="0"/>
              </a:spcBef>
              <a:spcAft>
                <a:spcPct val="0"/>
              </a:spcAft>
              <a:defRPr/>
            </a:pPr>
            <a:endParaRPr lang="en-US" altLang="zh-CN"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宋体" pitchFamily="2" charset="-122"/>
              </a:defRPr>
            </a:lvl1pPr>
          </a:lstStyle>
          <a:p>
            <a:pPr fontAlgn="base">
              <a:spcBef>
                <a:spcPct val="0"/>
              </a:spcBef>
              <a:spcAft>
                <a:spcPct val="0"/>
              </a:spcAft>
              <a:defRPr/>
            </a:pPr>
            <a:fld id="{F6008633-1593-4C4A-80B5-176A5622EF9A}" type="slidenum">
              <a:rPr lang="en-US" altLang="zh-CN"/>
              <a:pPr fontAlgn="base">
                <a:spcBef>
                  <a:spcPct val="0"/>
                </a:spcBef>
                <a:spcAft>
                  <a:spcPct val="0"/>
                </a:spcAft>
                <a:defRPr/>
              </a:pPr>
              <a:t>‹#›</a:t>
            </a:fld>
            <a:endParaRPr lang="en-US" altLang="zh-CN" dirty="0"/>
          </a:p>
        </p:txBody>
      </p:sp>
      <p:sp>
        <p:nvSpPr>
          <p:cNvPr id="2055" name="Line 7"/>
          <p:cNvSpPr>
            <a:spLocks noChangeShapeType="1"/>
          </p:cNvSpPr>
          <p:nvPr/>
        </p:nvSpPr>
        <p:spPr bwMode="auto">
          <a:xfrm>
            <a:off x="457200" y="1600200"/>
            <a:ext cx="5715000" cy="0"/>
          </a:xfrm>
          <a:prstGeom prst="line">
            <a:avLst/>
          </a:prstGeom>
          <a:noFill/>
          <a:ln w="889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a:solidFill>
                <a:srgbClr val="000000"/>
              </a:solidFill>
            </a:endParaRPr>
          </a:p>
        </p:txBody>
      </p:sp>
    </p:spTree>
    <p:extLst>
      <p:ext uri="{BB962C8B-B14F-4D97-AF65-F5344CB8AC3E}">
        <p14:creationId xmlns:p14="http://schemas.microsoft.com/office/powerpoint/2010/main" val="268352887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200" algn="l" rtl="0" eaLnBrk="1" fontAlgn="base" hangingPunct="1">
        <a:spcBef>
          <a:spcPct val="0"/>
        </a:spcBef>
        <a:spcAft>
          <a:spcPct val="0"/>
        </a:spcAft>
        <a:defRPr sz="3200" b="1">
          <a:solidFill>
            <a:srgbClr val="0000CC"/>
          </a:solidFill>
          <a:latin typeface="Arial" charset="0"/>
          <a:ea typeface="华文细黑" pitchFamily="2" charset="-122"/>
        </a:defRPr>
      </a:lvl6pPr>
      <a:lvl7pPr marL="914400" algn="l" rtl="0" eaLnBrk="1" fontAlgn="base" hangingPunct="1">
        <a:spcBef>
          <a:spcPct val="0"/>
        </a:spcBef>
        <a:spcAft>
          <a:spcPct val="0"/>
        </a:spcAft>
        <a:defRPr sz="3200" b="1">
          <a:solidFill>
            <a:srgbClr val="0000CC"/>
          </a:solidFill>
          <a:latin typeface="Arial" charset="0"/>
          <a:ea typeface="华文细黑" pitchFamily="2" charset="-122"/>
        </a:defRPr>
      </a:lvl7pPr>
      <a:lvl8pPr marL="1371600" algn="l" rtl="0" eaLnBrk="1" fontAlgn="base" hangingPunct="1">
        <a:spcBef>
          <a:spcPct val="0"/>
        </a:spcBef>
        <a:spcAft>
          <a:spcPct val="0"/>
        </a:spcAft>
        <a:defRPr sz="3200" b="1">
          <a:solidFill>
            <a:srgbClr val="0000CC"/>
          </a:solidFill>
          <a:latin typeface="Arial" charset="0"/>
          <a:ea typeface="华文细黑" pitchFamily="2" charset="-122"/>
        </a:defRPr>
      </a:lvl8pPr>
      <a:lvl9pPr marL="1828800" algn="l" rtl="0" eaLnBrk="1" fontAlgn="base" hangingPunct="1">
        <a:spcBef>
          <a:spcPct val="0"/>
        </a:spcBef>
        <a:spcAft>
          <a:spcPct val="0"/>
        </a:spcAft>
        <a:defRPr sz="3200" b="1">
          <a:solidFill>
            <a:srgbClr val="0000CC"/>
          </a:solidFill>
          <a:latin typeface="Arial" charset="0"/>
          <a:ea typeface="华文细黑"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Rot="1" noChangeArrowheads="1"/>
          </p:cNvSpPr>
          <p:nvPr>
            <p:ph type="title"/>
          </p:nvPr>
        </p:nvSpPr>
        <p:spPr bwMode="auto">
          <a:xfrm>
            <a:off x="301625" y="381000"/>
            <a:ext cx="8540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Rot="1" noChangeArrowheads="1"/>
          </p:cNvSpPr>
          <p:nvPr>
            <p:ph type="body" idx="1"/>
          </p:nvPr>
        </p:nvSpPr>
        <p:spPr bwMode="auto">
          <a:xfrm>
            <a:off x="301625" y="1752600"/>
            <a:ext cx="8540750"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6372" name="Rectangle 4"/>
          <p:cNvSpPr>
            <a:spLocks noGrp="1" noChangeArrowheads="1"/>
          </p:cNvSpPr>
          <p:nvPr>
            <p:ph type="dt" sz="half" idx="2"/>
          </p:nvPr>
        </p:nvSpPr>
        <p:spPr bwMode="auto">
          <a:xfrm>
            <a:off x="301625" y="6172200"/>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zh-CN">
              <a:solidFill>
                <a:srgbClr val="000000"/>
              </a:solidFill>
            </a:endParaRPr>
          </a:p>
        </p:txBody>
      </p:sp>
      <p:sp>
        <p:nvSpPr>
          <p:cNvPr id="186373" name="Rectangle 5"/>
          <p:cNvSpPr>
            <a:spLocks noGrp="1" noChangeArrowheads="1"/>
          </p:cNvSpPr>
          <p:nvPr>
            <p:ph type="ftr" sz="quarter" idx="3"/>
          </p:nvPr>
        </p:nvSpPr>
        <p:spPr bwMode="auto">
          <a:xfrm>
            <a:off x="3124200" y="6172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zh-CN">
              <a:solidFill>
                <a:srgbClr val="000000"/>
              </a:solidFill>
            </a:endParaRPr>
          </a:p>
        </p:txBody>
      </p:sp>
      <p:sp>
        <p:nvSpPr>
          <p:cNvPr id="186374" name="Rectangle 6"/>
          <p:cNvSpPr>
            <a:spLocks noGrp="1" noChangeArrowheads="1"/>
          </p:cNvSpPr>
          <p:nvPr>
            <p:ph type="sldNum" sz="quarter" idx="4"/>
          </p:nvPr>
        </p:nvSpPr>
        <p:spPr bwMode="auto">
          <a:xfrm>
            <a:off x="6553200" y="6172200"/>
            <a:ext cx="2289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71844D6-B369-4796-8E13-6658D1BBACF4}" type="slidenum">
              <a:rPr lang="zh-CN" altLang="en-US">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59193515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hf hdr="0" ftr="0" dt="0"/>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lr>
          <a:schemeClr val="folHlink"/>
        </a:buClr>
        <a:buFont typeface="Wingdings" pitchFamily="2" charset="2"/>
        <a:buChar char="§"/>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lr>
          <a:schemeClr val="folHlink"/>
        </a:buClr>
        <a:buFont typeface="Wingdings" pitchFamily="2" charset="2"/>
        <a:buChar char="§"/>
        <a:defRPr sz="2000">
          <a:solidFill>
            <a:schemeClr val="tx1"/>
          </a:solidFill>
          <a:latin typeface="+mn-lt"/>
          <a:ea typeface="SimSun" pitchFamily="2" charset="-122"/>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192.xml"/><Relationship Id="rId6" Type="http://schemas.openxmlformats.org/officeDocument/2006/relationships/image" Target="../media/image42.wmf"/><Relationship Id="rId5" Type="http://schemas.openxmlformats.org/officeDocument/2006/relationships/image" Target="../media/image41.gif"/><Relationship Id="rId4" Type="http://schemas.openxmlformats.org/officeDocument/2006/relationships/image" Target="../media/image40.gif"/></Relationships>
</file>

<file path=ppt/slides/_rels/slide2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3.wmf"/><Relationship Id="rId1" Type="http://schemas.openxmlformats.org/officeDocument/2006/relationships/slideLayout" Target="../slideLayouts/slideLayout93.xml"/><Relationship Id="rId4" Type="http://schemas.openxmlformats.org/officeDocument/2006/relationships/image" Target="../media/image44.wmf"/></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9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3.xml"/></Relationships>
</file>

<file path=ppt/slides/_rels/slide3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0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3.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203.xml"/><Relationship Id="rId5" Type="http://schemas.openxmlformats.org/officeDocument/2006/relationships/image" Target="../media/image55.png"/><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2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8.xml"/><Relationship Id="rId1" Type="http://schemas.openxmlformats.org/officeDocument/2006/relationships/slideLayout" Target="../slideLayouts/slideLayout130.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77.g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4.xml"/><Relationship Id="rId1" Type="http://schemas.openxmlformats.org/officeDocument/2006/relationships/vmlDrawing" Target="../drawings/vmlDrawing2.v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8.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21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7620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High-Spectral Resolution IR Observations for Weather-related Applications</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81000" y="29392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smtClean="0">
                <a:solidFill>
                  <a:srgbClr val="FFFFFF"/>
                </a:solidFill>
                <a:latin typeface="Arial Unicode MS" pitchFamily="34" charset="-128"/>
              </a:rPr>
              <a:t>Jun </a:t>
            </a:r>
            <a:r>
              <a:rPr lang="en-US" sz="2000" b="1" dirty="0">
                <a:solidFill>
                  <a:srgbClr val="FFFFFF"/>
                </a:solidFill>
                <a:latin typeface="Arial Unicode MS" pitchFamily="34" charset="-128"/>
              </a:rPr>
              <a:t>Li, </a:t>
            </a:r>
            <a:r>
              <a:rPr lang="en-US" sz="2000" b="1" dirty="0" smtClean="0">
                <a:solidFill>
                  <a:srgbClr val="FFFFFF"/>
                </a:solidFill>
                <a:latin typeface="Arial Unicode MS" pitchFamily="34" charset="-128"/>
              </a:rPr>
              <a:t>etc., </a:t>
            </a:r>
            <a:r>
              <a:rPr lang="en-US" sz="2000" b="1" dirty="0" smtClean="0">
                <a:solidFill>
                  <a:srgbClr val="FFFF00"/>
                </a:solidFill>
                <a:latin typeface="Arial Unicode MS" pitchFamily="34" charset="-128"/>
              </a:rPr>
              <a:t>CIMSS</a:t>
            </a:r>
            <a:endParaRPr lang="en-US" sz="2000" b="1" dirty="0">
              <a:solidFill>
                <a:srgbClr val="FFFF00"/>
              </a:solidFill>
              <a:latin typeface="Arial Unicode MS" pitchFamily="34" charset="-128"/>
            </a:endParaRP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86400"/>
            <a:ext cx="124912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3048000" y="48768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16</a:t>
            </a:r>
            <a:r>
              <a:rPr lang="en-US" sz="1600" b="1" baseline="30000" dirty="0" smtClean="0">
                <a:solidFill>
                  <a:srgbClr val="FFFFFF"/>
                </a:solidFill>
              </a:rPr>
              <a:t>th</a:t>
            </a:r>
            <a:r>
              <a:rPr lang="en-US" sz="1600" b="1" dirty="0" smtClean="0">
                <a:solidFill>
                  <a:srgbClr val="FFFFFF"/>
                </a:solidFill>
              </a:rPr>
              <a:t> Atmospheric Science from Space using Fourier Transform Spectrometry</a:t>
            </a:r>
          </a:p>
          <a:p>
            <a:pPr algn="ctr" eaLnBrk="1" fontAlgn="base" hangingPunct="1">
              <a:spcBef>
                <a:spcPct val="0"/>
              </a:spcBef>
              <a:spcAft>
                <a:spcPct val="0"/>
              </a:spcAft>
            </a:pPr>
            <a:r>
              <a:rPr lang="en-US" sz="1600" b="1" dirty="0" smtClean="0">
                <a:solidFill>
                  <a:srgbClr val="FFFFFF"/>
                </a:solidFill>
              </a:rPr>
              <a:t>Pyle </a:t>
            </a:r>
            <a:r>
              <a:rPr lang="en-US" sz="1600" b="1" dirty="0">
                <a:solidFill>
                  <a:srgbClr val="FFFFFF"/>
                </a:solidFill>
              </a:rPr>
              <a:t>Center, University of </a:t>
            </a:r>
            <a:r>
              <a:rPr lang="en-US" sz="1600" b="1" dirty="0" smtClean="0">
                <a:solidFill>
                  <a:srgbClr val="FFFFFF"/>
                </a:solidFill>
              </a:rPr>
              <a:t>Wisconsin-Madison</a:t>
            </a:r>
          </a:p>
          <a:p>
            <a:pPr algn="ctr" eaLnBrk="1" fontAlgn="base" hangingPunct="1">
              <a:spcBef>
                <a:spcPct val="0"/>
              </a:spcBef>
              <a:spcAft>
                <a:spcPct val="0"/>
              </a:spcAft>
            </a:pPr>
            <a:r>
              <a:rPr lang="en-US" sz="1600" b="1" i="1" dirty="0" smtClean="0">
                <a:solidFill>
                  <a:srgbClr val="FFFFFF"/>
                </a:solidFill>
              </a:rPr>
              <a:t>Madison, WI</a:t>
            </a:r>
            <a:endParaRPr lang="en-US" sz="1600" b="1" i="1" dirty="0" smtClean="0">
              <a:solidFill>
                <a:srgbClr val="FFFFFF"/>
              </a:solidFill>
            </a:endParaRPr>
          </a:p>
          <a:p>
            <a:pPr algn="ctr" eaLnBrk="1" fontAlgn="base" hangingPunct="1">
              <a:spcBef>
                <a:spcPct val="0"/>
              </a:spcBef>
              <a:spcAft>
                <a:spcPct val="0"/>
              </a:spcAft>
            </a:pPr>
            <a:r>
              <a:rPr lang="en-US" sz="1600" b="1" i="1" dirty="0" smtClean="0">
                <a:solidFill>
                  <a:srgbClr val="FFFFFF"/>
                </a:solidFill>
              </a:rPr>
              <a:t>23-May-2012</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dirty="0" smtClean="0">
              <a:solidFill>
                <a:srgbClr val="000000"/>
              </a:solidFill>
            </a:endParaRPr>
          </a:p>
        </p:txBody>
      </p:sp>
      <p:pic>
        <p:nvPicPr>
          <p:cNvPr id="1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28366" r="21896" b="12358"/>
          <a:stretch/>
        </p:blipFill>
        <p:spPr bwMode="auto">
          <a:xfrm>
            <a:off x="1524000" y="4800600"/>
            <a:ext cx="1445144"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1666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84675" name="Rectangle 3"/>
          <p:cNvSpPr>
            <a:spLocks noChangeArrowheads="1"/>
          </p:cNvSpPr>
          <p:nvPr/>
        </p:nvSpPr>
        <p:spPr bwMode="auto">
          <a:xfrm>
            <a:off x="76200" y="5715000"/>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ko-KR" sz="2000" dirty="0">
                <a:solidFill>
                  <a:srgbClr val="0066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a:t>
            </a:r>
            <a:r>
              <a:rPr lang="en-US" altLang="ko-KR" sz="2000" dirty="0" smtClean="0">
                <a:solidFill>
                  <a:srgbClr val="0066FF"/>
                </a:solidFill>
                <a:latin typeface="Times New Roman" pitchFamily="18" charset="0"/>
                <a:ea typeface="Batang" pitchFamily="18" charset="-127"/>
                <a:cs typeface="Times New Roman" pitchFamily="18" charset="0"/>
              </a:rPr>
              <a:t>the </a:t>
            </a:r>
            <a:r>
              <a:rPr lang="en-US" altLang="ko-KR" sz="2000" dirty="0">
                <a:solidFill>
                  <a:srgbClr val="0066FF"/>
                </a:solidFill>
                <a:latin typeface="Times New Roman" pitchFamily="18" charset="0"/>
                <a:ea typeface="Batang" pitchFamily="18" charset="-127"/>
                <a:cs typeface="Times New Roman" pitchFamily="18" charset="0"/>
              </a:rPr>
              <a:t>vertical resolution. </a:t>
            </a:r>
            <a:endParaRPr lang="en-US" altLang="ko-KR" sz="2000" dirty="0">
              <a:solidFill>
                <a:srgbClr val="0066FF"/>
              </a:solidFill>
              <a:latin typeface="Arial" pitchFamily="34" charset="0"/>
              <a:ea typeface="Batang" pitchFamily="18" charset="-127"/>
              <a:cs typeface="Times New Roman" pitchFamily="18" charset="0"/>
            </a:endParaRPr>
          </a:p>
        </p:txBody>
      </p:sp>
      <p:sp>
        <p:nvSpPr>
          <p:cNvPr id="28467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600">
                <a:solidFill>
                  <a:srgbClr val="0066FF"/>
                </a:solidFill>
                <a:latin typeface="Arial" pitchFamily="34" charset="0"/>
              </a:rPr>
              <a:t>Example spectral coverage</a:t>
            </a:r>
          </a:p>
        </p:txBody>
      </p:sp>
    </p:spTree>
    <p:extLst>
      <p:ext uri="{BB962C8B-B14F-4D97-AF65-F5344CB8AC3E}">
        <p14:creationId xmlns:p14="http://schemas.microsoft.com/office/powerpoint/2010/main" val="4220100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pPr/>
              <a:t>11</a:t>
            </a:fld>
            <a:endParaRPr lang="en-US"/>
          </a:p>
        </p:txBody>
      </p:sp>
      <p:sp>
        <p:nvSpPr>
          <p:cNvPr id="58370" name="Rectangle 2"/>
          <p:cNvSpPr>
            <a:spLocks noGrp="1" noChangeArrowheads="1"/>
          </p:cNvSpPr>
          <p:nvPr>
            <p:ph type="title"/>
          </p:nvPr>
        </p:nvSpPr>
        <p:spPr>
          <a:xfrm>
            <a:off x="228600" y="0"/>
            <a:ext cx="8915400" cy="1143000"/>
          </a:xfrm>
        </p:spPr>
        <p:txBody>
          <a:bodyPr/>
          <a:lstStyle/>
          <a:p>
            <a:r>
              <a:rPr lang="en-US" sz="3200" dirty="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latin typeface="Times New Roman" pitchFamily="18" charset="0"/>
                  </a:rPr>
                  <a:t>GOES-12 Sounder Bands</a:t>
                </a:r>
              </a:p>
              <a:p>
                <a:pPr eaLnBrk="1" hangingPunct="1"/>
                <a:r>
                  <a:rPr lang="en-US" sz="2000">
                    <a:latin typeface="Times New Roman" pitchFamily="18" charset="0"/>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386" name="Rectangle 18"/>
          <p:cNvSpPr>
            <a:spLocks noChangeArrowheads="1"/>
          </p:cNvSpPr>
          <p:nvPr/>
        </p:nvSpPr>
        <p:spPr bwMode="auto">
          <a:xfrm>
            <a:off x="0" y="4632325"/>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Many papers document science value of high spectral resolution sounder that support weather forecast needs. (</a:t>
            </a:r>
            <a:r>
              <a:rPr lang="en-US" dirty="0" err="1" smtClean="0"/>
              <a:t>Sieglaff</a:t>
            </a:r>
            <a:r>
              <a:rPr lang="en-US" dirty="0" smtClean="0"/>
              <a:t> et al.)</a:t>
            </a:r>
            <a:endParaRPr lang="en-US" dirty="0"/>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Justin Sieglaff, CIMSS.</a:t>
            </a:r>
            <a:endParaRPr lang="en-US">
              <a:latin typeface="Arial" charset="0"/>
            </a:endParaRPr>
          </a:p>
        </p:txBody>
      </p:sp>
    </p:spTree>
    <p:extLst>
      <p:ext uri="{BB962C8B-B14F-4D97-AF65-F5344CB8AC3E}">
        <p14:creationId xmlns:p14="http://schemas.microsoft.com/office/powerpoint/2010/main" val="3024603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533400" y="1676400"/>
            <a:ext cx="8077200" cy="4114800"/>
          </a:xfrm>
        </p:spPr>
        <p:txBody>
          <a:bodyPr/>
          <a:lstStyle/>
          <a:p>
            <a:r>
              <a:rPr lang="en-US" sz="2800" dirty="0" smtClean="0"/>
              <a:t>Water Vapor and Carbon Dioxide absorption lines within the infrared window are sensitive to changes in the lower tropospheric thermodynamic </a:t>
            </a:r>
            <a:r>
              <a:rPr lang="en-US" sz="2800" dirty="0" smtClean="0"/>
              <a:t>state</a:t>
            </a:r>
            <a:br>
              <a:rPr lang="en-US" sz="2800" dirty="0" smtClean="0"/>
            </a:br>
            <a:endParaRPr lang="en-US" sz="800" dirty="0" smtClean="0"/>
          </a:p>
          <a:p>
            <a:r>
              <a:rPr lang="en-US" sz="2800" dirty="0" smtClean="0"/>
              <a:t>Current GOES sounders are spectrally too broad to resolve these </a:t>
            </a:r>
            <a:r>
              <a:rPr lang="en-US" sz="2800" dirty="0" smtClean="0"/>
              <a:t>lines</a:t>
            </a:r>
            <a:br>
              <a:rPr lang="en-US" sz="2800" dirty="0" smtClean="0"/>
            </a:br>
            <a:endParaRPr lang="en-US" sz="800" dirty="0" smtClean="0"/>
          </a:p>
          <a:p>
            <a:r>
              <a:rPr lang="en-US" sz="2800" dirty="0" smtClean="0"/>
              <a:t>High-time information obtained from a high spectral resolution IR GEO sounder would be very useful for monitoring pre-convective clear sky regions</a:t>
            </a:r>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chemeClr val="accent2"/>
                </a:solidFill>
              </a:rPr>
              <a:t>High-Spectral, combined with High-Temporal Resolution is the key</a:t>
            </a:r>
            <a:endParaRPr lang="en-US" dirty="0"/>
          </a:p>
        </p:txBody>
      </p:sp>
    </p:spTree>
    <p:extLst>
      <p:ext uri="{BB962C8B-B14F-4D97-AF65-F5344CB8AC3E}">
        <p14:creationId xmlns:p14="http://schemas.microsoft.com/office/powerpoint/2010/main" val="2615250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143000"/>
          </a:xfrm>
        </p:spPr>
        <p:txBody>
          <a:bodyPr/>
          <a:lstStyle/>
          <a:p>
            <a:r>
              <a:rPr lang="en-US" sz="4000" dirty="0" smtClean="0"/>
              <a:t>Need to monitor rapidly evolving situations</a:t>
            </a:r>
            <a:endParaRPr lang="en-US" sz="4000" dirty="0"/>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13</a:t>
            </a:fld>
            <a:endParaRPr lang="en-US">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a:extLst>
              <a:ext uri="{28A0092B-C50C-407E-A947-70E740481C1C}">
                <a14:useLocalDpi xmlns:a14="http://schemas.microsoft.com/office/drawing/2010/main" val="0"/>
              </a:ext>
            </a:extLst>
          </a:blip>
          <a:srcRect r="49132"/>
          <a:stretch/>
        </p:blipFill>
        <p:spPr bwMode="auto">
          <a:xfrm>
            <a:off x="4983878" y="9906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2" name="TextBox 1"/>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3" name="Right Brace 2"/>
          <p:cNvSpPr/>
          <p:nvPr/>
        </p:nvSpPr>
        <p:spPr bwMode="auto">
          <a:xfrm>
            <a:off x="4912242" y="1860698"/>
            <a:ext cx="345558" cy="1034902"/>
          </a:xfrm>
          <a:prstGeom prst="rightBrace">
            <a:avLst>
              <a:gd name="adj1" fmla="val 8333"/>
              <a:gd name="adj2" fmla="val 75914"/>
            </a:avLst>
          </a:prstGeom>
          <a:noFill/>
          <a:ln w="476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5257800" y="2450068"/>
            <a:ext cx="2563522" cy="369332"/>
          </a:xfrm>
          <a:prstGeom prst="rect">
            <a:avLst/>
          </a:prstGeom>
          <a:noFill/>
        </p:spPr>
        <p:txBody>
          <a:bodyPr wrap="none" rtlCol="0">
            <a:spAutoFit/>
          </a:bodyPr>
          <a:lstStyle/>
          <a:p>
            <a:r>
              <a:rPr lang="en-US" b="1" dirty="0" smtClean="0">
                <a:solidFill>
                  <a:srgbClr val="00B050"/>
                </a:solidFill>
              </a:rPr>
              <a:t>On-line/off-line “signal”</a:t>
            </a:r>
            <a:endParaRPr lang="en-US" b="1" dirty="0">
              <a:solidFill>
                <a:srgbClr val="00B050"/>
              </a:solidFill>
            </a:endParaRPr>
          </a:p>
        </p:txBody>
      </p:sp>
      <p:sp>
        <p:nvSpPr>
          <p:cNvPr id="5" name="Slide Number Placeholder 4"/>
          <p:cNvSpPr>
            <a:spLocks noGrp="1"/>
          </p:cNvSpPr>
          <p:nvPr>
            <p:ph type="sldNum" sz="quarter" idx="12"/>
          </p:nvPr>
        </p:nvSpPr>
        <p:spPr/>
        <p:txBody>
          <a:bodyPr/>
          <a:lstStyle/>
          <a:p>
            <a:fld id="{C0816D98-8D0A-4985-98CA-BE536FCB75CF}"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1215683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5" name="TextBox 4"/>
          <p:cNvSpPr txBox="1"/>
          <p:nvPr/>
        </p:nvSpPr>
        <p:spPr>
          <a:xfrm>
            <a:off x="5257800" y="2438400"/>
            <a:ext cx="2206694" cy="369332"/>
          </a:xfrm>
          <a:prstGeom prst="rect">
            <a:avLst/>
          </a:prstGeom>
          <a:noFill/>
        </p:spPr>
        <p:txBody>
          <a:bodyPr wrap="none" rtlCol="0">
            <a:spAutoFit/>
          </a:bodyPr>
          <a:lstStyle/>
          <a:p>
            <a:r>
              <a:rPr lang="en-US" b="1" dirty="0" smtClean="0">
                <a:solidFill>
                  <a:srgbClr val="00B050"/>
                </a:solidFill>
              </a:rPr>
              <a:t>“AIRS or IASI-like”</a:t>
            </a:r>
            <a:endParaRPr lang="en-US" b="1" dirty="0">
              <a:solidFill>
                <a:srgbClr val="00B05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803837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2003062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3689908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pic>
        <p:nvPicPr>
          <p:cNvPr id="15363"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2867928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1420315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rgbClr val="FFFF00"/>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grpSp>
        <p:nvGrpSpPr>
          <p:cNvPr id="9221" name="Group 3"/>
          <p:cNvGrpSpPr>
            <a:grpSpLocks/>
          </p:cNvGrpSpPr>
          <p:nvPr/>
        </p:nvGrpSpPr>
        <p:grpSpPr bwMode="auto">
          <a:xfrm>
            <a:off x="4572000" y="3276600"/>
            <a:ext cx="4343400" cy="35052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1090167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5" name="TextBox 4"/>
          <p:cNvSpPr txBox="1"/>
          <p:nvPr/>
        </p:nvSpPr>
        <p:spPr>
          <a:xfrm>
            <a:off x="4800600" y="2438400"/>
            <a:ext cx="2354171" cy="369332"/>
          </a:xfrm>
          <a:prstGeom prst="rect">
            <a:avLst/>
          </a:prstGeom>
          <a:noFill/>
        </p:spPr>
        <p:txBody>
          <a:bodyPr wrap="none" rtlCol="0">
            <a:spAutoFit/>
          </a:bodyPr>
          <a:lstStyle/>
          <a:p>
            <a:r>
              <a:rPr lang="en-US" b="1" dirty="0" smtClean="0">
                <a:solidFill>
                  <a:srgbClr val="00B050"/>
                </a:solidFill>
              </a:rPr>
              <a:t>“Current GOES-like”</a:t>
            </a:r>
            <a:endParaRPr lang="en-US" b="1" dirty="0">
              <a:solidFill>
                <a:srgbClr val="00B05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3175049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21</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6182"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57158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061D2B-B6A5-40E4-9FAE-58FB2B61657D}" type="slidenum">
              <a:rPr lang="en-US" smtClean="0">
                <a:solidFill>
                  <a:srgbClr val="000000"/>
                </a:solidFill>
                <a:latin typeface="Times New Roman" pitchFamily="18" charset="0"/>
              </a:rPr>
              <a:pPr eaLnBrk="1" hangingPunct="1"/>
              <a:t>22</a:t>
            </a:fld>
            <a:endParaRPr lang="en-US" smtClean="0">
              <a:solidFill>
                <a:srgbClr val="000000"/>
              </a:solidFill>
              <a:latin typeface="Times New Roman" pitchFamily="18" charset="0"/>
            </a:endParaRPr>
          </a:p>
        </p:txBody>
      </p:sp>
      <p:sp>
        <p:nvSpPr>
          <p:cNvPr id="84995" name="Rectangle 2"/>
          <p:cNvSpPr>
            <a:spLocks noGrp="1" noChangeArrowheads="1"/>
          </p:cNvSpPr>
          <p:nvPr>
            <p:ph type="title"/>
          </p:nvPr>
        </p:nvSpPr>
        <p:spPr>
          <a:xfrm>
            <a:off x="457200" y="-76200"/>
            <a:ext cx="8229600" cy="1143000"/>
          </a:xfrm>
        </p:spPr>
        <p:txBody>
          <a:bodyPr/>
          <a:lstStyle/>
          <a:p>
            <a:r>
              <a:rPr lang="en-US" sz="3200" dirty="0" smtClean="0">
                <a:solidFill>
                  <a:srgbClr val="0033CC"/>
                </a:solidFill>
              </a:rPr>
              <a:t>GOES-R ABI Weighting Functions</a:t>
            </a:r>
          </a:p>
        </p:txBody>
      </p:sp>
      <p:pic>
        <p:nvPicPr>
          <p:cNvPr id="84996"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533400" y="5943600"/>
            <a:ext cx="8077200" cy="641350"/>
          </a:xfrm>
          <a:prstGeom prst="rect">
            <a:avLst/>
          </a:prstGeom>
          <a:solidFill>
            <a:schemeClr val="bg1"/>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000000"/>
                </a:solidFill>
                <a:latin typeface="+mj-lt"/>
              </a:rPr>
              <a:t>ABI has only 1 CO</a:t>
            </a:r>
            <a:r>
              <a:rPr lang="en-US" baseline="-25000" dirty="0" smtClean="0">
                <a:solidFill>
                  <a:srgbClr val="000000"/>
                </a:solidFill>
                <a:latin typeface="+mj-lt"/>
              </a:rPr>
              <a:t>2</a:t>
            </a:r>
            <a:r>
              <a:rPr lang="en-US" dirty="0" smtClean="0">
                <a:solidFill>
                  <a:srgbClr val="000000"/>
                </a:solidFill>
                <a:latin typeface="+mj-lt"/>
              </a:rPr>
              <a:t> band, so upper-level temperature will be degraded compared to the current sounder. Hence short-term NWP temperature information will be needed.</a:t>
            </a:r>
          </a:p>
        </p:txBody>
      </p:sp>
    </p:spTree>
    <p:extLst>
      <p:ext uri="{BB962C8B-B14F-4D97-AF65-F5344CB8AC3E}">
        <p14:creationId xmlns:p14="http://schemas.microsoft.com/office/powerpoint/2010/main" val="639073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9F67B1-C815-4B3F-A740-A07F13DEE2B6}" type="slidenum">
              <a:rPr lang="en-US" smtClean="0">
                <a:solidFill>
                  <a:srgbClr val="000000"/>
                </a:solidFill>
                <a:latin typeface="Times New Roman" pitchFamily="18" charset="0"/>
              </a:rPr>
              <a:pPr eaLnBrk="1" hangingPunct="1"/>
              <a:t>23</a:t>
            </a:fld>
            <a:endParaRPr lang="en-US" smtClean="0">
              <a:solidFill>
                <a:srgbClr val="000000"/>
              </a:solidFill>
              <a:latin typeface="Times New Roman" pitchFamily="18" charset="0"/>
            </a:endParaRPr>
          </a:p>
        </p:txBody>
      </p:sp>
      <p:sp>
        <p:nvSpPr>
          <p:cNvPr id="86019" name="Rectangle 2"/>
          <p:cNvSpPr>
            <a:spLocks noGrp="1" noChangeArrowheads="1"/>
          </p:cNvSpPr>
          <p:nvPr>
            <p:ph type="title"/>
          </p:nvPr>
        </p:nvSpPr>
        <p:spPr>
          <a:xfrm>
            <a:off x="457200" y="-76200"/>
            <a:ext cx="8229600" cy="1143000"/>
          </a:xfrm>
        </p:spPr>
        <p:txBody>
          <a:bodyPr/>
          <a:lstStyle/>
          <a:p>
            <a:r>
              <a:rPr lang="en-US" sz="3200" dirty="0" smtClean="0">
                <a:solidFill>
                  <a:srgbClr val="0033CC"/>
                </a:solidFill>
              </a:rPr>
              <a:t>GOES-13 Sounder </a:t>
            </a:r>
            <a:r>
              <a:rPr lang="en-US" sz="3200" dirty="0">
                <a:solidFill>
                  <a:srgbClr val="0033CC"/>
                </a:solidFill>
              </a:rPr>
              <a:t>Weighting Functions</a:t>
            </a:r>
            <a:endParaRPr lang="en-US" sz="3200" dirty="0" smtClean="0">
              <a:solidFill>
                <a:srgbClr val="0033CC"/>
              </a:solidFill>
            </a:endParaRPr>
          </a:p>
        </p:txBody>
      </p:sp>
      <p:pic>
        <p:nvPicPr>
          <p:cNvPr id="86020" name="Picture 3" descr="GOES13_sndr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7552"/>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762000" y="6172200"/>
            <a:ext cx="7467600" cy="369332"/>
          </a:xfrm>
          <a:prstGeom prst="rect">
            <a:avLst/>
          </a:prstGeom>
          <a:solidFill>
            <a:schemeClr val="bg1"/>
          </a:solidFill>
          <a:ln>
            <a:noFill/>
          </a:ln>
          <a:effectLst/>
          <a:extLst/>
        </p:spPr>
        <p:txBody>
          <a:bodyPr wrap="square">
            <a:spAutoFit/>
          </a:bodyPr>
          <a:lstStyle/>
          <a:p>
            <a:pPr fontAlgn="base">
              <a:spcBef>
                <a:spcPct val="0"/>
              </a:spcBef>
              <a:spcAft>
                <a:spcPct val="0"/>
              </a:spcAft>
            </a:pPr>
            <a:r>
              <a:rPr lang="en-US" dirty="0" smtClean="0">
                <a:solidFill>
                  <a:srgbClr val="000000"/>
                </a:solidFill>
              </a:rPr>
              <a:t>The current GOES sounders have 5 CO</a:t>
            </a:r>
            <a:r>
              <a:rPr lang="en-US" baseline="-25000" dirty="0" smtClean="0">
                <a:solidFill>
                  <a:srgbClr val="000000"/>
                </a:solidFill>
              </a:rPr>
              <a:t>2</a:t>
            </a:r>
            <a:r>
              <a:rPr lang="en-US" dirty="0" smtClean="0">
                <a:solidFill>
                  <a:srgbClr val="000000"/>
                </a:solidFill>
              </a:rPr>
              <a:t> bands, and more SW bands than ABI</a:t>
            </a:r>
          </a:p>
        </p:txBody>
      </p:sp>
    </p:spTree>
    <p:extLst>
      <p:ext uri="{BB962C8B-B14F-4D97-AF65-F5344CB8AC3E}">
        <p14:creationId xmlns:p14="http://schemas.microsoft.com/office/powerpoint/2010/main" val="212137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rgbClr val="FFFF00"/>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24</a:t>
            </a:fld>
            <a:endParaRPr lang="en-US" smtClean="0">
              <a:solidFill>
                <a:srgbClr val="00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711200"/>
            <a:ext cx="3690258" cy="2870200"/>
          </a:xfrm>
          <a:prstGeom prst="rect">
            <a:avLst/>
          </a:prstGeom>
        </p:spPr>
      </p:pic>
      <p:pic>
        <p:nvPicPr>
          <p:cNvPr id="9" name="Picture 8" descr="sounder_jan_b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778" y="3661558"/>
            <a:ext cx="3951622" cy="3120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152400" y="6443246"/>
            <a:ext cx="4953000" cy="338554"/>
          </a:xfrm>
          <a:prstGeom prst="rect">
            <a:avLst/>
          </a:prstGeom>
          <a:noFill/>
        </p:spPr>
        <p:txBody>
          <a:bodyPr wrap="square" rtlCol="0">
            <a:spAutoFit/>
          </a:bodyPr>
          <a:lstStyle/>
          <a:p>
            <a:r>
              <a:rPr lang="en-US" sz="1600" i="1" dirty="0">
                <a:solidFill>
                  <a:schemeClr val="bg1"/>
                </a:solidFill>
              </a:rPr>
              <a:t>http://cimss.ssec.wisc.edu/goes/rt/sounder-dpi.php</a:t>
            </a:r>
          </a:p>
        </p:txBody>
      </p:sp>
    </p:spTree>
    <p:extLst>
      <p:ext uri="{BB962C8B-B14F-4D97-AF65-F5344CB8AC3E}">
        <p14:creationId xmlns:p14="http://schemas.microsoft.com/office/powerpoint/2010/main" val="2353386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12"/>
          </p:nvPr>
        </p:nvSpPr>
        <p:spPr/>
        <p:txBody>
          <a:bodyPr/>
          <a:lstStyle/>
          <a:p>
            <a:fld id="{10CB42FF-DB0D-48B6-85E2-D989B1322BF7}" type="slidenum">
              <a:rPr lang="en-US">
                <a:solidFill>
                  <a:srgbClr val="000000"/>
                </a:solidFill>
              </a:rPr>
              <a:pPr/>
              <a:t>25</a:t>
            </a:fld>
            <a:endParaRPr lang="en-US">
              <a:solidFill>
                <a:srgbClr val="000000"/>
              </a:solidFill>
            </a:endParaRPr>
          </a:p>
        </p:txBody>
      </p:sp>
      <p:sp>
        <p:nvSpPr>
          <p:cNvPr id="74754" name="Rectangle 2"/>
          <p:cNvSpPr>
            <a:spLocks noGrp="1" noChangeArrowheads="1"/>
          </p:cNvSpPr>
          <p:nvPr>
            <p:ph type="title"/>
          </p:nvPr>
        </p:nvSpPr>
        <p:spPr>
          <a:xfrm>
            <a:off x="457200" y="-76200"/>
            <a:ext cx="8229600" cy="1143000"/>
          </a:xfrm>
        </p:spPr>
        <p:txBody>
          <a:bodyPr/>
          <a:lstStyle/>
          <a:p>
            <a:r>
              <a:rPr lang="en-US" sz="4000"/>
              <a:t>Current Sounder Operational Uses</a:t>
            </a:r>
          </a:p>
        </p:txBody>
      </p:sp>
      <p:graphicFrame>
        <p:nvGraphicFramePr>
          <p:cNvPr id="74755" name="Group 3"/>
          <p:cNvGraphicFramePr>
            <a:graphicFrameLocks noGrp="1"/>
          </p:cNvGraphicFramePr>
          <p:nvPr>
            <p:ph idx="1"/>
          </p:nvPr>
        </p:nvGraphicFramePr>
        <p:xfrm>
          <a:off x="457200" y="914400"/>
          <a:ext cx="8229600" cy="5260658"/>
        </p:xfrm>
        <a:graphic>
          <a:graphicData uri="http://schemas.openxmlformats.org/drawingml/2006/table">
            <a:tbl>
              <a:tblPr/>
              <a:tblGrid>
                <a:gridCol w="3265488"/>
                <a:gridCol w="4964112"/>
              </a:tblGrid>
              <a:tr h="258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1" u="none" strike="noStrike" cap="none" normalizeH="0" baseline="0" smtClean="0">
                          <a:ln>
                            <a:noFill/>
                          </a:ln>
                          <a:solidFill>
                            <a:srgbClr val="000099"/>
                          </a:solidFill>
                          <a:effectLst/>
                          <a:latin typeface="Times New Roman" pitchFamily="18" charset="0"/>
                          <a:ea typeface="굴림" pitchFamily="34" charset="-127"/>
                          <a:cs typeface="Arial" pitchFamily="34" charset="0"/>
                        </a:rPr>
                        <a:t>GOES Sounder Product</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1" u="none" strike="noStrike" cap="none" normalizeH="0" baseline="0" smtClean="0">
                          <a:ln>
                            <a:noFill/>
                          </a:ln>
                          <a:solidFill>
                            <a:srgbClr val="000099"/>
                          </a:solidFill>
                          <a:effectLst/>
                          <a:latin typeface="Times New Roman" pitchFamily="18" charset="0"/>
                          <a:ea typeface="굴림" pitchFamily="34" charset="-127"/>
                          <a:cs typeface="Arial" pitchFamily="34" charset="0"/>
                        </a:rPr>
                        <a:t>Operational  Use within the NWS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rgbClr val="3366FF"/>
                          </a:solidFill>
                          <a:effectLst/>
                          <a:latin typeface="Times New Roman" pitchFamily="18" charset="0"/>
                          <a:ea typeface="굴림" pitchFamily="34" charset="-127"/>
                          <a:cs typeface="Arial Unicode MS" pitchFamily="34" charset="-128"/>
                        </a:rPr>
                        <a:t>Clear-sky Radiances</a:t>
                      </a:r>
                      <a:endParaRPr kumimoji="0" lang="en-US" altLang="ko-KR" sz="1600" b="1" i="0" u="none" strike="noStrike" cap="none" normalizeH="0" baseline="0" smtClean="0">
                        <a:ln>
                          <a:noFill/>
                        </a:ln>
                        <a:solidFill>
                          <a:schemeClr val="tx1"/>
                        </a:solidFill>
                        <a:effectLst/>
                        <a:latin typeface="Arial" pitchFamily="34" charset="0"/>
                        <a:ea typeface="굴림" pitchFamily="34" charset="-127"/>
                        <a:cs typeface="Arial Unicode MS"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&amp; global NWP models over water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Layer &amp; Total Precipitable Water</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&amp; global NWP models;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&amp; National Centers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Cloud-top retrievals (pressure, temperature, cloud amount)</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NWP models;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supplement 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NWS/ASOS cloud measurements for generation of total cloud cover product at NWS/ASOS sites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Surface skin temperature</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Profiles of temperature &amp; moisture</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(SKEW-Ts)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Atmospheric stability indices</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Water Vapor Winds</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 Box 33"/>
          <p:cNvSpPr txBox="1">
            <a:spLocks noChangeArrowheads="1"/>
          </p:cNvSpPr>
          <p:nvPr/>
        </p:nvSpPr>
        <p:spPr bwMode="auto">
          <a:xfrm>
            <a:off x="533400" y="6336268"/>
            <a:ext cx="8077200" cy="3693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smtClean="0"/>
              <a:t>While there are limitations, the current </a:t>
            </a:r>
            <a:r>
              <a:rPr lang="en-US" b="1" dirty="0"/>
              <a:t>GOES sounder is used today!</a:t>
            </a:r>
          </a:p>
        </p:txBody>
      </p:sp>
      <p:sp>
        <p:nvSpPr>
          <p:cNvPr id="6" name="Text Box 9"/>
          <p:cNvSpPr txBox="1">
            <a:spLocks noChangeArrowheads="1"/>
          </p:cNvSpPr>
          <p:nvPr/>
        </p:nvSpPr>
        <p:spPr bwMode="auto">
          <a:xfrm rot="16200000">
            <a:off x="7644607" y="4881175"/>
            <a:ext cx="2724150" cy="2769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smtClean="0">
                <a:latin typeface="Arial" charset="0"/>
                <a:ea typeface="굴림" charset="-127"/>
              </a:rPr>
              <a:t>Courtesy </a:t>
            </a:r>
            <a:r>
              <a:rPr lang="en-US" altLang="ko-KR" sz="1200" dirty="0">
                <a:latin typeface="Arial" charset="0"/>
                <a:ea typeface="굴림" charset="-127"/>
              </a:rPr>
              <a:t>of </a:t>
            </a:r>
            <a:r>
              <a:rPr lang="en-US" altLang="ko-KR" sz="1200" dirty="0" smtClean="0">
                <a:latin typeface="Arial" charset="0"/>
                <a:ea typeface="굴림" charset="-127"/>
              </a:rPr>
              <a:t>J. Daniels, STAR</a:t>
            </a:r>
            <a:endParaRPr lang="en-US" dirty="0">
              <a:latin typeface="Arial" charset="0"/>
            </a:endParaRPr>
          </a:p>
        </p:txBody>
      </p:sp>
    </p:spTree>
    <p:extLst>
      <p:ext uri="{BB962C8B-B14F-4D97-AF65-F5344CB8AC3E}">
        <p14:creationId xmlns:p14="http://schemas.microsoft.com/office/powerpoint/2010/main" val="40136870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C5EFC8F-66B1-46AE-96B2-1A9588B428DA}" type="slidenum">
              <a:rPr lang="en-US">
                <a:solidFill>
                  <a:srgbClr val="000000"/>
                </a:solidFill>
              </a:rPr>
              <a:pPr/>
              <a:t>26</a:t>
            </a:fld>
            <a:endParaRPr lang="en-US">
              <a:solidFill>
                <a:srgbClr val="000000"/>
              </a:solidFill>
            </a:endParaRPr>
          </a:p>
        </p:txBody>
      </p:sp>
      <p:pic>
        <p:nvPicPr>
          <p:cNvPr id="64514" name="Picture 2" descr="sounder_dpi_noisy_goe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4515" name="Text Box 3"/>
          <p:cNvSpPr txBox="1">
            <a:spLocks noChangeArrowheads="1"/>
          </p:cNvSpPr>
          <p:nvPr/>
        </p:nvSpPr>
        <p:spPr bwMode="auto">
          <a:xfrm>
            <a:off x="1981200" y="3214688"/>
            <a:ext cx="30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dirty="0" smtClean="0">
                <a:solidFill>
                  <a:srgbClr val="FFFFFF"/>
                </a:solidFill>
                <a:latin typeface="Times New Roman" pitchFamily="18" charset="0"/>
                <a:cs typeface="Times New Roman" pitchFamily="18" charset="0"/>
              </a:rPr>
              <a:t>Total Precipitable Water</a:t>
            </a:r>
          </a:p>
        </p:txBody>
      </p:sp>
      <p:sp>
        <p:nvSpPr>
          <p:cNvPr id="64516" name="Text Box 4"/>
          <p:cNvSpPr txBox="1">
            <a:spLocks noChangeArrowheads="1"/>
          </p:cNvSpPr>
          <p:nvPr/>
        </p:nvSpPr>
        <p:spPr bwMode="auto">
          <a:xfrm>
            <a:off x="1905000" y="6262688"/>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dirty="0" smtClean="0">
                <a:solidFill>
                  <a:srgbClr val="FFFFFF"/>
                </a:solidFill>
                <a:latin typeface="Times New Roman" pitchFamily="18" charset="0"/>
                <a:cs typeface="Times New Roman" pitchFamily="18" charset="0"/>
              </a:rPr>
              <a:t>Cloud-Top Height</a:t>
            </a:r>
          </a:p>
        </p:txBody>
      </p:sp>
      <p:sp>
        <p:nvSpPr>
          <p:cNvPr id="64517" name="Text Box 5"/>
          <p:cNvSpPr txBox="1">
            <a:spLocks noChangeArrowheads="1"/>
          </p:cNvSpPr>
          <p:nvPr/>
        </p:nvSpPr>
        <p:spPr bwMode="auto">
          <a:xfrm>
            <a:off x="5410200" y="62484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dirty="0" smtClean="0">
                <a:solidFill>
                  <a:srgbClr val="FFFFFF"/>
                </a:solidFill>
                <a:latin typeface="Times New Roman" pitchFamily="18" charset="0"/>
                <a:cs typeface="Times New Roman" pitchFamily="18" charset="0"/>
              </a:rPr>
              <a:t>Surface Skin Temperature</a:t>
            </a:r>
          </a:p>
        </p:txBody>
      </p:sp>
      <p:sp>
        <p:nvSpPr>
          <p:cNvPr id="64518" name="Text Box 6"/>
          <p:cNvSpPr txBox="1">
            <a:spLocks noChangeArrowheads="1"/>
          </p:cNvSpPr>
          <p:nvPr/>
        </p:nvSpPr>
        <p:spPr bwMode="auto">
          <a:xfrm>
            <a:off x="5638800" y="3028890"/>
            <a:ext cx="1714500" cy="400110"/>
          </a:xfrm>
          <a:prstGeom prst="rect">
            <a:avLst/>
          </a:prstGeom>
          <a:solidFill>
            <a:schemeClr val="tx1"/>
          </a:solidFill>
          <a:ln>
            <a:noFill/>
          </a:ln>
          <a:effectLst/>
        </p:spPr>
        <p:txBody>
          <a:bodyPr wrap="square">
            <a:spAutoFit/>
          </a:bodyPr>
          <a:lstStyle/>
          <a:p>
            <a:pPr fontAlgn="base">
              <a:spcBef>
                <a:spcPct val="0"/>
              </a:spcBef>
              <a:spcAft>
                <a:spcPct val="0"/>
              </a:spcAft>
            </a:pPr>
            <a:r>
              <a:rPr lang="en-US" sz="2000" b="1" dirty="0" smtClean="0">
                <a:solidFill>
                  <a:schemeClr val="bg1"/>
                </a:solidFill>
                <a:latin typeface="Times New Roman" pitchFamily="18" charset="0"/>
                <a:cs typeface="Times New Roman" pitchFamily="18" charset="0"/>
              </a:rPr>
              <a:t>Lifted Index</a:t>
            </a:r>
          </a:p>
        </p:txBody>
      </p:sp>
      <p:sp>
        <p:nvSpPr>
          <p:cNvPr id="64519" name="Text Box 7"/>
          <p:cNvSpPr txBox="1">
            <a:spLocks noChangeArrowheads="1"/>
          </p:cNvSpPr>
          <p:nvPr/>
        </p:nvSpPr>
        <p:spPr bwMode="auto">
          <a:xfrm>
            <a:off x="381000" y="838200"/>
            <a:ext cx="19050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b="1" dirty="0" smtClean="0">
                <a:solidFill>
                  <a:srgbClr val="FF33CC"/>
                </a:solidFill>
                <a:latin typeface="Times New Roman" pitchFamily="18" charset="0"/>
                <a:cs typeface="Times New Roman" pitchFamily="18" charset="0"/>
              </a:rPr>
              <a:t>AWIPS Display</a:t>
            </a:r>
          </a:p>
        </p:txBody>
      </p:sp>
      <p:sp>
        <p:nvSpPr>
          <p:cNvPr id="9" name="Text Box 9"/>
          <p:cNvSpPr txBox="1">
            <a:spLocks noChangeArrowheads="1"/>
          </p:cNvSpPr>
          <p:nvPr/>
        </p:nvSpPr>
        <p:spPr bwMode="auto">
          <a:xfrm rot="16200000">
            <a:off x="7644607" y="4881175"/>
            <a:ext cx="2724150" cy="2769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smtClean="0">
                <a:latin typeface="Arial" charset="0"/>
                <a:ea typeface="굴림" charset="-127"/>
              </a:rPr>
              <a:t>Courtesy </a:t>
            </a:r>
            <a:r>
              <a:rPr lang="en-US" altLang="ko-KR" sz="1200" dirty="0">
                <a:latin typeface="Arial" charset="0"/>
                <a:ea typeface="굴림" charset="-127"/>
              </a:rPr>
              <a:t>of </a:t>
            </a:r>
            <a:r>
              <a:rPr lang="en-US" altLang="ko-KR" sz="1200" dirty="0" smtClean="0">
                <a:latin typeface="Arial" charset="0"/>
                <a:ea typeface="굴림" charset="-127"/>
              </a:rPr>
              <a:t>J. Daniels, STAR</a:t>
            </a:r>
            <a:endParaRPr lang="en-US" dirty="0">
              <a:latin typeface="Arial" charset="0"/>
            </a:endParaRPr>
          </a:p>
        </p:txBody>
      </p:sp>
    </p:spTree>
    <p:extLst>
      <p:ext uri="{BB962C8B-B14F-4D97-AF65-F5344CB8AC3E}">
        <p14:creationId xmlns:p14="http://schemas.microsoft.com/office/powerpoint/2010/main" val="698595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6"/>
          <p:cNvSpPr txBox="1">
            <a:spLocks noChangeArrowheads="1"/>
          </p:cNvSpPr>
          <p:nvPr/>
        </p:nvSpPr>
        <p:spPr bwMode="auto">
          <a:xfrm>
            <a:off x="34925" y="115888"/>
            <a:ext cx="907357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zh-CN" sz="2400" b="1" dirty="0" smtClean="0">
                <a:solidFill>
                  <a:srgbClr val="3333CC"/>
                </a:solidFill>
              </a:rPr>
              <a:t>Hourly Precipitation Forecasts in Early Stage  </a:t>
            </a:r>
          </a:p>
          <a:p>
            <a:pPr algn="ctr" fontAlgn="base">
              <a:spcBef>
                <a:spcPct val="50000"/>
              </a:spcBef>
              <a:spcAft>
                <a:spcPct val="0"/>
              </a:spcAft>
            </a:pPr>
            <a:r>
              <a:rPr lang="en-US" altLang="zh-CN" sz="2400" b="1" dirty="0" smtClean="0">
                <a:solidFill>
                  <a:srgbClr val="3333CC"/>
                </a:solidFill>
              </a:rPr>
              <a:t>2012/5/10 01 Z ~ 2012/5/10 12 Z</a:t>
            </a:r>
          </a:p>
        </p:txBody>
      </p:sp>
      <p:grpSp>
        <p:nvGrpSpPr>
          <p:cNvPr id="30737" name="Group 17"/>
          <p:cNvGrpSpPr>
            <a:grpSpLocks/>
          </p:cNvGrpSpPr>
          <p:nvPr/>
        </p:nvGrpSpPr>
        <p:grpSpPr bwMode="auto">
          <a:xfrm>
            <a:off x="34925" y="4149727"/>
            <a:ext cx="4572000" cy="2295526"/>
            <a:chOff x="22" y="2614"/>
            <a:chExt cx="2880" cy="1446"/>
          </a:xfrm>
        </p:grpSpPr>
        <p:pic>
          <p:nvPicPr>
            <p:cNvPr id="30727" name="Picture 7" descr="prep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 y="2614"/>
              <a:ext cx="2880" cy="1446"/>
            </a:xfrm>
            <a:prstGeom prst="rect">
              <a:avLst/>
            </a:prstGeom>
            <a:noFill/>
            <a:extLst>
              <a:ext uri="{909E8E84-426E-40DD-AFC4-6F175D3DCCD1}">
                <a14:hiddenFill xmlns:a14="http://schemas.microsoft.com/office/drawing/2010/main">
                  <a:solidFill>
                    <a:srgbClr val="FFFFFF"/>
                  </a:solidFill>
                </a14:hiddenFill>
              </a:ext>
            </a:extLst>
          </p:spPr>
        </p:pic>
        <p:sp>
          <p:nvSpPr>
            <p:cNvPr id="30728" name="Text Box 8"/>
            <p:cNvSpPr txBox="1">
              <a:spLocks noChangeArrowheads="1"/>
            </p:cNvSpPr>
            <p:nvPr/>
          </p:nvSpPr>
          <p:spPr bwMode="auto">
            <a:xfrm>
              <a:off x="22" y="3760"/>
              <a:ext cx="99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1200" b="1" dirty="0" smtClean="0">
                  <a:solidFill>
                    <a:srgbClr val="000000"/>
                  </a:solidFill>
                </a:rPr>
                <a:t>Forecast with Conventional data</a:t>
              </a:r>
            </a:p>
          </p:txBody>
        </p:sp>
      </p:grpSp>
      <p:grpSp>
        <p:nvGrpSpPr>
          <p:cNvPr id="30735" name="Group 15"/>
          <p:cNvGrpSpPr>
            <a:grpSpLocks/>
          </p:cNvGrpSpPr>
          <p:nvPr/>
        </p:nvGrpSpPr>
        <p:grpSpPr bwMode="auto">
          <a:xfrm>
            <a:off x="0" y="1268413"/>
            <a:ext cx="4572000" cy="2295525"/>
            <a:chOff x="2880" y="799"/>
            <a:chExt cx="2880" cy="1446"/>
          </a:xfrm>
        </p:grpSpPr>
        <p:pic>
          <p:nvPicPr>
            <p:cNvPr id="30725" name="Picture 5" descr="match_GCIP_prep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0" y="799"/>
              <a:ext cx="2880" cy="1446"/>
            </a:xfrm>
            <a:prstGeom prst="rect">
              <a:avLst/>
            </a:prstGeom>
            <a:noFill/>
            <a:extLst>
              <a:ext uri="{909E8E84-426E-40DD-AFC4-6F175D3DCCD1}">
                <a14:hiddenFill xmlns:a14="http://schemas.microsoft.com/office/drawing/2010/main">
                  <a:solidFill>
                    <a:srgbClr val="FFFFFF"/>
                  </a:solidFill>
                </a14:hiddenFill>
              </a:ext>
            </a:extLst>
          </p:spPr>
        </p:pic>
        <p:sp>
          <p:nvSpPr>
            <p:cNvPr id="30729" name="Text Box 9"/>
            <p:cNvSpPr txBox="1">
              <a:spLocks noChangeArrowheads="1"/>
            </p:cNvSpPr>
            <p:nvPr/>
          </p:nvSpPr>
          <p:spPr bwMode="auto">
            <a:xfrm>
              <a:off x="2880" y="1933"/>
              <a:ext cx="222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1200" b="1" dirty="0" smtClean="0">
                  <a:solidFill>
                    <a:srgbClr val="FF0000"/>
                  </a:solidFill>
                </a:rPr>
                <a:t>OBS</a:t>
              </a:r>
              <a:r>
                <a:rPr lang="en-US" altLang="zh-CN" sz="1200" b="1" dirty="0" smtClean="0">
                  <a:solidFill>
                    <a:srgbClr val="000000"/>
                  </a:solidFill>
                </a:rPr>
                <a:t> </a:t>
              </a:r>
            </a:p>
          </p:txBody>
        </p:sp>
      </p:grpSp>
      <p:grpSp>
        <p:nvGrpSpPr>
          <p:cNvPr id="30736" name="Group 16"/>
          <p:cNvGrpSpPr>
            <a:grpSpLocks/>
          </p:cNvGrpSpPr>
          <p:nvPr/>
        </p:nvGrpSpPr>
        <p:grpSpPr bwMode="auto">
          <a:xfrm>
            <a:off x="4572000" y="1268760"/>
            <a:ext cx="4572000" cy="2289175"/>
            <a:chOff x="0" y="799"/>
            <a:chExt cx="2880" cy="1442"/>
          </a:xfrm>
        </p:grpSpPr>
        <p:pic>
          <p:nvPicPr>
            <p:cNvPr id="30730" name="Picture 10" descr="prep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99"/>
              <a:ext cx="2880" cy="1442"/>
            </a:xfrm>
            <a:prstGeom prst="rect">
              <a:avLst/>
            </a:prstGeom>
            <a:noFill/>
            <a:extLst>
              <a:ext uri="{909E8E84-426E-40DD-AFC4-6F175D3DCCD1}">
                <a14:hiddenFill xmlns:a14="http://schemas.microsoft.com/office/drawing/2010/main">
                  <a:solidFill>
                    <a:srgbClr val="FFFFFF"/>
                  </a:solidFill>
                </a14:hiddenFill>
              </a:ext>
            </a:extLst>
          </p:spPr>
        </p:pic>
        <p:sp>
          <p:nvSpPr>
            <p:cNvPr id="30731" name="Text Box 11"/>
            <p:cNvSpPr txBox="1">
              <a:spLocks noChangeArrowheads="1"/>
            </p:cNvSpPr>
            <p:nvPr/>
          </p:nvSpPr>
          <p:spPr bwMode="auto">
            <a:xfrm>
              <a:off x="0" y="1888"/>
              <a:ext cx="95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1400" b="1" dirty="0" smtClean="0">
                  <a:solidFill>
                    <a:srgbClr val="000000"/>
                  </a:solidFill>
                </a:rPr>
                <a:t>Forecast with GOES Sounder</a:t>
              </a:r>
            </a:p>
          </p:txBody>
        </p:sp>
      </p:grpSp>
      <p:sp>
        <p:nvSpPr>
          <p:cNvPr id="2" name="Oval 1"/>
          <p:cNvSpPr/>
          <p:nvPr/>
        </p:nvSpPr>
        <p:spPr>
          <a:xfrm>
            <a:off x="2286000" y="1988840"/>
            <a:ext cx="62981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smtClean="0">
              <a:solidFill>
                <a:srgbClr val="FFFFFF"/>
              </a:solidFill>
            </a:endParaRPr>
          </a:p>
        </p:txBody>
      </p:sp>
      <p:sp>
        <p:nvSpPr>
          <p:cNvPr id="18" name="Oval 17"/>
          <p:cNvSpPr/>
          <p:nvPr/>
        </p:nvSpPr>
        <p:spPr>
          <a:xfrm>
            <a:off x="2286000" y="4869160"/>
            <a:ext cx="62981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smtClean="0">
              <a:solidFill>
                <a:srgbClr val="FFFFFF"/>
              </a:solidFill>
            </a:endParaRPr>
          </a:p>
        </p:txBody>
      </p:sp>
      <p:sp>
        <p:nvSpPr>
          <p:cNvPr id="19" name="Oval 18"/>
          <p:cNvSpPr/>
          <p:nvPr/>
        </p:nvSpPr>
        <p:spPr>
          <a:xfrm>
            <a:off x="6860645" y="1988840"/>
            <a:ext cx="62981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smtClean="0">
              <a:solidFill>
                <a:srgbClr val="FFFFFF"/>
              </a:solidFill>
            </a:endParaRPr>
          </a:p>
        </p:txBody>
      </p:sp>
      <p:sp>
        <p:nvSpPr>
          <p:cNvPr id="15" name="TextBox 14"/>
          <p:cNvSpPr txBox="1"/>
          <p:nvPr/>
        </p:nvSpPr>
        <p:spPr>
          <a:xfrm>
            <a:off x="4608512" y="4422011"/>
            <a:ext cx="4499992" cy="1754326"/>
          </a:xfrm>
          <a:prstGeom prst="rect">
            <a:avLst/>
          </a:prstGeom>
          <a:gradFill rotWithShape="1">
            <a:gsLst>
              <a:gs pos="0">
                <a:srgbClr val="DAEDEF">
                  <a:tint val="50000"/>
                  <a:satMod val="300000"/>
                </a:srgbClr>
              </a:gs>
              <a:gs pos="35000">
                <a:srgbClr val="DAEDEF">
                  <a:tint val="37000"/>
                  <a:satMod val="300000"/>
                </a:srgbClr>
              </a:gs>
              <a:gs pos="100000">
                <a:srgbClr val="DAEDEF">
                  <a:tint val="15000"/>
                  <a:satMod val="350000"/>
                </a:srgbClr>
              </a:gs>
            </a:gsLst>
            <a:lin ang="16200000" scaled="1"/>
          </a:gradFill>
          <a:ln w="9525" cap="flat" cmpd="sng" algn="ctr">
            <a:solidFill>
              <a:srgbClr val="DAEDE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en-US" kern="0" dirty="0" smtClean="0">
                <a:solidFill>
                  <a:srgbClr val="050AD1"/>
                </a:solidFill>
                <a:latin typeface="Arial"/>
              </a:rPr>
              <a:t>Hourly precipitation forecast from 00 Z – 12 Z 05-10-2010 over CONUS with WRF/3DVAR, model resolution is 12 km, GOES Sounder 300 – 700 </a:t>
            </a:r>
            <a:r>
              <a:rPr lang="en-US" kern="0" dirty="0" err="1" smtClean="0">
                <a:solidFill>
                  <a:srgbClr val="050AD1"/>
                </a:solidFill>
                <a:latin typeface="Arial"/>
              </a:rPr>
              <a:t>hPa</a:t>
            </a:r>
            <a:r>
              <a:rPr lang="en-US" kern="0" dirty="0" smtClean="0">
                <a:solidFill>
                  <a:srgbClr val="050AD1"/>
                </a:solidFill>
                <a:latin typeface="Arial"/>
              </a:rPr>
              <a:t> </a:t>
            </a:r>
            <a:r>
              <a:rPr lang="en-US" kern="0" dirty="0" err="1" smtClean="0">
                <a:solidFill>
                  <a:srgbClr val="050AD1"/>
                </a:solidFill>
                <a:latin typeface="Arial"/>
              </a:rPr>
              <a:t>precipitable</a:t>
            </a:r>
            <a:r>
              <a:rPr lang="en-US" kern="0" dirty="0" smtClean="0">
                <a:solidFill>
                  <a:srgbClr val="050AD1"/>
                </a:solidFill>
                <a:latin typeface="Arial"/>
              </a:rPr>
              <a:t> water (PW) is used every 3 hours (preliminary results). </a:t>
            </a:r>
            <a:endParaRPr lang="en-US" kern="0" dirty="0">
              <a:solidFill>
                <a:srgbClr val="050AD1"/>
              </a:solidFill>
              <a:latin typeface="Arial"/>
            </a:endParaRPr>
          </a:p>
        </p:txBody>
      </p:sp>
      <p:grpSp>
        <p:nvGrpSpPr>
          <p:cNvPr id="16" name="Group 15"/>
          <p:cNvGrpSpPr/>
          <p:nvPr/>
        </p:nvGrpSpPr>
        <p:grpSpPr>
          <a:xfrm>
            <a:off x="4355976" y="3501008"/>
            <a:ext cx="3888432" cy="2089795"/>
            <a:chOff x="3779912" y="3571453"/>
            <a:chExt cx="3888432" cy="2089795"/>
          </a:xfrm>
        </p:grpSpPr>
        <p:pic>
          <p:nvPicPr>
            <p:cNvPr id="17" name="Picture 19"/>
            <p:cNvPicPr>
              <a:picLocks noChangeAspect="1" noChangeArrowheads="1"/>
            </p:cNvPicPr>
            <p:nvPr/>
          </p:nvPicPr>
          <p:blipFill rotWithShape="1">
            <a:blip r:embed="rId6">
              <a:extLst>
                <a:ext uri="{28A0092B-C50C-407E-A947-70E740481C1C}">
                  <a14:useLocalDpi xmlns:a14="http://schemas.microsoft.com/office/drawing/2010/main" val="0"/>
                </a:ext>
              </a:extLst>
            </a:blip>
            <a:srcRect l="20019" t="83246" r="17381"/>
            <a:stretch/>
          </p:blipFill>
          <p:spPr bwMode="auto">
            <a:xfrm>
              <a:off x="4806280" y="3747946"/>
              <a:ext cx="2862064" cy="47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a:xfrm>
              <a:off x="3779912" y="3571453"/>
              <a:ext cx="0" cy="2089795"/>
            </a:xfrm>
            <a:prstGeom prst="line">
              <a:avLst/>
            </a:prstGeom>
            <a:noFill/>
            <a:ln w="9525" cap="flat" cmpd="sng" algn="ctr">
              <a:solidFill>
                <a:srgbClr val="333399">
                  <a:shade val="95000"/>
                  <a:satMod val="105000"/>
                </a:srgbClr>
              </a:solidFill>
              <a:prstDash val="solid"/>
            </a:ln>
            <a:effectLst/>
          </p:spPr>
        </p:cxnSp>
      </p:grpSp>
    </p:spTree>
    <p:extLst>
      <p:ext uri="{BB962C8B-B14F-4D97-AF65-F5344CB8AC3E}">
        <p14:creationId xmlns:p14="http://schemas.microsoft.com/office/powerpoint/2010/main" val="2410356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3789040"/>
            <a:ext cx="4499992"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solidFill>
                  <a:srgbClr val="050AD1"/>
                </a:solidFill>
              </a:rPr>
              <a:t>Cumulative precipitation forecast from 00Z to 06 Z 05-10-2010 over CONUS with WRF/3DVAR, model resolution is 12 km, GOES Sounder 300 – 700 </a:t>
            </a:r>
            <a:r>
              <a:rPr lang="en-US" dirty="0" err="1" smtClean="0">
                <a:solidFill>
                  <a:srgbClr val="050AD1"/>
                </a:solidFill>
              </a:rPr>
              <a:t>hPa</a:t>
            </a:r>
            <a:r>
              <a:rPr lang="en-US" dirty="0" smtClean="0">
                <a:solidFill>
                  <a:srgbClr val="050AD1"/>
                </a:solidFill>
              </a:rPr>
              <a:t> moisture profile is used every 3 hours.</a:t>
            </a:r>
            <a:endParaRPr lang="en-US" dirty="0">
              <a:solidFill>
                <a:srgbClr val="050AD1"/>
              </a:solidFill>
            </a:endParaRPr>
          </a:p>
        </p:txBody>
      </p:sp>
      <p:grpSp>
        <p:nvGrpSpPr>
          <p:cNvPr id="5" name="Group 4"/>
          <p:cNvGrpSpPr/>
          <p:nvPr/>
        </p:nvGrpSpPr>
        <p:grpSpPr>
          <a:xfrm>
            <a:off x="611560" y="453337"/>
            <a:ext cx="3777343" cy="2831647"/>
            <a:chOff x="0" y="453337"/>
            <a:chExt cx="3777343" cy="2831647"/>
          </a:xfrm>
        </p:grpSpPr>
        <p:pic>
          <p:nvPicPr>
            <p:cNvPr id="22546" name="Picture 18"/>
            <p:cNvPicPr>
              <a:picLocks noChangeAspect="1" noChangeArrowheads="1"/>
            </p:cNvPicPr>
            <p:nvPr/>
          </p:nvPicPr>
          <p:blipFill rotWithShape="1">
            <a:blip r:embed="rId2">
              <a:extLst>
                <a:ext uri="{28A0092B-C50C-407E-A947-70E740481C1C}">
                  <a14:useLocalDpi xmlns:a14="http://schemas.microsoft.com/office/drawing/2010/main" val="0"/>
                </a:ext>
              </a:extLst>
            </a:blip>
            <a:srcRect r="17381"/>
            <a:stretch/>
          </p:blipFill>
          <p:spPr bwMode="auto">
            <a:xfrm>
              <a:off x="0" y="465584"/>
              <a:ext cx="377734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777343" y="453337"/>
              <a:ext cx="0" cy="2089795"/>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7" name="Group 6"/>
          <p:cNvGrpSpPr/>
          <p:nvPr/>
        </p:nvGrpSpPr>
        <p:grpSpPr>
          <a:xfrm>
            <a:off x="576064" y="3501008"/>
            <a:ext cx="3779912" cy="2816200"/>
            <a:chOff x="0" y="3571453"/>
            <a:chExt cx="3779912" cy="2816200"/>
          </a:xfrm>
        </p:grpSpPr>
        <p:pic>
          <p:nvPicPr>
            <p:cNvPr id="22547" name="Picture 19"/>
            <p:cNvPicPr>
              <a:picLocks noChangeAspect="1" noChangeArrowheads="1"/>
            </p:cNvPicPr>
            <p:nvPr/>
          </p:nvPicPr>
          <p:blipFill rotWithShape="1">
            <a:blip r:embed="rId3">
              <a:extLst>
                <a:ext uri="{28A0092B-C50C-407E-A947-70E740481C1C}">
                  <a14:useLocalDpi xmlns:a14="http://schemas.microsoft.com/office/drawing/2010/main" val="0"/>
                </a:ext>
              </a:extLst>
            </a:blip>
            <a:srcRect r="17381"/>
            <a:stretch/>
          </p:blipFill>
          <p:spPr bwMode="auto">
            <a:xfrm>
              <a:off x="0" y="3573016"/>
              <a:ext cx="3777343"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3779912" y="3571453"/>
              <a:ext cx="0" cy="2089795"/>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6" name="Group 5"/>
          <p:cNvGrpSpPr/>
          <p:nvPr/>
        </p:nvGrpSpPr>
        <p:grpSpPr>
          <a:xfrm>
            <a:off x="4499992" y="454900"/>
            <a:ext cx="3777343" cy="2830084"/>
            <a:chOff x="4572000" y="454900"/>
            <a:chExt cx="3777343" cy="2830084"/>
          </a:xfrm>
        </p:grpSpPr>
        <p:pic>
          <p:nvPicPr>
            <p:cNvPr id="22548" name="Picture 20"/>
            <p:cNvPicPr>
              <a:picLocks noChangeAspect="1" noChangeArrowheads="1"/>
            </p:cNvPicPr>
            <p:nvPr/>
          </p:nvPicPr>
          <p:blipFill rotWithShape="1">
            <a:blip r:embed="rId4">
              <a:extLst>
                <a:ext uri="{28A0092B-C50C-407E-A947-70E740481C1C}">
                  <a14:useLocalDpi xmlns:a14="http://schemas.microsoft.com/office/drawing/2010/main" val="0"/>
                </a:ext>
              </a:extLst>
            </a:blip>
            <a:srcRect r="17381"/>
            <a:stretch/>
          </p:blipFill>
          <p:spPr bwMode="auto">
            <a:xfrm>
              <a:off x="4572000" y="475109"/>
              <a:ext cx="377734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8338188" y="454900"/>
              <a:ext cx="0" cy="2089795"/>
            </a:xfrm>
            <a:prstGeom prst="line">
              <a:avLst/>
            </a:prstGeom>
          </p:spPr>
          <p:style>
            <a:lnRef idx="1">
              <a:schemeClr val="accent2"/>
            </a:lnRef>
            <a:fillRef idx="0">
              <a:schemeClr val="accent2"/>
            </a:fillRef>
            <a:effectRef idx="0">
              <a:schemeClr val="accent2"/>
            </a:effectRef>
            <a:fontRef idx="minor">
              <a:schemeClr val="tx1"/>
            </a:fontRef>
          </p:style>
        </p:cxnSp>
      </p:grpSp>
      <p:sp>
        <p:nvSpPr>
          <p:cNvPr id="8" name="TextBox 7"/>
          <p:cNvSpPr txBox="1"/>
          <p:nvPr/>
        </p:nvSpPr>
        <p:spPr>
          <a:xfrm>
            <a:off x="971600" y="2051556"/>
            <a:ext cx="1228221" cy="307777"/>
          </a:xfrm>
          <a:prstGeom prst="rect">
            <a:avLst/>
          </a:prstGeom>
          <a:noFill/>
        </p:spPr>
        <p:txBody>
          <a:bodyPr wrap="none" rtlCol="0">
            <a:spAutoFit/>
          </a:bodyPr>
          <a:lstStyle/>
          <a:p>
            <a:r>
              <a:rPr lang="en-US" sz="1400" b="1" dirty="0" smtClean="0">
                <a:solidFill>
                  <a:srgbClr val="0000FF"/>
                </a:solidFill>
              </a:rPr>
              <a:t>Observation</a:t>
            </a:r>
            <a:endParaRPr lang="en-US" sz="1400" b="1" dirty="0">
              <a:solidFill>
                <a:srgbClr val="0000FF"/>
              </a:solidFill>
            </a:endParaRPr>
          </a:p>
        </p:txBody>
      </p:sp>
      <p:sp>
        <p:nvSpPr>
          <p:cNvPr id="17" name="TextBox 16"/>
          <p:cNvSpPr txBox="1"/>
          <p:nvPr/>
        </p:nvSpPr>
        <p:spPr>
          <a:xfrm>
            <a:off x="4860032" y="1825660"/>
            <a:ext cx="1479892" cy="523220"/>
          </a:xfrm>
          <a:prstGeom prst="rect">
            <a:avLst/>
          </a:prstGeom>
          <a:noFill/>
        </p:spPr>
        <p:txBody>
          <a:bodyPr wrap="none" rtlCol="0">
            <a:spAutoFit/>
          </a:bodyPr>
          <a:lstStyle/>
          <a:p>
            <a:r>
              <a:rPr lang="en-US" sz="1400" b="1" dirty="0" smtClean="0">
                <a:solidFill>
                  <a:srgbClr val="0000FF"/>
                </a:solidFill>
              </a:rPr>
              <a:t>Forecast with</a:t>
            </a:r>
          </a:p>
          <a:p>
            <a:r>
              <a:rPr lang="en-US" sz="1400" b="1" dirty="0" smtClean="0">
                <a:solidFill>
                  <a:srgbClr val="0000FF"/>
                </a:solidFill>
              </a:rPr>
              <a:t>GOES Sounder</a:t>
            </a:r>
            <a:endParaRPr lang="en-US" sz="1400" b="1" dirty="0">
              <a:solidFill>
                <a:srgbClr val="0000FF"/>
              </a:solidFill>
            </a:endParaRPr>
          </a:p>
        </p:txBody>
      </p:sp>
      <p:sp>
        <p:nvSpPr>
          <p:cNvPr id="18" name="TextBox 17"/>
          <p:cNvSpPr txBox="1"/>
          <p:nvPr/>
        </p:nvSpPr>
        <p:spPr>
          <a:xfrm>
            <a:off x="930518" y="5013176"/>
            <a:ext cx="1337226" cy="523220"/>
          </a:xfrm>
          <a:prstGeom prst="rect">
            <a:avLst/>
          </a:prstGeom>
          <a:noFill/>
        </p:spPr>
        <p:txBody>
          <a:bodyPr wrap="none" rtlCol="0">
            <a:spAutoFit/>
          </a:bodyPr>
          <a:lstStyle/>
          <a:p>
            <a:r>
              <a:rPr lang="en-US" sz="1400" b="1" dirty="0" smtClean="0">
                <a:solidFill>
                  <a:srgbClr val="0000FF"/>
                </a:solidFill>
              </a:rPr>
              <a:t>Forecast with</a:t>
            </a:r>
          </a:p>
          <a:p>
            <a:r>
              <a:rPr lang="en-US" sz="1400" b="1" dirty="0" smtClean="0">
                <a:solidFill>
                  <a:srgbClr val="0000FF"/>
                </a:solidFill>
              </a:rPr>
              <a:t>Conventional</a:t>
            </a:r>
            <a:endParaRPr lang="en-US" sz="1400" b="1" dirty="0">
              <a:solidFill>
                <a:srgbClr val="0000FF"/>
              </a:solidFill>
            </a:endParaRPr>
          </a:p>
        </p:txBody>
      </p:sp>
      <p:sp>
        <p:nvSpPr>
          <p:cNvPr id="9" name="Oval 8"/>
          <p:cNvSpPr/>
          <p:nvPr/>
        </p:nvSpPr>
        <p:spPr>
          <a:xfrm>
            <a:off x="2627784" y="4242792"/>
            <a:ext cx="792088" cy="770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Oval 19"/>
          <p:cNvSpPr/>
          <p:nvPr/>
        </p:nvSpPr>
        <p:spPr>
          <a:xfrm>
            <a:off x="6588224" y="1196752"/>
            <a:ext cx="792088" cy="770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Oval 20"/>
          <p:cNvSpPr/>
          <p:nvPr/>
        </p:nvSpPr>
        <p:spPr>
          <a:xfrm>
            <a:off x="2721564" y="1196752"/>
            <a:ext cx="792088" cy="770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44563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1A636597-E682-4998-920E-AC0869BCE8DA}" type="slidenum">
              <a:rPr lang="en-US">
                <a:solidFill>
                  <a:srgbClr val="000000"/>
                </a:solidFill>
              </a:rPr>
              <a:pPr/>
              <a:t>29</a:t>
            </a:fld>
            <a:endParaRPr lang="en-US">
              <a:solidFill>
                <a:srgbClr val="000000"/>
              </a:solidFill>
            </a:endParaRPr>
          </a:p>
        </p:txBody>
      </p:sp>
      <p:sp>
        <p:nvSpPr>
          <p:cNvPr id="48130" name="Rectangle 2"/>
          <p:cNvSpPr>
            <a:spLocks noGrp="1" noChangeArrowheads="1"/>
          </p:cNvSpPr>
          <p:nvPr>
            <p:ph type="title"/>
          </p:nvPr>
        </p:nvSpPr>
        <p:spPr>
          <a:xfrm>
            <a:off x="0" y="76200"/>
            <a:ext cx="8915400" cy="1143000"/>
          </a:xfrm>
        </p:spPr>
        <p:txBody>
          <a:bodyPr/>
          <a:lstStyle/>
          <a:p>
            <a:r>
              <a:rPr lang="en-US" sz="3600"/>
              <a:t>Forecasters value the current sounder</a:t>
            </a:r>
            <a:r>
              <a:rPr lang="en-US" sz="4000"/>
              <a:t> </a:t>
            </a:r>
          </a:p>
        </p:txBody>
      </p:sp>
      <p:sp>
        <p:nvSpPr>
          <p:cNvPr id="48131" name="Text Box 3"/>
          <p:cNvSpPr txBox="1">
            <a:spLocks noChangeArrowheads="1"/>
          </p:cNvSpPr>
          <p:nvPr/>
        </p:nvSpPr>
        <p:spPr bwMode="auto">
          <a:xfrm>
            <a:off x="4419600" y="1393825"/>
            <a:ext cx="4800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smtClean="0">
                <a:solidFill>
                  <a:srgbClr val="000000"/>
                </a:solidFill>
                <a:latin typeface="Times New Roman" pitchFamily="18" charset="0"/>
              </a:rPr>
              <a:t>NWS Forecaster responses (Summer of 1999) to: "Rate the usefulness of LI, CAPE &amp; CINH (changes in time/axes/gradients in the hourly product) for location/timing of thunderstorms." </a:t>
            </a:r>
          </a:p>
          <a:p>
            <a:pPr eaLnBrk="0" fontAlgn="base" hangingPunct="0">
              <a:spcBef>
                <a:spcPct val="0"/>
              </a:spcBef>
              <a:spcAft>
                <a:spcPct val="0"/>
              </a:spcAft>
            </a:pPr>
            <a:r>
              <a:rPr lang="en-US" sz="2400" smtClean="0">
                <a:solidFill>
                  <a:srgbClr val="000000"/>
                </a:solidFill>
                <a:latin typeface="Times New Roman" pitchFamily="18" charset="0"/>
              </a:rPr>
              <a:t>There were 248 valid weather cases.</a:t>
            </a:r>
          </a:p>
          <a:p>
            <a:pPr eaLnBrk="0" fontAlgn="base" hangingPunct="0">
              <a:spcBef>
                <a:spcPct val="0"/>
              </a:spcBef>
              <a:spcAft>
                <a:spcPct val="0"/>
              </a:spcAft>
            </a:pPr>
            <a:r>
              <a:rPr lang="en-US" sz="2400" smtClean="0">
                <a:solidFill>
                  <a:srgbClr val="000000"/>
                </a:solidFill>
                <a:latin typeface="Times New Roman" pitchFamily="18" charset="0"/>
              </a:rPr>
              <a:t>- Significant Positive Impact (30%)</a:t>
            </a:r>
          </a:p>
          <a:p>
            <a:pPr eaLnBrk="0" fontAlgn="base" hangingPunct="0">
              <a:spcBef>
                <a:spcPct val="0"/>
              </a:spcBef>
              <a:spcAft>
                <a:spcPct val="0"/>
              </a:spcAft>
            </a:pPr>
            <a:r>
              <a:rPr lang="en-US" sz="2400" smtClean="0">
                <a:solidFill>
                  <a:srgbClr val="000000"/>
                </a:solidFill>
                <a:latin typeface="Times New Roman" pitchFamily="18" charset="0"/>
              </a:rPr>
              <a:t>- Slight Positive Impact (49%)</a:t>
            </a:r>
          </a:p>
          <a:p>
            <a:pPr eaLnBrk="0" fontAlgn="base" hangingPunct="0">
              <a:spcBef>
                <a:spcPct val="0"/>
              </a:spcBef>
              <a:spcAft>
                <a:spcPct val="0"/>
              </a:spcAft>
            </a:pPr>
            <a:r>
              <a:rPr lang="en-US" sz="2400" smtClean="0">
                <a:solidFill>
                  <a:srgbClr val="000000"/>
                </a:solidFill>
                <a:latin typeface="Times New Roman" pitchFamily="18" charset="0"/>
              </a:rPr>
              <a:t>- No Discernible Impact (19%)</a:t>
            </a:r>
          </a:p>
          <a:p>
            <a:pPr eaLnBrk="0" fontAlgn="base" hangingPunct="0">
              <a:spcBef>
                <a:spcPct val="0"/>
              </a:spcBef>
              <a:spcAft>
                <a:spcPct val="0"/>
              </a:spcAft>
            </a:pPr>
            <a:r>
              <a:rPr lang="en-US" sz="2400" smtClean="0">
                <a:solidFill>
                  <a:srgbClr val="000000"/>
                </a:solidFill>
                <a:latin typeface="Times New Roman" pitchFamily="18" charset="0"/>
              </a:rPr>
              <a:t>- Slight Negative Impact (2%)</a:t>
            </a:r>
          </a:p>
          <a:p>
            <a:pPr eaLnBrk="0" fontAlgn="base" hangingPunct="0">
              <a:spcBef>
                <a:spcPct val="0"/>
              </a:spcBef>
              <a:spcAft>
                <a:spcPct val="0"/>
              </a:spcAft>
            </a:pPr>
            <a:r>
              <a:rPr lang="en-US" sz="2400" smtClean="0">
                <a:solidFill>
                  <a:srgbClr val="000000"/>
                </a:solidFill>
                <a:latin typeface="Times New Roman" pitchFamily="18" charset="0"/>
              </a:rPr>
              <a:t>- Significant Negative Impact (0)</a:t>
            </a:r>
          </a:p>
        </p:txBody>
      </p:sp>
      <p:pic>
        <p:nvPicPr>
          <p:cNvPr id="48132" name="Picture 4" descr="fig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4440238" cy="4800600"/>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5"/>
          <p:cNvSpPr txBox="1">
            <a:spLocks noChangeArrowheads="1"/>
          </p:cNvSpPr>
          <p:nvPr/>
        </p:nvSpPr>
        <p:spPr bwMode="auto">
          <a:xfrm>
            <a:off x="1911350" y="6248400"/>
            <a:ext cx="471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i="1" smtClean="0">
                <a:solidFill>
                  <a:srgbClr val="000000"/>
                </a:solidFill>
                <a:latin typeface="Times New Roman" pitchFamily="18" charset="0"/>
              </a:rPr>
              <a:t>National Weather Service, Office of Services</a:t>
            </a:r>
          </a:p>
        </p:txBody>
      </p:sp>
      <p:sp>
        <p:nvSpPr>
          <p:cNvPr id="48134" name="Line 6"/>
          <p:cNvSpPr>
            <a:spLocks noChangeShapeType="1"/>
          </p:cNvSpPr>
          <p:nvPr/>
        </p:nvSpPr>
        <p:spPr bwMode="auto">
          <a:xfrm>
            <a:off x="4572000" y="4343400"/>
            <a:ext cx="426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8135" name="Line 7"/>
          <p:cNvSpPr>
            <a:spLocks noChangeShapeType="1"/>
          </p:cNvSpPr>
          <p:nvPr/>
        </p:nvSpPr>
        <p:spPr bwMode="auto">
          <a:xfrm>
            <a:off x="4572000" y="4724400"/>
            <a:ext cx="426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339388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3</a:t>
            </a:fld>
            <a:endParaRPr lang="en-US">
              <a:solidFill>
                <a:srgbClr val="000000"/>
              </a:solidFill>
            </a:endParaRPr>
          </a:p>
        </p:txBody>
      </p:sp>
      <p:sp>
        <p:nvSpPr>
          <p:cNvPr id="5" name="Rectangle 2"/>
          <p:cNvSpPr>
            <a:spLocks noGrp="1" noChangeArrowheads="1"/>
          </p:cNvSpPr>
          <p:nvPr>
            <p:ph type="title"/>
          </p:nvPr>
        </p:nvSpPr>
        <p:spPr>
          <a:xfrm>
            <a:off x="0" y="-152400"/>
            <a:ext cx="9144000" cy="914400"/>
          </a:xfrm>
        </p:spPr>
        <p:txBody>
          <a:bodyPr/>
          <a:lstStyle/>
          <a:p>
            <a:r>
              <a:rPr lang="en-US" dirty="0">
                <a:solidFill>
                  <a:schemeClr val="bg1"/>
                </a:solidFill>
              </a:rPr>
              <a:t>GOES-R main instruments</a:t>
            </a:r>
          </a:p>
        </p:txBody>
      </p:sp>
      <p:grpSp>
        <p:nvGrpSpPr>
          <p:cNvPr id="6" name="Group 3"/>
          <p:cNvGrpSpPr>
            <a:grpSpLocks/>
          </p:cNvGrpSpPr>
          <p:nvPr/>
        </p:nvGrpSpPr>
        <p:grpSpPr bwMode="auto">
          <a:xfrm>
            <a:off x="5409811" y="685801"/>
            <a:ext cx="8839200" cy="3962400"/>
            <a:chOff x="2720" y="376"/>
            <a:chExt cx="6240" cy="3224"/>
          </a:xfrm>
        </p:grpSpPr>
        <p:sp>
          <p:nvSpPr>
            <p:cNvPr id="7"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fontAlgn="base" hangingPunct="0">
                <a:spcBef>
                  <a:spcPct val="0"/>
                </a:spcBef>
                <a:spcAft>
                  <a:spcPct val="0"/>
                </a:spcAft>
              </a:pPr>
              <a:r>
                <a:rPr lang="en-US" sz="1000" b="1" dirty="0" smtClean="0">
                  <a:solidFill>
                    <a:srgbClr val="C0C0C0"/>
                  </a:solidFill>
                </a:rPr>
                <a:t>Images courtesy of SOHO EIT, a joint NASA/ESA program</a:t>
              </a:r>
              <a:endParaRPr lang="en-US" sz="1000" b="1" i="1" dirty="0" smtClean="0">
                <a:solidFill>
                  <a:srgbClr val="C0C0C0"/>
                </a:solidFill>
              </a:endParaRPr>
            </a:p>
          </p:txBody>
        </p:sp>
        <p:pic>
          <p:nvPicPr>
            <p:cNvPr id="8"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dirty="0" smtClean="0">
                  <a:solidFill>
                    <a:srgbClr val="FFFF00"/>
                  </a:solidFill>
                </a:rPr>
                <a:t>Space Weather/Solar</a:t>
              </a:r>
            </a:p>
          </p:txBody>
        </p:sp>
      </p:grpSp>
      <p:grpSp>
        <p:nvGrpSpPr>
          <p:cNvPr id="11" name="Group 8"/>
          <p:cNvGrpSpPr>
            <a:grpSpLocks/>
          </p:cNvGrpSpPr>
          <p:nvPr/>
        </p:nvGrpSpPr>
        <p:grpSpPr bwMode="auto">
          <a:xfrm>
            <a:off x="0" y="425450"/>
            <a:ext cx="8686800" cy="3238500"/>
            <a:chOff x="0" y="460"/>
            <a:chExt cx="5472" cy="2040"/>
          </a:xfrm>
        </p:grpSpPr>
        <p:pic>
          <p:nvPicPr>
            <p:cNvPr id="12"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620" y="1381"/>
              <a:ext cx="1473"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a:spcBef>
                  <a:spcPct val="0"/>
                </a:spcBef>
                <a:defRPr>
                  <a:solidFill>
                    <a:schemeClr val="tx1"/>
                  </a:solidFill>
                  <a:latin typeface="Arial" pitchFamily="34" charset="0"/>
                </a:defRPr>
              </a:lvl1pPr>
              <a:lvl2pPr defTabSz="4232275">
                <a:spcBef>
                  <a:spcPct val="0"/>
                </a:spcBef>
                <a:defRPr>
                  <a:solidFill>
                    <a:schemeClr val="tx1"/>
                  </a:solidFill>
                  <a:latin typeface="Arial" pitchFamily="34" charset="0"/>
                </a:defRPr>
              </a:lvl2pPr>
              <a:lvl3pPr defTabSz="4232275">
                <a:spcBef>
                  <a:spcPct val="0"/>
                </a:spcBef>
                <a:defRPr>
                  <a:solidFill>
                    <a:schemeClr val="tx1"/>
                  </a:solidFill>
                  <a:latin typeface="Arial" pitchFamily="34" charset="0"/>
                </a:defRPr>
              </a:lvl3pPr>
              <a:lvl4pPr defTabSz="4232275">
                <a:spcBef>
                  <a:spcPct val="0"/>
                </a:spcBef>
                <a:defRPr>
                  <a:solidFill>
                    <a:schemeClr val="tx1"/>
                  </a:solidFill>
                  <a:latin typeface="Arial" pitchFamily="34" charset="0"/>
                </a:defRPr>
              </a:lvl4pPr>
              <a:lvl5pPr defTabSz="4232275">
                <a:spcBef>
                  <a:spcPct val="0"/>
                </a:spcBef>
                <a:defRPr>
                  <a:solidFill>
                    <a:schemeClr val="tx1"/>
                  </a:solidFill>
                  <a:latin typeface="Arial" pitchFamily="34" charset="0"/>
                </a:defRPr>
              </a:lvl5pPr>
              <a:lvl6pPr defTabSz="4232275" fontAlgn="base">
                <a:spcBef>
                  <a:spcPct val="0"/>
                </a:spcBef>
                <a:spcAft>
                  <a:spcPct val="0"/>
                </a:spcAft>
                <a:defRPr>
                  <a:solidFill>
                    <a:schemeClr val="tx1"/>
                  </a:solidFill>
                  <a:latin typeface="Arial" pitchFamily="34" charset="0"/>
                </a:defRPr>
              </a:lvl6pPr>
              <a:lvl7pPr defTabSz="4232275" fontAlgn="base">
                <a:spcBef>
                  <a:spcPct val="0"/>
                </a:spcBef>
                <a:spcAft>
                  <a:spcPct val="0"/>
                </a:spcAft>
                <a:defRPr>
                  <a:solidFill>
                    <a:schemeClr val="tx1"/>
                  </a:solidFill>
                  <a:latin typeface="Arial" pitchFamily="34" charset="0"/>
                </a:defRPr>
              </a:lvl7pPr>
              <a:lvl8pPr defTabSz="4232275" fontAlgn="base">
                <a:spcBef>
                  <a:spcPct val="0"/>
                </a:spcBef>
                <a:spcAft>
                  <a:spcPct val="0"/>
                </a:spcAft>
                <a:defRPr>
                  <a:solidFill>
                    <a:schemeClr val="tx1"/>
                  </a:solidFill>
                  <a:latin typeface="Arial" pitchFamily="34" charset="0"/>
                </a:defRPr>
              </a:lvl8pPr>
              <a:lvl9pPr defTabSz="4232275" fontAlgn="base">
                <a:spcBef>
                  <a:spcPct val="0"/>
                </a:spcBef>
                <a:spcAft>
                  <a:spcPct val="0"/>
                </a:spcAft>
                <a:defRPr>
                  <a:solidFill>
                    <a:schemeClr val="tx1"/>
                  </a:solidFill>
                  <a:latin typeface="Arial" pitchFamily="34" charset="0"/>
                </a:defRPr>
              </a:lvl9pPr>
            </a:lstStyle>
            <a:p>
              <a:pPr fontAlgn="base">
                <a:spcAft>
                  <a:spcPct val="0"/>
                </a:spcAft>
              </a:pPr>
              <a:r>
                <a:rPr lang="en-US" smtClean="0">
                  <a:solidFill>
                    <a:srgbClr val="FFFFFF"/>
                  </a:solidFill>
                </a:rPr>
                <a:t>ABI covers the earth approximately five times faster than the current Imager.</a:t>
              </a:r>
            </a:p>
          </p:txBody>
        </p:sp>
        <p:sp>
          <p:nvSpPr>
            <p:cNvPr id="14"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FFFF00"/>
                  </a:solidFill>
                </a:rPr>
                <a:t>ABI – Advanced Baseline Imager</a:t>
              </a:r>
              <a:r>
                <a:rPr lang="en-US" sz="3600" b="1" smtClean="0">
                  <a:solidFill>
                    <a:srgbClr val="FFFF00"/>
                  </a:solidFill>
                </a:rPr>
                <a:t> </a:t>
              </a:r>
              <a:endParaRPr lang="en-US" sz="3600" b="1" smtClean="0">
                <a:solidFill>
                  <a:srgbClr val="FFFF00"/>
                </a:solidFill>
                <a:cs typeface="Times New Roman" pitchFamily="18" charset="0"/>
              </a:endParaRPr>
            </a:p>
          </p:txBody>
        </p:sp>
      </p:grpSp>
      <p:grpSp>
        <p:nvGrpSpPr>
          <p:cNvPr id="15" name="Group 12"/>
          <p:cNvGrpSpPr>
            <a:grpSpLocks/>
          </p:cNvGrpSpPr>
          <p:nvPr/>
        </p:nvGrpSpPr>
        <p:grpSpPr bwMode="auto">
          <a:xfrm>
            <a:off x="76200" y="3581400"/>
            <a:ext cx="9067800" cy="3048000"/>
            <a:chOff x="48" y="2256"/>
            <a:chExt cx="5712" cy="1920"/>
          </a:xfrm>
        </p:grpSpPr>
        <p:sp>
          <p:nvSpPr>
            <p:cNvPr id="16"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0"/>
                </a:spcBef>
                <a:defRPr>
                  <a:solidFill>
                    <a:schemeClr val="tx1"/>
                  </a:solidFill>
                  <a:latin typeface="Arial" pitchFamily="34" charset="0"/>
                </a:defRPr>
              </a:lvl1pPr>
              <a:lvl2pPr marL="762000" indent="-304800">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Aft>
                  <a:spcPct val="0"/>
                </a:spcAft>
              </a:pPr>
              <a:r>
                <a:rPr lang="en-US" sz="2400" b="1" smtClean="0">
                  <a:solidFill>
                    <a:srgbClr val="FFFF00"/>
                  </a:solidFill>
                </a:rPr>
                <a:t>Geostationary Lightning Mapper</a:t>
              </a:r>
              <a:r>
                <a:rPr lang="en-US" sz="3600" b="1" smtClean="0">
                  <a:solidFill>
                    <a:srgbClr val="000000"/>
                  </a:solidFill>
                </a:rPr>
                <a:t> </a:t>
              </a:r>
            </a:p>
            <a:p>
              <a:pPr fontAlgn="base">
                <a:spcAft>
                  <a:spcPct val="0"/>
                </a:spcAft>
              </a:pPr>
              <a:endParaRPr lang="en-US" sz="1000" b="1" smtClean="0">
                <a:solidFill>
                  <a:srgbClr val="000000"/>
                </a:solidFill>
              </a:endParaRPr>
            </a:p>
          </p:txBody>
        </p:sp>
        <p:pic>
          <p:nvPicPr>
            <p:cNvPr id="17"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1198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295F2FA-C58B-4263-8E5D-26E2489F61B4}" type="slidenum">
              <a:rPr lang="en-US">
                <a:solidFill>
                  <a:srgbClr val="000000"/>
                </a:solidFill>
              </a:rPr>
              <a:pPr/>
              <a:t>30</a:t>
            </a:fld>
            <a:endParaRPr lang="en-US">
              <a:solidFill>
                <a:srgbClr val="000000"/>
              </a:solidFill>
            </a:endParaRPr>
          </a:p>
        </p:txBody>
      </p:sp>
      <p:sp>
        <p:nvSpPr>
          <p:cNvPr id="50178" name="Rectangle 2"/>
          <p:cNvSpPr>
            <a:spLocks noGrp="1" noChangeArrowheads="1"/>
          </p:cNvSpPr>
          <p:nvPr>
            <p:ph type="title"/>
          </p:nvPr>
        </p:nvSpPr>
        <p:spPr>
          <a:xfrm>
            <a:off x="0" y="0"/>
            <a:ext cx="9144000" cy="1143000"/>
          </a:xfrm>
        </p:spPr>
        <p:txBody>
          <a:bodyPr/>
          <a:lstStyle/>
          <a:p>
            <a:r>
              <a:rPr lang="en-US" sz="3600"/>
              <a:t>Forecasters need a better GEO sounder</a:t>
            </a:r>
          </a:p>
        </p:txBody>
      </p:sp>
      <p:sp>
        <p:nvSpPr>
          <p:cNvPr id="50179" name="Text Box 3"/>
          <p:cNvSpPr txBox="1">
            <a:spLocks noChangeArrowheads="1"/>
          </p:cNvSpPr>
          <p:nvPr/>
        </p:nvSpPr>
        <p:spPr bwMode="auto">
          <a:xfrm>
            <a:off x="304800" y="914400"/>
            <a:ext cx="86106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ko-KR" sz="2400" smtClean="0">
                <a:solidFill>
                  <a:srgbClr val="000000"/>
                </a:solidFill>
                <a:ea typeface="굴림" pitchFamily="34" charset="-127"/>
              </a:rPr>
              <a:t>Forecasters value the current GOES sounder products; however, the same forecasters also noted several limitations of the current sounder: </a:t>
            </a:r>
            <a:br>
              <a:rPr lang="en-US" altLang="ko-KR" sz="2400" smtClean="0">
                <a:solidFill>
                  <a:srgbClr val="000000"/>
                </a:solidFill>
                <a:ea typeface="굴림" pitchFamily="34" charset="-127"/>
              </a:rPr>
            </a:b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retrievals limited to clear skies; </a:t>
            </a:r>
          </a:p>
          <a:p>
            <a:pPr lvl="1" fontAlgn="base">
              <a:spcBef>
                <a:spcPct val="0"/>
              </a:spcBef>
              <a:spcAft>
                <a:spcPct val="0"/>
              </a:spcAft>
              <a:buFontTx/>
              <a:buChar char="•"/>
            </a:pP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the scanning rate is relatively slow, which limits coverage; </a:t>
            </a:r>
          </a:p>
          <a:p>
            <a:pPr lvl="1" fontAlgn="base">
              <a:spcBef>
                <a:spcPct val="0"/>
              </a:spcBef>
              <a:spcAft>
                <a:spcPct val="0"/>
              </a:spcAft>
              <a:buFontTx/>
              <a:buChar char="•"/>
            </a:pP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the vertical resolution from the current generation GOES radiometers is limited. </a:t>
            </a:r>
          </a:p>
          <a:p>
            <a:pPr fontAlgn="base">
              <a:spcBef>
                <a:spcPct val="0"/>
              </a:spcBef>
              <a:spcAft>
                <a:spcPct val="0"/>
              </a:spcAft>
            </a:pPr>
            <a:endParaRPr lang="en-US" altLang="ko-KR" sz="2400" smtClean="0">
              <a:solidFill>
                <a:srgbClr val="000000"/>
              </a:solidFill>
              <a:ea typeface="굴림" pitchFamily="34" charset="-127"/>
            </a:endParaRPr>
          </a:p>
          <a:p>
            <a:pPr fontAlgn="base">
              <a:spcBef>
                <a:spcPct val="0"/>
              </a:spcBef>
              <a:spcAft>
                <a:spcPct val="0"/>
              </a:spcAft>
            </a:pPr>
            <a:endParaRPr lang="en-US" altLang="ko-KR" sz="2400" smtClean="0">
              <a:solidFill>
                <a:srgbClr val="000000"/>
              </a:solidFill>
              <a:ea typeface="굴림" pitchFamily="34" charset="-127"/>
            </a:endParaRPr>
          </a:p>
          <a:p>
            <a:pPr algn="ctr" fontAlgn="base">
              <a:spcBef>
                <a:spcPct val="0"/>
              </a:spcBef>
              <a:spcAft>
                <a:spcPct val="0"/>
              </a:spcAft>
            </a:pPr>
            <a:r>
              <a:rPr lang="en-US" altLang="ko-KR" sz="2400" smtClean="0">
                <a:solidFill>
                  <a:srgbClr val="FF0000"/>
                </a:solidFill>
                <a:ea typeface="굴림" pitchFamily="34" charset="-127"/>
              </a:rPr>
              <a:t>Each of these limitations can be mitigated with an advanced sounder in the geostationary perspective.</a:t>
            </a:r>
            <a:r>
              <a:rPr lang="en-US" sz="2400" smtClean="0">
                <a:solidFill>
                  <a:srgbClr val="000000"/>
                </a:solidFill>
              </a:rPr>
              <a:t> </a:t>
            </a:r>
          </a:p>
        </p:txBody>
      </p:sp>
    </p:spTree>
    <p:extLst>
      <p:ext uri="{BB962C8B-B14F-4D97-AF65-F5344CB8AC3E}">
        <p14:creationId xmlns:p14="http://schemas.microsoft.com/office/powerpoint/2010/main" val="2142009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0" y="1371600"/>
            <a:ext cx="9144000" cy="3048000"/>
          </a:xfrm>
        </p:spPr>
        <p:txBody>
          <a:bodyPr/>
          <a:lstStyle/>
          <a:p>
            <a:pPr eaLnBrk="1" hangingPunct="1"/>
            <a:r>
              <a:rPr lang="en-US" sz="3200" b="1" i="1" smtClean="0">
                <a:solidFill>
                  <a:srgbClr val="006600"/>
                </a:solidFill>
                <a:cs typeface="Times New Roman" pitchFamily="18" charset="0"/>
              </a:rPr>
              <a:t>What are NearCasts?</a:t>
            </a:r>
            <a:r>
              <a:rPr lang="en-US" sz="800" b="1" smtClean="0">
                <a:solidFill>
                  <a:srgbClr val="006600"/>
                </a:solidFill>
                <a:cs typeface="Times New Roman" pitchFamily="18" charset="0"/>
              </a:rPr>
              <a:t/>
            </a:r>
            <a:br>
              <a:rPr lang="en-US" sz="800" b="1" smtClean="0">
                <a:solidFill>
                  <a:srgbClr val="006600"/>
                </a:solidFill>
                <a:cs typeface="Times New Roman" pitchFamily="18" charset="0"/>
              </a:rPr>
            </a:br>
            <a:r>
              <a:rPr lang="en-US" sz="800" b="1" smtClean="0">
                <a:solidFill>
                  <a:srgbClr val="006600"/>
                </a:solidFill>
                <a:cs typeface="Times New Roman" pitchFamily="18" charset="0"/>
              </a:rPr>
              <a:t/>
            </a:r>
            <a:br>
              <a:rPr lang="en-US" sz="800" b="1" smtClean="0">
                <a:solidFill>
                  <a:srgbClr val="006600"/>
                </a:solidFill>
                <a:cs typeface="Times New Roman" pitchFamily="18" charset="0"/>
              </a:rPr>
            </a:br>
            <a:r>
              <a:rPr lang="en-US" sz="3200" b="1" i="1" smtClean="0">
                <a:solidFill>
                  <a:srgbClr val="006600"/>
                </a:solidFill>
                <a:cs typeface="Times New Roman" pitchFamily="18" charset="0"/>
              </a:rPr>
              <a:t>Can GOES sounder data improve short-range forecasts of Convection?</a:t>
            </a:r>
            <a:r>
              <a:rPr lang="en-US" sz="800" b="1" i="1" smtClean="0">
                <a:solidFill>
                  <a:srgbClr val="006600"/>
                </a:solidFill>
                <a:cs typeface="Times New Roman" pitchFamily="18" charset="0"/>
              </a:rPr>
              <a:t/>
            </a:r>
            <a:br>
              <a:rPr lang="en-US" sz="800" b="1" i="1" smtClean="0">
                <a:solidFill>
                  <a:srgbClr val="006600"/>
                </a:solidFill>
                <a:cs typeface="Times New Roman" pitchFamily="18" charset="0"/>
              </a:rPr>
            </a:br>
            <a:r>
              <a:rPr lang="en-US" sz="800" b="1" i="1" smtClean="0">
                <a:solidFill>
                  <a:srgbClr val="006600"/>
                </a:solidFill>
                <a:cs typeface="Times New Roman" pitchFamily="18" charset="0"/>
              </a:rPr>
              <a:t/>
            </a:r>
            <a:br>
              <a:rPr lang="en-US" sz="800" b="1" i="1" smtClean="0">
                <a:solidFill>
                  <a:srgbClr val="006600"/>
                </a:solidFill>
                <a:cs typeface="Times New Roman" pitchFamily="18" charset="0"/>
              </a:rPr>
            </a:br>
            <a:r>
              <a:rPr lang="en-US" sz="800" b="1" i="1" smtClean="0">
                <a:solidFill>
                  <a:srgbClr val="006600"/>
                </a:solidFill>
                <a:cs typeface="Times New Roman" pitchFamily="18" charset="0"/>
              </a:rPr>
              <a:t/>
            </a:r>
            <a:br>
              <a:rPr lang="en-US" sz="800" b="1" i="1" smtClean="0">
                <a:solidFill>
                  <a:srgbClr val="006600"/>
                </a:solidFill>
                <a:cs typeface="Times New Roman" pitchFamily="18" charset="0"/>
              </a:rPr>
            </a:br>
            <a:r>
              <a:rPr lang="en-US" sz="3200" b="1" i="1" smtClean="0">
                <a:solidFill>
                  <a:srgbClr val="006600"/>
                </a:solidFill>
                <a:cs typeface="Times New Roman" pitchFamily="18" charset="0"/>
              </a:rPr>
              <a:t>How can NearCasts be used to improve forecaster awareness and reduce false alarms?</a:t>
            </a:r>
            <a:endParaRPr lang="en-US" sz="2800" b="1" i="1" smtClean="0">
              <a:solidFill>
                <a:srgbClr val="000099"/>
              </a:solidFill>
              <a:cs typeface="Times New Roman" pitchFamily="18" charset="0"/>
            </a:endParaRPr>
          </a:p>
        </p:txBody>
      </p:sp>
      <p:sp>
        <p:nvSpPr>
          <p:cNvPr id="592899" name="Rectangle 3"/>
          <p:cNvSpPr>
            <a:spLocks noGrp="1" noChangeArrowheads="1"/>
          </p:cNvSpPr>
          <p:nvPr>
            <p:ph type="subTitle" idx="1"/>
          </p:nvPr>
        </p:nvSpPr>
        <p:spPr>
          <a:xfrm>
            <a:off x="34925" y="4267200"/>
            <a:ext cx="8839200" cy="1752600"/>
          </a:xfrm>
        </p:spPr>
        <p:txBody>
          <a:bodyPr/>
          <a:lstStyle/>
          <a:p>
            <a:pPr eaLnBrk="1" hangingPunct="1"/>
            <a:r>
              <a:rPr lang="en-US" sz="2400" dirty="0" smtClean="0">
                <a:cs typeface="Times New Roman" pitchFamily="18" charset="0"/>
              </a:rPr>
              <a:t>Ralph Petersen</a:t>
            </a:r>
            <a:r>
              <a:rPr lang="en-US" sz="2400" baseline="30000" dirty="0" smtClean="0">
                <a:cs typeface="Times New Roman" pitchFamily="18" charset="0"/>
              </a:rPr>
              <a:t>1</a:t>
            </a:r>
            <a:r>
              <a:rPr lang="en-US" sz="2400" dirty="0" smtClean="0">
                <a:cs typeface="Times New Roman" pitchFamily="18" charset="0"/>
              </a:rPr>
              <a:t>, Robert M Aune</a:t>
            </a:r>
            <a:r>
              <a:rPr lang="en-US" sz="2400" baseline="30000" dirty="0" smtClean="0">
                <a:cs typeface="Times New Roman" pitchFamily="18" charset="0"/>
              </a:rPr>
              <a:t>2 </a:t>
            </a:r>
            <a:r>
              <a:rPr lang="en-US" sz="2400" dirty="0" smtClean="0">
                <a:cs typeface="Times New Roman" pitchFamily="18" charset="0"/>
              </a:rPr>
              <a:t>and Bill Line</a:t>
            </a:r>
            <a:r>
              <a:rPr lang="en-US" sz="2400" baseline="30000" dirty="0" smtClean="0">
                <a:cs typeface="Times New Roman" pitchFamily="18" charset="0"/>
              </a:rPr>
              <a:t>1</a:t>
            </a:r>
            <a:endParaRPr lang="en-US" sz="800" dirty="0" smtClean="0">
              <a:cs typeface="Times New Roman" pitchFamily="18" charset="0"/>
            </a:endParaRPr>
          </a:p>
          <a:p>
            <a:pPr eaLnBrk="1" hangingPunct="1"/>
            <a:endParaRPr lang="en-US" sz="800" baseline="30000" dirty="0" smtClean="0">
              <a:cs typeface="Times New Roman" pitchFamily="18" charset="0"/>
            </a:endParaRPr>
          </a:p>
          <a:p>
            <a:pPr algn="just" eaLnBrk="1" hangingPunct="1"/>
            <a:r>
              <a:rPr lang="en-US" sz="1400" baseline="30000" dirty="0" smtClean="0">
                <a:cs typeface="Times New Roman" pitchFamily="18" charset="0"/>
              </a:rPr>
              <a:t>1</a:t>
            </a:r>
            <a:r>
              <a:rPr lang="en-US" sz="1400" dirty="0" smtClean="0">
                <a:cs typeface="Times New Roman" pitchFamily="18" charset="0"/>
              </a:rPr>
              <a:t> Cooperative Institute for Meteorological Satellite Studies (CIMSS), University of Wisconsin – Madison, Madison, Wisconsin ( Ralph.Petersen@ssec.wisc.edu  and  Bill.Line@ssec.wisc.edu )</a:t>
            </a:r>
            <a:endParaRPr lang="en-US" sz="800" dirty="0" smtClean="0">
              <a:cs typeface="Times New Roman" pitchFamily="18" charset="0"/>
            </a:endParaRPr>
          </a:p>
          <a:p>
            <a:pPr algn="just" eaLnBrk="1" hangingPunct="1"/>
            <a:endParaRPr lang="en-US" sz="800" dirty="0" smtClean="0">
              <a:cs typeface="Times New Roman" pitchFamily="18" charset="0"/>
            </a:endParaRPr>
          </a:p>
          <a:p>
            <a:pPr algn="just" eaLnBrk="1" hangingPunct="1"/>
            <a:r>
              <a:rPr lang="en-US" sz="1400" baseline="30000" dirty="0" smtClean="0">
                <a:cs typeface="Times New Roman" pitchFamily="18" charset="0"/>
              </a:rPr>
              <a:t>2</a:t>
            </a:r>
            <a:r>
              <a:rPr lang="en-US" sz="1400" dirty="0" smtClean="0">
                <a:cs typeface="Times New Roman" pitchFamily="18" charset="0"/>
              </a:rPr>
              <a:t> NOAA/NESDIS/ORA, Advanced Satellite Products Team, Madison, Wisconsin  (Robert.Aune@noaa.gov )</a:t>
            </a:r>
            <a:endParaRPr lang="en-US" sz="1400" dirty="0" smtClean="0"/>
          </a:p>
        </p:txBody>
      </p:sp>
      <p:pic>
        <p:nvPicPr>
          <p:cNvPr id="17411" name="Picture 4" descr="CIMSS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3525"/>
            <a:ext cx="70866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noa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2400"/>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902" name="Text Box 6"/>
          <p:cNvSpPr txBox="1">
            <a:spLocks noChangeArrowheads="1"/>
          </p:cNvSpPr>
          <p:nvPr/>
        </p:nvSpPr>
        <p:spPr bwMode="auto">
          <a:xfrm>
            <a:off x="0" y="5943600"/>
            <a:ext cx="9144000" cy="954088"/>
          </a:xfrm>
          <a:prstGeom prst="rect">
            <a:avLst/>
          </a:prstGeom>
          <a:solidFill>
            <a:srgbClr val="FFFF00">
              <a:alpha val="50000"/>
            </a:srgbClr>
          </a:solidFill>
          <a:ln>
            <a:solidFill>
              <a:srgbClr val="AF0043"/>
            </a:solidFill>
          </a:ln>
          <a:effectLst/>
          <a:extLst/>
        </p:spPr>
        <p:txBody>
          <a:bodyPr>
            <a:spAutoFit/>
          </a:bodyPr>
          <a:lstStyle/>
          <a:p>
            <a:pPr algn="ctr" fontAlgn="base">
              <a:spcBef>
                <a:spcPct val="0"/>
              </a:spcBef>
              <a:spcAft>
                <a:spcPct val="0"/>
              </a:spcAft>
              <a:defRPr/>
            </a:pPr>
            <a:r>
              <a:rPr lang="en-US" sz="2800" b="1" i="1" u="sng" dirty="0">
                <a:solidFill>
                  <a:srgbClr val="990000"/>
                </a:solidFill>
              </a:rPr>
              <a:t>Improving the utility of GOES products</a:t>
            </a:r>
          </a:p>
          <a:p>
            <a:pPr algn="ctr" fontAlgn="base">
              <a:spcBef>
                <a:spcPct val="0"/>
              </a:spcBef>
              <a:spcAft>
                <a:spcPct val="0"/>
              </a:spcAft>
              <a:defRPr/>
            </a:pPr>
            <a:r>
              <a:rPr lang="en-US" sz="2800" b="1" i="1" u="sng" dirty="0">
                <a:solidFill>
                  <a:srgbClr val="990000"/>
                </a:solidFill>
              </a:rPr>
              <a:t>in operational forecasting</a:t>
            </a:r>
          </a:p>
        </p:txBody>
      </p:sp>
      <p:pic>
        <p:nvPicPr>
          <p:cNvPr id="17414" name="Picture 3" descr="GOES-R Proving Ground logo s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219200"/>
            <a:ext cx="1314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1898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ctrTitle"/>
          </p:nvPr>
        </p:nvSpPr>
        <p:spPr>
          <a:xfrm>
            <a:off x="0" y="0"/>
            <a:ext cx="9144000" cy="762000"/>
          </a:xfrm>
          <a:solidFill>
            <a:srgbClr val="FFFF00"/>
          </a:solidFill>
        </p:spPr>
        <p:txBody>
          <a:bodyPr/>
          <a:lstStyle/>
          <a:p>
            <a:pPr eaLnBrk="1" hangingPunct="1">
              <a:defRPr/>
            </a:pPr>
            <a:r>
              <a:rPr lang="en-US" sz="3200" b="1" i="1" u="sng" smtClean="0">
                <a:ea typeface="+mj-ea"/>
                <a:cs typeface="+mj-cs"/>
              </a:rPr>
              <a:t>What are we trying to improve?</a:t>
            </a:r>
          </a:p>
        </p:txBody>
      </p:sp>
      <p:sp>
        <p:nvSpPr>
          <p:cNvPr id="661507" name="Rectangle 3"/>
          <p:cNvSpPr>
            <a:spLocks noGrp="1" noChangeArrowheads="1"/>
          </p:cNvSpPr>
          <p:nvPr>
            <p:ph type="subTitle" idx="1"/>
          </p:nvPr>
        </p:nvSpPr>
        <p:spPr>
          <a:xfrm>
            <a:off x="0" y="609600"/>
            <a:ext cx="9144000" cy="990600"/>
          </a:xfrm>
          <a:solidFill>
            <a:srgbClr val="FFFF00"/>
          </a:solidFill>
        </p:spPr>
        <p:txBody>
          <a:bodyPr/>
          <a:lstStyle/>
          <a:p>
            <a:pPr eaLnBrk="1" hangingPunct="1">
              <a:lnSpc>
                <a:spcPct val="90000"/>
              </a:lnSpc>
              <a:defRPr/>
            </a:pPr>
            <a:r>
              <a:rPr lang="en-US" sz="2400" b="1" i="1" dirty="0" smtClean="0">
                <a:solidFill>
                  <a:srgbClr val="006600"/>
                </a:solidFill>
                <a:ea typeface="+mn-ea"/>
                <a:cs typeface="+mn-cs"/>
              </a:rPr>
              <a:t>Short-range forecasts of</a:t>
            </a:r>
            <a:r>
              <a:rPr lang="en-US" sz="2400" b="1" i="1" u="sng" dirty="0" smtClean="0">
                <a:solidFill>
                  <a:srgbClr val="006600"/>
                </a:solidFill>
                <a:ea typeface="+mn-ea"/>
                <a:cs typeface="+mn-cs"/>
              </a:rPr>
              <a:t> timing and locations of severe thunderstorms</a:t>
            </a:r>
          </a:p>
          <a:p>
            <a:pPr eaLnBrk="1" hangingPunct="1">
              <a:lnSpc>
                <a:spcPct val="90000"/>
              </a:lnSpc>
              <a:defRPr/>
            </a:pPr>
            <a:r>
              <a:rPr lang="en-US" sz="2400" b="1" i="1" dirty="0" smtClean="0">
                <a:solidFill>
                  <a:srgbClr val="006600"/>
                </a:solidFill>
                <a:ea typeface="+mn-ea"/>
                <a:cs typeface="+mn-cs"/>
              </a:rPr>
              <a:t>- especially hard-to-forecast, isolated summer-time convection</a:t>
            </a:r>
          </a:p>
        </p:txBody>
      </p:sp>
      <p:sp>
        <p:nvSpPr>
          <p:cNvPr id="661509" name="Rectangle 5"/>
          <p:cNvSpPr>
            <a:spLocks noChangeArrowheads="1"/>
          </p:cNvSpPr>
          <p:nvPr/>
        </p:nvSpPr>
        <p:spPr bwMode="auto">
          <a:xfrm>
            <a:off x="0" y="1828800"/>
            <a:ext cx="9144000" cy="50292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20000"/>
              </a:spcBef>
              <a:spcAft>
                <a:spcPct val="0"/>
              </a:spcAft>
              <a:defRPr/>
            </a:pPr>
            <a:endParaRPr lang="en-US" sz="2400" b="1" i="1" u="sng" dirty="0">
              <a:solidFill>
                <a:srgbClr val="000066"/>
              </a:solidFill>
            </a:endParaRPr>
          </a:p>
          <a:p>
            <a:pPr algn="ctr" fontAlgn="base">
              <a:spcBef>
                <a:spcPct val="20000"/>
              </a:spcBef>
              <a:spcAft>
                <a:spcPct val="0"/>
              </a:spcAft>
              <a:defRPr/>
            </a:pPr>
            <a:r>
              <a:rPr lang="en-US" sz="2400" b="1" u="sng" dirty="0">
                <a:solidFill>
                  <a:srgbClr val="000066"/>
                </a:solidFill>
              </a:rPr>
              <a:t>NearCasts</a:t>
            </a:r>
            <a:r>
              <a:rPr lang="en-US" sz="2400" b="1" dirty="0">
                <a:solidFill>
                  <a:srgbClr val="000066"/>
                </a:solidFill>
              </a:rPr>
              <a:t> are 1-9 hour forecasts specifically designed to monitor conditions where hazardous weather will (or will not) form. </a:t>
            </a:r>
            <a:endParaRPr lang="en-US" b="1" dirty="0">
              <a:solidFill>
                <a:srgbClr val="000066"/>
              </a:solidFill>
            </a:endParaRPr>
          </a:p>
          <a:p>
            <a:pPr algn="ctr" fontAlgn="base">
              <a:spcBef>
                <a:spcPct val="20000"/>
              </a:spcBef>
              <a:spcAft>
                <a:spcPct val="0"/>
              </a:spcAft>
              <a:defRPr/>
            </a:pPr>
            <a:endParaRPr lang="en-US" b="1" dirty="0">
              <a:solidFill>
                <a:srgbClr val="000066"/>
              </a:solidFill>
            </a:endParaRPr>
          </a:p>
          <a:p>
            <a:pPr algn="ctr" fontAlgn="base">
              <a:spcBef>
                <a:spcPct val="20000"/>
              </a:spcBef>
              <a:spcAft>
                <a:spcPct val="0"/>
              </a:spcAft>
              <a:defRPr/>
            </a:pPr>
            <a:r>
              <a:rPr lang="en-US" sz="2400" b="1" i="1" u="sng" dirty="0">
                <a:solidFill>
                  <a:srgbClr val="000066"/>
                </a:solidFill>
              </a:rPr>
              <a:t>NearCasts</a:t>
            </a:r>
            <a:r>
              <a:rPr lang="en-US" sz="2400" b="1" i="1" dirty="0">
                <a:solidFill>
                  <a:srgbClr val="000066"/>
                </a:solidFill>
              </a:rPr>
              <a:t> are designed:</a:t>
            </a:r>
          </a:p>
          <a:p>
            <a:pPr marL="342900" indent="-342900" algn="ctr" fontAlgn="base">
              <a:spcBef>
                <a:spcPct val="20000"/>
              </a:spcBef>
              <a:spcAft>
                <a:spcPct val="0"/>
              </a:spcAft>
              <a:buFontTx/>
              <a:buChar char="-"/>
              <a:defRPr/>
            </a:pPr>
            <a:r>
              <a:rPr lang="en-US" sz="2400" b="1" i="1" dirty="0">
                <a:solidFill>
                  <a:srgbClr val="000066"/>
                </a:solidFill>
              </a:rPr>
              <a:t>to be available within minutes of observation times, </a:t>
            </a:r>
          </a:p>
          <a:p>
            <a:pPr marL="342900" indent="-342900" algn="ctr" fontAlgn="base">
              <a:spcBef>
                <a:spcPct val="20000"/>
              </a:spcBef>
              <a:spcAft>
                <a:spcPct val="0"/>
              </a:spcAft>
              <a:buFontTx/>
              <a:buChar char="-"/>
              <a:defRPr/>
            </a:pPr>
            <a:r>
              <a:rPr lang="en-US" sz="2400" b="1" i="1" dirty="0">
                <a:solidFill>
                  <a:srgbClr val="000066"/>
                </a:solidFill>
                <a:cs typeface="ＭＳ Ｐゴシック" charset="0"/>
              </a:rPr>
              <a:t>to be frequently </a:t>
            </a:r>
            <a:r>
              <a:rPr lang="en-US" sz="2400" b="1" i="1" dirty="0">
                <a:solidFill>
                  <a:srgbClr val="000066"/>
                </a:solidFill>
              </a:rPr>
              <a:t>updated (hourly or sub-hourly), and </a:t>
            </a:r>
          </a:p>
          <a:p>
            <a:pPr marL="342900" indent="-342900" algn="ctr" fontAlgn="base">
              <a:spcBef>
                <a:spcPct val="20000"/>
              </a:spcBef>
              <a:spcAft>
                <a:spcPct val="0"/>
              </a:spcAft>
              <a:buFontTx/>
              <a:buChar char="-"/>
              <a:defRPr/>
            </a:pPr>
            <a:r>
              <a:rPr lang="en-US" sz="2400" b="1" i="1" dirty="0">
                <a:solidFill>
                  <a:srgbClr val="000066"/>
                </a:solidFill>
              </a:rPr>
              <a:t>to rely on observations more than traditional NWP products</a:t>
            </a:r>
            <a:endParaRPr lang="en-US" b="1" i="1" dirty="0">
              <a:solidFill>
                <a:srgbClr val="000066"/>
              </a:solidFill>
            </a:endParaRPr>
          </a:p>
          <a:p>
            <a:pPr algn="ctr" fontAlgn="base">
              <a:spcBef>
                <a:spcPct val="20000"/>
              </a:spcBef>
              <a:spcAft>
                <a:spcPct val="0"/>
              </a:spcAft>
              <a:defRPr/>
            </a:pPr>
            <a:endParaRPr lang="en-US" b="1" dirty="0">
              <a:solidFill>
                <a:srgbClr val="000066"/>
              </a:solidFill>
            </a:endParaRPr>
          </a:p>
          <a:p>
            <a:pPr algn="ctr" fontAlgn="base">
              <a:spcBef>
                <a:spcPct val="20000"/>
              </a:spcBef>
              <a:spcAft>
                <a:spcPct val="0"/>
              </a:spcAft>
              <a:defRPr/>
            </a:pPr>
            <a:r>
              <a:rPr lang="en-US" sz="2400" b="1" u="sng" dirty="0">
                <a:solidFill>
                  <a:srgbClr val="000066"/>
                </a:solidFill>
              </a:rPr>
              <a:t>GOES NearCasts </a:t>
            </a:r>
            <a:r>
              <a:rPr lang="en-US" sz="2400" b="1" dirty="0">
                <a:solidFill>
                  <a:srgbClr val="000066"/>
                </a:solidFill>
              </a:rPr>
              <a:t>use high-density observations of moisture and humidity made over land from the GOES sounder.  These data are not included in any operational NWP system</a:t>
            </a:r>
          </a:p>
        </p:txBody>
      </p:sp>
      <p:sp>
        <p:nvSpPr>
          <p:cNvPr id="661510" name="Line 6"/>
          <p:cNvSpPr>
            <a:spLocks noChangeShapeType="1"/>
          </p:cNvSpPr>
          <p:nvPr/>
        </p:nvSpPr>
        <p:spPr bwMode="auto">
          <a:xfrm>
            <a:off x="0" y="1600200"/>
            <a:ext cx="9144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sz="2400">
              <a:solidFill>
                <a:srgbClr val="000000"/>
              </a:solidFill>
            </a:endParaRPr>
          </a:p>
        </p:txBody>
      </p:sp>
      <p:sp>
        <p:nvSpPr>
          <p:cNvPr id="661508" name="Rectangle 4"/>
          <p:cNvSpPr>
            <a:spLocks noChangeArrowheads="1"/>
          </p:cNvSpPr>
          <p:nvPr/>
        </p:nvSpPr>
        <p:spPr bwMode="auto">
          <a:xfrm>
            <a:off x="0" y="1600200"/>
            <a:ext cx="9144000" cy="5334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3200" b="1" i="1" u="sng" dirty="0">
                <a:solidFill>
                  <a:srgbClr val="000000"/>
                </a:solidFill>
              </a:rPr>
              <a:t>What are NearCasts?</a:t>
            </a:r>
          </a:p>
        </p:txBody>
      </p:sp>
    </p:spTree>
    <p:extLst>
      <p:ext uri="{BB962C8B-B14F-4D97-AF65-F5344CB8AC3E}">
        <p14:creationId xmlns:p14="http://schemas.microsoft.com/office/powerpoint/2010/main" val="21062537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ctrTitle"/>
          </p:nvPr>
        </p:nvSpPr>
        <p:spPr>
          <a:xfrm>
            <a:off x="0" y="0"/>
            <a:ext cx="9144000" cy="762000"/>
          </a:xfrm>
          <a:solidFill>
            <a:srgbClr val="FFFF00"/>
          </a:solidFill>
        </p:spPr>
        <p:txBody>
          <a:bodyPr/>
          <a:lstStyle/>
          <a:p>
            <a:pPr eaLnBrk="1" hangingPunct="1">
              <a:defRPr/>
            </a:pPr>
            <a:r>
              <a:rPr lang="en-US" sz="3200" b="1" i="1" u="sng" smtClean="0">
                <a:ea typeface="+mj-ea"/>
                <a:cs typeface="+mj-cs"/>
              </a:rPr>
              <a:t>What are we trying to improve?</a:t>
            </a:r>
          </a:p>
        </p:txBody>
      </p:sp>
      <p:sp>
        <p:nvSpPr>
          <p:cNvPr id="661507" name="Rectangle 3"/>
          <p:cNvSpPr>
            <a:spLocks noGrp="1" noChangeArrowheads="1"/>
          </p:cNvSpPr>
          <p:nvPr>
            <p:ph type="subTitle" idx="1"/>
          </p:nvPr>
        </p:nvSpPr>
        <p:spPr>
          <a:xfrm>
            <a:off x="0" y="609600"/>
            <a:ext cx="9144000" cy="990600"/>
          </a:xfrm>
          <a:solidFill>
            <a:srgbClr val="FFFF00"/>
          </a:solidFill>
        </p:spPr>
        <p:txBody>
          <a:bodyPr/>
          <a:lstStyle/>
          <a:p>
            <a:pPr eaLnBrk="1" hangingPunct="1">
              <a:lnSpc>
                <a:spcPct val="90000"/>
              </a:lnSpc>
              <a:defRPr/>
            </a:pPr>
            <a:r>
              <a:rPr lang="en-US" sz="2400" b="1" i="1" smtClean="0">
                <a:solidFill>
                  <a:srgbClr val="006600"/>
                </a:solidFill>
                <a:ea typeface="+mn-ea"/>
                <a:cs typeface="+mn-cs"/>
              </a:rPr>
              <a:t>Short-range forecasts of</a:t>
            </a:r>
            <a:r>
              <a:rPr lang="en-US" sz="2400" b="1" i="1" u="sng" smtClean="0">
                <a:solidFill>
                  <a:srgbClr val="006600"/>
                </a:solidFill>
                <a:ea typeface="+mn-ea"/>
                <a:cs typeface="+mn-cs"/>
              </a:rPr>
              <a:t> timing and locations of severe thunderstorms</a:t>
            </a:r>
          </a:p>
          <a:p>
            <a:pPr eaLnBrk="1" hangingPunct="1">
              <a:lnSpc>
                <a:spcPct val="90000"/>
              </a:lnSpc>
              <a:defRPr/>
            </a:pPr>
            <a:r>
              <a:rPr lang="en-US" sz="2400" b="1" i="1" smtClean="0">
                <a:solidFill>
                  <a:srgbClr val="006600"/>
                </a:solidFill>
                <a:ea typeface="+mn-ea"/>
                <a:cs typeface="+mn-cs"/>
              </a:rPr>
              <a:t>- especially hard-to-forecast, isolated summer-time convection</a:t>
            </a:r>
          </a:p>
        </p:txBody>
      </p:sp>
      <p:sp>
        <p:nvSpPr>
          <p:cNvPr id="661508" name="Rectangle 4"/>
          <p:cNvSpPr>
            <a:spLocks noChangeArrowheads="1"/>
          </p:cNvSpPr>
          <p:nvPr/>
        </p:nvSpPr>
        <p:spPr bwMode="auto">
          <a:xfrm>
            <a:off x="0" y="1600200"/>
            <a:ext cx="9144000" cy="5334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3200" b="1" i="1" u="sng">
                <a:solidFill>
                  <a:srgbClr val="000000"/>
                </a:solidFill>
              </a:rPr>
              <a:t>What are we trying to correct?</a:t>
            </a:r>
          </a:p>
        </p:txBody>
      </p:sp>
      <p:sp>
        <p:nvSpPr>
          <p:cNvPr id="661509" name="Rectangle 5"/>
          <p:cNvSpPr>
            <a:spLocks noChangeArrowheads="1"/>
          </p:cNvSpPr>
          <p:nvPr/>
        </p:nvSpPr>
        <p:spPr bwMode="auto">
          <a:xfrm>
            <a:off x="0" y="2133600"/>
            <a:ext cx="9144000" cy="47244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fontAlgn="base">
              <a:spcBef>
                <a:spcPct val="20000"/>
              </a:spcBef>
              <a:spcAft>
                <a:spcPct val="0"/>
              </a:spcAft>
              <a:buFontTx/>
              <a:buChar char="-"/>
              <a:defRPr/>
            </a:pPr>
            <a:endParaRPr lang="en-US" sz="800" b="1" i="1" u="sng" dirty="0">
              <a:solidFill>
                <a:srgbClr val="006600"/>
              </a:solidFill>
            </a:endParaRPr>
          </a:p>
          <a:p>
            <a:pPr marL="342900" indent="-342900" algn="ctr" fontAlgn="base">
              <a:spcBef>
                <a:spcPct val="20000"/>
              </a:spcBef>
              <a:spcAft>
                <a:spcPct val="0"/>
              </a:spcAft>
              <a:buFontTx/>
              <a:buChar char="-"/>
              <a:defRPr/>
            </a:pPr>
            <a:r>
              <a:rPr lang="en-US" sz="2200" b="1" i="1" u="sng" dirty="0">
                <a:solidFill>
                  <a:srgbClr val="006600"/>
                </a:solidFill>
              </a:rPr>
              <a:t>Poor precipitation forecast accuracy</a:t>
            </a:r>
            <a:r>
              <a:rPr lang="en-US" sz="2200" b="1" i="1" dirty="0">
                <a:solidFill>
                  <a:srgbClr val="006600"/>
                </a:solidFill>
              </a:rPr>
              <a:t> in short-range NWP (esp. in summer)</a:t>
            </a:r>
            <a:endParaRPr lang="en-US" sz="800" b="1" i="1" dirty="0">
              <a:solidFill>
                <a:srgbClr val="006600"/>
              </a:solidFill>
            </a:endParaRPr>
          </a:p>
          <a:p>
            <a:pPr marL="342900" indent="-342900" algn="ctr" fontAlgn="base">
              <a:spcBef>
                <a:spcPct val="20000"/>
              </a:spcBef>
              <a:spcAft>
                <a:spcPct val="0"/>
              </a:spcAft>
              <a:buFontTx/>
              <a:buChar char="-"/>
              <a:defRPr/>
            </a:pPr>
            <a:endParaRPr lang="en-US" sz="800" b="1" i="1" dirty="0">
              <a:solidFill>
                <a:srgbClr val="006600"/>
              </a:solidFill>
            </a:endParaRPr>
          </a:p>
          <a:p>
            <a:pPr marL="342900" indent="-342900" algn="ctr" fontAlgn="base">
              <a:spcBef>
                <a:spcPct val="20000"/>
              </a:spcBef>
              <a:spcAft>
                <a:spcPct val="0"/>
              </a:spcAft>
              <a:buFontTx/>
              <a:buChar char="-"/>
              <a:defRPr/>
            </a:pPr>
            <a:r>
              <a:rPr lang="en-US" sz="2200" b="1" i="1" u="sng" dirty="0">
                <a:solidFill>
                  <a:srgbClr val="006600"/>
                </a:solidFill>
              </a:rPr>
              <a:t>Underutilization of satellite moisture information</a:t>
            </a:r>
            <a:r>
              <a:rPr lang="en-US" sz="2200" b="1" i="1" dirty="0">
                <a:solidFill>
                  <a:srgbClr val="006600"/>
                </a:solidFill>
              </a:rPr>
              <a:t> over land in NWP</a:t>
            </a:r>
            <a:endParaRPr lang="en-US" sz="800" b="1" i="1" dirty="0">
              <a:solidFill>
                <a:srgbClr val="006600"/>
              </a:solidFill>
            </a:endParaRPr>
          </a:p>
          <a:p>
            <a:pPr marL="342900" indent="-342900" algn="ctr" fontAlgn="base">
              <a:spcBef>
                <a:spcPct val="20000"/>
              </a:spcBef>
              <a:spcAft>
                <a:spcPct val="0"/>
              </a:spcAft>
              <a:buFontTx/>
              <a:buChar char="-"/>
              <a:defRPr/>
            </a:pPr>
            <a:endParaRPr lang="en-US" sz="800" b="1" i="1" dirty="0">
              <a:solidFill>
                <a:srgbClr val="006600"/>
              </a:solidFill>
            </a:endParaRPr>
          </a:p>
          <a:p>
            <a:pPr marL="342900" indent="-342900" algn="ctr" fontAlgn="base">
              <a:spcBef>
                <a:spcPct val="20000"/>
              </a:spcBef>
              <a:spcAft>
                <a:spcPct val="0"/>
              </a:spcAft>
              <a:buFontTx/>
              <a:buChar char="-"/>
              <a:defRPr/>
            </a:pPr>
            <a:r>
              <a:rPr lang="en-US" sz="2200" b="1" i="1" u="sng" dirty="0">
                <a:solidFill>
                  <a:srgbClr val="006600"/>
                </a:solidFill>
              </a:rPr>
              <a:t>Time delay</a:t>
            </a:r>
            <a:r>
              <a:rPr lang="en-US" sz="2200" b="1" i="1" dirty="0">
                <a:solidFill>
                  <a:srgbClr val="006600"/>
                </a:solidFill>
              </a:rPr>
              <a:t> in getting NWP guidance to forecasters</a:t>
            </a:r>
            <a:endParaRPr lang="en-US" sz="800" b="1" i="1" dirty="0">
              <a:solidFill>
                <a:srgbClr val="006600"/>
              </a:solidFill>
            </a:endParaRPr>
          </a:p>
          <a:p>
            <a:pPr marL="342900" indent="-342900" algn="ctr" fontAlgn="base">
              <a:spcBef>
                <a:spcPct val="20000"/>
              </a:spcBef>
              <a:spcAft>
                <a:spcPct val="0"/>
              </a:spcAft>
              <a:buFontTx/>
              <a:buChar char="-"/>
              <a:defRPr/>
            </a:pPr>
            <a:endParaRPr lang="en-US" sz="800" b="1" i="1" dirty="0">
              <a:solidFill>
                <a:srgbClr val="006600"/>
              </a:solidFill>
            </a:endParaRPr>
          </a:p>
          <a:p>
            <a:pPr marL="342900" indent="-342900" algn="ctr" fontAlgn="base">
              <a:spcBef>
                <a:spcPct val="20000"/>
              </a:spcBef>
              <a:spcAft>
                <a:spcPct val="0"/>
              </a:spcAft>
              <a:buFontTx/>
              <a:buChar char="-"/>
              <a:defRPr/>
            </a:pPr>
            <a:r>
              <a:rPr lang="en-US" sz="2200" b="1" i="1" u="sng" dirty="0">
                <a:solidFill>
                  <a:srgbClr val="006600"/>
                </a:solidFill>
              </a:rPr>
              <a:t>Excessive smoothing of mesoscale moisture patterns</a:t>
            </a:r>
          </a:p>
          <a:p>
            <a:pPr algn="ctr" fontAlgn="base">
              <a:spcBef>
                <a:spcPct val="20000"/>
              </a:spcBef>
              <a:spcAft>
                <a:spcPct val="0"/>
              </a:spcAft>
              <a:defRPr/>
            </a:pPr>
            <a:r>
              <a:rPr lang="en-US" sz="2200" b="1" i="1" dirty="0">
                <a:solidFill>
                  <a:srgbClr val="006600"/>
                </a:solidFill>
              </a:rPr>
              <a:t>in NWP data assimilation</a:t>
            </a:r>
          </a:p>
          <a:p>
            <a:pPr algn="ctr" fontAlgn="base">
              <a:spcBef>
                <a:spcPct val="20000"/>
              </a:spcBef>
              <a:spcAft>
                <a:spcPct val="0"/>
              </a:spcAft>
              <a:defRPr/>
            </a:pPr>
            <a:endParaRPr lang="en-US" sz="800" b="1" i="1" dirty="0">
              <a:solidFill>
                <a:srgbClr val="006600"/>
              </a:solidFill>
            </a:endParaRPr>
          </a:p>
          <a:p>
            <a:pPr algn="ctr" fontAlgn="base">
              <a:spcBef>
                <a:spcPct val="20000"/>
              </a:spcBef>
              <a:spcAft>
                <a:spcPct val="0"/>
              </a:spcAft>
              <a:defRPr/>
            </a:pPr>
            <a:r>
              <a:rPr lang="en-US" sz="2200" b="1" i="1" dirty="0">
                <a:solidFill>
                  <a:srgbClr val="006600"/>
                </a:solidFill>
              </a:rPr>
              <a:t>- Loss of Infra-Red (IR) satellite information about the convective environment </a:t>
            </a:r>
            <a:r>
              <a:rPr lang="en-US" sz="2200" b="1" i="1" u="sng" dirty="0">
                <a:solidFill>
                  <a:srgbClr val="006600"/>
                </a:solidFill>
              </a:rPr>
              <a:t>afte</a:t>
            </a:r>
            <a:r>
              <a:rPr lang="en-US" sz="2200" b="1" i="1" dirty="0">
                <a:solidFill>
                  <a:srgbClr val="006600"/>
                </a:solidFill>
              </a:rPr>
              <a:t>r convection has begun</a:t>
            </a:r>
            <a:endParaRPr lang="en-US" sz="800" b="1" i="1" dirty="0">
              <a:solidFill>
                <a:srgbClr val="006600"/>
              </a:solidFill>
            </a:endParaRPr>
          </a:p>
          <a:p>
            <a:pPr algn="ctr" fontAlgn="base">
              <a:spcBef>
                <a:spcPct val="20000"/>
              </a:spcBef>
              <a:spcAft>
                <a:spcPct val="0"/>
              </a:spcAft>
              <a:defRPr/>
            </a:pPr>
            <a:endParaRPr lang="en-US" sz="800" b="1" i="1" dirty="0">
              <a:solidFill>
                <a:srgbClr val="006600"/>
              </a:solidFill>
            </a:endParaRPr>
          </a:p>
          <a:p>
            <a:pPr algn="ctr" fontAlgn="base">
              <a:spcBef>
                <a:spcPct val="20000"/>
              </a:spcBef>
              <a:spcAft>
                <a:spcPct val="0"/>
              </a:spcAft>
              <a:buFontTx/>
              <a:buChar char="-"/>
              <a:defRPr/>
            </a:pPr>
            <a:r>
              <a:rPr lang="en-US" sz="2200" b="1" i="1" u="sng" dirty="0">
                <a:solidFill>
                  <a:srgbClr val="000066"/>
                </a:solidFill>
              </a:rPr>
              <a:t> Lack of objective, observation-based tools for use by forecasters in detecting and monitoring the pre-convective environments 1-9 hours in advance</a:t>
            </a:r>
          </a:p>
        </p:txBody>
      </p:sp>
      <p:sp>
        <p:nvSpPr>
          <p:cNvPr id="661510" name="Line 6"/>
          <p:cNvSpPr>
            <a:spLocks noChangeShapeType="1"/>
          </p:cNvSpPr>
          <p:nvPr/>
        </p:nvSpPr>
        <p:spPr bwMode="auto">
          <a:xfrm>
            <a:off x="0" y="1600200"/>
            <a:ext cx="9144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787079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Text Box 2"/>
          <p:cNvSpPr txBox="1">
            <a:spLocks noChangeArrowheads="1"/>
          </p:cNvSpPr>
          <p:nvPr/>
        </p:nvSpPr>
        <p:spPr bwMode="auto">
          <a:xfrm>
            <a:off x="304800" y="152400"/>
            <a:ext cx="8686800" cy="525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lnSpc>
                <a:spcPct val="90000"/>
              </a:lnSpc>
              <a:spcBef>
                <a:spcPct val="0"/>
              </a:spcBef>
              <a:spcAft>
                <a:spcPct val="0"/>
              </a:spcAft>
            </a:pPr>
            <a:r>
              <a:rPr lang="en-US" sz="3200" b="1" i="1" smtClean="0">
                <a:solidFill>
                  <a:srgbClr val="800000"/>
                </a:solidFill>
              </a:rPr>
              <a:t>Basic premises - </a:t>
            </a:r>
            <a:r>
              <a:rPr lang="en-US" sz="3200" b="1" i="1" u="sng" smtClean="0">
                <a:solidFill>
                  <a:srgbClr val="800000"/>
                </a:solidFill>
              </a:rPr>
              <a:t>NearCasting Models Should:</a:t>
            </a:r>
            <a:endParaRPr lang="en-US" sz="800" b="1" i="1" u="sng" smtClean="0">
              <a:solidFill>
                <a:srgbClr val="800000"/>
              </a:solidFill>
            </a:endParaRPr>
          </a:p>
          <a:p>
            <a:pPr eaLnBrk="1" fontAlgn="base" hangingPunct="1">
              <a:lnSpc>
                <a:spcPct val="90000"/>
              </a:lnSpc>
              <a:spcBef>
                <a:spcPct val="0"/>
              </a:spcBef>
              <a:spcAft>
                <a:spcPct val="0"/>
              </a:spcAft>
            </a:pPr>
            <a:endParaRPr lang="en-US" sz="800" b="1" i="1" u="sng" smtClean="0">
              <a:solidFill>
                <a:srgbClr val="800000"/>
              </a:solidFill>
            </a:endParaRPr>
          </a:p>
          <a:p>
            <a:pPr eaLnBrk="1" fontAlgn="base" hangingPunct="1">
              <a:lnSpc>
                <a:spcPct val="90000"/>
              </a:lnSpc>
              <a:spcBef>
                <a:spcPct val="0"/>
              </a:spcBef>
              <a:spcAft>
                <a:spcPct val="0"/>
              </a:spcAft>
            </a:pPr>
            <a:r>
              <a:rPr lang="en-US" b="1" i="1" smtClean="0">
                <a:solidFill>
                  <a:srgbClr val="000000"/>
                </a:solidFill>
              </a:rPr>
              <a:t>Update/Enhance NWP guidance:</a:t>
            </a:r>
          </a:p>
          <a:p>
            <a:pPr eaLnBrk="1" fontAlgn="base" hangingPunct="1">
              <a:lnSpc>
                <a:spcPct val="90000"/>
              </a:lnSpc>
              <a:spcBef>
                <a:spcPct val="0"/>
              </a:spcBef>
              <a:spcAft>
                <a:spcPct val="0"/>
              </a:spcAft>
            </a:pPr>
            <a:r>
              <a:rPr lang="en-US" smtClean="0">
                <a:solidFill>
                  <a:srgbClr val="000000"/>
                </a:solidFill>
              </a:rPr>
              <a:t>	</a:t>
            </a:r>
            <a:r>
              <a:rPr lang="en-US" sz="2000" i="1" smtClean="0">
                <a:solidFill>
                  <a:srgbClr val="000000"/>
                </a:solidFill>
                <a:latin typeface="Arial" pitchFamily="34" charset="0"/>
              </a:rPr>
              <a:t>Be Fast (</a:t>
            </a:r>
            <a:r>
              <a:rPr lang="en-US" sz="1800" i="1" smtClean="0">
                <a:solidFill>
                  <a:srgbClr val="000000"/>
                </a:solidFill>
                <a:latin typeface="Arial" pitchFamily="34" charset="0"/>
              </a:rPr>
              <a:t>valid 1-9 hrs in advance</a:t>
            </a:r>
            <a:r>
              <a:rPr lang="en-US" sz="2000" i="1" smtClean="0">
                <a:solidFill>
                  <a:srgbClr val="000000"/>
                </a:solidFill>
                <a:latin typeface="Arial" pitchFamily="34" charset="0"/>
              </a:rPr>
              <a:t>)</a:t>
            </a:r>
          </a:p>
          <a:p>
            <a:pPr eaLnBrk="1" fontAlgn="base" hangingPunct="1">
              <a:lnSpc>
                <a:spcPct val="90000"/>
              </a:lnSpc>
              <a:spcBef>
                <a:spcPct val="0"/>
              </a:spcBef>
              <a:spcAft>
                <a:spcPct val="0"/>
              </a:spcAft>
            </a:pPr>
            <a:r>
              <a:rPr lang="en-US" sz="2000" i="1" smtClean="0">
                <a:solidFill>
                  <a:srgbClr val="000000"/>
                </a:solidFill>
                <a:latin typeface="Arial" pitchFamily="34" charset="0"/>
              </a:rPr>
              <a:t>	Be run frequently	</a:t>
            </a:r>
          </a:p>
          <a:p>
            <a:pPr eaLnBrk="1" fontAlgn="base" hangingPunct="1">
              <a:lnSpc>
                <a:spcPct val="90000"/>
              </a:lnSpc>
              <a:spcBef>
                <a:spcPct val="0"/>
              </a:spcBef>
              <a:spcAft>
                <a:spcPct val="0"/>
              </a:spcAft>
            </a:pPr>
            <a:endParaRPr lang="en-US" sz="2000" b="1" i="1" smtClean="0">
              <a:solidFill>
                <a:srgbClr val="000000"/>
              </a:solidFill>
              <a:latin typeface="Arial" pitchFamily="34" charset="0"/>
            </a:endParaRPr>
          </a:p>
          <a:p>
            <a:pPr eaLnBrk="1" fontAlgn="base" hangingPunct="1">
              <a:lnSpc>
                <a:spcPct val="90000"/>
              </a:lnSpc>
              <a:spcBef>
                <a:spcPct val="0"/>
              </a:spcBef>
              <a:spcAft>
                <a:spcPct val="0"/>
              </a:spcAft>
            </a:pPr>
            <a:r>
              <a:rPr lang="en-US" b="1" i="1" smtClean="0">
                <a:solidFill>
                  <a:srgbClr val="000000"/>
                </a:solidFill>
              </a:rPr>
              <a:t>Use all available data </a:t>
            </a:r>
            <a:r>
              <a:rPr lang="en-US" b="1" i="1" u="sng" smtClean="0">
                <a:solidFill>
                  <a:srgbClr val="000000"/>
                </a:solidFill>
              </a:rPr>
              <a:t>quickly</a:t>
            </a:r>
            <a:r>
              <a:rPr lang="en-US" b="1" i="1" smtClean="0">
                <a:solidFill>
                  <a:srgbClr val="000000"/>
                </a:solidFill>
              </a:rPr>
              <a:t>:</a:t>
            </a:r>
          </a:p>
          <a:p>
            <a:pPr eaLnBrk="1" fontAlgn="base" hangingPunct="1">
              <a:lnSpc>
                <a:spcPct val="90000"/>
              </a:lnSpc>
              <a:spcBef>
                <a:spcPct val="0"/>
              </a:spcBef>
              <a:spcAft>
                <a:spcPct val="0"/>
              </a:spcAft>
            </a:pPr>
            <a:r>
              <a:rPr lang="en-US" altLang="ja-JP" smtClean="0">
                <a:solidFill>
                  <a:srgbClr val="000000"/>
                </a:solidFill>
              </a:rPr>
              <a:t>	</a:t>
            </a:r>
            <a:r>
              <a:rPr lang="ja-JP" altLang="en-US" sz="2000" i="1" smtClean="0">
                <a:solidFill>
                  <a:srgbClr val="000000"/>
                </a:solidFill>
                <a:latin typeface="Arial" pitchFamily="34" charset="0"/>
              </a:rPr>
              <a:t>“</a:t>
            </a:r>
            <a:r>
              <a:rPr lang="en-US" altLang="ja-JP" sz="2000" i="1" smtClean="0">
                <a:solidFill>
                  <a:srgbClr val="000000"/>
                </a:solidFill>
                <a:latin typeface="Arial" pitchFamily="34" charset="0"/>
              </a:rPr>
              <a:t>Draw closely</a:t>
            </a:r>
            <a:r>
              <a:rPr lang="ja-JP" altLang="en-US" sz="2000" i="1" smtClean="0">
                <a:solidFill>
                  <a:srgbClr val="000000"/>
                </a:solidFill>
                <a:latin typeface="Arial" pitchFamily="34" charset="0"/>
              </a:rPr>
              <a:t>”</a:t>
            </a:r>
            <a:r>
              <a:rPr lang="en-US" altLang="ja-JP" sz="2000" i="1" smtClean="0">
                <a:solidFill>
                  <a:srgbClr val="000000"/>
                </a:solidFill>
                <a:latin typeface="Arial" pitchFamily="34" charset="0"/>
              </a:rPr>
              <a:t> to good data</a:t>
            </a:r>
          </a:p>
          <a:p>
            <a:pPr eaLnBrk="1" fontAlgn="base" hangingPunct="1">
              <a:lnSpc>
                <a:spcPct val="90000"/>
              </a:lnSpc>
              <a:spcBef>
                <a:spcPct val="0"/>
              </a:spcBef>
              <a:spcAft>
                <a:spcPct val="0"/>
              </a:spcAft>
            </a:pPr>
            <a:r>
              <a:rPr lang="en-US" sz="2000" i="1" smtClean="0">
                <a:solidFill>
                  <a:srgbClr val="000000"/>
                </a:solidFill>
                <a:latin typeface="Arial" pitchFamily="34" charset="0"/>
              </a:rPr>
              <a:t>	 Preserve observed gradients and</a:t>
            </a:r>
          </a:p>
          <a:p>
            <a:pPr eaLnBrk="1" fontAlgn="base" hangingPunct="1">
              <a:lnSpc>
                <a:spcPct val="90000"/>
              </a:lnSpc>
              <a:spcBef>
                <a:spcPct val="0"/>
              </a:spcBef>
              <a:spcAft>
                <a:spcPct val="0"/>
              </a:spcAft>
            </a:pPr>
            <a:r>
              <a:rPr lang="en-US" sz="2000" i="1" smtClean="0">
                <a:solidFill>
                  <a:srgbClr val="000000"/>
                </a:solidFill>
                <a:latin typeface="Arial" pitchFamily="34" charset="0"/>
              </a:rPr>
              <a:t>	data extremes </a:t>
            </a:r>
            <a:r>
              <a:rPr lang="en-US" sz="1800" i="1" smtClean="0">
                <a:solidFill>
                  <a:srgbClr val="000000"/>
                </a:solidFill>
                <a:latin typeface="Arial" pitchFamily="34" charset="0"/>
              </a:rPr>
              <a:t>(maxima/minima)</a:t>
            </a:r>
          </a:p>
          <a:p>
            <a:pPr eaLnBrk="1" fontAlgn="base" hangingPunct="1">
              <a:spcBef>
                <a:spcPct val="0"/>
              </a:spcBef>
              <a:spcAft>
                <a:spcPct val="0"/>
              </a:spcAft>
            </a:pPr>
            <a:r>
              <a:rPr lang="en-US" sz="1600" i="1" smtClean="0">
                <a:solidFill>
                  <a:srgbClr val="000000"/>
                </a:solidFill>
              </a:rPr>
              <a:t>	</a:t>
            </a:r>
            <a:endParaRPr lang="en-US" sz="2000" i="1" smtClean="0">
              <a:solidFill>
                <a:srgbClr val="000000"/>
              </a:solidFill>
              <a:latin typeface="Arial" pitchFamily="34" charset="0"/>
            </a:endParaRPr>
          </a:p>
          <a:p>
            <a:pPr eaLnBrk="1" fontAlgn="base" hangingPunct="1">
              <a:lnSpc>
                <a:spcPct val="90000"/>
              </a:lnSpc>
              <a:spcBef>
                <a:spcPct val="0"/>
              </a:spcBef>
              <a:spcAft>
                <a:spcPct val="0"/>
              </a:spcAft>
            </a:pPr>
            <a:r>
              <a:rPr lang="en-US" b="1" i="1" smtClean="0">
                <a:solidFill>
                  <a:srgbClr val="000000"/>
                </a:solidFill>
              </a:rPr>
              <a:t>Be used to anticipate rapidly developing weather events:</a:t>
            </a:r>
          </a:p>
          <a:p>
            <a:pPr eaLnBrk="1" fontAlgn="base" hangingPunct="1">
              <a:lnSpc>
                <a:spcPct val="90000"/>
              </a:lnSpc>
              <a:spcBef>
                <a:spcPct val="0"/>
              </a:spcBef>
              <a:spcAft>
                <a:spcPct val="0"/>
              </a:spcAft>
            </a:pPr>
            <a:r>
              <a:rPr lang="en-US" smtClean="0">
                <a:solidFill>
                  <a:srgbClr val="000000"/>
                </a:solidFill>
              </a:rPr>
              <a:t>	</a:t>
            </a:r>
            <a:r>
              <a:rPr lang="ja-JP" altLang="en-US" sz="2000" i="1" smtClean="0">
                <a:solidFill>
                  <a:srgbClr val="000000"/>
                </a:solidFill>
                <a:latin typeface="Arial" pitchFamily="34" charset="0"/>
              </a:rPr>
              <a:t>“</a:t>
            </a:r>
            <a:r>
              <a:rPr lang="en-US" altLang="ja-JP" sz="2000" b="1" i="1" u="sng" smtClean="0">
                <a:solidFill>
                  <a:srgbClr val="800000"/>
                </a:solidFill>
                <a:latin typeface="Arial" pitchFamily="34" charset="0"/>
              </a:rPr>
              <a:t>Perishable</a:t>
            </a:r>
            <a:r>
              <a:rPr lang="ja-JP" altLang="en-US" sz="2000" i="1" smtClean="0">
                <a:solidFill>
                  <a:srgbClr val="000000"/>
                </a:solidFill>
                <a:latin typeface="Arial" pitchFamily="34" charset="0"/>
              </a:rPr>
              <a:t>”</a:t>
            </a:r>
            <a:r>
              <a:rPr lang="en-US" altLang="ja-JP" sz="2000" i="1" smtClean="0">
                <a:solidFill>
                  <a:srgbClr val="000000"/>
                </a:solidFill>
                <a:latin typeface="Arial" pitchFamily="34" charset="0"/>
              </a:rPr>
              <a:t> guidance products – need rapid delivery</a:t>
            </a:r>
          </a:p>
          <a:p>
            <a:pPr eaLnBrk="1" fontAlgn="base" hangingPunct="1">
              <a:lnSpc>
                <a:spcPct val="90000"/>
              </a:lnSpc>
              <a:spcBef>
                <a:spcPct val="0"/>
              </a:spcBef>
              <a:spcAft>
                <a:spcPct val="0"/>
              </a:spcAft>
            </a:pPr>
            <a:r>
              <a:rPr lang="en-US" sz="2000" i="1" smtClean="0">
                <a:solidFill>
                  <a:srgbClr val="000000"/>
                </a:solidFill>
                <a:latin typeface="Arial" pitchFamily="34" charset="0"/>
              </a:rPr>
              <a:t>	</a:t>
            </a:r>
            <a:r>
              <a:rPr lang="en-US" sz="1600" i="1" smtClean="0">
                <a:solidFill>
                  <a:srgbClr val="000000"/>
                </a:solidFill>
              </a:rPr>
              <a:t> </a:t>
            </a:r>
          </a:p>
          <a:p>
            <a:pPr eaLnBrk="1" fontAlgn="base" hangingPunct="1">
              <a:lnSpc>
                <a:spcPct val="90000"/>
              </a:lnSpc>
              <a:spcBef>
                <a:spcPct val="0"/>
              </a:spcBef>
              <a:spcAft>
                <a:spcPct val="0"/>
              </a:spcAft>
            </a:pPr>
            <a:r>
              <a:rPr lang="en-US" sz="2200" b="1" i="1" u="sng" smtClean="0">
                <a:solidFill>
                  <a:srgbClr val="000099"/>
                </a:solidFill>
                <a:effectLst>
                  <a:outerShdw blurRad="38100" dist="38100" dir="2700000" algn="tl">
                    <a:srgbClr val="C0C0C0"/>
                  </a:outerShdw>
                </a:effectLst>
              </a:rPr>
              <a:t>Focus on the </a:t>
            </a:r>
            <a:r>
              <a:rPr lang="ja-JP" altLang="en-US" sz="2200" b="1" i="1" u="sng" smtClean="0">
                <a:solidFill>
                  <a:srgbClr val="000099"/>
                </a:solidFill>
                <a:effectLst>
                  <a:outerShdw blurRad="38100" dist="38100" dir="2700000" algn="tl">
                    <a:srgbClr val="C0C0C0"/>
                  </a:outerShdw>
                </a:effectLst>
                <a:latin typeface="Arial" pitchFamily="34" charset="0"/>
              </a:rPr>
              <a:t>“</a:t>
            </a:r>
            <a:r>
              <a:rPr lang="en-US" altLang="ja-JP" sz="2200" b="1" i="1" u="sng" smtClean="0">
                <a:solidFill>
                  <a:srgbClr val="000099"/>
                </a:solidFill>
                <a:effectLst>
                  <a:outerShdw blurRad="38100" dist="38100" dir="2700000" algn="tl">
                    <a:srgbClr val="C0C0C0"/>
                  </a:outerShdw>
                </a:effectLst>
              </a:rPr>
              <a:t>pre-storm environment</a:t>
            </a:r>
            <a:r>
              <a:rPr lang="ja-JP" altLang="en-US" sz="2200" b="1" i="1" u="sng" smtClean="0">
                <a:solidFill>
                  <a:srgbClr val="000099"/>
                </a:solidFill>
                <a:effectLst>
                  <a:outerShdw blurRad="38100" dist="38100" dir="2700000" algn="tl">
                    <a:srgbClr val="C0C0C0"/>
                  </a:outerShdw>
                </a:effectLst>
                <a:latin typeface="Arial" pitchFamily="34" charset="0"/>
              </a:rPr>
              <a:t>”</a:t>
            </a:r>
            <a:endParaRPr lang="en-US" altLang="ja-JP" sz="2200" b="1" i="1" u="sng" smtClean="0">
              <a:solidFill>
                <a:srgbClr val="000099"/>
              </a:solidFill>
              <a:effectLst>
                <a:outerShdw blurRad="38100" dist="38100" dir="2700000" algn="tl">
                  <a:srgbClr val="C0C0C0"/>
                </a:outerShdw>
              </a:effectLst>
            </a:endParaRPr>
          </a:p>
          <a:p>
            <a:pPr eaLnBrk="1" fontAlgn="base" hangingPunct="1">
              <a:spcBef>
                <a:spcPct val="0"/>
              </a:spcBef>
              <a:spcAft>
                <a:spcPct val="0"/>
              </a:spcAft>
            </a:pPr>
            <a:r>
              <a:rPr lang="en-US" sz="2200" b="1" i="1" smtClean="0">
                <a:solidFill>
                  <a:srgbClr val="000099"/>
                </a:solidFill>
                <a:effectLst>
                  <a:outerShdw blurRad="38100" dist="38100" dir="2700000" algn="tl">
                    <a:srgbClr val="C0C0C0"/>
                  </a:outerShdw>
                </a:effectLst>
              </a:rPr>
              <a:t>  </a:t>
            </a:r>
            <a:r>
              <a:rPr lang="en-US" sz="2200" b="1" i="1" smtClean="0">
                <a:solidFill>
                  <a:srgbClr val="000099"/>
                </a:solidFill>
                <a:effectLst>
                  <a:outerShdw blurRad="38100" dist="38100" dir="2700000" algn="tl">
                    <a:srgbClr val="C0C0C0"/>
                  </a:outerShdw>
                </a:effectLst>
                <a:sym typeface="Webdings" pitchFamily="18" charset="2"/>
              </a:rPr>
              <a:t>- </a:t>
            </a:r>
            <a:r>
              <a:rPr lang="en-US" sz="2200" b="1" i="1" smtClean="0">
                <a:solidFill>
                  <a:srgbClr val="0000FF"/>
                </a:solidFill>
              </a:rPr>
              <a:t>Short-range forecasts of </a:t>
            </a:r>
            <a:r>
              <a:rPr lang="en-US" sz="2200" b="1" i="1" u="sng" smtClean="0">
                <a:solidFill>
                  <a:srgbClr val="0000FF"/>
                </a:solidFill>
              </a:rPr>
              <a:t>timing and locations of convective storms- </a:t>
            </a:r>
            <a:r>
              <a:rPr lang="en-US" sz="2200" b="1" i="1" smtClean="0">
                <a:solidFill>
                  <a:srgbClr val="0000FF"/>
                </a:solidFill>
              </a:rPr>
              <a:t>	especially hard-to-forecast, isolated summer-time convection</a:t>
            </a:r>
          </a:p>
        </p:txBody>
      </p:sp>
      <p:pic>
        <p:nvPicPr>
          <p:cNvPr id="7372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76200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37284" name="Text Box 4"/>
          <p:cNvSpPr txBox="1">
            <a:spLocks noChangeArrowheads="1"/>
          </p:cNvSpPr>
          <p:nvPr/>
        </p:nvSpPr>
        <p:spPr bwMode="auto">
          <a:xfrm>
            <a:off x="36513" y="5562600"/>
            <a:ext cx="9063037" cy="1262063"/>
          </a:xfrm>
          <a:prstGeom prst="rect">
            <a:avLst/>
          </a:prstGeom>
          <a:solidFill>
            <a:srgbClr val="FFFF00">
              <a:alpha val="25000"/>
            </a:srgbClr>
          </a:solidFill>
          <a:ln w="76200" cmpd="tri">
            <a:solidFill>
              <a:srgbClr val="006600"/>
            </a:solidFill>
            <a:miter lim="800000"/>
            <a:headEnd/>
            <a:tailEnd/>
          </a:ln>
          <a:effectLst/>
          <a:extLst/>
        </p:spPr>
        <p:txBody>
          <a:bodyPr>
            <a:spAutoFit/>
          </a:bodyPr>
          <a:lstStyle/>
          <a:p>
            <a:pPr fontAlgn="base">
              <a:spcBef>
                <a:spcPct val="0"/>
              </a:spcBef>
              <a:spcAft>
                <a:spcPct val="0"/>
              </a:spcAft>
              <a:defRPr/>
            </a:pPr>
            <a:r>
              <a:rPr lang="en-US" sz="2000" b="1" i="1" dirty="0">
                <a:solidFill>
                  <a:srgbClr val="006600"/>
                </a:solidFill>
              </a:rPr>
              <a:t>Goals:  	- Increase the ability of forecasters to use frequent, quality GOES 	sounder observations to supplement NWP guidance in the next 1-9 hours</a:t>
            </a:r>
            <a:endParaRPr lang="en-US" sz="800" b="1" i="1" dirty="0">
              <a:solidFill>
                <a:srgbClr val="006600"/>
              </a:solidFill>
            </a:endParaRPr>
          </a:p>
          <a:p>
            <a:pPr fontAlgn="base">
              <a:spcBef>
                <a:spcPct val="0"/>
              </a:spcBef>
              <a:spcAft>
                <a:spcPct val="0"/>
              </a:spcAft>
              <a:defRPr/>
            </a:pPr>
            <a:endParaRPr lang="en-US" sz="800" b="1" i="1" dirty="0">
              <a:solidFill>
                <a:srgbClr val="006600"/>
              </a:solidFill>
            </a:endParaRPr>
          </a:p>
          <a:p>
            <a:pPr fontAlgn="base">
              <a:spcBef>
                <a:spcPct val="0"/>
              </a:spcBef>
              <a:spcAft>
                <a:spcPct val="0"/>
              </a:spcAft>
              <a:defRPr/>
            </a:pPr>
            <a:r>
              <a:rPr lang="en-US" sz="800" b="1" i="1" dirty="0">
                <a:solidFill>
                  <a:srgbClr val="006600"/>
                </a:solidFill>
              </a:rPr>
              <a:t>	</a:t>
            </a:r>
            <a:r>
              <a:rPr lang="en-US" sz="2000" b="1" i="1" dirty="0">
                <a:solidFill>
                  <a:srgbClr val="006600"/>
                </a:solidFill>
              </a:rPr>
              <a:t>- Provide objective tools to help them do this</a:t>
            </a:r>
            <a:endParaRPr lang="en-US" sz="800" b="1" i="1" dirty="0">
              <a:solidFill>
                <a:srgbClr val="006600"/>
              </a:solidFill>
            </a:endParaRPr>
          </a:p>
          <a:p>
            <a:pPr fontAlgn="base">
              <a:spcBef>
                <a:spcPct val="0"/>
              </a:spcBef>
              <a:spcAft>
                <a:spcPct val="0"/>
              </a:spcAft>
              <a:defRPr/>
            </a:pPr>
            <a:endParaRPr lang="en-US" sz="800" dirty="0">
              <a:solidFill>
                <a:srgbClr val="000000"/>
              </a:solidFill>
            </a:endParaRPr>
          </a:p>
        </p:txBody>
      </p:sp>
      <p:sp>
        <p:nvSpPr>
          <p:cNvPr id="737285" name="Text Box 5"/>
          <p:cNvSpPr txBox="1">
            <a:spLocks noChangeArrowheads="1"/>
          </p:cNvSpPr>
          <p:nvPr/>
        </p:nvSpPr>
        <p:spPr bwMode="auto">
          <a:xfrm>
            <a:off x="5410200" y="3055938"/>
            <a:ext cx="33655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800" dirty="0">
                <a:solidFill>
                  <a:srgbClr val="000000"/>
                </a:solidFill>
              </a:rPr>
              <a:t>0             1                                                                                 8            9 hours</a:t>
            </a:r>
          </a:p>
        </p:txBody>
      </p:sp>
      <p:sp>
        <p:nvSpPr>
          <p:cNvPr id="737286" name="Text Box 6"/>
          <p:cNvSpPr txBox="1">
            <a:spLocks noChangeArrowheads="1"/>
          </p:cNvSpPr>
          <p:nvPr/>
        </p:nvSpPr>
        <p:spPr bwMode="auto">
          <a:xfrm>
            <a:off x="5486400" y="1122363"/>
            <a:ext cx="3124200" cy="20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lnSpc>
                <a:spcPct val="120000"/>
              </a:lnSpc>
              <a:spcBef>
                <a:spcPct val="0"/>
              </a:spcBef>
              <a:spcAft>
                <a:spcPct val="0"/>
              </a:spcAft>
              <a:defRPr/>
            </a:pPr>
            <a:r>
              <a:rPr lang="en-US" sz="2400" b="1" i="1" dirty="0">
                <a:solidFill>
                  <a:srgbClr val="000000"/>
                </a:solidFill>
                <a:latin typeface="Arial Rounded MT Bold" charset="0"/>
              </a:rPr>
              <a:t>Filling the Gap</a:t>
            </a:r>
          </a:p>
          <a:p>
            <a:pPr algn="ctr" fontAlgn="base">
              <a:lnSpc>
                <a:spcPct val="120000"/>
              </a:lnSpc>
              <a:spcBef>
                <a:spcPct val="0"/>
              </a:spcBef>
              <a:spcAft>
                <a:spcPct val="0"/>
              </a:spcAft>
              <a:defRPr/>
            </a:pPr>
            <a:endParaRPr lang="en-US" sz="2000" b="1" i="1" dirty="0">
              <a:solidFill>
                <a:srgbClr val="000000"/>
              </a:solidFill>
              <a:latin typeface="Arial Rounded MT Bold" charset="0"/>
            </a:endParaRPr>
          </a:p>
          <a:p>
            <a:pPr algn="ctr" fontAlgn="base">
              <a:lnSpc>
                <a:spcPct val="120000"/>
              </a:lnSpc>
              <a:spcBef>
                <a:spcPct val="0"/>
              </a:spcBef>
              <a:spcAft>
                <a:spcPct val="0"/>
              </a:spcAft>
              <a:defRPr/>
            </a:pPr>
            <a:r>
              <a:rPr lang="en-US" sz="2000" b="1" i="1" dirty="0">
                <a:solidFill>
                  <a:srgbClr val="000000"/>
                </a:solidFill>
                <a:latin typeface="Arial Rounded MT Bold" charset="0"/>
              </a:rPr>
              <a:t>Between</a:t>
            </a:r>
          </a:p>
          <a:p>
            <a:pPr algn="ctr" fontAlgn="base">
              <a:lnSpc>
                <a:spcPct val="120000"/>
              </a:lnSpc>
              <a:spcBef>
                <a:spcPct val="0"/>
              </a:spcBef>
              <a:spcAft>
                <a:spcPct val="0"/>
              </a:spcAft>
              <a:defRPr/>
            </a:pPr>
            <a:endParaRPr lang="en-US" sz="2000" b="1" i="1" dirty="0">
              <a:solidFill>
                <a:srgbClr val="000000"/>
              </a:solidFill>
              <a:latin typeface="Arial Rounded MT Bold" charset="0"/>
            </a:endParaRPr>
          </a:p>
          <a:p>
            <a:pPr algn="ctr" fontAlgn="base">
              <a:lnSpc>
                <a:spcPct val="120000"/>
              </a:lnSpc>
              <a:spcBef>
                <a:spcPct val="0"/>
              </a:spcBef>
              <a:spcAft>
                <a:spcPct val="0"/>
              </a:spcAft>
              <a:defRPr/>
            </a:pPr>
            <a:r>
              <a:rPr lang="en-US" sz="2000" b="1" i="1" dirty="0">
                <a:solidFill>
                  <a:srgbClr val="000000"/>
                </a:solidFill>
                <a:latin typeface="Arial Rounded MT Bold" charset="0"/>
              </a:rPr>
              <a:t>&lt;</a:t>
            </a:r>
            <a:r>
              <a:rPr lang="en-US" sz="2000" b="1" i="1" dirty="0" err="1">
                <a:solidFill>
                  <a:srgbClr val="000000"/>
                </a:solidFill>
                <a:latin typeface="Arial Rounded MT Bold" charset="0"/>
              </a:rPr>
              <a:t>Nowcasts</a:t>
            </a:r>
            <a:r>
              <a:rPr lang="en-US" sz="2000" b="1" i="1" dirty="0">
                <a:solidFill>
                  <a:srgbClr val="000000"/>
                </a:solidFill>
                <a:latin typeface="Arial Rounded MT Bold" charset="0"/>
              </a:rPr>
              <a:t>     &amp;     NWP&gt;</a:t>
            </a:r>
          </a:p>
        </p:txBody>
      </p:sp>
    </p:spTree>
    <p:extLst>
      <p:ext uri="{BB962C8B-B14F-4D97-AF65-F5344CB8AC3E}">
        <p14:creationId xmlns:p14="http://schemas.microsoft.com/office/powerpoint/2010/main" val="152023277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1"/>
          <p:cNvSpPr txBox="1">
            <a:spLocks noGrp="1"/>
          </p:cNvSpPr>
          <p:nvPr/>
        </p:nvSpPr>
        <p:spPr bwMode="auto">
          <a:xfrm>
            <a:off x="8686800" y="6534150"/>
            <a:ext cx="457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fld id="{13B4D07D-7B5F-4422-9981-BDDBC3077927}" type="slidenum">
              <a:rPr lang="en-US" sz="1200" b="1" smtClean="0">
                <a:solidFill>
                  <a:srgbClr val="000000"/>
                </a:solidFill>
                <a:latin typeface="Arial" pitchFamily="34" charset="0"/>
              </a:rPr>
              <a:pPr eaLnBrk="1" fontAlgn="base" hangingPunct="1">
                <a:spcBef>
                  <a:spcPct val="0"/>
                </a:spcBef>
                <a:spcAft>
                  <a:spcPct val="0"/>
                </a:spcAft>
              </a:pPr>
              <a:t>35</a:t>
            </a:fld>
            <a:endParaRPr lang="en-US" sz="1200" b="1" smtClean="0">
              <a:solidFill>
                <a:srgbClr val="000000"/>
              </a:solidFill>
              <a:latin typeface="Arial" pitchFamily="34" charset="0"/>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l="17143" t="13771" r="9932" b="3752"/>
          <a:stretch>
            <a:fillRect/>
          </a:stretch>
        </p:blipFill>
        <p:spPr bwMode="auto">
          <a:xfrm>
            <a:off x="457200" y="760413"/>
            <a:ext cx="8229600" cy="5640387"/>
          </a:xfrm>
          <a:prstGeom prst="rect">
            <a:avLst/>
          </a:prstGeom>
          <a:noFill/>
          <a:ln w="38100" cmpd="thickThin">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91" name="TextBox 2"/>
          <p:cNvSpPr txBox="1">
            <a:spLocks noChangeArrowheads="1"/>
          </p:cNvSpPr>
          <p:nvPr/>
        </p:nvSpPr>
        <p:spPr bwMode="auto">
          <a:xfrm>
            <a:off x="0" y="0"/>
            <a:ext cx="9144000" cy="4572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pPr>
            <a:r>
              <a:rPr lang="en-US" b="1" smtClean="0">
                <a:solidFill>
                  <a:srgbClr val="000000"/>
                </a:solidFill>
                <a:latin typeface="Arial" pitchFamily="34" charset="0"/>
              </a:rPr>
              <a:t>Example from 24 May 2011</a:t>
            </a:r>
          </a:p>
        </p:txBody>
      </p:sp>
      <p:sp>
        <p:nvSpPr>
          <p:cNvPr id="24581" name="Text Box 5"/>
          <p:cNvSpPr txBox="1">
            <a:spLocks noChangeArrowheads="1"/>
          </p:cNvSpPr>
          <p:nvPr/>
        </p:nvSpPr>
        <p:spPr bwMode="auto">
          <a:xfrm>
            <a:off x="2603500" y="6357938"/>
            <a:ext cx="382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eaLnBrk="1" fontAlgn="base" hangingPunct="1">
              <a:spcBef>
                <a:spcPct val="0"/>
              </a:spcBef>
              <a:spcAft>
                <a:spcPct val="0"/>
              </a:spcAft>
              <a:defRPr/>
            </a:pPr>
            <a:r>
              <a:rPr lang="en-US" sz="2400" dirty="0" smtClean="0"/>
              <a:t>Generally good forecasts, but</a:t>
            </a:r>
          </a:p>
        </p:txBody>
      </p:sp>
    </p:spTree>
    <p:extLst>
      <p:ext uri="{BB962C8B-B14F-4D97-AF65-F5344CB8AC3E}">
        <p14:creationId xmlns:p14="http://schemas.microsoft.com/office/powerpoint/2010/main" val="1338267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1"/>
          <p:cNvSpPr txBox="1">
            <a:spLocks noGrp="1"/>
          </p:cNvSpPr>
          <p:nvPr/>
        </p:nvSpPr>
        <p:spPr bwMode="auto">
          <a:xfrm>
            <a:off x="8686800" y="6534150"/>
            <a:ext cx="457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fld id="{0E8D4567-5916-4363-8EFD-A37FC482C42A}" type="slidenum">
              <a:rPr lang="en-US" sz="1200" b="1" smtClean="0">
                <a:solidFill>
                  <a:srgbClr val="000000"/>
                </a:solidFill>
                <a:latin typeface="Arial" pitchFamily="34" charset="0"/>
              </a:rPr>
              <a:pPr eaLnBrk="1" fontAlgn="base" hangingPunct="1">
                <a:spcBef>
                  <a:spcPct val="0"/>
                </a:spcBef>
                <a:spcAft>
                  <a:spcPct val="0"/>
                </a:spcAft>
              </a:pPr>
              <a:t>36</a:t>
            </a:fld>
            <a:endParaRPr lang="en-US" sz="1200" b="1" smtClean="0">
              <a:solidFill>
                <a:srgbClr val="000000"/>
              </a:solidFill>
              <a:latin typeface="Arial" pitchFamily="34" charset="0"/>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l="17143" t="13771" r="9932" b="3752"/>
          <a:stretch>
            <a:fillRect/>
          </a:stretch>
        </p:blipFill>
        <p:spPr bwMode="auto">
          <a:xfrm>
            <a:off x="457200" y="760413"/>
            <a:ext cx="8229600" cy="5640387"/>
          </a:xfrm>
          <a:prstGeom prst="rect">
            <a:avLst/>
          </a:prstGeom>
          <a:noFill/>
          <a:ln w="38100" cmpd="thickThin">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515" name="TextBox 2"/>
          <p:cNvSpPr txBox="1">
            <a:spLocks noChangeArrowheads="1"/>
          </p:cNvSpPr>
          <p:nvPr/>
        </p:nvSpPr>
        <p:spPr bwMode="auto">
          <a:xfrm>
            <a:off x="0" y="0"/>
            <a:ext cx="9144000" cy="4572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pPr>
            <a:r>
              <a:rPr lang="en-US" b="1" smtClean="0">
                <a:solidFill>
                  <a:srgbClr val="000000"/>
                </a:solidFill>
                <a:latin typeface="Arial" pitchFamily="34" charset="0"/>
              </a:rPr>
              <a:t>Example from 24 May 2011</a:t>
            </a:r>
          </a:p>
        </p:txBody>
      </p:sp>
      <p:sp>
        <p:nvSpPr>
          <p:cNvPr id="25605" name="Text Box 5"/>
          <p:cNvSpPr txBox="1">
            <a:spLocks noChangeArrowheads="1"/>
          </p:cNvSpPr>
          <p:nvPr/>
        </p:nvSpPr>
        <p:spPr bwMode="auto">
          <a:xfrm rot="-900000">
            <a:off x="5311775" y="2370138"/>
            <a:ext cx="3446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eaLnBrk="1" fontAlgn="base" hangingPunct="1">
              <a:spcBef>
                <a:spcPct val="0"/>
              </a:spcBef>
              <a:spcAft>
                <a:spcPct val="0"/>
              </a:spcAft>
              <a:defRPr/>
            </a:pPr>
            <a:r>
              <a:rPr lang="en-US" sz="1600" b="1" smtClean="0">
                <a:latin typeface="Arial Narrow" charset="0"/>
              </a:rPr>
              <a:t>No storms in Chicago-NYC flight corridor</a:t>
            </a:r>
          </a:p>
        </p:txBody>
      </p:sp>
      <p:sp>
        <p:nvSpPr>
          <p:cNvPr id="25606" name="Text Box 6"/>
          <p:cNvSpPr txBox="1">
            <a:spLocks noChangeArrowheads="1"/>
          </p:cNvSpPr>
          <p:nvPr/>
        </p:nvSpPr>
        <p:spPr bwMode="auto">
          <a:xfrm>
            <a:off x="5311775" y="3736975"/>
            <a:ext cx="1560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600" b="1" smtClean="0">
                <a:latin typeface="Arial Narrow" charset="0"/>
              </a:rPr>
              <a:t>Few storms in </a:t>
            </a:r>
          </a:p>
          <a:p>
            <a:pPr algn="ctr" eaLnBrk="1" fontAlgn="base" hangingPunct="1">
              <a:spcBef>
                <a:spcPct val="0"/>
              </a:spcBef>
              <a:spcAft>
                <a:spcPct val="0"/>
              </a:spcAft>
              <a:defRPr/>
            </a:pPr>
            <a:r>
              <a:rPr lang="en-US" sz="1600" b="1" smtClean="0">
                <a:latin typeface="Arial Narrow" charset="0"/>
              </a:rPr>
              <a:t>center of Outlook</a:t>
            </a:r>
          </a:p>
        </p:txBody>
      </p:sp>
      <p:sp>
        <p:nvSpPr>
          <p:cNvPr id="25607" name="Text Box 7"/>
          <p:cNvSpPr txBox="1">
            <a:spLocks noChangeArrowheads="1"/>
          </p:cNvSpPr>
          <p:nvPr/>
        </p:nvSpPr>
        <p:spPr bwMode="auto">
          <a:xfrm>
            <a:off x="2659063" y="4191000"/>
            <a:ext cx="1670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600" b="1" smtClean="0">
                <a:latin typeface="Arial Narrow" charset="0"/>
              </a:rPr>
              <a:t>Major sustained </a:t>
            </a:r>
          </a:p>
          <a:p>
            <a:pPr algn="ctr" eaLnBrk="1" fontAlgn="base" hangingPunct="1">
              <a:spcBef>
                <a:spcPct val="0"/>
              </a:spcBef>
              <a:spcAft>
                <a:spcPct val="0"/>
              </a:spcAft>
              <a:defRPr/>
            </a:pPr>
            <a:r>
              <a:rPr lang="en-US" sz="1600" b="1" smtClean="0">
                <a:latin typeface="Arial Narrow" charset="0"/>
              </a:rPr>
              <a:t>storms near Dallas</a:t>
            </a:r>
          </a:p>
        </p:txBody>
      </p:sp>
      <p:sp>
        <p:nvSpPr>
          <p:cNvPr id="25608" name="Text Box 8"/>
          <p:cNvSpPr txBox="1">
            <a:spLocks noChangeArrowheads="1"/>
          </p:cNvSpPr>
          <p:nvPr/>
        </p:nvSpPr>
        <p:spPr bwMode="auto">
          <a:xfrm>
            <a:off x="2659063" y="2416175"/>
            <a:ext cx="17446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600" b="1" smtClean="0">
                <a:latin typeface="Arial Narrow" charset="0"/>
              </a:rPr>
              <a:t>Low-top supercells </a:t>
            </a:r>
          </a:p>
          <a:p>
            <a:pPr algn="ctr" eaLnBrk="1" fontAlgn="base" hangingPunct="1">
              <a:spcBef>
                <a:spcPct val="0"/>
              </a:spcBef>
              <a:spcAft>
                <a:spcPct val="0"/>
              </a:spcAft>
              <a:defRPr/>
            </a:pPr>
            <a:r>
              <a:rPr lang="en-US" sz="1600" b="1" smtClean="0">
                <a:latin typeface="Arial Narrow" charset="0"/>
              </a:rPr>
              <a:t>In Colorado/Kansas</a:t>
            </a:r>
          </a:p>
        </p:txBody>
      </p:sp>
      <p:sp>
        <p:nvSpPr>
          <p:cNvPr id="9" name="Text Box 5"/>
          <p:cNvSpPr txBox="1">
            <a:spLocks noChangeArrowheads="1"/>
          </p:cNvSpPr>
          <p:nvPr/>
        </p:nvSpPr>
        <p:spPr bwMode="auto">
          <a:xfrm>
            <a:off x="2603500" y="6357938"/>
            <a:ext cx="382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eaLnBrk="1" fontAlgn="base" hangingPunct="1">
              <a:spcBef>
                <a:spcPct val="0"/>
              </a:spcBef>
              <a:spcAft>
                <a:spcPct val="0"/>
              </a:spcAft>
              <a:defRPr/>
            </a:pPr>
            <a:r>
              <a:rPr lang="en-US" sz="2400" dirty="0" smtClean="0"/>
              <a:t>Generally good forecasts, but</a:t>
            </a:r>
          </a:p>
        </p:txBody>
      </p:sp>
    </p:spTree>
    <p:extLst>
      <p:ext uri="{BB962C8B-B14F-4D97-AF65-F5344CB8AC3E}">
        <p14:creationId xmlns:p14="http://schemas.microsoft.com/office/powerpoint/2010/main" val="4056506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may24satFina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93700"/>
            <a:ext cx="75184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Slide Number Placeholder 1"/>
          <p:cNvSpPr txBox="1">
            <a:spLocks noGrp="1"/>
          </p:cNvSpPr>
          <p:nvPr/>
        </p:nvSpPr>
        <p:spPr bwMode="auto">
          <a:xfrm>
            <a:off x="8686800" y="6534150"/>
            <a:ext cx="457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fld id="{7A9A1996-A1CC-4740-A9D3-750BB7B57387}" type="slidenum">
              <a:rPr lang="en-US" sz="1200" b="1" smtClean="0">
                <a:solidFill>
                  <a:srgbClr val="000000"/>
                </a:solidFill>
                <a:latin typeface="Arial" pitchFamily="34" charset="0"/>
              </a:rPr>
              <a:pPr eaLnBrk="1" fontAlgn="base" hangingPunct="1">
                <a:spcBef>
                  <a:spcPct val="0"/>
                </a:spcBef>
                <a:spcAft>
                  <a:spcPct val="0"/>
                </a:spcAft>
              </a:pPr>
              <a:t>37</a:t>
            </a:fld>
            <a:endParaRPr lang="en-US" sz="1200" b="1" smtClean="0">
              <a:solidFill>
                <a:srgbClr val="000000"/>
              </a:solidFill>
              <a:latin typeface="Arial" pitchFamily="34" charset="0"/>
            </a:endParaRPr>
          </a:p>
        </p:txBody>
      </p:sp>
      <p:sp>
        <p:nvSpPr>
          <p:cNvPr id="65539" name="TextBox 2"/>
          <p:cNvSpPr txBox="1">
            <a:spLocks noChangeArrowheads="1"/>
          </p:cNvSpPr>
          <p:nvPr/>
        </p:nvSpPr>
        <p:spPr bwMode="auto">
          <a:xfrm>
            <a:off x="0" y="0"/>
            <a:ext cx="9144000" cy="4572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pPr>
            <a:r>
              <a:rPr lang="en-US" b="1" smtClean="0">
                <a:solidFill>
                  <a:srgbClr val="000000"/>
                </a:solidFill>
                <a:latin typeface="Arial" pitchFamily="34" charset="0"/>
              </a:rPr>
              <a:t>Example from 24 May 2011</a:t>
            </a:r>
          </a:p>
        </p:txBody>
      </p:sp>
      <p:sp>
        <p:nvSpPr>
          <p:cNvPr id="25605" name="Text Box 5"/>
          <p:cNvSpPr txBox="1">
            <a:spLocks noChangeArrowheads="1"/>
          </p:cNvSpPr>
          <p:nvPr/>
        </p:nvSpPr>
        <p:spPr bwMode="auto">
          <a:xfrm rot="19500000">
            <a:off x="4660900" y="2649538"/>
            <a:ext cx="30718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eaLnBrk="1" fontAlgn="base" hangingPunct="1">
              <a:spcBef>
                <a:spcPct val="0"/>
              </a:spcBef>
              <a:spcAft>
                <a:spcPct val="0"/>
              </a:spcAft>
              <a:defRPr/>
            </a:pPr>
            <a:r>
              <a:rPr lang="en-US" sz="1400" b="1" dirty="0" smtClean="0">
                <a:solidFill>
                  <a:srgbClr val="000000"/>
                </a:solidFill>
                <a:latin typeface="Arial Narrow" charset="0"/>
              </a:rPr>
              <a:t>No storms in Chicago-NYC flight corridor</a:t>
            </a:r>
          </a:p>
        </p:txBody>
      </p:sp>
      <p:sp>
        <p:nvSpPr>
          <p:cNvPr id="25606" name="Text Box 6"/>
          <p:cNvSpPr txBox="1">
            <a:spLocks noChangeArrowheads="1"/>
          </p:cNvSpPr>
          <p:nvPr/>
        </p:nvSpPr>
        <p:spPr bwMode="auto">
          <a:xfrm>
            <a:off x="3581400" y="4267200"/>
            <a:ext cx="1403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400" b="1" dirty="0" smtClean="0">
                <a:solidFill>
                  <a:srgbClr val="000000"/>
                </a:solidFill>
                <a:latin typeface="Arial Narrow" charset="0"/>
              </a:rPr>
              <a:t>Early storms in </a:t>
            </a:r>
          </a:p>
          <a:p>
            <a:pPr algn="ctr" eaLnBrk="1" fontAlgn="base" hangingPunct="1">
              <a:spcBef>
                <a:spcPct val="0"/>
              </a:spcBef>
              <a:spcAft>
                <a:spcPct val="0"/>
              </a:spcAft>
              <a:defRPr/>
            </a:pPr>
            <a:r>
              <a:rPr lang="en-US" sz="1400" b="1" dirty="0" smtClean="0">
                <a:solidFill>
                  <a:srgbClr val="000000"/>
                </a:solidFill>
                <a:latin typeface="Arial Narrow" charset="0"/>
              </a:rPr>
              <a:t>center of Outlook</a:t>
            </a:r>
          </a:p>
        </p:txBody>
      </p:sp>
      <p:sp>
        <p:nvSpPr>
          <p:cNvPr id="25607" name="Text Box 7"/>
          <p:cNvSpPr txBox="1">
            <a:spLocks noChangeArrowheads="1"/>
          </p:cNvSpPr>
          <p:nvPr/>
        </p:nvSpPr>
        <p:spPr bwMode="auto">
          <a:xfrm>
            <a:off x="2819400" y="5257800"/>
            <a:ext cx="1854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400" b="1" dirty="0" smtClean="0">
                <a:solidFill>
                  <a:srgbClr val="000000"/>
                </a:solidFill>
                <a:latin typeface="Arial Narrow" charset="0"/>
              </a:rPr>
              <a:t>Major sustained </a:t>
            </a:r>
          </a:p>
          <a:p>
            <a:pPr algn="ctr" eaLnBrk="1" fontAlgn="base" hangingPunct="1">
              <a:spcBef>
                <a:spcPct val="0"/>
              </a:spcBef>
              <a:spcAft>
                <a:spcPct val="0"/>
              </a:spcAft>
              <a:defRPr/>
            </a:pPr>
            <a:r>
              <a:rPr lang="en-US" sz="1400" b="1" dirty="0" smtClean="0">
                <a:solidFill>
                  <a:srgbClr val="000000"/>
                </a:solidFill>
                <a:latin typeface="Arial Narrow" charset="0"/>
              </a:rPr>
              <a:t>storms later near Dallas</a:t>
            </a:r>
          </a:p>
        </p:txBody>
      </p:sp>
      <p:sp>
        <p:nvSpPr>
          <p:cNvPr id="25608" name="Text Box 8"/>
          <p:cNvSpPr txBox="1">
            <a:spLocks noChangeArrowheads="1"/>
          </p:cNvSpPr>
          <p:nvPr/>
        </p:nvSpPr>
        <p:spPr bwMode="auto">
          <a:xfrm>
            <a:off x="1752600" y="4267200"/>
            <a:ext cx="17446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400" b="1" dirty="0" smtClean="0">
                <a:solidFill>
                  <a:srgbClr val="000000"/>
                </a:solidFill>
                <a:latin typeface="Arial Narrow" charset="0"/>
              </a:rPr>
              <a:t>Low-top </a:t>
            </a:r>
            <a:r>
              <a:rPr lang="en-US" sz="1400" b="1" dirty="0" err="1" smtClean="0">
                <a:solidFill>
                  <a:srgbClr val="000000"/>
                </a:solidFill>
                <a:latin typeface="Arial Narrow" charset="0"/>
              </a:rPr>
              <a:t>supercells</a:t>
            </a:r>
            <a:r>
              <a:rPr lang="en-US" sz="1400" b="1" dirty="0" smtClean="0">
                <a:solidFill>
                  <a:srgbClr val="000000"/>
                </a:solidFill>
                <a:latin typeface="Arial Narrow" charset="0"/>
              </a:rPr>
              <a:t> </a:t>
            </a:r>
          </a:p>
          <a:p>
            <a:pPr algn="ctr" eaLnBrk="1" fontAlgn="base" hangingPunct="1">
              <a:spcBef>
                <a:spcPct val="0"/>
              </a:spcBef>
              <a:spcAft>
                <a:spcPct val="0"/>
              </a:spcAft>
              <a:defRPr/>
            </a:pPr>
            <a:r>
              <a:rPr lang="en-US" sz="1400" b="1" dirty="0" smtClean="0">
                <a:solidFill>
                  <a:srgbClr val="000000"/>
                </a:solidFill>
                <a:latin typeface="Arial Narrow" charset="0"/>
              </a:rPr>
              <a:t>In Colorado/Kansas</a:t>
            </a:r>
          </a:p>
        </p:txBody>
      </p:sp>
      <p:sp>
        <p:nvSpPr>
          <p:cNvPr id="9" name="Text Box 5"/>
          <p:cNvSpPr txBox="1">
            <a:spLocks noChangeArrowheads="1"/>
          </p:cNvSpPr>
          <p:nvPr/>
        </p:nvSpPr>
        <p:spPr bwMode="auto">
          <a:xfrm>
            <a:off x="2603500" y="6357938"/>
            <a:ext cx="382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eaLnBrk="1" fontAlgn="base" hangingPunct="1">
              <a:spcBef>
                <a:spcPct val="0"/>
              </a:spcBef>
              <a:spcAft>
                <a:spcPct val="0"/>
              </a:spcAft>
              <a:defRPr/>
            </a:pPr>
            <a:r>
              <a:rPr lang="en-US" sz="2400" dirty="0" smtClean="0"/>
              <a:t>Generally good forecasts, but</a:t>
            </a:r>
          </a:p>
        </p:txBody>
      </p:sp>
      <p:sp>
        <p:nvSpPr>
          <p:cNvPr id="65545" name="TextBox 2"/>
          <p:cNvSpPr txBox="1">
            <a:spLocks noChangeArrowheads="1"/>
          </p:cNvSpPr>
          <p:nvPr/>
        </p:nvSpPr>
        <p:spPr bwMode="auto">
          <a:xfrm>
            <a:off x="7010400" y="4800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endParaRPr lang="en-US" smtClean="0">
              <a:solidFill>
                <a:srgbClr val="000000"/>
              </a:solidFill>
            </a:endParaRPr>
          </a:p>
        </p:txBody>
      </p:sp>
      <p:sp>
        <p:nvSpPr>
          <p:cNvPr id="12" name="Text Box 6"/>
          <p:cNvSpPr txBox="1">
            <a:spLocks noChangeArrowheads="1"/>
          </p:cNvSpPr>
          <p:nvPr/>
        </p:nvSpPr>
        <p:spPr bwMode="auto">
          <a:xfrm>
            <a:off x="3505200" y="1447800"/>
            <a:ext cx="1905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sz="1400" b="1" dirty="0" smtClean="0">
                <a:solidFill>
                  <a:srgbClr val="000000"/>
                </a:solidFill>
                <a:latin typeface="Arial Narrow" charset="0"/>
              </a:rPr>
              <a:t>Initial storms in </a:t>
            </a:r>
          </a:p>
          <a:p>
            <a:pPr algn="ctr" eaLnBrk="1" fontAlgn="base" hangingPunct="1">
              <a:spcBef>
                <a:spcPct val="0"/>
              </a:spcBef>
              <a:spcAft>
                <a:spcPct val="0"/>
              </a:spcAft>
              <a:defRPr/>
            </a:pPr>
            <a:r>
              <a:rPr lang="en-US" sz="1400" b="1" dirty="0" smtClean="0">
                <a:solidFill>
                  <a:srgbClr val="000000"/>
                </a:solidFill>
                <a:latin typeface="Arial Narrow" charset="0"/>
              </a:rPr>
              <a:t>Nebraska died as they approached the Mississippi</a:t>
            </a:r>
          </a:p>
        </p:txBody>
      </p:sp>
    </p:spTree>
    <p:extLst>
      <p:ext uri="{BB962C8B-B14F-4D97-AF65-F5344CB8AC3E}">
        <p14:creationId xmlns:p14="http://schemas.microsoft.com/office/powerpoint/2010/main" val="1586892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nrc_tediff_2011052418f0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1928813"/>
            <a:ext cx="6675438"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nrc_te500_2011052418f00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3238"/>
            <a:ext cx="45450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1" descr="nrc_te780_2011052418f0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84588"/>
            <a:ext cx="45450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6"/>
          <p:cNvSpPr txBox="1">
            <a:spLocks noChangeArrowheads="1"/>
          </p:cNvSpPr>
          <p:nvPr/>
        </p:nvSpPr>
        <p:spPr bwMode="auto">
          <a:xfrm>
            <a:off x="254000" y="790575"/>
            <a:ext cx="1111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r>
              <a:rPr lang="en-US" sz="1800" smtClean="0">
                <a:solidFill>
                  <a:srgbClr val="FFFF00"/>
                </a:solidFill>
                <a:latin typeface="Calibri" pitchFamily="34" charset="0"/>
              </a:rPr>
              <a:t>Mid-Level</a:t>
            </a:r>
          </a:p>
          <a:p>
            <a:pPr eaLnBrk="1" fontAlgn="base" hangingPunct="1">
              <a:spcBef>
                <a:spcPct val="0"/>
              </a:spcBef>
              <a:spcAft>
                <a:spcPct val="0"/>
              </a:spcAft>
            </a:pPr>
            <a:r>
              <a:rPr lang="en-US" sz="1800" smtClean="0">
                <a:solidFill>
                  <a:srgbClr val="FFFF00"/>
                </a:solidFill>
                <a:latin typeface="Calibri" pitchFamily="34" charset="0"/>
              </a:rPr>
              <a:t>Theta-E</a:t>
            </a:r>
          </a:p>
          <a:p>
            <a:pPr eaLnBrk="1" fontAlgn="base" hangingPunct="1">
              <a:spcBef>
                <a:spcPct val="0"/>
              </a:spcBef>
              <a:spcAft>
                <a:spcPct val="0"/>
              </a:spcAft>
            </a:pPr>
            <a:endParaRPr lang="en-US" sz="1800" smtClean="0">
              <a:solidFill>
                <a:srgbClr val="FFFF00"/>
              </a:solidFill>
              <a:latin typeface="Calibri" pitchFamily="34" charset="0"/>
            </a:endParaRPr>
          </a:p>
        </p:txBody>
      </p:sp>
      <p:sp>
        <p:nvSpPr>
          <p:cNvPr id="66565" name="TextBox 7"/>
          <p:cNvSpPr txBox="1">
            <a:spLocks noChangeArrowheads="1"/>
          </p:cNvSpPr>
          <p:nvPr/>
        </p:nvSpPr>
        <p:spPr bwMode="auto">
          <a:xfrm>
            <a:off x="254000" y="3976688"/>
            <a:ext cx="1425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r>
              <a:rPr lang="en-US" sz="1800" smtClean="0">
                <a:solidFill>
                  <a:srgbClr val="FFFF00"/>
                </a:solidFill>
                <a:latin typeface="Calibri" pitchFamily="34" charset="0"/>
              </a:rPr>
              <a:t>Lower-Level</a:t>
            </a:r>
          </a:p>
          <a:p>
            <a:pPr eaLnBrk="1" fontAlgn="base" hangingPunct="1">
              <a:spcBef>
                <a:spcPct val="0"/>
              </a:spcBef>
              <a:spcAft>
                <a:spcPct val="0"/>
              </a:spcAft>
            </a:pPr>
            <a:r>
              <a:rPr lang="en-US" sz="1800" smtClean="0">
                <a:solidFill>
                  <a:srgbClr val="FFFF00"/>
                </a:solidFill>
                <a:latin typeface="Calibri" pitchFamily="34" charset="0"/>
              </a:rPr>
              <a:t>Theta-E</a:t>
            </a:r>
          </a:p>
        </p:txBody>
      </p:sp>
      <p:sp>
        <p:nvSpPr>
          <p:cNvPr id="11" name="TextBox 10"/>
          <p:cNvSpPr txBox="1"/>
          <p:nvPr/>
        </p:nvSpPr>
        <p:spPr>
          <a:xfrm>
            <a:off x="4545013" y="1946275"/>
            <a:ext cx="4675187" cy="630238"/>
          </a:xfrm>
          <a:prstGeom prst="rect">
            <a:avLst/>
          </a:prstGeom>
          <a:solidFill>
            <a:schemeClr val="tx1">
              <a:lumMod val="95000"/>
              <a:lumOff val="5000"/>
            </a:schemeClr>
          </a:solidFill>
        </p:spPr>
        <p:txBody>
          <a:bodyPr>
            <a:spAutoFit/>
          </a:bodyPr>
          <a:lstStyle/>
          <a:p>
            <a:pPr algn="ctr">
              <a:defRPr/>
            </a:pPr>
            <a:r>
              <a:rPr lang="en-US" sz="2400" dirty="0">
                <a:solidFill>
                  <a:srgbClr val="FFFF00"/>
                </a:solidFill>
              </a:rPr>
              <a:t>CONVECTIVE INSTABILITY .  </a:t>
            </a:r>
          </a:p>
          <a:p>
            <a:pPr algn="ctr">
              <a:defRPr/>
            </a:pPr>
            <a:r>
              <a:rPr lang="en-US" sz="1100" dirty="0">
                <a:solidFill>
                  <a:srgbClr val="FFFF00"/>
                </a:solidFill>
              </a:rPr>
              <a:t>Mid to Lower-level  Theta-E </a:t>
            </a:r>
            <a:r>
              <a:rPr lang="en-US" sz="1100" dirty="0" err="1">
                <a:solidFill>
                  <a:srgbClr val="FFFF00"/>
                </a:solidFill>
              </a:rPr>
              <a:t>DiffERENCE</a:t>
            </a:r>
            <a:r>
              <a:rPr lang="en-US" sz="1100" dirty="0">
                <a:solidFill>
                  <a:srgbClr val="FFFF00"/>
                </a:solidFill>
              </a:rPr>
              <a:t> </a:t>
            </a:r>
          </a:p>
        </p:txBody>
      </p:sp>
      <p:pic>
        <p:nvPicPr>
          <p:cNvPr id="27656" name="Picture 8"/>
          <p:cNvPicPr>
            <a:picLocks noChangeAspect="1" noChangeArrowheads="1"/>
          </p:cNvPicPr>
          <p:nvPr/>
        </p:nvPicPr>
        <p:blipFill>
          <a:blip r:embed="rId5">
            <a:extLst>
              <a:ext uri="{28A0092B-C50C-407E-A947-70E740481C1C}">
                <a14:useLocalDpi xmlns:a14="http://schemas.microsoft.com/office/drawing/2010/main" val="0"/>
              </a:ext>
            </a:extLst>
          </a:blip>
          <a:srcRect l="84700" t="32681" r="12372" b="3125"/>
          <a:stretch>
            <a:fillRect/>
          </a:stretch>
        </p:blipFill>
        <p:spPr bwMode="auto">
          <a:xfrm>
            <a:off x="8761413" y="1933575"/>
            <a:ext cx="3810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7" name="Text Box 9"/>
          <p:cNvSpPr txBox="1">
            <a:spLocks noChangeArrowheads="1"/>
          </p:cNvSpPr>
          <p:nvPr/>
        </p:nvSpPr>
        <p:spPr bwMode="auto">
          <a:xfrm>
            <a:off x="4545013" y="76200"/>
            <a:ext cx="45974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rgbClr val="000066"/>
                </a:solidFill>
                <a:latin typeface="Calibri" charset="0"/>
                <a:ea typeface="ＭＳ Ｐゴシック" charset="0"/>
                <a:cs typeface="Arial" charset="0"/>
              </a:defRPr>
            </a:lvl1pPr>
            <a:lvl2pPr marL="742950" indent="-285750" eaLnBrk="0" hangingPunct="0">
              <a:defRPr>
                <a:solidFill>
                  <a:srgbClr val="000066"/>
                </a:solidFill>
                <a:latin typeface="Calibri" charset="0"/>
                <a:ea typeface="Arial" charset="0"/>
                <a:cs typeface="Arial" charset="0"/>
              </a:defRPr>
            </a:lvl2pPr>
            <a:lvl3pPr marL="1143000" indent="-228600" eaLnBrk="0" hangingPunct="0">
              <a:defRPr>
                <a:solidFill>
                  <a:srgbClr val="000066"/>
                </a:solidFill>
                <a:latin typeface="Calibri" charset="0"/>
                <a:ea typeface="Arial" charset="0"/>
                <a:cs typeface="Arial" charset="0"/>
              </a:defRPr>
            </a:lvl3pPr>
            <a:lvl4pPr marL="1600200" indent="-228600" eaLnBrk="0" hangingPunct="0">
              <a:defRPr>
                <a:solidFill>
                  <a:srgbClr val="000066"/>
                </a:solidFill>
                <a:latin typeface="Calibri" charset="0"/>
                <a:ea typeface="Arial" charset="0"/>
                <a:cs typeface="Arial" charset="0"/>
              </a:defRPr>
            </a:lvl4pPr>
            <a:lvl5pPr marL="2057400" indent="-228600" eaLnBrk="0" hangingPunct="0">
              <a:defRPr>
                <a:solidFill>
                  <a:srgbClr val="000066"/>
                </a:solidFill>
                <a:latin typeface="Calibri" charset="0"/>
                <a:ea typeface="Arial" charset="0"/>
                <a:cs typeface="Arial" charset="0"/>
              </a:defRPr>
            </a:lvl5pPr>
            <a:lvl6pPr marL="2514600" indent="-228600" eaLnBrk="0" fontAlgn="base" hangingPunct="0">
              <a:spcBef>
                <a:spcPct val="0"/>
              </a:spcBef>
              <a:spcAft>
                <a:spcPct val="0"/>
              </a:spcAft>
              <a:defRPr>
                <a:solidFill>
                  <a:srgbClr val="000066"/>
                </a:solidFill>
                <a:latin typeface="Calibri" charset="0"/>
                <a:ea typeface="Arial" charset="0"/>
                <a:cs typeface="Arial" charset="0"/>
              </a:defRPr>
            </a:lvl6pPr>
            <a:lvl7pPr marL="2971800" indent="-228600" eaLnBrk="0" fontAlgn="base" hangingPunct="0">
              <a:spcBef>
                <a:spcPct val="0"/>
              </a:spcBef>
              <a:spcAft>
                <a:spcPct val="0"/>
              </a:spcAft>
              <a:defRPr>
                <a:solidFill>
                  <a:srgbClr val="000066"/>
                </a:solidFill>
                <a:latin typeface="Calibri" charset="0"/>
                <a:ea typeface="Arial" charset="0"/>
                <a:cs typeface="Arial" charset="0"/>
              </a:defRPr>
            </a:lvl7pPr>
            <a:lvl8pPr marL="3429000" indent="-228600" eaLnBrk="0" fontAlgn="base" hangingPunct="0">
              <a:spcBef>
                <a:spcPct val="0"/>
              </a:spcBef>
              <a:spcAft>
                <a:spcPct val="0"/>
              </a:spcAft>
              <a:defRPr>
                <a:solidFill>
                  <a:srgbClr val="000066"/>
                </a:solidFill>
                <a:latin typeface="Calibri" charset="0"/>
                <a:ea typeface="Arial" charset="0"/>
                <a:cs typeface="Arial" charset="0"/>
              </a:defRPr>
            </a:lvl8pPr>
            <a:lvl9pPr marL="3886200" indent="-228600" eaLnBrk="0" fontAlgn="base" hangingPunct="0">
              <a:spcBef>
                <a:spcPct val="0"/>
              </a:spcBef>
              <a:spcAft>
                <a:spcPct val="0"/>
              </a:spcAft>
              <a:defRPr>
                <a:solidFill>
                  <a:srgbClr val="000066"/>
                </a:solidFill>
                <a:latin typeface="Calibri" charset="0"/>
                <a:ea typeface="Arial" charset="0"/>
                <a:cs typeface="Arial" charset="0"/>
              </a:defRPr>
            </a:lvl9pPr>
          </a:lstStyle>
          <a:p>
            <a:pPr algn="ctr" eaLnBrk="1" fontAlgn="base" hangingPunct="1">
              <a:spcBef>
                <a:spcPct val="0"/>
              </a:spcBef>
              <a:spcAft>
                <a:spcPct val="0"/>
              </a:spcAft>
              <a:defRPr/>
            </a:pPr>
            <a:r>
              <a:rPr lang="en-US" b="1" dirty="0" smtClean="0"/>
              <a:t>Multiple-Parameter Displays that  </a:t>
            </a:r>
          </a:p>
          <a:p>
            <a:pPr algn="ctr" eaLnBrk="1" fontAlgn="base" hangingPunct="1">
              <a:spcBef>
                <a:spcPct val="0"/>
              </a:spcBef>
              <a:spcAft>
                <a:spcPct val="0"/>
              </a:spcAft>
              <a:defRPr/>
            </a:pPr>
            <a:r>
              <a:rPr lang="en-US" b="1" u="sng" dirty="0" smtClean="0"/>
              <a:t>explain the physical processes producing </a:t>
            </a:r>
          </a:p>
          <a:p>
            <a:pPr algn="ctr" eaLnBrk="1" fontAlgn="base" hangingPunct="1">
              <a:spcBef>
                <a:spcPct val="0"/>
              </a:spcBef>
              <a:spcAft>
                <a:spcPct val="0"/>
              </a:spcAft>
              <a:defRPr/>
            </a:pPr>
            <a:r>
              <a:rPr lang="en-US" b="1" u="sng" dirty="0" smtClean="0"/>
              <a:t>Convective Instability</a:t>
            </a:r>
            <a:r>
              <a:rPr lang="en-US" b="1" dirty="0" smtClean="0"/>
              <a:t> </a:t>
            </a:r>
          </a:p>
          <a:p>
            <a:pPr algn="ctr" eaLnBrk="1" fontAlgn="base" hangingPunct="1">
              <a:spcBef>
                <a:spcPct val="0"/>
              </a:spcBef>
              <a:spcAft>
                <a:spcPct val="0"/>
              </a:spcAft>
              <a:defRPr/>
            </a:pPr>
            <a:r>
              <a:rPr lang="en-US" b="1" dirty="0" smtClean="0"/>
              <a:t> are more useful than </a:t>
            </a:r>
          </a:p>
          <a:p>
            <a:pPr algn="ctr" eaLnBrk="1" fontAlgn="base" hangingPunct="1">
              <a:spcBef>
                <a:spcPct val="0"/>
              </a:spcBef>
              <a:spcAft>
                <a:spcPct val="0"/>
              </a:spcAft>
              <a:defRPr/>
            </a:pPr>
            <a:r>
              <a:rPr lang="en-US" b="1" dirty="0" smtClean="0"/>
              <a:t>sets of single parameter images</a:t>
            </a:r>
            <a:endParaRPr lang="en-US" sz="400" b="1" dirty="0" smtClean="0"/>
          </a:p>
          <a:p>
            <a:pPr algn="ctr" eaLnBrk="1" fontAlgn="base" hangingPunct="1">
              <a:spcBef>
                <a:spcPct val="0"/>
              </a:spcBef>
              <a:spcAft>
                <a:spcPct val="0"/>
              </a:spcAft>
              <a:defRPr/>
            </a:pPr>
            <a:endParaRPr lang="en-US" sz="400" b="1" dirty="0" smtClean="0"/>
          </a:p>
          <a:p>
            <a:pPr algn="ctr" eaLnBrk="1" fontAlgn="base" hangingPunct="1">
              <a:spcBef>
                <a:spcPct val="0"/>
              </a:spcBef>
              <a:spcAft>
                <a:spcPct val="0"/>
              </a:spcAft>
              <a:defRPr/>
            </a:pPr>
            <a:r>
              <a:rPr lang="en-US" b="1" i="1" u="sng" dirty="0" smtClean="0">
                <a:solidFill>
                  <a:srgbClr val="660066"/>
                </a:solidFill>
              </a:rPr>
              <a:t>Choice of color bars for display is critical</a:t>
            </a:r>
          </a:p>
        </p:txBody>
      </p:sp>
      <p:sp>
        <p:nvSpPr>
          <p:cNvPr id="66569" name="TextBox 1"/>
          <p:cNvSpPr txBox="1">
            <a:spLocks noChangeArrowheads="1"/>
          </p:cNvSpPr>
          <p:nvPr/>
        </p:nvSpPr>
        <p:spPr bwMode="auto">
          <a:xfrm>
            <a:off x="76200" y="152400"/>
            <a:ext cx="4551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r>
              <a:rPr lang="en-US" sz="1800" b="1" smtClean="0">
                <a:solidFill>
                  <a:srgbClr val="0000D0"/>
                </a:solidFill>
                <a:latin typeface="Arial Narrow" pitchFamily="34" charset="0"/>
              </a:rPr>
              <a:t>   0 hours NearCasts from 1800 UTC 24 May 2011</a:t>
            </a:r>
          </a:p>
        </p:txBody>
      </p:sp>
    </p:spTree>
    <p:extLst>
      <p:ext uri="{BB962C8B-B14F-4D97-AF65-F5344CB8AC3E}">
        <p14:creationId xmlns:p14="http://schemas.microsoft.com/office/powerpoint/2010/main" val="1656606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difte 18Z Nrcs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1928813"/>
            <a:ext cx="6675438"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9" descr="teml 18Z Nrcs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0063"/>
            <a:ext cx="45450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descr="tell 18Z Nrcs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83000"/>
            <a:ext cx="45450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6"/>
          <p:cNvSpPr txBox="1">
            <a:spLocks noChangeArrowheads="1"/>
          </p:cNvSpPr>
          <p:nvPr/>
        </p:nvSpPr>
        <p:spPr bwMode="auto">
          <a:xfrm>
            <a:off x="254000" y="790575"/>
            <a:ext cx="1111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a:solidFill>
                  <a:srgbClr val="FFFF00"/>
                </a:solidFill>
                <a:latin typeface="Calibri" pitchFamily="34" charset="0"/>
              </a:rPr>
              <a:t>Mid-Level</a:t>
            </a:r>
          </a:p>
          <a:p>
            <a:pPr eaLnBrk="1" hangingPunct="1"/>
            <a:r>
              <a:rPr lang="en-US" sz="1800">
                <a:solidFill>
                  <a:srgbClr val="FFFF00"/>
                </a:solidFill>
                <a:latin typeface="Calibri" pitchFamily="34" charset="0"/>
              </a:rPr>
              <a:t>Theta-E</a:t>
            </a:r>
          </a:p>
          <a:p>
            <a:pPr eaLnBrk="1" hangingPunct="1"/>
            <a:endParaRPr lang="en-US" sz="1800">
              <a:solidFill>
                <a:srgbClr val="FFFF00"/>
              </a:solidFill>
              <a:latin typeface="Calibri" pitchFamily="34" charset="0"/>
            </a:endParaRPr>
          </a:p>
        </p:txBody>
      </p:sp>
      <p:sp>
        <p:nvSpPr>
          <p:cNvPr id="78853" name="TextBox 7"/>
          <p:cNvSpPr txBox="1">
            <a:spLocks noChangeArrowheads="1"/>
          </p:cNvSpPr>
          <p:nvPr/>
        </p:nvSpPr>
        <p:spPr bwMode="auto">
          <a:xfrm>
            <a:off x="254000" y="3976688"/>
            <a:ext cx="1425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a:solidFill>
                  <a:srgbClr val="FFFF00"/>
                </a:solidFill>
                <a:latin typeface="Calibri" pitchFamily="34" charset="0"/>
              </a:rPr>
              <a:t>Lower-Level</a:t>
            </a:r>
          </a:p>
          <a:p>
            <a:pPr eaLnBrk="1" hangingPunct="1"/>
            <a:r>
              <a:rPr lang="en-US" sz="1800">
                <a:solidFill>
                  <a:srgbClr val="FFFF00"/>
                </a:solidFill>
                <a:latin typeface="Calibri" pitchFamily="34" charset="0"/>
              </a:rPr>
              <a:t>Theta-E</a:t>
            </a:r>
          </a:p>
        </p:txBody>
      </p:sp>
      <p:sp>
        <p:nvSpPr>
          <p:cNvPr id="11" name="TextBox 10"/>
          <p:cNvSpPr txBox="1"/>
          <p:nvPr/>
        </p:nvSpPr>
        <p:spPr>
          <a:xfrm>
            <a:off x="4545013" y="1946275"/>
            <a:ext cx="4675187" cy="630238"/>
          </a:xfrm>
          <a:prstGeom prst="rect">
            <a:avLst/>
          </a:prstGeom>
          <a:solidFill>
            <a:schemeClr val="tx1">
              <a:lumMod val="95000"/>
              <a:lumOff val="5000"/>
            </a:schemeClr>
          </a:solidFill>
        </p:spPr>
        <p:txBody>
          <a:bodyPr>
            <a:spAutoFit/>
          </a:bodyPr>
          <a:lstStyle/>
          <a:p>
            <a:pPr algn="ctr" fontAlgn="auto">
              <a:spcBef>
                <a:spcPts val="0"/>
              </a:spcBef>
              <a:spcAft>
                <a:spcPts val="0"/>
              </a:spcAft>
              <a:defRPr/>
            </a:pPr>
            <a:r>
              <a:rPr lang="en-US" dirty="0">
                <a:solidFill>
                  <a:srgbClr val="FFFF00"/>
                </a:solidFill>
                <a:latin typeface="+mn-lt"/>
                <a:ea typeface="+mn-ea"/>
              </a:rPr>
              <a:t>CONVECTIVE INSTABILITY .  </a:t>
            </a:r>
          </a:p>
          <a:p>
            <a:pPr algn="ctr" fontAlgn="auto">
              <a:spcBef>
                <a:spcPts val="0"/>
              </a:spcBef>
              <a:spcAft>
                <a:spcPts val="0"/>
              </a:spcAft>
              <a:defRPr/>
            </a:pPr>
            <a:r>
              <a:rPr lang="en-US" sz="1100" dirty="0">
                <a:solidFill>
                  <a:srgbClr val="FFFF00"/>
                </a:solidFill>
                <a:latin typeface="+mn-lt"/>
                <a:ea typeface="+mn-ea"/>
              </a:rPr>
              <a:t>Mid to Lower-level  Theta-E </a:t>
            </a:r>
            <a:r>
              <a:rPr lang="en-US" sz="1100" dirty="0" err="1">
                <a:solidFill>
                  <a:srgbClr val="FFFF00"/>
                </a:solidFill>
                <a:latin typeface="+mn-lt"/>
                <a:ea typeface="+mn-ea"/>
              </a:rPr>
              <a:t>DiffERENCE</a:t>
            </a:r>
            <a:r>
              <a:rPr lang="en-US" sz="1100" dirty="0">
                <a:solidFill>
                  <a:srgbClr val="FFFF00"/>
                </a:solidFill>
                <a:latin typeface="+mn-lt"/>
                <a:ea typeface="+mn-ea"/>
              </a:rPr>
              <a:t> </a:t>
            </a:r>
          </a:p>
        </p:txBody>
      </p:sp>
      <p:pic>
        <p:nvPicPr>
          <p:cNvPr id="27656" name="Picture 8"/>
          <p:cNvPicPr>
            <a:picLocks noChangeAspect="1" noChangeArrowheads="1"/>
          </p:cNvPicPr>
          <p:nvPr/>
        </p:nvPicPr>
        <p:blipFill>
          <a:blip r:embed="rId5">
            <a:extLst>
              <a:ext uri="{28A0092B-C50C-407E-A947-70E740481C1C}">
                <a14:useLocalDpi xmlns:a14="http://schemas.microsoft.com/office/drawing/2010/main" val="0"/>
              </a:ext>
            </a:extLst>
          </a:blip>
          <a:srcRect l="84700" t="32681" r="12372" b="3125"/>
          <a:stretch>
            <a:fillRect/>
          </a:stretch>
        </p:blipFill>
        <p:spPr bwMode="auto">
          <a:xfrm>
            <a:off x="8761413" y="1933575"/>
            <a:ext cx="3810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856" name="TextBox 1"/>
          <p:cNvSpPr txBox="1">
            <a:spLocks noChangeArrowheads="1"/>
          </p:cNvSpPr>
          <p:nvPr/>
        </p:nvSpPr>
        <p:spPr bwMode="auto">
          <a:xfrm>
            <a:off x="76200" y="152400"/>
            <a:ext cx="456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b="1">
                <a:solidFill>
                  <a:srgbClr val="0000D0"/>
                </a:solidFill>
                <a:latin typeface="Arial Narrow" pitchFamily="34" charset="0"/>
              </a:rPr>
              <a:t>0-9 hours NearCasts from 1800 UTC 24 May 2011</a:t>
            </a:r>
          </a:p>
        </p:txBody>
      </p:sp>
      <p:sp>
        <p:nvSpPr>
          <p:cNvPr id="2" name="TextBox 1"/>
          <p:cNvSpPr txBox="1"/>
          <p:nvPr/>
        </p:nvSpPr>
        <p:spPr>
          <a:xfrm>
            <a:off x="4495800" y="0"/>
            <a:ext cx="4648200" cy="1984375"/>
          </a:xfrm>
          <a:prstGeom prst="rect">
            <a:avLst/>
          </a:prstGeom>
          <a:solidFill>
            <a:srgbClr val="FFFF00">
              <a:alpha val="50000"/>
            </a:srgbClr>
          </a:solidFill>
          <a:ln w="25400">
            <a:solidFill>
              <a:schemeClr val="accent6">
                <a:lumMod val="50000"/>
              </a:schemeClr>
            </a:solidFill>
          </a:ln>
        </p:spPr>
        <p:txBody>
          <a:bodyPr>
            <a:spAutoFit/>
          </a:bodyPr>
          <a:lstStyle/>
          <a:p>
            <a:pPr>
              <a:lnSpc>
                <a:spcPct val="110000"/>
              </a:lnSpc>
              <a:defRPr/>
            </a:pPr>
            <a:r>
              <a:rPr lang="en-US" sz="1600" dirty="0">
                <a:solidFill>
                  <a:schemeClr val="accent6">
                    <a:lumMod val="50000"/>
                  </a:schemeClr>
                </a:solidFill>
                <a:latin typeface="Arial Rounded MT Bold"/>
                <a:ea typeface="ＭＳ Ｐゴシック" charset="0"/>
                <a:cs typeface="Arial Rounded MT Bold"/>
              </a:rPr>
              <a:t>Note:  </a:t>
            </a:r>
          </a:p>
          <a:p>
            <a:pPr>
              <a:lnSpc>
                <a:spcPct val="110000"/>
              </a:lnSpc>
              <a:defRPr/>
            </a:pPr>
            <a:r>
              <a:rPr lang="en-US" sz="1600" dirty="0">
                <a:solidFill>
                  <a:schemeClr val="accent6">
                    <a:lumMod val="50000"/>
                  </a:schemeClr>
                </a:solidFill>
                <a:latin typeface="Arial Rounded MT Bold"/>
                <a:ea typeface="ＭＳ Ｐゴシック" charset="0"/>
                <a:cs typeface="Arial Rounded MT Bold"/>
              </a:rPr>
              <a:t>- Instability moves first to central Oklahoma </a:t>
            </a:r>
          </a:p>
          <a:p>
            <a:pPr>
              <a:lnSpc>
                <a:spcPct val="110000"/>
              </a:lnSpc>
              <a:defRPr/>
            </a:pPr>
            <a:r>
              <a:rPr lang="en-US" sz="1600" dirty="0">
                <a:solidFill>
                  <a:schemeClr val="accent6">
                    <a:lumMod val="50000"/>
                  </a:schemeClr>
                </a:solidFill>
                <a:latin typeface="Arial Rounded MT Bold"/>
                <a:ea typeface="ＭＳ Ｐゴシック" charset="0"/>
                <a:cs typeface="Arial Rounded MT Bold"/>
              </a:rPr>
              <a:t>- Instability increases, reaching Dallas later</a:t>
            </a:r>
          </a:p>
          <a:p>
            <a:pPr>
              <a:lnSpc>
                <a:spcPct val="110000"/>
              </a:lnSpc>
              <a:defRPr/>
            </a:pPr>
            <a:r>
              <a:rPr lang="en-US" sz="1600" dirty="0">
                <a:solidFill>
                  <a:schemeClr val="accent6">
                    <a:lumMod val="50000"/>
                  </a:schemeClr>
                </a:solidFill>
                <a:latin typeface="Arial Rounded MT Bold"/>
                <a:ea typeface="ＭＳ Ｐゴシック" charset="0"/>
                <a:cs typeface="Arial Rounded MT Bold"/>
              </a:rPr>
              <a:t>- Instability intensifies over western   Kansas near low-top super-cells</a:t>
            </a:r>
          </a:p>
          <a:p>
            <a:pPr>
              <a:lnSpc>
                <a:spcPct val="110000"/>
              </a:lnSpc>
              <a:defRPr/>
            </a:pPr>
            <a:r>
              <a:rPr lang="en-US" sz="1600" dirty="0">
                <a:solidFill>
                  <a:schemeClr val="accent6">
                    <a:lumMod val="50000"/>
                  </a:schemeClr>
                </a:solidFill>
                <a:latin typeface="Arial Rounded MT Bold"/>
                <a:ea typeface="ＭＳ Ｐゴシック" charset="0"/>
                <a:cs typeface="Arial Rounded MT Bold"/>
              </a:rPr>
              <a:t>- Stable air remains over Great Lake, covers most of Pennsylvania by end of end of period</a:t>
            </a:r>
          </a:p>
        </p:txBody>
      </p:sp>
    </p:spTree>
    <p:extLst>
      <p:ext uri="{BB962C8B-B14F-4D97-AF65-F5344CB8AC3E}">
        <p14:creationId xmlns:p14="http://schemas.microsoft.com/office/powerpoint/2010/main" val="1975165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5778" y="685800"/>
            <a:ext cx="7698622" cy="5919059"/>
          </a:xfrm>
        </p:spPr>
      </p:pic>
      <p:sp>
        <p:nvSpPr>
          <p:cNvPr id="2" name="Title 1"/>
          <p:cNvSpPr>
            <a:spLocks noGrp="1"/>
          </p:cNvSpPr>
          <p:nvPr>
            <p:ph type="title"/>
          </p:nvPr>
        </p:nvSpPr>
        <p:spPr>
          <a:xfrm>
            <a:off x="457200" y="0"/>
            <a:ext cx="8229600" cy="1143000"/>
          </a:xfrm>
        </p:spPr>
        <p:txBody>
          <a:bodyPr/>
          <a:lstStyle/>
          <a:p>
            <a:r>
              <a:rPr lang="en-US" dirty="0" smtClean="0"/>
              <a:t>GOES Fly-out Schedule</a:t>
            </a:r>
            <a:endParaRPr lang="en-US" dirty="0"/>
          </a:p>
        </p:txBody>
      </p:sp>
      <p:sp>
        <p:nvSpPr>
          <p:cNvPr id="3" name="TextBox 2"/>
          <p:cNvSpPr txBox="1"/>
          <p:nvPr/>
        </p:nvSpPr>
        <p:spPr>
          <a:xfrm>
            <a:off x="3385477" y="6248400"/>
            <a:ext cx="2405723" cy="369332"/>
          </a:xfrm>
          <a:prstGeom prst="rect">
            <a:avLst/>
          </a:prstGeom>
          <a:noFill/>
        </p:spPr>
        <p:txBody>
          <a:bodyPr wrap="none" rtlCol="0">
            <a:spAutoFit/>
          </a:bodyPr>
          <a:lstStyle/>
          <a:p>
            <a:r>
              <a:rPr lang="en-US" dirty="0"/>
              <a:t>http://www.goes-r.gov/</a:t>
            </a:r>
          </a:p>
        </p:txBody>
      </p:sp>
    </p:spTree>
    <p:extLst>
      <p:ext uri="{BB962C8B-B14F-4D97-AF65-F5344CB8AC3E}">
        <p14:creationId xmlns:p14="http://schemas.microsoft.com/office/powerpoint/2010/main" val="3542941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40</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276600"/>
            <a:ext cx="4596388" cy="3248313"/>
          </a:xfrm>
          <a:prstGeom prst="rect">
            <a:avLst/>
          </a:prstGeom>
          <a:ln>
            <a:solidFill>
              <a:schemeClr val="tx1"/>
            </a:solidFill>
          </a:ln>
        </p:spPr>
      </p:pic>
    </p:spTree>
    <p:extLst>
      <p:ext uri="{BB962C8B-B14F-4D97-AF65-F5344CB8AC3E}">
        <p14:creationId xmlns:p14="http://schemas.microsoft.com/office/powerpoint/2010/main" val="2822050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31BE2C2-61EC-4930-B6C5-1F606110C195}" type="slidenum">
              <a:rPr lang="en-US"/>
              <a:pPr/>
              <a:t>41</a:t>
            </a:fld>
            <a:endParaRPr lang="en-US"/>
          </a:p>
        </p:txBody>
      </p:sp>
      <p:sp>
        <p:nvSpPr>
          <p:cNvPr id="3074" name="Rectangle 2"/>
          <p:cNvSpPr>
            <a:spLocks noGrp="1" noChangeArrowheads="1"/>
          </p:cNvSpPr>
          <p:nvPr>
            <p:ph type="title"/>
          </p:nvPr>
        </p:nvSpPr>
        <p:spPr>
          <a:xfrm>
            <a:off x="685800" y="304800"/>
            <a:ext cx="7772400" cy="1143000"/>
          </a:xfrm>
        </p:spPr>
        <p:txBody>
          <a:bodyPr/>
          <a:lstStyle/>
          <a:p>
            <a:r>
              <a:rPr lang="en-US" altLang="ko-KR" sz="3600" dirty="0">
                <a:ea typeface="굴림" charset="-127"/>
              </a:rPr>
              <a:t>Product Impacts and Requirements </a:t>
            </a:r>
            <a:endParaRPr lang="en-US" sz="3600" dirty="0"/>
          </a:p>
        </p:txBody>
      </p:sp>
      <p:sp>
        <p:nvSpPr>
          <p:cNvPr id="3075" name="Rectangle 3"/>
          <p:cNvSpPr>
            <a:spLocks noGrp="1" noChangeArrowheads="1"/>
          </p:cNvSpPr>
          <p:nvPr>
            <p:ph type="body" idx="1"/>
          </p:nvPr>
        </p:nvSpPr>
        <p:spPr>
          <a:xfrm>
            <a:off x="1143000" y="1447800"/>
            <a:ext cx="7772400" cy="4313238"/>
          </a:xfrm>
        </p:spPr>
        <p:txBody>
          <a:bodyPr/>
          <a:lstStyle/>
          <a:p>
            <a:pPr marL="0" indent="0">
              <a:lnSpc>
                <a:spcPct val="90000"/>
              </a:lnSpc>
              <a:buFont typeface="Wingdings" pitchFamily="2" charset="2"/>
              <a:buNone/>
            </a:pPr>
            <a:r>
              <a:rPr lang="en-US" sz="2100" dirty="0" smtClean="0"/>
              <a:t>With data from an advanced </a:t>
            </a:r>
            <a:r>
              <a:rPr lang="en-US" sz="2100" dirty="0"/>
              <a:t>high-spectral </a:t>
            </a:r>
            <a:r>
              <a:rPr lang="en-US" sz="2100" dirty="0" smtClean="0"/>
              <a:t>sounder in the geostationary orbit, the </a:t>
            </a:r>
            <a:r>
              <a:rPr lang="en-US" sz="2100" dirty="0"/>
              <a:t>following NOAA validated product requirements can be reinstated, improving </a:t>
            </a:r>
            <a:r>
              <a:rPr lang="en-US" sz="2100" dirty="0" smtClean="0"/>
              <a:t>now, short </a:t>
            </a:r>
            <a:r>
              <a:rPr lang="en-US" sz="2100" dirty="0"/>
              <a:t>and long term forecasts</a:t>
            </a:r>
            <a:r>
              <a:rPr lang="en-US" altLang="ko-KR" sz="2100" dirty="0">
                <a:ea typeface="굴림" charset="-127"/>
              </a:rPr>
              <a:t> :   </a:t>
            </a:r>
          </a:p>
          <a:p>
            <a:pPr marL="0" indent="0">
              <a:lnSpc>
                <a:spcPct val="90000"/>
              </a:lnSpc>
              <a:buFont typeface="Wingdings" pitchFamily="2" charset="2"/>
              <a:buNone/>
            </a:pPr>
            <a:endParaRPr lang="en-US" altLang="ko-KR" sz="2100" dirty="0">
              <a:ea typeface="굴림" charset="-127"/>
            </a:endParaRPr>
          </a:p>
          <a:p>
            <a:pPr marL="0" indent="0">
              <a:lnSpc>
                <a:spcPct val="90000"/>
              </a:lnSpc>
              <a:buFont typeface="Wingdings" pitchFamily="2" charset="2"/>
              <a:buAutoNum type="arabicPeriod"/>
            </a:pPr>
            <a:r>
              <a:rPr lang="en-US" altLang="ko-KR" sz="2100" dirty="0">
                <a:ea typeface="굴림" charset="-127"/>
              </a:rPr>
              <a:t>  Advanced Atmospheric vertical moisture profile;  </a:t>
            </a:r>
          </a:p>
          <a:p>
            <a:pPr marL="0" indent="0">
              <a:lnSpc>
                <a:spcPct val="90000"/>
              </a:lnSpc>
              <a:buFont typeface="Wingdings" pitchFamily="2" charset="2"/>
              <a:buAutoNum type="arabicPeriod"/>
            </a:pPr>
            <a:r>
              <a:rPr lang="en-US" altLang="ko-KR" sz="2100" dirty="0">
                <a:ea typeface="굴림" charset="-127"/>
              </a:rPr>
              <a:t>  Advanced Atmospheric vertical temperature profile;  </a:t>
            </a:r>
          </a:p>
          <a:p>
            <a:pPr marL="0" indent="0">
              <a:lnSpc>
                <a:spcPct val="90000"/>
              </a:lnSpc>
              <a:buFont typeface="Wingdings" pitchFamily="2" charset="2"/>
              <a:buAutoNum type="arabicPeriod"/>
            </a:pPr>
            <a:r>
              <a:rPr lang="en-US" altLang="ko-KR" sz="2100" dirty="0">
                <a:ea typeface="굴림" charset="-127"/>
              </a:rPr>
              <a:t>  Capping inversion information (height &amp; strength);  </a:t>
            </a:r>
          </a:p>
          <a:p>
            <a:pPr marL="0" indent="0">
              <a:lnSpc>
                <a:spcPct val="90000"/>
              </a:lnSpc>
              <a:buFont typeface="Wingdings" pitchFamily="2" charset="2"/>
              <a:buAutoNum type="arabicPeriod"/>
            </a:pPr>
            <a:r>
              <a:rPr lang="en-US" altLang="ko-KR" sz="2100" dirty="0">
                <a:ea typeface="굴림" charset="-127"/>
              </a:rPr>
              <a:t>  Moisture flux;   </a:t>
            </a:r>
          </a:p>
          <a:p>
            <a:pPr marL="0" indent="0">
              <a:lnSpc>
                <a:spcPct val="90000"/>
              </a:lnSpc>
              <a:buFont typeface="Wingdings" pitchFamily="2" charset="2"/>
              <a:buAutoNum type="arabicPeriod"/>
            </a:pPr>
            <a:r>
              <a:rPr lang="en-US" altLang="ko-KR" sz="2100" dirty="0">
                <a:ea typeface="굴림" charset="-127"/>
              </a:rPr>
              <a:t>  Surface emissivity;  </a:t>
            </a:r>
          </a:p>
          <a:p>
            <a:pPr marL="0" indent="0">
              <a:lnSpc>
                <a:spcPct val="90000"/>
              </a:lnSpc>
              <a:buFont typeface="Wingdings" pitchFamily="2" charset="2"/>
              <a:buAutoNum type="arabicPeriod"/>
            </a:pPr>
            <a:r>
              <a:rPr lang="en-US" altLang="ko-KR" sz="2100" dirty="0">
                <a:ea typeface="굴림" charset="-127"/>
              </a:rPr>
              <a:t>  Cloud Base altitude;</a:t>
            </a:r>
          </a:p>
          <a:p>
            <a:pPr marL="0" indent="0">
              <a:lnSpc>
                <a:spcPct val="90000"/>
              </a:lnSpc>
              <a:buFont typeface="Wingdings" pitchFamily="2" charset="2"/>
              <a:buAutoNum type="arabicPeriod"/>
            </a:pPr>
            <a:r>
              <a:rPr lang="en-US" altLang="ko-KR" sz="2100" dirty="0">
                <a:ea typeface="굴림" charset="-127"/>
              </a:rPr>
              <a:t>  Carbon monoxide concentration. </a:t>
            </a:r>
          </a:p>
        </p:txBody>
      </p:sp>
      <p:sp>
        <p:nvSpPr>
          <p:cNvPr id="3076" name="Text Box 4"/>
          <p:cNvSpPr txBox="1">
            <a:spLocks noChangeArrowheads="1"/>
          </p:cNvSpPr>
          <p:nvPr/>
        </p:nvSpPr>
        <p:spPr bwMode="auto">
          <a:xfrm>
            <a:off x="533400" y="5562600"/>
            <a:ext cx="8303876" cy="400110"/>
          </a:xfrm>
          <a:prstGeom prst="rect">
            <a:avLst/>
          </a:prstGeom>
          <a:solidFill>
            <a:schemeClr val="accent6">
              <a:lumMod val="40000"/>
              <a:lumOff val="60000"/>
            </a:schemeClr>
          </a:solidFill>
          <a:ln>
            <a:noFill/>
          </a:ln>
          <a:effectLst/>
          <a:extLst/>
        </p:spPr>
        <p:txBody>
          <a:bodyPr wrap="none">
            <a:spAutoFit/>
          </a:bodyPr>
          <a:lstStyle/>
          <a:p>
            <a:pPr eaLnBrk="1" hangingPunct="1"/>
            <a:r>
              <a:rPr lang="en-US" sz="2000" dirty="0">
                <a:latin typeface="Arial" charset="0"/>
              </a:rPr>
              <a:t>Plus, high spectral resolution </a:t>
            </a:r>
            <a:r>
              <a:rPr lang="en-US" sz="2000" dirty="0" smtClean="0">
                <a:latin typeface="Arial" charset="0"/>
              </a:rPr>
              <a:t>IR data </a:t>
            </a:r>
            <a:r>
              <a:rPr lang="en-US" sz="2000" dirty="0">
                <a:latin typeface="Arial" charset="0"/>
              </a:rPr>
              <a:t>will help at least 17 other products.</a:t>
            </a:r>
          </a:p>
        </p:txBody>
      </p:sp>
    </p:spTree>
    <p:extLst>
      <p:ext uri="{BB962C8B-B14F-4D97-AF65-F5344CB8AC3E}">
        <p14:creationId xmlns:p14="http://schemas.microsoft.com/office/powerpoint/2010/main" val="799783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78BD03C-E79A-4D41-985D-4B9826D09D72}" type="slidenum">
              <a:rPr lang="zh-CN" altLang="en-US" smtClean="0">
                <a:solidFill>
                  <a:prstClr val="black"/>
                </a:solidFill>
              </a:rPr>
              <a:pPr eaLnBrk="1" hangingPunct="1"/>
              <a:t>42</a:t>
            </a:fld>
            <a:endParaRPr lang="en-US" altLang="zh-CN" smtClean="0">
              <a:solidFill>
                <a:prstClr val="black"/>
              </a:solidFill>
            </a:endParaRPr>
          </a:p>
        </p:txBody>
      </p:sp>
      <p:grpSp>
        <p:nvGrpSpPr>
          <p:cNvPr id="87043" name="Group 2"/>
          <p:cNvGrpSpPr>
            <a:grpSpLocks/>
          </p:cNvGrpSpPr>
          <p:nvPr/>
        </p:nvGrpSpPr>
        <p:grpSpPr bwMode="auto">
          <a:xfrm>
            <a:off x="304800" y="228600"/>
            <a:ext cx="8624888" cy="6415088"/>
            <a:chOff x="10" y="10"/>
            <a:chExt cx="5759" cy="4319"/>
          </a:xfrm>
        </p:grpSpPr>
        <p:pic>
          <p:nvPicPr>
            <p:cNvPr id="87044" name="Picture 3" descr="AIRS_GOES_SFOV_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 y="10"/>
              <a:ext cx="575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AutoShape 4"/>
            <p:cNvSpPr>
              <a:spLocks noChangeArrowheads="1"/>
            </p:cNvSpPr>
            <p:nvPr/>
          </p:nvSpPr>
          <p:spPr bwMode="auto">
            <a:xfrm>
              <a:off x="3178" y="3226"/>
              <a:ext cx="1431" cy="144"/>
            </a:xfrm>
            <a:prstGeom prst="rightArrow">
              <a:avLst>
                <a:gd name="adj1" fmla="val 50000"/>
                <a:gd name="adj2" fmla="val 2484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46" name="Rectangle 5"/>
            <p:cNvSpPr>
              <a:spLocks noChangeArrowheads="1"/>
            </p:cNvSpPr>
            <p:nvPr/>
          </p:nvSpPr>
          <p:spPr bwMode="auto">
            <a:xfrm>
              <a:off x="5214" y="584"/>
              <a:ext cx="392" cy="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3494535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5CB2DA52-9585-487B-9AF7-1F7C82C210B4}" type="slidenum">
              <a:rPr lang="en-US"/>
              <a:pPr/>
              <a:t>43</a:t>
            </a:fld>
            <a:endParaRPr lang="en-US"/>
          </a:p>
        </p:txBody>
      </p:sp>
      <p:sp>
        <p:nvSpPr>
          <p:cNvPr id="173058" name="Rectangle 2"/>
          <p:cNvSpPr>
            <a:spLocks noGrp="1" noChangeArrowheads="1"/>
          </p:cNvSpPr>
          <p:nvPr>
            <p:ph type="title" idx="4294967295"/>
          </p:nvPr>
        </p:nvSpPr>
        <p:spPr>
          <a:xfrm>
            <a:off x="0" y="-228600"/>
            <a:ext cx="9165378" cy="1371600"/>
          </a:xfrm>
          <a:noFill/>
        </p:spPr>
        <p:txBody>
          <a:bodyPr/>
          <a:lstStyle/>
          <a:p>
            <a:r>
              <a:rPr lang="en-US" sz="3600" dirty="0" smtClean="0">
                <a:solidFill>
                  <a:schemeClr val="tx1"/>
                </a:solidFill>
                <a:latin typeface="Times New Roman" pitchFamily="18" charset="0"/>
              </a:rPr>
              <a:t>Atmospheric Motion Vectors </a:t>
            </a:r>
            <a:r>
              <a:rPr lang="en-US" sz="3600" dirty="0">
                <a:solidFill>
                  <a:schemeClr val="tx1"/>
                </a:solidFill>
                <a:latin typeface="Times New Roman" pitchFamily="18" charset="0"/>
              </a:rPr>
              <a:t>from </a:t>
            </a:r>
            <a:r>
              <a:rPr lang="en-US" sz="3600" dirty="0" smtClean="0">
                <a:solidFill>
                  <a:schemeClr val="tx1"/>
                </a:solidFill>
                <a:latin typeface="Times New Roman" pitchFamily="18" charset="0"/>
              </a:rPr>
              <a:t>Sounder </a:t>
            </a:r>
            <a:r>
              <a:rPr lang="en-US" sz="3600" dirty="0">
                <a:solidFill>
                  <a:schemeClr val="tx1"/>
                </a:solidFill>
                <a:latin typeface="Times New Roman" pitchFamily="18" charset="0"/>
              </a:rPr>
              <a:t>data</a:t>
            </a:r>
            <a:endParaRPr lang="en-US" sz="4000" dirty="0">
              <a:solidFill>
                <a:schemeClr val="tx1"/>
              </a:solidFill>
              <a:latin typeface="Times New Roman" pitchFamily="18" charset="0"/>
            </a:endParaRPr>
          </a:p>
        </p:txBody>
      </p:sp>
      <p:sp>
        <p:nvSpPr>
          <p:cNvPr id="2" name="TextBox 1"/>
          <p:cNvSpPr txBox="1"/>
          <p:nvPr/>
        </p:nvSpPr>
        <p:spPr>
          <a:xfrm>
            <a:off x="1295400" y="6477000"/>
            <a:ext cx="8098579" cy="369332"/>
          </a:xfrm>
          <a:prstGeom prst="rect">
            <a:avLst/>
          </a:prstGeom>
          <a:noFill/>
        </p:spPr>
        <p:txBody>
          <a:bodyPr wrap="square" rtlCol="0">
            <a:spAutoFit/>
          </a:bodyPr>
          <a:lstStyle/>
          <a:p>
            <a:r>
              <a:rPr lang="en-US" dirty="0" err="1"/>
              <a:t>Iliana</a:t>
            </a:r>
            <a:r>
              <a:rPr lang="en-US" dirty="0"/>
              <a:t> </a:t>
            </a:r>
            <a:r>
              <a:rPr lang="en-US" dirty="0" err="1"/>
              <a:t>Genkova</a:t>
            </a:r>
            <a:r>
              <a:rPr lang="en-US" dirty="0"/>
              <a:t>, Chris </a:t>
            </a:r>
            <a:r>
              <a:rPr lang="en-US" dirty="0" err="1"/>
              <a:t>Velden</a:t>
            </a:r>
            <a:r>
              <a:rPr lang="en-US" dirty="0"/>
              <a:t>, Steve </a:t>
            </a:r>
            <a:r>
              <a:rPr lang="en-US" dirty="0" err="1"/>
              <a:t>Wanzong</a:t>
            </a:r>
            <a:r>
              <a:rPr lang="en-US" dirty="0"/>
              <a:t>, Paul </a:t>
            </a:r>
            <a:r>
              <a:rPr lang="en-US" dirty="0" err="1" smtClean="0"/>
              <a:t>Menzel</a:t>
            </a:r>
            <a:r>
              <a:rPr lang="en-US" dirty="0" smtClean="0"/>
              <a:t>, CIMSS</a:t>
            </a:r>
            <a:endParaRPr lang="en-US" dirty="0"/>
          </a:p>
        </p:txBody>
      </p:sp>
      <p:sp>
        <p:nvSpPr>
          <p:cNvPr id="3" name="TextBox 2"/>
          <p:cNvSpPr txBox="1"/>
          <p:nvPr/>
        </p:nvSpPr>
        <p:spPr>
          <a:xfrm>
            <a:off x="228600" y="4953000"/>
            <a:ext cx="8686801" cy="1200329"/>
          </a:xfrm>
          <a:prstGeom prst="rect">
            <a:avLst/>
          </a:prstGeom>
          <a:noFill/>
        </p:spPr>
        <p:txBody>
          <a:bodyPr wrap="square" rtlCol="0">
            <a:spAutoFit/>
          </a:bodyPr>
          <a:lstStyle/>
          <a:p>
            <a:r>
              <a:rPr lang="en-US" sz="2400" dirty="0" smtClean="0"/>
              <a:t>Much improved height-resolved </a:t>
            </a:r>
            <a:r>
              <a:rPr lang="en-US" sz="2400" dirty="0"/>
              <a:t>winds from tracking features in retrieval fields </a:t>
            </a:r>
            <a:r>
              <a:rPr lang="en-US" sz="2400" dirty="0" smtClean="0"/>
              <a:t>from </a:t>
            </a:r>
            <a:r>
              <a:rPr lang="en-US" sz="2400" dirty="0"/>
              <a:t>high </a:t>
            </a:r>
            <a:r>
              <a:rPr lang="en-US" sz="2400" dirty="0" smtClean="0"/>
              <a:t>spectral/temporal </a:t>
            </a:r>
            <a:r>
              <a:rPr lang="en-US" sz="2400" dirty="0"/>
              <a:t>resolution </a:t>
            </a:r>
            <a:r>
              <a:rPr lang="en-US" sz="2400" dirty="0" smtClean="0"/>
              <a:t>rather </a:t>
            </a:r>
            <a:r>
              <a:rPr lang="en-US" sz="2400" dirty="0"/>
              <a:t>than spectral images using broad band </a:t>
            </a:r>
            <a:r>
              <a:rPr lang="en-US" sz="2400" dirty="0" smtClean="0"/>
              <a:t>sounder</a:t>
            </a:r>
            <a:endParaRPr lang="en-US" sz="2400" dirty="0"/>
          </a:p>
        </p:txBody>
      </p:sp>
      <p:sp>
        <p:nvSpPr>
          <p:cNvPr id="4" name="TextBox 3"/>
          <p:cNvSpPr txBox="1"/>
          <p:nvPr/>
        </p:nvSpPr>
        <p:spPr>
          <a:xfrm>
            <a:off x="5867400" y="1676400"/>
            <a:ext cx="2057400" cy="2585323"/>
          </a:xfrm>
          <a:prstGeom prst="rect">
            <a:avLst/>
          </a:prstGeom>
          <a:noFill/>
        </p:spPr>
        <p:txBody>
          <a:bodyPr wrap="square" rtlCol="0">
            <a:spAutoFit/>
          </a:bodyPr>
          <a:lstStyle/>
          <a:p>
            <a:pPr marL="0" lvl="1"/>
            <a:r>
              <a:rPr lang="en-US" dirty="0">
                <a:latin typeface="Arial" pitchFamily="34" charset="0"/>
              </a:rPr>
              <a:t>Imager WV cloud tracked AMVs (yellow), Imager WV clear sky AMVs (red) and clear sky GOES Sounder AMVs (blue)</a:t>
            </a:r>
          </a:p>
          <a:p>
            <a:endParaRPr lang="en-US" dirty="0"/>
          </a:p>
        </p:txBody>
      </p:sp>
      <p:pic>
        <p:nvPicPr>
          <p:cNvPr id="13" name="Picture 973" descr="20070630_3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914400"/>
            <a:ext cx="473362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2706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lide Number Placeholder 5"/>
          <p:cNvSpPr>
            <a:spLocks noGrp="1"/>
          </p:cNvSpPr>
          <p:nvPr>
            <p:ph type="sldNum" sz="quarter" idx="12"/>
          </p:nvPr>
        </p:nvSpPr>
        <p:spPr/>
        <p:txBody>
          <a:bodyPr/>
          <a:lstStyle/>
          <a:p>
            <a:fld id="{87BE02E5-B4F9-4EEF-A678-1EE3A4BDE4E0}" type="slidenum">
              <a:rPr lang="en-US"/>
              <a:pPr/>
              <a:t>44</a:t>
            </a:fld>
            <a:endParaRPr lang="en-US"/>
          </a:p>
        </p:txBody>
      </p:sp>
      <p:grpSp>
        <p:nvGrpSpPr>
          <p:cNvPr id="229378" name="Group 2"/>
          <p:cNvGrpSpPr>
            <a:grpSpLocks/>
          </p:cNvGrpSpPr>
          <p:nvPr/>
        </p:nvGrpSpPr>
        <p:grpSpPr bwMode="auto">
          <a:xfrm>
            <a:off x="84138" y="925513"/>
            <a:ext cx="9059862" cy="5932487"/>
            <a:chOff x="16999" y="26468"/>
            <a:chExt cx="5707" cy="3737"/>
          </a:xfrm>
        </p:grpSpPr>
        <p:sp>
          <p:nvSpPr>
            <p:cNvPr id="229379" name="Rectangle 3"/>
            <p:cNvSpPr>
              <a:spLocks noChangeArrowheads="1"/>
            </p:cNvSpPr>
            <p:nvPr/>
          </p:nvSpPr>
          <p:spPr bwMode="auto">
            <a:xfrm>
              <a:off x="17429" y="26468"/>
              <a:ext cx="517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nchor="ctr"/>
            <a:lstStyle/>
            <a:p>
              <a:pPr eaLnBrk="1" hangingPunct="1"/>
              <a:r>
                <a:rPr lang="en-US" sz="500">
                  <a:solidFill>
                    <a:srgbClr val="0033CC"/>
                  </a:solidFill>
                  <a:latin typeface="Arial" charset="0"/>
                </a:rPr>
                <a:t>GOES-R Observational Requirements:</a:t>
              </a:r>
              <a:r>
                <a:rPr lang="en-US" sz="700">
                  <a:solidFill>
                    <a:srgbClr val="0033CC"/>
                  </a:solidFill>
                  <a:latin typeface="Arial" charset="0"/>
                </a:rPr>
                <a:t/>
              </a:r>
              <a:br>
                <a:rPr lang="en-US" sz="700">
                  <a:solidFill>
                    <a:srgbClr val="0033CC"/>
                  </a:solidFill>
                  <a:latin typeface="Arial" charset="0"/>
                </a:rPr>
              </a:br>
              <a:endParaRPr lang="en-US" sz="700">
                <a:solidFill>
                  <a:srgbClr val="0033CC"/>
                </a:solidFill>
                <a:latin typeface="Arial" charset="0"/>
              </a:endParaRPr>
            </a:p>
          </p:txBody>
        </p:sp>
        <p:grpSp>
          <p:nvGrpSpPr>
            <p:cNvPr id="229380" name="Group 4"/>
            <p:cNvGrpSpPr>
              <a:grpSpLocks/>
            </p:cNvGrpSpPr>
            <p:nvPr/>
          </p:nvGrpSpPr>
          <p:grpSpPr bwMode="auto">
            <a:xfrm>
              <a:off x="16999" y="26702"/>
              <a:ext cx="5707" cy="3503"/>
              <a:chOff x="16861" y="16424"/>
              <a:chExt cx="5707" cy="3503"/>
            </a:xfrm>
          </p:grpSpPr>
          <p:sp>
            <p:nvSpPr>
              <p:cNvPr id="229381" name="Rectangle 5"/>
              <p:cNvSpPr>
                <a:spLocks noChangeArrowheads="1"/>
              </p:cNvSpPr>
              <p:nvPr/>
            </p:nvSpPr>
            <p:spPr bwMode="auto">
              <a:xfrm>
                <a:off x="18782" y="1666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2" name="Rectangle 6"/>
              <p:cNvSpPr>
                <a:spLocks noChangeArrowheads="1"/>
              </p:cNvSpPr>
              <p:nvPr/>
            </p:nvSpPr>
            <p:spPr bwMode="auto">
              <a:xfrm>
                <a:off x="18782" y="16546"/>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3" name="Rectangle 7"/>
              <p:cNvSpPr>
                <a:spLocks noChangeArrowheads="1"/>
              </p:cNvSpPr>
              <p:nvPr/>
            </p:nvSpPr>
            <p:spPr bwMode="auto">
              <a:xfrm>
                <a:off x="18782" y="16425"/>
                <a:ext cx="1870" cy="116"/>
              </a:xfrm>
              <a:prstGeom prst="rect">
                <a:avLst/>
              </a:prstGeom>
              <a:solidFill>
                <a:srgbClr val="99CC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4" name="Rectangle 8"/>
              <p:cNvSpPr>
                <a:spLocks noChangeArrowheads="1"/>
              </p:cNvSpPr>
              <p:nvPr/>
            </p:nvSpPr>
            <p:spPr bwMode="auto">
              <a:xfrm>
                <a:off x="16867" y="17253"/>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5" name="Rectangle 9"/>
              <p:cNvSpPr>
                <a:spLocks noChangeArrowheads="1"/>
              </p:cNvSpPr>
              <p:nvPr/>
            </p:nvSpPr>
            <p:spPr bwMode="auto">
              <a:xfrm>
                <a:off x="16867" y="16777"/>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6" name="Rectangle 10"/>
              <p:cNvSpPr>
                <a:spLocks noChangeArrowheads="1"/>
              </p:cNvSpPr>
              <p:nvPr/>
            </p:nvSpPr>
            <p:spPr bwMode="auto">
              <a:xfrm>
                <a:off x="16867" y="1689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7" name="Rectangle 11"/>
              <p:cNvSpPr>
                <a:spLocks noChangeArrowheads="1"/>
              </p:cNvSpPr>
              <p:nvPr/>
            </p:nvSpPr>
            <p:spPr bwMode="auto">
              <a:xfrm>
                <a:off x="16867" y="1701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8" name="Rectangle 12"/>
              <p:cNvSpPr>
                <a:spLocks noChangeArrowheads="1"/>
              </p:cNvSpPr>
              <p:nvPr/>
            </p:nvSpPr>
            <p:spPr bwMode="auto">
              <a:xfrm>
                <a:off x="16867" y="1772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9" name="Rectangle 13"/>
              <p:cNvSpPr>
                <a:spLocks noChangeArrowheads="1"/>
              </p:cNvSpPr>
              <p:nvPr/>
            </p:nvSpPr>
            <p:spPr bwMode="auto">
              <a:xfrm>
                <a:off x="16868" y="1832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0" name="Rectangle 14"/>
              <p:cNvSpPr>
                <a:spLocks noChangeArrowheads="1"/>
              </p:cNvSpPr>
              <p:nvPr/>
            </p:nvSpPr>
            <p:spPr bwMode="auto">
              <a:xfrm>
                <a:off x="16867" y="1844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1" name="Rectangle 15"/>
              <p:cNvSpPr>
                <a:spLocks noChangeArrowheads="1"/>
              </p:cNvSpPr>
              <p:nvPr/>
            </p:nvSpPr>
            <p:spPr bwMode="auto">
              <a:xfrm>
                <a:off x="16865" y="1808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2" name="Rectangle 16"/>
              <p:cNvSpPr>
                <a:spLocks noChangeArrowheads="1"/>
              </p:cNvSpPr>
              <p:nvPr/>
            </p:nvSpPr>
            <p:spPr bwMode="auto">
              <a:xfrm>
                <a:off x="16867" y="1820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3" name="Rectangle 17"/>
              <p:cNvSpPr>
                <a:spLocks noChangeArrowheads="1"/>
              </p:cNvSpPr>
              <p:nvPr/>
            </p:nvSpPr>
            <p:spPr bwMode="auto">
              <a:xfrm>
                <a:off x="16867" y="1796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4" name="Rectangle 18"/>
              <p:cNvSpPr>
                <a:spLocks noChangeArrowheads="1"/>
              </p:cNvSpPr>
              <p:nvPr/>
            </p:nvSpPr>
            <p:spPr bwMode="auto">
              <a:xfrm>
                <a:off x="16868" y="1913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5" name="Rectangle 19"/>
              <p:cNvSpPr>
                <a:spLocks noChangeArrowheads="1"/>
              </p:cNvSpPr>
              <p:nvPr/>
            </p:nvSpPr>
            <p:spPr bwMode="auto">
              <a:xfrm>
                <a:off x="20697" y="18410"/>
                <a:ext cx="1871" cy="116"/>
              </a:xfrm>
              <a:prstGeom prst="rect">
                <a:avLst/>
              </a:prstGeom>
              <a:solidFill>
                <a:srgbClr val="FF99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6" name="Rectangle 20"/>
              <p:cNvSpPr>
                <a:spLocks noChangeArrowheads="1"/>
              </p:cNvSpPr>
              <p:nvPr/>
            </p:nvSpPr>
            <p:spPr bwMode="auto">
              <a:xfrm>
                <a:off x="20697" y="18644"/>
                <a:ext cx="1871" cy="116"/>
              </a:xfrm>
              <a:prstGeom prst="rect">
                <a:avLst/>
              </a:prstGeom>
              <a:solidFill>
                <a:srgbClr val="00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7" name="Rectangle 21"/>
              <p:cNvSpPr>
                <a:spLocks noChangeArrowheads="1"/>
              </p:cNvSpPr>
              <p:nvPr/>
            </p:nvSpPr>
            <p:spPr bwMode="auto">
              <a:xfrm>
                <a:off x="20697" y="1677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8" name="Rectangle 22"/>
              <p:cNvSpPr>
                <a:spLocks noChangeArrowheads="1"/>
              </p:cNvSpPr>
              <p:nvPr/>
            </p:nvSpPr>
            <p:spPr bwMode="auto">
              <a:xfrm>
                <a:off x="20697" y="1654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9" name="Rectangle 23"/>
              <p:cNvSpPr>
                <a:spLocks noChangeArrowheads="1"/>
              </p:cNvSpPr>
              <p:nvPr/>
            </p:nvSpPr>
            <p:spPr bwMode="auto">
              <a:xfrm>
                <a:off x="20697" y="1689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0" name="Rectangle 24"/>
              <p:cNvSpPr>
                <a:spLocks noChangeArrowheads="1"/>
              </p:cNvSpPr>
              <p:nvPr/>
            </p:nvSpPr>
            <p:spPr bwMode="auto">
              <a:xfrm>
                <a:off x="20697" y="1642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1" name="Rectangle 25"/>
              <p:cNvSpPr>
                <a:spLocks noChangeArrowheads="1"/>
              </p:cNvSpPr>
              <p:nvPr/>
            </p:nvSpPr>
            <p:spPr bwMode="auto">
              <a:xfrm>
                <a:off x="20697" y="1665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2" name="Rectangle 26"/>
              <p:cNvSpPr>
                <a:spLocks noChangeArrowheads="1"/>
              </p:cNvSpPr>
              <p:nvPr/>
            </p:nvSpPr>
            <p:spPr bwMode="auto">
              <a:xfrm>
                <a:off x="20697" y="1701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3" name="Rectangle 27"/>
              <p:cNvSpPr>
                <a:spLocks noChangeArrowheads="1"/>
              </p:cNvSpPr>
              <p:nvPr/>
            </p:nvSpPr>
            <p:spPr bwMode="auto">
              <a:xfrm>
                <a:off x="20697" y="17131"/>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4" name="Rectangle 28"/>
              <p:cNvSpPr>
                <a:spLocks noChangeArrowheads="1"/>
              </p:cNvSpPr>
              <p:nvPr/>
            </p:nvSpPr>
            <p:spPr bwMode="auto">
              <a:xfrm>
                <a:off x="20697" y="1724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5" name="Rectangle 29"/>
              <p:cNvSpPr>
                <a:spLocks noChangeArrowheads="1"/>
              </p:cNvSpPr>
              <p:nvPr/>
            </p:nvSpPr>
            <p:spPr bwMode="auto">
              <a:xfrm>
                <a:off x="20697" y="1736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6" name="Rectangle 30"/>
              <p:cNvSpPr>
                <a:spLocks noChangeArrowheads="1"/>
              </p:cNvSpPr>
              <p:nvPr/>
            </p:nvSpPr>
            <p:spPr bwMode="auto">
              <a:xfrm>
                <a:off x="20697" y="1748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7" name="Rectangle 31"/>
              <p:cNvSpPr>
                <a:spLocks noChangeArrowheads="1"/>
              </p:cNvSpPr>
              <p:nvPr/>
            </p:nvSpPr>
            <p:spPr bwMode="auto">
              <a:xfrm>
                <a:off x="20697" y="1760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8" name="Rectangle 32"/>
              <p:cNvSpPr>
                <a:spLocks noChangeArrowheads="1"/>
              </p:cNvSpPr>
              <p:nvPr/>
            </p:nvSpPr>
            <p:spPr bwMode="auto">
              <a:xfrm>
                <a:off x="20697" y="17838"/>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9" name="Rectangle 33"/>
              <p:cNvSpPr>
                <a:spLocks noChangeArrowheads="1"/>
              </p:cNvSpPr>
              <p:nvPr/>
            </p:nvSpPr>
            <p:spPr bwMode="auto">
              <a:xfrm>
                <a:off x="20697" y="17941"/>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000">
                  <a:latin typeface="Arial" charset="0"/>
                </a:endParaRPr>
              </a:p>
            </p:txBody>
          </p:sp>
          <p:sp>
            <p:nvSpPr>
              <p:cNvPr id="229410" name="Rectangle 34"/>
              <p:cNvSpPr>
                <a:spLocks noChangeArrowheads="1"/>
              </p:cNvSpPr>
              <p:nvPr/>
            </p:nvSpPr>
            <p:spPr bwMode="auto">
              <a:xfrm>
                <a:off x="20697" y="18059"/>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1" name="Rectangle 35"/>
              <p:cNvSpPr>
                <a:spLocks noChangeArrowheads="1"/>
              </p:cNvSpPr>
              <p:nvPr/>
            </p:nvSpPr>
            <p:spPr bwMode="auto">
              <a:xfrm>
                <a:off x="20697" y="18176"/>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2" name="Rectangle 36"/>
              <p:cNvSpPr>
                <a:spLocks noChangeArrowheads="1"/>
              </p:cNvSpPr>
              <p:nvPr/>
            </p:nvSpPr>
            <p:spPr bwMode="auto">
              <a:xfrm>
                <a:off x="20697" y="18294"/>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3" name="Rectangle 37"/>
              <p:cNvSpPr>
                <a:spLocks noChangeArrowheads="1"/>
              </p:cNvSpPr>
              <p:nvPr/>
            </p:nvSpPr>
            <p:spPr bwMode="auto">
              <a:xfrm>
                <a:off x="20697" y="18530"/>
                <a:ext cx="1871" cy="116"/>
              </a:xfrm>
              <a:prstGeom prst="rect">
                <a:avLst/>
              </a:prstGeom>
              <a:solidFill>
                <a:srgbClr val="FF99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4" name="Rectangle 38"/>
              <p:cNvSpPr>
                <a:spLocks noChangeArrowheads="1"/>
              </p:cNvSpPr>
              <p:nvPr/>
            </p:nvSpPr>
            <p:spPr bwMode="auto">
              <a:xfrm>
                <a:off x="20697" y="17718"/>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5" name="Rectangle 39"/>
              <p:cNvSpPr>
                <a:spLocks noChangeArrowheads="1"/>
              </p:cNvSpPr>
              <p:nvPr/>
            </p:nvSpPr>
            <p:spPr bwMode="auto">
              <a:xfrm>
                <a:off x="20739" y="16550"/>
                <a:ext cx="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Surface Emissivity *</a:t>
                </a:r>
                <a:endParaRPr lang="en-US" sz="1300" i="1">
                  <a:latin typeface="Arial" charset="0"/>
                </a:endParaRPr>
              </a:p>
            </p:txBody>
          </p:sp>
          <p:sp>
            <p:nvSpPr>
              <p:cNvPr id="229416" name="Rectangle 40"/>
              <p:cNvSpPr>
                <a:spLocks noChangeArrowheads="1"/>
              </p:cNvSpPr>
              <p:nvPr/>
            </p:nvSpPr>
            <p:spPr bwMode="auto">
              <a:xfrm>
                <a:off x="20739" y="16435"/>
                <a:ext cx="5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Surface Albedo</a:t>
                </a:r>
                <a:endParaRPr lang="en-US" sz="1300">
                  <a:latin typeface="Arial" charset="0"/>
                </a:endParaRPr>
              </a:p>
            </p:txBody>
          </p:sp>
          <p:sp>
            <p:nvSpPr>
              <p:cNvPr id="229417" name="Rectangle 41"/>
              <p:cNvSpPr>
                <a:spLocks noChangeArrowheads="1"/>
              </p:cNvSpPr>
              <p:nvPr/>
            </p:nvSpPr>
            <p:spPr bwMode="auto">
              <a:xfrm>
                <a:off x="20739" y="16669"/>
                <a:ext cx="10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Vegetation </a:t>
                </a:r>
                <a:r>
                  <a:rPr lang="en-US" sz="1000" b="1">
                    <a:latin typeface="Arial" charset="0"/>
                  </a:rPr>
                  <a:t>Fraction: Green</a:t>
                </a:r>
                <a:endParaRPr lang="en-US" sz="1300">
                  <a:latin typeface="Arial" charset="0"/>
                </a:endParaRPr>
              </a:p>
            </p:txBody>
          </p:sp>
          <p:sp>
            <p:nvSpPr>
              <p:cNvPr id="229418" name="Rectangle 42"/>
              <p:cNvSpPr>
                <a:spLocks noChangeArrowheads="1"/>
              </p:cNvSpPr>
              <p:nvPr/>
            </p:nvSpPr>
            <p:spPr bwMode="auto">
              <a:xfrm>
                <a:off x="20739" y="16780"/>
                <a:ext cx="63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Vegetation Index</a:t>
                </a:r>
                <a:endParaRPr lang="en-US" sz="1300">
                  <a:latin typeface="Arial" charset="0"/>
                </a:endParaRPr>
              </a:p>
            </p:txBody>
          </p:sp>
          <p:sp>
            <p:nvSpPr>
              <p:cNvPr id="229419" name="Rectangle 43"/>
              <p:cNvSpPr>
                <a:spLocks noChangeArrowheads="1"/>
              </p:cNvSpPr>
              <p:nvPr/>
            </p:nvSpPr>
            <p:spPr bwMode="auto">
              <a:xfrm>
                <a:off x="20742" y="17020"/>
                <a:ext cx="7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Age</a:t>
                </a:r>
                <a:endParaRPr lang="en-US" sz="1300">
                  <a:latin typeface="Arial" charset="0"/>
                </a:endParaRPr>
              </a:p>
            </p:txBody>
          </p:sp>
          <p:sp>
            <p:nvSpPr>
              <p:cNvPr id="229420" name="Rectangle 44"/>
              <p:cNvSpPr>
                <a:spLocks noChangeArrowheads="1"/>
              </p:cNvSpPr>
              <p:nvPr/>
            </p:nvSpPr>
            <p:spPr bwMode="auto">
              <a:xfrm>
                <a:off x="20742" y="17137"/>
                <a:ext cx="11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Concentration</a:t>
                </a:r>
                <a:endParaRPr lang="en-US" sz="1300">
                  <a:latin typeface="Arial" charset="0"/>
                </a:endParaRPr>
              </a:p>
            </p:txBody>
          </p:sp>
          <p:sp>
            <p:nvSpPr>
              <p:cNvPr id="229421" name="Rectangle 45"/>
              <p:cNvSpPr>
                <a:spLocks noChangeArrowheads="1"/>
              </p:cNvSpPr>
              <p:nvPr/>
            </p:nvSpPr>
            <p:spPr bwMode="auto">
              <a:xfrm>
                <a:off x="20739" y="16905"/>
                <a:ext cx="3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Currents</a:t>
                </a:r>
                <a:endParaRPr lang="en-US" sz="1300">
                  <a:latin typeface="Arial" charset="0"/>
                </a:endParaRPr>
              </a:p>
            </p:txBody>
          </p:sp>
          <p:sp>
            <p:nvSpPr>
              <p:cNvPr id="229422" name="Rectangle 46"/>
              <p:cNvSpPr>
                <a:spLocks noChangeArrowheads="1"/>
              </p:cNvSpPr>
              <p:nvPr/>
            </p:nvSpPr>
            <p:spPr bwMode="auto">
              <a:xfrm>
                <a:off x="20739" y="17260"/>
                <a:ext cx="11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Extent </a:t>
                </a:r>
                <a:r>
                  <a:rPr lang="en-US" sz="1000" b="1">
                    <a:latin typeface="Arial" charset="0"/>
                  </a:rPr>
                  <a:t>&amp; Edge</a:t>
                </a:r>
                <a:endParaRPr lang="en-US" sz="1300">
                  <a:latin typeface="Arial" charset="0"/>
                </a:endParaRPr>
              </a:p>
            </p:txBody>
          </p:sp>
          <p:sp>
            <p:nvSpPr>
              <p:cNvPr id="229423" name="Rectangle 47"/>
              <p:cNvSpPr>
                <a:spLocks noChangeArrowheads="1"/>
              </p:cNvSpPr>
              <p:nvPr/>
            </p:nvSpPr>
            <p:spPr bwMode="auto">
              <a:xfrm>
                <a:off x="20739" y="17365"/>
                <a:ext cx="8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Motion</a:t>
                </a:r>
                <a:endParaRPr lang="en-US" sz="1300">
                  <a:latin typeface="Arial" charset="0"/>
                </a:endParaRPr>
              </a:p>
            </p:txBody>
          </p:sp>
          <p:sp>
            <p:nvSpPr>
              <p:cNvPr id="229424" name="Rectangle 48"/>
              <p:cNvSpPr>
                <a:spLocks noChangeArrowheads="1"/>
              </p:cNvSpPr>
              <p:nvPr/>
            </p:nvSpPr>
            <p:spPr bwMode="auto">
              <a:xfrm>
                <a:off x="20739" y="17491"/>
                <a:ext cx="8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Ice Cover / Landlocked</a:t>
                </a:r>
                <a:endParaRPr lang="en-US" sz="1300">
                  <a:latin typeface="Arial" charset="0"/>
                </a:endParaRPr>
              </a:p>
            </p:txBody>
          </p:sp>
          <p:sp>
            <p:nvSpPr>
              <p:cNvPr id="229425" name="Rectangle 49"/>
              <p:cNvSpPr>
                <a:spLocks noChangeArrowheads="1"/>
              </p:cNvSpPr>
              <p:nvPr/>
            </p:nvSpPr>
            <p:spPr bwMode="auto">
              <a:xfrm>
                <a:off x="20739" y="17610"/>
                <a:ext cx="4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Snow Cover</a:t>
                </a:r>
                <a:endParaRPr lang="en-US" sz="1300">
                  <a:latin typeface="Arial" charset="0"/>
                </a:endParaRPr>
              </a:p>
            </p:txBody>
          </p:sp>
          <p:sp>
            <p:nvSpPr>
              <p:cNvPr id="229426" name="Rectangle 50"/>
              <p:cNvSpPr>
                <a:spLocks noChangeArrowheads="1"/>
              </p:cNvSpPr>
              <p:nvPr/>
            </p:nvSpPr>
            <p:spPr bwMode="auto">
              <a:xfrm>
                <a:off x="20739" y="17729"/>
                <a:ext cx="46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Snow Depth</a:t>
                </a:r>
                <a:endParaRPr lang="en-US" sz="1300">
                  <a:latin typeface="Arial" charset="0"/>
                </a:endParaRPr>
              </a:p>
            </p:txBody>
          </p:sp>
          <p:sp>
            <p:nvSpPr>
              <p:cNvPr id="229427" name="Rectangle 51"/>
              <p:cNvSpPr>
                <a:spLocks noChangeArrowheads="1"/>
              </p:cNvSpPr>
              <p:nvPr/>
            </p:nvSpPr>
            <p:spPr bwMode="auto">
              <a:xfrm>
                <a:off x="20739" y="17845"/>
                <a:ext cx="7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Surface Temps</a:t>
                </a:r>
                <a:endParaRPr lang="en-US" sz="1300">
                  <a:latin typeface="Arial" charset="0"/>
                </a:endParaRPr>
              </a:p>
            </p:txBody>
          </p:sp>
          <p:sp>
            <p:nvSpPr>
              <p:cNvPr id="229428" name="Rectangle 52"/>
              <p:cNvSpPr>
                <a:spLocks noChangeArrowheads="1"/>
              </p:cNvSpPr>
              <p:nvPr/>
            </p:nvSpPr>
            <p:spPr bwMode="auto">
              <a:xfrm>
                <a:off x="20739" y="17949"/>
                <a:ext cx="80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Energetic Heavy Ions</a:t>
                </a:r>
                <a:endParaRPr lang="en-US" sz="1300">
                  <a:latin typeface="Arial" charset="0"/>
                </a:endParaRPr>
              </a:p>
            </p:txBody>
          </p:sp>
          <p:sp>
            <p:nvSpPr>
              <p:cNvPr id="229429" name="Rectangle 53"/>
              <p:cNvSpPr>
                <a:spLocks noChangeArrowheads="1"/>
              </p:cNvSpPr>
              <p:nvPr/>
            </p:nvSpPr>
            <p:spPr bwMode="auto">
              <a:xfrm>
                <a:off x="20739" y="18303"/>
                <a:ext cx="9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&amp; Galactic Protons</a:t>
                </a:r>
                <a:endParaRPr lang="en-US" sz="1300">
                  <a:latin typeface="Arial" charset="0"/>
                </a:endParaRPr>
              </a:p>
            </p:txBody>
          </p:sp>
          <p:sp>
            <p:nvSpPr>
              <p:cNvPr id="229430" name="Rectangle 54"/>
              <p:cNvSpPr>
                <a:spLocks noChangeArrowheads="1"/>
              </p:cNvSpPr>
              <p:nvPr/>
            </p:nvSpPr>
            <p:spPr bwMode="auto">
              <a:xfrm>
                <a:off x="20739" y="18419"/>
                <a:ext cx="59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Flux: EUV</a:t>
                </a:r>
                <a:endParaRPr lang="en-US" sz="1300">
                  <a:latin typeface="Arial" charset="0"/>
                </a:endParaRPr>
              </a:p>
            </p:txBody>
          </p:sp>
          <p:sp>
            <p:nvSpPr>
              <p:cNvPr id="229431" name="Rectangle 55"/>
              <p:cNvSpPr>
                <a:spLocks noChangeArrowheads="1"/>
              </p:cNvSpPr>
              <p:nvPr/>
            </p:nvSpPr>
            <p:spPr bwMode="auto">
              <a:xfrm>
                <a:off x="20739" y="18068"/>
                <a:ext cx="145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Mag Electrons &amp; Protons: Low Energy</a:t>
                </a:r>
                <a:endParaRPr lang="en-US" sz="1300">
                  <a:latin typeface="Arial" charset="0"/>
                </a:endParaRPr>
              </a:p>
            </p:txBody>
          </p:sp>
          <p:sp>
            <p:nvSpPr>
              <p:cNvPr id="229432" name="Rectangle 56"/>
              <p:cNvSpPr>
                <a:spLocks noChangeArrowheads="1"/>
              </p:cNvSpPr>
              <p:nvPr/>
            </p:nvSpPr>
            <p:spPr bwMode="auto">
              <a:xfrm>
                <a:off x="20739" y="18535"/>
                <a:ext cx="6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Flux: X-Ray</a:t>
                </a:r>
                <a:endParaRPr lang="en-US" sz="1300">
                  <a:latin typeface="Arial" charset="0"/>
                </a:endParaRPr>
              </a:p>
            </p:txBody>
          </p:sp>
          <p:sp>
            <p:nvSpPr>
              <p:cNvPr id="229433" name="Rectangle 57"/>
              <p:cNvSpPr>
                <a:spLocks noChangeArrowheads="1"/>
              </p:cNvSpPr>
              <p:nvPr/>
            </p:nvSpPr>
            <p:spPr bwMode="auto">
              <a:xfrm>
                <a:off x="20739" y="18185"/>
                <a:ext cx="17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Mag Electrons &amp; Protons: Med &amp; High Energy</a:t>
                </a:r>
                <a:endParaRPr lang="en-US" sz="1300">
                  <a:latin typeface="Arial" charset="0"/>
                </a:endParaRPr>
              </a:p>
            </p:txBody>
          </p:sp>
          <p:sp>
            <p:nvSpPr>
              <p:cNvPr id="229434" name="Rectangle 58"/>
              <p:cNvSpPr>
                <a:spLocks noChangeArrowheads="1"/>
              </p:cNvSpPr>
              <p:nvPr/>
            </p:nvSpPr>
            <p:spPr bwMode="auto">
              <a:xfrm>
                <a:off x="20739" y="18655"/>
                <a:ext cx="128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Imagery:  extreme UV/X-Ray</a:t>
                </a:r>
                <a:endParaRPr lang="en-US" sz="1300">
                  <a:latin typeface="Arial" charset="0"/>
                </a:endParaRPr>
              </a:p>
            </p:txBody>
          </p:sp>
          <p:sp>
            <p:nvSpPr>
              <p:cNvPr id="229435" name="Rectangle 59"/>
              <p:cNvSpPr>
                <a:spLocks noChangeArrowheads="1"/>
              </p:cNvSpPr>
              <p:nvPr/>
            </p:nvSpPr>
            <p:spPr bwMode="auto">
              <a:xfrm>
                <a:off x="18782" y="16781"/>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36" name="Rectangle 60"/>
              <p:cNvSpPr>
                <a:spLocks noChangeArrowheads="1"/>
              </p:cNvSpPr>
              <p:nvPr/>
            </p:nvSpPr>
            <p:spPr bwMode="auto">
              <a:xfrm>
                <a:off x="18843" y="16666"/>
                <a:ext cx="6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Rainfall Potential</a:t>
                </a:r>
                <a:endParaRPr lang="en-US" sz="1300">
                  <a:latin typeface="Arial" charset="0"/>
                </a:endParaRPr>
              </a:p>
            </p:txBody>
          </p:sp>
          <p:sp>
            <p:nvSpPr>
              <p:cNvPr id="229437" name="Rectangle 61"/>
              <p:cNvSpPr>
                <a:spLocks noChangeArrowheads="1"/>
              </p:cNvSpPr>
              <p:nvPr/>
            </p:nvSpPr>
            <p:spPr bwMode="auto">
              <a:xfrm>
                <a:off x="18843" y="16553"/>
                <a:ext cx="8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Probability of Rainfall</a:t>
                </a:r>
                <a:endParaRPr lang="en-US" sz="1300">
                  <a:latin typeface="Arial" charset="0"/>
                </a:endParaRPr>
              </a:p>
            </p:txBody>
          </p:sp>
          <p:sp>
            <p:nvSpPr>
              <p:cNvPr id="229438" name="Rectangle 62"/>
              <p:cNvSpPr>
                <a:spLocks noChangeArrowheads="1"/>
              </p:cNvSpPr>
              <p:nvPr/>
            </p:nvSpPr>
            <p:spPr bwMode="auto">
              <a:xfrm>
                <a:off x="18843" y="16782"/>
                <a:ext cx="6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Rainfall </a:t>
                </a:r>
                <a:r>
                  <a:rPr lang="en-US" sz="1000" b="1">
                    <a:latin typeface="Arial" charset="0"/>
                  </a:rPr>
                  <a:t>Rate/QPE</a:t>
                </a:r>
                <a:endParaRPr lang="en-US" sz="1300">
                  <a:latin typeface="Arial" charset="0"/>
                </a:endParaRPr>
              </a:p>
            </p:txBody>
          </p:sp>
          <p:sp>
            <p:nvSpPr>
              <p:cNvPr id="229439" name="Rectangle 63"/>
              <p:cNvSpPr>
                <a:spLocks noChangeArrowheads="1"/>
              </p:cNvSpPr>
              <p:nvPr/>
            </p:nvSpPr>
            <p:spPr bwMode="auto">
              <a:xfrm>
                <a:off x="16867" y="1642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0" name="Rectangle 64"/>
              <p:cNvSpPr>
                <a:spLocks noChangeArrowheads="1"/>
              </p:cNvSpPr>
              <p:nvPr/>
            </p:nvSpPr>
            <p:spPr bwMode="auto">
              <a:xfrm>
                <a:off x="16867" y="16541"/>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1" name="Rectangle 65"/>
              <p:cNvSpPr>
                <a:spLocks noChangeArrowheads="1"/>
              </p:cNvSpPr>
              <p:nvPr/>
            </p:nvSpPr>
            <p:spPr bwMode="auto">
              <a:xfrm>
                <a:off x="16867" y="1665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2" name="Rectangle 66"/>
              <p:cNvSpPr>
                <a:spLocks noChangeArrowheads="1"/>
              </p:cNvSpPr>
              <p:nvPr/>
            </p:nvSpPr>
            <p:spPr bwMode="auto">
              <a:xfrm>
                <a:off x="16867" y="1713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3" name="Rectangle 67"/>
              <p:cNvSpPr>
                <a:spLocks noChangeArrowheads="1"/>
              </p:cNvSpPr>
              <p:nvPr/>
            </p:nvSpPr>
            <p:spPr bwMode="auto">
              <a:xfrm>
                <a:off x="16867" y="1737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4" name="Rectangle 68"/>
              <p:cNvSpPr>
                <a:spLocks noChangeArrowheads="1"/>
              </p:cNvSpPr>
              <p:nvPr/>
            </p:nvSpPr>
            <p:spPr bwMode="auto">
              <a:xfrm>
                <a:off x="16867" y="1748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5" name="Rectangle 69"/>
              <p:cNvSpPr>
                <a:spLocks noChangeArrowheads="1"/>
              </p:cNvSpPr>
              <p:nvPr/>
            </p:nvSpPr>
            <p:spPr bwMode="auto">
              <a:xfrm>
                <a:off x="16867" y="1760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6" name="Rectangle 70"/>
              <p:cNvSpPr>
                <a:spLocks noChangeArrowheads="1"/>
              </p:cNvSpPr>
              <p:nvPr/>
            </p:nvSpPr>
            <p:spPr bwMode="auto">
              <a:xfrm>
                <a:off x="16867" y="1784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7" name="Rectangle 71"/>
              <p:cNvSpPr>
                <a:spLocks noChangeArrowheads="1"/>
              </p:cNvSpPr>
              <p:nvPr/>
            </p:nvSpPr>
            <p:spPr bwMode="auto">
              <a:xfrm>
                <a:off x="16867" y="1854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8" name="Rectangle 72"/>
              <p:cNvSpPr>
                <a:spLocks noChangeArrowheads="1"/>
              </p:cNvSpPr>
              <p:nvPr/>
            </p:nvSpPr>
            <p:spPr bwMode="auto">
              <a:xfrm>
                <a:off x="16867" y="1866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9" name="Rectangle 73"/>
              <p:cNvSpPr>
                <a:spLocks noChangeArrowheads="1"/>
              </p:cNvSpPr>
              <p:nvPr/>
            </p:nvSpPr>
            <p:spPr bwMode="auto">
              <a:xfrm>
                <a:off x="16867" y="1878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0" name="Rectangle 74"/>
              <p:cNvSpPr>
                <a:spLocks noChangeArrowheads="1"/>
              </p:cNvSpPr>
              <p:nvPr/>
            </p:nvSpPr>
            <p:spPr bwMode="auto">
              <a:xfrm>
                <a:off x="16867" y="18902"/>
                <a:ext cx="1871" cy="116"/>
              </a:xfrm>
              <a:prstGeom prst="rect">
                <a:avLst/>
              </a:prstGeom>
              <a:solidFill>
                <a:srgbClr val="CC99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1" name="Rectangle 75"/>
              <p:cNvSpPr>
                <a:spLocks noChangeArrowheads="1"/>
              </p:cNvSpPr>
              <p:nvPr/>
            </p:nvSpPr>
            <p:spPr bwMode="auto">
              <a:xfrm>
                <a:off x="16867" y="1902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2" name="Rectangle 76"/>
              <p:cNvSpPr>
                <a:spLocks noChangeArrowheads="1"/>
              </p:cNvSpPr>
              <p:nvPr/>
            </p:nvSpPr>
            <p:spPr bwMode="auto">
              <a:xfrm>
                <a:off x="16913" y="16433"/>
                <a:ext cx="17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Aerosol Detection </a:t>
                </a:r>
                <a:r>
                  <a:rPr lang="en-US" sz="1000" b="1">
                    <a:latin typeface="Arial" charset="0"/>
                  </a:rPr>
                  <a:t>(including Smoke and Dust)</a:t>
                </a:r>
                <a:endParaRPr lang="en-US" sz="1300">
                  <a:latin typeface="Arial" charset="0"/>
                </a:endParaRPr>
              </a:p>
            </p:txBody>
          </p:sp>
          <p:sp>
            <p:nvSpPr>
              <p:cNvPr id="229453" name="Rectangle 77"/>
              <p:cNvSpPr>
                <a:spLocks noChangeArrowheads="1"/>
              </p:cNvSpPr>
              <p:nvPr/>
            </p:nvSpPr>
            <p:spPr bwMode="auto">
              <a:xfrm>
                <a:off x="16913" y="16557"/>
                <a:ext cx="80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Aerosol Particle Size </a:t>
                </a:r>
                <a:endParaRPr lang="en-US" sz="1300">
                  <a:latin typeface="Arial" charset="0"/>
                </a:endParaRPr>
              </a:p>
            </p:txBody>
          </p:sp>
          <p:sp>
            <p:nvSpPr>
              <p:cNvPr id="229454" name="Rectangle 78"/>
              <p:cNvSpPr>
                <a:spLocks noChangeArrowheads="1"/>
              </p:cNvSpPr>
              <p:nvPr/>
            </p:nvSpPr>
            <p:spPr bwMode="auto">
              <a:xfrm>
                <a:off x="16913" y="16674"/>
                <a:ext cx="127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Suspended Matter </a:t>
                </a:r>
                <a:r>
                  <a:rPr lang="en-US" sz="1000" b="1">
                    <a:latin typeface="Arial" charset="0"/>
                  </a:rPr>
                  <a:t>/ Optical Depth</a:t>
                </a:r>
                <a:endParaRPr lang="en-US" sz="1300">
                  <a:latin typeface="Arial" charset="0"/>
                </a:endParaRPr>
              </a:p>
            </p:txBody>
          </p:sp>
          <p:sp>
            <p:nvSpPr>
              <p:cNvPr id="229455" name="Rectangle 79"/>
              <p:cNvSpPr>
                <a:spLocks noChangeArrowheads="1"/>
              </p:cNvSpPr>
              <p:nvPr/>
            </p:nvSpPr>
            <p:spPr bwMode="auto">
              <a:xfrm>
                <a:off x="16913" y="16786"/>
                <a:ext cx="55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Volcanic Ash *</a:t>
                </a:r>
                <a:endParaRPr lang="en-US" sz="1300" i="1">
                  <a:latin typeface="Arial" charset="0"/>
                </a:endParaRPr>
              </a:p>
            </p:txBody>
          </p:sp>
          <p:sp>
            <p:nvSpPr>
              <p:cNvPr id="229456" name="Rectangle 80"/>
              <p:cNvSpPr>
                <a:spLocks noChangeArrowheads="1"/>
              </p:cNvSpPr>
              <p:nvPr/>
            </p:nvSpPr>
            <p:spPr bwMode="auto">
              <a:xfrm>
                <a:off x="16913" y="16905"/>
                <a:ext cx="75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Aircraft Icing Threat</a:t>
                </a:r>
                <a:endParaRPr lang="en-US" sz="1300">
                  <a:latin typeface="Arial" charset="0"/>
                </a:endParaRPr>
              </a:p>
            </p:txBody>
          </p:sp>
          <p:sp>
            <p:nvSpPr>
              <p:cNvPr id="229457" name="Rectangle 81"/>
              <p:cNvSpPr>
                <a:spLocks noChangeArrowheads="1"/>
              </p:cNvSpPr>
              <p:nvPr/>
            </p:nvSpPr>
            <p:spPr bwMode="auto">
              <a:xfrm>
                <a:off x="16913" y="17141"/>
                <a:ext cx="98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&amp; Moisture Imagery</a:t>
                </a:r>
                <a:endParaRPr lang="en-US" sz="1300">
                  <a:latin typeface="Arial" charset="0"/>
                </a:endParaRPr>
              </a:p>
            </p:txBody>
          </p:sp>
          <p:sp>
            <p:nvSpPr>
              <p:cNvPr id="229458" name="Rectangle 82"/>
              <p:cNvSpPr>
                <a:spLocks noChangeArrowheads="1"/>
              </p:cNvSpPr>
              <p:nvPr/>
            </p:nvSpPr>
            <p:spPr bwMode="auto">
              <a:xfrm>
                <a:off x="16913" y="17022"/>
                <a:ext cx="8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Imagery: </a:t>
                </a:r>
                <a:r>
                  <a:rPr lang="en-US" sz="1000" b="1">
                    <a:latin typeface="Arial" charset="0"/>
                  </a:rPr>
                  <a:t>Coastal</a:t>
                </a:r>
                <a:endParaRPr lang="en-US" sz="1000">
                  <a:latin typeface="Arial" charset="0"/>
                </a:endParaRPr>
              </a:p>
            </p:txBody>
          </p:sp>
          <p:sp>
            <p:nvSpPr>
              <p:cNvPr id="229459" name="Rectangle 83"/>
              <p:cNvSpPr>
                <a:spLocks noChangeArrowheads="1"/>
              </p:cNvSpPr>
              <p:nvPr/>
            </p:nvSpPr>
            <p:spPr bwMode="auto">
              <a:xfrm>
                <a:off x="16913" y="17722"/>
                <a:ext cx="11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Particle Size Distribution</a:t>
                </a:r>
                <a:endParaRPr lang="en-US" sz="1300">
                  <a:latin typeface="Arial" charset="0"/>
                </a:endParaRPr>
              </a:p>
            </p:txBody>
          </p:sp>
          <p:sp>
            <p:nvSpPr>
              <p:cNvPr id="229460" name="Rectangle 84"/>
              <p:cNvSpPr>
                <a:spLocks noChangeArrowheads="1"/>
              </p:cNvSpPr>
              <p:nvPr/>
            </p:nvSpPr>
            <p:spPr bwMode="auto">
              <a:xfrm>
                <a:off x="16913" y="17361"/>
                <a:ext cx="8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Ice Water Path *</a:t>
                </a:r>
                <a:endParaRPr lang="en-US" sz="1300" i="1">
                  <a:latin typeface="Arial" charset="0"/>
                </a:endParaRPr>
              </a:p>
            </p:txBody>
          </p:sp>
          <p:sp>
            <p:nvSpPr>
              <p:cNvPr id="229461" name="Rectangle 85"/>
              <p:cNvSpPr>
                <a:spLocks noChangeArrowheads="1"/>
              </p:cNvSpPr>
              <p:nvPr/>
            </p:nvSpPr>
            <p:spPr bwMode="auto">
              <a:xfrm>
                <a:off x="16913" y="17477"/>
                <a:ext cx="7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Liquid Water</a:t>
                </a:r>
                <a:endParaRPr lang="en-US" sz="1300">
                  <a:latin typeface="Arial" charset="0"/>
                </a:endParaRPr>
              </a:p>
            </p:txBody>
          </p:sp>
          <p:sp>
            <p:nvSpPr>
              <p:cNvPr id="229462" name="Rectangle 86"/>
              <p:cNvSpPr>
                <a:spLocks noChangeArrowheads="1"/>
              </p:cNvSpPr>
              <p:nvPr/>
            </p:nvSpPr>
            <p:spPr bwMode="auto">
              <a:xfrm>
                <a:off x="16913" y="17601"/>
                <a:ext cx="76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Optical Depth</a:t>
                </a:r>
                <a:endParaRPr lang="en-US" sz="1300">
                  <a:latin typeface="Arial" charset="0"/>
                </a:endParaRPr>
              </a:p>
            </p:txBody>
          </p:sp>
          <p:sp>
            <p:nvSpPr>
              <p:cNvPr id="229463" name="Rectangle 87"/>
              <p:cNvSpPr>
                <a:spLocks noChangeArrowheads="1"/>
              </p:cNvSpPr>
              <p:nvPr/>
            </p:nvSpPr>
            <p:spPr bwMode="auto">
              <a:xfrm>
                <a:off x="16913" y="17835"/>
                <a:ext cx="65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Top Phase</a:t>
                </a:r>
                <a:endParaRPr lang="en-US" sz="1300">
                  <a:latin typeface="Arial" charset="0"/>
                </a:endParaRPr>
              </a:p>
            </p:txBody>
          </p:sp>
          <p:sp>
            <p:nvSpPr>
              <p:cNvPr id="229464" name="Rectangle 88"/>
              <p:cNvSpPr>
                <a:spLocks noChangeArrowheads="1"/>
              </p:cNvSpPr>
              <p:nvPr/>
            </p:nvSpPr>
            <p:spPr bwMode="auto">
              <a:xfrm>
                <a:off x="16913" y="17953"/>
                <a:ext cx="7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Height *</a:t>
                </a:r>
                <a:endParaRPr lang="en-US" sz="1300" i="1">
                  <a:latin typeface="Arial" charset="0"/>
                </a:endParaRPr>
              </a:p>
            </p:txBody>
          </p:sp>
          <p:sp>
            <p:nvSpPr>
              <p:cNvPr id="229465" name="Rectangle 89"/>
              <p:cNvSpPr>
                <a:spLocks noChangeArrowheads="1"/>
              </p:cNvSpPr>
              <p:nvPr/>
            </p:nvSpPr>
            <p:spPr bwMode="auto">
              <a:xfrm>
                <a:off x="16913" y="18085"/>
                <a:ext cx="8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Pressure *</a:t>
                </a:r>
                <a:endParaRPr lang="en-US" sz="1300" i="1">
                  <a:latin typeface="Arial" charset="0"/>
                </a:endParaRPr>
              </a:p>
            </p:txBody>
          </p:sp>
          <p:sp>
            <p:nvSpPr>
              <p:cNvPr id="229466" name="Rectangle 90"/>
              <p:cNvSpPr>
                <a:spLocks noChangeArrowheads="1"/>
              </p:cNvSpPr>
              <p:nvPr/>
            </p:nvSpPr>
            <p:spPr bwMode="auto">
              <a:xfrm>
                <a:off x="16913" y="18319"/>
                <a:ext cx="4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Type</a:t>
                </a:r>
                <a:endParaRPr lang="en-US" sz="1300">
                  <a:latin typeface="Arial" charset="0"/>
                </a:endParaRPr>
              </a:p>
            </p:txBody>
          </p:sp>
          <p:sp>
            <p:nvSpPr>
              <p:cNvPr id="229467" name="Rectangle 91"/>
              <p:cNvSpPr>
                <a:spLocks noChangeArrowheads="1"/>
              </p:cNvSpPr>
              <p:nvPr/>
            </p:nvSpPr>
            <p:spPr bwMode="auto">
              <a:xfrm>
                <a:off x="16913" y="18541"/>
                <a:ext cx="16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Enhanced "V"/Overshooting Top Detection</a:t>
                </a:r>
                <a:endParaRPr lang="en-US" sz="1300">
                  <a:latin typeface="Arial" charset="0"/>
                </a:endParaRPr>
              </a:p>
            </p:txBody>
          </p:sp>
          <p:sp>
            <p:nvSpPr>
              <p:cNvPr id="229468" name="Rectangle 92"/>
              <p:cNvSpPr>
                <a:spLocks noChangeArrowheads="1"/>
              </p:cNvSpPr>
              <p:nvPr/>
            </p:nvSpPr>
            <p:spPr bwMode="auto">
              <a:xfrm>
                <a:off x="16913" y="18676"/>
                <a:ext cx="7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Hurricane Intensity</a:t>
                </a:r>
                <a:endParaRPr lang="en-US" sz="1300">
                  <a:latin typeface="Arial" charset="0"/>
                </a:endParaRPr>
              </a:p>
            </p:txBody>
          </p:sp>
          <p:sp>
            <p:nvSpPr>
              <p:cNvPr id="229469" name="Rectangle 93"/>
              <p:cNvSpPr>
                <a:spLocks noChangeArrowheads="1"/>
              </p:cNvSpPr>
              <p:nvPr/>
            </p:nvSpPr>
            <p:spPr bwMode="auto">
              <a:xfrm>
                <a:off x="16913" y="18444"/>
                <a:ext cx="7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Convection Initiation</a:t>
                </a:r>
                <a:endParaRPr lang="en-US" sz="1300">
                  <a:latin typeface="Arial" charset="0"/>
                </a:endParaRPr>
              </a:p>
            </p:txBody>
          </p:sp>
          <p:sp>
            <p:nvSpPr>
              <p:cNvPr id="229470" name="Rectangle 94"/>
              <p:cNvSpPr>
                <a:spLocks noChangeArrowheads="1"/>
              </p:cNvSpPr>
              <p:nvPr/>
            </p:nvSpPr>
            <p:spPr bwMode="auto">
              <a:xfrm>
                <a:off x="16913" y="18899"/>
                <a:ext cx="7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Lightning Detection</a:t>
                </a:r>
                <a:endParaRPr lang="en-US" sz="1300">
                  <a:latin typeface="Arial" charset="0"/>
                </a:endParaRPr>
              </a:p>
            </p:txBody>
          </p:sp>
          <p:sp>
            <p:nvSpPr>
              <p:cNvPr id="229471" name="Rectangle 95"/>
              <p:cNvSpPr>
                <a:spLocks noChangeArrowheads="1"/>
              </p:cNvSpPr>
              <p:nvPr/>
            </p:nvSpPr>
            <p:spPr bwMode="auto">
              <a:xfrm>
                <a:off x="16913" y="18796"/>
                <a:ext cx="6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Low Cloud &amp; Fog</a:t>
                </a:r>
                <a:endParaRPr lang="en-US" sz="1300">
                  <a:latin typeface="Arial" charset="0"/>
                </a:endParaRPr>
              </a:p>
            </p:txBody>
          </p:sp>
          <p:sp>
            <p:nvSpPr>
              <p:cNvPr id="229472" name="Rectangle 96"/>
              <p:cNvSpPr>
                <a:spLocks noChangeArrowheads="1"/>
              </p:cNvSpPr>
              <p:nvPr/>
            </p:nvSpPr>
            <p:spPr bwMode="auto">
              <a:xfrm>
                <a:off x="16913" y="19023"/>
                <a:ext cx="4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Turbulence</a:t>
                </a:r>
                <a:endParaRPr lang="en-US" sz="1300">
                  <a:latin typeface="Arial" charset="0"/>
                </a:endParaRPr>
              </a:p>
            </p:txBody>
          </p:sp>
          <p:sp>
            <p:nvSpPr>
              <p:cNvPr id="229473" name="Rectangle 97"/>
              <p:cNvSpPr>
                <a:spLocks noChangeArrowheads="1"/>
              </p:cNvSpPr>
              <p:nvPr/>
            </p:nvSpPr>
            <p:spPr bwMode="auto">
              <a:xfrm>
                <a:off x="16913" y="19141"/>
                <a:ext cx="3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Visibility</a:t>
                </a:r>
                <a:endParaRPr lang="en-US" sz="1300">
                  <a:latin typeface="Arial" charset="0"/>
                </a:endParaRPr>
              </a:p>
            </p:txBody>
          </p:sp>
          <p:sp>
            <p:nvSpPr>
              <p:cNvPr id="229474" name="Text Box 98"/>
              <p:cNvSpPr txBox="1">
                <a:spLocks noChangeArrowheads="1"/>
              </p:cNvSpPr>
              <p:nvPr/>
            </p:nvSpPr>
            <p:spPr bwMode="auto">
              <a:xfrm>
                <a:off x="18949" y="19141"/>
                <a:ext cx="3552"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600" b="1" dirty="0">
                    <a:latin typeface="Arial" charset="0"/>
                  </a:rPr>
                  <a:t>*</a:t>
                </a:r>
                <a:r>
                  <a:rPr lang="en-US" sz="1200" b="1" dirty="0">
                    <a:latin typeface="Arial" charset="0"/>
                  </a:rPr>
                  <a:t> </a:t>
                </a:r>
                <a:r>
                  <a:rPr lang="en-US" sz="1200" dirty="0">
                    <a:latin typeface="Arial" charset="0"/>
                  </a:rPr>
                  <a:t>= </a:t>
                </a:r>
                <a:r>
                  <a:rPr lang="en-US" sz="1200" i="1" dirty="0">
                    <a:latin typeface="Arial" charset="0"/>
                  </a:rPr>
                  <a:t>Products degraded from original GOES-R </a:t>
                </a:r>
                <a:r>
                  <a:rPr lang="en-US" sz="1200" i="1" dirty="0" smtClean="0">
                    <a:latin typeface="Arial" charset="0"/>
                  </a:rPr>
                  <a:t>(</a:t>
                </a:r>
                <a:r>
                  <a:rPr lang="en-US" sz="1200" i="1" dirty="0">
                    <a:latin typeface="Arial" charset="0"/>
                  </a:rPr>
                  <a:t>e.g.; now no HES)</a:t>
                </a:r>
              </a:p>
              <a:p>
                <a:pPr eaLnBrk="1" hangingPunct="1">
                  <a:spcBef>
                    <a:spcPct val="50000"/>
                  </a:spcBef>
                </a:pPr>
                <a:endParaRPr lang="en-US" sz="1200" i="1" dirty="0">
                  <a:latin typeface="Arial" charset="0"/>
                </a:endParaRPr>
              </a:p>
            </p:txBody>
          </p:sp>
          <p:sp>
            <p:nvSpPr>
              <p:cNvPr id="229475" name="Rectangle 99"/>
              <p:cNvSpPr>
                <a:spLocks noChangeArrowheads="1"/>
              </p:cNvSpPr>
              <p:nvPr/>
            </p:nvSpPr>
            <p:spPr bwMode="auto">
              <a:xfrm>
                <a:off x="16913" y="17248"/>
                <a:ext cx="140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Layers / Heights &amp; Thickness *</a:t>
                </a:r>
                <a:endParaRPr lang="en-US" sz="1300" i="1">
                  <a:latin typeface="Arial" charset="0"/>
                </a:endParaRPr>
              </a:p>
            </p:txBody>
          </p:sp>
          <p:sp>
            <p:nvSpPr>
              <p:cNvPr id="229476" name="Rectangle 100"/>
              <p:cNvSpPr>
                <a:spLocks noChangeArrowheads="1"/>
              </p:cNvSpPr>
              <p:nvPr/>
            </p:nvSpPr>
            <p:spPr bwMode="auto">
              <a:xfrm>
                <a:off x="16913" y="18205"/>
                <a:ext cx="95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Temperature *</a:t>
                </a:r>
                <a:endParaRPr lang="en-US" sz="1300" i="1">
                  <a:latin typeface="Arial" charset="0"/>
                </a:endParaRPr>
              </a:p>
            </p:txBody>
          </p:sp>
          <p:sp>
            <p:nvSpPr>
              <p:cNvPr id="229477" name="Rectangle 101"/>
              <p:cNvSpPr>
                <a:spLocks noChangeArrowheads="1"/>
              </p:cNvSpPr>
              <p:nvPr/>
            </p:nvSpPr>
            <p:spPr bwMode="auto">
              <a:xfrm>
                <a:off x="18781" y="1747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78" name="Rectangle 102"/>
              <p:cNvSpPr>
                <a:spLocks noChangeArrowheads="1"/>
              </p:cNvSpPr>
              <p:nvPr/>
            </p:nvSpPr>
            <p:spPr bwMode="auto">
              <a:xfrm>
                <a:off x="18781" y="1759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79" name="Rectangle 103"/>
              <p:cNvSpPr>
                <a:spLocks noChangeArrowheads="1"/>
              </p:cNvSpPr>
              <p:nvPr/>
            </p:nvSpPr>
            <p:spPr bwMode="auto">
              <a:xfrm>
                <a:off x="18782" y="1865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0" name="Rectangle 104"/>
              <p:cNvSpPr>
                <a:spLocks noChangeArrowheads="1"/>
              </p:cNvSpPr>
              <p:nvPr/>
            </p:nvSpPr>
            <p:spPr bwMode="auto">
              <a:xfrm>
                <a:off x="18782" y="1877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1" name="Rectangle 105"/>
              <p:cNvSpPr>
                <a:spLocks noChangeArrowheads="1"/>
              </p:cNvSpPr>
              <p:nvPr/>
            </p:nvSpPr>
            <p:spPr bwMode="auto">
              <a:xfrm>
                <a:off x="18783" y="18536"/>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2" name="Rectangle 106"/>
              <p:cNvSpPr>
                <a:spLocks noChangeArrowheads="1"/>
              </p:cNvSpPr>
              <p:nvPr/>
            </p:nvSpPr>
            <p:spPr bwMode="auto">
              <a:xfrm>
                <a:off x="18783" y="18891"/>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3" name="Rectangle 107"/>
              <p:cNvSpPr>
                <a:spLocks noChangeArrowheads="1"/>
              </p:cNvSpPr>
              <p:nvPr/>
            </p:nvSpPr>
            <p:spPr bwMode="auto">
              <a:xfrm>
                <a:off x="18781" y="1736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4" name="Rectangle 108"/>
              <p:cNvSpPr>
                <a:spLocks noChangeArrowheads="1"/>
              </p:cNvSpPr>
              <p:nvPr/>
            </p:nvSpPr>
            <p:spPr bwMode="auto">
              <a:xfrm>
                <a:off x="18784" y="1782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5" name="Rectangle 109"/>
              <p:cNvSpPr>
                <a:spLocks noChangeArrowheads="1"/>
              </p:cNvSpPr>
              <p:nvPr/>
            </p:nvSpPr>
            <p:spPr bwMode="auto">
              <a:xfrm>
                <a:off x="18784" y="1818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300">
                    <a:latin typeface="Arial" charset="0"/>
                  </a:rPr>
                  <a:t> </a:t>
                </a:r>
              </a:p>
            </p:txBody>
          </p:sp>
          <p:sp>
            <p:nvSpPr>
              <p:cNvPr id="229486" name="Rectangle 110"/>
              <p:cNvSpPr>
                <a:spLocks noChangeArrowheads="1"/>
              </p:cNvSpPr>
              <p:nvPr/>
            </p:nvSpPr>
            <p:spPr bwMode="auto">
              <a:xfrm>
                <a:off x="18784" y="18300"/>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7" name="Rectangle 111"/>
              <p:cNvSpPr>
                <a:spLocks noChangeArrowheads="1"/>
              </p:cNvSpPr>
              <p:nvPr/>
            </p:nvSpPr>
            <p:spPr bwMode="auto">
              <a:xfrm>
                <a:off x="18782" y="17244"/>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8" name="Rectangle 112"/>
              <p:cNvSpPr>
                <a:spLocks noChangeArrowheads="1"/>
              </p:cNvSpPr>
              <p:nvPr/>
            </p:nvSpPr>
            <p:spPr bwMode="auto">
              <a:xfrm>
                <a:off x="18782" y="17126"/>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9" name="Rectangle 113"/>
              <p:cNvSpPr>
                <a:spLocks noChangeArrowheads="1"/>
              </p:cNvSpPr>
              <p:nvPr/>
            </p:nvSpPr>
            <p:spPr bwMode="auto">
              <a:xfrm>
                <a:off x="18782" y="18064"/>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0" name="Rectangle 114"/>
              <p:cNvSpPr>
                <a:spLocks noChangeArrowheads="1"/>
              </p:cNvSpPr>
              <p:nvPr/>
            </p:nvSpPr>
            <p:spPr bwMode="auto">
              <a:xfrm>
                <a:off x="18782" y="17946"/>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1" name="Rectangle 115"/>
              <p:cNvSpPr>
                <a:spLocks noChangeArrowheads="1"/>
              </p:cNvSpPr>
              <p:nvPr/>
            </p:nvSpPr>
            <p:spPr bwMode="auto">
              <a:xfrm>
                <a:off x="18782" y="18419"/>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2" name="Rectangle 116"/>
              <p:cNvSpPr>
                <a:spLocks noChangeArrowheads="1"/>
              </p:cNvSpPr>
              <p:nvPr/>
            </p:nvSpPr>
            <p:spPr bwMode="auto">
              <a:xfrm>
                <a:off x="18782" y="17708"/>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3" name="Rectangle 117"/>
              <p:cNvSpPr>
                <a:spLocks noChangeArrowheads="1"/>
              </p:cNvSpPr>
              <p:nvPr/>
            </p:nvSpPr>
            <p:spPr bwMode="auto">
              <a:xfrm>
                <a:off x="18843" y="17367"/>
                <a:ext cx="8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Total Water Content *</a:t>
                </a:r>
                <a:endParaRPr lang="en-US" sz="1300" i="1">
                  <a:latin typeface="Arial" charset="0"/>
                </a:endParaRPr>
              </a:p>
            </p:txBody>
          </p:sp>
          <p:sp>
            <p:nvSpPr>
              <p:cNvPr id="229494" name="Rectangle 118"/>
              <p:cNvSpPr>
                <a:spLocks noChangeArrowheads="1"/>
              </p:cNvSpPr>
              <p:nvPr/>
            </p:nvSpPr>
            <p:spPr bwMode="auto">
              <a:xfrm>
                <a:off x="18843" y="17939"/>
                <a:ext cx="13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Downward Solar </a:t>
                </a:r>
                <a:r>
                  <a:rPr lang="en-US" sz="1000" b="1">
                    <a:latin typeface="Arial" charset="0"/>
                  </a:rPr>
                  <a:t>Insolation: Surface</a:t>
                </a:r>
                <a:endParaRPr lang="en-US" sz="1300">
                  <a:latin typeface="Arial" charset="0"/>
                </a:endParaRPr>
              </a:p>
            </p:txBody>
          </p:sp>
          <p:sp>
            <p:nvSpPr>
              <p:cNvPr id="229495" name="Rectangle 119"/>
              <p:cNvSpPr>
                <a:spLocks noChangeArrowheads="1"/>
              </p:cNvSpPr>
              <p:nvPr/>
            </p:nvSpPr>
            <p:spPr bwMode="auto">
              <a:xfrm>
                <a:off x="18843" y="18176"/>
                <a:ext cx="17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Upward Longwave </a:t>
                </a:r>
                <a:r>
                  <a:rPr lang="en-US" sz="1000" b="1">
                    <a:latin typeface="Arial" charset="0"/>
                  </a:rPr>
                  <a:t>Radiation *: Surface &amp; TOA</a:t>
                </a:r>
                <a:endParaRPr lang="en-US" sz="1300">
                  <a:latin typeface="Arial" charset="0"/>
                </a:endParaRPr>
              </a:p>
            </p:txBody>
          </p:sp>
          <p:sp>
            <p:nvSpPr>
              <p:cNvPr id="229496" name="Rectangle 120"/>
              <p:cNvSpPr>
                <a:spLocks noChangeArrowheads="1"/>
              </p:cNvSpPr>
              <p:nvPr/>
            </p:nvSpPr>
            <p:spPr bwMode="auto">
              <a:xfrm>
                <a:off x="18843" y="18299"/>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Ozone Total *</a:t>
                </a:r>
                <a:endParaRPr lang="en-US" sz="1300" i="1">
                  <a:latin typeface="Arial" charset="0"/>
                </a:endParaRPr>
              </a:p>
            </p:txBody>
          </p:sp>
          <p:sp>
            <p:nvSpPr>
              <p:cNvPr id="229497" name="Rectangle 121"/>
              <p:cNvSpPr>
                <a:spLocks noChangeArrowheads="1"/>
              </p:cNvSpPr>
              <p:nvPr/>
            </p:nvSpPr>
            <p:spPr bwMode="auto">
              <a:xfrm>
                <a:off x="18843" y="17818"/>
                <a:ext cx="15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Downward Longwave  </a:t>
                </a:r>
                <a:r>
                  <a:rPr lang="en-US" sz="1000" b="1">
                    <a:latin typeface="Arial" charset="0"/>
                  </a:rPr>
                  <a:t>Radiation: Surface</a:t>
                </a:r>
                <a:endParaRPr lang="en-US" sz="1300">
                  <a:latin typeface="Arial" charset="0"/>
                </a:endParaRPr>
              </a:p>
            </p:txBody>
          </p:sp>
          <p:sp>
            <p:nvSpPr>
              <p:cNvPr id="229498" name="Rectangle 122"/>
              <p:cNvSpPr>
                <a:spLocks noChangeArrowheads="1"/>
              </p:cNvSpPr>
              <p:nvPr/>
            </p:nvSpPr>
            <p:spPr bwMode="auto">
              <a:xfrm>
                <a:off x="18843" y="17591"/>
                <a:ext cx="4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Radiances *</a:t>
                </a:r>
                <a:endParaRPr lang="en-US" sz="1300">
                  <a:latin typeface="Arial" charset="0"/>
                </a:endParaRPr>
              </a:p>
            </p:txBody>
          </p:sp>
          <p:sp>
            <p:nvSpPr>
              <p:cNvPr id="229499" name="Rectangle 123"/>
              <p:cNvSpPr>
                <a:spLocks noChangeArrowheads="1"/>
              </p:cNvSpPr>
              <p:nvPr/>
            </p:nvSpPr>
            <p:spPr bwMode="auto">
              <a:xfrm>
                <a:off x="18843" y="17703"/>
                <a:ext cx="152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Absorbed Shortwave Radiation</a:t>
                </a:r>
                <a:r>
                  <a:rPr lang="en-US" sz="1000" b="1">
                    <a:latin typeface="Arial" charset="0"/>
                  </a:rPr>
                  <a:t>: Surface</a:t>
                </a:r>
                <a:endParaRPr lang="en-US" sz="1300">
                  <a:latin typeface="Arial" charset="0"/>
                </a:endParaRPr>
              </a:p>
            </p:txBody>
          </p:sp>
          <p:sp>
            <p:nvSpPr>
              <p:cNvPr id="229500" name="Rectangle 124"/>
              <p:cNvSpPr>
                <a:spLocks noChangeArrowheads="1"/>
              </p:cNvSpPr>
              <p:nvPr/>
            </p:nvSpPr>
            <p:spPr bwMode="auto">
              <a:xfrm>
                <a:off x="18843" y="18058"/>
                <a:ext cx="119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Reflected Solar </a:t>
                </a:r>
                <a:r>
                  <a:rPr lang="en-US" sz="1000" b="1">
                    <a:latin typeface="Arial" charset="0"/>
                  </a:rPr>
                  <a:t>Insolation: TOA</a:t>
                </a:r>
                <a:endParaRPr lang="en-US" sz="1300">
                  <a:latin typeface="Arial" charset="0"/>
                </a:endParaRPr>
              </a:p>
            </p:txBody>
          </p:sp>
          <p:sp>
            <p:nvSpPr>
              <p:cNvPr id="229501" name="Rectangle 125"/>
              <p:cNvSpPr>
                <a:spLocks noChangeArrowheads="1"/>
              </p:cNvSpPr>
              <p:nvPr/>
            </p:nvSpPr>
            <p:spPr bwMode="auto">
              <a:xfrm>
                <a:off x="18843" y="18662"/>
                <a:ext cx="119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Fire / Hot Spot </a:t>
                </a:r>
                <a:r>
                  <a:rPr lang="en-US" sz="1000" b="1">
                    <a:latin typeface="Arial" charset="0"/>
                  </a:rPr>
                  <a:t>Characterization</a:t>
                </a:r>
                <a:endParaRPr lang="en-US" sz="1300">
                  <a:latin typeface="Arial" charset="0"/>
                </a:endParaRPr>
              </a:p>
            </p:txBody>
          </p:sp>
          <p:sp>
            <p:nvSpPr>
              <p:cNvPr id="229502" name="Rectangle 126"/>
              <p:cNvSpPr>
                <a:spLocks noChangeArrowheads="1"/>
              </p:cNvSpPr>
              <p:nvPr/>
            </p:nvSpPr>
            <p:spPr bwMode="auto">
              <a:xfrm>
                <a:off x="18843" y="18782"/>
                <a:ext cx="87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Flood / Standing Water</a:t>
                </a:r>
                <a:endParaRPr lang="en-US" sz="1300">
                  <a:latin typeface="Arial" charset="0"/>
                </a:endParaRPr>
              </a:p>
            </p:txBody>
          </p:sp>
          <p:sp>
            <p:nvSpPr>
              <p:cNvPr id="229503" name="Rectangle 127"/>
              <p:cNvSpPr>
                <a:spLocks noChangeArrowheads="1"/>
              </p:cNvSpPr>
              <p:nvPr/>
            </p:nvSpPr>
            <p:spPr bwMode="auto">
              <a:xfrm>
                <a:off x="18843" y="18421"/>
                <a:ext cx="5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SO</a:t>
                </a:r>
                <a:r>
                  <a:rPr lang="en-US" sz="1000" b="1" i="1" baseline="-25000">
                    <a:solidFill>
                      <a:srgbClr val="000000"/>
                    </a:solidFill>
                    <a:latin typeface="Arial" charset="0"/>
                  </a:rPr>
                  <a:t>2</a:t>
                </a:r>
                <a:r>
                  <a:rPr lang="en-US" sz="1000" b="1" i="1">
                    <a:solidFill>
                      <a:srgbClr val="000000"/>
                    </a:solidFill>
                    <a:latin typeface="Arial" charset="0"/>
                  </a:rPr>
                  <a:t> Detection *</a:t>
                </a:r>
                <a:endParaRPr lang="en-US" sz="1300" i="1">
                  <a:latin typeface="Arial" charset="0"/>
                </a:endParaRPr>
              </a:p>
            </p:txBody>
          </p:sp>
          <p:sp>
            <p:nvSpPr>
              <p:cNvPr id="229504" name="Rectangle 128"/>
              <p:cNvSpPr>
                <a:spLocks noChangeArrowheads="1"/>
              </p:cNvSpPr>
              <p:nvPr/>
            </p:nvSpPr>
            <p:spPr bwMode="auto">
              <a:xfrm>
                <a:off x="18843" y="17483"/>
                <a:ext cx="6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Clear Sky Masks</a:t>
                </a:r>
                <a:endParaRPr lang="en-US" sz="1300">
                  <a:latin typeface="Arial" charset="0"/>
                </a:endParaRPr>
              </a:p>
            </p:txBody>
          </p:sp>
          <p:sp>
            <p:nvSpPr>
              <p:cNvPr id="229505" name="Rectangle 129"/>
              <p:cNvSpPr>
                <a:spLocks noChangeArrowheads="1"/>
              </p:cNvSpPr>
              <p:nvPr/>
            </p:nvSpPr>
            <p:spPr bwMode="auto">
              <a:xfrm>
                <a:off x="18843" y="17137"/>
                <a:ext cx="9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Derived Stability Indices *</a:t>
                </a:r>
                <a:endParaRPr lang="en-US" sz="1300" i="1">
                  <a:latin typeface="Arial" charset="0"/>
                </a:endParaRPr>
              </a:p>
            </p:txBody>
          </p:sp>
          <p:sp>
            <p:nvSpPr>
              <p:cNvPr id="229506" name="Rectangle 130"/>
              <p:cNvSpPr>
                <a:spLocks noChangeArrowheads="1"/>
              </p:cNvSpPr>
              <p:nvPr/>
            </p:nvSpPr>
            <p:spPr bwMode="auto">
              <a:xfrm>
                <a:off x="18843" y="17249"/>
                <a:ext cx="9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Total Precipitable Water *</a:t>
                </a:r>
                <a:endParaRPr lang="en-US" sz="1300" i="1">
                  <a:latin typeface="Arial" charset="0"/>
                </a:endParaRPr>
              </a:p>
            </p:txBody>
          </p:sp>
          <p:sp>
            <p:nvSpPr>
              <p:cNvPr id="229507" name="Rectangle 131"/>
              <p:cNvSpPr>
                <a:spLocks noChangeArrowheads="1"/>
              </p:cNvSpPr>
              <p:nvPr/>
            </p:nvSpPr>
            <p:spPr bwMode="auto">
              <a:xfrm>
                <a:off x="18843" y="18901"/>
                <a:ext cx="13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Land Surface (Skin) Temperature *</a:t>
                </a:r>
                <a:endParaRPr lang="en-US" sz="1300" i="1">
                  <a:solidFill>
                    <a:srgbClr val="0066FF"/>
                  </a:solidFill>
                  <a:latin typeface="Arial" charset="0"/>
                </a:endParaRPr>
              </a:p>
            </p:txBody>
          </p:sp>
          <p:sp>
            <p:nvSpPr>
              <p:cNvPr id="229508" name="Rectangle 132"/>
              <p:cNvSpPr>
                <a:spLocks noChangeArrowheads="1"/>
              </p:cNvSpPr>
              <p:nvPr/>
            </p:nvSpPr>
            <p:spPr bwMode="auto">
              <a:xfrm>
                <a:off x="18853" y="18546"/>
                <a:ext cx="89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Derived Motion Winds *</a:t>
                </a:r>
                <a:endParaRPr lang="en-US" sz="1300" i="1">
                  <a:latin typeface="Arial" charset="0"/>
                </a:endParaRPr>
              </a:p>
            </p:txBody>
          </p:sp>
          <p:sp>
            <p:nvSpPr>
              <p:cNvPr id="229509" name="Rectangle 133"/>
              <p:cNvSpPr>
                <a:spLocks noChangeArrowheads="1"/>
              </p:cNvSpPr>
              <p:nvPr/>
            </p:nvSpPr>
            <p:spPr bwMode="auto">
              <a:xfrm>
                <a:off x="18782" y="17012"/>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510" name="Rectangle 134"/>
              <p:cNvSpPr>
                <a:spLocks noChangeArrowheads="1"/>
              </p:cNvSpPr>
              <p:nvPr/>
            </p:nvSpPr>
            <p:spPr bwMode="auto">
              <a:xfrm>
                <a:off x="18782" y="16895"/>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511" name="Rectangle 135"/>
              <p:cNvSpPr>
                <a:spLocks noChangeArrowheads="1"/>
              </p:cNvSpPr>
              <p:nvPr/>
            </p:nvSpPr>
            <p:spPr bwMode="auto">
              <a:xfrm>
                <a:off x="18853" y="17020"/>
                <a:ext cx="16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Legacy Atm. Vertical Temperature Profile *</a:t>
                </a:r>
                <a:endParaRPr lang="en-US" sz="1300" i="1">
                  <a:latin typeface="Arial" charset="0"/>
                </a:endParaRPr>
              </a:p>
            </p:txBody>
          </p:sp>
          <p:sp>
            <p:nvSpPr>
              <p:cNvPr id="229512" name="Rectangle 136"/>
              <p:cNvSpPr>
                <a:spLocks noChangeArrowheads="1"/>
              </p:cNvSpPr>
              <p:nvPr/>
            </p:nvSpPr>
            <p:spPr bwMode="auto">
              <a:xfrm>
                <a:off x="18853" y="16904"/>
                <a:ext cx="14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Legacy Atm. Vertical Moisture Profile *</a:t>
                </a:r>
                <a:endParaRPr lang="en-US" sz="1300" i="1">
                  <a:latin typeface="Arial" charset="0"/>
                </a:endParaRPr>
              </a:p>
            </p:txBody>
          </p:sp>
          <p:grpSp>
            <p:nvGrpSpPr>
              <p:cNvPr id="229513" name="Group 137"/>
              <p:cNvGrpSpPr>
                <a:grpSpLocks/>
              </p:cNvGrpSpPr>
              <p:nvPr/>
            </p:nvGrpSpPr>
            <p:grpSpPr bwMode="auto">
              <a:xfrm>
                <a:off x="16861" y="19477"/>
                <a:ext cx="4968" cy="450"/>
                <a:chOff x="24" y="4026"/>
                <a:chExt cx="5691" cy="422"/>
              </a:xfrm>
            </p:grpSpPr>
            <p:sp>
              <p:nvSpPr>
                <p:cNvPr id="229514" name="Text Box 138"/>
                <p:cNvSpPr txBox="1">
                  <a:spLocks noChangeArrowheads="1"/>
                </p:cNvSpPr>
                <p:nvPr/>
              </p:nvSpPr>
              <p:spPr bwMode="auto">
                <a:xfrm>
                  <a:off x="24" y="4026"/>
                  <a:ext cx="889" cy="242"/>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ABI – Advanced Baseline Imager</a:t>
                  </a:r>
                </a:p>
              </p:txBody>
            </p:sp>
            <p:sp>
              <p:nvSpPr>
                <p:cNvPr id="229515" name="Text Box 139"/>
                <p:cNvSpPr txBox="1">
                  <a:spLocks noChangeArrowheads="1"/>
                </p:cNvSpPr>
                <p:nvPr/>
              </p:nvSpPr>
              <p:spPr bwMode="auto">
                <a:xfrm>
                  <a:off x="985" y="4026"/>
                  <a:ext cx="888" cy="422"/>
                </a:xfrm>
                <a:prstGeom prst="rect">
                  <a:avLst/>
                </a:prstGeom>
                <a:solidFill>
                  <a:srgbClr val="FF99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Continuity of GOES Legacy Sounder Products from ABI</a:t>
                  </a:r>
                </a:p>
              </p:txBody>
            </p:sp>
            <p:sp>
              <p:nvSpPr>
                <p:cNvPr id="229516" name="Text Box 140"/>
                <p:cNvSpPr txBox="1">
                  <a:spLocks noChangeArrowheads="1"/>
                </p:cNvSpPr>
                <p:nvPr/>
              </p:nvSpPr>
              <p:spPr bwMode="auto">
                <a:xfrm>
                  <a:off x="1944" y="4026"/>
                  <a:ext cx="889" cy="242"/>
                </a:xfrm>
                <a:prstGeom prst="rect">
                  <a:avLst/>
                </a:prstGeom>
                <a:solidFill>
                  <a:srgbClr val="FFFF99"/>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SEISS – Space Env. In-Situ Suite</a:t>
                  </a:r>
                </a:p>
              </p:txBody>
            </p:sp>
            <p:sp>
              <p:nvSpPr>
                <p:cNvPr id="229517" name="Text Box 141"/>
                <p:cNvSpPr txBox="1">
                  <a:spLocks noChangeArrowheads="1"/>
                </p:cNvSpPr>
                <p:nvPr/>
              </p:nvSpPr>
              <p:spPr bwMode="auto">
                <a:xfrm>
                  <a:off x="2905" y="4026"/>
                  <a:ext cx="889" cy="332"/>
                </a:xfrm>
                <a:prstGeom prst="rect">
                  <a:avLst/>
                </a:prstGeom>
                <a:solidFill>
                  <a:srgbClr val="FF99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solidFill>
                        <a:srgbClr val="0066FF"/>
                      </a:solidFill>
                      <a:latin typeface="Arial" charset="0"/>
                    </a:rPr>
                    <a:t>EXIS – EUV and X-Ray Irradiance Sensors</a:t>
                  </a:r>
                </a:p>
              </p:txBody>
            </p:sp>
            <p:sp>
              <p:nvSpPr>
                <p:cNvPr id="229518" name="Text Box 142"/>
                <p:cNvSpPr txBox="1">
                  <a:spLocks noChangeArrowheads="1"/>
                </p:cNvSpPr>
                <p:nvPr/>
              </p:nvSpPr>
              <p:spPr bwMode="auto">
                <a:xfrm>
                  <a:off x="3865" y="4026"/>
                  <a:ext cx="889" cy="332"/>
                </a:xfrm>
                <a:prstGeom prst="rect">
                  <a:avLst/>
                </a:prstGeom>
                <a:solidFill>
                  <a:srgbClr val="CC99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GLM – Geostationary Lightning Mapper</a:t>
                  </a:r>
                </a:p>
              </p:txBody>
            </p:sp>
            <p:sp>
              <p:nvSpPr>
                <p:cNvPr id="229519" name="Text Box 143"/>
                <p:cNvSpPr txBox="1">
                  <a:spLocks noChangeArrowheads="1"/>
                </p:cNvSpPr>
                <p:nvPr/>
              </p:nvSpPr>
              <p:spPr bwMode="auto">
                <a:xfrm>
                  <a:off x="4826" y="4026"/>
                  <a:ext cx="889" cy="258"/>
                </a:xfrm>
                <a:prstGeom prst="rect">
                  <a:avLst/>
                </a:prstGeom>
                <a:solidFill>
                  <a:schemeClr val="folHlink"/>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000">
                      <a:latin typeface="Arial" charset="0"/>
                    </a:rPr>
                    <a:t>Magnetometer</a:t>
                  </a:r>
                </a:p>
              </p:txBody>
            </p:sp>
          </p:grpSp>
          <p:sp>
            <p:nvSpPr>
              <p:cNvPr id="229520" name="Text Box 144"/>
              <p:cNvSpPr txBox="1">
                <a:spLocks noChangeArrowheads="1"/>
              </p:cNvSpPr>
              <p:nvPr/>
            </p:nvSpPr>
            <p:spPr bwMode="auto">
              <a:xfrm>
                <a:off x="21877" y="19479"/>
                <a:ext cx="672" cy="44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eaLnBrk="1" hangingPunct="1">
                  <a:spcBef>
                    <a:spcPct val="50000"/>
                  </a:spcBef>
                </a:pPr>
                <a:r>
                  <a:rPr lang="en-US" sz="1000">
                    <a:latin typeface="Arial" charset="0"/>
                  </a:rPr>
                  <a:t>SUVI – Solar extreme UltraViolet Imager</a:t>
                </a:r>
              </a:p>
            </p:txBody>
          </p:sp>
          <p:sp>
            <p:nvSpPr>
              <p:cNvPr id="229521" name="Rectangle 145"/>
              <p:cNvSpPr>
                <a:spLocks noChangeArrowheads="1"/>
              </p:cNvSpPr>
              <p:nvPr/>
            </p:nvSpPr>
            <p:spPr bwMode="auto">
              <a:xfrm>
                <a:off x="18836" y="16429"/>
                <a:ext cx="7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Geomagnetic Field</a:t>
                </a:r>
                <a:endParaRPr lang="en-US" sz="1300">
                  <a:latin typeface="Arial" charset="0"/>
                </a:endParaRPr>
              </a:p>
            </p:txBody>
          </p:sp>
        </p:grpSp>
      </p:grpSp>
      <p:sp>
        <p:nvSpPr>
          <p:cNvPr id="229522" name="Rectangle 146"/>
          <p:cNvSpPr>
            <a:spLocks noChangeArrowheads="1"/>
          </p:cNvSpPr>
          <p:nvPr/>
        </p:nvSpPr>
        <p:spPr bwMode="auto">
          <a:xfrm>
            <a:off x="6324600" y="5181600"/>
            <a:ext cx="24384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latin typeface="Arial" charset="0"/>
              </a:rPr>
              <a:t>Improved with HS</a:t>
            </a:r>
          </a:p>
        </p:txBody>
      </p:sp>
      <p:sp>
        <p:nvSpPr>
          <p:cNvPr id="229523" name="Rectangle 147"/>
          <p:cNvSpPr>
            <a:spLocks noGrp="1" noChangeArrowheads="1"/>
          </p:cNvSpPr>
          <p:nvPr>
            <p:ph type="title"/>
          </p:nvPr>
        </p:nvSpPr>
        <p:spPr>
          <a:xfrm>
            <a:off x="304800" y="76200"/>
            <a:ext cx="8534400" cy="1143000"/>
          </a:xfrm>
          <a:solidFill>
            <a:schemeClr val="bg1"/>
          </a:solidFill>
        </p:spPr>
        <p:txBody>
          <a:bodyPr/>
          <a:lstStyle/>
          <a:p>
            <a:pPr algn="ctr"/>
            <a:r>
              <a:rPr lang="en-US" sz="2400" dirty="0">
                <a:ea typeface="굴림" charset="-127"/>
              </a:rPr>
              <a:t>High spectral (HS) resolution </a:t>
            </a:r>
            <a:r>
              <a:rPr lang="en-US" sz="2400" dirty="0" smtClean="0">
                <a:ea typeface="굴림" charset="-127"/>
              </a:rPr>
              <a:t>IR data </a:t>
            </a:r>
            <a:r>
              <a:rPr lang="en-US" sz="2400" dirty="0">
                <a:ea typeface="굴림" charset="-127"/>
              </a:rPr>
              <a:t>will help at least 17 other ABI-based products</a:t>
            </a:r>
          </a:p>
        </p:txBody>
      </p:sp>
    </p:spTree>
    <p:extLst>
      <p:ext uri="{BB962C8B-B14F-4D97-AF65-F5344CB8AC3E}">
        <p14:creationId xmlns:p14="http://schemas.microsoft.com/office/powerpoint/2010/main" val="3019400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0695A4-E6A0-4EBD-BFB0-A2D81A564249}" type="slidenum">
              <a:rPr lang="en-US">
                <a:solidFill>
                  <a:srgbClr val="000000"/>
                </a:solidFill>
              </a:rPr>
              <a:pPr/>
              <a:t>45</a:t>
            </a:fld>
            <a:endParaRPr lang="en-US">
              <a:solidFill>
                <a:srgbClr val="000000"/>
              </a:solidFill>
            </a:endParaRPr>
          </a:p>
        </p:txBody>
      </p:sp>
      <p:pic>
        <p:nvPicPr>
          <p:cNvPr id="56322" name="Picture 2" descr="pcld_rms_goes_abs_hi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0"/>
            <a:ext cx="80010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Grp="1" noChangeArrowheads="1"/>
          </p:cNvSpPr>
          <p:nvPr>
            <p:ph type="title"/>
          </p:nvPr>
        </p:nvSpPr>
        <p:spPr>
          <a:xfrm>
            <a:off x="0" y="304800"/>
            <a:ext cx="9144000" cy="1143000"/>
          </a:xfrm>
        </p:spPr>
        <p:txBody>
          <a:bodyPr/>
          <a:lstStyle/>
          <a:p>
            <a:r>
              <a:rPr lang="en-US" sz="3600" dirty="0">
                <a:solidFill>
                  <a:schemeClr val="accent2"/>
                </a:solidFill>
              </a:rPr>
              <a:t>Better Observation of Cloud Properties</a:t>
            </a:r>
            <a:endParaRPr lang="en-US" dirty="0"/>
          </a:p>
        </p:txBody>
      </p:sp>
      <p:sp>
        <p:nvSpPr>
          <p:cNvPr id="56324" name="Rectangle 4"/>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pPr>
            <a:r>
              <a:rPr lang="en-US" sz="3200" smtClean="0">
                <a:solidFill>
                  <a:srgbClr val="000000"/>
                </a:solidFill>
              </a:rPr>
              <a:t>High spectral data allow a more accurate determination of high, thin clouds.</a:t>
            </a:r>
          </a:p>
        </p:txBody>
      </p:sp>
    </p:spTree>
    <p:extLst>
      <p:ext uri="{BB962C8B-B14F-4D97-AF65-F5344CB8AC3E}">
        <p14:creationId xmlns:p14="http://schemas.microsoft.com/office/powerpoint/2010/main" val="17184095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46</a:t>
            </a:fld>
            <a:endParaRPr lang="en-US" smtClean="0">
              <a:solidFill>
                <a:srgbClr val="000000"/>
              </a:solidFill>
            </a:endParaRPr>
          </a:p>
        </p:txBody>
      </p:sp>
      <p:pic>
        <p:nvPicPr>
          <p:cNvPr id="8" name="Picture 6" descr="D:\png\gifts_wf_standard_5.0_wv3d_19-Jul-200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34" t="6995" r="2615" b="18092"/>
          <a:stretch/>
        </p:blipFill>
        <p:spPr bwMode="auto">
          <a:xfrm>
            <a:off x="4495800" y="3962400"/>
            <a:ext cx="446567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722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C50A46-610A-40CF-AD0C-6BA3177B6111}" type="slidenum">
              <a:rPr lang="en-US" smtClean="0">
                <a:solidFill>
                  <a:srgbClr val="000000"/>
                </a:solidFill>
                <a:latin typeface="Times New Roman" pitchFamily="18" charset="0"/>
              </a:rPr>
              <a:pPr eaLnBrk="1" hangingPunct="1"/>
              <a:t>47</a:t>
            </a:fld>
            <a:endParaRPr lang="en-US" smtClean="0">
              <a:solidFill>
                <a:srgbClr val="000000"/>
              </a:solidFill>
              <a:latin typeface="Times New Roman" pitchFamily="18" charset="0"/>
            </a:endParaRPr>
          </a:p>
        </p:txBody>
      </p:sp>
      <p:pic>
        <p:nvPicPr>
          <p:cNvPr id="92163" name="Picture 2" descr="TPW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3"/>
          <p:cNvSpPr txBox="1">
            <a:spLocks noChangeArrowheads="1"/>
          </p:cNvSpPr>
          <p:nvPr/>
        </p:nvSpPr>
        <p:spPr bwMode="auto">
          <a:xfrm>
            <a:off x="4465638" y="4481513"/>
            <a:ext cx="2316162" cy="1004887"/>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0.40</a:t>
            </a:r>
          </a:p>
          <a:p>
            <a:pPr eaLnBrk="1" fontAlgn="base" hangingPunct="1">
              <a:spcBef>
                <a:spcPct val="0"/>
              </a:spcBef>
              <a:spcAft>
                <a:spcPct val="0"/>
              </a:spcAft>
            </a:pPr>
            <a:r>
              <a:rPr lang="en-US" sz="1200" b="1" smtClean="0">
                <a:solidFill>
                  <a:srgbClr val="0000CC"/>
                </a:solidFill>
              </a:rPr>
              <a:t>ABI like + fcst:                 0.35</a:t>
            </a:r>
          </a:p>
          <a:p>
            <a:pPr eaLnBrk="1" fontAlgn="base" hangingPunct="1">
              <a:spcBef>
                <a:spcPct val="0"/>
              </a:spcBef>
              <a:spcAft>
                <a:spcPct val="0"/>
              </a:spcAft>
            </a:pPr>
            <a:r>
              <a:rPr lang="en-US" sz="1200" b="1" smtClean="0">
                <a:solidFill>
                  <a:srgbClr val="00FF00"/>
                </a:solidFill>
              </a:rPr>
              <a:t>GOES 12 + fcst:               0.34</a:t>
            </a:r>
          </a:p>
          <a:p>
            <a:pPr eaLnBrk="1" fontAlgn="base" hangingPunct="1">
              <a:spcBef>
                <a:spcPct val="0"/>
              </a:spcBef>
              <a:spcAft>
                <a:spcPct val="0"/>
              </a:spcAft>
            </a:pPr>
            <a:r>
              <a:rPr lang="en-US" sz="1200" b="1" smtClean="0">
                <a:solidFill>
                  <a:srgbClr val="FF00FF"/>
                </a:solidFill>
              </a:rPr>
              <a:t>HES + fcst:                       0.16</a:t>
            </a:r>
          </a:p>
        </p:txBody>
      </p:sp>
      <p:sp>
        <p:nvSpPr>
          <p:cNvPr id="92165" name="Text Box 4"/>
          <p:cNvSpPr txBox="1">
            <a:spLocks noChangeArrowheads="1"/>
          </p:cNvSpPr>
          <p:nvPr/>
        </p:nvSpPr>
        <p:spPr bwMode="auto">
          <a:xfrm>
            <a:off x="914400" y="5942013"/>
            <a:ext cx="7162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Experiments show that retrievals of Total Precipitable Water (TPW) from high-spectral (HES) data are much improved over current broadband (GOES-12+forecast). </a:t>
            </a:r>
          </a:p>
        </p:txBody>
      </p:sp>
      <p:sp>
        <p:nvSpPr>
          <p:cNvPr id="92166" name="Text Box 5"/>
          <p:cNvSpPr txBox="1">
            <a:spLocks noChangeArrowheads="1"/>
          </p:cNvSpPr>
          <p:nvPr/>
        </p:nvSpPr>
        <p:spPr bwMode="auto">
          <a:xfrm>
            <a:off x="1127125" y="87313"/>
            <a:ext cx="7180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over broad-band measurements!</a:t>
            </a:r>
          </a:p>
        </p:txBody>
      </p:sp>
    </p:spTree>
    <p:extLst>
      <p:ext uri="{BB962C8B-B14F-4D97-AF65-F5344CB8AC3E}">
        <p14:creationId xmlns:p14="http://schemas.microsoft.com/office/powerpoint/2010/main" val="2340505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AEC3BE-6103-4B28-AE2F-BD65A9BDFE07}" type="slidenum">
              <a:rPr lang="en-US" smtClean="0">
                <a:solidFill>
                  <a:srgbClr val="000000"/>
                </a:solidFill>
                <a:latin typeface="Times New Roman" pitchFamily="18" charset="0"/>
              </a:rPr>
              <a:pPr eaLnBrk="1" hangingPunct="1"/>
              <a:t>48</a:t>
            </a:fld>
            <a:endParaRPr lang="en-US" smtClean="0">
              <a:solidFill>
                <a:srgbClr val="000000"/>
              </a:solidFill>
              <a:latin typeface="Times New Roman" pitchFamily="18" charset="0"/>
            </a:endParaRPr>
          </a:p>
        </p:txBody>
      </p:sp>
      <p:pic>
        <p:nvPicPr>
          <p:cNvPr id="91139" name="Picture 2" descr="Lift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3"/>
          <p:cNvSpPr txBox="1">
            <a:spLocks noChangeArrowheads="1"/>
          </p:cNvSpPr>
          <p:nvPr/>
        </p:nvSpPr>
        <p:spPr bwMode="auto">
          <a:xfrm>
            <a:off x="4500563" y="4508500"/>
            <a:ext cx="2316162" cy="1004888"/>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2.27</a:t>
            </a:r>
          </a:p>
          <a:p>
            <a:pPr eaLnBrk="1" fontAlgn="base" hangingPunct="1">
              <a:spcBef>
                <a:spcPct val="0"/>
              </a:spcBef>
              <a:spcAft>
                <a:spcPct val="0"/>
              </a:spcAft>
            </a:pPr>
            <a:r>
              <a:rPr lang="en-US" sz="1200" b="1" smtClean="0">
                <a:solidFill>
                  <a:srgbClr val="0000CC"/>
                </a:solidFill>
              </a:rPr>
              <a:t>ABI like + fcst:                 2.20</a:t>
            </a:r>
          </a:p>
          <a:p>
            <a:pPr eaLnBrk="1" fontAlgn="base" hangingPunct="1">
              <a:spcBef>
                <a:spcPct val="0"/>
              </a:spcBef>
              <a:spcAft>
                <a:spcPct val="0"/>
              </a:spcAft>
            </a:pPr>
            <a:r>
              <a:rPr lang="en-US" sz="1200" b="1" smtClean="0">
                <a:solidFill>
                  <a:srgbClr val="00FF00"/>
                </a:solidFill>
              </a:rPr>
              <a:t>GOES 12 + fcst:               2.18</a:t>
            </a:r>
          </a:p>
          <a:p>
            <a:pPr eaLnBrk="1" fontAlgn="base" hangingPunct="1">
              <a:spcBef>
                <a:spcPct val="0"/>
              </a:spcBef>
              <a:spcAft>
                <a:spcPct val="0"/>
              </a:spcAft>
            </a:pPr>
            <a:r>
              <a:rPr lang="en-US" sz="1200" b="1" smtClean="0">
                <a:solidFill>
                  <a:srgbClr val="FF00FF"/>
                </a:solidFill>
              </a:rPr>
              <a:t>HES + fcst:                       1.79</a:t>
            </a:r>
          </a:p>
        </p:txBody>
      </p:sp>
      <p:sp>
        <p:nvSpPr>
          <p:cNvPr id="91141" name="Text Box 4"/>
          <p:cNvSpPr txBox="1">
            <a:spLocks noChangeArrowheads="1"/>
          </p:cNvSpPr>
          <p:nvPr/>
        </p:nvSpPr>
        <p:spPr bwMode="auto">
          <a:xfrm>
            <a:off x="914400" y="5942013"/>
            <a:ext cx="7162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smtClean="0">
                <a:solidFill>
                  <a:srgbClr val="000000"/>
                </a:solidFill>
              </a:rPr>
              <a:t>Experiments show that retrievals of atmospheric instability from high-spectral (HES) data are much improved over current broadband (GOES-12+forecast). </a:t>
            </a:r>
          </a:p>
        </p:txBody>
      </p:sp>
      <p:sp>
        <p:nvSpPr>
          <p:cNvPr id="91142" name="Text Box 5"/>
          <p:cNvSpPr txBox="1">
            <a:spLocks noChangeArrowheads="1"/>
          </p:cNvSpPr>
          <p:nvPr/>
        </p:nvSpPr>
        <p:spPr bwMode="auto">
          <a:xfrm>
            <a:off x="304800" y="228600"/>
            <a:ext cx="8532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resolution over narrowband measurements!</a:t>
            </a:r>
          </a:p>
        </p:txBody>
      </p:sp>
    </p:spTree>
    <p:extLst>
      <p:ext uri="{BB962C8B-B14F-4D97-AF65-F5344CB8AC3E}">
        <p14:creationId xmlns:p14="http://schemas.microsoft.com/office/powerpoint/2010/main" val="3921780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Grp="1" noChangeArrowheads="1"/>
          </p:cNvSpPr>
          <p:nvPr>
            <p:ph type="sldNum" sz="quarter" idx="4294967295"/>
          </p:nvPr>
        </p:nvSpPr>
        <p:spPr>
          <a:xfrm>
            <a:off x="6553200" y="6248400"/>
            <a:ext cx="2133600" cy="457200"/>
          </a:xfrm>
          <a:prstGeom prst="rect">
            <a:avLst/>
          </a:prstGeom>
        </p:spPr>
        <p:txBody>
          <a:bodyPr/>
          <a:lstStyle/>
          <a:p>
            <a:fld id="{1FEDEC60-D46D-4996-AE21-DA6596D9982F}" type="slidenum">
              <a:rPr lang="en-US"/>
              <a:pPr/>
              <a:t>49</a:t>
            </a:fld>
            <a:endParaRPr lang="en-US"/>
          </a:p>
        </p:txBody>
      </p:sp>
      <p:sp>
        <p:nvSpPr>
          <p:cNvPr id="242690" name="Rectangle 2"/>
          <p:cNvSpPr>
            <a:spLocks noGrp="1" noChangeArrowheads="1"/>
          </p:cNvSpPr>
          <p:nvPr>
            <p:ph type="subTitle" idx="1"/>
          </p:nvPr>
        </p:nvSpPr>
        <p:spPr>
          <a:xfrm>
            <a:off x="152401" y="152400"/>
            <a:ext cx="8991600" cy="762000"/>
          </a:xfrm>
          <a:noFill/>
          <a:ln/>
          <a:effectLst>
            <a:outerShdw dist="12700" dir="2700000" algn="ctr" rotWithShape="0">
              <a:schemeClr val="bg2">
                <a:alpha val="75000"/>
              </a:schemeClr>
            </a:outerShdw>
          </a:effectLst>
        </p:spPr>
        <p:txBody>
          <a:bodyPr/>
          <a:lstStyle/>
          <a:p>
            <a:r>
              <a:rPr lang="en-US" sz="2800" dirty="0" smtClean="0">
                <a:solidFill>
                  <a:srgbClr val="0033CC"/>
                </a:solidFill>
              </a:rPr>
              <a:t>Derived Product Images of Lifted</a:t>
            </a:r>
            <a:r>
              <a:rPr lang="en-US" sz="2800" dirty="0" smtClean="0">
                <a:solidFill>
                  <a:srgbClr val="0033CC"/>
                </a:solidFill>
                <a:effectLst>
                  <a:outerShdw blurRad="38100" dist="38100" dir="2700000" algn="tl">
                    <a:srgbClr val="000000">
                      <a:alpha val="43137"/>
                    </a:srgbClr>
                  </a:outerShdw>
                </a:effectLst>
              </a:rPr>
              <a:t> </a:t>
            </a:r>
            <a:r>
              <a:rPr lang="en-US" sz="2800" dirty="0" smtClean="0">
                <a:solidFill>
                  <a:srgbClr val="0033CC"/>
                </a:solidFill>
              </a:rPr>
              <a:t>Index: GOES and AIRS</a:t>
            </a:r>
            <a:r>
              <a:rPr lang="en-US" sz="2800" dirty="0" smtClean="0">
                <a:solidFill>
                  <a:srgbClr val="703737"/>
                </a:solidFill>
              </a:rPr>
              <a:t> </a:t>
            </a:r>
            <a:endParaRPr lang="en-US" sz="2800" dirty="0">
              <a:solidFill>
                <a:srgbClr val="703737"/>
              </a:solidFill>
            </a:endParaRPr>
          </a:p>
          <a:p>
            <a:endParaRPr lang="en-US" sz="2100" dirty="0">
              <a:solidFill>
                <a:srgbClr val="703737"/>
              </a:solidFill>
              <a:effectLst>
                <a:outerShdw blurRad="38100" dist="38100" dir="2700000" algn="tl">
                  <a:srgbClr val="000000">
                    <a:alpha val="43137"/>
                  </a:srgbClr>
                </a:outerShdw>
              </a:effectLst>
            </a:endParaRPr>
          </a:p>
        </p:txBody>
      </p:sp>
      <p:sp>
        <p:nvSpPr>
          <p:cNvPr id="242691" name="Text Box 3"/>
          <p:cNvSpPr txBox="1">
            <a:spLocks noChangeArrowheads="1"/>
          </p:cNvSpPr>
          <p:nvPr/>
        </p:nvSpPr>
        <p:spPr bwMode="auto">
          <a:xfrm>
            <a:off x="914400" y="1143000"/>
            <a:ext cx="3276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Arial" charset="0"/>
                <a:ea typeface="ＭＳ Ｐゴシック" pitchFamily="16" charset="-128"/>
              </a:rPr>
              <a:t>Current GOES Sounder showed a stable atmosphere.</a:t>
            </a:r>
          </a:p>
          <a:p>
            <a:r>
              <a:rPr lang="en-US" sz="2400">
                <a:latin typeface="Arial" charset="0"/>
                <a:ea typeface="ＭＳ Ｐゴシック" pitchFamily="16" charset="-128"/>
              </a:rPr>
              <a:t>No profiling via thin clouds.</a:t>
            </a:r>
          </a:p>
        </p:txBody>
      </p:sp>
      <p:sp>
        <p:nvSpPr>
          <p:cNvPr id="242692" name="Text Box 4"/>
          <p:cNvSpPr txBox="1">
            <a:spLocks noChangeArrowheads="1"/>
          </p:cNvSpPr>
          <p:nvPr/>
        </p:nvSpPr>
        <p:spPr bwMode="auto">
          <a:xfrm>
            <a:off x="990600" y="3429000"/>
            <a:ext cx="2895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latin typeface="Arial" charset="0"/>
                <a:ea typeface="ＭＳ Ｐゴシック" pitchFamily="16" charset="-128"/>
              </a:rPr>
              <a:t>Sample of AIRS (high-spectral IR) showed un-stable regions. </a:t>
            </a:r>
          </a:p>
          <a:p>
            <a:r>
              <a:rPr lang="en-US" sz="2400" dirty="0">
                <a:latin typeface="Arial" charset="0"/>
                <a:ea typeface="ＭＳ Ｐゴシック" pitchFamily="16" charset="-128"/>
              </a:rPr>
              <a:t>Retrievals generated through thin clouds.</a:t>
            </a:r>
          </a:p>
        </p:txBody>
      </p:sp>
      <p:sp>
        <p:nvSpPr>
          <p:cNvPr id="242693" name="Line 5"/>
          <p:cNvSpPr>
            <a:spLocks noChangeShapeType="1"/>
          </p:cNvSpPr>
          <p:nvPr/>
        </p:nvSpPr>
        <p:spPr bwMode="auto">
          <a:xfrm>
            <a:off x="685800" y="3352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2698" name="Group 10"/>
          <p:cNvGrpSpPr>
            <a:grpSpLocks/>
          </p:cNvGrpSpPr>
          <p:nvPr/>
        </p:nvGrpSpPr>
        <p:grpSpPr bwMode="auto">
          <a:xfrm>
            <a:off x="4495800" y="812800"/>
            <a:ext cx="4203700" cy="5892800"/>
            <a:chOff x="2832" y="336"/>
            <a:chExt cx="2648" cy="3712"/>
          </a:xfrm>
        </p:grpSpPr>
        <p:pic>
          <p:nvPicPr>
            <p:cNvPr id="242699" name="Picture 11" descr="LI_goes_airs_figure11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 y="336"/>
              <a:ext cx="2648" cy="3712"/>
            </a:xfrm>
            <a:prstGeom prst="rect">
              <a:avLst/>
            </a:prstGeom>
            <a:noFill/>
            <a:extLst>
              <a:ext uri="{909E8E84-426E-40DD-AFC4-6F175D3DCCD1}">
                <a14:hiddenFill xmlns:a14="http://schemas.microsoft.com/office/drawing/2010/main">
                  <a:solidFill>
                    <a:srgbClr val="FFFFFF"/>
                  </a:solidFill>
                </a14:hiddenFill>
              </a:ext>
            </a:extLst>
          </p:spPr>
        </p:pic>
        <p:sp>
          <p:nvSpPr>
            <p:cNvPr id="242700" name="Oval 12"/>
            <p:cNvSpPr>
              <a:spLocks noChangeArrowheads="1"/>
            </p:cNvSpPr>
            <p:nvPr/>
          </p:nvSpPr>
          <p:spPr bwMode="auto">
            <a:xfrm rot="2223283">
              <a:off x="4608" y="3072"/>
              <a:ext cx="288" cy="672"/>
            </a:xfrm>
            <a:prstGeom prst="ellipse">
              <a:avLst/>
            </a:prstGeom>
            <a:noFill/>
            <a:ln w="349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1" name="Text Box 13"/>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Jun Li, CIMSS.</a:t>
            </a:r>
            <a:endParaRPr lang="en-US">
              <a:latin typeface="Arial" charset="0"/>
            </a:endParaRPr>
          </a:p>
        </p:txBody>
      </p:sp>
    </p:spTree>
    <p:extLst>
      <p:ext uri="{BB962C8B-B14F-4D97-AF65-F5344CB8AC3E}">
        <p14:creationId xmlns:p14="http://schemas.microsoft.com/office/powerpoint/2010/main" val="2235957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GOES-R Series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42728544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Sample AIRS (LI) in AWIPS</a:t>
            </a:r>
            <a:endParaRPr lang="en-US" dirty="0"/>
          </a:p>
        </p:txBody>
      </p:sp>
      <p:sp>
        <p:nvSpPr>
          <p:cNvPr id="3" name="Content Placeholder 2"/>
          <p:cNvSpPr>
            <a:spLocks noGrp="1"/>
          </p:cNvSpPr>
          <p:nvPr>
            <p:ph idx="1"/>
          </p:nvPr>
        </p:nvSpPr>
        <p:spPr>
          <a:xfrm>
            <a:off x="685800" y="1066800"/>
            <a:ext cx="7772400" cy="4114800"/>
          </a:xfrm>
        </p:spPr>
        <p:txBody>
          <a:bodyPr/>
          <a:lstStyle/>
          <a:p>
            <a:r>
              <a:rPr lang="en-US" dirty="0" smtClean="0"/>
              <a:t>Might a polar Proving Ground reformat AIRS products in near </a:t>
            </a:r>
            <a:r>
              <a:rPr lang="en-US" dirty="0" err="1" smtClean="0"/>
              <a:t>realtime</a:t>
            </a:r>
            <a:r>
              <a:rPr lang="en-US" dirty="0" smtClean="0"/>
              <a:t> for AWIPS?</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367"/>
          <a:stretch/>
        </p:blipFill>
        <p:spPr bwMode="auto">
          <a:xfrm>
            <a:off x="1686315" y="2362200"/>
            <a:ext cx="7152885" cy="4275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4"/>
          <p:cNvSpPr>
            <a:spLocks noGrp="1"/>
          </p:cNvSpPr>
          <p:nvPr>
            <p:ph type="sldNum" sz="quarter" idx="12"/>
          </p:nvPr>
        </p:nvSpPr>
        <p:spPr/>
        <p:txBody>
          <a:bodyPr/>
          <a:lstStyle/>
          <a:p>
            <a:fld id="{7BA2C502-6CFB-4FA6-8FF9-E8FFEA9CEA4F}" type="slidenum">
              <a:rPr lang="en-US" smtClean="0">
                <a:solidFill>
                  <a:srgbClr val="000000"/>
                </a:solidFill>
              </a:rPr>
              <a:pPr/>
              <a:t>50</a:t>
            </a:fld>
            <a:endParaRPr lang="en-US">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4953000" cy="3472206"/>
          </a:xfrm>
          <a:prstGeom prst="rect">
            <a:avLst/>
          </a:prstGeom>
          <a:ln>
            <a:solidFill>
              <a:schemeClr val="tx1"/>
            </a:solidFill>
          </a:ln>
        </p:spPr>
      </p:pic>
    </p:spTree>
    <p:extLst>
      <p:ext uri="{BB962C8B-B14F-4D97-AF65-F5344CB8AC3E}">
        <p14:creationId xmlns:p14="http://schemas.microsoft.com/office/powerpoint/2010/main" val="24956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B56EC0-8AA5-C84F-9413-A786F1C8F25A}" type="slidenum">
              <a:rPr lang="en-US" smtClean="0">
                <a:solidFill>
                  <a:srgbClr val="000000"/>
                </a:solidFill>
              </a:rPr>
              <a:pPr>
                <a:defRPr/>
              </a:pPr>
              <a:t>51</a:t>
            </a:fld>
            <a:endParaRPr lang="en-US" dirty="0">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0"/>
            <a:ext cx="9144000" cy="3048000"/>
          </a:xfrm>
          <a:prstGeom prst="rect">
            <a:avLst/>
          </a:prstGeom>
        </p:spPr>
      </p:pic>
      <p:sp>
        <p:nvSpPr>
          <p:cNvPr id="4" name="Title 1"/>
          <p:cNvSpPr txBox="1">
            <a:spLocks/>
          </p:cNvSpPr>
          <p:nvPr/>
        </p:nvSpPr>
        <p:spPr>
          <a:xfrm>
            <a:off x="457200" y="197768"/>
            <a:ext cx="8229600" cy="1143000"/>
          </a:xfrm>
          <a:prstGeom prst="rect">
            <a:avLst/>
          </a:prstGeom>
        </p:spPr>
        <p:txBody>
          <a:bodyPr>
            <a:normAutofit fontScale="925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dirty="0" smtClean="0">
                <a:solidFill>
                  <a:srgbClr val="050AD1"/>
                </a:solidFill>
                <a:latin typeface="Times New Roman" pitchFamily="18" charset="0"/>
                <a:cs typeface="Times New Roman" pitchFamily="18" charset="0"/>
              </a:rPr>
              <a:t>Animation </a:t>
            </a:r>
          </a:p>
          <a:p>
            <a:r>
              <a:rPr lang="en-US" dirty="0" smtClean="0">
                <a:solidFill>
                  <a:srgbClr val="050AD1"/>
                </a:solidFill>
                <a:latin typeface="Times New Roman" pitchFamily="18" charset="0"/>
                <a:cs typeface="Times New Roman" pitchFamily="18" charset="0"/>
              </a:rPr>
              <a:t>(GOES Sounder and AIRS)</a:t>
            </a:r>
            <a:endParaRPr lang="en-US" dirty="0">
              <a:solidFill>
                <a:srgbClr val="050AD1"/>
              </a:solidFill>
              <a:latin typeface="Times New Roman" pitchFamily="18" charset="0"/>
              <a:cs typeface="Times New Roman" pitchFamily="18" charset="0"/>
            </a:endParaRPr>
          </a:p>
        </p:txBody>
      </p:sp>
      <p:sp>
        <p:nvSpPr>
          <p:cNvPr id="5" name="TextBox 4"/>
          <p:cNvSpPr txBox="1"/>
          <p:nvPr/>
        </p:nvSpPr>
        <p:spPr>
          <a:xfrm>
            <a:off x="179512" y="5867980"/>
            <a:ext cx="2608406" cy="369332"/>
          </a:xfrm>
          <a:prstGeom prst="rect">
            <a:avLst/>
          </a:prstGeom>
          <a:noFill/>
        </p:spPr>
        <p:txBody>
          <a:bodyPr wrap="none" rtlCol="0">
            <a:spAutoFit/>
          </a:bodyPr>
          <a:lstStyle/>
          <a:p>
            <a:r>
              <a:rPr lang="en-US" dirty="0" smtClean="0"/>
              <a:t>See poster on </a:t>
            </a:r>
            <a:r>
              <a:rPr lang="en-US" dirty="0" err="1" smtClean="0"/>
              <a:t>Nearcast</a:t>
            </a:r>
            <a:endParaRPr lang="en-US" dirty="0"/>
          </a:p>
        </p:txBody>
      </p:sp>
      <p:sp>
        <p:nvSpPr>
          <p:cNvPr id="6" name="TextBox 5"/>
          <p:cNvSpPr txBox="1"/>
          <p:nvPr/>
        </p:nvSpPr>
        <p:spPr>
          <a:xfrm>
            <a:off x="179512" y="5003884"/>
            <a:ext cx="2813591" cy="369332"/>
          </a:xfrm>
          <a:prstGeom prst="rect">
            <a:avLst/>
          </a:prstGeom>
          <a:noFill/>
        </p:spPr>
        <p:txBody>
          <a:bodyPr wrap="none" rtlCol="0">
            <a:spAutoFit/>
          </a:bodyPr>
          <a:lstStyle/>
          <a:p>
            <a:r>
              <a:rPr lang="en-US" dirty="0" err="1" smtClean="0"/>
              <a:t>Nearcast</a:t>
            </a:r>
            <a:r>
              <a:rPr lang="en-US" dirty="0" smtClean="0"/>
              <a:t> (using Sounder)</a:t>
            </a:r>
            <a:endParaRPr lang="en-US" dirty="0"/>
          </a:p>
        </p:txBody>
      </p:sp>
      <p:sp>
        <p:nvSpPr>
          <p:cNvPr id="7" name="TextBox 6"/>
          <p:cNvSpPr txBox="1"/>
          <p:nvPr/>
        </p:nvSpPr>
        <p:spPr>
          <a:xfrm>
            <a:off x="3270577" y="5013176"/>
            <a:ext cx="2467342" cy="369332"/>
          </a:xfrm>
          <a:prstGeom prst="rect">
            <a:avLst/>
          </a:prstGeom>
          <a:noFill/>
        </p:spPr>
        <p:txBody>
          <a:bodyPr wrap="none" rtlCol="0">
            <a:spAutoFit/>
          </a:bodyPr>
          <a:lstStyle/>
          <a:p>
            <a:r>
              <a:rPr lang="en-US" dirty="0" smtClean="0"/>
              <a:t>Sounder (Lifted Index)</a:t>
            </a:r>
            <a:endParaRPr lang="en-US" dirty="0"/>
          </a:p>
        </p:txBody>
      </p:sp>
      <p:sp>
        <p:nvSpPr>
          <p:cNvPr id="8" name="TextBox 7"/>
          <p:cNvSpPr txBox="1"/>
          <p:nvPr/>
        </p:nvSpPr>
        <p:spPr>
          <a:xfrm>
            <a:off x="6425138" y="5013176"/>
            <a:ext cx="2133918" cy="369332"/>
          </a:xfrm>
          <a:prstGeom prst="rect">
            <a:avLst/>
          </a:prstGeom>
          <a:noFill/>
        </p:spPr>
        <p:txBody>
          <a:bodyPr wrap="none" rtlCol="0">
            <a:spAutoFit/>
          </a:bodyPr>
          <a:lstStyle/>
          <a:p>
            <a:r>
              <a:rPr lang="en-US" dirty="0" smtClean="0"/>
              <a:t>AIRS (Lifted Index)</a:t>
            </a:r>
            <a:endParaRPr lang="en-US" dirty="0"/>
          </a:p>
        </p:txBody>
      </p:sp>
      <p:sp>
        <p:nvSpPr>
          <p:cNvPr id="9" name="TextBox 8"/>
          <p:cNvSpPr txBox="1"/>
          <p:nvPr/>
        </p:nvSpPr>
        <p:spPr>
          <a:xfrm>
            <a:off x="7005171" y="6453336"/>
            <a:ext cx="2031325" cy="369332"/>
          </a:xfrm>
          <a:prstGeom prst="rect">
            <a:avLst/>
          </a:prstGeom>
          <a:noFill/>
        </p:spPr>
        <p:txBody>
          <a:bodyPr wrap="none" rtlCol="0">
            <a:spAutoFit/>
          </a:bodyPr>
          <a:lstStyle/>
          <a:p>
            <a:r>
              <a:rPr lang="en-US" i="1" dirty="0" smtClean="0"/>
              <a:t>Loop from J. Feltz</a:t>
            </a:r>
            <a:endParaRPr lang="en-US" i="1" dirty="0"/>
          </a:p>
        </p:txBody>
      </p:sp>
    </p:spTree>
    <p:extLst>
      <p:ext uri="{BB962C8B-B14F-4D97-AF65-F5344CB8AC3E}">
        <p14:creationId xmlns:p14="http://schemas.microsoft.com/office/powerpoint/2010/main" val="891126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0800"/>
            <a:ext cx="9144000" cy="3154506"/>
          </a:xfrm>
          <a:prstGeom prst="rect">
            <a:avLst/>
          </a:prstGeom>
        </p:spPr>
      </p:pic>
      <p:sp>
        <p:nvSpPr>
          <p:cNvPr id="6" name="TextBox 5"/>
          <p:cNvSpPr txBox="1"/>
          <p:nvPr/>
        </p:nvSpPr>
        <p:spPr>
          <a:xfrm>
            <a:off x="0" y="5715000"/>
            <a:ext cx="2705100" cy="646331"/>
          </a:xfrm>
          <a:prstGeom prst="rect">
            <a:avLst/>
          </a:prstGeom>
          <a:noFill/>
        </p:spPr>
        <p:txBody>
          <a:bodyPr wrap="square" rtlCol="0">
            <a:spAutoFit/>
          </a:bodyPr>
          <a:lstStyle/>
          <a:p>
            <a:r>
              <a:rPr lang="en-US" b="1" i="1" dirty="0" smtClean="0"/>
              <a:t>SFOV </a:t>
            </a:r>
            <a:r>
              <a:rPr lang="en-US" b="1" i="1" dirty="0"/>
              <a:t>water vapor mixing ratio (g/kg) at 750 </a:t>
            </a:r>
            <a:r>
              <a:rPr lang="en-US" b="1" i="1" dirty="0" err="1" smtClean="0"/>
              <a:t>hPa</a:t>
            </a:r>
            <a:endParaRPr lang="en-US" dirty="0"/>
          </a:p>
        </p:txBody>
      </p:sp>
      <p:sp>
        <p:nvSpPr>
          <p:cNvPr id="7" name="TextBox 6"/>
          <p:cNvSpPr txBox="1"/>
          <p:nvPr/>
        </p:nvSpPr>
        <p:spPr>
          <a:xfrm>
            <a:off x="6096000" y="5715000"/>
            <a:ext cx="2971800" cy="1200329"/>
          </a:xfrm>
          <a:prstGeom prst="rect">
            <a:avLst/>
          </a:prstGeom>
          <a:noFill/>
        </p:spPr>
        <p:txBody>
          <a:bodyPr wrap="square" rtlCol="0">
            <a:spAutoFit/>
          </a:bodyPr>
          <a:lstStyle/>
          <a:p>
            <a:r>
              <a:rPr lang="en-US" b="1" i="1" dirty="0" smtClean="0"/>
              <a:t>Analysis 850-500 </a:t>
            </a:r>
            <a:r>
              <a:rPr lang="en-US" b="1" i="1" dirty="0" err="1" smtClean="0"/>
              <a:t>hPa</a:t>
            </a:r>
            <a:r>
              <a:rPr lang="en-US" b="1" i="1" dirty="0" smtClean="0"/>
              <a:t> mean relative humidity (%) from RAP </a:t>
            </a:r>
            <a:r>
              <a:rPr lang="en-US" b="1" i="1" u="sng" dirty="0" smtClean="0"/>
              <a:t>AIRS SFOV </a:t>
            </a:r>
            <a:r>
              <a:rPr lang="en-US" b="1" i="1" u="sng" dirty="0"/>
              <a:t>run </a:t>
            </a:r>
            <a:r>
              <a:rPr lang="en-US" b="1" i="1" dirty="0" smtClean="0"/>
              <a:t>on 10 </a:t>
            </a:r>
            <a:r>
              <a:rPr lang="en-US" b="1" i="1" dirty="0"/>
              <a:t>May </a:t>
            </a:r>
            <a:r>
              <a:rPr lang="en-US" b="1" i="1" dirty="0" smtClean="0"/>
              <a:t>2010</a:t>
            </a:r>
            <a:endParaRPr lang="en-US" dirty="0"/>
          </a:p>
        </p:txBody>
      </p:sp>
      <p:sp>
        <p:nvSpPr>
          <p:cNvPr id="8" name="TextBox 7"/>
          <p:cNvSpPr txBox="1"/>
          <p:nvPr/>
        </p:nvSpPr>
        <p:spPr>
          <a:xfrm>
            <a:off x="2895600" y="5791200"/>
            <a:ext cx="3124200" cy="923330"/>
          </a:xfrm>
          <a:prstGeom prst="rect">
            <a:avLst/>
          </a:prstGeom>
          <a:noFill/>
        </p:spPr>
        <p:txBody>
          <a:bodyPr wrap="square" rtlCol="0">
            <a:spAutoFit/>
          </a:bodyPr>
          <a:lstStyle/>
          <a:p>
            <a:r>
              <a:rPr lang="en-US" b="1" i="1" dirty="0" smtClean="0"/>
              <a:t>Analysis 850-500 </a:t>
            </a:r>
            <a:r>
              <a:rPr lang="en-US" b="1" i="1" dirty="0" err="1" smtClean="0"/>
              <a:t>hPa</a:t>
            </a:r>
            <a:r>
              <a:rPr lang="en-US" b="1" i="1" dirty="0" smtClean="0"/>
              <a:t> mean relative humidity (%) from RAP </a:t>
            </a:r>
            <a:r>
              <a:rPr lang="en-US" b="1" i="1" u="sng" dirty="0" smtClean="0"/>
              <a:t>control run</a:t>
            </a:r>
            <a:r>
              <a:rPr lang="en-US" b="1" i="1" dirty="0" smtClean="0"/>
              <a:t> on 10 May 2010</a:t>
            </a:r>
            <a:endParaRPr lang="en-US" dirty="0"/>
          </a:p>
        </p:txBody>
      </p:sp>
      <p:sp>
        <p:nvSpPr>
          <p:cNvPr id="11" name="Title 3"/>
          <p:cNvSpPr>
            <a:spLocks noGrp="1"/>
          </p:cNvSpPr>
          <p:nvPr>
            <p:ph type="title"/>
          </p:nvPr>
        </p:nvSpPr>
        <p:spPr>
          <a:xfrm>
            <a:off x="457200" y="381000"/>
            <a:ext cx="8229600" cy="1143000"/>
          </a:xfrm>
        </p:spPr>
        <p:txBody>
          <a:bodyPr>
            <a:normAutofit fontScale="90000"/>
          </a:bodyPr>
          <a:lstStyle/>
          <a:p>
            <a:r>
              <a:rPr lang="en-US" dirty="0" smtClean="0"/>
              <a:t/>
            </a:r>
            <a:br>
              <a:rPr lang="en-US" dirty="0" smtClean="0"/>
            </a:br>
            <a:r>
              <a:rPr lang="en-US" sz="3100" b="1" dirty="0" smtClean="0"/>
              <a:t>Assimilation of AIRS SFOV Retrieval Profiles in the Rapid Refresh Model System</a:t>
            </a:r>
            <a:r>
              <a:rPr lang="en-US" sz="3200" dirty="0"/>
              <a:t/>
            </a:r>
            <a:br>
              <a:rPr lang="en-US" sz="3200" dirty="0"/>
            </a:br>
            <a:r>
              <a:rPr lang="en-US" sz="3200" dirty="0"/>
              <a:t> </a:t>
            </a:r>
            <a:r>
              <a:rPr lang="en-US" sz="2200" b="1" dirty="0" err="1"/>
              <a:t>Haidao</a:t>
            </a:r>
            <a:r>
              <a:rPr lang="en-US" sz="2200" b="1" dirty="0"/>
              <a:t> Lin</a:t>
            </a:r>
            <a:r>
              <a:rPr lang="en-US" sz="900" b="1" baseline="30000" dirty="0"/>
              <a:t>1,2</a:t>
            </a:r>
            <a:r>
              <a:rPr lang="en-US" sz="2200" b="1" dirty="0"/>
              <a:t>, Steve Weygandt</a:t>
            </a:r>
            <a:r>
              <a:rPr lang="en-US" sz="900" b="1" baseline="30000" dirty="0"/>
              <a:t>1</a:t>
            </a:r>
            <a:r>
              <a:rPr lang="en-US" sz="2200" b="1" dirty="0"/>
              <a:t>, Ming Hu</a:t>
            </a:r>
            <a:r>
              <a:rPr lang="en-US" sz="900" b="1" baseline="30000" dirty="0"/>
              <a:t>1,3</a:t>
            </a:r>
            <a:r>
              <a:rPr lang="en-US" sz="2200" b="1" dirty="0"/>
              <a:t>, Stan Benjamin</a:t>
            </a:r>
            <a:r>
              <a:rPr lang="en-US" sz="900" b="1" baseline="30000" dirty="0"/>
              <a:t>1</a:t>
            </a:r>
            <a:r>
              <a:rPr lang="en-US" sz="2200" b="1" dirty="0"/>
              <a:t>, Curtis Alexander</a:t>
            </a:r>
            <a:r>
              <a:rPr lang="en-US" sz="900" b="1" baseline="30000" dirty="0"/>
              <a:t>1,3</a:t>
            </a:r>
            <a:r>
              <a:rPr lang="en-US" sz="2200" b="1" dirty="0"/>
              <a:t>, </a:t>
            </a:r>
            <a:r>
              <a:rPr lang="en-US" sz="2200" b="1" dirty="0" smtClean="0"/>
              <a:t>Patrick </a:t>
            </a:r>
            <a:r>
              <a:rPr lang="en-US" sz="2200" b="1" dirty="0"/>
              <a:t>Hofmann</a:t>
            </a:r>
            <a:r>
              <a:rPr lang="en-US" sz="900" b="1" baseline="30000" dirty="0"/>
              <a:t>1,3</a:t>
            </a:r>
            <a:r>
              <a:rPr lang="en-US" sz="2200" b="1" dirty="0"/>
              <a:t>, Tim Schmit</a:t>
            </a:r>
            <a:r>
              <a:rPr lang="en-US" sz="900" b="1" dirty="0"/>
              <a:t>4</a:t>
            </a:r>
            <a:r>
              <a:rPr lang="en-US" sz="2200" b="1" dirty="0"/>
              <a:t>, </a:t>
            </a:r>
            <a:r>
              <a:rPr lang="en-US" sz="2200" b="1" dirty="0" err="1"/>
              <a:t>Jinlong</a:t>
            </a:r>
            <a:r>
              <a:rPr lang="en-US" sz="2200" b="1" dirty="0"/>
              <a:t> Li</a:t>
            </a:r>
            <a:r>
              <a:rPr lang="en-US" sz="900" b="1" baseline="30000" dirty="0"/>
              <a:t>5</a:t>
            </a:r>
            <a:r>
              <a:rPr lang="en-US" sz="2200" b="1" dirty="0"/>
              <a:t>, Jun Li</a:t>
            </a:r>
            <a:r>
              <a:rPr lang="en-US" sz="900" b="1" baseline="30000" dirty="0"/>
              <a:t>5</a:t>
            </a:r>
            <a:r>
              <a:rPr lang="en-US" sz="2200" b="1" dirty="0"/>
              <a:t> </a:t>
            </a:r>
            <a:r>
              <a:rPr lang="en-US" sz="1300" dirty="0"/>
              <a:t/>
            </a:r>
            <a:br>
              <a:rPr lang="en-US" sz="1300" dirty="0"/>
            </a:br>
            <a:r>
              <a:rPr lang="en-US" sz="900" b="1" baseline="30000" dirty="0"/>
              <a:t>1</a:t>
            </a:r>
            <a:r>
              <a:rPr lang="en-US" sz="900" b="1" i="1" dirty="0"/>
              <a:t>NOAA/ESRL/GSD Assimilation and Modeling Branch </a:t>
            </a:r>
            <a:r>
              <a:rPr lang="en-US" sz="900" dirty="0"/>
              <a:t/>
            </a:r>
            <a:br>
              <a:rPr lang="en-US" sz="900" dirty="0"/>
            </a:br>
            <a:r>
              <a:rPr lang="en-US" sz="900" b="1" baseline="30000" dirty="0"/>
              <a:t>2</a:t>
            </a:r>
            <a:r>
              <a:rPr lang="en-US" sz="900" b="1" i="1" dirty="0"/>
              <a:t>Cooperative Institute for Research in the Atmosphere, Colorado State University </a:t>
            </a:r>
            <a:r>
              <a:rPr lang="en-US" sz="900" dirty="0"/>
              <a:t/>
            </a:r>
            <a:br>
              <a:rPr lang="en-US" sz="900" dirty="0"/>
            </a:br>
            <a:r>
              <a:rPr lang="en-US" sz="900" b="1" baseline="30000" dirty="0"/>
              <a:t>3</a:t>
            </a:r>
            <a:r>
              <a:rPr lang="en-US" sz="900" b="1" i="1" dirty="0"/>
              <a:t>Cooperative Institute for Research in Environmental Sciences, University of Colorado at Boulder </a:t>
            </a:r>
            <a:r>
              <a:rPr lang="en-US" sz="900" dirty="0"/>
              <a:t/>
            </a:r>
            <a:br>
              <a:rPr lang="en-US" sz="900" dirty="0"/>
            </a:br>
            <a:r>
              <a:rPr lang="en-US" sz="900" b="1" baseline="30000" dirty="0"/>
              <a:t>4</a:t>
            </a:r>
            <a:r>
              <a:rPr lang="en-US" sz="900" b="1" i="1" dirty="0"/>
              <a:t>NOAA/NESDIS/STAR Advanced Satellite Products Branch </a:t>
            </a:r>
            <a:r>
              <a:rPr lang="en-US" sz="900" dirty="0"/>
              <a:t/>
            </a:r>
            <a:br>
              <a:rPr lang="en-US" sz="900" dirty="0"/>
            </a:br>
            <a:r>
              <a:rPr lang="en-US" sz="900" b="1" baseline="30000" dirty="0"/>
              <a:t>5</a:t>
            </a:r>
            <a:r>
              <a:rPr lang="en-US" sz="900" b="1" i="1" dirty="0"/>
              <a:t>Cooperative Institute for Meteorological Satellite Studies, University of Wisconsin-Madison </a:t>
            </a:r>
            <a:r>
              <a:rPr lang="en-US" sz="900" b="1" i="1" dirty="0" smtClean="0"/>
              <a:t/>
            </a:r>
            <a:br>
              <a:rPr lang="en-US" sz="900" b="1" i="1" dirty="0" smtClean="0"/>
            </a:br>
            <a:r>
              <a:rPr lang="en-US" sz="1100" b="1" i="1" dirty="0" smtClean="0"/>
              <a:t>From Poster at NOAA Science Week: </a:t>
            </a:r>
            <a:r>
              <a:rPr lang="en-US" sz="1100" b="1" dirty="0" smtClean="0"/>
              <a:t> </a:t>
            </a:r>
            <a:r>
              <a:rPr lang="en-US" sz="1100" b="1" i="1" dirty="0" smtClean="0"/>
              <a:t>http://www.goes-r.gov/users/past-2012-science-week-abstracts.html</a:t>
            </a:r>
            <a:endParaRPr lang="en-US" sz="1100" i="1" dirty="0"/>
          </a:p>
        </p:txBody>
      </p:sp>
    </p:spTree>
    <p:extLst>
      <p:ext uri="{BB962C8B-B14F-4D97-AF65-F5344CB8AC3E}">
        <p14:creationId xmlns:p14="http://schemas.microsoft.com/office/powerpoint/2010/main" val="5631225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normAutofit fontScale="90000"/>
          </a:bodyPr>
          <a:lstStyle/>
          <a:p>
            <a:r>
              <a:rPr lang="en-US" dirty="0" smtClean="0"/>
              <a:t/>
            </a:r>
            <a:br>
              <a:rPr lang="en-US" dirty="0" smtClean="0"/>
            </a:br>
            <a:r>
              <a:rPr lang="en-US" sz="3100" b="1" dirty="0" smtClean="0"/>
              <a:t>Assimilation of AIRS SFOV Retrieval Profiles in the Rapid Refresh Model System</a:t>
            </a:r>
            <a:r>
              <a:rPr lang="en-US" sz="3200" dirty="0"/>
              <a:t/>
            </a:r>
            <a:br>
              <a:rPr lang="en-US" sz="3200" dirty="0"/>
            </a:br>
            <a:r>
              <a:rPr lang="en-US" sz="3200" dirty="0"/>
              <a:t> </a:t>
            </a:r>
            <a:r>
              <a:rPr lang="en-US" sz="2200" b="1" dirty="0" err="1"/>
              <a:t>Haidao</a:t>
            </a:r>
            <a:r>
              <a:rPr lang="en-US" sz="2200" b="1" dirty="0"/>
              <a:t> Lin</a:t>
            </a:r>
            <a:r>
              <a:rPr lang="en-US" sz="900" b="1" baseline="30000" dirty="0"/>
              <a:t>1,2</a:t>
            </a:r>
            <a:r>
              <a:rPr lang="en-US" sz="2200" b="1" dirty="0"/>
              <a:t>, Steve Weygandt</a:t>
            </a:r>
            <a:r>
              <a:rPr lang="en-US" sz="900" b="1" baseline="30000" dirty="0"/>
              <a:t>1</a:t>
            </a:r>
            <a:r>
              <a:rPr lang="en-US" sz="2200" b="1" dirty="0"/>
              <a:t>, Ming Hu</a:t>
            </a:r>
            <a:r>
              <a:rPr lang="en-US" sz="900" b="1" baseline="30000" dirty="0"/>
              <a:t>1,3</a:t>
            </a:r>
            <a:r>
              <a:rPr lang="en-US" sz="2200" b="1" dirty="0"/>
              <a:t>, Stan Benjamin</a:t>
            </a:r>
            <a:r>
              <a:rPr lang="en-US" sz="900" b="1" baseline="30000" dirty="0"/>
              <a:t>1</a:t>
            </a:r>
            <a:r>
              <a:rPr lang="en-US" sz="2200" b="1" dirty="0"/>
              <a:t>, Curtis Alexander</a:t>
            </a:r>
            <a:r>
              <a:rPr lang="en-US" sz="900" b="1" baseline="30000" dirty="0"/>
              <a:t>1,3</a:t>
            </a:r>
            <a:r>
              <a:rPr lang="en-US" sz="2200" b="1" dirty="0"/>
              <a:t>, </a:t>
            </a:r>
            <a:r>
              <a:rPr lang="en-US" sz="2200" b="1" dirty="0" smtClean="0"/>
              <a:t>Patrick </a:t>
            </a:r>
            <a:r>
              <a:rPr lang="en-US" sz="2200" b="1" dirty="0"/>
              <a:t>Hofmann</a:t>
            </a:r>
            <a:r>
              <a:rPr lang="en-US" sz="900" b="1" baseline="30000" dirty="0"/>
              <a:t>1,3</a:t>
            </a:r>
            <a:r>
              <a:rPr lang="en-US" sz="2200" b="1" dirty="0"/>
              <a:t>, Tim Schmit</a:t>
            </a:r>
            <a:r>
              <a:rPr lang="en-US" sz="900" b="1" dirty="0"/>
              <a:t>4</a:t>
            </a:r>
            <a:r>
              <a:rPr lang="en-US" sz="2200" b="1" dirty="0"/>
              <a:t>, </a:t>
            </a:r>
            <a:r>
              <a:rPr lang="en-US" sz="2200" b="1" dirty="0" err="1"/>
              <a:t>Jinlong</a:t>
            </a:r>
            <a:r>
              <a:rPr lang="en-US" sz="2200" b="1" dirty="0"/>
              <a:t> Li</a:t>
            </a:r>
            <a:r>
              <a:rPr lang="en-US" sz="900" b="1" baseline="30000" dirty="0"/>
              <a:t>5</a:t>
            </a:r>
            <a:r>
              <a:rPr lang="en-US" sz="2200" b="1" dirty="0"/>
              <a:t>, Jun Li</a:t>
            </a:r>
            <a:r>
              <a:rPr lang="en-US" sz="900" b="1" baseline="30000" dirty="0"/>
              <a:t>5</a:t>
            </a:r>
            <a:r>
              <a:rPr lang="en-US" sz="2200" b="1" dirty="0"/>
              <a:t> </a:t>
            </a:r>
            <a:r>
              <a:rPr lang="en-US" sz="1300" dirty="0"/>
              <a:t/>
            </a:r>
            <a:br>
              <a:rPr lang="en-US" sz="1300" dirty="0"/>
            </a:br>
            <a:r>
              <a:rPr lang="en-US" sz="900" b="1" baseline="30000" dirty="0"/>
              <a:t>1</a:t>
            </a:r>
            <a:r>
              <a:rPr lang="en-US" sz="900" b="1" i="1" dirty="0"/>
              <a:t>NOAA/ESRL/GSD Assimilation and Modeling Branch </a:t>
            </a:r>
            <a:r>
              <a:rPr lang="en-US" sz="900" dirty="0"/>
              <a:t/>
            </a:r>
            <a:br>
              <a:rPr lang="en-US" sz="900" dirty="0"/>
            </a:br>
            <a:r>
              <a:rPr lang="en-US" sz="900" b="1" baseline="30000" dirty="0"/>
              <a:t>2</a:t>
            </a:r>
            <a:r>
              <a:rPr lang="en-US" sz="900" b="1" i="1" dirty="0"/>
              <a:t>Cooperative Institute for Research in the Atmosphere, Colorado State University </a:t>
            </a:r>
            <a:r>
              <a:rPr lang="en-US" sz="900" dirty="0"/>
              <a:t/>
            </a:r>
            <a:br>
              <a:rPr lang="en-US" sz="900" dirty="0"/>
            </a:br>
            <a:r>
              <a:rPr lang="en-US" sz="900" b="1" baseline="30000" dirty="0"/>
              <a:t>3</a:t>
            </a:r>
            <a:r>
              <a:rPr lang="en-US" sz="900" b="1" i="1" dirty="0"/>
              <a:t>Cooperative Institute for Research in Environmental Sciences, University of Colorado at Boulder </a:t>
            </a:r>
            <a:r>
              <a:rPr lang="en-US" sz="900" dirty="0"/>
              <a:t/>
            </a:r>
            <a:br>
              <a:rPr lang="en-US" sz="900" dirty="0"/>
            </a:br>
            <a:r>
              <a:rPr lang="en-US" sz="900" b="1" baseline="30000" dirty="0"/>
              <a:t>4</a:t>
            </a:r>
            <a:r>
              <a:rPr lang="en-US" sz="900" b="1" i="1" dirty="0"/>
              <a:t>NOAA/NESDIS/STAR Advanced Satellite Products Branch </a:t>
            </a:r>
            <a:r>
              <a:rPr lang="en-US" sz="900" dirty="0"/>
              <a:t/>
            </a:r>
            <a:br>
              <a:rPr lang="en-US" sz="900" dirty="0"/>
            </a:br>
            <a:r>
              <a:rPr lang="en-US" sz="900" b="1" baseline="30000" dirty="0"/>
              <a:t>5</a:t>
            </a:r>
            <a:r>
              <a:rPr lang="en-US" sz="900" b="1" i="1" dirty="0"/>
              <a:t>Cooperative Institute for Meteorological Satellite Studies, University of Wisconsin-Madison </a:t>
            </a:r>
            <a:r>
              <a:rPr lang="en-US" sz="900" b="1" i="1" dirty="0" smtClean="0"/>
              <a:t/>
            </a:r>
            <a:br>
              <a:rPr lang="en-US" sz="900" b="1" i="1" dirty="0" smtClean="0"/>
            </a:br>
            <a:r>
              <a:rPr lang="en-US" sz="1100" b="1" i="1" dirty="0" smtClean="0"/>
              <a:t>From Poster at NOAA Science Week: </a:t>
            </a:r>
            <a:r>
              <a:rPr lang="en-US" sz="1100" b="1" dirty="0" smtClean="0"/>
              <a:t> </a:t>
            </a:r>
            <a:r>
              <a:rPr lang="en-US" sz="1100" b="1" i="1" dirty="0" smtClean="0"/>
              <a:t>http://www.goes-r.gov/users/past-2012-science-week-abstracts.html</a:t>
            </a:r>
            <a:endParaRPr lang="en-US" sz="1100" i="1" dirty="0"/>
          </a:p>
        </p:txBody>
      </p:sp>
      <p:sp>
        <p:nvSpPr>
          <p:cNvPr id="6" name="TextBox 5"/>
          <p:cNvSpPr txBox="1"/>
          <p:nvPr/>
        </p:nvSpPr>
        <p:spPr>
          <a:xfrm>
            <a:off x="0" y="5867400"/>
            <a:ext cx="2705100" cy="646331"/>
          </a:xfrm>
          <a:prstGeom prst="rect">
            <a:avLst/>
          </a:prstGeom>
          <a:noFill/>
        </p:spPr>
        <p:txBody>
          <a:bodyPr wrap="square" rtlCol="0">
            <a:spAutoFit/>
          </a:bodyPr>
          <a:lstStyle/>
          <a:p>
            <a:r>
              <a:rPr lang="en-US" b="1" i="1" dirty="0" smtClean="0"/>
              <a:t>Observed radar composite reflectivity</a:t>
            </a:r>
            <a:endParaRPr lang="en-US" dirty="0"/>
          </a:p>
        </p:txBody>
      </p:sp>
      <p:sp>
        <p:nvSpPr>
          <p:cNvPr id="7" name="TextBox 6"/>
          <p:cNvSpPr txBox="1"/>
          <p:nvPr/>
        </p:nvSpPr>
        <p:spPr>
          <a:xfrm>
            <a:off x="6096000" y="5867400"/>
            <a:ext cx="2819400" cy="923330"/>
          </a:xfrm>
          <a:prstGeom prst="rect">
            <a:avLst/>
          </a:prstGeom>
          <a:noFill/>
        </p:spPr>
        <p:txBody>
          <a:bodyPr wrap="square" rtlCol="0">
            <a:spAutoFit/>
          </a:bodyPr>
          <a:lstStyle/>
          <a:p>
            <a:r>
              <a:rPr lang="en-US" b="1" i="1" dirty="0" smtClean="0"/>
              <a:t>HRRR forecast composite reflectivity initialized from </a:t>
            </a:r>
            <a:r>
              <a:rPr lang="en-US" b="1" i="1" u="sng" dirty="0" smtClean="0"/>
              <a:t>AIRS SFOV </a:t>
            </a:r>
            <a:r>
              <a:rPr lang="en-US" b="1" i="1" dirty="0" smtClean="0"/>
              <a:t>RAP run</a:t>
            </a:r>
            <a:endParaRPr lang="en-US" dirty="0"/>
          </a:p>
        </p:txBody>
      </p:sp>
      <p:sp>
        <p:nvSpPr>
          <p:cNvPr id="8" name="TextBox 7"/>
          <p:cNvSpPr txBox="1"/>
          <p:nvPr/>
        </p:nvSpPr>
        <p:spPr>
          <a:xfrm>
            <a:off x="3048000" y="5867400"/>
            <a:ext cx="2971800" cy="923330"/>
          </a:xfrm>
          <a:prstGeom prst="rect">
            <a:avLst/>
          </a:prstGeom>
          <a:noFill/>
        </p:spPr>
        <p:txBody>
          <a:bodyPr wrap="square" rtlCol="0">
            <a:spAutoFit/>
          </a:bodyPr>
          <a:lstStyle/>
          <a:p>
            <a:r>
              <a:rPr lang="en-US" b="1" i="1" dirty="0" smtClean="0"/>
              <a:t>HRRR forecast composite reflectivity initialized from </a:t>
            </a:r>
            <a:r>
              <a:rPr lang="en-US" b="1" i="1" u="sng" dirty="0" smtClean="0"/>
              <a:t>control</a:t>
            </a:r>
            <a:r>
              <a:rPr lang="en-US" b="1" i="1" dirty="0" smtClean="0"/>
              <a:t> RAP run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0800"/>
            <a:ext cx="9144000" cy="3268617"/>
          </a:xfrm>
          <a:prstGeom prst="rect">
            <a:avLst/>
          </a:prstGeom>
        </p:spPr>
      </p:pic>
    </p:spTree>
    <p:extLst>
      <p:ext uri="{BB962C8B-B14F-4D97-AF65-F5344CB8AC3E}">
        <p14:creationId xmlns:p14="http://schemas.microsoft.com/office/powerpoint/2010/main" val="15701962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 name="Content Placeholder 3" descr="t_comparison_new.png"/>
          <p:cNvPicPr>
            <a:picLocks noChangeAspect="1"/>
          </p:cNvPicPr>
          <p:nvPr/>
        </p:nvPicPr>
        <p:blipFill rotWithShape="1">
          <a:blip r:embed="rId2" cstate="print">
            <a:extLst>
              <a:ext uri="{28A0092B-C50C-407E-A947-70E740481C1C}">
                <a14:useLocalDpi xmlns:a14="http://schemas.microsoft.com/office/drawing/2010/main" val="0"/>
              </a:ext>
            </a:extLst>
          </a:blip>
          <a:srcRect l="7720" t="6251" r="63852" b="3156"/>
          <a:stretch/>
        </p:blipFill>
        <p:spPr>
          <a:xfrm>
            <a:off x="2082834" y="1124744"/>
            <a:ext cx="2339470" cy="5590858"/>
          </a:xfrm>
          <a:prstGeom prst="rect">
            <a:avLst/>
          </a:prstGeom>
        </p:spPr>
      </p:pic>
      <p:pic>
        <p:nvPicPr>
          <p:cNvPr id="7" name="Content Placeholder 4" descr="wv_comparison_new.png"/>
          <p:cNvPicPr>
            <a:picLocks noChangeAspect="1"/>
          </p:cNvPicPr>
          <p:nvPr/>
        </p:nvPicPr>
        <p:blipFill rotWithShape="1">
          <a:blip r:embed="rId3" cstate="print">
            <a:extLst>
              <a:ext uri="{28A0092B-C50C-407E-A947-70E740481C1C}">
                <a14:useLocalDpi xmlns:a14="http://schemas.microsoft.com/office/drawing/2010/main" val="0"/>
              </a:ext>
            </a:extLst>
          </a:blip>
          <a:srcRect l="6999" t="5371" r="64502" b="3347"/>
          <a:stretch/>
        </p:blipFill>
        <p:spPr>
          <a:xfrm>
            <a:off x="4741224" y="1109018"/>
            <a:ext cx="2345376" cy="5633248"/>
          </a:xfrm>
          <a:prstGeom prst="rect">
            <a:avLst/>
          </a:prstGeom>
        </p:spPr>
      </p:pic>
      <p:sp>
        <p:nvSpPr>
          <p:cNvPr id="8" name="Title 1"/>
          <p:cNvSpPr txBox="1">
            <a:spLocks/>
          </p:cNvSpPr>
          <p:nvPr/>
        </p:nvSpPr>
        <p:spPr>
          <a:xfrm>
            <a:off x="457200" y="-3398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altLang="zh-CN" sz="3200" dirty="0" smtClean="0">
                <a:solidFill>
                  <a:srgbClr val="0000CC"/>
                </a:solidFill>
                <a:latin typeface="Calibri"/>
                <a:ea typeface="宋体"/>
              </a:rPr>
              <a:t>AIRS and </a:t>
            </a:r>
            <a:r>
              <a:rPr lang="en-US" altLang="zh-CN" sz="3200" dirty="0" err="1" smtClean="0">
                <a:solidFill>
                  <a:srgbClr val="0000CC"/>
                </a:solidFill>
                <a:latin typeface="Calibri"/>
                <a:ea typeface="宋体"/>
              </a:rPr>
              <a:t>CrIS</a:t>
            </a:r>
            <a:r>
              <a:rPr lang="en-US" altLang="zh-CN" sz="3200" dirty="0" smtClean="0">
                <a:solidFill>
                  <a:srgbClr val="0000CC"/>
                </a:solidFill>
                <a:latin typeface="Calibri"/>
                <a:ea typeface="宋体"/>
              </a:rPr>
              <a:t> has similar sounding accuracy</a:t>
            </a:r>
          </a:p>
          <a:p>
            <a:pPr>
              <a:defRPr/>
            </a:pPr>
            <a:r>
              <a:rPr lang="en-US" sz="2200" dirty="0" smtClean="0">
                <a:solidFill>
                  <a:sysClr val="windowText" lastClr="000000"/>
                </a:solidFill>
                <a:latin typeface="Calibri"/>
              </a:rPr>
              <a:t>(Matchup comparisons, ECMWF analysis as reference)</a:t>
            </a:r>
            <a:endParaRPr lang="en-US" dirty="0">
              <a:solidFill>
                <a:sysClr val="windowText" lastClr="000000"/>
              </a:solidFill>
              <a:latin typeface="Calibri"/>
            </a:endParaRPr>
          </a:p>
        </p:txBody>
      </p:sp>
    </p:spTree>
    <p:extLst>
      <p:ext uri="{BB962C8B-B14F-4D97-AF65-F5344CB8AC3E}">
        <p14:creationId xmlns:p14="http://schemas.microsoft.com/office/powerpoint/2010/main" val="252116493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l="6940" t="14809" r="7983" b="19678"/>
          <a:stretch>
            <a:fillRect/>
          </a:stretch>
        </p:blipFill>
        <p:spPr bwMode="auto">
          <a:xfrm>
            <a:off x="1130300" y="1728788"/>
            <a:ext cx="80899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Box 2"/>
          <p:cNvSpPr txBox="1">
            <a:spLocks noChangeArrowheads="1"/>
          </p:cNvSpPr>
          <p:nvPr/>
        </p:nvSpPr>
        <p:spPr bwMode="auto">
          <a:xfrm>
            <a:off x="0" y="6411913"/>
            <a:ext cx="91658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fontAlgn="base" hangingPunct="1">
              <a:spcBef>
                <a:spcPct val="0"/>
              </a:spcBef>
              <a:spcAft>
                <a:spcPct val="0"/>
              </a:spcAft>
            </a:pPr>
            <a:r>
              <a:rPr lang="en-US" altLang="zh-CN" dirty="0" smtClean="0">
                <a:solidFill>
                  <a:srgbClr val="000000"/>
                </a:solidFill>
              </a:rPr>
              <a:t>AIRS LI at 06:35 UTC on 07 August 2010</a:t>
            </a:r>
            <a:r>
              <a:rPr lang="zh-CN" altLang="en-US" dirty="0" smtClean="0">
                <a:solidFill>
                  <a:srgbClr val="000000"/>
                </a:solidFill>
              </a:rPr>
              <a:t> </a:t>
            </a:r>
            <a:r>
              <a:rPr lang="en-US" dirty="0" smtClean="0">
                <a:solidFill>
                  <a:srgbClr val="000000"/>
                </a:solidFill>
              </a:rPr>
              <a:t> (rainfall started at 10 UTC on 07 August 2010)</a:t>
            </a:r>
          </a:p>
        </p:txBody>
      </p:sp>
      <p:sp>
        <p:nvSpPr>
          <p:cNvPr id="117764" name="TextBox 3"/>
          <p:cNvSpPr txBox="1">
            <a:spLocks noChangeArrowheads="1"/>
          </p:cNvSpPr>
          <p:nvPr/>
        </p:nvSpPr>
        <p:spPr bwMode="auto">
          <a:xfrm>
            <a:off x="0" y="0"/>
            <a:ext cx="409759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SimSun" pitchFamily="2" charset="-122"/>
              </a:defRPr>
            </a:lvl1pPr>
            <a:lvl2pPr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fontAlgn="base" hangingPunct="1">
              <a:spcBef>
                <a:spcPct val="0"/>
              </a:spcBef>
              <a:spcAft>
                <a:spcPct val="0"/>
              </a:spcAft>
            </a:pPr>
            <a:r>
              <a:rPr lang="en-US" i="1" dirty="0" smtClean="0">
                <a:solidFill>
                  <a:srgbClr val="000000"/>
                </a:solidFill>
              </a:rPr>
              <a:t>        Lifted Index (LI)</a:t>
            </a:r>
          </a:p>
          <a:p>
            <a:pPr lvl="1" eaLnBrk="1" fontAlgn="base" hangingPunct="1">
              <a:spcBef>
                <a:spcPct val="0"/>
              </a:spcBef>
              <a:spcAft>
                <a:spcPct val="0"/>
              </a:spcAft>
            </a:pPr>
            <a:r>
              <a:rPr lang="en-US" altLang="zh-CN" b="1" dirty="0" smtClean="0">
                <a:solidFill>
                  <a:srgbClr val="FFFF00"/>
                </a:solidFill>
              </a:rPr>
              <a:t> </a:t>
            </a:r>
            <a:r>
              <a:rPr lang="en-US" altLang="zh-CN" b="1" dirty="0" smtClean="0">
                <a:solidFill>
                  <a:srgbClr val="0000FF"/>
                </a:solidFill>
              </a:rPr>
              <a:t>0&lt; LI       </a:t>
            </a:r>
            <a:r>
              <a:rPr lang="en-US" altLang="zh-CN" b="1" dirty="0" smtClean="0">
                <a:solidFill>
                  <a:srgbClr val="0000FF"/>
                </a:solidFill>
                <a:sym typeface="Wingdings" pitchFamily="2" charset="2"/>
              </a:rPr>
              <a:t></a:t>
            </a:r>
            <a:r>
              <a:rPr lang="en-US" altLang="zh-CN" b="1" dirty="0" smtClean="0">
                <a:solidFill>
                  <a:srgbClr val="0000FF"/>
                </a:solidFill>
              </a:rPr>
              <a:t> Stable                     </a:t>
            </a:r>
          </a:p>
          <a:p>
            <a:pPr lvl="1" eaLnBrk="1" fontAlgn="base" hangingPunct="1">
              <a:spcBef>
                <a:spcPct val="0"/>
              </a:spcBef>
              <a:spcAft>
                <a:spcPct val="0"/>
              </a:spcAft>
            </a:pPr>
            <a:r>
              <a:rPr lang="en-US" altLang="zh-CN" b="1" dirty="0" smtClean="0">
                <a:solidFill>
                  <a:srgbClr val="0000FF"/>
                </a:solidFill>
              </a:rPr>
              <a:t>-3&lt; LI &lt;0  </a:t>
            </a:r>
            <a:r>
              <a:rPr lang="en-US" altLang="zh-CN" b="1" dirty="0" smtClean="0">
                <a:solidFill>
                  <a:srgbClr val="0000FF"/>
                </a:solidFill>
                <a:sym typeface="Wingdings" pitchFamily="2" charset="2"/>
              </a:rPr>
              <a:t> Moderate instable</a:t>
            </a:r>
            <a:endParaRPr lang="en-US" altLang="zh-CN" b="1" dirty="0" smtClean="0">
              <a:solidFill>
                <a:srgbClr val="0000FF"/>
              </a:solidFill>
            </a:endParaRPr>
          </a:p>
          <a:p>
            <a:pPr lvl="1" eaLnBrk="1" fontAlgn="base" hangingPunct="1">
              <a:spcBef>
                <a:spcPct val="0"/>
              </a:spcBef>
              <a:spcAft>
                <a:spcPct val="0"/>
              </a:spcAft>
            </a:pPr>
            <a:r>
              <a:rPr lang="en-US" altLang="zh-CN" b="1" dirty="0" smtClean="0">
                <a:solidFill>
                  <a:srgbClr val="0000FF"/>
                </a:solidFill>
              </a:rPr>
              <a:t>-6&lt; LI &lt;-3 </a:t>
            </a:r>
            <a:r>
              <a:rPr lang="en-US" altLang="zh-CN" b="1" dirty="0" smtClean="0">
                <a:solidFill>
                  <a:srgbClr val="0000FF"/>
                </a:solidFill>
                <a:sym typeface="Wingdings" pitchFamily="2" charset="2"/>
              </a:rPr>
              <a:t></a:t>
            </a:r>
            <a:r>
              <a:rPr lang="en-US" altLang="zh-CN" b="1" dirty="0" smtClean="0">
                <a:solidFill>
                  <a:srgbClr val="0000FF"/>
                </a:solidFill>
              </a:rPr>
              <a:t> Instable</a:t>
            </a:r>
          </a:p>
          <a:p>
            <a:pPr lvl="1" eaLnBrk="1" fontAlgn="base" hangingPunct="1">
              <a:spcBef>
                <a:spcPct val="0"/>
              </a:spcBef>
              <a:spcAft>
                <a:spcPct val="0"/>
              </a:spcAft>
            </a:pPr>
            <a:r>
              <a:rPr lang="en-US" altLang="zh-CN" b="1" dirty="0" smtClean="0">
                <a:solidFill>
                  <a:srgbClr val="0000FF"/>
                </a:solidFill>
              </a:rPr>
              <a:t>-9&lt; LI &lt;-6 </a:t>
            </a:r>
            <a:r>
              <a:rPr lang="en-US" altLang="zh-CN" b="1" dirty="0" smtClean="0">
                <a:solidFill>
                  <a:srgbClr val="0000FF"/>
                </a:solidFill>
                <a:sym typeface="Wingdings" pitchFamily="2" charset="2"/>
              </a:rPr>
              <a:t></a:t>
            </a:r>
            <a:r>
              <a:rPr lang="en-US" altLang="zh-CN" b="1" dirty="0" smtClean="0">
                <a:solidFill>
                  <a:srgbClr val="0000FF"/>
                </a:solidFill>
              </a:rPr>
              <a:t> Very instable</a:t>
            </a:r>
          </a:p>
          <a:p>
            <a:pPr lvl="1" eaLnBrk="1" fontAlgn="base" hangingPunct="1">
              <a:spcBef>
                <a:spcPct val="0"/>
              </a:spcBef>
              <a:spcAft>
                <a:spcPct val="0"/>
              </a:spcAft>
            </a:pPr>
            <a:r>
              <a:rPr lang="en-US" altLang="zh-CN" b="1" dirty="0" smtClean="0">
                <a:solidFill>
                  <a:srgbClr val="0000FF"/>
                </a:solidFill>
              </a:rPr>
              <a:t>       LI &lt;-9 </a:t>
            </a:r>
            <a:r>
              <a:rPr lang="en-US" altLang="zh-CN" b="1" dirty="0" smtClean="0">
                <a:solidFill>
                  <a:srgbClr val="0000FF"/>
                </a:solidFill>
                <a:sym typeface="Wingdings" pitchFamily="2" charset="2"/>
              </a:rPr>
              <a:t></a:t>
            </a:r>
            <a:r>
              <a:rPr lang="en-US" altLang="zh-CN" b="1" dirty="0" smtClean="0">
                <a:solidFill>
                  <a:srgbClr val="0000FF"/>
                </a:solidFill>
              </a:rPr>
              <a:t> Extremely instable</a:t>
            </a:r>
            <a:endParaRPr lang="en-US" b="1" dirty="0" smtClean="0">
              <a:solidFill>
                <a:srgbClr val="0000FF"/>
              </a:solidFill>
            </a:endParaRPr>
          </a:p>
          <a:p>
            <a:pPr eaLnBrk="1" fontAlgn="base" hangingPunct="1">
              <a:spcBef>
                <a:spcPct val="0"/>
              </a:spcBef>
              <a:spcAft>
                <a:spcPct val="0"/>
              </a:spcAft>
            </a:pPr>
            <a:endParaRPr lang="en-US" dirty="0" smtClean="0">
              <a:solidFill>
                <a:srgbClr val="000000"/>
              </a:solidFill>
            </a:endParaRPr>
          </a:p>
        </p:txBody>
      </p:sp>
      <p:sp>
        <p:nvSpPr>
          <p:cNvPr id="8" name="Oval 7"/>
          <p:cNvSpPr/>
          <p:nvPr/>
        </p:nvSpPr>
        <p:spPr>
          <a:xfrm>
            <a:off x="6134100" y="4165600"/>
            <a:ext cx="533400" cy="533400"/>
          </a:xfrm>
          <a:prstGeom prst="ellipse">
            <a:avLst/>
          </a:prstGeom>
          <a:noFill/>
          <a:ln>
            <a:solidFill>
              <a:srgbClr val="FF99FF"/>
            </a:solidFill>
          </a:ln>
        </p:spPr>
        <p:style>
          <a:lnRef idx="2">
            <a:schemeClr val="accent2"/>
          </a:lnRef>
          <a:fillRef idx="1">
            <a:schemeClr val="lt1"/>
          </a:fillRef>
          <a:effectRef idx="0">
            <a:schemeClr val="accent2"/>
          </a:effectRef>
          <a:fontRef idx="minor">
            <a:schemeClr val="dk1"/>
          </a:fontRef>
        </p:style>
        <p:txBody>
          <a:bodyPr anchor="ctr"/>
          <a:lstStyle/>
          <a:p>
            <a:pPr algn="ctr" fontAlgn="base">
              <a:spcBef>
                <a:spcPct val="0"/>
              </a:spcBef>
              <a:spcAft>
                <a:spcPct val="0"/>
              </a:spcAft>
              <a:defRPr/>
            </a:pPr>
            <a:endParaRPr lang="en-US">
              <a:solidFill>
                <a:srgbClr val="FF0000"/>
              </a:solidFill>
            </a:endParaRPr>
          </a:p>
        </p:txBody>
      </p:sp>
      <p:pic>
        <p:nvPicPr>
          <p:cNvPr id="117766" name="Picture 5"/>
          <p:cNvPicPr>
            <a:picLocks noChangeAspect="1"/>
          </p:cNvPicPr>
          <p:nvPr/>
        </p:nvPicPr>
        <p:blipFill>
          <a:blip r:embed="rId3" cstate="print">
            <a:extLst>
              <a:ext uri="{28A0092B-C50C-407E-A947-70E740481C1C}">
                <a14:useLocalDpi xmlns:a14="http://schemas.microsoft.com/office/drawing/2010/main" val="0"/>
              </a:ext>
            </a:extLst>
          </a:blip>
          <a:srcRect l="48265" t="5714" r="6071"/>
          <a:stretch>
            <a:fillRect/>
          </a:stretch>
        </p:blipFill>
        <p:spPr bwMode="auto">
          <a:xfrm>
            <a:off x="76200" y="2590800"/>
            <a:ext cx="200342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6"/>
          <p:cNvSpPr txBox="1">
            <a:spLocks noChangeArrowheads="1"/>
          </p:cNvSpPr>
          <p:nvPr/>
        </p:nvSpPr>
        <p:spPr bwMode="auto">
          <a:xfrm>
            <a:off x="152400" y="2971800"/>
            <a:ext cx="1770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fontAlgn="base" hangingPunct="1">
              <a:spcBef>
                <a:spcPct val="0"/>
              </a:spcBef>
              <a:spcAft>
                <a:spcPct val="0"/>
              </a:spcAft>
            </a:pPr>
            <a:r>
              <a:rPr lang="en-US" sz="1200" smtClean="0">
                <a:solidFill>
                  <a:srgbClr val="000000"/>
                </a:solidFill>
              </a:rPr>
              <a:t>Lat=34.19; Lon=104.41</a:t>
            </a:r>
          </a:p>
        </p:txBody>
      </p:sp>
      <p:cxnSp>
        <p:nvCxnSpPr>
          <p:cNvPr id="3" name="Straight Arrow Connector 2"/>
          <p:cNvCxnSpPr/>
          <p:nvPr/>
        </p:nvCxnSpPr>
        <p:spPr>
          <a:xfrm flipH="1" flipV="1">
            <a:off x="1600200" y="4141788"/>
            <a:ext cx="4419600" cy="2905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17769" name="TextBox 1"/>
          <p:cNvSpPr txBox="1">
            <a:spLocks noChangeArrowheads="1"/>
          </p:cNvSpPr>
          <p:nvPr/>
        </p:nvSpPr>
        <p:spPr bwMode="auto">
          <a:xfrm>
            <a:off x="3962400" y="493713"/>
            <a:ext cx="548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fontAlgn="base" hangingPunct="1">
              <a:spcBef>
                <a:spcPct val="0"/>
              </a:spcBef>
              <a:spcAft>
                <a:spcPct val="0"/>
              </a:spcAft>
            </a:pPr>
            <a:r>
              <a:rPr lang="en-US" sz="1600" b="1" i="1" dirty="0" smtClean="0">
                <a:solidFill>
                  <a:srgbClr val="0000FF"/>
                </a:solidFill>
              </a:rPr>
              <a:t>This storm caused </a:t>
            </a:r>
            <a:r>
              <a:rPr lang="en-US" sz="1600" b="1" i="1" dirty="0">
                <a:solidFill>
                  <a:srgbClr val="0000FF"/>
                </a:solidFill>
              </a:rPr>
              <a:t>1456 </a:t>
            </a:r>
            <a:r>
              <a:rPr lang="en-US" sz="1600" b="1" i="1" dirty="0" smtClean="0">
                <a:solidFill>
                  <a:srgbClr val="0000FF"/>
                </a:solidFill>
              </a:rPr>
              <a:t>deaths and </a:t>
            </a:r>
            <a:r>
              <a:rPr lang="en-US" sz="1600" b="1" i="1" dirty="0">
                <a:solidFill>
                  <a:srgbClr val="0000FF"/>
                </a:solidFill>
              </a:rPr>
              <a:t>left another 309 people missing due to a </a:t>
            </a:r>
            <a:r>
              <a:rPr lang="en-US" sz="1600" b="1" i="1" dirty="0" smtClean="0">
                <a:solidFill>
                  <a:srgbClr val="0000FF"/>
                </a:solidFill>
              </a:rPr>
              <a:t>massive mudslide </a:t>
            </a:r>
            <a:r>
              <a:rPr lang="en-US" sz="1600" b="1" i="1" dirty="0">
                <a:solidFill>
                  <a:srgbClr val="0000FF"/>
                </a:solidFill>
              </a:rPr>
              <a:t>in the urban area of Zhou Qu.</a:t>
            </a:r>
            <a:endParaRPr lang="en-US" sz="1600" b="1" i="1" dirty="0" smtClean="0">
              <a:solidFill>
                <a:srgbClr val="0000FF"/>
              </a:solidFill>
            </a:endParaRPr>
          </a:p>
        </p:txBody>
      </p:sp>
    </p:spTree>
    <p:extLst>
      <p:ext uri="{BB962C8B-B14F-4D97-AF65-F5344CB8AC3E}">
        <p14:creationId xmlns:p14="http://schemas.microsoft.com/office/powerpoint/2010/main" val="795033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56</a:t>
            </a:fld>
            <a:endParaRPr lang="en-US"/>
          </a:p>
        </p:txBody>
      </p:sp>
      <p:sp>
        <p:nvSpPr>
          <p:cNvPr id="64514" name="Rectangle 2"/>
          <p:cNvSpPr>
            <a:spLocks noGrp="1" noChangeArrowheads="1"/>
          </p:cNvSpPr>
          <p:nvPr>
            <p:ph type="title"/>
          </p:nvPr>
        </p:nvSpPr>
        <p:spPr>
          <a:xfrm>
            <a:off x="0" y="457200"/>
            <a:ext cx="9372600" cy="1143000"/>
          </a:xfrm>
        </p:spPr>
        <p:txBody>
          <a:bodyPr>
            <a:normAutofit fontScale="90000"/>
          </a:bodyPr>
          <a:lstStyle/>
          <a:p>
            <a:r>
              <a:rPr lang="en-US" sz="4000" dirty="0" smtClean="0"/>
              <a:t>Evolution of the Vertical Moisture is the Key!</a:t>
            </a:r>
            <a:br>
              <a:rPr lang="en-US" sz="4000" dirty="0" smtClean="0"/>
            </a:br>
            <a:r>
              <a:rPr lang="en-US" sz="2700" dirty="0" smtClean="0"/>
              <a:t>Simulated Relative </a:t>
            </a:r>
            <a:r>
              <a:rPr lang="en-US" sz="2700" dirty="0"/>
              <a:t>humidity cross-section at 20 UTC 12 June 2002 </a:t>
            </a:r>
            <a:r>
              <a:rPr lang="en-US" dirty="0"/>
              <a:t/>
            </a:r>
            <a:br>
              <a:rPr lang="en-US" dirty="0"/>
            </a:br>
            <a:endParaRPr lang="en-US" dirty="0"/>
          </a:p>
        </p:txBody>
      </p:sp>
      <p:pic>
        <p:nvPicPr>
          <p:cNvPr id="64516" name="Picture 4" descr="4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28035862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19021FD0-34EE-42C8-8723-85CDEEFB9C5A}" type="slidenum">
              <a:rPr lang="zh-CN" altLang="en-US" smtClean="0">
                <a:solidFill>
                  <a:srgbClr val="000000"/>
                </a:solidFill>
              </a:rPr>
              <a:pPr eaLnBrk="1" hangingPunct="1"/>
              <a:t>57</a:t>
            </a:fld>
            <a:endParaRPr lang="en-US" altLang="zh-CN" smtClean="0">
              <a:solidFill>
                <a:srgbClr val="000000"/>
              </a:solidFill>
            </a:endParaRPr>
          </a:p>
        </p:txBody>
      </p:sp>
      <p:pic>
        <p:nvPicPr>
          <p:cNvPr id="30723" name="Picture 2" descr="loop_liftx_TRUE_ctmp_ha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200025"/>
            <a:ext cx="43878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loop_liftx_HES_ctmp_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0" y="200025"/>
            <a:ext cx="43878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loop_radar_hal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790825"/>
            <a:ext cx="43878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5"/>
          <p:cNvSpPr txBox="1">
            <a:spLocks noChangeArrowheads="1"/>
          </p:cNvSpPr>
          <p:nvPr/>
        </p:nvSpPr>
        <p:spPr bwMode="auto">
          <a:xfrm>
            <a:off x="3336925" y="479425"/>
            <a:ext cx="672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b="1" dirty="0" smtClean="0">
                <a:solidFill>
                  <a:srgbClr val="000000"/>
                </a:solidFill>
              </a:rPr>
              <a:t>True</a:t>
            </a:r>
            <a:endParaRPr lang="en-US" b="1" dirty="0" smtClean="0">
              <a:solidFill>
                <a:srgbClr val="000000"/>
              </a:solidFill>
            </a:endParaRPr>
          </a:p>
        </p:txBody>
      </p:sp>
      <p:sp>
        <p:nvSpPr>
          <p:cNvPr id="30727" name="Text Box 6"/>
          <p:cNvSpPr txBox="1">
            <a:spLocks noChangeArrowheads="1"/>
          </p:cNvSpPr>
          <p:nvPr/>
        </p:nvSpPr>
        <p:spPr bwMode="auto">
          <a:xfrm>
            <a:off x="7315200" y="457200"/>
            <a:ext cx="1056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b="1" dirty="0" smtClean="0">
                <a:solidFill>
                  <a:srgbClr val="000000"/>
                </a:solidFill>
              </a:rPr>
              <a:t>IRS</a:t>
            </a:r>
            <a:r>
              <a:rPr lang="en-US" altLang="zh-CN" b="1" dirty="0" smtClean="0">
                <a:solidFill>
                  <a:srgbClr val="000000"/>
                </a:solidFill>
              </a:rPr>
              <a:t>/FY4</a:t>
            </a:r>
            <a:endParaRPr lang="en-US" b="1" dirty="0" smtClean="0">
              <a:solidFill>
                <a:srgbClr val="000000"/>
              </a:solidFill>
            </a:endParaRPr>
          </a:p>
        </p:txBody>
      </p:sp>
      <p:sp>
        <p:nvSpPr>
          <p:cNvPr id="30728" name="Text Box 7"/>
          <p:cNvSpPr txBox="1">
            <a:spLocks noChangeArrowheads="1"/>
          </p:cNvSpPr>
          <p:nvPr/>
        </p:nvSpPr>
        <p:spPr bwMode="auto">
          <a:xfrm>
            <a:off x="5486400" y="5410200"/>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b="1" smtClean="0">
                <a:solidFill>
                  <a:srgbClr val="000000"/>
                </a:solidFill>
              </a:rPr>
              <a:t>RUC forecast</a:t>
            </a:r>
          </a:p>
        </p:txBody>
      </p:sp>
      <p:sp>
        <p:nvSpPr>
          <p:cNvPr id="30729" name="Text Box 8"/>
          <p:cNvSpPr txBox="1">
            <a:spLocks noChangeArrowheads="1"/>
          </p:cNvSpPr>
          <p:nvPr/>
        </p:nvSpPr>
        <p:spPr bwMode="auto">
          <a:xfrm>
            <a:off x="1981200" y="5395913"/>
            <a:ext cx="20056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b="1" dirty="0" smtClean="0">
                <a:solidFill>
                  <a:srgbClr val="000000"/>
                </a:solidFill>
              </a:rPr>
              <a:t>Simulated Radar</a:t>
            </a:r>
            <a:endParaRPr lang="en-US" b="1" dirty="0" smtClean="0">
              <a:solidFill>
                <a:srgbClr val="000000"/>
              </a:solidFill>
            </a:endParaRPr>
          </a:p>
        </p:txBody>
      </p:sp>
      <p:sp>
        <p:nvSpPr>
          <p:cNvPr id="30731" name="Text Box 10"/>
          <p:cNvSpPr txBox="1">
            <a:spLocks noChangeArrowheads="1"/>
          </p:cNvSpPr>
          <p:nvPr/>
        </p:nvSpPr>
        <p:spPr bwMode="auto">
          <a:xfrm>
            <a:off x="2132013" y="6424613"/>
            <a:ext cx="4878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sz="1600" b="1" smtClean="0">
                <a:solidFill>
                  <a:srgbClr val="000000"/>
                </a:solidFill>
              </a:rPr>
              <a:t>Jun Li, Jinlong Li, Jason Otkin, and Tim Schmit  </a:t>
            </a:r>
          </a:p>
        </p:txBody>
      </p:sp>
      <p:pic>
        <p:nvPicPr>
          <p:cNvPr id="30732" name="Picture 11" descr="loop_liftx_RUC_fcst_h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819400"/>
            <a:ext cx="43878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12"/>
          <p:cNvSpPr txBox="1">
            <a:spLocks noChangeArrowheads="1"/>
          </p:cNvSpPr>
          <p:nvPr/>
        </p:nvSpPr>
        <p:spPr bwMode="auto">
          <a:xfrm>
            <a:off x="3200400" y="2695575"/>
            <a:ext cx="3306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fontAlgn="base">
              <a:spcBef>
                <a:spcPct val="0"/>
              </a:spcBef>
              <a:spcAft>
                <a:spcPct val="0"/>
              </a:spcAft>
            </a:pPr>
            <a:r>
              <a:rPr lang="en-US" sz="2400" b="1" i="1" smtClean="0">
                <a:solidFill>
                  <a:srgbClr val="FF0000"/>
                </a:solidFill>
                <a:latin typeface="Times New Roman" pitchFamily="18" charset="0"/>
              </a:rPr>
              <a:t>Red = extreme instability</a:t>
            </a:r>
          </a:p>
        </p:txBody>
      </p:sp>
      <p:sp>
        <p:nvSpPr>
          <p:cNvPr id="30734" name="Text Box 13"/>
          <p:cNvSpPr txBox="1">
            <a:spLocks noChangeArrowheads="1"/>
          </p:cNvSpPr>
          <p:nvPr/>
        </p:nvSpPr>
        <p:spPr bwMode="auto">
          <a:xfrm>
            <a:off x="136525" y="5791200"/>
            <a:ext cx="8931275"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fontAlgn="base" hangingPunct="1">
              <a:spcBef>
                <a:spcPct val="20000"/>
              </a:spcBef>
              <a:spcAft>
                <a:spcPct val="0"/>
              </a:spcAft>
            </a:pPr>
            <a:r>
              <a:rPr lang="en-US" sz="2000" b="1" dirty="0" smtClean="0">
                <a:solidFill>
                  <a:srgbClr val="3333CC"/>
                </a:solidFill>
              </a:rPr>
              <a:t>IRS</a:t>
            </a:r>
            <a:r>
              <a:rPr lang="en-US" altLang="zh-CN" sz="2000" b="1" dirty="0" smtClean="0">
                <a:solidFill>
                  <a:srgbClr val="3333CC"/>
                </a:solidFill>
              </a:rPr>
              <a:t>/FY4</a:t>
            </a:r>
            <a:r>
              <a:rPr lang="en-US" sz="2000" b="1" dirty="0" smtClean="0">
                <a:solidFill>
                  <a:srgbClr val="3333CC"/>
                </a:solidFill>
              </a:rPr>
              <a:t> provides needed </a:t>
            </a:r>
            <a:r>
              <a:rPr lang="en-US" sz="2000" b="1" dirty="0">
                <a:solidFill>
                  <a:srgbClr val="3333CC"/>
                </a:solidFill>
              </a:rPr>
              <a:t>monitoring </a:t>
            </a:r>
            <a:r>
              <a:rPr lang="en-US" sz="2000" b="1" dirty="0" smtClean="0">
                <a:solidFill>
                  <a:srgbClr val="3333CC"/>
                </a:solidFill>
              </a:rPr>
              <a:t> of pre-convective environment</a:t>
            </a:r>
            <a:r>
              <a:rPr lang="en-US" sz="2000" b="1" dirty="0" smtClean="0">
                <a:solidFill>
                  <a:srgbClr val="3333CC"/>
                </a:solidFill>
              </a:rPr>
              <a:t/>
            </a:r>
            <a:br>
              <a:rPr lang="en-US" sz="2000" b="1" dirty="0" smtClean="0">
                <a:solidFill>
                  <a:srgbClr val="3333CC"/>
                </a:solidFill>
              </a:rPr>
            </a:br>
            <a:r>
              <a:rPr lang="en-US" sz="2000" b="1" dirty="0" smtClean="0">
                <a:solidFill>
                  <a:srgbClr val="3333CC"/>
                </a:solidFill>
              </a:rPr>
              <a:t>hours earlier than regional forecast (+3-4 </a:t>
            </a:r>
            <a:r>
              <a:rPr lang="en-US" sz="2000" b="1" dirty="0" err="1" smtClean="0">
                <a:solidFill>
                  <a:srgbClr val="3333CC"/>
                </a:solidFill>
              </a:rPr>
              <a:t>hrs</a:t>
            </a:r>
            <a:r>
              <a:rPr lang="en-US" sz="2000" b="1" dirty="0" smtClean="0">
                <a:solidFill>
                  <a:srgbClr val="3333CC"/>
                </a:solidFill>
              </a:rPr>
              <a:t>) and Radar (+8 </a:t>
            </a:r>
            <a:r>
              <a:rPr lang="en-US" sz="2000" b="1" dirty="0" err="1" smtClean="0">
                <a:solidFill>
                  <a:srgbClr val="3333CC"/>
                </a:solidFill>
              </a:rPr>
              <a:t>hrs</a:t>
            </a:r>
            <a:r>
              <a:rPr lang="en-US" sz="2000" b="1" dirty="0" smtClean="0">
                <a:solidFill>
                  <a:srgbClr val="3333CC"/>
                </a:solidFill>
              </a:rPr>
              <a:t>)</a:t>
            </a:r>
          </a:p>
        </p:txBody>
      </p:sp>
      <p:sp>
        <p:nvSpPr>
          <p:cNvPr id="30735" name="Text Box 14"/>
          <p:cNvSpPr txBox="1">
            <a:spLocks noChangeArrowheads="1"/>
          </p:cNvSpPr>
          <p:nvPr/>
        </p:nvSpPr>
        <p:spPr bwMode="auto">
          <a:xfrm>
            <a:off x="5562600" y="5410200"/>
            <a:ext cx="1774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pPr>
            <a:r>
              <a:rPr lang="en-US" altLang="zh-CN" b="1" dirty="0" smtClean="0">
                <a:solidFill>
                  <a:srgbClr val="000000"/>
                </a:solidFill>
              </a:rPr>
              <a:t>RUC forecasts</a:t>
            </a:r>
            <a:endParaRPr lang="en-US" b="1" dirty="0" smtClean="0">
              <a:solidFill>
                <a:srgbClr val="000000"/>
              </a:solidFill>
            </a:endParaRPr>
          </a:p>
        </p:txBody>
      </p:sp>
    </p:spTree>
    <p:extLst>
      <p:ext uri="{BB962C8B-B14F-4D97-AF65-F5344CB8AC3E}">
        <p14:creationId xmlns:p14="http://schemas.microsoft.com/office/powerpoint/2010/main" val="3307510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228600" y="152400"/>
            <a:ext cx="8534400" cy="685800"/>
          </a:xfrm>
        </p:spPr>
        <p:txBody>
          <a:bodyPr/>
          <a:lstStyle/>
          <a:p>
            <a:r>
              <a:rPr lang="en-US" altLang="zh-CN" sz="2800" b="1" dirty="0" smtClean="0">
                <a:solidFill>
                  <a:srgbClr val="0000FF"/>
                </a:solidFill>
              </a:rPr>
              <a:t>Hurricane eye sounding provides good intensity estimate</a:t>
            </a:r>
            <a:r>
              <a:rPr lang="zh-CN" altLang="en-US" sz="2800" b="1" dirty="0" smtClean="0">
                <a:solidFill>
                  <a:srgbClr val="0000FF"/>
                </a:solidFill>
              </a:rPr>
              <a:t> </a:t>
            </a:r>
            <a:r>
              <a:rPr lang="en-US" altLang="zh-CN" sz="2800" b="1" dirty="0" smtClean="0">
                <a:solidFill>
                  <a:srgbClr val="0000FF"/>
                </a:solidFill>
              </a:rPr>
              <a:t>(</a:t>
            </a:r>
            <a:r>
              <a:rPr lang="en-US" sz="2800" b="1" dirty="0" smtClean="0">
                <a:solidFill>
                  <a:srgbClr val="0000FF"/>
                </a:solidFill>
              </a:rPr>
              <a:t>hurricane Isabel as example) </a:t>
            </a:r>
            <a:endParaRPr lang="en-US" sz="2800" b="1" dirty="0">
              <a:solidFill>
                <a:srgbClr val="0000FF"/>
              </a:solidFill>
            </a:endParaRPr>
          </a:p>
        </p:txBody>
      </p:sp>
      <p:grpSp>
        <p:nvGrpSpPr>
          <p:cNvPr id="462851" name="Group 3"/>
          <p:cNvGrpSpPr>
            <a:grpSpLocks/>
          </p:cNvGrpSpPr>
          <p:nvPr/>
        </p:nvGrpSpPr>
        <p:grpSpPr bwMode="auto">
          <a:xfrm>
            <a:off x="381000" y="990600"/>
            <a:ext cx="8448675" cy="4572000"/>
            <a:chOff x="240" y="672"/>
            <a:chExt cx="5322" cy="2880"/>
          </a:xfrm>
        </p:grpSpPr>
        <p:graphicFrame>
          <p:nvGraphicFramePr>
            <p:cNvPr id="462852" name="Object 4"/>
            <p:cNvGraphicFramePr>
              <a:graphicFrameLocks noChangeAspect="1"/>
            </p:cNvGraphicFramePr>
            <p:nvPr/>
          </p:nvGraphicFramePr>
          <p:xfrm>
            <a:off x="3072" y="960"/>
            <a:ext cx="2490" cy="2592"/>
          </p:xfrm>
          <a:graphic>
            <a:graphicData uri="http://schemas.openxmlformats.org/presentationml/2006/ole">
              <mc:AlternateContent xmlns:mc="http://schemas.openxmlformats.org/markup-compatibility/2006">
                <mc:Choice xmlns:v="urn:schemas-microsoft-com:vml" Requires="v">
                  <p:oleObj spid="_x0000_s7180" name="Chart" r:id="rId4" imgW="3962400" imgH="4124425" progId="Excel.Chart.8">
                    <p:embed/>
                  </p:oleObj>
                </mc:Choice>
                <mc:Fallback>
                  <p:oleObj name="Chart" r:id="rId4" imgW="3962400" imgH="4124425"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960"/>
                          <a:ext cx="2490" cy="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2853" name="Group 5"/>
            <p:cNvGrpSpPr>
              <a:grpSpLocks/>
            </p:cNvGrpSpPr>
            <p:nvPr/>
          </p:nvGrpSpPr>
          <p:grpSpPr bwMode="auto">
            <a:xfrm>
              <a:off x="240" y="960"/>
              <a:ext cx="2880" cy="2160"/>
              <a:chOff x="192" y="1200"/>
              <a:chExt cx="2880" cy="2160"/>
            </a:xfrm>
          </p:grpSpPr>
          <p:pic>
            <p:nvPicPr>
              <p:cNvPr id="462854" name="Picture 6" descr="AREA44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1200"/>
                <a:ext cx="2880" cy="2160"/>
              </a:xfrm>
              <a:prstGeom prst="rect">
                <a:avLst/>
              </a:prstGeom>
              <a:noFill/>
              <a:extLst>
                <a:ext uri="{909E8E84-426E-40DD-AFC4-6F175D3DCCD1}">
                  <a14:hiddenFill xmlns:a14="http://schemas.microsoft.com/office/drawing/2010/main">
                    <a:solidFill>
                      <a:srgbClr val="FFFFFF"/>
                    </a:solidFill>
                  </a14:hiddenFill>
                </a:ext>
              </a:extLst>
            </p:spPr>
          </p:pic>
          <p:sp>
            <p:nvSpPr>
              <p:cNvPr id="462855" name="AutoShape 7"/>
              <p:cNvSpPr>
                <a:spLocks noChangeArrowheads="1"/>
              </p:cNvSpPr>
              <p:nvPr/>
            </p:nvSpPr>
            <p:spPr bwMode="auto">
              <a:xfrm>
                <a:off x="1584" y="1872"/>
                <a:ext cx="96" cy="279"/>
              </a:xfrm>
              <a:prstGeom prst="downArrow">
                <a:avLst>
                  <a:gd name="adj1" fmla="val 50000"/>
                  <a:gd name="adj2" fmla="val 72656"/>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lang="en-US" sz="2400" smtClean="0">
                  <a:solidFill>
                    <a:srgbClr val="66FFFF"/>
                  </a:solidFill>
                  <a:ea typeface="SimSun" pitchFamily="2" charset="-122"/>
                </a:endParaRPr>
              </a:p>
            </p:txBody>
          </p:sp>
          <p:sp>
            <p:nvSpPr>
              <p:cNvPr id="462856" name="Text Box 8"/>
              <p:cNvSpPr txBox="1">
                <a:spLocks noChangeArrowheads="1"/>
              </p:cNvSpPr>
              <p:nvPr/>
            </p:nvSpPr>
            <p:spPr bwMode="auto">
              <a:xfrm>
                <a:off x="1200" y="1632"/>
                <a:ext cx="9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66FFFF"/>
                    </a:solidFill>
                    <a:ea typeface="SimSun" pitchFamily="2" charset="-122"/>
                  </a:rPr>
                  <a:t>Eye Sounding</a:t>
                </a:r>
              </a:p>
            </p:txBody>
          </p:sp>
          <p:sp>
            <p:nvSpPr>
              <p:cNvPr id="462857" name="AutoShape 9"/>
              <p:cNvSpPr>
                <a:spLocks noChangeArrowheads="1"/>
              </p:cNvSpPr>
              <p:nvPr/>
            </p:nvSpPr>
            <p:spPr bwMode="auto">
              <a:xfrm>
                <a:off x="2448" y="2160"/>
                <a:ext cx="96" cy="336"/>
              </a:xfrm>
              <a:prstGeom prst="upArrow">
                <a:avLst>
                  <a:gd name="adj1" fmla="val 50000"/>
                  <a:gd name="adj2" fmla="val 87500"/>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2400" smtClean="0">
                  <a:solidFill>
                    <a:srgbClr val="000000"/>
                  </a:solidFill>
                  <a:ea typeface="SimSun" pitchFamily="2" charset="-122"/>
                </a:endParaRPr>
              </a:p>
            </p:txBody>
          </p:sp>
          <p:sp>
            <p:nvSpPr>
              <p:cNvPr id="462858" name="Text Box 10"/>
              <p:cNvSpPr txBox="1">
                <a:spLocks noChangeArrowheads="1"/>
              </p:cNvSpPr>
              <p:nvPr/>
            </p:nvSpPr>
            <p:spPr bwMode="auto">
              <a:xfrm>
                <a:off x="2064" y="2496"/>
                <a:ext cx="8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mtClean="0">
                    <a:solidFill>
                      <a:srgbClr val="66FFFF"/>
                    </a:solidFill>
                    <a:ea typeface="SimSun" pitchFamily="2" charset="-122"/>
                  </a:rPr>
                  <a:t>Environment</a:t>
                </a:r>
              </a:p>
              <a:p>
                <a:pPr algn="ctr" fontAlgn="base">
                  <a:spcBef>
                    <a:spcPct val="0"/>
                  </a:spcBef>
                  <a:spcAft>
                    <a:spcPct val="0"/>
                  </a:spcAft>
                </a:pPr>
                <a:r>
                  <a:rPr lang="en-US" smtClean="0">
                    <a:solidFill>
                      <a:srgbClr val="66FFFF"/>
                    </a:solidFill>
                    <a:ea typeface="SimSun" pitchFamily="2" charset="-122"/>
                  </a:rPr>
                  <a:t>Sounding</a:t>
                </a:r>
              </a:p>
            </p:txBody>
          </p:sp>
        </p:grpSp>
        <p:sp>
          <p:nvSpPr>
            <p:cNvPr id="462859" name="Text Box 11"/>
            <p:cNvSpPr txBox="1">
              <a:spLocks noChangeArrowheads="1"/>
            </p:cNvSpPr>
            <p:nvPr/>
          </p:nvSpPr>
          <p:spPr bwMode="auto">
            <a:xfrm>
              <a:off x="3552" y="672"/>
              <a:ext cx="1721"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dirty="0" smtClean="0">
                  <a:solidFill>
                    <a:srgbClr val="000000"/>
                  </a:solidFill>
                  <a:ea typeface="SimSun" pitchFamily="2" charset="-122"/>
                </a:rPr>
                <a:t>Eye - Environment </a:t>
              </a:r>
            </a:p>
            <a:p>
              <a:pPr algn="ctr" fontAlgn="base">
                <a:spcBef>
                  <a:spcPct val="0"/>
                </a:spcBef>
                <a:spcAft>
                  <a:spcPct val="0"/>
                </a:spcAft>
              </a:pPr>
              <a:r>
                <a:rPr lang="en-US" sz="2400" b="1" dirty="0" smtClean="0">
                  <a:solidFill>
                    <a:srgbClr val="000000"/>
                  </a:solidFill>
                  <a:ea typeface="SimSun" pitchFamily="2" charset="-122"/>
                </a:rPr>
                <a:t>Temperature</a:t>
              </a:r>
            </a:p>
            <a:p>
              <a:pPr algn="ctr" fontAlgn="base">
                <a:spcBef>
                  <a:spcPct val="0"/>
                </a:spcBef>
                <a:spcAft>
                  <a:spcPct val="0"/>
                </a:spcAft>
              </a:pPr>
              <a:endParaRPr lang="en-US" sz="2400" dirty="0" smtClean="0">
                <a:solidFill>
                  <a:srgbClr val="000000"/>
                </a:solidFill>
                <a:ea typeface="SimSun" pitchFamily="2" charset="-122"/>
              </a:endParaRPr>
            </a:p>
          </p:txBody>
        </p:sp>
      </p:grpSp>
      <p:sp>
        <p:nvSpPr>
          <p:cNvPr id="462860" name="Text Box 12"/>
          <p:cNvSpPr txBox="1">
            <a:spLocks noChangeArrowheads="1"/>
          </p:cNvSpPr>
          <p:nvPr/>
        </p:nvSpPr>
        <p:spPr bwMode="auto">
          <a:xfrm>
            <a:off x="228600" y="5354638"/>
            <a:ext cx="70469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ea typeface="SimSun" pitchFamily="2" charset="-122"/>
              </a:rPr>
              <a:t>Integrate Hydrostatic Equation Downward from 100 </a:t>
            </a:r>
            <a:r>
              <a:rPr lang="en-US" sz="2000" dirty="0" err="1" smtClean="0">
                <a:solidFill>
                  <a:srgbClr val="000000"/>
                </a:solidFill>
                <a:ea typeface="SimSun" pitchFamily="2" charset="-122"/>
              </a:rPr>
              <a:t>hPa</a:t>
            </a:r>
            <a:r>
              <a:rPr lang="en-US" sz="2000" dirty="0" smtClean="0">
                <a:solidFill>
                  <a:srgbClr val="000000"/>
                </a:solidFill>
                <a:ea typeface="SimSun" pitchFamily="2" charset="-122"/>
              </a:rPr>
              <a:t> to Surface</a:t>
            </a:r>
          </a:p>
          <a:p>
            <a:pPr fontAlgn="base">
              <a:spcBef>
                <a:spcPct val="0"/>
              </a:spcBef>
              <a:spcAft>
                <a:spcPct val="0"/>
              </a:spcAft>
            </a:pPr>
            <a:r>
              <a:rPr lang="en-US" sz="2000" dirty="0" smtClean="0">
                <a:solidFill>
                  <a:srgbClr val="000000"/>
                </a:solidFill>
                <a:ea typeface="SimSun" pitchFamily="2" charset="-122"/>
              </a:rPr>
              <a:t>Environment Sounding:  P</a:t>
            </a:r>
            <a:r>
              <a:rPr lang="en-US" sz="2000" baseline="-25000" dirty="0" smtClean="0">
                <a:solidFill>
                  <a:srgbClr val="000000"/>
                </a:solidFill>
                <a:ea typeface="SimSun" pitchFamily="2" charset="-122"/>
              </a:rPr>
              <a:t>s</a:t>
            </a:r>
            <a:r>
              <a:rPr lang="en-US" sz="2000" dirty="0" smtClean="0">
                <a:solidFill>
                  <a:srgbClr val="000000"/>
                </a:solidFill>
                <a:ea typeface="SimSun" pitchFamily="2" charset="-122"/>
              </a:rPr>
              <a:t> = 1012 </a:t>
            </a:r>
            <a:r>
              <a:rPr lang="en-US" sz="2000" dirty="0" err="1" smtClean="0">
                <a:solidFill>
                  <a:srgbClr val="000000"/>
                </a:solidFill>
                <a:ea typeface="SimSun" pitchFamily="2" charset="-122"/>
              </a:rPr>
              <a:t>hPa</a:t>
            </a:r>
            <a:endParaRPr lang="en-US" sz="2000" dirty="0" smtClean="0">
              <a:solidFill>
                <a:srgbClr val="000000"/>
              </a:solidFill>
              <a:ea typeface="SimSun" pitchFamily="2" charset="-122"/>
            </a:endParaRPr>
          </a:p>
          <a:p>
            <a:pPr fontAlgn="base">
              <a:spcBef>
                <a:spcPct val="0"/>
              </a:spcBef>
              <a:spcAft>
                <a:spcPct val="0"/>
              </a:spcAft>
            </a:pPr>
            <a:r>
              <a:rPr lang="en-US" sz="2000" dirty="0" smtClean="0">
                <a:solidFill>
                  <a:srgbClr val="000000"/>
                </a:solidFill>
                <a:ea typeface="SimSun" pitchFamily="2" charset="-122"/>
              </a:rPr>
              <a:t>Eye Sounding:                 P</a:t>
            </a:r>
            <a:r>
              <a:rPr lang="en-US" sz="2000" baseline="-25000" dirty="0" smtClean="0">
                <a:solidFill>
                  <a:srgbClr val="000000"/>
                </a:solidFill>
                <a:ea typeface="SimSun" pitchFamily="2" charset="-122"/>
              </a:rPr>
              <a:t>s</a:t>
            </a:r>
            <a:r>
              <a:rPr lang="en-US" sz="2000" dirty="0" smtClean="0">
                <a:solidFill>
                  <a:srgbClr val="000000"/>
                </a:solidFill>
                <a:ea typeface="SimSun" pitchFamily="2" charset="-122"/>
              </a:rPr>
              <a:t>  = 936 </a:t>
            </a:r>
            <a:r>
              <a:rPr lang="en-US" sz="2000" dirty="0" err="1" smtClean="0">
                <a:solidFill>
                  <a:srgbClr val="000000"/>
                </a:solidFill>
                <a:ea typeface="SimSun" pitchFamily="2" charset="-122"/>
              </a:rPr>
              <a:t>hPa</a:t>
            </a:r>
            <a:endParaRPr lang="en-US" sz="2000" dirty="0" smtClean="0">
              <a:solidFill>
                <a:srgbClr val="000000"/>
              </a:solidFill>
              <a:ea typeface="SimSun" pitchFamily="2" charset="-122"/>
            </a:endParaRPr>
          </a:p>
          <a:p>
            <a:pPr fontAlgn="base">
              <a:spcBef>
                <a:spcPct val="0"/>
              </a:spcBef>
              <a:spcAft>
                <a:spcPct val="0"/>
              </a:spcAft>
            </a:pPr>
            <a:r>
              <a:rPr lang="en-US" sz="2000" dirty="0" smtClean="0">
                <a:solidFill>
                  <a:srgbClr val="000000"/>
                </a:solidFill>
                <a:ea typeface="SimSun" pitchFamily="2" charset="-122"/>
              </a:rPr>
              <a:t>Aircraft Recon:                P</a:t>
            </a:r>
            <a:r>
              <a:rPr lang="en-US" sz="2000" baseline="-25000" dirty="0" smtClean="0">
                <a:solidFill>
                  <a:srgbClr val="000000"/>
                </a:solidFill>
                <a:ea typeface="SimSun" pitchFamily="2" charset="-122"/>
              </a:rPr>
              <a:t>s</a:t>
            </a:r>
            <a:r>
              <a:rPr lang="en-US" sz="2000" dirty="0" smtClean="0">
                <a:solidFill>
                  <a:srgbClr val="000000"/>
                </a:solidFill>
                <a:ea typeface="SimSun" pitchFamily="2" charset="-122"/>
              </a:rPr>
              <a:t>  = 933 </a:t>
            </a:r>
            <a:r>
              <a:rPr lang="en-US" sz="2000" dirty="0" err="1" smtClean="0">
                <a:solidFill>
                  <a:srgbClr val="000000"/>
                </a:solidFill>
                <a:ea typeface="SimSun" pitchFamily="2" charset="-122"/>
              </a:rPr>
              <a:t>hPa</a:t>
            </a:r>
            <a:endParaRPr lang="en-US" sz="2000" dirty="0" smtClean="0">
              <a:solidFill>
                <a:srgbClr val="000000"/>
              </a:solidFill>
              <a:ea typeface="SimSun" pitchFamily="2" charset="-122"/>
            </a:endParaRPr>
          </a:p>
        </p:txBody>
      </p:sp>
      <p:sp>
        <p:nvSpPr>
          <p:cNvPr id="2" name="TextBox 1"/>
          <p:cNvSpPr txBox="1"/>
          <p:nvPr/>
        </p:nvSpPr>
        <p:spPr>
          <a:xfrm>
            <a:off x="6019800" y="6321623"/>
            <a:ext cx="2733441" cy="307777"/>
          </a:xfrm>
          <a:prstGeom prst="rect">
            <a:avLst/>
          </a:prstGeom>
          <a:noFill/>
        </p:spPr>
        <p:txBody>
          <a:bodyPr wrap="none" rtlCol="0">
            <a:spAutoFit/>
          </a:bodyPr>
          <a:lstStyle/>
          <a:p>
            <a:pPr fontAlgn="base">
              <a:spcBef>
                <a:spcPct val="0"/>
              </a:spcBef>
              <a:spcAft>
                <a:spcPct val="0"/>
              </a:spcAft>
            </a:pPr>
            <a:r>
              <a:rPr lang="en-US" sz="1400" dirty="0" smtClean="0">
                <a:solidFill>
                  <a:srgbClr val="000000"/>
                </a:solidFill>
                <a:latin typeface="Arial" charset="0"/>
                <a:ea typeface="SimSun" pitchFamily="2" charset="-122"/>
              </a:rPr>
              <a:t>Courtesy: Mark </a:t>
            </a:r>
            <a:r>
              <a:rPr lang="en-US" sz="1400" dirty="0" err="1" smtClean="0">
                <a:solidFill>
                  <a:srgbClr val="000000"/>
                </a:solidFill>
                <a:latin typeface="Arial" charset="0"/>
                <a:ea typeface="SimSun" pitchFamily="2" charset="-122"/>
              </a:rPr>
              <a:t>DeMaria</a:t>
            </a:r>
            <a:r>
              <a:rPr lang="en-US" sz="1400" dirty="0" smtClean="0">
                <a:solidFill>
                  <a:srgbClr val="000000"/>
                </a:solidFill>
                <a:latin typeface="Arial" charset="0"/>
                <a:ea typeface="SimSun" pitchFamily="2" charset="-122"/>
              </a:rPr>
              <a:t>, NOAA</a:t>
            </a:r>
            <a:endParaRPr lang="en-US" sz="1400" dirty="0">
              <a:solidFill>
                <a:srgbClr val="000000"/>
              </a:solidFill>
              <a:latin typeface="Arial" charset="0"/>
              <a:ea typeface="SimSun" pitchFamily="2" charset="-122"/>
            </a:endParaRPr>
          </a:p>
        </p:txBody>
      </p:sp>
    </p:spTree>
    <p:extLst>
      <p:ext uri="{BB962C8B-B14F-4D97-AF65-F5344CB8AC3E}">
        <p14:creationId xmlns:p14="http://schemas.microsoft.com/office/powerpoint/2010/main" val="35779779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2E46412-3357-4908-8B46-3347A749E5DF}" type="slidenum">
              <a:rPr lang="zh-CN" altLang="en-US" smtClean="0"/>
              <a:pPr>
                <a:defRPr/>
              </a:pPr>
              <a:t>59</a:t>
            </a:fld>
            <a:endParaRPr lang="en-US" altLang="zh-CN"/>
          </a:p>
        </p:txBody>
      </p:sp>
      <p:pic>
        <p:nvPicPr>
          <p:cNvPr id="6" name="Picture 2" descr="IKE_all_guidanc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367" y="1219200"/>
            <a:ext cx="869003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75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14400" y="6096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3200" b="1">
                <a:solidFill>
                  <a:srgbClr val="3333CC"/>
                </a:solidFill>
              </a:rPr>
              <a:t>Advanced Sounders</a:t>
            </a:r>
            <a:endParaRPr lang="en-US" sz="3200" b="1">
              <a:solidFill>
                <a:srgbClr val="000000"/>
              </a:solidFill>
              <a:latin typeface="Arial" pitchFamily="34" charset="0"/>
            </a:endParaRPr>
          </a:p>
        </p:txBody>
      </p:sp>
      <p:sp>
        <p:nvSpPr>
          <p:cNvPr id="7171" name="Text Box 3"/>
          <p:cNvSpPr txBox="1">
            <a:spLocks noChangeArrowheads="1"/>
          </p:cNvSpPr>
          <p:nvPr/>
        </p:nvSpPr>
        <p:spPr bwMode="auto">
          <a:xfrm>
            <a:off x="304800" y="1524000"/>
            <a:ext cx="8534400"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a:solidFill>
                  <a:srgbClr val="000000"/>
                </a:solidFill>
              </a:rPr>
              <a:t>Timothy J. Schmit</a:t>
            </a:r>
          </a:p>
          <a:p>
            <a:pPr algn="ctr" eaLnBrk="0" fontAlgn="base" hangingPunct="0">
              <a:spcBef>
                <a:spcPct val="50000"/>
              </a:spcBef>
              <a:spcAft>
                <a:spcPct val="0"/>
              </a:spcAft>
            </a:pPr>
            <a:endParaRPr lang="en-US" sz="2400">
              <a:solidFill>
                <a:srgbClr val="000000"/>
              </a:solidFill>
            </a:endParaRPr>
          </a:p>
          <a:p>
            <a:pPr algn="ctr" eaLnBrk="0" fontAlgn="base" hangingPunct="0">
              <a:spcBef>
                <a:spcPct val="50000"/>
              </a:spcBef>
              <a:spcAft>
                <a:spcPct val="0"/>
              </a:spcAft>
            </a:pPr>
            <a:r>
              <a:rPr lang="en-US" sz="2400">
                <a:solidFill>
                  <a:srgbClr val="000000"/>
                </a:solidFill>
              </a:rPr>
              <a:t>NOAA/NESDIS/ORA  </a:t>
            </a:r>
          </a:p>
          <a:p>
            <a:pPr algn="ctr" eaLnBrk="0" fontAlgn="base" hangingPunct="0">
              <a:spcBef>
                <a:spcPct val="50000"/>
              </a:spcBef>
              <a:spcAft>
                <a:spcPct val="0"/>
              </a:spcAft>
            </a:pPr>
            <a:r>
              <a:rPr lang="en-US" sz="2400">
                <a:solidFill>
                  <a:srgbClr val="000000"/>
                </a:solidFill>
              </a:rPr>
              <a:t>Advanced Satellite Products Team (ASPT)</a:t>
            </a:r>
          </a:p>
          <a:p>
            <a:pPr algn="ctr" eaLnBrk="0" fontAlgn="base" hangingPunct="0">
              <a:spcBef>
                <a:spcPct val="50000"/>
              </a:spcBef>
              <a:spcAft>
                <a:spcPct val="0"/>
              </a:spcAft>
            </a:pPr>
            <a:r>
              <a:rPr lang="en-US" sz="2000">
                <a:solidFill>
                  <a:srgbClr val="000000"/>
                </a:solidFill>
              </a:rPr>
              <a:t>in collaboration with</a:t>
            </a:r>
            <a:endParaRPr lang="en-US" sz="2400">
              <a:solidFill>
                <a:srgbClr val="000000"/>
              </a:solidFill>
            </a:endParaRPr>
          </a:p>
          <a:p>
            <a:pPr algn="ctr" eaLnBrk="0" fontAlgn="base" hangingPunct="0">
              <a:spcBef>
                <a:spcPct val="50000"/>
              </a:spcBef>
              <a:spcAft>
                <a:spcPct val="0"/>
              </a:spcAft>
            </a:pPr>
            <a:r>
              <a:rPr lang="en-US" sz="2400">
                <a:solidFill>
                  <a:srgbClr val="000000"/>
                </a:solidFill>
              </a:rPr>
              <a:t>Cooperative Institute for Meteorological Satellite Studies </a:t>
            </a:r>
          </a:p>
          <a:p>
            <a:pPr algn="ctr" eaLnBrk="0" fontAlgn="base" hangingPunct="0">
              <a:spcBef>
                <a:spcPct val="50000"/>
              </a:spcBef>
              <a:spcAft>
                <a:spcPct val="0"/>
              </a:spcAft>
            </a:pPr>
            <a:r>
              <a:rPr lang="en-US" sz="2400">
                <a:solidFill>
                  <a:srgbClr val="000000"/>
                </a:solidFill>
              </a:rPr>
              <a:t>(CIMSS)</a:t>
            </a:r>
          </a:p>
        </p:txBody>
      </p:sp>
      <p:pic>
        <p:nvPicPr>
          <p:cNvPr id="7172" name="Picture 4" descr="C:\Program Files\Qualcomm\Eudora Mail\Attach\NOAA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5713413"/>
            <a:ext cx="950913" cy="9271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gifs\cimsslogo_s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713413"/>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8077200" y="6611938"/>
            <a:ext cx="884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000">
                <a:solidFill>
                  <a:srgbClr val="000000"/>
                </a:solidFill>
              </a:rPr>
              <a:t>UW-Madison</a:t>
            </a:r>
            <a:endParaRPr lang="en-US" sz="800">
              <a:solidFill>
                <a:srgbClr val="000000"/>
              </a:solidFill>
            </a:endParaRPr>
          </a:p>
        </p:txBody>
      </p:sp>
      <p:sp>
        <p:nvSpPr>
          <p:cNvPr id="7175" name="Text Box 7"/>
          <p:cNvSpPr txBox="1">
            <a:spLocks noChangeArrowheads="1"/>
          </p:cNvSpPr>
          <p:nvPr/>
        </p:nvSpPr>
        <p:spPr bwMode="auto">
          <a:xfrm>
            <a:off x="3200400" y="5791200"/>
            <a:ext cx="26963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000000"/>
                </a:solidFill>
              </a:rPr>
              <a:t>Madison, </a:t>
            </a:r>
            <a:r>
              <a:rPr lang="en-US" sz="2400" dirty="0" smtClean="0">
                <a:solidFill>
                  <a:srgbClr val="000000"/>
                </a:solidFill>
              </a:rPr>
              <a:t>Wisconsin</a:t>
            </a:r>
          </a:p>
          <a:p>
            <a:pPr algn="ctr" eaLnBrk="0" fontAlgn="base" hangingPunct="0">
              <a:spcBef>
                <a:spcPct val="0"/>
              </a:spcBef>
              <a:spcAft>
                <a:spcPct val="0"/>
              </a:spcAft>
            </a:pPr>
            <a:r>
              <a:rPr lang="en-US" sz="2400" b="1" dirty="0" smtClean="0">
                <a:solidFill>
                  <a:srgbClr val="000000"/>
                </a:solidFill>
              </a:rPr>
              <a:t>[2001]</a:t>
            </a:r>
            <a:endParaRPr lang="en-US" sz="2400" b="1" dirty="0">
              <a:solidFill>
                <a:srgbClr val="00000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516902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fld id="{223A5A4D-4C51-40DB-A048-A4D173564258}" type="slidenum">
              <a:rPr lang="zh-CN" altLang="en-US" smtClean="0">
                <a:solidFill>
                  <a:prstClr val="black"/>
                </a:solidFill>
              </a:rPr>
              <a:pPr eaLnBrk="1" hangingPunct="1"/>
              <a:t>60</a:t>
            </a:fld>
            <a:endParaRPr lang="en-US" altLang="zh-CN" smtClean="0">
              <a:solidFill>
                <a:prstClr val="black"/>
              </a:solidFill>
            </a:endParaRPr>
          </a:p>
        </p:txBody>
      </p:sp>
      <p:sp>
        <p:nvSpPr>
          <p:cNvPr id="202755" name="Rectangle 2"/>
          <p:cNvSpPr>
            <a:spLocks noGrp="1" noRot="1" noChangeArrowheads="1"/>
          </p:cNvSpPr>
          <p:nvPr>
            <p:ph type="title"/>
          </p:nvPr>
        </p:nvSpPr>
        <p:spPr>
          <a:xfrm>
            <a:off x="-76200" y="152400"/>
            <a:ext cx="9296400" cy="609600"/>
          </a:xfrm>
        </p:spPr>
        <p:txBody>
          <a:bodyPr/>
          <a:lstStyle/>
          <a:p>
            <a:r>
              <a:rPr lang="en-US" altLang="zh-CN" sz="2400" b="1" dirty="0" err="1" smtClean="0">
                <a:solidFill>
                  <a:srgbClr val="0000FF"/>
                </a:solidFill>
                <a:latin typeface="Times New Roman" pitchFamily="18" charset="0"/>
                <a:cs typeface="Times New Roman" pitchFamily="18" charset="0"/>
              </a:rPr>
              <a:t>Hyperspectral</a:t>
            </a:r>
            <a:r>
              <a:rPr lang="en-US" altLang="zh-CN" sz="2400" b="1" dirty="0" smtClean="0">
                <a:solidFill>
                  <a:srgbClr val="0000FF"/>
                </a:solidFill>
                <a:latin typeface="Times New Roman" pitchFamily="18" charset="0"/>
                <a:cs typeface="Times New Roman" pitchFamily="18" charset="0"/>
              </a:rPr>
              <a:t> IR soundings improve tropical cyclone track forecasts (hurricane Ike as </a:t>
            </a:r>
            <a:r>
              <a:rPr lang="en-US" altLang="zh-CN" sz="2400" b="1" dirty="0" err="1" smtClean="0">
                <a:solidFill>
                  <a:srgbClr val="0000FF"/>
                </a:solidFill>
                <a:latin typeface="Times New Roman" pitchFamily="18" charset="0"/>
                <a:cs typeface="Times New Roman" pitchFamily="18" charset="0"/>
              </a:rPr>
              <a:t>exmple</a:t>
            </a:r>
            <a:r>
              <a:rPr lang="en-US" altLang="zh-CN" sz="2400" b="1" dirty="0" smtClean="0">
                <a:solidFill>
                  <a:srgbClr val="0000FF"/>
                </a:solidFill>
                <a:latin typeface="Times New Roman" pitchFamily="18" charset="0"/>
                <a:cs typeface="Times New Roman" pitchFamily="18" charset="0"/>
              </a:rPr>
              <a:t>), using WRF/3DVAR</a:t>
            </a:r>
            <a:endParaRPr lang="en-US" sz="2400" b="1" dirty="0" smtClean="0">
              <a:solidFill>
                <a:srgbClr val="0000FF"/>
              </a:solidFill>
              <a:latin typeface="Times New Roman" pitchFamily="18" charset="0"/>
              <a:cs typeface="Times New Roman" pitchFamily="18" charset="0"/>
            </a:endParaRPr>
          </a:p>
        </p:txBody>
      </p:sp>
      <p:pic>
        <p:nvPicPr>
          <p:cNvPr id="202756" name="Picture 1"/>
          <p:cNvPicPr>
            <a:picLocks noChangeAspect="1"/>
          </p:cNvPicPr>
          <p:nvPr/>
        </p:nvPicPr>
        <p:blipFill>
          <a:blip r:embed="rId3">
            <a:extLst>
              <a:ext uri="{28A0092B-C50C-407E-A947-70E740481C1C}">
                <a14:useLocalDpi xmlns:a14="http://schemas.microsoft.com/office/drawing/2010/main" val="0"/>
              </a:ext>
            </a:extLst>
          </a:blip>
          <a:srcRect l="3278" t="12532" r="11189" b="4472"/>
          <a:stretch>
            <a:fillRect/>
          </a:stretch>
        </p:blipFill>
        <p:spPr bwMode="auto">
          <a:xfrm>
            <a:off x="714375" y="938212"/>
            <a:ext cx="7820025"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6651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FD6D39A-B726-4AA0-AA90-87E8FC9A5CB9}" type="slidenum">
              <a:rPr lang="en-US" smtClean="0">
                <a:solidFill>
                  <a:prstClr val="black">
                    <a:tint val="75000"/>
                  </a:prstClr>
                </a:solidFill>
              </a:rPr>
              <a:pPr/>
              <a:t>61</a:t>
            </a:fld>
            <a:endParaRPr lang="en-US">
              <a:solidFill>
                <a:prstClr val="black">
                  <a:tint val="75000"/>
                </a:prstClr>
              </a:solidFill>
            </a:endParaRPr>
          </a:p>
        </p:txBody>
      </p:sp>
      <p:sp>
        <p:nvSpPr>
          <p:cNvPr id="2" name="TextBox 1"/>
          <p:cNvSpPr txBox="1"/>
          <p:nvPr/>
        </p:nvSpPr>
        <p:spPr>
          <a:xfrm>
            <a:off x="914400" y="6135469"/>
            <a:ext cx="7846507" cy="646331"/>
          </a:xfrm>
          <a:prstGeom prst="rect">
            <a:avLst/>
          </a:prstGeom>
          <a:noFill/>
        </p:spPr>
        <p:txBody>
          <a:bodyPr wrap="none" rtlCol="0">
            <a:spAutoFit/>
          </a:bodyPr>
          <a:lstStyle/>
          <a:p>
            <a:pPr algn="just" fontAlgn="base">
              <a:spcBef>
                <a:spcPct val="0"/>
              </a:spcBef>
              <a:spcAft>
                <a:spcPct val="0"/>
              </a:spcAft>
            </a:pPr>
            <a:r>
              <a:rPr lang="en-US" altLang="zh-CN" b="1" dirty="0" smtClean="0">
                <a:solidFill>
                  <a:srgbClr val="0000FF"/>
                </a:solidFill>
                <a:latin typeface="Arial" charset="0"/>
              </a:rPr>
              <a:t>	Central sea level pressure (SLP) forecast RMSE (</a:t>
            </a:r>
            <a:r>
              <a:rPr lang="en-US" altLang="zh-CN" b="1" dirty="0" err="1" smtClean="0">
                <a:solidFill>
                  <a:srgbClr val="0000FF"/>
                </a:solidFill>
                <a:latin typeface="Arial" charset="0"/>
              </a:rPr>
              <a:t>hPa</a:t>
            </a:r>
            <a:r>
              <a:rPr lang="en-US" altLang="zh-CN" b="1" dirty="0" smtClean="0">
                <a:solidFill>
                  <a:srgbClr val="0000FF"/>
                </a:solidFill>
                <a:latin typeface="Arial" charset="0"/>
              </a:rPr>
              <a:t>)</a:t>
            </a:r>
          </a:p>
          <a:p>
            <a:pPr algn="just" fontAlgn="base">
              <a:spcBef>
                <a:spcPct val="0"/>
              </a:spcBef>
              <a:spcAft>
                <a:spcPct val="0"/>
              </a:spcAft>
            </a:pPr>
            <a:r>
              <a:rPr lang="zh-CN" altLang="en-US" b="1" dirty="0" smtClean="0">
                <a:solidFill>
                  <a:srgbClr val="0000FF"/>
                </a:solidFill>
                <a:latin typeface="Arial" charset="0"/>
              </a:rPr>
              <a:t>（</a:t>
            </a:r>
            <a:r>
              <a:rPr lang="en-US" altLang="zh-CN" b="1" dirty="0" smtClean="0">
                <a:solidFill>
                  <a:srgbClr val="0000FF"/>
                </a:solidFill>
                <a:latin typeface="Arial" charset="0"/>
              </a:rPr>
              <a:t>Hurricane Irene as example, 23 – 25 August 2011), using WRF/DART</a:t>
            </a:r>
            <a:endParaRPr lang="en-US" b="1" dirty="0">
              <a:solidFill>
                <a:srgbClr val="0000FF"/>
              </a:solidFill>
              <a:latin typeface="Arial" charset="0"/>
              <a:ea typeface="SimSun" pitchFamily="2" charset="-122"/>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657" t="15408" r="14152" b="9824"/>
          <a:stretch/>
        </p:blipFill>
        <p:spPr>
          <a:xfrm>
            <a:off x="152400" y="76200"/>
            <a:ext cx="8578670" cy="6152339"/>
          </a:xfrm>
          <a:prstGeom prst="rect">
            <a:avLst/>
          </a:prstGeom>
        </p:spPr>
      </p:pic>
    </p:spTree>
    <p:extLst>
      <p:ext uri="{BB962C8B-B14F-4D97-AF65-F5344CB8AC3E}">
        <p14:creationId xmlns:p14="http://schemas.microsoft.com/office/powerpoint/2010/main" val="31981712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sh\Irene\con+airs+4amsua\RMSE_bar_line_HT.png"/>
          <p:cNvPicPr>
            <a:picLocks noChangeAspect="1" noChangeArrowheads="1"/>
          </p:cNvPicPr>
          <p:nvPr/>
        </p:nvPicPr>
        <p:blipFill rotWithShape="1">
          <a:blip r:embed="rId2"/>
          <a:srcRect l="28786" t="25123" r="14752" b="29983"/>
          <a:stretch/>
        </p:blipFill>
        <p:spPr bwMode="auto">
          <a:xfrm>
            <a:off x="251520" y="140295"/>
            <a:ext cx="5497552" cy="6313041"/>
          </a:xfrm>
          <a:prstGeom prst="rect">
            <a:avLst/>
          </a:prstGeom>
          <a:noFill/>
        </p:spPr>
      </p:pic>
      <p:sp>
        <p:nvSpPr>
          <p:cNvPr id="4" name="TextBox 3"/>
          <p:cNvSpPr txBox="1"/>
          <p:nvPr/>
        </p:nvSpPr>
        <p:spPr>
          <a:xfrm>
            <a:off x="5652120" y="1666543"/>
            <a:ext cx="3394928" cy="3785652"/>
          </a:xfrm>
          <a:prstGeom prst="rect">
            <a:avLst/>
          </a:prstGeom>
          <a:noFill/>
        </p:spPr>
        <p:txBody>
          <a:bodyPr wrap="square" rtlCol="0">
            <a:spAutoFit/>
          </a:bodyPr>
          <a:lstStyle/>
          <a:p>
            <a:r>
              <a:rPr lang="en-US" sz="1600" dirty="0" smtClean="0">
                <a:solidFill>
                  <a:srgbClr val="0000FF"/>
                </a:solidFill>
              </a:rPr>
              <a:t>Lifecycle Hurricane </a:t>
            </a:r>
            <a:r>
              <a:rPr lang="en-US" sz="1600" dirty="0">
                <a:solidFill>
                  <a:srgbClr val="0000FF"/>
                </a:solidFill>
              </a:rPr>
              <a:t>Ike (2008) track </a:t>
            </a:r>
            <a:r>
              <a:rPr lang="en-US" sz="1600" dirty="0" smtClean="0">
                <a:solidFill>
                  <a:srgbClr val="0000FF"/>
                </a:solidFill>
              </a:rPr>
              <a:t>RMSE </a:t>
            </a:r>
            <a:r>
              <a:rPr lang="en-US" sz="1600" dirty="0">
                <a:solidFill>
                  <a:srgbClr val="0000FF"/>
                </a:solidFill>
              </a:rPr>
              <a:t>for 0-h (analysis), </a:t>
            </a:r>
            <a:r>
              <a:rPr lang="en-US" sz="1600" dirty="0" smtClean="0">
                <a:solidFill>
                  <a:srgbClr val="0000FF"/>
                </a:solidFill>
              </a:rPr>
              <a:t>6-h to 48-h </a:t>
            </a:r>
            <a:r>
              <a:rPr lang="en-US" sz="1600" dirty="0">
                <a:solidFill>
                  <a:srgbClr val="0000FF"/>
                </a:solidFill>
              </a:rPr>
              <a:t>forecasts. </a:t>
            </a:r>
            <a:r>
              <a:rPr lang="en-US" sz="1600" dirty="0" smtClean="0">
                <a:solidFill>
                  <a:srgbClr val="0000FF"/>
                </a:solidFill>
              </a:rPr>
              <a:t>The radiance assimilation of AIRS and AMSU are used in the experiments.  GTS contains all the conventional data. WRF/GSI are used in the experiments.</a:t>
            </a:r>
          </a:p>
          <a:p>
            <a:endParaRPr lang="en-US" sz="1600" dirty="0">
              <a:solidFill>
                <a:srgbClr val="0000FF"/>
              </a:solidFill>
            </a:endParaRPr>
          </a:p>
          <a:p>
            <a:endParaRPr lang="en-US" sz="1600" dirty="0" smtClean="0">
              <a:solidFill>
                <a:srgbClr val="0000FF"/>
              </a:solidFill>
            </a:endParaRPr>
          </a:p>
          <a:p>
            <a:endParaRPr lang="en-US" sz="1600" dirty="0">
              <a:solidFill>
                <a:srgbClr val="0000FF"/>
              </a:solidFill>
            </a:endParaRPr>
          </a:p>
          <a:p>
            <a:endParaRPr lang="en-US" sz="1600" dirty="0" smtClean="0">
              <a:solidFill>
                <a:srgbClr val="0000FF"/>
              </a:solidFill>
            </a:endParaRPr>
          </a:p>
          <a:p>
            <a:r>
              <a:rPr lang="en-US" sz="1600" dirty="0" smtClean="0">
                <a:solidFill>
                  <a:srgbClr val="0000FF"/>
                </a:solidFill>
              </a:rPr>
              <a:t>Future work will include assimilation of radiances and/or soundings.</a:t>
            </a:r>
          </a:p>
        </p:txBody>
      </p:sp>
    </p:spTree>
    <p:extLst>
      <p:ext uri="{BB962C8B-B14F-4D97-AF65-F5344CB8AC3E}">
        <p14:creationId xmlns:p14="http://schemas.microsoft.com/office/powerpoint/2010/main" val="37896576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63</a:t>
            </a:fld>
            <a:endParaRPr lang="en-US" smtClean="0">
              <a:solidFill>
                <a:srgbClr val="000000"/>
              </a:solidFill>
            </a:endParaRPr>
          </a:p>
        </p:txBody>
      </p:sp>
      <p:sp>
        <p:nvSpPr>
          <p:cNvPr id="8" name="Rectangle 3" descr="cube_gifts_4km_7"/>
          <p:cNvSpPr>
            <a:spLocks noGrp="1" noChangeAspect="1" noChangeArrowheads="1"/>
          </p:cNvSpPr>
          <p:nvPr isPhoto="1"/>
        </p:nvSpPr>
        <p:spPr bwMode="auto">
          <a:xfrm>
            <a:off x="4460760" y="3429000"/>
            <a:ext cx="4607040" cy="3269512"/>
          </a:xfrm>
          <a:prstGeom prst="rect">
            <a:avLst/>
          </a:prstGeom>
          <a:blipFill dpi="0" rotWithShape="1">
            <a:blip r:embed="rId2"/>
            <a:srcRect/>
            <a:stretch>
              <a:fillRect l="-5197" t="-17774" r="-624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1756272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hidden="1"/>
          <p:cNvSpPr>
            <a:spLocks noGrp="1" noChangeArrowheads="1"/>
          </p:cNvSpPr>
          <p:nvPr>
            <p:ph type="title"/>
          </p:nvPr>
        </p:nvSpPr>
        <p:spPr/>
        <p:txBody>
          <a:bodyPr/>
          <a:lstStyle/>
          <a:p>
            <a:endParaRPr lang="en-US"/>
          </a:p>
        </p:txBody>
      </p:sp>
      <p:sp>
        <p:nvSpPr>
          <p:cNvPr id="1899523" name="Rectangle 3" descr="cube_sounder_7"/>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899524" name="Text Box 4"/>
          <p:cNvSpPr txBox="1">
            <a:spLocks noChangeArrowheads="1"/>
          </p:cNvSpPr>
          <p:nvPr/>
        </p:nvSpPr>
        <p:spPr bwMode="auto">
          <a:xfrm>
            <a:off x="3124200" y="46624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latin typeface="Arial" charset="0"/>
              </a:rPr>
              <a:t>Current GOES Sounder</a:t>
            </a:r>
          </a:p>
        </p:txBody>
      </p:sp>
      <p:sp>
        <p:nvSpPr>
          <p:cNvPr id="1899526" name="Text Box 6"/>
          <p:cNvSpPr txBox="1">
            <a:spLocks noChangeArrowheads="1"/>
          </p:cNvSpPr>
          <p:nvPr/>
        </p:nvSpPr>
        <p:spPr bwMode="auto">
          <a:xfrm>
            <a:off x="1538065" y="139700"/>
            <a:ext cx="6234335" cy="6463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3600" b="1" dirty="0">
                <a:solidFill>
                  <a:srgbClr val="063DE8"/>
                </a:solidFill>
              </a:rPr>
              <a:t>Current Sounder </a:t>
            </a:r>
            <a:r>
              <a:rPr lang="en-US" sz="3600" b="1" dirty="0" smtClean="0">
                <a:solidFill>
                  <a:srgbClr val="063DE8"/>
                </a:solidFill>
              </a:rPr>
              <a:t>Data Volume</a:t>
            </a:r>
            <a:endParaRPr lang="en-US" sz="3600" b="1" dirty="0">
              <a:solidFill>
                <a:srgbClr val="063DE8"/>
              </a:solidFill>
            </a:endParaRPr>
          </a:p>
        </p:txBody>
      </p:sp>
      <p:sp>
        <p:nvSpPr>
          <p:cNvPr id="1899527" name="Text Box 7"/>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899528" name="Rectangle 8"/>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25565383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hidden="1"/>
          <p:cNvSpPr>
            <a:spLocks noGrp="1" noChangeArrowheads="1"/>
          </p:cNvSpPr>
          <p:nvPr>
            <p:ph type="title"/>
          </p:nvPr>
        </p:nvSpPr>
        <p:spPr/>
        <p:txBody>
          <a:bodyPr/>
          <a:lstStyle/>
          <a:p>
            <a:endParaRPr lang="en-US"/>
          </a:p>
        </p:txBody>
      </p:sp>
      <p:sp>
        <p:nvSpPr>
          <p:cNvPr id="1901571" name="Rectangle 3" descr="cube_gifts_4km_7"/>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
        <p:nvSpPr>
          <p:cNvPr id="1901573" name="Text Box 5"/>
          <p:cNvSpPr txBox="1">
            <a:spLocks noChangeArrowheads="1"/>
          </p:cNvSpPr>
          <p:nvPr/>
        </p:nvSpPr>
        <p:spPr bwMode="auto">
          <a:xfrm>
            <a:off x="0" y="139700"/>
            <a:ext cx="9144000" cy="120032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3600" b="1" dirty="0">
                <a:solidFill>
                  <a:srgbClr val="063DE8"/>
                </a:solidFill>
              </a:rPr>
              <a:t>Advanced </a:t>
            </a:r>
            <a:r>
              <a:rPr lang="en-US" sz="3600" b="1" dirty="0" smtClean="0">
                <a:solidFill>
                  <a:srgbClr val="063DE8"/>
                </a:solidFill>
              </a:rPr>
              <a:t>High-Spectral IR Sounder </a:t>
            </a:r>
          </a:p>
          <a:p>
            <a:pPr algn="ctr" eaLnBrk="0" fontAlgn="base" hangingPunct="0">
              <a:spcBef>
                <a:spcPct val="0"/>
              </a:spcBef>
              <a:spcAft>
                <a:spcPct val="0"/>
              </a:spcAft>
            </a:pPr>
            <a:r>
              <a:rPr lang="en-US" sz="3600" b="1" dirty="0" smtClean="0">
                <a:solidFill>
                  <a:srgbClr val="00B050"/>
                </a:solidFill>
              </a:rPr>
              <a:t>(</a:t>
            </a:r>
            <a:r>
              <a:rPr lang="en-US" sz="3600" b="1" dirty="0">
                <a:solidFill>
                  <a:srgbClr val="00B050"/>
                </a:solidFill>
              </a:rPr>
              <a:t>GIFTS example)</a:t>
            </a:r>
          </a:p>
        </p:txBody>
      </p:sp>
      <p:sp>
        <p:nvSpPr>
          <p:cNvPr id="1901574" name="Text Box 6"/>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901575" name="Rectangle 7"/>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15912557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hangingPunct="1"/>
            <a:fld id="{CBBABAF1-E741-4D25-9131-7BA1F497131E}" type="slidenum">
              <a:rPr lang="en-US">
                <a:solidFill>
                  <a:srgbClr val="000000"/>
                </a:solidFill>
              </a:rPr>
              <a:pPr eaLnBrk="1" hangingPunct="1"/>
              <a:t>66</a:t>
            </a:fld>
            <a:endParaRPr lang="en-US">
              <a:solidFill>
                <a:srgbClr val="000000"/>
              </a:solidFill>
            </a:endParaRPr>
          </a:p>
        </p:txBody>
      </p:sp>
      <p:sp>
        <p:nvSpPr>
          <p:cNvPr id="91138" name="Rectangle 2"/>
          <p:cNvSpPr>
            <a:spLocks noGrp="1" noChangeArrowheads="1"/>
          </p:cNvSpPr>
          <p:nvPr>
            <p:ph type="title"/>
          </p:nvPr>
        </p:nvSpPr>
        <p:spPr>
          <a:xfrm>
            <a:off x="990600" y="0"/>
            <a:ext cx="6553200" cy="914400"/>
          </a:xfrm>
        </p:spPr>
        <p:txBody>
          <a:bodyPr/>
          <a:lstStyle/>
          <a:p>
            <a:pPr eaLnBrk="1" hangingPunct="1">
              <a:defRPr/>
            </a:pPr>
            <a:r>
              <a:rPr lang="en-US" sz="2000" dirty="0" err="1">
                <a:solidFill>
                  <a:schemeClr val="tx1"/>
                </a:solidFill>
                <a:ea typeface="+mj-ea"/>
                <a:cs typeface="+mj-cs"/>
              </a:rPr>
              <a:t>Nearcasting</a:t>
            </a:r>
            <a:r>
              <a:rPr lang="en-US" sz="2000" dirty="0">
                <a:solidFill>
                  <a:schemeClr val="tx1"/>
                </a:solidFill>
                <a:ea typeface="+mj-ea"/>
                <a:cs typeface="+mj-cs"/>
              </a:rPr>
              <a:t> Severe Weather using a </a:t>
            </a:r>
            <a:r>
              <a:rPr lang="en-US" sz="2000" dirty="0" err="1">
                <a:solidFill>
                  <a:schemeClr val="tx1"/>
                </a:solidFill>
                <a:ea typeface="+mj-ea"/>
                <a:cs typeface="+mj-cs"/>
              </a:rPr>
              <a:t>Hyperspectral</a:t>
            </a:r>
            <a:r>
              <a:rPr lang="en-US" sz="2000" dirty="0">
                <a:solidFill>
                  <a:schemeClr val="tx1"/>
                </a:solidFill>
                <a:ea typeface="+mj-ea"/>
                <a:cs typeface="+mj-cs"/>
              </a:rPr>
              <a:t> Environmental Sounder (HES</a:t>
            </a:r>
            <a:r>
              <a:rPr lang="en-US" sz="2000" dirty="0" smtClean="0">
                <a:solidFill>
                  <a:schemeClr val="tx1"/>
                </a:solidFill>
                <a:ea typeface="+mj-ea"/>
                <a:cs typeface="+mj-cs"/>
              </a:rPr>
              <a:t>)</a:t>
            </a:r>
            <a:br>
              <a:rPr lang="en-US" sz="2000" dirty="0" smtClean="0">
                <a:solidFill>
                  <a:schemeClr val="tx1"/>
                </a:solidFill>
                <a:ea typeface="+mj-ea"/>
                <a:cs typeface="+mj-cs"/>
              </a:rPr>
            </a:br>
            <a:r>
              <a:rPr lang="en-US" sz="2000" dirty="0" smtClean="0">
                <a:solidFill>
                  <a:schemeClr val="tx1"/>
                </a:solidFill>
                <a:ea typeface="+mj-ea"/>
                <a:cs typeface="+mj-cs"/>
              </a:rPr>
              <a:t>[</a:t>
            </a:r>
            <a:r>
              <a:rPr lang="en-US" sz="2000" dirty="0" err="1" smtClean="0">
                <a:solidFill>
                  <a:schemeClr val="tx1"/>
                </a:solidFill>
                <a:ea typeface="+mj-ea"/>
                <a:cs typeface="+mj-cs"/>
              </a:rPr>
              <a:t>Aune</a:t>
            </a:r>
            <a:r>
              <a:rPr lang="en-US" sz="2000" dirty="0" smtClean="0">
                <a:solidFill>
                  <a:schemeClr val="tx1"/>
                </a:solidFill>
                <a:ea typeface="+mj-ea"/>
                <a:cs typeface="+mj-cs"/>
              </a:rPr>
              <a:t>, Lindstrom, Petersen]</a:t>
            </a:r>
            <a:endParaRPr lang="en-US" sz="2000" dirty="0">
              <a:solidFill>
                <a:schemeClr val="tx1"/>
              </a:solidFill>
              <a:ea typeface="+mj-ea"/>
              <a:cs typeface="+mj-cs"/>
            </a:endParaRPr>
          </a:p>
        </p:txBody>
      </p:sp>
      <p:sp>
        <p:nvSpPr>
          <p:cNvPr id="38916" name="Line 5"/>
          <p:cNvSpPr>
            <a:spLocks noChangeShapeType="1"/>
          </p:cNvSpPr>
          <p:nvPr/>
        </p:nvSpPr>
        <p:spPr bwMode="auto">
          <a:xfrm>
            <a:off x="4648200" y="914400"/>
            <a:ext cx="0" cy="55626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200" b="1" smtClean="0">
              <a:solidFill>
                <a:srgbClr val="000000"/>
              </a:solidFill>
              <a:ea typeface="MS PGothic" pitchFamily="34" charset="-128"/>
            </a:endParaRPr>
          </a:p>
        </p:txBody>
      </p:sp>
      <p:sp>
        <p:nvSpPr>
          <p:cNvPr id="38917" name="Text Box 6"/>
          <p:cNvSpPr txBox="1">
            <a:spLocks noChangeArrowheads="1"/>
          </p:cNvSpPr>
          <p:nvPr/>
        </p:nvSpPr>
        <p:spPr bwMode="auto">
          <a:xfrm>
            <a:off x="2743200" y="1143000"/>
            <a:ext cx="3657600" cy="2305050"/>
          </a:xfrm>
          <a:prstGeom prst="rect">
            <a:avLst/>
          </a:prstGeom>
          <a:solidFill>
            <a:srgbClr val="B2B2B2"/>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A WRF model simulation of the June 12, 2002 IHOP case was used to generate simulated radiances from an Advanced Baseline Imager (ABI), a geostationary Hyper-spectral Environmental Sounder (HES), and simulated radar reflectivity.</a:t>
            </a:r>
          </a:p>
          <a:p>
            <a:pPr eaLnBrk="1" fontAlgn="base" hangingPunct="1">
              <a:spcBef>
                <a:spcPct val="0"/>
              </a:spcBef>
              <a:spcAft>
                <a:spcPct val="0"/>
              </a:spcAft>
            </a:pPr>
            <a:endParaRPr lang="en-US" smtClean="0">
              <a:solidFill>
                <a:srgbClr val="000000"/>
              </a:solidFill>
            </a:endParaRPr>
          </a:p>
          <a:p>
            <a:pPr eaLnBrk="1" fontAlgn="base" hangingPunct="1">
              <a:spcBef>
                <a:spcPct val="0"/>
              </a:spcBef>
              <a:spcAft>
                <a:spcPct val="0"/>
              </a:spcAft>
            </a:pPr>
            <a:r>
              <a:rPr lang="en-US" smtClean="0">
                <a:solidFill>
                  <a:srgbClr val="000000"/>
                </a:solidFill>
              </a:rPr>
              <a:t>Temperature and moisture profiles were retrieved from the radiance datasets and assimilated by the CIMSS Nearcasting Model and compared.  Detailed Theta-E gradients were resolved by HES.</a:t>
            </a:r>
          </a:p>
        </p:txBody>
      </p:sp>
      <p:pic>
        <p:nvPicPr>
          <p:cNvPr id="38918" name="Picture 7" descr="nearihop_te9_005m"/>
          <p:cNvPicPr>
            <a:picLocks noChangeAspect="1" noChangeArrowheads="1"/>
          </p:cNvPicPr>
          <p:nvPr/>
        </p:nvPicPr>
        <p:blipFill>
          <a:blip r:embed="rId3" cstate="print">
            <a:extLst>
              <a:ext uri="{28A0092B-C50C-407E-A947-70E740481C1C}">
                <a14:useLocalDpi xmlns:a14="http://schemas.microsoft.com/office/drawing/2010/main" val="0"/>
              </a:ext>
            </a:extLst>
          </a:blip>
          <a:srcRect l="5826" t="6250" r="11650" b="12500"/>
          <a:stretch>
            <a:fillRect/>
          </a:stretch>
        </p:blipFill>
        <p:spPr bwMode="auto">
          <a:xfrm>
            <a:off x="6705600" y="1676400"/>
            <a:ext cx="2349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descr="smradray_12jun2002_2100utc_d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191000"/>
            <a:ext cx="25717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9" descr="nearcast_te9_004m"/>
          <p:cNvPicPr>
            <a:picLocks noChangeAspect="1" noChangeArrowheads="1"/>
          </p:cNvPicPr>
          <p:nvPr/>
        </p:nvPicPr>
        <p:blipFill>
          <a:blip r:embed="rId5">
            <a:extLst>
              <a:ext uri="{28A0092B-C50C-407E-A947-70E740481C1C}">
                <a14:useLocalDpi xmlns:a14="http://schemas.microsoft.com/office/drawing/2010/main" val="0"/>
              </a:ext>
            </a:extLst>
          </a:blip>
          <a:srcRect t="43750" r="94136" b="4124"/>
          <a:stretch>
            <a:fillRect/>
          </a:stretch>
        </p:blipFill>
        <p:spPr bwMode="auto">
          <a:xfrm>
            <a:off x="6562725" y="1841500"/>
            <a:ext cx="2190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0" descr="nearihop_ted_005m"/>
          <p:cNvPicPr>
            <a:picLocks noChangeAspect="1" noChangeArrowheads="1"/>
          </p:cNvPicPr>
          <p:nvPr/>
        </p:nvPicPr>
        <p:blipFill>
          <a:blip r:embed="rId6" cstate="print">
            <a:extLst>
              <a:ext uri="{28A0092B-C50C-407E-A947-70E740481C1C}">
                <a14:useLocalDpi xmlns:a14="http://schemas.microsoft.com/office/drawing/2010/main" val="0"/>
              </a:ext>
            </a:extLst>
          </a:blip>
          <a:srcRect l="5826" t="6250" r="11650" b="12500"/>
          <a:stretch>
            <a:fillRect/>
          </a:stretch>
        </p:blipFill>
        <p:spPr bwMode="auto">
          <a:xfrm>
            <a:off x="6708775" y="4086225"/>
            <a:ext cx="23590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1" descr="nearcast_ted_004m"/>
          <p:cNvPicPr>
            <a:picLocks noChangeAspect="1" noChangeArrowheads="1"/>
          </p:cNvPicPr>
          <p:nvPr/>
        </p:nvPicPr>
        <p:blipFill>
          <a:blip r:embed="rId7">
            <a:extLst>
              <a:ext uri="{28A0092B-C50C-407E-A947-70E740481C1C}">
                <a14:useLocalDpi xmlns:a14="http://schemas.microsoft.com/office/drawing/2010/main" val="0"/>
              </a:ext>
            </a:extLst>
          </a:blip>
          <a:srcRect t="46875" r="95184" b="4124"/>
          <a:stretch>
            <a:fillRect/>
          </a:stretch>
        </p:blipFill>
        <p:spPr bwMode="auto">
          <a:xfrm>
            <a:off x="6629400" y="4495800"/>
            <a:ext cx="192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 Box 12"/>
          <p:cNvSpPr txBox="1">
            <a:spLocks noChangeArrowheads="1"/>
          </p:cNvSpPr>
          <p:nvPr/>
        </p:nvSpPr>
        <p:spPr bwMode="auto">
          <a:xfrm>
            <a:off x="6629400" y="3581400"/>
            <a:ext cx="2438400" cy="387350"/>
          </a:xfrm>
          <a:prstGeom prst="rect">
            <a:avLst/>
          </a:prstGeom>
          <a:solidFill>
            <a:schemeClr val="accent1"/>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algn="ctr" fontAlgn="base">
              <a:spcBef>
                <a:spcPct val="0"/>
              </a:spcBef>
              <a:spcAft>
                <a:spcPct val="0"/>
              </a:spcAft>
            </a:pPr>
            <a:r>
              <a:rPr lang="en-US" sz="900" smtClean="0">
                <a:solidFill>
                  <a:srgbClr val="FF0000"/>
                </a:solidFill>
              </a:rPr>
              <a:t>5-hour NearCast</a:t>
            </a:r>
            <a:r>
              <a:rPr lang="en-US" sz="900" smtClean="0">
                <a:solidFill>
                  <a:srgbClr val="000000"/>
                </a:solidFill>
              </a:rPr>
              <a:t> for 2000 UTC</a:t>
            </a:r>
          </a:p>
          <a:p>
            <a:pPr algn="ctr" fontAlgn="base">
              <a:spcBef>
                <a:spcPct val="0"/>
              </a:spcBef>
              <a:spcAft>
                <a:spcPct val="0"/>
              </a:spcAft>
            </a:pPr>
            <a:r>
              <a:rPr lang="en-US" sz="900" smtClean="0">
                <a:solidFill>
                  <a:srgbClr val="000000"/>
                </a:solidFill>
              </a:rPr>
              <a:t>Low level Theta-E</a:t>
            </a:r>
          </a:p>
        </p:txBody>
      </p:sp>
      <p:sp>
        <p:nvSpPr>
          <p:cNvPr id="38924" name="Text Box 13"/>
          <p:cNvSpPr txBox="1">
            <a:spLocks noChangeArrowheads="1"/>
          </p:cNvSpPr>
          <p:nvPr/>
        </p:nvSpPr>
        <p:spPr bwMode="auto">
          <a:xfrm>
            <a:off x="6692900" y="6013450"/>
            <a:ext cx="2374900" cy="387350"/>
          </a:xfrm>
          <a:prstGeom prst="rect">
            <a:avLst/>
          </a:prstGeom>
          <a:solidFill>
            <a:schemeClr val="accent1"/>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algn="ctr" fontAlgn="base">
              <a:spcBef>
                <a:spcPct val="0"/>
              </a:spcBef>
              <a:spcAft>
                <a:spcPct val="0"/>
              </a:spcAft>
            </a:pPr>
            <a:r>
              <a:rPr lang="en-US" sz="900" smtClean="0">
                <a:solidFill>
                  <a:srgbClr val="FF0000"/>
                </a:solidFill>
              </a:rPr>
              <a:t>5-hour NearCast</a:t>
            </a:r>
            <a:r>
              <a:rPr lang="en-US" sz="900" smtClean="0">
                <a:solidFill>
                  <a:srgbClr val="000000"/>
                </a:solidFill>
              </a:rPr>
              <a:t> for 2000 UTC</a:t>
            </a:r>
          </a:p>
          <a:p>
            <a:pPr algn="ctr" fontAlgn="base">
              <a:spcBef>
                <a:spcPct val="0"/>
              </a:spcBef>
              <a:spcAft>
                <a:spcPct val="0"/>
              </a:spcAft>
            </a:pPr>
            <a:r>
              <a:rPr lang="en-US" sz="900" smtClean="0">
                <a:solidFill>
                  <a:srgbClr val="000000"/>
                </a:solidFill>
              </a:rPr>
              <a:t>Low to Mid level Theta-E Differences</a:t>
            </a:r>
          </a:p>
        </p:txBody>
      </p:sp>
      <p:sp>
        <p:nvSpPr>
          <p:cNvPr id="38925" name="Text Box 15"/>
          <p:cNvSpPr txBox="1">
            <a:spLocks noChangeArrowheads="1"/>
          </p:cNvSpPr>
          <p:nvPr/>
        </p:nvSpPr>
        <p:spPr bwMode="auto">
          <a:xfrm>
            <a:off x="3124200" y="6019800"/>
            <a:ext cx="3055938" cy="387350"/>
          </a:xfrm>
          <a:prstGeom prst="rect">
            <a:avLst/>
          </a:prstGeom>
          <a:solidFill>
            <a:srgbClr val="FFFF00"/>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algn="ctr" fontAlgn="base">
              <a:spcBef>
                <a:spcPct val="0"/>
              </a:spcBef>
              <a:spcAft>
                <a:spcPct val="0"/>
              </a:spcAft>
            </a:pPr>
            <a:r>
              <a:rPr lang="en-US" sz="900" smtClean="0">
                <a:solidFill>
                  <a:srgbClr val="000000"/>
                </a:solidFill>
              </a:rPr>
              <a:t>Rapid Development of Convection over Texas and Nebraska between 2000 and 2100 UTC 12 June 2002</a:t>
            </a:r>
          </a:p>
        </p:txBody>
      </p:sp>
      <p:sp>
        <p:nvSpPr>
          <p:cNvPr id="38926" name="Text Box 16"/>
          <p:cNvSpPr txBox="1">
            <a:spLocks noChangeArrowheads="1"/>
          </p:cNvSpPr>
          <p:nvPr/>
        </p:nvSpPr>
        <p:spPr bwMode="auto">
          <a:xfrm>
            <a:off x="6629400" y="1066800"/>
            <a:ext cx="2438400" cy="5715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fontAlgn="base">
              <a:spcBef>
                <a:spcPct val="0"/>
              </a:spcBef>
              <a:spcAft>
                <a:spcPct val="0"/>
              </a:spcAft>
            </a:pPr>
            <a:r>
              <a:rPr lang="en-US" sz="1000" smtClean="0">
                <a:solidFill>
                  <a:srgbClr val="000000"/>
                </a:solidFill>
              </a:rPr>
              <a:t>Strong low-level Theta-E gradients are indicated by HES which has the ability to detect low-level moisture.</a:t>
            </a:r>
          </a:p>
        </p:txBody>
      </p:sp>
      <p:pic>
        <p:nvPicPr>
          <p:cNvPr id="38927" name="Picture 17" descr="nearihop_ted_005m"/>
          <p:cNvPicPr>
            <a:picLocks noChangeAspect="1" noChangeArrowheads="1"/>
          </p:cNvPicPr>
          <p:nvPr/>
        </p:nvPicPr>
        <p:blipFill>
          <a:blip r:embed="rId8" cstate="print">
            <a:extLst>
              <a:ext uri="{28A0092B-C50C-407E-A947-70E740481C1C}">
                <a14:useLocalDpi xmlns:a14="http://schemas.microsoft.com/office/drawing/2010/main" val="0"/>
              </a:ext>
            </a:extLst>
          </a:blip>
          <a:srcRect l="5826" t="6250" r="11650" b="12500"/>
          <a:stretch>
            <a:fillRect/>
          </a:stretch>
        </p:blipFill>
        <p:spPr bwMode="auto">
          <a:xfrm>
            <a:off x="152400" y="4081463"/>
            <a:ext cx="2362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18" descr="nearihop_te9_005m"/>
          <p:cNvPicPr>
            <a:picLocks noChangeAspect="1" noChangeArrowheads="1"/>
          </p:cNvPicPr>
          <p:nvPr/>
        </p:nvPicPr>
        <p:blipFill>
          <a:blip r:embed="rId9" cstate="print">
            <a:extLst>
              <a:ext uri="{28A0092B-C50C-407E-A947-70E740481C1C}">
                <a14:useLocalDpi xmlns:a14="http://schemas.microsoft.com/office/drawing/2010/main" val="0"/>
              </a:ext>
            </a:extLst>
          </a:blip>
          <a:srcRect l="5826" t="6250" r="11650" b="12500"/>
          <a:stretch>
            <a:fillRect/>
          </a:stretch>
        </p:blipFill>
        <p:spPr bwMode="auto">
          <a:xfrm>
            <a:off x="152400" y="1676400"/>
            <a:ext cx="23622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 Box 19"/>
          <p:cNvSpPr txBox="1">
            <a:spLocks noChangeArrowheads="1"/>
          </p:cNvSpPr>
          <p:nvPr/>
        </p:nvSpPr>
        <p:spPr bwMode="auto">
          <a:xfrm>
            <a:off x="152400" y="6013450"/>
            <a:ext cx="2362200" cy="387350"/>
          </a:xfrm>
          <a:prstGeom prst="rect">
            <a:avLst/>
          </a:prstGeom>
          <a:solidFill>
            <a:schemeClr val="accent1"/>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algn="ctr" fontAlgn="base">
              <a:spcBef>
                <a:spcPct val="0"/>
              </a:spcBef>
              <a:spcAft>
                <a:spcPct val="0"/>
              </a:spcAft>
            </a:pPr>
            <a:r>
              <a:rPr lang="en-US" sz="900" smtClean="0">
                <a:solidFill>
                  <a:srgbClr val="FF0000"/>
                </a:solidFill>
              </a:rPr>
              <a:t>5-hour NearCast</a:t>
            </a:r>
            <a:r>
              <a:rPr lang="en-US" sz="900" smtClean="0">
                <a:solidFill>
                  <a:srgbClr val="000000"/>
                </a:solidFill>
              </a:rPr>
              <a:t> for 2000 UTC</a:t>
            </a:r>
          </a:p>
          <a:p>
            <a:pPr algn="ctr" fontAlgn="base">
              <a:spcBef>
                <a:spcPct val="0"/>
              </a:spcBef>
              <a:spcAft>
                <a:spcPct val="0"/>
              </a:spcAft>
            </a:pPr>
            <a:r>
              <a:rPr lang="en-US" sz="900" smtClean="0">
                <a:solidFill>
                  <a:srgbClr val="000000"/>
                </a:solidFill>
              </a:rPr>
              <a:t>Low to Mid level Theta-E Differences</a:t>
            </a:r>
          </a:p>
        </p:txBody>
      </p:sp>
      <p:sp>
        <p:nvSpPr>
          <p:cNvPr id="38930" name="Text Box 20"/>
          <p:cNvSpPr txBox="1">
            <a:spLocks noChangeArrowheads="1"/>
          </p:cNvSpPr>
          <p:nvPr/>
        </p:nvSpPr>
        <p:spPr bwMode="auto">
          <a:xfrm>
            <a:off x="152400" y="3505200"/>
            <a:ext cx="2362200" cy="387350"/>
          </a:xfrm>
          <a:prstGeom prst="rect">
            <a:avLst/>
          </a:prstGeom>
          <a:solidFill>
            <a:schemeClr val="accent1"/>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algn="ctr" fontAlgn="base">
              <a:spcBef>
                <a:spcPct val="0"/>
              </a:spcBef>
              <a:spcAft>
                <a:spcPct val="0"/>
              </a:spcAft>
            </a:pPr>
            <a:r>
              <a:rPr lang="en-US" sz="900" smtClean="0">
                <a:solidFill>
                  <a:srgbClr val="FF0000"/>
                </a:solidFill>
              </a:rPr>
              <a:t>5-hour NearCast</a:t>
            </a:r>
            <a:r>
              <a:rPr lang="en-US" sz="900" smtClean="0">
                <a:solidFill>
                  <a:srgbClr val="000000"/>
                </a:solidFill>
              </a:rPr>
              <a:t> for 2000 UTC</a:t>
            </a:r>
          </a:p>
          <a:p>
            <a:pPr algn="ctr" fontAlgn="base">
              <a:spcBef>
                <a:spcPct val="0"/>
              </a:spcBef>
              <a:spcAft>
                <a:spcPct val="0"/>
              </a:spcAft>
            </a:pPr>
            <a:r>
              <a:rPr lang="en-US" sz="900" smtClean="0">
                <a:solidFill>
                  <a:srgbClr val="000000"/>
                </a:solidFill>
              </a:rPr>
              <a:t>Low level Theta-E</a:t>
            </a:r>
          </a:p>
        </p:txBody>
      </p:sp>
      <p:sp>
        <p:nvSpPr>
          <p:cNvPr id="38931" name="Text Box 21"/>
          <p:cNvSpPr txBox="1">
            <a:spLocks noChangeArrowheads="1"/>
          </p:cNvSpPr>
          <p:nvPr/>
        </p:nvSpPr>
        <p:spPr bwMode="auto">
          <a:xfrm>
            <a:off x="76200" y="1066800"/>
            <a:ext cx="2438400" cy="5715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fontAlgn="base">
              <a:spcBef>
                <a:spcPct val="0"/>
              </a:spcBef>
              <a:spcAft>
                <a:spcPct val="0"/>
              </a:spcAft>
            </a:pPr>
            <a:r>
              <a:rPr lang="en-US" sz="1000" smtClean="0">
                <a:solidFill>
                  <a:srgbClr val="000000"/>
                </a:solidFill>
              </a:rPr>
              <a:t>Weak gradients of low-level Theta-E are indicated by ABI which has only two water vapor channels.</a:t>
            </a:r>
          </a:p>
        </p:txBody>
      </p:sp>
      <p:sp>
        <p:nvSpPr>
          <p:cNvPr id="38932" name="Text Box 22"/>
          <p:cNvSpPr txBox="1">
            <a:spLocks noChangeArrowheads="1"/>
          </p:cNvSpPr>
          <p:nvPr/>
        </p:nvSpPr>
        <p:spPr bwMode="auto">
          <a:xfrm>
            <a:off x="3352800" y="3657600"/>
            <a:ext cx="2590800" cy="571500"/>
          </a:xfrm>
          <a:prstGeom prst="rect">
            <a:avLst/>
          </a:prstGeom>
          <a:solidFill>
            <a:schemeClr val="accent1"/>
          </a:solidFill>
          <a:ln w="22225">
            <a:solidFill>
              <a:schemeClr val="tx1"/>
            </a:solidFill>
            <a:miter lim="800000"/>
            <a:headEnd/>
            <a:tailEnd/>
          </a:ln>
        </p:spPr>
        <p:txBody>
          <a:bodyPr>
            <a:spAutoFit/>
          </a:bodyPr>
          <a:lstStyle>
            <a:lvl1pPr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z="1000" smtClean="0">
                <a:solidFill>
                  <a:srgbClr val="000000"/>
                </a:solidFill>
              </a:rPr>
              <a:t>Simulated composite reflectivity from nature run indication the formation of convection. </a:t>
            </a:r>
          </a:p>
        </p:txBody>
      </p:sp>
      <p:sp>
        <p:nvSpPr>
          <p:cNvPr id="38933" name="Text Box 23"/>
          <p:cNvSpPr txBox="1">
            <a:spLocks noChangeArrowheads="1"/>
          </p:cNvSpPr>
          <p:nvPr/>
        </p:nvSpPr>
        <p:spPr bwMode="auto">
          <a:xfrm>
            <a:off x="1296988" y="1630363"/>
            <a:ext cx="1217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FF0000"/>
                </a:solidFill>
              </a:rPr>
              <a:t>Simulated ABI</a:t>
            </a:r>
          </a:p>
        </p:txBody>
      </p:sp>
      <p:sp>
        <p:nvSpPr>
          <p:cNvPr id="38934" name="Text Box 24"/>
          <p:cNvSpPr txBox="1">
            <a:spLocks noChangeArrowheads="1"/>
          </p:cNvSpPr>
          <p:nvPr/>
        </p:nvSpPr>
        <p:spPr bwMode="auto">
          <a:xfrm>
            <a:off x="1296988" y="4038600"/>
            <a:ext cx="1217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FF0000"/>
                </a:solidFill>
              </a:rPr>
              <a:t>Simulated ABI</a:t>
            </a:r>
          </a:p>
        </p:txBody>
      </p:sp>
      <p:pic>
        <p:nvPicPr>
          <p:cNvPr id="38935" name="Picture 25" descr="nearcast_te9_004m"/>
          <p:cNvPicPr>
            <a:picLocks noChangeAspect="1" noChangeArrowheads="1"/>
          </p:cNvPicPr>
          <p:nvPr/>
        </p:nvPicPr>
        <p:blipFill>
          <a:blip r:embed="rId5">
            <a:extLst>
              <a:ext uri="{28A0092B-C50C-407E-A947-70E740481C1C}">
                <a14:useLocalDpi xmlns:a14="http://schemas.microsoft.com/office/drawing/2010/main" val="0"/>
              </a:ext>
            </a:extLst>
          </a:blip>
          <a:srcRect t="43750" r="94136" b="4124"/>
          <a:stretch>
            <a:fillRect/>
          </a:stretch>
        </p:blipFill>
        <p:spPr bwMode="auto">
          <a:xfrm>
            <a:off x="76200" y="1689100"/>
            <a:ext cx="2190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Picture 26" descr="nearcast_ted_004m"/>
          <p:cNvPicPr>
            <a:picLocks noChangeAspect="1" noChangeArrowheads="1"/>
          </p:cNvPicPr>
          <p:nvPr/>
        </p:nvPicPr>
        <p:blipFill>
          <a:blip r:embed="rId7">
            <a:extLst>
              <a:ext uri="{28A0092B-C50C-407E-A947-70E740481C1C}">
                <a14:useLocalDpi xmlns:a14="http://schemas.microsoft.com/office/drawing/2010/main" val="0"/>
              </a:ext>
            </a:extLst>
          </a:blip>
          <a:srcRect t="46875" r="95184" b="4124"/>
          <a:stretch>
            <a:fillRect/>
          </a:stretch>
        </p:blipFill>
        <p:spPr bwMode="auto">
          <a:xfrm>
            <a:off x="36513" y="4114800"/>
            <a:ext cx="1920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7" name="Text Box 27"/>
          <p:cNvSpPr txBox="1">
            <a:spLocks noChangeArrowheads="1"/>
          </p:cNvSpPr>
          <p:nvPr/>
        </p:nvSpPr>
        <p:spPr bwMode="auto">
          <a:xfrm>
            <a:off x="7848600" y="1630363"/>
            <a:ext cx="1268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FF0000"/>
                </a:solidFill>
              </a:rPr>
              <a:t>Simulated HES</a:t>
            </a:r>
          </a:p>
        </p:txBody>
      </p:sp>
      <p:sp>
        <p:nvSpPr>
          <p:cNvPr id="38938" name="Text Box 28"/>
          <p:cNvSpPr txBox="1">
            <a:spLocks noChangeArrowheads="1"/>
          </p:cNvSpPr>
          <p:nvPr/>
        </p:nvSpPr>
        <p:spPr bwMode="auto">
          <a:xfrm>
            <a:off x="7848600" y="4038600"/>
            <a:ext cx="1268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b="1">
                <a:solidFill>
                  <a:schemeClr val="tx1"/>
                </a:solidFill>
                <a:latin typeface="Arial" pitchFamily="34" charset="0"/>
                <a:ea typeface="MS PGothic" pitchFamily="34" charset="-128"/>
              </a:defRPr>
            </a:lvl1pPr>
            <a:lvl2pPr marL="37931725" indent="-37474525" eaLnBrk="0" hangingPunct="0">
              <a:defRPr sz="1200" b="1">
                <a:solidFill>
                  <a:schemeClr val="tx1"/>
                </a:solidFill>
                <a:latin typeface="Arial" pitchFamily="34" charset="0"/>
                <a:ea typeface="MS PGothic" pitchFamily="34" charset="-128"/>
              </a:defRPr>
            </a:lvl2pPr>
            <a:lvl3pPr eaLnBrk="0" hangingPunct="0">
              <a:defRPr sz="1200" b="1">
                <a:solidFill>
                  <a:schemeClr val="tx1"/>
                </a:solidFill>
                <a:latin typeface="Arial" pitchFamily="34" charset="0"/>
                <a:ea typeface="MS PGothic" pitchFamily="34" charset="-128"/>
              </a:defRPr>
            </a:lvl3pPr>
            <a:lvl4pPr eaLnBrk="0" hangingPunct="0">
              <a:defRPr sz="1200" b="1">
                <a:solidFill>
                  <a:schemeClr val="tx1"/>
                </a:solidFill>
                <a:latin typeface="Arial" pitchFamily="34" charset="0"/>
                <a:ea typeface="MS PGothic" pitchFamily="34" charset="-128"/>
              </a:defRPr>
            </a:lvl4pPr>
            <a:lvl5pPr eaLnBrk="0" hangingPunct="0">
              <a:defRPr sz="1200" b="1">
                <a:solidFill>
                  <a:schemeClr val="tx1"/>
                </a:solidFill>
                <a:latin typeface="Arial" pitchFamily="34" charset="0"/>
                <a:ea typeface="MS PGothic" pitchFamily="34" charset="-128"/>
              </a:defRPr>
            </a:lvl5pPr>
            <a:lvl6pPr marL="457200" eaLnBrk="0" fontAlgn="base" hangingPunct="0">
              <a:spcBef>
                <a:spcPct val="0"/>
              </a:spcBef>
              <a:spcAft>
                <a:spcPct val="0"/>
              </a:spcAft>
              <a:defRPr sz="1200" b="1">
                <a:solidFill>
                  <a:schemeClr val="tx1"/>
                </a:solidFill>
                <a:latin typeface="Arial" pitchFamily="34" charset="0"/>
                <a:ea typeface="MS PGothic" pitchFamily="34" charset="-128"/>
              </a:defRPr>
            </a:lvl6pPr>
            <a:lvl7pPr marL="914400" eaLnBrk="0" fontAlgn="base" hangingPunct="0">
              <a:spcBef>
                <a:spcPct val="0"/>
              </a:spcBef>
              <a:spcAft>
                <a:spcPct val="0"/>
              </a:spcAft>
              <a:defRPr sz="1200" b="1">
                <a:solidFill>
                  <a:schemeClr val="tx1"/>
                </a:solidFill>
                <a:latin typeface="Arial" pitchFamily="34" charset="0"/>
                <a:ea typeface="MS PGothic" pitchFamily="34" charset="-128"/>
              </a:defRPr>
            </a:lvl7pPr>
            <a:lvl8pPr marL="1371600" eaLnBrk="0" fontAlgn="base" hangingPunct="0">
              <a:spcBef>
                <a:spcPct val="0"/>
              </a:spcBef>
              <a:spcAft>
                <a:spcPct val="0"/>
              </a:spcAft>
              <a:defRPr sz="1200" b="1">
                <a:solidFill>
                  <a:schemeClr val="tx1"/>
                </a:solidFill>
                <a:latin typeface="Arial" pitchFamily="34" charset="0"/>
                <a:ea typeface="MS PGothic" pitchFamily="34" charset="-128"/>
              </a:defRPr>
            </a:lvl8pPr>
            <a:lvl9pPr marL="1828800" eaLnBrk="0" fontAlgn="base" hangingPunct="0">
              <a:spcBef>
                <a:spcPct val="0"/>
              </a:spcBef>
              <a:spcAft>
                <a:spcPct val="0"/>
              </a:spcAft>
              <a:defRPr sz="1200" b="1">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FF0000"/>
                </a:solidFill>
              </a:rPr>
              <a:t>Simulated HES</a:t>
            </a:r>
          </a:p>
        </p:txBody>
      </p:sp>
    </p:spTree>
    <p:extLst>
      <p:ext uri="{BB962C8B-B14F-4D97-AF65-F5344CB8AC3E}">
        <p14:creationId xmlns:p14="http://schemas.microsoft.com/office/powerpoint/2010/main" val="5619867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8839200" cy="609600"/>
          </a:xfrm>
        </p:spPr>
        <p:txBody>
          <a:bodyPr/>
          <a:lstStyle/>
          <a:p>
            <a:r>
              <a:rPr lang="en-US" sz="3600" b="1" dirty="0">
                <a:solidFill>
                  <a:schemeClr val="accent2"/>
                </a:solidFill>
              </a:rPr>
              <a:t>Summary</a:t>
            </a:r>
            <a:endParaRPr lang="en-US" sz="3600" dirty="0"/>
          </a:p>
        </p:txBody>
      </p:sp>
      <p:sp>
        <p:nvSpPr>
          <p:cNvPr id="15363" name="Text Box 3"/>
          <p:cNvSpPr txBox="1">
            <a:spLocks noChangeArrowheads="1"/>
          </p:cNvSpPr>
          <p:nvPr/>
        </p:nvSpPr>
        <p:spPr bwMode="auto">
          <a:xfrm>
            <a:off x="304800" y="660023"/>
            <a:ext cx="8534400" cy="5940088"/>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000" dirty="0" smtClean="0">
                <a:solidFill>
                  <a:srgbClr val="000000"/>
                </a:solidFill>
              </a:rPr>
              <a:t>An advanced geostationary sounder </a:t>
            </a:r>
            <a:r>
              <a:rPr lang="en-US" sz="2000" dirty="0" smtClean="0">
                <a:solidFill>
                  <a:srgbClr val="000000"/>
                </a:solidFill>
              </a:rPr>
              <a:t>would overcome </a:t>
            </a:r>
            <a:r>
              <a:rPr lang="en-US" sz="2000" dirty="0">
                <a:solidFill>
                  <a:srgbClr val="000000"/>
                </a:solidFill>
              </a:rPr>
              <a:t>existing instrument limitations</a:t>
            </a:r>
            <a:r>
              <a:rPr lang="en-US" sz="2000" dirty="0" smtClean="0">
                <a:solidFill>
                  <a:srgbClr val="000000"/>
                </a:solidFill>
              </a:rPr>
              <a:t>. </a:t>
            </a: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High-spectral </a:t>
            </a:r>
            <a:r>
              <a:rPr lang="en-US" sz="2000" dirty="0" smtClean="0">
                <a:solidFill>
                  <a:srgbClr val="000000"/>
                </a:solidFill>
              </a:rPr>
              <a:t>infrared </a:t>
            </a:r>
            <a:r>
              <a:rPr lang="en-US" sz="2000" dirty="0" smtClean="0">
                <a:solidFill>
                  <a:srgbClr val="000000"/>
                </a:solidFill>
              </a:rPr>
              <a:t>observations needed for trace gas monitoring could also be used for a number of weather-related applications.</a:t>
            </a:r>
            <a:endParaRPr lang="en-US" sz="20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High-spectral resolution IR observations will resolve high temporal and vertical fluctuations of moisture that are not resolved by current </a:t>
            </a:r>
            <a:r>
              <a:rPr lang="en-US" sz="2000" i="1" dirty="0" smtClean="0">
                <a:solidFill>
                  <a:srgbClr val="000000"/>
                </a:solidFill>
              </a:rPr>
              <a:t>in-situ</a:t>
            </a:r>
            <a:r>
              <a:rPr lang="en-US" sz="2000" dirty="0">
                <a:solidFill>
                  <a:srgbClr val="000000"/>
                </a:solidFill>
              </a:rPr>
              <a:t> or satellite measurements. High temporal resolution is unique aspect of GEO </a:t>
            </a:r>
            <a:r>
              <a:rPr lang="en-US" sz="2000" dirty="0" smtClean="0">
                <a:solidFill>
                  <a:srgbClr val="000000"/>
                </a:solidFill>
              </a:rPr>
              <a:t>measurements.</a:t>
            </a:r>
            <a:endParaRPr lang="en-US" sz="20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Critical </a:t>
            </a:r>
            <a:r>
              <a:rPr lang="en-US" sz="2000" dirty="0">
                <a:solidFill>
                  <a:srgbClr val="000000"/>
                </a:solidFill>
              </a:rPr>
              <a:t>meteorological parameters (temperature, moisture, clouds, winds) with necessary temporal, spatial and vertical resolutions </a:t>
            </a:r>
            <a:r>
              <a:rPr lang="en-US" sz="2000" dirty="0" smtClean="0">
                <a:solidFill>
                  <a:srgbClr val="000000"/>
                </a:solidFill>
              </a:rPr>
              <a:t>will improve monitoring of atmospheric conditions. </a:t>
            </a:r>
          </a:p>
          <a:p>
            <a:pPr eaLnBrk="0" fontAlgn="base" hangingPunct="0">
              <a:spcBef>
                <a:spcPct val="0"/>
              </a:spcBef>
              <a:spcAft>
                <a:spcPct val="0"/>
              </a:spcAft>
            </a:pPr>
            <a:endParaRPr lang="en-US" altLang="ko-KR" sz="2000" dirty="0">
              <a:solidFill>
                <a:srgbClr val="000000"/>
              </a:solidFill>
              <a:ea typeface="굴림" pitchFamily="34" charset="-127"/>
            </a:endParaRPr>
          </a:p>
          <a:p>
            <a:pPr eaLnBrk="0" fontAlgn="base" hangingPunct="0">
              <a:spcBef>
                <a:spcPct val="0"/>
              </a:spcBef>
              <a:spcAft>
                <a:spcPct val="0"/>
              </a:spcAft>
            </a:pPr>
            <a:r>
              <a:rPr lang="en-US" altLang="ko-KR" sz="2000" dirty="0" smtClean="0">
                <a:ea typeface="굴림" pitchFamily="34" charset="-127"/>
              </a:rPr>
              <a:t>An </a:t>
            </a:r>
            <a:r>
              <a:rPr lang="en-US" altLang="ko-KR" sz="2000" dirty="0">
                <a:ea typeface="굴림" pitchFamily="34" charset="-127"/>
              </a:rPr>
              <a:t>advanced high-spectral sounder </a:t>
            </a:r>
            <a:r>
              <a:rPr lang="en-US" altLang="ko-KR" sz="2000" dirty="0" smtClean="0">
                <a:ea typeface="굴림" pitchFamily="34" charset="-127"/>
              </a:rPr>
              <a:t>in GEO will </a:t>
            </a:r>
            <a:r>
              <a:rPr lang="en-US" altLang="ko-KR" sz="2000" dirty="0">
                <a:ea typeface="굴림" pitchFamily="34" charset="-127"/>
              </a:rPr>
              <a:t>fulfill requirements of </a:t>
            </a:r>
            <a:r>
              <a:rPr lang="en-US" altLang="ko-KR" sz="2000" dirty="0" smtClean="0">
                <a:ea typeface="굴림" pitchFamily="34" charset="-127"/>
              </a:rPr>
              <a:t>several validated products.</a:t>
            </a:r>
            <a:endParaRPr lang="en-US" sz="2000" dirty="0" smtClean="0">
              <a:solidFill>
                <a:srgbClr val="000000"/>
              </a:solidFill>
            </a:endParaRPr>
          </a:p>
          <a:p>
            <a:pPr eaLnBrk="0" fontAlgn="base" hangingPunct="0">
              <a:spcBef>
                <a:spcPct val="0"/>
              </a:spcBef>
              <a:spcAft>
                <a:spcPct val="0"/>
              </a:spcAft>
            </a:pPr>
            <a:endParaRPr lang="en-US" sz="2000" dirty="0">
              <a:solidFill>
                <a:srgbClr val="000000"/>
              </a:solidFill>
            </a:endParaRPr>
          </a:p>
          <a:p>
            <a:r>
              <a:rPr lang="en-US" sz="2000" dirty="0"/>
              <a:t>S</a:t>
            </a:r>
            <a:r>
              <a:rPr lang="en-US" sz="2000" dirty="0" smtClean="0"/>
              <a:t>tudies have estimated </a:t>
            </a:r>
            <a:r>
              <a:rPr lang="en-US" sz="2000" dirty="0"/>
              <a:t>the economic and societal benefits of a high-spectral resolution </a:t>
            </a:r>
            <a:r>
              <a:rPr lang="en-US" sz="2000" dirty="0" smtClean="0"/>
              <a:t>sounder to be at least $</a:t>
            </a:r>
            <a:r>
              <a:rPr lang="en-US" sz="2000" dirty="0"/>
              <a:t>4.2 B </a:t>
            </a:r>
            <a:r>
              <a:rPr lang="en-US" sz="2000" dirty="0" smtClean="0"/>
              <a:t>(</a:t>
            </a:r>
            <a:r>
              <a:rPr lang="en-US" sz="2000" dirty="0" err="1" smtClean="0"/>
              <a:t>Centrec</a:t>
            </a:r>
            <a:r>
              <a:rPr lang="en-US" sz="2000" dirty="0" smtClean="0"/>
              <a:t> study).</a:t>
            </a:r>
            <a:endParaRPr lang="en-US" sz="2000" dirty="0">
              <a:solidFill>
                <a:srgbClr val="000000"/>
              </a:solidFill>
            </a:endParaRPr>
          </a:p>
        </p:txBody>
      </p:sp>
      <p:sp>
        <p:nvSpPr>
          <p:cNvPr id="2" name="Slide Number Placeholder 1"/>
          <p:cNvSpPr>
            <a:spLocks noGrp="1"/>
          </p:cNvSpPr>
          <p:nvPr>
            <p:ph type="sldNum" sz="quarter" idx="12"/>
          </p:nvPr>
        </p:nvSpPr>
        <p:spPr/>
        <p:txBody>
          <a:bodyPr/>
          <a:lstStyle/>
          <a:p>
            <a:fld id="{344DF8AD-4EA4-4416-8817-E8A633D1D5F0}"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1514635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8839200" cy="1143000"/>
          </a:xfrm>
        </p:spPr>
        <p:txBody>
          <a:bodyPr/>
          <a:lstStyle/>
          <a:p>
            <a:r>
              <a:rPr lang="en-US" dirty="0" smtClean="0"/>
              <a:t>Conclusions on the need for advanced geostationary IR observations </a:t>
            </a:r>
            <a:r>
              <a:rPr lang="en-US" dirty="0" err="1" smtClean="0"/>
              <a:t>wrt</a:t>
            </a:r>
            <a:r>
              <a:rPr lang="en-US" dirty="0" smtClean="0"/>
              <a:t> weather applications</a:t>
            </a:r>
            <a:endParaRPr lang="en-US" dirty="0"/>
          </a:p>
        </p:txBody>
      </p:sp>
      <p:sp>
        <p:nvSpPr>
          <p:cNvPr id="3" name="Content Placeholder 2"/>
          <p:cNvSpPr>
            <a:spLocks noGrp="1"/>
          </p:cNvSpPr>
          <p:nvPr>
            <p:ph idx="1"/>
          </p:nvPr>
        </p:nvSpPr>
        <p:spPr>
          <a:xfrm>
            <a:off x="685800" y="2438400"/>
            <a:ext cx="7772400" cy="3124200"/>
          </a:xfrm>
        </p:spPr>
        <p:txBody>
          <a:bodyPr/>
          <a:lstStyle/>
          <a:p>
            <a:r>
              <a:rPr lang="en-US" dirty="0" smtClean="0"/>
              <a:t>As stated in 2001…</a:t>
            </a:r>
          </a:p>
          <a:p>
            <a:pPr lvl="1"/>
            <a:r>
              <a:rPr lang="en-US" dirty="0">
                <a:solidFill>
                  <a:srgbClr val="000000"/>
                </a:solidFill>
              </a:rPr>
              <a:t>Technology is mature </a:t>
            </a:r>
            <a:endParaRPr lang="en-US" dirty="0" smtClean="0">
              <a:solidFill>
                <a:srgbClr val="000000"/>
              </a:solidFill>
            </a:endParaRPr>
          </a:p>
          <a:p>
            <a:pPr lvl="1"/>
            <a:r>
              <a:rPr lang="en-US" dirty="0" smtClean="0">
                <a:solidFill>
                  <a:srgbClr val="000000"/>
                </a:solidFill>
              </a:rPr>
              <a:t>Meteorological </a:t>
            </a:r>
            <a:r>
              <a:rPr lang="en-US" dirty="0">
                <a:solidFill>
                  <a:srgbClr val="000000"/>
                </a:solidFill>
              </a:rPr>
              <a:t>need is documented.  </a:t>
            </a:r>
            <a:endParaRPr lang="en-US" dirty="0" smtClean="0">
              <a:solidFill>
                <a:srgbClr val="000000"/>
              </a:solidFill>
            </a:endParaRPr>
          </a:p>
          <a:p>
            <a:pPr lvl="1"/>
            <a:r>
              <a:rPr lang="en-US" dirty="0" smtClean="0">
                <a:solidFill>
                  <a:srgbClr val="000000"/>
                </a:solidFill>
              </a:rPr>
              <a:t>Time </a:t>
            </a:r>
            <a:r>
              <a:rPr lang="en-US" dirty="0">
                <a:solidFill>
                  <a:srgbClr val="000000"/>
                </a:solidFill>
              </a:rPr>
              <a:t>is right to update geostationary sounding instruments to provide required high spectral resolution </a:t>
            </a:r>
            <a:r>
              <a:rPr lang="en-US" dirty="0" smtClean="0">
                <a:solidFill>
                  <a:srgbClr val="000000"/>
                </a:solidFill>
              </a:rPr>
              <a:t>measurements with high temporal refresh rates.</a:t>
            </a:r>
            <a:endParaRPr lang="en-US" dirty="0">
              <a:solidFill>
                <a:srgbClr val="000000"/>
              </a:solidFill>
            </a:endParaRPr>
          </a:p>
          <a:p>
            <a:pPr lvl="1"/>
            <a:endParaRPr lang="en-US" dirty="0"/>
          </a:p>
          <a:p>
            <a:endParaRPr lang="en-US" dirty="0"/>
          </a:p>
        </p:txBody>
      </p:sp>
      <p:pic>
        <p:nvPicPr>
          <p:cNvPr id="4" name="Picture 11" descr="WideBanner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56081"/>
            <a:ext cx="4495800" cy="59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7BA2C502-6CFB-4FA6-8FF9-E8FFEA9CEA4F}"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42114083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pPr/>
              <a:t>69</a:t>
            </a:fld>
            <a:endParaRPr lang="en-US"/>
          </a:p>
        </p:txBody>
      </p:sp>
      <p:sp>
        <p:nvSpPr>
          <p:cNvPr id="162818" name="Rectangle 2"/>
          <p:cNvSpPr>
            <a:spLocks noGrp="1" noChangeArrowheads="1"/>
          </p:cNvSpPr>
          <p:nvPr>
            <p:ph type="title"/>
          </p:nvPr>
        </p:nvSpPr>
        <p:spPr>
          <a:xfrm>
            <a:off x="533400" y="-152400"/>
            <a:ext cx="8229600" cy="1143000"/>
          </a:xfrm>
        </p:spPr>
        <p:txBody>
          <a:bodyPr/>
          <a:lstStyle/>
          <a:p>
            <a:r>
              <a:rPr lang="en-US" dirty="0" smtClean="0">
                <a:latin typeface="Verdana" pitchFamily="34" charset="0"/>
              </a:rPr>
              <a:t>Select References</a:t>
            </a:r>
            <a:endParaRPr lang="en-US"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a:t>
            </a:r>
            <a:r>
              <a:rPr lang="en-US" sz="2000" i="1" dirty="0" smtClean="0">
                <a:latin typeface="Arial" charset="0"/>
              </a:rPr>
              <a:t>geo-sounder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latin typeface="Arial" charset="0"/>
              </a:rPr>
              <a:t>Sieglaff</a:t>
            </a:r>
            <a:r>
              <a:rPr lang="en-US" sz="2000" dirty="0" smtClean="0">
                <a:latin typeface="Arial" charset="0"/>
              </a:rPr>
              <a:t>, J., M., T. J. Schmit, W. P. </a:t>
            </a:r>
            <a:r>
              <a:rPr lang="en-US" sz="2000" dirty="0" err="1" smtClean="0">
                <a:latin typeface="Arial" charset="0"/>
              </a:rPr>
              <a:t>Menzel</a:t>
            </a:r>
            <a:r>
              <a:rPr lang="en-US" sz="2000" dirty="0" smtClean="0">
                <a:latin typeface="Arial" charset="0"/>
              </a:rPr>
              <a:t>, S. A. Ackerman, 2009: </a:t>
            </a:r>
            <a:r>
              <a:rPr lang="en-US" sz="2000" b="1" dirty="0" smtClean="0">
                <a:latin typeface="Arial" charset="0"/>
              </a:rPr>
              <a:t>Inferring Convective Weather Characteristics with Geostationary High Spectral Resolution IR Window Measurements: A Look into the Future. </a:t>
            </a:r>
            <a:r>
              <a:rPr lang="en-US" sz="2000" dirty="0" smtClean="0">
                <a:latin typeface="Arial" charset="0"/>
              </a:rPr>
              <a:t>J. Atmos. Oceanic Technol., 26, 1527–1541. </a:t>
            </a:r>
            <a:br>
              <a:rPr lang="en-US" sz="2000" dirty="0" smtClean="0">
                <a:latin typeface="Arial" charset="0"/>
              </a:rPr>
            </a:br>
            <a:r>
              <a:rPr lang="en-US" sz="2000" dirty="0" smtClean="0">
                <a:latin typeface="Arial" charset="0"/>
              </a:rPr>
              <a:t>		(a.k.a., </a:t>
            </a:r>
            <a:r>
              <a:rPr lang="en-US" sz="2000" i="1" dirty="0" smtClean="0">
                <a:latin typeface="Arial" charset="0"/>
              </a:rPr>
              <a:t>potential now-casting applications</a:t>
            </a:r>
            <a:r>
              <a:rPr lang="en-US" sz="2000" dirty="0" smtClean="0">
                <a:latin typeface="Arial" charset="0"/>
              </a:rPr>
              <a:t>)</a:t>
            </a:r>
          </a:p>
          <a:p>
            <a:pPr marL="0" indent="0">
              <a:buNone/>
            </a:pPr>
            <a:r>
              <a:rPr lang="en-US" sz="2000" dirty="0" smtClean="0">
                <a:latin typeface="Arial" charset="0"/>
              </a:rPr>
              <a:t/>
            </a:r>
            <a:br>
              <a:rPr lang="en-US" sz="2000" dirty="0" smtClean="0">
                <a:latin typeface="Arial" charset="0"/>
              </a:rPr>
            </a:br>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latin typeface="Arial" charset="0"/>
            </a:endParaRPr>
          </a:p>
          <a:p>
            <a:pPr marL="0" indent="0">
              <a:buFontTx/>
              <a:buNone/>
            </a:pPr>
            <a:r>
              <a:rPr lang="en-US" sz="2000" dirty="0" smtClean="0">
                <a:latin typeface="Arial" charset="0"/>
              </a:rPr>
              <a:t>Schmit, T. J., J. Li, J. J. </a:t>
            </a:r>
            <a:r>
              <a:rPr lang="en-US" sz="2000" dirty="0" err="1" smtClean="0">
                <a:latin typeface="Arial" charset="0"/>
              </a:rPr>
              <a:t>Gurka</a:t>
            </a:r>
            <a:r>
              <a:rPr lang="en-US" sz="2000" dirty="0" smtClean="0">
                <a:latin typeface="Arial" charset="0"/>
              </a:rPr>
              <a:t>, M. D. Goldberg, K. </a:t>
            </a:r>
            <a:r>
              <a:rPr lang="en-US" sz="2000" dirty="0" err="1" smtClean="0">
                <a:latin typeface="Arial" charset="0"/>
              </a:rPr>
              <a:t>Schrab</a:t>
            </a:r>
            <a:r>
              <a:rPr lang="en-US" sz="2000" dirty="0" smtClean="0">
                <a:latin typeface="Arial" charset="0"/>
              </a:rPr>
              <a:t>, J. Li, W. </a:t>
            </a:r>
            <a:r>
              <a:rPr lang="en-US" sz="2000" dirty="0" err="1" smtClean="0">
                <a:latin typeface="Arial" charset="0"/>
              </a:rPr>
              <a:t>Feltz</a:t>
            </a:r>
            <a:r>
              <a:rPr lang="en-US" sz="2000" dirty="0" smtClean="0">
                <a:latin typeface="Arial" charset="0"/>
              </a:rPr>
              <a:t>, 2008: </a:t>
            </a:r>
            <a:r>
              <a:rPr lang="en-US" sz="2000" b="1" dirty="0" smtClean="0">
                <a:latin typeface="Arial" charset="0"/>
              </a:rPr>
              <a:t>The GOES-R ABI (Advanced Baseline Imager) and the continuation of current sounder products.  </a:t>
            </a:r>
            <a:r>
              <a:rPr lang="en-US" sz="2000" dirty="0" smtClean="0">
                <a:latin typeface="Arial" charset="0"/>
              </a:rPr>
              <a:t>J. of Appl. Meteor., 47, 2696–2711.</a:t>
            </a:r>
            <a:br>
              <a:rPr lang="en-US" sz="2000" dirty="0" smtClean="0">
                <a:latin typeface="Arial" charset="0"/>
              </a:rPr>
            </a:br>
            <a:r>
              <a:rPr lang="en-US" sz="2000" dirty="0" smtClean="0">
                <a:latin typeface="Arial" charset="0"/>
              </a:rPr>
              <a:t>	(a.k.a., </a:t>
            </a:r>
            <a:r>
              <a:rPr lang="en-US" sz="2000" i="1" dirty="0" smtClean="0">
                <a:latin typeface="Arial" charset="0"/>
              </a:rPr>
              <a:t>the ABI isn’t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Tree>
    <p:extLst>
      <p:ext uri="{BB962C8B-B14F-4D97-AF65-F5344CB8AC3E}">
        <p14:creationId xmlns:p14="http://schemas.microsoft.com/office/powerpoint/2010/main" val="3494369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52400" y="381000"/>
            <a:ext cx="88392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dirty="0">
                <a:solidFill>
                  <a:srgbClr val="000000"/>
                </a:solidFill>
              </a:rPr>
              <a:t>More than 5 years of high spectral measurements from polar orbits: </a:t>
            </a:r>
          </a:p>
          <a:p>
            <a:pPr eaLnBrk="0" fontAlgn="base" hangingPunct="0">
              <a:spcBef>
                <a:spcPct val="0"/>
              </a:spcBef>
              <a:spcAft>
                <a:spcPct val="0"/>
              </a:spcAft>
            </a:pPr>
            <a:r>
              <a:rPr lang="en-US" sz="2400" dirty="0">
                <a:solidFill>
                  <a:srgbClr val="000000"/>
                </a:solidFill>
              </a:rPr>
              <a:t>	- AIRS </a:t>
            </a:r>
            <a:r>
              <a:rPr lang="en-US" sz="2000" dirty="0">
                <a:solidFill>
                  <a:srgbClr val="000000"/>
                </a:solidFill>
              </a:rPr>
              <a:t>(Atmospheric </a:t>
            </a:r>
            <a:r>
              <a:rPr lang="en-US" sz="2000" dirty="0" err="1">
                <a:solidFill>
                  <a:srgbClr val="000000"/>
                </a:solidFill>
              </a:rPr>
              <a:t>InfraRed</a:t>
            </a:r>
            <a:r>
              <a:rPr lang="en-US" sz="2000" dirty="0">
                <a:solidFill>
                  <a:srgbClr val="000000"/>
                </a:solidFill>
              </a:rPr>
              <a:t> Sounder)</a:t>
            </a:r>
            <a:endParaRPr lang="en-US" sz="2400" dirty="0">
              <a:solidFill>
                <a:srgbClr val="000000"/>
              </a:solidFill>
            </a:endParaRP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	- IASI </a:t>
            </a:r>
            <a:r>
              <a:rPr lang="en-US" sz="2000" dirty="0">
                <a:solidFill>
                  <a:srgbClr val="000000"/>
                </a:solidFill>
              </a:rPr>
              <a:t>(Infrared Atmospheric Sounding Interferometer)</a:t>
            </a:r>
            <a:endParaRPr lang="en-US" sz="2400" dirty="0">
              <a:solidFill>
                <a:srgbClr val="000000"/>
              </a:solidFill>
            </a:endParaRP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	- </a:t>
            </a:r>
            <a:r>
              <a:rPr lang="en-US" sz="2400" dirty="0" err="1">
                <a:solidFill>
                  <a:srgbClr val="000000"/>
                </a:solidFill>
              </a:rPr>
              <a:t>CrIS</a:t>
            </a:r>
            <a:r>
              <a:rPr lang="en-US" sz="2400" dirty="0">
                <a:solidFill>
                  <a:srgbClr val="000000"/>
                </a:solidFill>
              </a:rPr>
              <a:t> </a:t>
            </a:r>
            <a:r>
              <a:rPr lang="en-US" sz="2000" dirty="0">
                <a:solidFill>
                  <a:srgbClr val="000000"/>
                </a:solidFill>
              </a:rPr>
              <a:t>(</a:t>
            </a:r>
            <a:r>
              <a:rPr lang="en-US" sz="2000" dirty="0" err="1">
                <a:solidFill>
                  <a:srgbClr val="000000"/>
                </a:solidFill>
              </a:rPr>
              <a:t>Crosstrack</a:t>
            </a:r>
            <a:r>
              <a:rPr lang="en-US" sz="2000" dirty="0">
                <a:solidFill>
                  <a:srgbClr val="000000"/>
                </a:solidFill>
              </a:rPr>
              <a:t> Infrared Sounder)</a:t>
            </a:r>
            <a:r>
              <a:rPr lang="en-US" dirty="0">
                <a:solidFill>
                  <a:srgbClr val="000000"/>
                </a:solidFill>
              </a:rPr>
              <a:t> </a:t>
            </a:r>
            <a:endParaRPr lang="en-US" sz="24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Approximately 5 years of high spectral, spatial and temporal measurements from geostationary orbit:</a:t>
            </a:r>
          </a:p>
          <a:p>
            <a:pPr eaLnBrk="0" fontAlgn="base" hangingPunct="0">
              <a:spcBef>
                <a:spcPct val="0"/>
              </a:spcBef>
              <a:spcAft>
                <a:spcPct val="0"/>
              </a:spcAft>
            </a:pPr>
            <a:r>
              <a:rPr lang="en-US" sz="2400" dirty="0">
                <a:solidFill>
                  <a:srgbClr val="000000"/>
                </a:solidFill>
              </a:rPr>
              <a:t>	- GIFTS </a:t>
            </a:r>
            <a:r>
              <a:rPr lang="en-US" sz="2000" dirty="0">
                <a:solidFill>
                  <a:srgbClr val="000000"/>
                </a:solidFill>
              </a:rPr>
              <a:t>(Geostationary Imaging Fourier Transform Spectrometer)</a:t>
            </a:r>
            <a:endParaRPr lang="en-US" sz="24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30 years of filter wheel technology in geostationary orbit:</a:t>
            </a:r>
          </a:p>
          <a:p>
            <a:pPr eaLnBrk="0" fontAlgn="base" hangingPunct="0">
              <a:spcBef>
                <a:spcPct val="0"/>
              </a:spcBef>
              <a:spcAft>
                <a:spcPct val="0"/>
              </a:spcAft>
            </a:pPr>
            <a:r>
              <a:rPr lang="en-US" sz="2400" dirty="0">
                <a:solidFill>
                  <a:srgbClr val="000000"/>
                </a:solidFill>
              </a:rPr>
              <a:t>	- VAS and GOES Sounder</a:t>
            </a: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40 years since the first interferometer flown in space to study the weather: IRIS </a:t>
            </a:r>
            <a:r>
              <a:rPr lang="en-US" sz="2000" dirty="0">
                <a:solidFill>
                  <a:srgbClr val="000000"/>
                </a:solidFill>
              </a:rPr>
              <a:t>(Infrared Radiation Interferometer Spectrometer)</a:t>
            </a:r>
            <a:endParaRPr lang="en-US" sz="2400" dirty="0">
              <a:solidFill>
                <a:srgbClr val="000000"/>
              </a:solidFill>
            </a:endParaRPr>
          </a:p>
        </p:txBody>
      </p:sp>
      <p:sp>
        <p:nvSpPr>
          <p:cNvPr id="2051" name="Text Box 3"/>
          <p:cNvSpPr txBox="1">
            <a:spLocks noChangeArrowheads="1"/>
          </p:cNvSpPr>
          <p:nvPr/>
        </p:nvSpPr>
        <p:spPr bwMode="auto">
          <a:xfrm>
            <a:off x="3101975" y="76200"/>
            <a:ext cx="2884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b="1">
                <a:solidFill>
                  <a:srgbClr val="3333CC"/>
                </a:solidFill>
              </a:rPr>
              <a:t>Sounders, circa 2010</a:t>
            </a:r>
            <a:endParaRPr lang="en-US" sz="2400">
              <a:solidFill>
                <a:srgbClr val="000000"/>
              </a:solidFill>
            </a:endParaRPr>
          </a:p>
        </p:txBody>
      </p:sp>
      <p:sp>
        <p:nvSpPr>
          <p:cNvPr id="2052" name="Text Box 4"/>
          <p:cNvSpPr txBox="1">
            <a:spLocks noChangeArrowheads="1"/>
          </p:cNvSpPr>
          <p:nvPr/>
        </p:nvSpPr>
        <p:spPr bwMode="auto">
          <a:xfrm>
            <a:off x="228600" y="5867400"/>
            <a:ext cx="8229600" cy="847725"/>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a:solidFill>
                  <a:srgbClr val="000000"/>
                </a:solidFill>
              </a:rPr>
              <a:t>The time is right to update the GOES sounder!  The technology is mature.  The need is documented.</a:t>
            </a:r>
          </a:p>
        </p:txBody>
      </p:sp>
      <p:sp>
        <p:nvSpPr>
          <p:cNvPr id="2" name="TextBox 1"/>
          <p:cNvSpPr txBox="1"/>
          <p:nvPr/>
        </p:nvSpPr>
        <p:spPr>
          <a:xfrm rot="19540309">
            <a:off x="5042717" y="3570207"/>
            <a:ext cx="4128053" cy="369332"/>
          </a:xfrm>
          <a:prstGeom prst="rect">
            <a:avLst/>
          </a:prstGeom>
          <a:solidFill>
            <a:srgbClr val="FFFF00"/>
          </a:solidFill>
        </p:spPr>
        <p:txBody>
          <a:bodyPr wrap="none" rtlCol="0">
            <a:spAutoFit/>
          </a:bodyPr>
          <a:lstStyle/>
          <a:p>
            <a:r>
              <a:rPr lang="en-US" dirty="0" smtClean="0"/>
              <a:t>Forecast from 2001… with 67% accuracy!</a:t>
            </a:r>
            <a:endParaRPr lang="en-US" dirty="0"/>
          </a:p>
        </p:txBody>
      </p:sp>
      <p:sp>
        <p:nvSpPr>
          <p:cNvPr id="3" name="Slide Number Placeholder 2"/>
          <p:cNvSpPr>
            <a:spLocks noGrp="1"/>
          </p:cNvSpPr>
          <p:nvPr>
            <p:ph type="sldNum" sz="quarter" idx="12"/>
          </p:nvPr>
        </p:nvSpPr>
        <p:spPr/>
        <p:txBody>
          <a:bodyPr/>
          <a:lstStyle/>
          <a:p>
            <a:fld id="{C0816D98-8D0A-4985-98CA-BE536FCB75CF}"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112294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618377"/>
            <a:ext cx="1978314" cy="2734423"/>
          </a:xfrm>
          <a:prstGeom prst="rect">
            <a:avLst/>
          </a:prstGeom>
          <a:ln>
            <a:solidFill>
              <a:schemeClr val="tx1"/>
            </a:solidFill>
          </a:ln>
        </p:spPr>
      </p:pic>
      <p:sp>
        <p:nvSpPr>
          <p:cNvPr id="2" name="TextBox 1"/>
          <p:cNvSpPr txBox="1"/>
          <p:nvPr/>
        </p:nvSpPr>
        <p:spPr>
          <a:xfrm>
            <a:off x="228600" y="836474"/>
            <a:ext cx="6553200" cy="1754326"/>
          </a:xfrm>
          <a:prstGeom prst="rect">
            <a:avLst/>
          </a:prstGeom>
          <a:noFill/>
        </p:spPr>
        <p:txBody>
          <a:bodyPr wrap="square" rtlCol="0">
            <a:spAutoFit/>
          </a:bodyPr>
          <a:lstStyle/>
          <a:p>
            <a:r>
              <a:rPr lang="en-US" dirty="0"/>
              <a:t>Li, Jun, </a:t>
            </a:r>
            <a:r>
              <a:rPr lang="en-US" dirty="0" err="1"/>
              <a:t>Chian</a:t>
            </a:r>
            <a:r>
              <a:rPr lang="en-US" dirty="0"/>
              <a:t>-Yi Liu, </a:t>
            </a:r>
            <a:r>
              <a:rPr lang="en-US" dirty="0" err="1"/>
              <a:t>Peng</a:t>
            </a:r>
            <a:r>
              <a:rPr lang="en-US" dirty="0"/>
              <a:t> Zhang, Timothy J. Schmit, 2012: </a:t>
            </a:r>
            <a:r>
              <a:rPr lang="en-US" b="1" dirty="0"/>
              <a:t>Applications of Full Spatial Resolution Space-Based Advanced Infrared Soundings in the </a:t>
            </a:r>
            <a:r>
              <a:rPr lang="en-US" b="1" dirty="0" err="1"/>
              <a:t>Preconvection</a:t>
            </a:r>
            <a:r>
              <a:rPr lang="en-US" b="1" dirty="0"/>
              <a:t> Environment</a:t>
            </a:r>
            <a:r>
              <a:rPr lang="en-US" dirty="0"/>
              <a:t>. </a:t>
            </a:r>
            <a:r>
              <a:rPr lang="en-US" i="1" dirty="0" err="1"/>
              <a:t>Wea</a:t>
            </a:r>
            <a:r>
              <a:rPr lang="en-US" i="1" dirty="0"/>
              <a:t>. Forecasting</a:t>
            </a:r>
            <a:r>
              <a:rPr lang="en-US" dirty="0"/>
              <a:t>, </a:t>
            </a:r>
            <a:r>
              <a:rPr lang="en-US" b="1" dirty="0"/>
              <a:t>27</a:t>
            </a:r>
            <a:r>
              <a:rPr lang="en-US" dirty="0"/>
              <a:t>, 515–524. </a:t>
            </a:r>
            <a:r>
              <a:rPr lang="en-US" dirty="0" err="1" smtClean="0"/>
              <a:t>doi</a:t>
            </a:r>
            <a:r>
              <a:rPr lang="en-US" dirty="0"/>
              <a:t>: http://dx.doi.org/10.1175/WAF-D-10-05057.1 </a:t>
            </a:r>
          </a:p>
          <a:p>
            <a:endParaRPr lang="en-US" dirty="0"/>
          </a:p>
        </p:txBody>
      </p:sp>
      <p:sp>
        <p:nvSpPr>
          <p:cNvPr id="5" name="Rectangle 2"/>
          <p:cNvSpPr txBox="1">
            <a:spLocks noChangeArrowheads="1"/>
          </p:cNvSpPr>
          <p:nvPr/>
        </p:nvSpPr>
        <p:spPr>
          <a:xfrm>
            <a:off x="533400" y="0"/>
            <a:ext cx="8229600" cy="1143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latin typeface="Verdana" pitchFamily="34" charset="0"/>
              </a:rPr>
              <a:t>Select References</a:t>
            </a:r>
            <a:endParaRPr lang="en-US" dirty="0">
              <a:latin typeface="Verdan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939" y="3657599"/>
            <a:ext cx="2046261" cy="2770157"/>
          </a:xfrm>
          <a:prstGeom prst="rect">
            <a:avLst/>
          </a:prstGeom>
          <a:ln>
            <a:solidFill>
              <a:schemeClr val="tx1"/>
            </a:solidFill>
          </a:ln>
        </p:spPr>
      </p:pic>
      <p:sp>
        <p:nvSpPr>
          <p:cNvPr id="9" name="Rectangle 3"/>
          <p:cNvSpPr txBox="1">
            <a:spLocks noChangeArrowheads="1"/>
          </p:cNvSpPr>
          <p:nvPr/>
        </p:nvSpPr>
        <p:spPr>
          <a:xfrm>
            <a:off x="228600" y="2743200"/>
            <a:ext cx="6324600" cy="16002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b="1" dirty="0" err="1" smtClean="0">
                <a:latin typeface="Arial" charset="0"/>
              </a:rPr>
              <a:t>Hyperspectral</a:t>
            </a:r>
            <a:r>
              <a:rPr lang="en-US" sz="2000" b="1" dirty="0" smtClean="0">
                <a:latin typeface="Arial" charset="0"/>
              </a:rPr>
              <a:t> Earth Observation from IASI: </a:t>
            </a:r>
          </a:p>
          <a:p>
            <a:pPr marL="0" indent="0">
              <a:buFontTx/>
              <a:buNone/>
            </a:pPr>
            <a:r>
              <a:rPr lang="en-US" sz="2000" b="1" dirty="0" smtClean="0">
                <a:latin typeface="Arial" charset="0"/>
              </a:rPr>
              <a:t>Five Years of Accomplishments</a:t>
            </a:r>
          </a:p>
          <a:p>
            <a:pPr marL="0" indent="0">
              <a:buFontTx/>
              <a:buNone/>
            </a:pPr>
            <a:r>
              <a:rPr lang="en-US" sz="1800" dirty="0" smtClean="0">
                <a:latin typeface="Arial" charset="0"/>
              </a:rPr>
              <a:t>Fiona Hilton, </a:t>
            </a:r>
            <a:r>
              <a:rPr lang="en-US" sz="1200" dirty="0" smtClean="0">
                <a:latin typeface="Arial" charset="0"/>
              </a:rPr>
              <a:t>Raymond </a:t>
            </a:r>
            <a:r>
              <a:rPr lang="en-US" sz="1200" dirty="0" err="1" smtClean="0">
                <a:latin typeface="Arial" charset="0"/>
              </a:rPr>
              <a:t>Armante</a:t>
            </a:r>
            <a:r>
              <a:rPr lang="en-US" sz="1200" dirty="0" smtClean="0">
                <a:latin typeface="Arial" charset="0"/>
              </a:rPr>
              <a:t>, Thomas August, Chris Barnet, </a:t>
            </a:r>
            <a:r>
              <a:rPr lang="en-US" sz="1200" dirty="0" err="1" smtClean="0">
                <a:latin typeface="Arial" charset="0"/>
              </a:rPr>
              <a:t>Aurelie</a:t>
            </a:r>
            <a:r>
              <a:rPr lang="en-US" sz="1200" dirty="0" smtClean="0">
                <a:latin typeface="Arial" charset="0"/>
              </a:rPr>
              <a:t> Bouchard, Claude </a:t>
            </a:r>
            <a:r>
              <a:rPr lang="en-US" sz="1200" dirty="0" err="1" smtClean="0">
                <a:latin typeface="Arial" charset="0"/>
              </a:rPr>
              <a:t>Camy-Peyret</a:t>
            </a:r>
            <a:r>
              <a:rPr lang="en-US" sz="1200" dirty="0" smtClean="0">
                <a:latin typeface="Arial" charset="0"/>
              </a:rPr>
              <a:t>, </a:t>
            </a:r>
            <a:r>
              <a:rPr lang="en-US" sz="1200" dirty="0" err="1" smtClean="0">
                <a:latin typeface="Arial" charset="0"/>
              </a:rPr>
              <a:t>Virginie</a:t>
            </a:r>
            <a:r>
              <a:rPr lang="en-US" sz="1200" dirty="0" smtClean="0">
                <a:latin typeface="Arial" charset="0"/>
              </a:rPr>
              <a:t> </a:t>
            </a:r>
            <a:r>
              <a:rPr lang="en-US" sz="1200" dirty="0" err="1" smtClean="0">
                <a:latin typeface="Arial" charset="0"/>
              </a:rPr>
              <a:t>Capelle</a:t>
            </a:r>
            <a:r>
              <a:rPr lang="en-US" sz="1200" dirty="0" smtClean="0">
                <a:latin typeface="Arial" charset="0"/>
              </a:rPr>
              <a:t>, </a:t>
            </a:r>
            <a:r>
              <a:rPr lang="en-US" sz="1200" dirty="0" err="1" smtClean="0">
                <a:latin typeface="Arial" charset="0"/>
              </a:rPr>
              <a:t>Lieven</a:t>
            </a:r>
            <a:r>
              <a:rPr lang="en-US" sz="1200" dirty="0" smtClean="0">
                <a:latin typeface="Arial" charset="0"/>
              </a:rPr>
              <a:t> Clarisse, Cathy </a:t>
            </a:r>
            <a:r>
              <a:rPr lang="en-US" sz="1200" dirty="0" err="1" smtClean="0">
                <a:latin typeface="Arial" charset="0"/>
              </a:rPr>
              <a:t>Clerbaux</a:t>
            </a:r>
            <a:r>
              <a:rPr lang="en-US" sz="1200" dirty="0" smtClean="0">
                <a:latin typeface="Arial" charset="0"/>
              </a:rPr>
              <a:t>, Pierre-Francois </a:t>
            </a:r>
            <a:r>
              <a:rPr lang="en-US" sz="1200" dirty="0" err="1" smtClean="0">
                <a:latin typeface="Arial" charset="0"/>
              </a:rPr>
              <a:t>Coheur</a:t>
            </a:r>
            <a:r>
              <a:rPr lang="en-US" sz="1200" dirty="0" smtClean="0">
                <a:latin typeface="Arial" charset="0"/>
              </a:rPr>
              <a:t>, Andrew Collard, Cyril </a:t>
            </a:r>
            <a:r>
              <a:rPr lang="en-US" sz="1200" dirty="0" err="1" smtClean="0">
                <a:latin typeface="Arial" charset="0"/>
              </a:rPr>
              <a:t>Crevoisier</a:t>
            </a:r>
            <a:r>
              <a:rPr lang="en-US" sz="1200" dirty="0" smtClean="0">
                <a:latin typeface="Arial" charset="0"/>
              </a:rPr>
              <a:t>, </a:t>
            </a:r>
            <a:r>
              <a:rPr lang="en-US" sz="1200" dirty="0" err="1" smtClean="0">
                <a:latin typeface="Arial" charset="0"/>
              </a:rPr>
              <a:t>Gaelle</a:t>
            </a:r>
            <a:r>
              <a:rPr lang="en-US" sz="1200" dirty="0" smtClean="0">
                <a:latin typeface="Arial" charset="0"/>
              </a:rPr>
              <a:t> </a:t>
            </a:r>
            <a:r>
              <a:rPr lang="en-US" sz="1200" dirty="0" err="1" smtClean="0">
                <a:latin typeface="Arial" charset="0"/>
              </a:rPr>
              <a:t>Dufour</a:t>
            </a:r>
            <a:r>
              <a:rPr lang="en-US" sz="1200" dirty="0" smtClean="0">
                <a:latin typeface="Arial" charset="0"/>
              </a:rPr>
              <a:t>, David Edwards, Francois </a:t>
            </a:r>
            <a:r>
              <a:rPr lang="en-US" sz="1200" dirty="0" err="1" smtClean="0">
                <a:latin typeface="Arial" charset="0"/>
              </a:rPr>
              <a:t>Faijan</a:t>
            </a:r>
            <a:r>
              <a:rPr lang="en-US" sz="1200" dirty="0" smtClean="0">
                <a:latin typeface="Arial" charset="0"/>
              </a:rPr>
              <a:t>, Nadia </a:t>
            </a:r>
            <a:r>
              <a:rPr lang="en-US" sz="1200" dirty="0" err="1" smtClean="0">
                <a:latin typeface="Arial" charset="0"/>
              </a:rPr>
              <a:t>Fourrié</a:t>
            </a:r>
            <a:r>
              <a:rPr lang="en-US" sz="1200" dirty="0" smtClean="0">
                <a:latin typeface="Arial" charset="0"/>
              </a:rPr>
              <a:t>, Antonia </a:t>
            </a:r>
            <a:r>
              <a:rPr lang="en-US" sz="1200" dirty="0" err="1" smtClean="0">
                <a:latin typeface="Arial" charset="0"/>
              </a:rPr>
              <a:t>Gambacorta</a:t>
            </a:r>
            <a:r>
              <a:rPr lang="en-US" sz="1200" dirty="0" smtClean="0">
                <a:latin typeface="Arial" charset="0"/>
              </a:rPr>
              <a:t>, Mitchell Goldberg, Vincent </a:t>
            </a:r>
            <a:r>
              <a:rPr lang="en-US" sz="1200" dirty="0" err="1" smtClean="0">
                <a:latin typeface="Arial" charset="0"/>
              </a:rPr>
              <a:t>Guidard</a:t>
            </a:r>
            <a:r>
              <a:rPr lang="en-US" sz="1200" dirty="0" smtClean="0">
                <a:latin typeface="Arial" charset="0"/>
              </a:rPr>
              <a:t>, Daniel </a:t>
            </a:r>
            <a:r>
              <a:rPr lang="en-US" sz="1200" dirty="0" err="1" smtClean="0">
                <a:latin typeface="Arial" charset="0"/>
              </a:rPr>
              <a:t>Hurtmans</a:t>
            </a:r>
            <a:r>
              <a:rPr lang="en-US" sz="1200" dirty="0" smtClean="0">
                <a:latin typeface="Arial" charset="0"/>
              </a:rPr>
              <a:t>, Samuel Illingworth, Nicole </a:t>
            </a:r>
            <a:r>
              <a:rPr lang="en-US" sz="1200" dirty="0" err="1" smtClean="0">
                <a:latin typeface="Arial" charset="0"/>
              </a:rPr>
              <a:t>Jacquinet-Husson</a:t>
            </a:r>
            <a:r>
              <a:rPr lang="en-US" sz="1200" dirty="0" smtClean="0">
                <a:latin typeface="Arial" charset="0"/>
              </a:rPr>
              <a:t>, Tobias </a:t>
            </a:r>
            <a:r>
              <a:rPr lang="en-US" sz="1200" dirty="0" err="1" smtClean="0">
                <a:latin typeface="Arial" charset="0"/>
              </a:rPr>
              <a:t>Kerzenmacher</a:t>
            </a:r>
            <a:r>
              <a:rPr lang="en-US" sz="1200" dirty="0" smtClean="0">
                <a:latin typeface="Arial" charset="0"/>
              </a:rPr>
              <a:t>, Dieter </a:t>
            </a:r>
            <a:r>
              <a:rPr lang="en-US" sz="1200" dirty="0" err="1" smtClean="0">
                <a:latin typeface="Arial" charset="0"/>
              </a:rPr>
              <a:t>Klaes</a:t>
            </a:r>
            <a:r>
              <a:rPr lang="en-US" sz="1200" dirty="0" smtClean="0">
                <a:latin typeface="Arial" charset="0"/>
              </a:rPr>
              <a:t>, </a:t>
            </a:r>
            <a:r>
              <a:rPr lang="en-US" sz="1200" dirty="0" err="1" smtClean="0">
                <a:latin typeface="Arial" charset="0"/>
              </a:rPr>
              <a:t>Lydie</a:t>
            </a:r>
            <a:r>
              <a:rPr lang="en-US" sz="1200" dirty="0" smtClean="0">
                <a:latin typeface="Arial" charset="0"/>
              </a:rPr>
              <a:t> </a:t>
            </a:r>
            <a:r>
              <a:rPr lang="en-US" sz="1200" dirty="0" err="1" smtClean="0">
                <a:latin typeface="Arial" charset="0"/>
              </a:rPr>
              <a:t>Lavanant</a:t>
            </a:r>
            <a:r>
              <a:rPr lang="en-US" sz="1200" dirty="0" smtClean="0">
                <a:latin typeface="Arial" charset="0"/>
              </a:rPr>
              <a:t>, Guido </a:t>
            </a:r>
            <a:r>
              <a:rPr lang="en-US" sz="1200" dirty="0" err="1" smtClean="0">
                <a:latin typeface="Arial" charset="0"/>
              </a:rPr>
              <a:t>Masiello</a:t>
            </a:r>
            <a:r>
              <a:rPr lang="en-US" sz="1200" dirty="0" smtClean="0">
                <a:latin typeface="Arial" charset="0"/>
              </a:rPr>
              <a:t>, Marco </a:t>
            </a:r>
            <a:r>
              <a:rPr lang="en-US" sz="1200" dirty="0" err="1" smtClean="0">
                <a:latin typeface="Arial" charset="0"/>
              </a:rPr>
              <a:t>Matricardi</a:t>
            </a:r>
            <a:r>
              <a:rPr lang="en-US" sz="1200" dirty="0" smtClean="0">
                <a:latin typeface="Arial" charset="0"/>
              </a:rPr>
              <a:t>, Anthony McNally, Stuart Newman, Edward </a:t>
            </a:r>
            <a:r>
              <a:rPr lang="en-US" sz="1200" dirty="0" err="1" smtClean="0">
                <a:latin typeface="Arial" charset="0"/>
              </a:rPr>
              <a:t>Pavelin</a:t>
            </a:r>
            <a:r>
              <a:rPr lang="en-US" sz="1200" dirty="0" smtClean="0">
                <a:latin typeface="Arial" charset="0"/>
              </a:rPr>
              <a:t>, </a:t>
            </a:r>
            <a:r>
              <a:rPr lang="en-US" sz="1200" dirty="0" err="1" smtClean="0">
                <a:latin typeface="Arial" charset="0"/>
              </a:rPr>
              <a:t>Sebastien</a:t>
            </a:r>
            <a:r>
              <a:rPr lang="en-US" sz="1200" dirty="0" smtClean="0">
                <a:latin typeface="Arial" charset="0"/>
              </a:rPr>
              <a:t> </a:t>
            </a:r>
            <a:r>
              <a:rPr lang="en-US" sz="1200" dirty="0" err="1" smtClean="0">
                <a:latin typeface="Arial" charset="0"/>
              </a:rPr>
              <a:t>Payan</a:t>
            </a:r>
            <a:r>
              <a:rPr lang="en-US" sz="1200" dirty="0" smtClean="0">
                <a:latin typeface="Arial" charset="0"/>
              </a:rPr>
              <a:t>, Eric </a:t>
            </a:r>
            <a:r>
              <a:rPr lang="en-US" sz="1200" dirty="0" err="1" smtClean="0">
                <a:latin typeface="Arial" charset="0"/>
              </a:rPr>
              <a:t>Péquignot</a:t>
            </a:r>
            <a:r>
              <a:rPr lang="en-US" sz="1200" dirty="0" smtClean="0">
                <a:latin typeface="Arial" charset="0"/>
              </a:rPr>
              <a:t>, Sophie </a:t>
            </a:r>
            <a:r>
              <a:rPr lang="en-US" sz="1200" dirty="0" err="1" smtClean="0">
                <a:latin typeface="Arial" charset="0"/>
              </a:rPr>
              <a:t>Peyridieu</a:t>
            </a:r>
            <a:r>
              <a:rPr lang="en-US" sz="1200" dirty="0" smtClean="0">
                <a:latin typeface="Arial" charset="0"/>
              </a:rPr>
              <a:t>, Thierry </a:t>
            </a:r>
            <a:r>
              <a:rPr lang="en-US" sz="1200" dirty="0" err="1" smtClean="0">
                <a:latin typeface="Arial" charset="0"/>
              </a:rPr>
              <a:t>Phulpin</a:t>
            </a:r>
            <a:r>
              <a:rPr lang="en-US" sz="1200" dirty="0" smtClean="0">
                <a:latin typeface="Arial" charset="0"/>
              </a:rPr>
              <a:t>, John </a:t>
            </a:r>
            <a:r>
              <a:rPr lang="en-US" sz="1200" dirty="0" err="1" smtClean="0">
                <a:latin typeface="Arial" charset="0"/>
              </a:rPr>
              <a:t>Remedios</a:t>
            </a:r>
            <a:r>
              <a:rPr lang="en-US" sz="1200" dirty="0" smtClean="0">
                <a:latin typeface="Arial" charset="0"/>
              </a:rPr>
              <a:t>, Peter </a:t>
            </a:r>
            <a:r>
              <a:rPr lang="en-US" sz="1200" dirty="0" err="1" smtClean="0">
                <a:latin typeface="Arial" charset="0"/>
              </a:rPr>
              <a:t>Schlüssel</a:t>
            </a:r>
            <a:r>
              <a:rPr lang="en-US" sz="1200" dirty="0" smtClean="0">
                <a:latin typeface="Arial" charset="0"/>
              </a:rPr>
              <a:t>, Carmine </a:t>
            </a:r>
            <a:r>
              <a:rPr lang="en-US" sz="1200" dirty="0" err="1" smtClean="0">
                <a:latin typeface="Arial" charset="0"/>
              </a:rPr>
              <a:t>Serio</a:t>
            </a:r>
            <a:r>
              <a:rPr lang="en-US" sz="1200" dirty="0" smtClean="0">
                <a:latin typeface="Arial" charset="0"/>
              </a:rPr>
              <a:t>, </a:t>
            </a:r>
            <a:r>
              <a:rPr lang="en-US" sz="1200" dirty="0" err="1" smtClean="0">
                <a:latin typeface="Arial" charset="0"/>
              </a:rPr>
              <a:t>Larrabee</a:t>
            </a:r>
            <a:r>
              <a:rPr lang="en-US" sz="1200" dirty="0" smtClean="0">
                <a:latin typeface="Arial" charset="0"/>
              </a:rPr>
              <a:t> </a:t>
            </a:r>
            <a:r>
              <a:rPr lang="en-US" sz="1200" dirty="0" err="1" smtClean="0">
                <a:latin typeface="Arial" charset="0"/>
              </a:rPr>
              <a:t>Strow</a:t>
            </a:r>
            <a:r>
              <a:rPr lang="en-US" sz="1200" dirty="0" smtClean="0">
                <a:latin typeface="Arial" charset="0"/>
              </a:rPr>
              <a:t>, Claudia </a:t>
            </a:r>
            <a:r>
              <a:rPr lang="en-US" sz="1200" dirty="0" err="1" smtClean="0">
                <a:latin typeface="Arial" charset="0"/>
              </a:rPr>
              <a:t>Stubenrauch</a:t>
            </a:r>
            <a:r>
              <a:rPr lang="en-US" sz="1200" dirty="0" smtClean="0">
                <a:latin typeface="Arial" charset="0"/>
              </a:rPr>
              <a:t>, Jonathan Taylor, David Tobin, Walter Wolf, Daniel Zhou</a:t>
            </a:r>
          </a:p>
          <a:p>
            <a:pPr marL="0" indent="0">
              <a:buFontTx/>
              <a:buNone/>
            </a:pPr>
            <a:r>
              <a:rPr lang="en-US" sz="1800" dirty="0" smtClean="0">
                <a:latin typeface="Arial" charset="0"/>
              </a:rPr>
              <a:t>Bulletin of the American Meteorological Society</a:t>
            </a:r>
          </a:p>
          <a:p>
            <a:pPr marL="0" indent="0">
              <a:buFontTx/>
              <a:buNone/>
            </a:pPr>
            <a:r>
              <a:rPr lang="en-US" sz="1800" dirty="0" smtClean="0">
                <a:latin typeface="Arial" charset="0"/>
              </a:rPr>
              <a:t>Volume 93, Issue 3 (March 2012) pp. 347-370</a:t>
            </a:r>
          </a:p>
          <a:p>
            <a:pPr marL="0" indent="0">
              <a:buFontTx/>
              <a:buNone/>
            </a:pPr>
            <a:r>
              <a:rPr lang="en-US" sz="1800" dirty="0" err="1" smtClean="0">
                <a:latin typeface="Arial" charset="0"/>
              </a:rPr>
              <a:t>doi</a:t>
            </a:r>
            <a:r>
              <a:rPr lang="en-US" sz="1800" dirty="0" smtClean="0">
                <a:latin typeface="Arial" charset="0"/>
              </a:rPr>
              <a:t>: http://dx.doi.org/10.1175/BAMS-D-11-00027.1</a:t>
            </a:r>
            <a:r>
              <a:rPr lang="en-US" sz="2000" dirty="0" smtClean="0">
                <a:latin typeface="Arial" charset="0"/>
              </a:rPr>
              <a:t>	</a:t>
            </a:r>
            <a:endParaRPr lang="en-US" sz="2400" dirty="0" smtClean="0">
              <a:latin typeface="Arial" charset="0"/>
            </a:endParaRPr>
          </a:p>
          <a:p>
            <a:endParaRPr lang="en-US" sz="2400" dirty="0">
              <a:latin typeface="Arial" charset="0"/>
            </a:endParaRPr>
          </a:p>
        </p:txBody>
      </p:sp>
    </p:spTree>
    <p:extLst>
      <p:ext uri="{BB962C8B-B14F-4D97-AF65-F5344CB8AC3E}">
        <p14:creationId xmlns:p14="http://schemas.microsoft.com/office/powerpoint/2010/main" val="4213043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26509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800" b="1" dirty="0">
                <a:solidFill>
                  <a:schemeClr val="accent2"/>
                </a:solidFill>
              </a:rPr>
              <a:t>Improved products </a:t>
            </a:r>
            <a:r>
              <a:rPr lang="en-US" sz="2800" b="1" dirty="0" smtClean="0">
                <a:solidFill>
                  <a:schemeClr val="accent2"/>
                </a:solidFill>
              </a:rPr>
              <a:t>could </a:t>
            </a:r>
            <a:r>
              <a:rPr lang="en-US" sz="2800" b="1" dirty="0">
                <a:solidFill>
                  <a:schemeClr val="accent2"/>
                </a:solidFill>
              </a:rPr>
              <a:t>be realized from combinations of ABI </a:t>
            </a:r>
            <a:r>
              <a:rPr lang="en-US" sz="2800" b="1" i="1" dirty="0">
                <a:solidFill>
                  <a:schemeClr val="accent2"/>
                </a:solidFill>
              </a:rPr>
              <a:t>and</a:t>
            </a:r>
            <a:r>
              <a:rPr lang="en-US" sz="2800" b="1" dirty="0">
                <a:solidFill>
                  <a:schemeClr val="accent2"/>
                </a:solidFill>
              </a:rPr>
              <a:t> HES (</a:t>
            </a:r>
            <a:r>
              <a:rPr lang="en-US" sz="2800" b="1" dirty="0" err="1">
                <a:solidFill>
                  <a:schemeClr val="accent2"/>
                </a:solidFill>
              </a:rPr>
              <a:t>Hyperspectral</a:t>
            </a:r>
            <a:r>
              <a:rPr lang="en-US" sz="2800" b="1" dirty="0">
                <a:solidFill>
                  <a:schemeClr val="accent2"/>
                </a:solidFill>
              </a:rPr>
              <a:t> Environmental Suite) data </a:t>
            </a:r>
          </a:p>
        </p:txBody>
      </p:sp>
      <p:sp>
        <p:nvSpPr>
          <p:cNvPr id="25603"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4"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5"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ABI</a:t>
            </a:r>
          </a:p>
        </p:txBody>
      </p:sp>
      <p:sp>
        <p:nvSpPr>
          <p:cNvPr id="25606"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HES</a:t>
            </a:r>
          </a:p>
        </p:txBody>
      </p:sp>
      <p:sp>
        <p:nvSpPr>
          <p:cNvPr id="25607"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t>Surface </a:t>
            </a:r>
          </a:p>
          <a:p>
            <a:pPr eaLnBrk="0" hangingPunct="0"/>
            <a:r>
              <a:rPr lang="en-US"/>
              <a:t>emissivity</a:t>
            </a:r>
          </a:p>
        </p:txBody>
      </p:sp>
      <p:sp>
        <p:nvSpPr>
          <p:cNvPr id="25608" name="Text Box 8"/>
          <p:cNvSpPr txBox="1">
            <a:spLocks noChangeArrowheads="1"/>
          </p:cNvSpPr>
          <p:nvPr/>
        </p:nvSpPr>
        <p:spPr bwMode="auto">
          <a:xfrm>
            <a:off x="6553200" y="4267200"/>
            <a:ext cx="1828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t>Spectral </a:t>
            </a:r>
            <a:endParaRPr lang="en-US" dirty="0" smtClean="0"/>
          </a:p>
          <a:p>
            <a:pPr algn="r">
              <a:spcBef>
                <a:spcPct val="50000"/>
              </a:spcBef>
            </a:pPr>
            <a:r>
              <a:rPr lang="en-US" dirty="0" smtClean="0"/>
              <a:t>coverage</a:t>
            </a:r>
            <a:endParaRPr lang="en-US" dirty="0"/>
          </a:p>
        </p:txBody>
      </p:sp>
      <p:sp>
        <p:nvSpPr>
          <p:cNvPr id="25609"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t>Spectral resolution</a:t>
            </a:r>
          </a:p>
        </p:txBody>
      </p:sp>
      <p:grpSp>
        <p:nvGrpSpPr>
          <p:cNvPr id="25610" name="Group 10"/>
          <p:cNvGrpSpPr>
            <a:grpSpLocks/>
          </p:cNvGrpSpPr>
          <p:nvPr/>
        </p:nvGrpSpPr>
        <p:grpSpPr bwMode="auto">
          <a:xfrm>
            <a:off x="6705600" y="2209800"/>
            <a:ext cx="1828800" cy="762000"/>
            <a:chOff x="4128" y="1248"/>
            <a:chExt cx="1152" cy="480"/>
          </a:xfrm>
        </p:grpSpPr>
        <p:sp>
          <p:nvSpPr>
            <p:cNvPr id="25611"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Temporal</a:t>
              </a:r>
            </a:p>
          </p:txBody>
        </p:sp>
        <p:sp>
          <p:nvSpPr>
            <p:cNvPr id="25612"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resolution</a:t>
              </a:r>
            </a:p>
          </p:txBody>
        </p:sp>
      </p:grpSp>
      <p:grpSp>
        <p:nvGrpSpPr>
          <p:cNvPr id="25613" name="Group 13"/>
          <p:cNvGrpSpPr>
            <a:grpSpLocks/>
          </p:cNvGrpSpPr>
          <p:nvPr/>
        </p:nvGrpSpPr>
        <p:grpSpPr bwMode="auto">
          <a:xfrm>
            <a:off x="838200" y="1828800"/>
            <a:ext cx="1752600" cy="762000"/>
            <a:chOff x="576" y="1104"/>
            <a:chExt cx="1104" cy="480"/>
          </a:xfrm>
        </p:grpSpPr>
        <p:sp>
          <p:nvSpPr>
            <p:cNvPr id="2561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Spatial</a:t>
              </a:r>
            </a:p>
          </p:txBody>
        </p:sp>
        <p:sp>
          <p:nvSpPr>
            <p:cNvPr id="2561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resolution</a:t>
              </a:r>
            </a:p>
          </p:txBody>
        </p:sp>
      </p:grpSp>
      <p:grpSp>
        <p:nvGrpSpPr>
          <p:cNvPr id="25616" name="Group 16"/>
          <p:cNvGrpSpPr>
            <a:grpSpLocks/>
          </p:cNvGrpSpPr>
          <p:nvPr/>
        </p:nvGrpSpPr>
        <p:grpSpPr bwMode="auto">
          <a:xfrm>
            <a:off x="304800" y="2971800"/>
            <a:ext cx="1600200" cy="762000"/>
            <a:chOff x="240" y="1824"/>
            <a:chExt cx="1008" cy="480"/>
          </a:xfrm>
        </p:grpSpPr>
        <p:sp>
          <p:nvSpPr>
            <p:cNvPr id="25617"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t>Cloud</a:t>
              </a:r>
            </a:p>
          </p:txBody>
        </p:sp>
        <p:sp>
          <p:nvSpPr>
            <p:cNvPr id="25618"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clearing</a:t>
              </a:r>
            </a:p>
          </p:txBody>
        </p:sp>
      </p:grpSp>
      <p:sp>
        <p:nvSpPr>
          <p:cNvPr id="19" name="TextBox 18"/>
          <p:cNvSpPr txBox="1"/>
          <p:nvPr/>
        </p:nvSpPr>
        <p:spPr>
          <a:xfrm>
            <a:off x="152400" y="6467403"/>
            <a:ext cx="955711" cy="338554"/>
          </a:xfrm>
          <a:prstGeom prst="rect">
            <a:avLst/>
          </a:prstGeom>
          <a:noFill/>
        </p:spPr>
        <p:txBody>
          <a:bodyPr wrap="none" rtlCol="0">
            <a:spAutoFit/>
          </a:bodyPr>
          <a:lstStyle/>
          <a:p>
            <a:r>
              <a:rPr lang="en-US" sz="1600" dirty="0" err="1" smtClean="0"/>
              <a:t>cira</a:t>
            </a:r>
            <a:r>
              <a:rPr lang="en-US" sz="1600" dirty="0" smtClean="0"/>
              <a:t> 2004</a:t>
            </a:r>
            <a:endParaRPr lang="en-US" sz="1600" dirty="0"/>
          </a:p>
        </p:txBody>
      </p:sp>
    </p:spTree>
    <p:extLst>
      <p:ext uri="{BB962C8B-B14F-4D97-AF65-F5344CB8AC3E}">
        <p14:creationId xmlns:p14="http://schemas.microsoft.com/office/powerpoint/2010/main" val="1283546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0AB5C53-8A16-415F-A377-4A31DF78D886}" type="slidenum">
              <a:rPr lang="en-US">
                <a:solidFill>
                  <a:srgbClr val="000000"/>
                </a:solidFill>
              </a:rPr>
              <a:pPr/>
              <a:t>9</a:t>
            </a:fld>
            <a:endParaRPr lang="en-US" dirty="0">
              <a:solidFill>
                <a:srgbClr val="000000"/>
              </a:solidFill>
            </a:endParaRPr>
          </a:p>
        </p:txBody>
      </p:sp>
      <p:sp>
        <p:nvSpPr>
          <p:cNvPr id="158722" name="Rectangle 2"/>
          <p:cNvSpPr>
            <a:spLocks noGrp="1" noChangeArrowheads="1"/>
          </p:cNvSpPr>
          <p:nvPr>
            <p:ph type="title"/>
          </p:nvPr>
        </p:nvSpPr>
        <p:spPr>
          <a:xfrm>
            <a:off x="685800" y="-152400"/>
            <a:ext cx="7772400" cy="1143000"/>
          </a:xfrm>
        </p:spPr>
        <p:txBody>
          <a:bodyPr/>
          <a:lstStyle/>
          <a:p>
            <a:r>
              <a:rPr lang="en-US" sz="3600" dirty="0">
                <a:solidFill>
                  <a:schemeClr val="accent2"/>
                </a:solidFill>
              </a:rPr>
              <a:t>Geo advanced sounder – a history</a:t>
            </a:r>
          </a:p>
        </p:txBody>
      </p:sp>
      <p:sp>
        <p:nvSpPr>
          <p:cNvPr id="158723" name="Rectangle 3"/>
          <p:cNvSpPr>
            <a:spLocks noGrp="1" noChangeArrowheads="1"/>
          </p:cNvSpPr>
          <p:nvPr>
            <p:ph type="body" idx="1"/>
          </p:nvPr>
        </p:nvSpPr>
        <p:spPr>
          <a:xfrm>
            <a:off x="304800" y="762000"/>
            <a:ext cx="8686800" cy="4730750"/>
          </a:xfrm>
        </p:spPr>
        <p:txBody>
          <a:bodyPr/>
          <a:lstStyle/>
          <a:p>
            <a:pPr marL="0" indent="0">
              <a:lnSpc>
                <a:spcPct val="80000"/>
              </a:lnSpc>
            </a:pPr>
            <a:r>
              <a:rPr lang="en-US" sz="2400" dirty="0"/>
              <a:t> Low-earth demonstration -- IRIS (1970)</a:t>
            </a:r>
          </a:p>
          <a:p>
            <a:pPr marL="0" indent="0">
              <a:lnSpc>
                <a:spcPct val="80000"/>
              </a:lnSpc>
            </a:pPr>
            <a:r>
              <a:rPr lang="en-US" sz="2400" dirty="0"/>
              <a:t> Successful aircraft demonstrations (1980s and 1990s, etc.)</a:t>
            </a:r>
          </a:p>
          <a:p>
            <a:pPr marL="0" indent="0">
              <a:lnSpc>
                <a:spcPct val="80000"/>
              </a:lnSpc>
            </a:pPr>
            <a:r>
              <a:rPr lang="en-US" sz="2400" dirty="0"/>
              <a:t> G-HIS was (briefly) slated to be on </a:t>
            </a:r>
            <a:r>
              <a:rPr lang="en-US" sz="2400" dirty="0" smtClean="0"/>
              <a:t>GOES-L (</a:t>
            </a:r>
            <a:r>
              <a:rPr lang="en-US" sz="2400" dirty="0" err="1" smtClean="0"/>
              <a:t>eg</a:t>
            </a:r>
            <a:r>
              <a:rPr lang="en-US" sz="2400" dirty="0" smtClean="0"/>
              <a:t>, GOES-11)</a:t>
            </a:r>
            <a:endParaRPr lang="en-US" sz="2400" dirty="0"/>
          </a:p>
          <a:p>
            <a:pPr marL="0" indent="0">
              <a:lnSpc>
                <a:spcPct val="80000"/>
              </a:lnSpc>
            </a:pPr>
            <a:r>
              <a:rPr lang="en-US" sz="2400" dirty="0"/>
              <a:t> GOES-N/O/P were to be advanced instruments </a:t>
            </a:r>
          </a:p>
          <a:p>
            <a:pPr marL="933450" lvl="1" indent="-361950">
              <a:lnSpc>
                <a:spcPct val="80000"/>
              </a:lnSpc>
            </a:pPr>
            <a:r>
              <a:rPr lang="en-US" sz="2400" dirty="0"/>
              <a:t>they turned out to be continuation instruments</a:t>
            </a:r>
          </a:p>
          <a:p>
            <a:pPr marL="0" indent="0">
              <a:lnSpc>
                <a:spcPct val="80000"/>
              </a:lnSpc>
            </a:pPr>
            <a:r>
              <a:rPr lang="en-US" sz="2400" dirty="0"/>
              <a:t> The Advanced Baseline Sounder (ABS) was slated to be on GOES-Q, then -R</a:t>
            </a:r>
          </a:p>
          <a:p>
            <a:pPr marL="0" indent="0">
              <a:lnSpc>
                <a:spcPct val="80000"/>
              </a:lnSpc>
            </a:pPr>
            <a:r>
              <a:rPr lang="en-US" sz="2400" dirty="0"/>
              <a:t> The ABI was designed assuming a companion high-spectral resolution sounder</a:t>
            </a:r>
          </a:p>
          <a:p>
            <a:pPr marL="0" indent="0">
              <a:lnSpc>
                <a:spcPct val="80000"/>
              </a:lnSpc>
            </a:pPr>
            <a:r>
              <a:rPr lang="en-US" sz="2400" dirty="0"/>
              <a:t> Successful low-earth spectral resolution IR sounders demonstrated </a:t>
            </a:r>
          </a:p>
          <a:p>
            <a:pPr marL="933450" lvl="1" indent="-361950">
              <a:lnSpc>
                <a:spcPct val="80000"/>
              </a:lnSpc>
            </a:pPr>
            <a:r>
              <a:rPr lang="en-US" sz="2400" dirty="0"/>
              <a:t>IMG, AIRS, IASI, etc.</a:t>
            </a:r>
          </a:p>
          <a:p>
            <a:pPr marL="0" indent="0">
              <a:lnSpc>
                <a:spcPct val="80000"/>
              </a:lnSpc>
            </a:pPr>
            <a:r>
              <a:rPr lang="en-US" sz="2400" dirty="0"/>
              <a:t> HES was removed from GOES-R/S </a:t>
            </a:r>
            <a:r>
              <a:rPr lang="en-US" sz="2400" dirty="0" smtClean="0"/>
              <a:t>series (2006)</a:t>
            </a:r>
            <a:endParaRPr lang="en-US" sz="2400" dirty="0"/>
          </a:p>
          <a:p>
            <a:pPr marL="0" indent="0">
              <a:lnSpc>
                <a:spcPct val="80000"/>
              </a:lnSpc>
            </a:pPr>
            <a:r>
              <a:rPr lang="en-US" altLang="ko-KR" sz="2400" dirty="0">
                <a:ea typeface="굴림" charset="-127"/>
              </a:rPr>
              <a:t> Strong support from the </a:t>
            </a:r>
            <a:r>
              <a:rPr lang="en-US" sz="2400" dirty="0"/>
              <a:t>NRC Decadal study and </a:t>
            </a:r>
            <a:r>
              <a:rPr lang="en-US" sz="2400" dirty="0" smtClean="0"/>
              <a:t>others. </a:t>
            </a:r>
            <a:endParaRPr lang="en-US" sz="2400" dirty="0" smtClean="0"/>
          </a:p>
          <a:p>
            <a:pPr marL="0" indent="0">
              <a:lnSpc>
                <a:spcPct val="80000"/>
              </a:lnSpc>
            </a:pPr>
            <a:r>
              <a:rPr lang="en-US" sz="2400" dirty="0"/>
              <a:t> </a:t>
            </a:r>
            <a:r>
              <a:rPr lang="en-US" sz="2400" dirty="0" smtClean="0"/>
              <a:t>Plans </a:t>
            </a:r>
            <a:r>
              <a:rPr lang="en-US" sz="2400" dirty="0" smtClean="0"/>
              <a:t>for operational geo sounders by EUMETSAT and China</a:t>
            </a:r>
            <a:endParaRPr lang="en-US" sz="2400" dirty="0"/>
          </a:p>
          <a:p>
            <a:pPr marL="0" indent="0">
              <a:lnSpc>
                <a:spcPct val="80000"/>
              </a:lnSpc>
            </a:pPr>
            <a:r>
              <a:rPr lang="en-US" altLang="ko-KR" sz="2400" dirty="0">
                <a:ea typeface="굴림" charset="-127"/>
              </a:rPr>
              <a:t> ABI is not an advanced sounder, and hence cannot meet the original sounding or derived </a:t>
            </a:r>
            <a:r>
              <a:rPr lang="en-US" altLang="ko-KR" sz="2400" dirty="0" smtClean="0">
                <a:ea typeface="굴림" charset="-127"/>
              </a:rPr>
              <a:t>requirements</a:t>
            </a:r>
          </a:p>
          <a:p>
            <a:pPr marL="0" indent="0">
              <a:lnSpc>
                <a:spcPct val="80000"/>
              </a:lnSpc>
            </a:pPr>
            <a:r>
              <a:rPr lang="en-US" altLang="ko-KR" sz="2400" dirty="0">
                <a:ea typeface="굴림" charset="-127"/>
              </a:rPr>
              <a:t> </a:t>
            </a:r>
            <a:r>
              <a:rPr lang="en-US" altLang="ko-KR" sz="2400" dirty="0" err="1" smtClean="0">
                <a:ea typeface="굴림" charset="-127"/>
              </a:rPr>
              <a:t>CrIS</a:t>
            </a:r>
            <a:r>
              <a:rPr lang="en-US" altLang="ko-KR" sz="2400" dirty="0" smtClean="0">
                <a:ea typeface="굴림" charset="-127"/>
              </a:rPr>
              <a:t> launched on </a:t>
            </a:r>
            <a:r>
              <a:rPr lang="en-US" altLang="ko-KR" sz="2400" dirty="0" err="1" smtClean="0">
                <a:ea typeface="굴림" charset="-127"/>
              </a:rPr>
              <a:t>Suomi</a:t>
            </a:r>
            <a:r>
              <a:rPr lang="en-US" altLang="ko-KR" sz="2400" dirty="0" smtClean="0">
                <a:ea typeface="굴림" charset="-127"/>
              </a:rPr>
              <a:t> NPP</a:t>
            </a:r>
            <a:endParaRPr lang="en-US" altLang="ko-KR" sz="2400" dirty="0">
              <a:ea typeface="굴림" charset="-127"/>
            </a:endParaRPr>
          </a:p>
        </p:txBody>
      </p:sp>
    </p:spTree>
    <p:extLst>
      <p:ext uri="{BB962C8B-B14F-4D97-AF65-F5344CB8AC3E}">
        <p14:creationId xmlns:p14="http://schemas.microsoft.com/office/powerpoint/2010/main" val="31064242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万里长城">
  <a:themeElements>
    <a:clrScheme name="万里长城 1">
      <a:dk1>
        <a:srgbClr val="000000"/>
      </a:dk1>
      <a:lt1>
        <a:srgbClr val="FFFFFF"/>
      </a:lt1>
      <a:dk2>
        <a:srgbClr val="000099"/>
      </a:dk2>
      <a:lt2>
        <a:srgbClr val="969696"/>
      </a:lt2>
      <a:accent1>
        <a:srgbClr val="FFFF99"/>
      </a:accent1>
      <a:accent2>
        <a:srgbClr val="006666"/>
      </a:accent2>
      <a:accent3>
        <a:srgbClr val="FFFFFF"/>
      </a:accent3>
      <a:accent4>
        <a:srgbClr val="000000"/>
      </a:accent4>
      <a:accent5>
        <a:srgbClr val="FFFFCA"/>
      </a:accent5>
      <a:accent6>
        <a:srgbClr val="005C5C"/>
      </a:accent6>
      <a:hlink>
        <a:srgbClr val="800080"/>
      </a:hlink>
      <a:folHlink>
        <a:srgbClr val="FF6600"/>
      </a:folHlink>
    </a:clrScheme>
    <a:fontScheme name="万里长城">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万里长城 1">
        <a:dk1>
          <a:srgbClr val="000000"/>
        </a:dk1>
        <a:lt1>
          <a:srgbClr val="FFFFFF"/>
        </a:lt1>
        <a:dk2>
          <a:srgbClr val="000099"/>
        </a:dk2>
        <a:lt2>
          <a:srgbClr val="969696"/>
        </a:lt2>
        <a:accent1>
          <a:srgbClr val="FFFF99"/>
        </a:accent1>
        <a:accent2>
          <a:srgbClr val="006666"/>
        </a:accent2>
        <a:accent3>
          <a:srgbClr val="FFFFFF"/>
        </a:accent3>
        <a:accent4>
          <a:srgbClr val="000000"/>
        </a:accent4>
        <a:accent5>
          <a:srgbClr val="FFFFCA"/>
        </a:accent5>
        <a:accent6>
          <a:srgbClr val="005C5C"/>
        </a:accent6>
        <a:hlink>
          <a:srgbClr val="800080"/>
        </a:hlink>
        <a:folHlink>
          <a:srgbClr val="FF6600"/>
        </a:folHlink>
      </a:clrScheme>
      <a:clrMap bg1="lt1" tx1="dk1" bg2="lt2" tx2="dk2" accent1="accent1" accent2="accent2" accent3="accent3" accent4="accent4" accent5="accent5" accent6="accent6" hlink="hlink" folHlink="folHlink"/>
    </a:extraClrScheme>
    <a:extraClrScheme>
      <a:clrScheme name="万里长城 2">
        <a:dk1>
          <a:srgbClr val="000000"/>
        </a:dk1>
        <a:lt1>
          <a:srgbClr val="8EA4EA"/>
        </a:lt1>
        <a:dk2>
          <a:srgbClr val="0033CC"/>
        </a:dk2>
        <a:lt2>
          <a:srgbClr val="969696"/>
        </a:lt2>
        <a:accent1>
          <a:srgbClr val="86B5B6"/>
        </a:accent1>
        <a:accent2>
          <a:srgbClr val="FFCC66"/>
        </a:accent2>
        <a:accent3>
          <a:srgbClr val="C6CFF3"/>
        </a:accent3>
        <a:accent4>
          <a:srgbClr val="000000"/>
        </a:accent4>
        <a:accent5>
          <a:srgbClr val="C3D7D7"/>
        </a:accent5>
        <a:accent6>
          <a:srgbClr val="E7B95C"/>
        </a:accent6>
        <a:hlink>
          <a:srgbClr val="626292"/>
        </a:hlink>
        <a:folHlink>
          <a:srgbClr val="A2366C"/>
        </a:folHlink>
      </a:clrScheme>
      <a:clrMap bg1="lt1" tx1="dk1" bg2="lt2" tx2="dk2" accent1="accent1" accent2="accent2" accent3="accent3" accent4="accent4" accent5="accent5" accent6="accent6" hlink="hlink" folHlink="folHlink"/>
    </a:extraClrScheme>
    <a:extraClrScheme>
      <a:clrScheme name="万里长城 3">
        <a:dk1>
          <a:srgbClr val="0000FF"/>
        </a:dk1>
        <a:lt1>
          <a:srgbClr val="C0C0C0"/>
        </a:lt1>
        <a:dk2>
          <a:srgbClr val="000000"/>
        </a:dk2>
        <a:lt2>
          <a:srgbClr val="B2B2B2"/>
        </a:lt2>
        <a:accent1>
          <a:srgbClr val="FFCC99"/>
        </a:accent1>
        <a:accent2>
          <a:srgbClr val="FF99CC"/>
        </a:accent2>
        <a:accent3>
          <a:srgbClr val="DCDCDC"/>
        </a:accent3>
        <a:accent4>
          <a:srgbClr val="0000DA"/>
        </a:accent4>
        <a:accent5>
          <a:srgbClr val="FFE2CA"/>
        </a:accent5>
        <a:accent6>
          <a:srgbClr val="E78AB9"/>
        </a:accent6>
        <a:hlink>
          <a:srgbClr val="9C4070"/>
        </a:hlink>
        <a:folHlink>
          <a:srgbClr val="00716E"/>
        </a:folHlink>
      </a:clrScheme>
      <a:clrMap bg1="lt1" tx1="dk1" bg2="lt2" tx2="dk2" accent1="accent1" accent2="accent2" accent3="accent3" accent4="accent4" accent5="accent5" accent6="accent6" hlink="hlink" folHlink="folHlink"/>
    </a:extraClrScheme>
    <a:extraClrScheme>
      <a:clrScheme name="万里长城 4">
        <a:dk1>
          <a:srgbClr val="0029AC"/>
        </a:dk1>
        <a:lt1>
          <a:srgbClr val="CCFFCC"/>
        </a:lt1>
        <a:dk2>
          <a:srgbClr val="993366"/>
        </a:dk2>
        <a:lt2>
          <a:srgbClr val="969696"/>
        </a:lt2>
        <a:accent1>
          <a:srgbClr val="FFCC99"/>
        </a:accent1>
        <a:accent2>
          <a:srgbClr val="6699FF"/>
        </a:accent2>
        <a:accent3>
          <a:srgbClr val="E2FFE2"/>
        </a:accent3>
        <a:accent4>
          <a:srgbClr val="002192"/>
        </a:accent4>
        <a:accent5>
          <a:srgbClr val="FFE2CA"/>
        </a:accent5>
        <a:accent6>
          <a:srgbClr val="5C8AE7"/>
        </a:accent6>
        <a:hlink>
          <a:srgbClr val="006600"/>
        </a:hlink>
        <a:folHlink>
          <a:srgbClr val="3366FF"/>
        </a:folHlink>
      </a:clrScheme>
      <a:clrMap bg1="lt1" tx1="dk1" bg2="lt2" tx2="dk2" accent1="accent1" accent2="accent2" accent3="accent3" accent4="accent4" accent5="accent5" accent6="accent6" hlink="hlink" folHlink="folHlink"/>
    </a:extraClrScheme>
    <a:extraClrScheme>
      <a:clrScheme name="万里长城 5">
        <a:dk1>
          <a:srgbClr val="333333"/>
        </a:dk1>
        <a:lt1>
          <a:srgbClr val="FF99CC"/>
        </a:lt1>
        <a:dk2>
          <a:srgbClr val="006600"/>
        </a:dk2>
        <a:lt2>
          <a:srgbClr val="B2B2B2"/>
        </a:lt2>
        <a:accent1>
          <a:srgbClr val="FFFF66"/>
        </a:accent1>
        <a:accent2>
          <a:srgbClr val="33CCFF"/>
        </a:accent2>
        <a:accent3>
          <a:srgbClr val="FFCAE2"/>
        </a:accent3>
        <a:accent4>
          <a:srgbClr val="2A2A2A"/>
        </a:accent4>
        <a:accent5>
          <a:srgbClr val="FFFFB8"/>
        </a:accent5>
        <a:accent6>
          <a:srgbClr val="2DB9E7"/>
        </a:accent6>
        <a:hlink>
          <a:srgbClr val="6600FF"/>
        </a:hlink>
        <a:folHlink>
          <a:srgbClr val="CC0066"/>
        </a:folHlink>
      </a:clrScheme>
      <a:clrMap bg1="lt1" tx1="dk1" bg2="lt2" tx2="dk2" accent1="accent1" accent2="accent2" accent3="accent3" accent4="accent4" accent5="accent5" accent6="accent6" hlink="hlink" folHlink="folHlink"/>
    </a:extraClrScheme>
    <a:extraClrScheme>
      <a:clrScheme name="万里长城 6">
        <a:dk1>
          <a:srgbClr val="000000"/>
        </a:dk1>
        <a:lt1>
          <a:srgbClr val="FFFFCC"/>
        </a:lt1>
        <a:dk2>
          <a:srgbClr val="6756A6"/>
        </a:dk2>
        <a:lt2>
          <a:srgbClr val="969696"/>
        </a:lt2>
        <a:accent1>
          <a:srgbClr val="99CCFF"/>
        </a:accent1>
        <a:accent2>
          <a:srgbClr val="008000"/>
        </a:accent2>
        <a:accent3>
          <a:srgbClr val="FFFFE2"/>
        </a:accent3>
        <a:accent4>
          <a:srgbClr val="000000"/>
        </a:accent4>
        <a:accent5>
          <a:srgbClr val="CAE2FF"/>
        </a:accent5>
        <a:accent6>
          <a:srgbClr val="007300"/>
        </a:accent6>
        <a:hlink>
          <a:srgbClr val="990033"/>
        </a:hlink>
        <a:folHlink>
          <a:srgbClr val="9900CC"/>
        </a:folHlink>
      </a:clrScheme>
      <a:clrMap bg1="lt1" tx1="dk1" bg2="lt2" tx2="dk2" accent1="accent1" accent2="accent2" accent3="accent3" accent4="accent4" accent5="accent5" accent6="accent6" hlink="hlink" folHlink="folHlink"/>
    </a:extraClrScheme>
    <a:extraClrScheme>
      <a:clrScheme name="万里长城 7">
        <a:dk1>
          <a:srgbClr val="CC3300"/>
        </a:dk1>
        <a:lt1>
          <a:srgbClr val="99CCFF"/>
        </a:lt1>
        <a:dk2>
          <a:srgbClr val="003399"/>
        </a:dk2>
        <a:lt2>
          <a:srgbClr val="969696"/>
        </a:lt2>
        <a:accent1>
          <a:srgbClr val="CED7FE"/>
        </a:accent1>
        <a:accent2>
          <a:srgbClr val="FFFFFF"/>
        </a:accent2>
        <a:accent3>
          <a:srgbClr val="CAE2FF"/>
        </a:accent3>
        <a:accent4>
          <a:srgbClr val="AE2A00"/>
        </a:accent4>
        <a:accent5>
          <a:srgbClr val="E3E8FE"/>
        </a:accent5>
        <a:accent6>
          <a:srgbClr val="E7E7E7"/>
        </a:accent6>
        <a:hlink>
          <a:srgbClr val="006600"/>
        </a:hlink>
        <a:folHlink>
          <a:srgbClr val="777777"/>
        </a:folHlink>
      </a:clrScheme>
      <a:clrMap bg1="lt1" tx1="dk1" bg2="lt2" tx2="dk2" accent1="accent1" accent2="accent2" accent3="accent3" accent4="accent4" accent5="accent5" accent6="accent6" hlink="hlink" folHlink="folHlink"/>
    </a:extraClrScheme>
    <a:extraClrScheme>
      <a:clrScheme name="万里长城 8">
        <a:dk1>
          <a:srgbClr val="006600"/>
        </a:dk1>
        <a:lt1>
          <a:srgbClr val="FFCC99"/>
        </a:lt1>
        <a:dk2>
          <a:srgbClr val="000000"/>
        </a:dk2>
        <a:lt2>
          <a:srgbClr val="B2B2B2"/>
        </a:lt2>
        <a:accent1>
          <a:srgbClr val="FFFFFF"/>
        </a:accent1>
        <a:accent2>
          <a:srgbClr val="FFFF66"/>
        </a:accent2>
        <a:accent3>
          <a:srgbClr val="FFE2CA"/>
        </a:accent3>
        <a:accent4>
          <a:srgbClr val="005600"/>
        </a:accent4>
        <a:accent5>
          <a:srgbClr val="FFFFFF"/>
        </a:accent5>
        <a:accent6>
          <a:srgbClr val="E7E75C"/>
        </a:accent6>
        <a:hlink>
          <a:srgbClr val="5B5B89"/>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NSMC_PPT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细黑"/>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万里长城">
  <a:themeElements>
    <a:clrScheme name="万里长城 1">
      <a:dk1>
        <a:srgbClr val="000000"/>
      </a:dk1>
      <a:lt1>
        <a:srgbClr val="FFFFFF"/>
      </a:lt1>
      <a:dk2>
        <a:srgbClr val="000099"/>
      </a:dk2>
      <a:lt2>
        <a:srgbClr val="969696"/>
      </a:lt2>
      <a:accent1>
        <a:srgbClr val="FFFF99"/>
      </a:accent1>
      <a:accent2>
        <a:srgbClr val="006666"/>
      </a:accent2>
      <a:accent3>
        <a:srgbClr val="FFFFFF"/>
      </a:accent3>
      <a:accent4>
        <a:srgbClr val="000000"/>
      </a:accent4>
      <a:accent5>
        <a:srgbClr val="FFFFCA"/>
      </a:accent5>
      <a:accent6>
        <a:srgbClr val="005C5C"/>
      </a:accent6>
      <a:hlink>
        <a:srgbClr val="800080"/>
      </a:hlink>
      <a:folHlink>
        <a:srgbClr val="FF6600"/>
      </a:folHlink>
    </a:clrScheme>
    <a:fontScheme name="万里长城">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万里长城 1">
        <a:dk1>
          <a:srgbClr val="000000"/>
        </a:dk1>
        <a:lt1>
          <a:srgbClr val="FFFFFF"/>
        </a:lt1>
        <a:dk2>
          <a:srgbClr val="000099"/>
        </a:dk2>
        <a:lt2>
          <a:srgbClr val="969696"/>
        </a:lt2>
        <a:accent1>
          <a:srgbClr val="FFFF99"/>
        </a:accent1>
        <a:accent2>
          <a:srgbClr val="006666"/>
        </a:accent2>
        <a:accent3>
          <a:srgbClr val="FFFFFF"/>
        </a:accent3>
        <a:accent4>
          <a:srgbClr val="000000"/>
        </a:accent4>
        <a:accent5>
          <a:srgbClr val="FFFFCA"/>
        </a:accent5>
        <a:accent6>
          <a:srgbClr val="005C5C"/>
        </a:accent6>
        <a:hlink>
          <a:srgbClr val="800080"/>
        </a:hlink>
        <a:folHlink>
          <a:srgbClr val="FF6600"/>
        </a:folHlink>
      </a:clrScheme>
      <a:clrMap bg1="lt1" tx1="dk1" bg2="lt2" tx2="dk2" accent1="accent1" accent2="accent2" accent3="accent3" accent4="accent4" accent5="accent5" accent6="accent6" hlink="hlink" folHlink="folHlink"/>
    </a:extraClrScheme>
    <a:extraClrScheme>
      <a:clrScheme name="万里长城 2">
        <a:dk1>
          <a:srgbClr val="000000"/>
        </a:dk1>
        <a:lt1>
          <a:srgbClr val="8EA4EA"/>
        </a:lt1>
        <a:dk2>
          <a:srgbClr val="0033CC"/>
        </a:dk2>
        <a:lt2>
          <a:srgbClr val="969696"/>
        </a:lt2>
        <a:accent1>
          <a:srgbClr val="86B5B6"/>
        </a:accent1>
        <a:accent2>
          <a:srgbClr val="FFCC66"/>
        </a:accent2>
        <a:accent3>
          <a:srgbClr val="C6CFF3"/>
        </a:accent3>
        <a:accent4>
          <a:srgbClr val="000000"/>
        </a:accent4>
        <a:accent5>
          <a:srgbClr val="C3D7D7"/>
        </a:accent5>
        <a:accent6>
          <a:srgbClr val="E7B95C"/>
        </a:accent6>
        <a:hlink>
          <a:srgbClr val="626292"/>
        </a:hlink>
        <a:folHlink>
          <a:srgbClr val="A2366C"/>
        </a:folHlink>
      </a:clrScheme>
      <a:clrMap bg1="lt1" tx1="dk1" bg2="lt2" tx2="dk2" accent1="accent1" accent2="accent2" accent3="accent3" accent4="accent4" accent5="accent5" accent6="accent6" hlink="hlink" folHlink="folHlink"/>
    </a:extraClrScheme>
    <a:extraClrScheme>
      <a:clrScheme name="万里长城 3">
        <a:dk1>
          <a:srgbClr val="0000FF"/>
        </a:dk1>
        <a:lt1>
          <a:srgbClr val="C0C0C0"/>
        </a:lt1>
        <a:dk2>
          <a:srgbClr val="000000"/>
        </a:dk2>
        <a:lt2>
          <a:srgbClr val="B2B2B2"/>
        </a:lt2>
        <a:accent1>
          <a:srgbClr val="FFCC99"/>
        </a:accent1>
        <a:accent2>
          <a:srgbClr val="FF99CC"/>
        </a:accent2>
        <a:accent3>
          <a:srgbClr val="DCDCDC"/>
        </a:accent3>
        <a:accent4>
          <a:srgbClr val="0000DA"/>
        </a:accent4>
        <a:accent5>
          <a:srgbClr val="FFE2CA"/>
        </a:accent5>
        <a:accent6>
          <a:srgbClr val="E78AB9"/>
        </a:accent6>
        <a:hlink>
          <a:srgbClr val="9C4070"/>
        </a:hlink>
        <a:folHlink>
          <a:srgbClr val="00716E"/>
        </a:folHlink>
      </a:clrScheme>
      <a:clrMap bg1="lt1" tx1="dk1" bg2="lt2" tx2="dk2" accent1="accent1" accent2="accent2" accent3="accent3" accent4="accent4" accent5="accent5" accent6="accent6" hlink="hlink" folHlink="folHlink"/>
    </a:extraClrScheme>
    <a:extraClrScheme>
      <a:clrScheme name="万里长城 4">
        <a:dk1>
          <a:srgbClr val="0029AC"/>
        </a:dk1>
        <a:lt1>
          <a:srgbClr val="CCFFCC"/>
        </a:lt1>
        <a:dk2>
          <a:srgbClr val="993366"/>
        </a:dk2>
        <a:lt2>
          <a:srgbClr val="969696"/>
        </a:lt2>
        <a:accent1>
          <a:srgbClr val="FFCC99"/>
        </a:accent1>
        <a:accent2>
          <a:srgbClr val="6699FF"/>
        </a:accent2>
        <a:accent3>
          <a:srgbClr val="E2FFE2"/>
        </a:accent3>
        <a:accent4>
          <a:srgbClr val="002192"/>
        </a:accent4>
        <a:accent5>
          <a:srgbClr val="FFE2CA"/>
        </a:accent5>
        <a:accent6>
          <a:srgbClr val="5C8AE7"/>
        </a:accent6>
        <a:hlink>
          <a:srgbClr val="006600"/>
        </a:hlink>
        <a:folHlink>
          <a:srgbClr val="3366FF"/>
        </a:folHlink>
      </a:clrScheme>
      <a:clrMap bg1="lt1" tx1="dk1" bg2="lt2" tx2="dk2" accent1="accent1" accent2="accent2" accent3="accent3" accent4="accent4" accent5="accent5" accent6="accent6" hlink="hlink" folHlink="folHlink"/>
    </a:extraClrScheme>
    <a:extraClrScheme>
      <a:clrScheme name="万里长城 5">
        <a:dk1>
          <a:srgbClr val="333333"/>
        </a:dk1>
        <a:lt1>
          <a:srgbClr val="FF99CC"/>
        </a:lt1>
        <a:dk2>
          <a:srgbClr val="006600"/>
        </a:dk2>
        <a:lt2>
          <a:srgbClr val="B2B2B2"/>
        </a:lt2>
        <a:accent1>
          <a:srgbClr val="FFFF66"/>
        </a:accent1>
        <a:accent2>
          <a:srgbClr val="33CCFF"/>
        </a:accent2>
        <a:accent3>
          <a:srgbClr val="FFCAE2"/>
        </a:accent3>
        <a:accent4>
          <a:srgbClr val="2A2A2A"/>
        </a:accent4>
        <a:accent5>
          <a:srgbClr val="FFFFB8"/>
        </a:accent5>
        <a:accent6>
          <a:srgbClr val="2DB9E7"/>
        </a:accent6>
        <a:hlink>
          <a:srgbClr val="6600FF"/>
        </a:hlink>
        <a:folHlink>
          <a:srgbClr val="CC0066"/>
        </a:folHlink>
      </a:clrScheme>
      <a:clrMap bg1="lt1" tx1="dk1" bg2="lt2" tx2="dk2" accent1="accent1" accent2="accent2" accent3="accent3" accent4="accent4" accent5="accent5" accent6="accent6" hlink="hlink" folHlink="folHlink"/>
    </a:extraClrScheme>
    <a:extraClrScheme>
      <a:clrScheme name="万里长城 6">
        <a:dk1>
          <a:srgbClr val="000000"/>
        </a:dk1>
        <a:lt1>
          <a:srgbClr val="FFFFCC"/>
        </a:lt1>
        <a:dk2>
          <a:srgbClr val="6756A6"/>
        </a:dk2>
        <a:lt2>
          <a:srgbClr val="969696"/>
        </a:lt2>
        <a:accent1>
          <a:srgbClr val="99CCFF"/>
        </a:accent1>
        <a:accent2>
          <a:srgbClr val="008000"/>
        </a:accent2>
        <a:accent3>
          <a:srgbClr val="FFFFE2"/>
        </a:accent3>
        <a:accent4>
          <a:srgbClr val="000000"/>
        </a:accent4>
        <a:accent5>
          <a:srgbClr val="CAE2FF"/>
        </a:accent5>
        <a:accent6>
          <a:srgbClr val="007300"/>
        </a:accent6>
        <a:hlink>
          <a:srgbClr val="990033"/>
        </a:hlink>
        <a:folHlink>
          <a:srgbClr val="9900CC"/>
        </a:folHlink>
      </a:clrScheme>
      <a:clrMap bg1="lt1" tx1="dk1" bg2="lt2" tx2="dk2" accent1="accent1" accent2="accent2" accent3="accent3" accent4="accent4" accent5="accent5" accent6="accent6" hlink="hlink" folHlink="folHlink"/>
    </a:extraClrScheme>
    <a:extraClrScheme>
      <a:clrScheme name="万里长城 7">
        <a:dk1>
          <a:srgbClr val="CC3300"/>
        </a:dk1>
        <a:lt1>
          <a:srgbClr val="99CCFF"/>
        </a:lt1>
        <a:dk2>
          <a:srgbClr val="003399"/>
        </a:dk2>
        <a:lt2>
          <a:srgbClr val="969696"/>
        </a:lt2>
        <a:accent1>
          <a:srgbClr val="CED7FE"/>
        </a:accent1>
        <a:accent2>
          <a:srgbClr val="FFFFFF"/>
        </a:accent2>
        <a:accent3>
          <a:srgbClr val="CAE2FF"/>
        </a:accent3>
        <a:accent4>
          <a:srgbClr val="AE2A00"/>
        </a:accent4>
        <a:accent5>
          <a:srgbClr val="E3E8FE"/>
        </a:accent5>
        <a:accent6>
          <a:srgbClr val="E7E7E7"/>
        </a:accent6>
        <a:hlink>
          <a:srgbClr val="006600"/>
        </a:hlink>
        <a:folHlink>
          <a:srgbClr val="777777"/>
        </a:folHlink>
      </a:clrScheme>
      <a:clrMap bg1="lt1" tx1="dk1" bg2="lt2" tx2="dk2" accent1="accent1" accent2="accent2" accent3="accent3" accent4="accent4" accent5="accent5" accent6="accent6" hlink="hlink" folHlink="folHlink"/>
    </a:extraClrScheme>
    <a:extraClrScheme>
      <a:clrScheme name="万里长城 8">
        <a:dk1>
          <a:srgbClr val="006600"/>
        </a:dk1>
        <a:lt1>
          <a:srgbClr val="FFCC99"/>
        </a:lt1>
        <a:dk2>
          <a:srgbClr val="000000"/>
        </a:dk2>
        <a:lt2>
          <a:srgbClr val="B2B2B2"/>
        </a:lt2>
        <a:accent1>
          <a:srgbClr val="FFFFFF"/>
        </a:accent1>
        <a:accent2>
          <a:srgbClr val="FFFF66"/>
        </a:accent2>
        <a:accent3>
          <a:srgbClr val="FFE2CA"/>
        </a:accent3>
        <a:accent4>
          <a:srgbClr val="005600"/>
        </a:accent4>
        <a:accent5>
          <a:srgbClr val="FFFFFF"/>
        </a:accent5>
        <a:accent6>
          <a:srgbClr val="E7E75C"/>
        </a:accent6>
        <a:hlink>
          <a:srgbClr val="5B5B89"/>
        </a:hlink>
        <a:folHlink>
          <a:srgbClr val="3366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48861</TotalTime>
  <Words>4445</Words>
  <Application>Microsoft Office PowerPoint</Application>
  <PresentationFormat>On-screen Show (4:3)</PresentationFormat>
  <Paragraphs>705</Paragraphs>
  <Slides>70</Slides>
  <Notes>22</Notes>
  <HiddenSlides>2</HiddenSlides>
  <MMClips>0</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70</vt:i4>
      </vt:variant>
    </vt:vector>
  </HeadingPairs>
  <TitlesOfParts>
    <vt:vector size="90" baseType="lpstr">
      <vt:lpstr>Blank Presentation</vt:lpstr>
      <vt:lpstr>1_Default Design</vt:lpstr>
      <vt:lpstr>John</vt:lpstr>
      <vt:lpstr>sidebarc</vt:lpstr>
      <vt:lpstr>Office Theme</vt:lpstr>
      <vt:lpstr>Default Design</vt:lpstr>
      <vt:lpstr>STAR External Review</vt:lpstr>
      <vt:lpstr>3_NSMC_PPT模板</vt:lpstr>
      <vt:lpstr>1_万里长城</vt:lpstr>
      <vt:lpstr>9_Default Design</vt:lpstr>
      <vt:lpstr>2_万里长城</vt:lpstr>
      <vt:lpstr>1_Blank Presentation</vt:lpstr>
      <vt:lpstr>2_Office Theme</vt:lpstr>
      <vt:lpstr>3_Office Theme</vt:lpstr>
      <vt:lpstr>2_Blank Presentation</vt:lpstr>
      <vt:lpstr>1_默认设计模板</vt:lpstr>
      <vt:lpstr>2_Default Design</vt:lpstr>
      <vt:lpstr>1_STAR External Review</vt:lpstr>
      <vt:lpstr>1_Office Theme</vt:lpstr>
      <vt:lpstr>Chart</vt:lpstr>
      <vt:lpstr>PowerPoint Presentation</vt:lpstr>
      <vt:lpstr>Overview</vt:lpstr>
      <vt:lpstr>GOES-R main instruments</vt:lpstr>
      <vt:lpstr>GOES Fly-out Schedule</vt:lpstr>
      <vt:lpstr>GOES-R Series Overview</vt:lpstr>
      <vt:lpstr>PowerPoint Presentation</vt:lpstr>
      <vt:lpstr>PowerPoint Presentation</vt:lpstr>
      <vt:lpstr>PowerPoint Presentation</vt:lpstr>
      <vt:lpstr>Geo advanced sounder – a history</vt:lpstr>
      <vt:lpstr>PowerPoint Presentation</vt:lpstr>
      <vt:lpstr>Why do we need a high spectral resolution sounder?</vt:lpstr>
      <vt:lpstr>High-Spectral, combined with High-Temporal Resolution is the key</vt:lpstr>
      <vt:lpstr>Need to monitor rapidly evolving situations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GOES-R ABI Weighting Functions</vt:lpstr>
      <vt:lpstr>GOES-13 Sounder Weighting Functions</vt:lpstr>
      <vt:lpstr>Overview</vt:lpstr>
      <vt:lpstr>Current Sounder Operational Uses</vt:lpstr>
      <vt:lpstr>PowerPoint Presentation</vt:lpstr>
      <vt:lpstr>PowerPoint Presentation</vt:lpstr>
      <vt:lpstr>PowerPoint Presentation</vt:lpstr>
      <vt:lpstr>Forecasters value the current sounder </vt:lpstr>
      <vt:lpstr>Forecasters need a better GEO sounder</vt:lpstr>
      <vt:lpstr>What are NearCasts?  Can GOES sounder data improve short-range forecasts of Convection?   How can NearCasts be used to improve forecaster awareness and reduce false alarms?</vt:lpstr>
      <vt:lpstr>What are we trying to improve?</vt:lpstr>
      <vt:lpstr>What are we trying to improve?</vt:lpstr>
      <vt:lpstr>PowerPoint Presentation</vt:lpstr>
      <vt:lpstr>PowerPoint Presentation</vt:lpstr>
      <vt:lpstr>PowerPoint Presentation</vt:lpstr>
      <vt:lpstr>PowerPoint Presentation</vt:lpstr>
      <vt:lpstr>PowerPoint Presentation</vt:lpstr>
      <vt:lpstr>PowerPoint Presentation</vt:lpstr>
      <vt:lpstr>Overview</vt:lpstr>
      <vt:lpstr>Product Impacts and Requirements </vt:lpstr>
      <vt:lpstr>PowerPoint Presentation</vt:lpstr>
      <vt:lpstr>Atmospheric Motion Vectors from Sounder data</vt:lpstr>
      <vt:lpstr>High spectral (HS) resolution IR data will help at least 17 other ABI-based products</vt:lpstr>
      <vt:lpstr>Better Observation of Cloud Properties</vt:lpstr>
      <vt:lpstr>Overview</vt:lpstr>
      <vt:lpstr>PowerPoint Presentation</vt:lpstr>
      <vt:lpstr>PowerPoint Presentation</vt:lpstr>
      <vt:lpstr>PowerPoint Presentation</vt:lpstr>
      <vt:lpstr>Sample AIRS (LI) in AWIPS</vt:lpstr>
      <vt:lpstr>PowerPoint Presentation</vt:lpstr>
      <vt:lpstr> Assimilation of AIRS SFOV Retrieval Profiles in the Rapid Refresh Model System  Haidao Lin1,2, Steve Weygandt1, Ming Hu1,3, Stan Benjamin1, Curtis Alexander1,3, Patrick Hofmann1,3, Tim Schmit4, Jinlong Li5, Jun Li5  1NOAA/ESRL/GSD Assimilation and Modeling Branch  2Cooperative Institute for Research in the Atmosphere, Colorado State University  3Cooperative Institute for Research in Environmental Sciences, University of Colorado at Boulder  4NOAA/NESDIS/STAR Advanced Satellite Products Branch  5Cooperative Institute for Meteorological Satellite Studies, University of Wisconsin-Madison  From Poster at NOAA Science Week:  http://www.goes-r.gov/users/past-2012-science-week-abstracts.html</vt:lpstr>
      <vt:lpstr> Assimilation of AIRS SFOV Retrieval Profiles in the Rapid Refresh Model System  Haidao Lin1,2, Steve Weygandt1, Ming Hu1,3, Stan Benjamin1, Curtis Alexander1,3, Patrick Hofmann1,3, Tim Schmit4, Jinlong Li5, Jun Li5  1NOAA/ESRL/GSD Assimilation and Modeling Branch  2Cooperative Institute for Research in the Atmosphere, Colorado State University  3Cooperative Institute for Research in Environmental Sciences, University of Colorado at Boulder  4NOAA/NESDIS/STAR Advanced Satellite Products Branch  5Cooperative Institute for Meteorological Satellite Studies, University of Wisconsin-Madison  From Poster at NOAA Science Week:  http://www.goes-r.gov/users/past-2012-science-week-abstracts.html</vt:lpstr>
      <vt:lpstr>PowerPoint Presentation</vt:lpstr>
      <vt:lpstr>PowerPoint Presentation</vt:lpstr>
      <vt:lpstr>Evolution of the Vertical Moisture is the Key! Simulated Relative humidity cross-section at 20 UTC 12 June 2002  </vt:lpstr>
      <vt:lpstr>PowerPoint Presentation</vt:lpstr>
      <vt:lpstr>Hurricane eye sounding provides good intensity estimate (hurricane Isabel as example) </vt:lpstr>
      <vt:lpstr>PowerPoint Presentation</vt:lpstr>
      <vt:lpstr>Hyperspectral IR soundings improve tropical cyclone track forecasts (hurricane Ike as exmple), using WRF/3DVAR</vt:lpstr>
      <vt:lpstr>PowerPoint Presentation</vt:lpstr>
      <vt:lpstr>PowerPoint Presentation</vt:lpstr>
      <vt:lpstr>Overview</vt:lpstr>
      <vt:lpstr>PowerPoint Presentation</vt:lpstr>
      <vt:lpstr>PowerPoint Presentation</vt:lpstr>
      <vt:lpstr>Nearcasting Severe Weather using a Hyperspectral Environmental Sounder (HES) [Aune, Lindstrom, Petersen]</vt:lpstr>
      <vt:lpstr>Summary</vt:lpstr>
      <vt:lpstr>Conclusions on the need for advanced geostationary IR observations wrt weather applications</vt:lpstr>
      <vt:lpstr>Select References</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65</cp:revision>
  <dcterms:created xsi:type="dcterms:W3CDTF">2011-02-11T19:20:44Z</dcterms:created>
  <dcterms:modified xsi:type="dcterms:W3CDTF">2012-05-21T13:27:36Z</dcterms:modified>
</cp:coreProperties>
</file>