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79" d="100"/>
          <a:sy n="179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1411A-3072-4E27-A77A-D60C10F3E404}" type="datetime1">
              <a:rPr lang="en-US">
                <a:solidFill>
                  <a:srgbClr val="000000"/>
                </a:solidFill>
              </a:rPr>
              <a:pPr>
                <a:defRPr/>
              </a:pPr>
              <a:t>8/23/2011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2D925-9447-4EB2-A7CD-D1BDB1EB7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6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94EC-0C4D-4D82-AEDA-75BF849A6686}" type="datetime1">
              <a:rPr lang="en-US">
                <a:solidFill>
                  <a:srgbClr val="000000"/>
                </a:solidFill>
              </a:rPr>
              <a:pPr>
                <a:defRPr/>
              </a:pPr>
              <a:t>8/23/2011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2E71C-72D6-4883-A1B1-939E2B30C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6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6897D-A44C-473C-B3F3-F82F842E520B}" type="datetime1">
              <a:rPr lang="en-US">
                <a:solidFill>
                  <a:srgbClr val="000000"/>
                </a:solidFill>
              </a:rPr>
              <a:pPr>
                <a:defRPr/>
              </a:pPr>
              <a:t>8/23/2011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D7D6-FC36-4B1D-B846-572297DB3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51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57912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25C8E-BF62-452C-A932-EA22CA292593}" type="datetime1">
              <a:rPr lang="en-US">
                <a:solidFill>
                  <a:srgbClr val="000000"/>
                </a:solidFill>
              </a:rPr>
              <a:pPr>
                <a:defRPr/>
              </a:pPr>
              <a:t>8/23/2011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9C4F7-946A-4DFC-ADA1-E05AB75AF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73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69863"/>
            <a:ext cx="57912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55CA-4583-4688-A34C-EDEB5ED24AD5}" type="datetime1">
              <a:rPr lang="en-US">
                <a:solidFill>
                  <a:srgbClr val="000000"/>
                </a:solidFill>
              </a:rPr>
              <a:pPr>
                <a:defRPr/>
              </a:pPr>
              <a:t>8/23/2011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0FF2D-CC9D-4AA4-A37E-FAF297AD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5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E0B45-7A61-4D79-81C8-56830F0B0A47}" type="datetime1">
              <a:rPr lang="en-US">
                <a:solidFill>
                  <a:srgbClr val="000000"/>
                </a:solidFill>
              </a:rPr>
              <a:pPr>
                <a:defRPr/>
              </a:pPr>
              <a:t>8/23/2011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46A3C-DA24-4271-89DF-8297BD153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5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82AC8-6F5F-41AC-B034-B997D0947C31}" type="datetime1">
              <a:rPr lang="en-US">
                <a:solidFill>
                  <a:srgbClr val="000000"/>
                </a:solidFill>
              </a:rPr>
              <a:pPr>
                <a:defRPr/>
              </a:pPr>
              <a:t>8/23/2011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3CCEE-75B6-4B5D-ACE7-77240F862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3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7104C-F0D9-4536-8E82-F444812E2660}" type="datetime1">
              <a:rPr lang="en-US">
                <a:solidFill>
                  <a:srgbClr val="000000"/>
                </a:solidFill>
              </a:rPr>
              <a:pPr>
                <a:defRPr/>
              </a:pPr>
              <a:t>8/23/2011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C0906-68E7-48D2-89A2-62ED98B35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1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C792-0D35-48AF-AC4C-616C54AFEB97}" type="datetime1">
              <a:rPr lang="en-US">
                <a:solidFill>
                  <a:srgbClr val="000000"/>
                </a:solidFill>
              </a:rPr>
              <a:pPr>
                <a:defRPr/>
              </a:pPr>
              <a:t>8/23/2011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4D574-B280-4DE8-907C-655BE621B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6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CA52B-10C4-4F9D-97DE-9D16FC4DF8E2}" type="datetime1">
              <a:rPr lang="en-US">
                <a:solidFill>
                  <a:srgbClr val="000000"/>
                </a:solidFill>
              </a:rPr>
              <a:pPr>
                <a:defRPr/>
              </a:pPr>
              <a:t>8/23/2011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54499-DC56-471F-BEA6-CCD27DCFE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5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2194E-5F8F-429B-93DB-2A0A317AC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5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A3367-D70A-4196-AE0B-778A5CC81E58}" type="datetime1">
              <a:rPr lang="en-US">
                <a:solidFill>
                  <a:srgbClr val="000000"/>
                </a:solidFill>
              </a:rPr>
              <a:pPr>
                <a:defRPr/>
              </a:pPr>
              <a:t>8/23/2011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0DF2F-0ACB-45AA-8039-782616610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2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77D25-62CE-4947-9745-F71DBD66C0AE}" type="datetime1">
              <a:rPr lang="en-US">
                <a:solidFill>
                  <a:srgbClr val="000000"/>
                </a:solidFill>
              </a:rPr>
              <a:pPr>
                <a:defRPr/>
              </a:pPr>
              <a:t>8/23/2011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C9EE6-9C22-4A4E-BC3E-424240E22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9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goesr_iosspdt_template1"/>
          <p:cNvPicPr>
            <a:picLocks noChangeAspect="1" noChangeArrowheads="1"/>
          </p:cNvPicPr>
          <p:nvPr userDrawn="1"/>
        </p:nvPicPr>
        <p:blipFill>
          <a:blip r:embed="rId15" cstate="print">
            <a:lum bright="-30000" contrast="-36000"/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69863"/>
            <a:ext cx="57912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0638" y="6221413"/>
            <a:ext cx="4024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srgbClr val="000000"/>
              </a:solidFill>
            </a:endParaRPr>
          </a:p>
        </p:txBody>
      </p:sp>
      <p:pic>
        <p:nvPicPr>
          <p:cNvPr id="2054" name="Picture 7" descr="NOAA 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15200" y="4127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GOES-R NOAA-NASA Approved Logo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7625" y="41275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069CEF-3388-440B-A05F-0E996A6829E0}" type="datetime1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8/23/2011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8250238" y="47625"/>
            <a:ext cx="914400" cy="914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i="1">
              <a:solidFill>
                <a:srgbClr val="000000"/>
              </a:solidFill>
            </a:endParaRPr>
          </a:p>
        </p:txBody>
      </p:sp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645" r="15254"/>
          <a:stretch>
            <a:fillRect/>
          </a:stretch>
        </p:blipFill>
        <p:spPr bwMode="auto">
          <a:xfrm>
            <a:off x="8240713" y="-6350"/>
            <a:ext cx="9906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i="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085EC6-7DAC-4287-BEE3-E54A3DA741A8}" type="slidenum">
              <a:rPr lang="en-US" b="1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3423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 Black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00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/>
          <p:cNvSpPr>
            <a:spLocks noChangeArrowheads="1"/>
          </p:cNvSpPr>
          <p:nvPr/>
        </p:nvSpPr>
        <p:spPr bwMode="auto">
          <a:xfrm>
            <a:off x="4748213" y="1396723"/>
            <a:ext cx="3883025" cy="5335673"/>
          </a:xfrm>
          <a:prstGeom prst="rect">
            <a:avLst/>
          </a:prstGeom>
          <a:solidFill>
            <a:schemeClr val="bg1">
              <a:alpha val="98822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 i="1">
              <a:solidFill>
                <a:srgbClr val="000000"/>
              </a:solidFill>
            </a:endParaRPr>
          </a:p>
        </p:txBody>
      </p:sp>
      <p:sp>
        <p:nvSpPr>
          <p:cNvPr id="19459" name="Rectangle 10"/>
          <p:cNvSpPr>
            <a:spLocks noChangeArrowheads="1"/>
          </p:cNvSpPr>
          <p:nvPr/>
        </p:nvSpPr>
        <p:spPr bwMode="auto">
          <a:xfrm>
            <a:off x="596900" y="1406770"/>
            <a:ext cx="3883025" cy="5325625"/>
          </a:xfrm>
          <a:prstGeom prst="rect">
            <a:avLst/>
          </a:prstGeom>
          <a:solidFill>
            <a:schemeClr val="bg1">
              <a:alpha val="98822"/>
            </a:scheme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 i="1">
              <a:solidFill>
                <a:srgbClr val="000000"/>
              </a:solidFill>
            </a:endParaRP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94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C60B68-1EDE-4ED7-A279-F6BAC21A6E3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971550" y="274638"/>
            <a:ext cx="6756400" cy="563562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srgbClr val="FFFF00"/>
                </a:solidFill>
                <a:latin typeface="Arial Black" pitchFamily="34" charset="0"/>
              </a:rPr>
              <a:t>AWG Algorithm Development Scope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kern="0" dirty="0">
                <a:solidFill>
                  <a:srgbClr val="FFFFFF"/>
                </a:solidFill>
                <a:latin typeface="Book Antiqua" pitchFamily="18" charset="0"/>
              </a:rPr>
              <a:t>Develop algorithms for the following L2 products…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751300" y="1487156"/>
            <a:ext cx="4038600" cy="5903388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b="1" kern="0" dirty="0">
                <a:solidFill>
                  <a:srgbClr val="000000"/>
                </a:solidFill>
              </a:rPr>
              <a:t>Clouds and Moisture Imagery (KPP)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00CC66"/>
                </a:solidFill>
              </a:rPr>
              <a:t>Clear Sky Mask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00CC66"/>
                </a:solidFill>
              </a:rPr>
              <a:t>Cloud Top Pressure and Height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00CC66"/>
                </a:solidFill>
              </a:rPr>
              <a:t>Cloud Top Phase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00CC66"/>
                </a:solidFill>
              </a:rPr>
              <a:t>Cloud Top Temperature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00CC66"/>
                </a:solidFill>
              </a:rPr>
              <a:t>Cloud Particle Size Distribution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00CC66"/>
                </a:solidFill>
              </a:rPr>
              <a:t>Cloud Optical Path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FF9900"/>
                </a:solidFill>
              </a:rPr>
              <a:t>Temperature and Moisture Profiles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FF9900"/>
                </a:solidFill>
              </a:rPr>
              <a:t>Total </a:t>
            </a:r>
            <a:r>
              <a:rPr lang="en-US" sz="1400" kern="0" dirty="0" err="1">
                <a:solidFill>
                  <a:srgbClr val="FF9900"/>
                </a:solidFill>
              </a:rPr>
              <a:t>Precipitable</a:t>
            </a:r>
            <a:r>
              <a:rPr lang="en-US" sz="1400" kern="0" dirty="0">
                <a:solidFill>
                  <a:srgbClr val="FF9900"/>
                </a:solidFill>
              </a:rPr>
              <a:t> Water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FF9900"/>
                </a:solidFill>
              </a:rPr>
              <a:t>Stability Parameters (Lifted Index, etc.)</a:t>
            </a:r>
            <a:endParaRPr lang="en-US" sz="1400" kern="0" dirty="0">
              <a:solidFill>
                <a:srgbClr val="FFFFFF"/>
              </a:solidFill>
            </a:endParaRP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FF0000"/>
                </a:solidFill>
              </a:rPr>
              <a:t>Aerosol Detection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FF0000"/>
                </a:solidFill>
              </a:rPr>
              <a:t>Aerosols Optical Depth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9900CC"/>
                </a:solidFill>
              </a:rPr>
              <a:t>Derived Motion Winds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9900CC"/>
                </a:solidFill>
              </a:rPr>
              <a:t>Hurricane Intensity</a:t>
            </a:r>
            <a:endParaRPr lang="en-US" sz="1400" kern="0" dirty="0">
              <a:solidFill>
                <a:srgbClr val="FFFFFF"/>
              </a:solidFill>
            </a:endParaRP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006666"/>
                </a:solidFill>
              </a:rPr>
              <a:t>Fire/Hot Spot Characterization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006666"/>
                </a:solidFill>
              </a:rPr>
              <a:t>Land and Sea Surface Temperature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990000"/>
                </a:solidFill>
              </a:rPr>
              <a:t>Volcanic Ash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000099"/>
                </a:solidFill>
              </a:rPr>
              <a:t>Rainfall Rate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660066"/>
                </a:solidFill>
              </a:rPr>
              <a:t>Snow Cover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CC3300"/>
                </a:solidFill>
              </a:rPr>
              <a:t>Downward Solar </a:t>
            </a:r>
            <a:r>
              <a:rPr lang="en-US" sz="1400" kern="0" dirty="0" err="1">
                <a:solidFill>
                  <a:srgbClr val="CC3300"/>
                </a:solidFill>
              </a:rPr>
              <a:t>Insolation</a:t>
            </a:r>
            <a:r>
              <a:rPr lang="en-US" sz="1400" kern="0" dirty="0">
                <a:solidFill>
                  <a:srgbClr val="CC3300"/>
                </a:solidFill>
              </a:rPr>
              <a:t>: Surface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CC3300"/>
                </a:solidFill>
              </a:rPr>
              <a:t>Reflected Solar </a:t>
            </a:r>
            <a:r>
              <a:rPr lang="en-US" sz="1400" kern="0" dirty="0" err="1">
                <a:solidFill>
                  <a:srgbClr val="CC3300"/>
                </a:solidFill>
              </a:rPr>
              <a:t>Insolation</a:t>
            </a:r>
            <a:r>
              <a:rPr lang="en-US" sz="1400" kern="0" dirty="0">
                <a:solidFill>
                  <a:srgbClr val="CC3300"/>
                </a:solidFill>
              </a:rPr>
              <a:t>: TOA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1400" kern="0" dirty="0">
              <a:solidFill>
                <a:srgbClr val="CC3300"/>
              </a:solidFill>
            </a:endParaRP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1400" kern="0" dirty="0">
              <a:solidFill>
                <a:srgbClr val="CC3300"/>
              </a:solidFill>
            </a:endParaRP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400" kern="0" dirty="0">
                <a:solidFill>
                  <a:srgbClr val="CC0099"/>
                </a:solidFill>
              </a:rPr>
              <a:t>Lightning Detection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1600" kern="0" dirty="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4764574" y="1205805"/>
            <a:ext cx="4038600" cy="5398214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1300" kern="0" dirty="0">
              <a:solidFill>
                <a:srgbClr val="00CC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00CC66"/>
                </a:solidFill>
              </a:rPr>
              <a:t>Cloud Layer/Heights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00CC66"/>
                </a:solidFill>
              </a:rPr>
              <a:t>Cloud Ice Water Path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00CC66"/>
                </a:solidFill>
              </a:rPr>
              <a:t>Cloud Liquid Water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00CC66"/>
                </a:solidFill>
              </a:rPr>
              <a:t>Cloud Type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990000"/>
                </a:solidFill>
              </a:rPr>
              <a:t>Convective Initiation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990000"/>
                </a:solidFill>
              </a:rPr>
              <a:t>Turbulence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990000"/>
                </a:solidFill>
              </a:rPr>
              <a:t>Low Cloud and Fog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990000"/>
                </a:solidFill>
              </a:rPr>
              <a:t>Enhanced “V”/Overshooting Top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990000"/>
                </a:solidFill>
              </a:rPr>
              <a:t>Aircraft Icing Threat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990000"/>
                </a:solidFill>
              </a:rPr>
              <a:t>SO</a:t>
            </a:r>
            <a:r>
              <a:rPr lang="en-US" sz="1300" kern="0" baseline="-25000" dirty="0">
                <a:solidFill>
                  <a:srgbClr val="990000"/>
                </a:solidFill>
              </a:rPr>
              <a:t>2</a:t>
            </a:r>
            <a:r>
              <a:rPr lang="en-US" sz="1300" kern="0" dirty="0">
                <a:solidFill>
                  <a:srgbClr val="990000"/>
                </a:solidFill>
              </a:rPr>
              <a:t> Detections (Volcanoes)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990000"/>
                </a:solidFill>
              </a:rPr>
              <a:t>Visibility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CC3300"/>
                </a:solidFill>
              </a:rPr>
              <a:t>Upward </a:t>
            </a:r>
            <a:r>
              <a:rPr lang="en-US" sz="1300" kern="0" dirty="0" err="1">
                <a:solidFill>
                  <a:srgbClr val="CC3300"/>
                </a:solidFill>
              </a:rPr>
              <a:t>Longwave</a:t>
            </a:r>
            <a:r>
              <a:rPr lang="en-US" sz="1300" kern="0" dirty="0">
                <a:solidFill>
                  <a:srgbClr val="CC3300"/>
                </a:solidFill>
              </a:rPr>
              <a:t> Radiation (TOA)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CC3300"/>
                </a:solidFill>
              </a:rPr>
              <a:t>Downward </a:t>
            </a:r>
            <a:r>
              <a:rPr lang="en-US" sz="1300" kern="0" dirty="0" err="1">
                <a:solidFill>
                  <a:srgbClr val="CC3300"/>
                </a:solidFill>
              </a:rPr>
              <a:t>Longwave</a:t>
            </a:r>
            <a:r>
              <a:rPr lang="en-US" sz="1300" kern="0" dirty="0">
                <a:solidFill>
                  <a:srgbClr val="CC3300"/>
                </a:solidFill>
              </a:rPr>
              <a:t> Radiation (SFC)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CC3300"/>
                </a:solidFill>
              </a:rPr>
              <a:t>Upward </a:t>
            </a:r>
            <a:r>
              <a:rPr lang="en-US" sz="1300" kern="0" dirty="0" err="1">
                <a:solidFill>
                  <a:srgbClr val="CC3300"/>
                </a:solidFill>
              </a:rPr>
              <a:t>Longwave</a:t>
            </a:r>
            <a:r>
              <a:rPr lang="en-US" sz="1300" kern="0" dirty="0">
                <a:solidFill>
                  <a:srgbClr val="CC3300"/>
                </a:solidFill>
              </a:rPr>
              <a:t> Radiation (SFC)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FF0000"/>
                </a:solidFill>
              </a:rPr>
              <a:t>Total Ozone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FF0000"/>
                </a:solidFill>
              </a:rPr>
              <a:t>Aerosol Particle Size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FF9900"/>
                </a:solidFill>
              </a:rPr>
              <a:t>Surface Emissivity</a:t>
            </a:r>
            <a:endParaRPr lang="en-US" sz="1300" kern="0" dirty="0">
              <a:solidFill>
                <a:srgbClr val="006666"/>
              </a:solidFill>
            </a:endParaRP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006666"/>
                </a:solidFill>
              </a:rPr>
              <a:t>Surface </a:t>
            </a:r>
            <a:r>
              <a:rPr lang="en-US" sz="1300" kern="0" dirty="0" err="1">
                <a:solidFill>
                  <a:srgbClr val="006666"/>
                </a:solidFill>
              </a:rPr>
              <a:t>Albedo</a:t>
            </a:r>
            <a:endParaRPr lang="en-US" sz="1300" kern="0" dirty="0">
              <a:solidFill>
                <a:srgbClr val="006666"/>
              </a:solidFill>
            </a:endParaRP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006666"/>
                </a:solidFill>
              </a:rPr>
              <a:t>Vegetation Index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006666"/>
                </a:solidFill>
              </a:rPr>
              <a:t>Vegetation Fraction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CC3300"/>
                </a:solidFill>
              </a:rPr>
              <a:t>Flood Standing Water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000099"/>
                </a:solidFill>
              </a:rPr>
              <a:t>Rainfall probability and potential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660066"/>
                </a:solidFill>
              </a:rPr>
              <a:t>Snow Depth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660066"/>
                </a:solidFill>
              </a:rPr>
              <a:t>Ice Cover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660066"/>
                </a:solidFill>
              </a:rPr>
              <a:t>Sea &amp; Lake Ice Concentration, Age, Extent, Motion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300" kern="0" dirty="0">
                <a:solidFill>
                  <a:srgbClr val="0099FF"/>
                </a:solidFill>
              </a:rPr>
              <a:t>Ocean Currents, Currents: Offshore</a:t>
            </a:r>
          </a:p>
          <a:p>
            <a:pPr marL="342900" indent="-3429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1400" kern="0" dirty="0">
              <a:solidFill>
                <a:srgbClr val="FFFFFF"/>
              </a:solidFill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 rot="16200000">
            <a:off x="-1574006" y="3388519"/>
            <a:ext cx="367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FF"/>
                </a:solidFill>
              </a:rPr>
              <a:t>Advanced Baseline Imager (ABI)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 rot="16200000">
            <a:off x="-95249" y="6229928"/>
            <a:ext cx="74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GLM</a:t>
            </a:r>
          </a:p>
        </p:txBody>
      </p:sp>
    </p:spTree>
    <p:extLst>
      <p:ext uri="{BB962C8B-B14F-4D97-AF65-F5344CB8AC3E}">
        <p14:creationId xmlns:p14="http://schemas.microsoft.com/office/powerpoint/2010/main" val="279994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191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5_Default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Schmit</dc:creator>
  <cp:lastModifiedBy>Tim Schmit</cp:lastModifiedBy>
  <cp:revision>1</cp:revision>
  <dcterms:created xsi:type="dcterms:W3CDTF">2011-06-23T21:32:01Z</dcterms:created>
  <dcterms:modified xsi:type="dcterms:W3CDTF">2011-08-24T12:47:22Z</dcterms:modified>
</cp:coreProperties>
</file>