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Lst>
  <p:notesMasterIdLst>
    <p:notesMasterId r:id="rId67"/>
  </p:notesMasterIdLst>
  <p:sldIdLst>
    <p:sldId id="257" r:id="rId7"/>
    <p:sldId id="258" r:id="rId8"/>
    <p:sldId id="274" r:id="rId9"/>
    <p:sldId id="259" r:id="rId10"/>
    <p:sldId id="277" r:id="rId11"/>
    <p:sldId id="372" r:id="rId12"/>
    <p:sldId id="373" r:id="rId13"/>
    <p:sldId id="374" r:id="rId14"/>
    <p:sldId id="375" r:id="rId15"/>
    <p:sldId id="278" r:id="rId16"/>
    <p:sldId id="368" r:id="rId17"/>
    <p:sldId id="364" r:id="rId18"/>
    <p:sldId id="369" r:id="rId19"/>
    <p:sldId id="271" r:id="rId20"/>
    <p:sldId id="270" r:id="rId21"/>
    <p:sldId id="279" r:id="rId22"/>
    <p:sldId id="280" r:id="rId23"/>
    <p:sldId id="281" r:id="rId24"/>
    <p:sldId id="282" r:id="rId25"/>
    <p:sldId id="283" r:id="rId26"/>
    <p:sldId id="284"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30" r:id="rId44"/>
    <p:sldId id="318" r:id="rId45"/>
    <p:sldId id="319" r:id="rId46"/>
    <p:sldId id="320" r:id="rId47"/>
    <p:sldId id="321" r:id="rId48"/>
    <p:sldId id="344" r:id="rId49"/>
    <p:sldId id="345" r:id="rId50"/>
    <p:sldId id="370" r:id="rId51"/>
    <p:sldId id="371" r:id="rId52"/>
    <p:sldId id="352" r:id="rId53"/>
    <p:sldId id="354" r:id="rId54"/>
    <p:sldId id="361" r:id="rId55"/>
    <p:sldId id="362" r:id="rId56"/>
    <p:sldId id="359" r:id="rId57"/>
    <p:sldId id="360" r:id="rId58"/>
    <p:sldId id="358" r:id="rId59"/>
    <p:sldId id="363" r:id="rId60"/>
    <p:sldId id="342" r:id="rId61"/>
    <p:sldId id="323" r:id="rId62"/>
    <p:sldId id="325" r:id="rId63"/>
    <p:sldId id="326" r:id="rId64"/>
    <p:sldId id="327" r:id="rId65"/>
    <p:sldId id="32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104" y="-77"/>
      </p:cViewPr>
      <p:guideLst>
        <p:guide orient="horz" pos="2160"/>
        <p:guide pos="2880"/>
      </p:guideLst>
    </p:cSldViewPr>
  </p:slideViewPr>
  <p:notesTextViewPr>
    <p:cViewPr>
      <p:scale>
        <a:sx n="1" d="1"/>
        <a:sy n="1" d="1"/>
      </p:scale>
      <p:origin x="0" y="0"/>
    </p:cViewPr>
  </p:notesTextViewPr>
  <p:sorterViewPr>
    <p:cViewPr>
      <p:scale>
        <a:sx n="100" d="100"/>
        <a:sy n="100" d="100"/>
      </p:scale>
      <p:origin x="0" y="11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3/22/2011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pPr eaLnBrk="1" hangingPunct="1"/>
              <a:t>13</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EF550F-A28A-4BBA-B87F-FB6A4CBB59B9}" type="slidenum">
              <a:rPr lang="en-US">
                <a:solidFill>
                  <a:prstClr val="black"/>
                </a:solidFill>
              </a:rPr>
              <a:pPr eaLnBrk="1" hangingPunct="1"/>
              <a:t>14</a:t>
            </a:fld>
            <a:endParaRPr lang="en-US">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http://cimss.ssec.wisc.edu/goes/blog/archives/date/2006/08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18</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19</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20</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21</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pPr/>
              <a:t>38</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D26B6A-CF30-40D9-950B-EEB9DA4A4F9C}" type="slidenum">
              <a:rPr lang="en-US" smtClean="0"/>
              <a:pPr eaLnBrk="1" hangingPunct="1"/>
              <a:t>45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As shown in mcidas-v</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47</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47</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47</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47</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47</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1197792D-3D65-475C-AD49-F723F793A052}" type="slidenum">
              <a:rPr lang="en-US" smtClean="0">
                <a:solidFill>
                  <a:prstClr val="black"/>
                </a:solidFill>
                <a:ea typeface="ＭＳ Ｐゴシック" pitchFamily="34" charset="-128"/>
              </a:rPr>
              <a:pPr/>
              <a:t>48</a:t>
            </a:fld>
            <a:endParaRPr lang="en-US" smtClean="0">
              <a:solidFill>
                <a:prstClr val="black"/>
              </a:solidFill>
              <a:ea typeface="ＭＳ Ｐゴシック" pitchFamily="34" charset="-128"/>
            </a:endParaRPr>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00" name="Rectangle 3"/>
          <p:cNvSpPr>
            <a:spLocks noGrp="1" noChangeArrowheads="1"/>
          </p:cNvSpPr>
          <p:nvPr>
            <p:ph type="body" idx="1"/>
          </p:nvPr>
        </p:nvSpPr>
        <p:spPr>
          <a:solidFill>
            <a:srgbClr val="FFFFFF"/>
          </a:solidFill>
          <a:ln>
            <a:solidFill>
              <a:srgbClr val="000000"/>
            </a:solidFill>
          </a:ln>
        </p:spPr>
        <p:txBody>
          <a:bodyPr/>
          <a:lstStyle/>
          <a:p>
            <a:pPr>
              <a:defRPr/>
            </a:pPr>
            <a:r>
              <a:rPr lang="en-US" b="1" dirty="0" smtClean="0">
                <a:ea typeface="+mn-ea"/>
                <a:cs typeface="+mn-cs"/>
              </a:rPr>
              <a:t>What Is Fog and Low Stratus?</a:t>
            </a:r>
          </a:p>
          <a:p>
            <a:pPr>
              <a:defRPr/>
            </a:pPr>
            <a:r>
              <a:rPr lang="en-US" dirty="0" smtClean="0">
                <a:ea typeface="+mn-ea"/>
                <a:cs typeface="+mn-cs"/>
              </a:rPr>
              <a:t>Fog is defined as a stratus cloud that has a cloud base at or close to the surface that reduces the surface visibility to less than 1 km. Even if the base of a stratus cloud is not in contact with the surface, however, it can be a hazard to aviation. The GOES-R </a:t>
            </a:r>
            <a:r>
              <a:rPr lang="en-US" b="1" dirty="0" smtClean="0">
                <a:ea typeface="+mn-ea"/>
                <a:cs typeface="+mn-cs"/>
              </a:rPr>
              <a:t>Fog/Low Cloud Detection product is designed to quantitatively identify clouds that produce IFR or Low Instrument Flight Rules (LIFR) conditions. </a:t>
            </a:r>
          </a:p>
          <a:p>
            <a:pPr>
              <a:buFont typeface="Arial" pitchFamily="34" charset="0"/>
              <a:buChar char="•"/>
              <a:defRPr/>
            </a:pPr>
            <a:r>
              <a:rPr lang="en-US" b="1" dirty="0" smtClean="0">
                <a:ea typeface="+mn-ea"/>
                <a:cs typeface="+mn-cs"/>
              </a:rPr>
              <a:t>  </a:t>
            </a:r>
            <a:r>
              <a:rPr lang="en-US" dirty="0" smtClean="0">
                <a:ea typeface="+mn-ea"/>
                <a:cs typeface="+mn-cs"/>
              </a:rPr>
              <a:t>The fog probability is based on textual and spectral information, as well as the difference between the cloud </a:t>
            </a:r>
            <a:r>
              <a:rPr lang="en-US" dirty="0" err="1" smtClean="0">
                <a:ea typeface="+mn-ea"/>
                <a:cs typeface="+mn-cs"/>
              </a:rPr>
              <a:t>radiative</a:t>
            </a:r>
            <a:r>
              <a:rPr lang="en-US" dirty="0" smtClean="0">
                <a:ea typeface="+mn-ea"/>
                <a:cs typeface="+mn-cs"/>
              </a:rPr>
              <a:t> temperature and surface temperature. </a:t>
            </a:r>
          </a:p>
          <a:p>
            <a:pPr>
              <a:buFont typeface="Arial" pitchFamily="34" charset="0"/>
              <a:buChar char="•"/>
              <a:defRPr/>
            </a:pPr>
            <a:r>
              <a:rPr lang="en-US" b="1" dirty="0" smtClean="0">
                <a:ea typeface="+mn-ea"/>
                <a:cs typeface="+mn-cs"/>
              </a:rPr>
              <a:t> </a:t>
            </a:r>
            <a:r>
              <a:rPr lang="en-US" dirty="0" smtClean="0">
                <a:ea typeface="+mn-ea"/>
                <a:cs typeface="+mn-cs"/>
              </a:rPr>
              <a:t>The current GOES fog products are limited to a qualitative brightness temperature difference approach (3.9μm - 11μm), available at 15 or 30-minute intervals, that can only be used at night. The GOES-R algorithm will produce a quantitative analysis of the probability that fog or low stratus is present, both day and night.</a:t>
            </a:r>
          </a:p>
          <a:p>
            <a:pPr>
              <a:buFont typeface="Arial" pitchFamily="34" charset="0"/>
              <a:buChar char="•"/>
              <a:defRPr/>
            </a:pPr>
            <a:endParaRPr lang="en-US" b="1" dirty="0" smtClean="0">
              <a:ea typeface="+mn-ea"/>
              <a:cs typeface="+mn-cs"/>
            </a:endParaRPr>
          </a:p>
          <a:p>
            <a:pPr>
              <a:buFont typeface="Arial" pitchFamily="34" charset="0"/>
              <a:buChar char="•"/>
              <a:defRPr/>
            </a:pPr>
            <a:r>
              <a:rPr lang="en-US" b="1" i="1" dirty="0" smtClean="0"/>
              <a:t>The GOES-R fog product can much more accurately capture hazardous valley fog events like this one on the east coast of the U.S., compared to current GOES</a:t>
            </a:r>
          </a:p>
          <a:p>
            <a:pPr>
              <a:buFont typeface="Arial" pitchFamily="34" charset="0"/>
              <a:buChar char="•"/>
              <a:defRPr/>
            </a:pPr>
            <a:endParaRPr lang="en-US" b="1" dirty="0" smtClean="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35F46FDF-F1A5-424D-98A5-BAD176A17469}" type="slidenum">
              <a:rPr lang="en-US" sz="1200">
                <a:solidFill>
                  <a:prstClr val="black"/>
                </a:solidFill>
                <a:latin typeface="Arial" charset="0"/>
                <a:ea typeface="MS PGothic" pitchFamily="34" charset="-128"/>
              </a:rPr>
              <a:pPr algn="r" defTabSz="914409" fontAlgn="base">
                <a:spcBef>
                  <a:spcPct val="0"/>
                </a:spcBef>
                <a:spcAft>
                  <a:spcPct val="0"/>
                </a:spcAft>
              </a:pPr>
              <a:t>49</a:t>
            </a:fld>
            <a:endParaRPr lang="en-US" sz="1200">
              <a:solidFill>
                <a:prstClr val="black"/>
              </a:solidFill>
              <a:latin typeface="Arial" charset="0"/>
              <a:ea typeface="MS PGothic" pitchFamily="34" charset="-128"/>
            </a:endParaRPr>
          </a:p>
        </p:txBody>
      </p:sp>
      <p:sp>
        <p:nvSpPr>
          <p:cNvPr id="8294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FD4C3437-9B40-4E2D-BB8A-C89D303FC7DC}"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8294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BEB53B6-014E-4E04-8A1C-4F5C47D7E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8294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082E00-884F-4EE5-AB61-3B3FBB6712C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8295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74E3ECA-0772-4515-BF39-5E069E149C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49</a:t>
            </a:fld>
            <a:endParaRPr lang="en-US" sz="1000" i="1">
              <a:solidFill>
                <a:prstClr val="black"/>
              </a:solidFill>
              <a:latin typeface="Times New Roman" pitchFamily="18" charset="0"/>
              <a:ea typeface="MS PGothic" pitchFamily="34" charset="-128"/>
            </a:endParaRPr>
          </a:p>
        </p:txBody>
      </p:sp>
      <p:sp>
        <p:nvSpPr>
          <p:cNvPr id="82951" name="Rectangle 2"/>
          <p:cNvSpPr>
            <a:spLocks noGrp="1" noRot="1" noChangeAspect="1" noChangeArrowheads="1" noTextEdit="1"/>
          </p:cNvSpPr>
          <p:nvPr>
            <p:ph type="sldImg"/>
          </p:nvPr>
        </p:nvSpPr>
        <p:spPr>
          <a:xfrm>
            <a:off x="1155700" y="692150"/>
            <a:ext cx="4554538" cy="3416300"/>
          </a:xfrm>
          <a:ln/>
        </p:spPr>
      </p:sp>
      <p:sp>
        <p:nvSpPr>
          <p:cNvPr id="8295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50</a:t>
            </a:fld>
            <a:endParaRPr lang="en-US" smtClean="0">
              <a:solidFill>
                <a:prstClr val="black"/>
              </a:solidFill>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1BBBC36-A484-46DD-B8CF-2AD4CB13A0B8}" type="slidenum">
              <a:rPr lang="en-US" sz="1200">
                <a:solidFill>
                  <a:prstClr val="black"/>
                </a:solidFill>
                <a:latin typeface="Arial" charset="0"/>
                <a:ea typeface="MS PGothic" pitchFamily="34" charset="-128"/>
              </a:rPr>
              <a:pPr algn="r" defTabSz="914409" fontAlgn="base">
                <a:spcBef>
                  <a:spcPct val="0"/>
                </a:spcBef>
                <a:spcAft>
                  <a:spcPct val="0"/>
                </a:spcAft>
              </a:pPr>
              <a:t>51</a:t>
            </a:fld>
            <a:endParaRPr lang="en-US" sz="1200">
              <a:solidFill>
                <a:prstClr val="black"/>
              </a:solidFill>
              <a:latin typeface="Arial" charset="0"/>
              <a:ea typeface="MS PGothic" pitchFamily="34" charset="-128"/>
            </a:endParaRPr>
          </a:p>
        </p:txBody>
      </p:sp>
      <p:sp>
        <p:nvSpPr>
          <p:cNvPr id="8089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A31917A-5031-4AD9-A04E-CB2842E87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51</a:t>
            </a:fld>
            <a:endParaRPr lang="en-US" sz="1000" i="1">
              <a:solidFill>
                <a:prstClr val="black"/>
              </a:solidFill>
              <a:latin typeface="Times New Roman" pitchFamily="18" charset="0"/>
              <a:ea typeface="MS PGothic" pitchFamily="34" charset="-128"/>
            </a:endParaRPr>
          </a:p>
        </p:txBody>
      </p:sp>
      <p:sp>
        <p:nvSpPr>
          <p:cNvPr id="8090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7356C85-B3EE-49CD-9D79-5DC41E90639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51</a:t>
            </a:fld>
            <a:endParaRPr lang="en-US" sz="1000" i="1">
              <a:solidFill>
                <a:prstClr val="black"/>
              </a:solidFill>
              <a:latin typeface="Times New Roman" pitchFamily="18" charset="0"/>
              <a:ea typeface="MS PGothic" pitchFamily="34" charset="-128"/>
            </a:endParaRPr>
          </a:p>
        </p:txBody>
      </p:sp>
      <p:sp>
        <p:nvSpPr>
          <p:cNvPr id="8090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83585A05-0FE2-4D1F-ACCF-FAE325982DF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51</a:t>
            </a:fld>
            <a:endParaRPr lang="en-US" sz="1000" i="1">
              <a:solidFill>
                <a:prstClr val="black"/>
              </a:solidFill>
              <a:latin typeface="Times New Roman" pitchFamily="18" charset="0"/>
              <a:ea typeface="MS PGothic" pitchFamily="34" charset="-128"/>
            </a:endParaRPr>
          </a:p>
        </p:txBody>
      </p:sp>
      <p:sp>
        <p:nvSpPr>
          <p:cNvPr id="8090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03FBED32-DD85-4E56-BC64-FAE1E6F56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51</a:t>
            </a:fld>
            <a:endParaRPr lang="en-US" sz="1000" i="1">
              <a:solidFill>
                <a:prstClr val="black"/>
              </a:solidFill>
              <a:latin typeface="Times New Roman" pitchFamily="18" charset="0"/>
              <a:ea typeface="MS PGothic" pitchFamily="34" charset="-128"/>
            </a:endParaRPr>
          </a:p>
        </p:txBody>
      </p:sp>
      <p:sp>
        <p:nvSpPr>
          <p:cNvPr id="80903" name="Rectangle 2"/>
          <p:cNvSpPr>
            <a:spLocks noGrp="1" noRot="1" noChangeAspect="1" noChangeArrowheads="1" noTextEdit="1"/>
          </p:cNvSpPr>
          <p:nvPr>
            <p:ph type="sldImg"/>
          </p:nvPr>
        </p:nvSpPr>
        <p:spPr>
          <a:xfrm>
            <a:off x="1155700" y="692150"/>
            <a:ext cx="4554538" cy="3416300"/>
          </a:xfrm>
          <a:ln/>
        </p:spPr>
      </p:sp>
      <p:sp>
        <p:nvSpPr>
          <p:cNvPr id="8090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52</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BB1B833-1D48-417B-8F7C-BBAA68C7E529}" type="slidenum">
              <a:rPr lang="en-US" sz="1200">
                <a:solidFill>
                  <a:prstClr val="black"/>
                </a:solidFill>
                <a:latin typeface="Arial" charset="0"/>
                <a:ea typeface="MS PGothic" pitchFamily="34" charset="-128"/>
              </a:rPr>
              <a:pPr algn="r" defTabSz="914409" fontAlgn="base">
                <a:spcBef>
                  <a:spcPct val="0"/>
                </a:spcBef>
                <a:spcAft>
                  <a:spcPct val="0"/>
                </a:spcAft>
              </a:pPr>
              <a:t>53</a:t>
            </a:fld>
            <a:endParaRPr lang="en-US" sz="1200">
              <a:solidFill>
                <a:prstClr val="black"/>
              </a:solidFill>
              <a:latin typeface="Arial" charset="0"/>
              <a:ea typeface="MS PGothic" pitchFamily="34" charset="-128"/>
            </a:endParaRPr>
          </a:p>
        </p:txBody>
      </p:sp>
      <p:sp>
        <p:nvSpPr>
          <p:cNvPr id="9728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303973E-D8EF-407E-B533-C4EC710A9EA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9728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44CC394-46AB-4F81-8C3F-DE16991DF39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9728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D1D8FAC-4D2C-4B6B-AC07-59B43F7AC04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9728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3A9622-C2F8-43D2-992D-C36C3A58270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97287" name="Rectangle 2"/>
          <p:cNvSpPr>
            <a:spLocks noGrp="1" noRot="1" noChangeAspect="1" noChangeArrowheads="1" noTextEdit="1"/>
          </p:cNvSpPr>
          <p:nvPr>
            <p:ph type="sldImg"/>
          </p:nvPr>
        </p:nvSpPr>
        <p:spPr>
          <a:xfrm>
            <a:off x="1155700" y="692150"/>
            <a:ext cx="4554538" cy="3416300"/>
          </a:xfrm>
          <a:ln/>
        </p:spPr>
      </p:sp>
      <p:sp>
        <p:nvSpPr>
          <p:cNvPr id="97288" name="Rectangle 3"/>
          <p:cNvSpPr>
            <a:spLocks noGrp="1" noChangeArrowheads="1"/>
          </p:cNvSpPr>
          <p:nvPr>
            <p:ph type="body" idx="1"/>
          </p:nvPr>
        </p:nvSpPr>
        <p:spPr>
          <a:xfrm>
            <a:off x="915343" y="4344030"/>
            <a:ext cx="5027316" cy="4114485"/>
          </a:xfrm>
          <a:noFill/>
          <a:ln/>
        </p:spPr>
        <p:txBody>
          <a:bodyPr lIns="90670" tIns="45335" rIns="90670" bIns="45335"/>
          <a:lstStyle/>
          <a:p>
            <a:pPr marL="226245" indent="-226245"/>
            <a:r>
              <a:rPr lang="en-US" smtClean="0"/>
              <a:t>Grand Comore Island, Comoros  (11.75 S, 43.38 E)</a:t>
            </a:r>
          </a:p>
          <a:p>
            <a:pPr marL="226245" indent="-226245"/>
            <a:r>
              <a:rPr lang="en-US" smtClean="0"/>
              <a:t>summit elevation 2361 m</a:t>
            </a:r>
          </a:p>
          <a:p>
            <a:pPr marL="226245" indent="-226245"/>
            <a:r>
              <a:rPr lang="en-US" smtClean="0"/>
              <a:t>shield volcano</a:t>
            </a:r>
          </a:p>
          <a:p>
            <a:pPr marL="226245" indent="-226245"/>
            <a:r>
              <a:rPr lang="en-US" smtClean="0"/>
              <a:t>Karthala volcano is located on Grande Comore, the most westerly of four volcanic islands comprising the Comores Archipelago, between northern Madagascar and Mozambique. Karthala occupies the southern half of Grand Comore Island.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7FAB79F-DAF4-4DA7-B05B-0D5051B96B65}" type="slidenum">
              <a:rPr lang="en-US" sz="1200">
                <a:solidFill>
                  <a:prstClr val="black"/>
                </a:solidFill>
                <a:latin typeface="Arial" charset="0"/>
                <a:ea typeface="MS PGothic" pitchFamily="34" charset="-128"/>
              </a:rPr>
              <a:pPr algn="r" defTabSz="914409" fontAlgn="base">
                <a:spcBef>
                  <a:spcPct val="0"/>
                </a:spcBef>
                <a:spcAft>
                  <a:spcPct val="0"/>
                </a:spcAft>
              </a:pPr>
              <a:t>54</a:t>
            </a:fld>
            <a:endParaRPr lang="en-US" sz="1200">
              <a:solidFill>
                <a:prstClr val="black"/>
              </a:solidFill>
              <a:latin typeface="Arial" charset="0"/>
              <a:ea typeface="MS PGothic" pitchFamily="34" charset="-128"/>
            </a:endParaRPr>
          </a:p>
        </p:txBody>
      </p:sp>
      <p:sp>
        <p:nvSpPr>
          <p:cNvPr id="8499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ECAA00-9AFD-470F-9F17-039D3525C9B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2CB8566-F60E-4909-8ABA-28669587607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900A89E-F97E-4D91-A842-D00A0DCFD68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C561B10-3157-4323-B9EF-DC8B2AC1FB3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84999" name="Rectangle 2"/>
          <p:cNvSpPr>
            <a:spLocks noGrp="1" noRot="1" noChangeAspect="1" noChangeArrowheads="1" noTextEdit="1"/>
          </p:cNvSpPr>
          <p:nvPr>
            <p:ph type="sldImg"/>
          </p:nvPr>
        </p:nvSpPr>
        <p:spPr>
          <a:xfrm>
            <a:off x="1155700" y="692150"/>
            <a:ext cx="4554538" cy="3416300"/>
          </a:xfrm>
          <a:ln/>
        </p:spPr>
      </p:sp>
      <p:sp>
        <p:nvSpPr>
          <p:cNvPr id="85000"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56</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60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4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3/22/2011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3/22/2011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3/22/2011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3/22/2011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3/22/2011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3/22/2011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3/22/2011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3/22/2011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3/22/2011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3/22/2011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3/22/2011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3/22/2011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3/22/2011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3/22/2011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3/22/2011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3/22/2011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3/22/2011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3/22/2011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3/22/2011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3/22/2011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3/22/2011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3/22/2011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3/22/2011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png"/><Relationship Id="rId2" Type="http://schemas.openxmlformats.org/officeDocument/2006/relationships/slideLayout" Target="../slideLayouts/slideLayout37.xml"/><Relationship Id="rId16"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3/22/2011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3/22/2011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eg"/><Relationship Id="rId1" Type="http://schemas.openxmlformats.org/officeDocument/2006/relationships/slideLayout" Target="../slideLayouts/slideLayout50.xml"/><Relationship Id="rId4" Type="http://schemas.openxmlformats.org/officeDocument/2006/relationships/image" Target="../media/image54.emf"/></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7.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6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The Advanced Baseline Imager (ABI) on the GOES-R series</a:t>
            </a:r>
          </a:p>
        </p:txBody>
      </p:sp>
      <p:sp>
        <p:nvSpPr>
          <p:cNvPr id="7171" name="Text Box 3"/>
          <p:cNvSpPr txBox="1">
            <a:spLocks noChangeArrowheads="1"/>
          </p:cNvSpPr>
          <p:nvPr/>
        </p:nvSpPr>
        <p:spPr bwMode="auto">
          <a:xfrm>
            <a:off x="381000" y="2240101"/>
            <a:ext cx="853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etc.</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NOAA Direct Readout Conference</a:t>
            </a:r>
          </a:p>
          <a:p>
            <a:pPr algn="ctr" eaLnBrk="1" fontAlgn="base" hangingPunct="1">
              <a:spcBef>
                <a:spcPct val="0"/>
              </a:spcBef>
              <a:spcAft>
                <a:spcPct val="0"/>
              </a:spcAft>
            </a:pPr>
            <a:r>
              <a:rPr lang="en-US" sz="1600" b="1" i="1" dirty="0" smtClean="0">
                <a:solidFill>
                  <a:srgbClr val="FFFFFF"/>
                </a:solidFill>
              </a:rPr>
              <a:t>Miami, FL</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05 April </a:t>
            </a:r>
            <a:r>
              <a:rPr lang="en-US" sz="1600" b="1" i="1" dirty="0">
                <a:solidFill>
                  <a:srgbClr val="FFFFFF"/>
                </a:solidFill>
              </a:rPr>
              <a:t>2011</a:t>
            </a: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ABI (“Flex Mode”) will scan:</a:t>
            </a:r>
          </a:p>
          <a:p>
            <a:pPr eaLnBrk="1" fontAlgn="base" hangingPunct="1">
              <a:spcBef>
                <a:spcPct val="0"/>
              </a:spcBef>
              <a:spcAft>
                <a:spcPct val="0"/>
              </a:spcAft>
              <a:buFont typeface="Arial" pitchFamily="34" charset="0"/>
              <a:buChar char="•"/>
            </a:pPr>
            <a:r>
              <a:rPr lang="en-US" sz="1400">
                <a:solidFill>
                  <a:srgbClr val="FFFFFF"/>
                </a:solidFill>
              </a:rPr>
              <a:t> 30 Mesoscale Images</a:t>
            </a:r>
          </a:p>
          <a:p>
            <a:pPr eaLnBrk="1" fontAlgn="base" hangingPunct="1">
              <a:spcBef>
                <a:spcPct val="0"/>
              </a:spcBef>
              <a:spcAft>
                <a:spcPct val="0"/>
              </a:spcAft>
              <a:buFont typeface="Arial" pitchFamily="34" charset="0"/>
              <a:buChar char="•"/>
            </a:pPr>
            <a:r>
              <a:rPr lang="en-US" sz="1400">
                <a:solidFill>
                  <a:srgbClr val="FFFFFF"/>
                </a:solidFill>
              </a:rPr>
              <a:t> 3 CONUS Images</a:t>
            </a:r>
          </a:p>
          <a:p>
            <a:pPr eaLnBrk="1" fontAlgn="base" hangingPunct="1">
              <a:spcBef>
                <a:spcPct val="0"/>
              </a:spcBef>
              <a:spcAft>
                <a:spcPct val="0"/>
              </a:spcAft>
              <a:buFont typeface="Arial" pitchFamily="34" charset="0"/>
              <a:buChar char="•"/>
            </a:pPr>
            <a:r>
              <a:rPr lang="en-US" sz="1400">
                <a:solidFill>
                  <a:srgbClr val="FFFFFF"/>
                </a:solidFill>
              </a:rPr>
              <a:t> 1 Full Disk Image</a:t>
            </a:r>
          </a:p>
        </p:txBody>
      </p:sp>
      <p:sp>
        <p:nvSpPr>
          <p:cNvPr id="31751" name="TextBox 10"/>
          <p:cNvSpPr txBox="1">
            <a:spLocks noChangeArrowheads="1"/>
          </p:cNvSpPr>
          <p:nvPr/>
        </p:nvSpPr>
        <p:spPr bwMode="auto">
          <a:xfrm>
            <a:off x="152400" y="765175"/>
            <a:ext cx="2438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Current GOES Imager can scan:</a:t>
            </a:r>
          </a:p>
          <a:p>
            <a:pPr eaLnBrk="1" fontAlgn="base" hangingPunct="1">
              <a:spcBef>
                <a:spcPct val="0"/>
              </a:spcBef>
              <a:spcAft>
                <a:spcPct val="0"/>
              </a:spcAft>
              <a:buFont typeface="Arial" pitchFamily="34" charset="0"/>
              <a:buChar char="•"/>
            </a:pPr>
            <a:r>
              <a:rPr lang="en-US" sz="1400">
                <a:solidFill>
                  <a:srgbClr val="FFFFFF"/>
                </a:solidFill>
              </a:rPr>
              <a:t> Most (3/5) of 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GOES-15: 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chemeClr val="bg1"/>
                </a:solidFill>
              </a:rPr>
              <a:t>Visible data from the </a:t>
            </a:r>
            <a:r>
              <a:rPr lang="en-US" sz="1600" dirty="0" smtClean="0">
                <a:solidFill>
                  <a:schemeClr val="bg1"/>
                </a:solidFill>
              </a:rPr>
              <a:t>GOES-15 </a:t>
            </a:r>
            <a:r>
              <a:rPr lang="en-US" sz="1600" dirty="0">
                <a:solidFill>
                  <a:schemeClr val="bg1"/>
                </a:solidFill>
              </a:rPr>
              <a:t>NOAA Science Test, lead by </a:t>
            </a:r>
            <a:r>
              <a:rPr lang="en-US" sz="1600" dirty="0" err="1">
                <a:solidFill>
                  <a:schemeClr val="bg1"/>
                </a:solidFill>
              </a:rPr>
              <a:t>Hillger</a:t>
            </a:r>
            <a:r>
              <a:rPr lang="en-US" sz="1600" dirty="0">
                <a:solidFill>
                  <a:schemeClr val="bg1"/>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D2FFD-E30D-473A-9AD1-0A571B986586}" type="slidenum">
              <a:rPr lang="en-US" smtClean="0"/>
              <a:pPr eaLnBrk="1" hangingPunct="1"/>
              <a:t>13</a:t>
            </a:fld>
            <a:endParaRPr lang="en-US" smtClean="0"/>
          </a:p>
        </p:txBody>
      </p:sp>
    </p:spTree>
    <p:extLst>
      <p:ext uri="{BB962C8B-B14F-4D97-AF65-F5344CB8AC3E}">
        <p14:creationId xmlns:p14="http://schemas.microsoft.com/office/powerpoint/2010/main" val="3051345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AD5D1D-A21D-4ABF-B705-CAB664C2A17F}" type="slidenum">
              <a:rPr lang="en-US" smtClean="0">
                <a:solidFill>
                  <a:srgbClr val="000000"/>
                </a:solidFill>
              </a:rPr>
              <a:pPr eaLnBrk="1" hangingPunct="1"/>
              <a:t>14</a:t>
            </a:fld>
            <a:endParaRPr lang="en-US" smtClean="0">
              <a:solidFill>
                <a:srgbClr val="000000"/>
              </a:solidFill>
            </a:endParaRPr>
          </a:p>
        </p:txBody>
      </p:sp>
      <p:sp>
        <p:nvSpPr>
          <p:cNvPr id="24579" name="Rectangle 2"/>
          <p:cNvSpPr>
            <a:spLocks noGrp="1" noChangeArrowheads="1"/>
          </p:cNvSpPr>
          <p:nvPr>
            <p:ph type="title"/>
          </p:nvPr>
        </p:nvSpPr>
        <p:spPr>
          <a:xfrm>
            <a:off x="0" y="152400"/>
            <a:ext cx="9448800" cy="685800"/>
          </a:xfrm>
        </p:spPr>
        <p:txBody>
          <a:bodyPr/>
          <a:lstStyle/>
          <a:p>
            <a:r>
              <a:rPr lang="en-US" sz="4000" dirty="0" smtClean="0">
                <a:solidFill>
                  <a:srgbClr val="FFFF00"/>
                </a:solidFill>
              </a:rPr>
              <a:t>GOES-12/15</a:t>
            </a:r>
            <a:r>
              <a:rPr lang="en-US" sz="4000" b="1" dirty="0" smtClean="0">
                <a:solidFill>
                  <a:srgbClr val="FFFF00"/>
                </a:solidFill>
              </a:rPr>
              <a:t> </a:t>
            </a:r>
            <a:r>
              <a:rPr lang="en-US" sz="4000" dirty="0" smtClean="0">
                <a:solidFill>
                  <a:srgbClr val="FFFF00"/>
                </a:solidFill>
              </a:rPr>
              <a:t> (Around eclipse period)</a:t>
            </a:r>
            <a:r>
              <a:rPr lang="en-US" sz="2000" dirty="0" smtClean="0">
                <a:solidFill>
                  <a:srgbClr val="0000FF"/>
                </a:solidFill>
              </a:rPr>
              <a:t/>
            </a:r>
            <a:br>
              <a:rPr lang="en-US" sz="2000" dirty="0" smtClean="0">
                <a:solidFill>
                  <a:srgbClr val="0000FF"/>
                </a:solidFill>
              </a:rPr>
            </a:br>
            <a:endParaRPr lang="en-US" sz="2000" dirty="0" smtClean="0">
              <a:solidFill>
                <a:srgbClr val="0000FF"/>
              </a:solidFill>
            </a:endParaRPr>
          </a:p>
        </p:txBody>
      </p:sp>
      <p:sp>
        <p:nvSpPr>
          <p:cNvPr id="24580" name="Rectangle 3"/>
          <p:cNvSpPr>
            <a:spLocks noChangeArrowheads="1"/>
          </p:cNvSpPr>
          <p:nvPr/>
        </p:nvSpPr>
        <p:spPr bwMode="auto">
          <a:xfrm>
            <a:off x="2976563" y="251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24581" name="Text Box 4"/>
          <p:cNvSpPr txBox="1">
            <a:spLocks noChangeArrowheads="1"/>
          </p:cNvSpPr>
          <p:nvPr/>
        </p:nvSpPr>
        <p:spPr bwMode="auto">
          <a:xfrm>
            <a:off x="1981200" y="6415088"/>
            <a:ext cx="518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00"/>
                </a:solidFill>
              </a:rPr>
              <a:t>GOES-11        		                    GOES-15</a:t>
            </a:r>
          </a:p>
        </p:txBody>
      </p:sp>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31838"/>
            <a:ext cx="70866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422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5C646E-7B94-4E66-9079-B314B24D9857}" type="slidenum">
              <a:rPr lang="en-US" smtClean="0">
                <a:solidFill>
                  <a:srgbClr val="000000"/>
                </a:solidFill>
              </a:rPr>
              <a:pPr eaLnBrk="1" hangingPunct="1"/>
              <a:t>15</a:t>
            </a:fld>
            <a:endParaRPr lang="en-US" smtClean="0">
              <a:solidFill>
                <a:srgbClr val="000000"/>
              </a:solidFill>
            </a:endParaRPr>
          </a:p>
        </p:txBody>
      </p:sp>
      <p:sp>
        <p:nvSpPr>
          <p:cNvPr id="23555" name="Rectangle 4"/>
          <p:cNvSpPr>
            <a:spLocks noGrp="1" noChangeArrowheads="1"/>
          </p:cNvSpPr>
          <p:nvPr>
            <p:ph type="title"/>
          </p:nvPr>
        </p:nvSpPr>
        <p:spPr>
          <a:xfrm>
            <a:off x="457200" y="-152400"/>
            <a:ext cx="8229600" cy="1143000"/>
          </a:xfrm>
        </p:spPr>
        <p:txBody>
          <a:bodyPr/>
          <a:lstStyle/>
          <a:p>
            <a:r>
              <a:rPr lang="en-US" smtClean="0">
                <a:solidFill>
                  <a:srgbClr val="FFFF00"/>
                </a:solidFill>
              </a:rPr>
              <a:t>Improved INR</a:t>
            </a:r>
          </a:p>
        </p:txBody>
      </p:sp>
      <p:pic>
        <p:nvPicPr>
          <p:cNvPr id="23556" name="Picture 5" descr="g14_g12_nav_movi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78192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56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GOES</a:t>
            </a:r>
          </a:p>
        </p:txBody>
      </p:sp>
      <p:sp>
        <p:nvSpPr>
          <p:cNvPr id="32772"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Figure courtesy of K. Bedka and W. Feltz</a:t>
            </a:r>
          </a:p>
        </p:txBody>
      </p:sp>
      <p:sp>
        <p:nvSpPr>
          <p:cNvPr id="3277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E5ACF-E74B-4268-9AE9-579A573B8A26}"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3043997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12725" y="193675"/>
            <a:ext cx="9794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“ABI”</a:t>
            </a:r>
          </a:p>
        </p:txBody>
      </p:sp>
      <p:sp>
        <p:nvSpPr>
          <p:cNvPr id="33796"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Figure courtesy of K. Bedka and W. Feltz</a:t>
            </a:r>
          </a:p>
        </p:txBody>
      </p:sp>
      <p:sp>
        <p:nvSpPr>
          <p:cNvPr id="337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A9D29-52DF-4120-9BBD-9108A85B8501}"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854739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Key,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Will </a:t>
            </a:r>
            <a:r>
              <a:rPr lang="en-US" sz="2000" dirty="0" err="1" smtClean="0">
                <a:solidFill>
                  <a:srgbClr val="FFFF00"/>
                </a:solidFill>
              </a:rPr>
              <a:t>Straka</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Whittaker,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Walter Wolf, GPO, Jordan Gerth, </a:t>
            </a:r>
            <a:r>
              <a:rPr lang="en-US" sz="2000" dirty="0" err="1" smtClean="0">
                <a:solidFill>
                  <a:srgbClr val="FFFF00"/>
                </a:solidFill>
              </a:rPr>
              <a:t>Chian</a:t>
            </a:r>
            <a:r>
              <a:rPr lang="en-US" sz="2000" dirty="0" smtClean="0">
                <a:solidFill>
                  <a:srgbClr val="FFFF00"/>
                </a:solidFill>
              </a:rPr>
              <a:t>-Yi Liu,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ITT Industries, Lockheed-Martin, other industry partners, etc.</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1066800" y="629285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36868" name="Text Box 4"/>
          <p:cNvSpPr txBox="1">
            <a:spLocks noChangeArrowheads="1"/>
          </p:cNvSpPr>
          <p:nvPr/>
        </p:nvSpPr>
        <p:spPr bwMode="auto">
          <a:xfrm>
            <a:off x="1844675" y="90488"/>
            <a:ext cx="5470525" cy="4572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36869"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36870" name="Text Box 6"/>
          <p:cNvSpPr txBox="1">
            <a:spLocks noChangeArrowheads="1"/>
          </p:cNvSpPr>
          <p:nvPr/>
        </p:nvSpPr>
        <p:spPr bwMode="auto">
          <a:xfrm rot="-2700000">
            <a:off x="1423988" y="43815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36871" name="Text Box 7"/>
          <p:cNvSpPr txBox="1">
            <a:spLocks noChangeArrowheads="1"/>
          </p:cNvSpPr>
          <p:nvPr/>
        </p:nvSpPr>
        <p:spPr bwMode="auto">
          <a:xfrm rot="-2706086">
            <a:off x="2349500" y="4346575"/>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36872" name="Text Box 8"/>
          <p:cNvSpPr txBox="1">
            <a:spLocks noChangeArrowheads="1"/>
          </p:cNvSpPr>
          <p:nvPr/>
        </p:nvSpPr>
        <p:spPr bwMode="auto">
          <a:xfrm rot="-2700000">
            <a:off x="4232275" y="27178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36873" name="Text Box 9"/>
          <p:cNvSpPr txBox="1">
            <a:spLocks noChangeArrowheads="1"/>
          </p:cNvSpPr>
          <p:nvPr/>
        </p:nvSpPr>
        <p:spPr bwMode="auto">
          <a:xfrm rot="-2700000">
            <a:off x="6969125" y="2541588"/>
            <a:ext cx="1300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36874" name="Text Box 10"/>
          <p:cNvSpPr txBox="1">
            <a:spLocks noChangeArrowheads="1"/>
          </p:cNvSpPr>
          <p:nvPr/>
        </p:nvSpPr>
        <p:spPr bwMode="auto">
          <a:xfrm rot="-2700000">
            <a:off x="4872038" y="2411413"/>
            <a:ext cx="174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20</a:t>
            </a:fld>
            <a:endParaRPr lang="en-US" smtClean="0">
              <a:solidFill>
                <a:srgbClr val="000000"/>
              </a:solidFill>
            </a:endParaRPr>
          </a:p>
        </p:txBody>
      </p:sp>
    </p:spTree>
    <p:extLst>
      <p:ext uri="{BB962C8B-B14F-4D97-AF65-F5344CB8AC3E}">
        <p14:creationId xmlns:p14="http://schemas.microsoft.com/office/powerpoint/2010/main" val="78842187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OES8I_GOES12I_MSG_AB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228600" y="5300663"/>
            <a:ext cx="89154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a:solidFill>
                  <a:srgbClr val="FFFF00"/>
                </a:solidFill>
                <a:latin typeface="Arial Unicode MS" pitchFamily="34" charset="-128"/>
              </a:rPr>
              <a:t>Similarities and differences for the spectral bands on Meteosat Second Generation (MSG), current GOES, and the Advanced Baseline Imager (ABI).</a:t>
            </a:r>
          </a:p>
          <a:p>
            <a:pPr eaLnBrk="1" fontAlgn="base" hangingPunct="1">
              <a:spcBef>
                <a:spcPct val="0"/>
              </a:spcBef>
              <a:spcAft>
                <a:spcPct val="0"/>
              </a:spcAft>
            </a:pPr>
            <a:endParaRPr lang="en-US" sz="2000">
              <a:solidFill>
                <a:srgbClr val="FFFF00"/>
              </a:solidFill>
              <a:latin typeface="Arial Unicode MS" pitchFamily="34" charset="-128"/>
            </a:endParaRPr>
          </a:p>
          <a:p>
            <a:pPr eaLnBrk="1" fontAlgn="base" hangingPunct="1">
              <a:spcBef>
                <a:spcPct val="0"/>
              </a:spcBef>
              <a:spcAft>
                <a:spcPct val="0"/>
              </a:spcAft>
            </a:pPr>
            <a:r>
              <a:rPr lang="en-US" sz="2000">
                <a:solidFill>
                  <a:srgbClr val="FFFF00"/>
                </a:solidFill>
                <a:latin typeface="Arial Unicode MS" pitchFamily="34" charset="-128"/>
              </a:rPr>
              <a:t>ABI has many more bands than the current operational GOES imagers.</a:t>
            </a:r>
            <a:r>
              <a:rPr lang="en-US">
                <a:solidFill>
                  <a:srgbClr val="000000"/>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21</a:t>
            </a:fld>
            <a:endParaRPr lang="en-US" smtClean="0">
              <a:solidFill>
                <a:srgbClr val="000000"/>
              </a:solidFill>
            </a:endParaRPr>
          </a:p>
        </p:txBody>
      </p:sp>
    </p:spTree>
    <p:extLst>
      <p:ext uri="{BB962C8B-B14F-4D97-AF65-F5344CB8AC3E}">
        <p14:creationId xmlns:p14="http://schemas.microsoft.com/office/powerpoint/2010/main" val="37109476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22</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pPr/>
              <a:t>38</a:t>
            </a:fld>
            <a:endParaRPr lang="en-US"/>
          </a:p>
        </p:txBody>
      </p:sp>
      <p:sp>
        <p:nvSpPr>
          <p:cNvPr id="103426" name="Text Box 2"/>
          <p:cNvSpPr txBox="1">
            <a:spLocks noChangeArrowheads="1"/>
          </p:cNvSpPr>
          <p:nvPr/>
        </p:nvSpPr>
        <p:spPr bwMode="auto">
          <a:xfrm>
            <a:off x="8985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solidFill>
                  <a:schemeClr val="folHlink"/>
                </a:solidFill>
                <a:latin typeface="Times New Roman" pitchFamily="18" charset="0"/>
                <a:ea typeface="Batang" pitchFamily="18" charset="-127"/>
                <a:cs typeface="Times New Roman" pitchFamily="18" charset="0"/>
              </a:rPr>
              <a:t>Simulated Advanced Baseline Imager (ABI) bands shown; in the legacy AWIPS. </a:t>
            </a:r>
            <a:endParaRPr lang="en-US">
              <a:solidFill>
                <a:schemeClr val="folHlink"/>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28295607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39</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grpSp>
        <p:nvGrpSpPr>
          <p:cNvPr id="9221" name="Group 3"/>
          <p:cNvGrpSpPr>
            <a:grpSpLocks/>
          </p:cNvGrpSpPr>
          <p:nvPr/>
        </p:nvGrpSpPr>
        <p:grpSpPr bwMode="auto">
          <a:xfrm>
            <a:off x="4038600" y="2819400"/>
            <a:ext cx="4876800" cy="39624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629527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“RGB Color” (VIS 0.6, VIS 0.8, and </a:t>
            </a:r>
            <a:r>
              <a:rPr lang="en-US" sz="2400" dirty="0" err="1" smtClean="0"/>
              <a:t>NearIR</a:t>
            </a:r>
            <a:r>
              <a:rPr lang="en-US" sz="2400" dirty="0" smtClean="0"/>
              <a:t> 1.6 um) with ABI simulated data (from CIMSS); image from William </a:t>
            </a:r>
            <a:r>
              <a:rPr lang="en-US" sz="2400" dirty="0" err="1" smtClean="0"/>
              <a:t>Straka</a:t>
            </a:r>
            <a:r>
              <a:rPr lang="en-US" sz="24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40</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41</a:t>
            </a:fld>
            <a:endParaRPr lang="en-US" smtClean="0">
              <a:solidFill>
                <a:srgbClr val="000000"/>
              </a:solidFill>
            </a:endParaRPr>
          </a:p>
        </p:txBody>
      </p:sp>
      <p:sp>
        <p:nvSpPr>
          <p:cNvPr id="74755" name="TextBox 2"/>
          <p:cNvSpPr txBox="1">
            <a:spLocks noChangeArrowheads="1"/>
          </p:cNvSpPr>
          <p:nvPr/>
        </p:nvSpPr>
        <p:spPr bwMode="auto">
          <a:xfrm>
            <a:off x="1066800" y="65532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7475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42</a:t>
            </a:fld>
            <a:endParaRPr lang="en-US" smtClean="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579" y="2362200"/>
            <a:ext cx="5125221" cy="349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4391707" y="58790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43</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b="1" kern="0" dirty="0">
                <a:solidFill>
                  <a:srgbClr val="FFFF00"/>
                </a:solidFill>
                <a:latin typeface="Arial Black" pitchFamily="34" charset="0"/>
              </a:rPr>
              <a:t>AWG Algorithm Development Scope</a:t>
            </a:r>
          </a:p>
          <a:p>
            <a:pPr algn="ctr" eaLnBrk="0" fontAlgn="base" hangingPunct="0">
              <a:spcBef>
                <a:spcPct val="0"/>
              </a:spcBef>
              <a:spcAft>
                <a:spcPct val="0"/>
              </a:spcAft>
              <a:defRPr/>
            </a:pPr>
            <a:r>
              <a:rPr lang="en-US" b="1" i="1" kern="0" dirty="0">
                <a:solidFill>
                  <a:srgbClr val="FFFFFF"/>
                </a:solidFill>
                <a:latin typeface="Book Antiqua" pitchFamily="18" charset="0"/>
              </a:rPr>
              <a:t>Develop algorithms for the following L2 products…</a:t>
            </a: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a:t>
            </a:r>
            <a:r>
              <a:rPr lang="en-US" sz="1400" kern="0" dirty="0" err="1">
                <a:solidFill>
                  <a:srgbClr val="FF9900"/>
                </a:solidFill>
              </a:rPr>
              <a:t>Precipitable</a:t>
            </a:r>
            <a:r>
              <a:rPr lang="en-US" sz="1400" kern="0" dirty="0">
                <a:solidFill>
                  <a:srgbClr val="FF9900"/>
                </a:solidFill>
              </a:rPr>
              <a:t>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a:t>
            </a:r>
            <a:r>
              <a:rPr lang="en-US" sz="1400" kern="0" dirty="0" err="1">
                <a:solidFill>
                  <a:srgbClr val="CC3300"/>
                </a:solidFill>
              </a:rPr>
              <a:t>Insolation</a:t>
            </a:r>
            <a:r>
              <a:rPr lang="en-US" sz="1400" kern="0" dirty="0">
                <a:solidFill>
                  <a:srgbClr val="CC3300"/>
                </a:solidFill>
              </a:rPr>
              <a:t>: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a:t>
            </a:r>
            <a:r>
              <a:rPr lang="en-US" sz="1400" kern="0" dirty="0" err="1">
                <a:solidFill>
                  <a:srgbClr val="CC3300"/>
                </a:solidFill>
              </a:rPr>
              <a:t>Insolation</a:t>
            </a:r>
            <a:r>
              <a:rPr lang="en-US" sz="1400" kern="0" dirty="0">
                <a:solidFill>
                  <a:srgbClr val="CC3300"/>
                </a:solidFill>
              </a:rPr>
              <a:t>: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0.64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0.86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1.38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2.26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3.9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6.19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6.95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7.34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0.47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8.5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9.61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10.35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11.2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12.3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41A2CE-7AC5-44D0-8029-D8AE4378DFB5}" type="slidenum">
              <a:rPr lang="en-US" smtClean="0"/>
              <a:pPr eaLnBrk="1" hangingPunct="1"/>
              <a:t>45</a:t>
            </a:fld>
            <a:endParaRPr lang="en-US" smtClean="0"/>
          </a:p>
        </p:txBody>
      </p:sp>
    </p:spTree>
    <p:extLst>
      <p:ext uri="{BB962C8B-B14F-4D97-AF65-F5344CB8AC3E}">
        <p14:creationId xmlns:p14="http://schemas.microsoft.com/office/powerpoint/2010/main" val="26826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4AC94-1338-4F7B-A89F-09CD08D2B010}" type="slidenum">
              <a:rPr lang="en-US" smtClean="0"/>
              <a:pPr eaLnBrk="1" hangingPunct="1"/>
              <a:t>46</a:t>
            </a:fld>
            <a:endParaRPr lang="en-US" smtClean="0"/>
          </a:p>
        </p:txBody>
      </p:sp>
    </p:spTree>
    <p:extLst>
      <p:ext uri="{BB962C8B-B14F-4D97-AF65-F5344CB8AC3E}">
        <p14:creationId xmlns:p14="http://schemas.microsoft.com/office/powerpoint/2010/main" val="34506163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47</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47</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47</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47</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47</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47</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Aqua-MODIS_valley_fog_modis_fog_prob_09-17-2007_0740"/>
          <p:cNvPicPr>
            <a:picLocks noChangeAspect="1" noChangeArrowheads="1"/>
          </p:cNvPicPr>
          <p:nvPr/>
        </p:nvPicPr>
        <p:blipFill>
          <a:blip r:embed="rId3" cstate="print"/>
          <a:srcRect/>
          <a:stretch>
            <a:fillRect/>
          </a:stretch>
        </p:blipFill>
        <p:spPr bwMode="auto">
          <a:xfrm>
            <a:off x="4495800" y="2286000"/>
            <a:ext cx="4122738" cy="4076700"/>
          </a:xfrm>
          <a:prstGeom prst="rect">
            <a:avLst/>
          </a:prstGeom>
          <a:noFill/>
          <a:ln w="9525">
            <a:noFill/>
            <a:miter lim="800000"/>
            <a:headEnd/>
            <a:tailEnd/>
          </a:ln>
        </p:spPr>
      </p:pic>
      <p:pic>
        <p:nvPicPr>
          <p:cNvPr id="24579" name="Picture 3" descr="GOES-12_valley_fog_goes_fog_prob_09-17-2007_0745"/>
          <p:cNvPicPr>
            <a:picLocks noChangeAspect="1" noChangeArrowheads="1"/>
          </p:cNvPicPr>
          <p:nvPr/>
        </p:nvPicPr>
        <p:blipFill>
          <a:blip r:embed="rId4" cstate="print"/>
          <a:srcRect/>
          <a:stretch>
            <a:fillRect/>
          </a:stretch>
        </p:blipFill>
        <p:spPr bwMode="auto">
          <a:xfrm>
            <a:off x="152400" y="2286000"/>
            <a:ext cx="4122738" cy="4076700"/>
          </a:xfrm>
          <a:prstGeom prst="rect">
            <a:avLst/>
          </a:prstGeom>
          <a:noFill/>
          <a:ln w="9525">
            <a:noFill/>
            <a:miter lim="800000"/>
            <a:headEnd/>
            <a:tailEnd/>
          </a:ln>
        </p:spPr>
      </p:pic>
      <p:sp>
        <p:nvSpPr>
          <p:cNvPr id="2052" name="Text Box 4"/>
          <p:cNvSpPr txBox="1">
            <a:spLocks noChangeArrowheads="1"/>
          </p:cNvSpPr>
          <p:nvPr/>
        </p:nvSpPr>
        <p:spPr bwMode="auto">
          <a:xfrm>
            <a:off x="1752600" y="304800"/>
            <a:ext cx="5611812"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prstClr val="black"/>
                </a:solidFill>
                <a:cs typeface="Arial" pitchFamily="34" charset="0"/>
              </a:rPr>
              <a:t>The GOES-R Fog Product</a:t>
            </a:r>
          </a:p>
        </p:txBody>
      </p:sp>
      <p:sp>
        <p:nvSpPr>
          <p:cNvPr id="24581" name="Text Box 5"/>
          <p:cNvSpPr txBox="1">
            <a:spLocks noChangeArrowheads="1"/>
          </p:cNvSpPr>
          <p:nvPr/>
        </p:nvSpPr>
        <p:spPr bwMode="auto">
          <a:xfrm>
            <a:off x="762000" y="1905000"/>
            <a:ext cx="2438400" cy="369332"/>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pitchFamily="34" charset="0"/>
              <a:cs typeface="Arial" pitchFamily="34" charset="0"/>
            </a:endParaRPr>
          </a:p>
        </p:txBody>
      </p:sp>
      <p:sp>
        <p:nvSpPr>
          <p:cNvPr id="24582" name="Text Box 6"/>
          <p:cNvSpPr txBox="1">
            <a:spLocks noChangeArrowheads="1"/>
          </p:cNvSpPr>
          <p:nvPr/>
        </p:nvSpPr>
        <p:spPr bwMode="auto">
          <a:xfrm>
            <a:off x="1066800" y="1995488"/>
            <a:ext cx="24384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a:t>
            </a:r>
            <a:endParaRPr lang="en-US">
              <a:solidFill>
                <a:prstClr val="black"/>
              </a:solidFill>
              <a:latin typeface="Arial" pitchFamily="34" charset="0"/>
              <a:cs typeface="Arial" pitchFamily="34" charset="0"/>
            </a:endParaRPr>
          </a:p>
        </p:txBody>
      </p:sp>
      <p:sp>
        <p:nvSpPr>
          <p:cNvPr id="24583" name="Text Box 7"/>
          <p:cNvSpPr txBox="1">
            <a:spLocks noChangeArrowheads="1"/>
          </p:cNvSpPr>
          <p:nvPr/>
        </p:nvSpPr>
        <p:spPr bwMode="auto">
          <a:xfrm>
            <a:off x="4876800" y="1995488"/>
            <a:ext cx="31242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GOES-R</a:t>
            </a:r>
            <a:endParaRPr lang="en-US" sz="2800">
              <a:solidFill>
                <a:prstClr val="black"/>
              </a:solidFill>
              <a:latin typeface="Arial" pitchFamily="34" charset="0"/>
              <a:cs typeface="Arial" pitchFamily="34" charset="0"/>
            </a:endParaRPr>
          </a:p>
        </p:txBody>
      </p:sp>
      <p:sp>
        <p:nvSpPr>
          <p:cNvPr id="2458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1083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3011" name="Rectangle 13"/>
          <p:cNvSpPr>
            <a:spLocks noGrp="1" noChangeArrowheads="1"/>
          </p:cNvSpPr>
          <p:nvPr>
            <p:ph type="sldNum" sz="quarter" idx="12"/>
          </p:nvPr>
        </p:nvSpPr>
        <p:spPr>
          <a:noFill/>
        </p:spPr>
        <p:txBody>
          <a:bodyPr/>
          <a:lstStyle/>
          <a:p>
            <a:fld id="{FC4F3240-6EFC-4016-AF78-829069E205C7}" type="slidenum">
              <a:rPr lang="en-US" smtClean="0"/>
              <a:pPr/>
              <a:t>49</a:t>
            </a:fld>
            <a:endParaRPr lang="en-US" smtClean="0"/>
          </a:p>
        </p:txBody>
      </p:sp>
      <p:sp>
        <p:nvSpPr>
          <p:cNvPr id="4301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9600789-43AD-4141-A7F8-4D0E0E3278D9}"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4301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1F50BEA-70C0-4613-97F8-E2F3D18FD7D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4301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CE71B5D-8556-40F0-827B-2848C238F8D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430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9E0B486-7373-4B12-8F29-FE7FBCC6BF6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4301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7673F30-4E8C-4EA0-9ED5-5539C0A15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49</a:t>
            </a:fld>
            <a:endParaRPr lang="en-US" sz="1400" b="1">
              <a:solidFill>
                <a:srgbClr val="FFFF00"/>
              </a:solidFill>
              <a:latin typeface="Times New Roman" pitchFamily="18" charset="0"/>
              <a:ea typeface="MS PGothic" pitchFamily="34" charset="-128"/>
            </a:endParaRPr>
          </a:p>
        </p:txBody>
      </p:sp>
      <p:sp>
        <p:nvSpPr>
          <p:cNvPr id="43017" name="Rectangle 6"/>
          <p:cNvSpPr>
            <a:spLocks noGrp="1" noChangeArrowheads="1"/>
          </p:cNvSpPr>
          <p:nvPr>
            <p:ph type="title" idx="4294967295"/>
          </p:nvPr>
        </p:nvSpPr>
        <p:spPr/>
        <p:txBody>
          <a:bodyPr lIns="92075" tIns="46038" rIns="92075" bIns="46038" anchor="b"/>
          <a:lstStyle/>
          <a:p>
            <a:pPr eaLnBrk="1" hangingPunct="1"/>
            <a:r>
              <a:rPr lang="en-US" sz="2800" smtClean="0"/>
              <a:t>Derived Motion Winds</a:t>
            </a:r>
          </a:p>
        </p:txBody>
      </p:sp>
      <p:sp>
        <p:nvSpPr>
          <p:cNvPr id="43018" name="Rectangle 3"/>
          <p:cNvSpPr>
            <a:spLocks noGrp="1" noChangeArrowheads="1"/>
          </p:cNvSpPr>
          <p:nvPr>
            <p:ph type="body" idx="4294967295"/>
          </p:nvPr>
        </p:nvSpPr>
        <p:spPr>
          <a:xfrm>
            <a:off x="11113" y="1047481"/>
            <a:ext cx="4643437" cy="5561012"/>
          </a:xfrm>
        </p:spPr>
        <p:txBody>
          <a:bodyPr lIns="92075" tIns="46038" rIns="92075" bIns="46038"/>
          <a:lstStyle/>
          <a:p>
            <a:pPr eaLnBrk="1" hangingPunct="1">
              <a:lnSpc>
                <a:spcPct val="90000"/>
              </a:lnSpc>
            </a:pPr>
            <a:r>
              <a:rPr lang="en-US" sz="2400" b="1" dirty="0" smtClean="0">
                <a:solidFill>
                  <a:srgbClr val="FFFF00"/>
                </a:solidFill>
              </a:rPr>
              <a:t>Algorithm Highlights</a:t>
            </a:r>
          </a:p>
          <a:p>
            <a:pPr lvl="1" eaLnBrk="1" hangingPunct="1">
              <a:lnSpc>
                <a:spcPct val="90000"/>
              </a:lnSpc>
            </a:pPr>
            <a:r>
              <a:rPr lang="en-US" sz="1600" dirty="0" smtClean="0"/>
              <a:t>Heritage in targeting, tracking, and QC  algorithms lie with current NESDIS operational winds algorithms</a:t>
            </a:r>
          </a:p>
          <a:p>
            <a:pPr lvl="1" eaLnBrk="1" hangingPunct="1">
              <a:lnSpc>
                <a:spcPct val="90000"/>
              </a:lnSpc>
            </a:pPr>
            <a:r>
              <a:rPr lang="en-US" sz="1600" dirty="0" smtClean="0"/>
              <a:t>New nested tracking algorithm introduced that makes use of a two-dimensional clustering algorithm to capture the dominant motion in each target scene</a:t>
            </a:r>
          </a:p>
          <a:p>
            <a:pPr lvl="1" eaLnBrk="1" hangingPunct="1">
              <a:lnSpc>
                <a:spcPct val="90000"/>
              </a:lnSpc>
            </a:pPr>
            <a:r>
              <a:rPr lang="en-US" sz="1600" dirty="0" smtClean="0"/>
              <a:t>Utilizes clear sky mask product</a:t>
            </a:r>
          </a:p>
          <a:p>
            <a:pPr lvl="1" eaLnBrk="1" hangingPunct="1">
              <a:lnSpc>
                <a:spcPct val="90000"/>
              </a:lnSpc>
            </a:pPr>
            <a:r>
              <a:rPr lang="en-US" sz="1600" dirty="0" smtClean="0"/>
              <a:t>Wind height assignment will rely on utilization of pixel level cloud heights generated upstream via algorithms delivered by AWG cloud application team</a:t>
            </a:r>
          </a:p>
          <a:p>
            <a:pPr lvl="1" eaLnBrk="1" hangingPunct="1">
              <a:lnSpc>
                <a:spcPct val="90000"/>
              </a:lnSpc>
            </a:pPr>
            <a:r>
              <a:rPr lang="en-US" sz="1600" dirty="0" smtClean="0"/>
              <a:t>Leverages ABI’s higher spatial and temporal resolution data</a:t>
            </a:r>
          </a:p>
          <a:p>
            <a:pPr lvl="1" eaLnBrk="1" hangingPunct="1">
              <a:lnSpc>
                <a:spcPct val="90000"/>
              </a:lnSpc>
            </a:pPr>
            <a:endParaRPr lang="en-US" sz="1800" dirty="0" smtClean="0"/>
          </a:p>
          <a:p>
            <a:pPr eaLnBrk="1" hangingPunct="1">
              <a:lnSpc>
                <a:spcPct val="90000"/>
              </a:lnSpc>
            </a:pPr>
            <a:r>
              <a:rPr lang="en-US" sz="2400" b="1" dirty="0" smtClean="0">
                <a:solidFill>
                  <a:srgbClr val="FFFF00"/>
                </a:solidFill>
              </a:rPr>
              <a:t>Operational Applications</a:t>
            </a:r>
          </a:p>
          <a:p>
            <a:pPr lvl="1">
              <a:lnSpc>
                <a:spcPct val="90000"/>
              </a:lnSpc>
            </a:pPr>
            <a:r>
              <a:rPr lang="en-US" sz="1600" dirty="0" smtClean="0"/>
              <a:t>Weather Forecasting</a:t>
            </a:r>
          </a:p>
          <a:p>
            <a:pPr lvl="1">
              <a:lnSpc>
                <a:spcPct val="90000"/>
              </a:lnSpc>
            </a:pPr>
            <a:r>
              <a:rPr lang="en-US" sz="1600" dirty="0" smtClean="0"/>
              <a:t>Assimilation into </a:t>
            </a:r>
            <a:r>
              <a:rPr lang="en-US" sz="1600" dirty="0" err="1" smtClean="0"/>
              <a:t>mesoscale</a:t>
            </a:r>
            <a:r>
              <a:rPr lang="en-US" sz="1600" dirty="0" smtClean="0"/>
              <a:t> and global NWP models</a:t>
            </a:r>
          </a:p>
          <a:p>
            <a:pPr lvl="1">
              <a:lnSpc>
                <a:spcPct val="90000"/>
              </a:lnSpc>
            </a:pPr>
            <a:r>
              <a:rPr lang="en-US" sz="1600" dirty="0" smtClean="0"/>
              <a:t>Aviation (flight routing)</a:t>
            </a:r>
          </a:p>
          <a:p>
            <a:pPr lvl="1" eaLnBrk="1" hangingPunct="1">
              <a:lnSpc>
                <a:spcPct val="90000"/>
              </a:lnSpc>
            </a:pPr>
            <a:endParaRPr lang="en-US" dirty="0" smtClean="0"/>
          </a:p>
        </p:txBody>
      </p:sp>
      <p:grpSp>
        <p:nvGrpSpPr>
          <p:cNvPr id="43037" name="Group 16"/>
          <p:cNvGrpSpPr>
            <a:grpSpLocks/>
          </p:cNvGrpSpPr>
          <p:nvPr/>
        </p:nvGrpSpPr>
        <p:grpSpPr bwMode="auto">
          <a:xfrm>
            <a:off x="4933950" y="6071674"/>
            <a:ext cx="4038600" cy="214313"/>
            <a:chOff x="3108" y="3456"/>
            <a:chExt cx="2544" cy="135"/>
          </a:xfrm>
        </p:grpSpPr>
        <p:sp>
          <p:nvSpPr>
            <p:cNvPr id="43038" name="Text Box 12"/>
            <p:cNvSpPr txBox="1">
              <a:spLocks noChangeArrowheads="1"/>
            </p:cNvSpPr>
            <p:nvPr/>
          </p:nvSpPr>
          <p:spPr bwMode="auto">
            <a:xfrm>
              <a:off x="3108" y="3456"/>
              <a:ext cx="912"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D60093"/>
                  </a:solidFill>
                  <a:latin typeface="Comic Sans MS" pitchFamily="66" charset="0"/>
                </a:rPr>
                <a:t>High Level  100-399 </a:t>
              </a:r>
              <a:r>
                <a:rPr lang="en-US" sz="800" b="1" dirty="0" err="1">
                  <a:solidFill>
                    <a:srgbClr val="D60093"/>
                  </a:solidFill>
                  <a:latin typeface="Comic Sans MS" pitchFamily="66" charset="0"/>
                </a:rPr>
                <a:t>mb</a:t>
              </a:r>
              <a:endParaRPr lang="en-US" sz="800" b="1" dirty="0">
                <a:solidFill>
                  <a:srgbClr val="FFFF00"/>
                </a:solidFill>
                <a:latin typeface="Comic Sans MS" pitchFamily="66" charset="0"/>
              </a:endParaRPr>
            </a:p>
          </p:txBody>
        </p:sp>
        <p:sp>
          <p:nvSpPr>
            <p:cNvPr id="43039" name="Text Box 13"/>
            <p:cNvSpPr txBox="1">
              <a:spLocks noChangeArrowheads="1"/>
            </p:cNvSpPr>
            <p:nvPr/>
          </p:nvSpPr>
          <p:spPr bwMode="auto">
            <a:xfrm>
              <a:off x="4020" y="3456"/>
              <a:ext cx="864"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0099FF"/>
                  </a:solidFill>
                  <a:latin typeface="Comic Sans MS" pitchFamily="66" charset="0"/>
                </a:rPr>
                <a:t>Mid-Level  400–699 </a:t>
              </a:r>
              <a:r>
                <a:rPr lang="en-US" sz="800" b="1" dirty="0" err="1">
                  <a:solidFill>
                    <a:srgbClr val="0099FF"/>
                  </a:solidFill>
                  <a:latin typeface="Comic Sans MS" pitchFamily="66" charset="0"/>
                </a:rPr>
                <a:t>mb</a:t>
              </a:r>
              <a:endParaRPr lang="en-US" sz="800" b="1" dirty="0">
                <a:solidFill>
                  <a:srgbClr val="0099FF"/>
                </a:solidFill>
                <a:latin typeface="Comic Sans MS" pitchFamily="66" charset="0"/>
              </a:endParaRPr>
            </a:p>
          </p:txBody>
        </p:sp>
        <p:sp>
          <p:nvSpPr>
            <p:cNvPr id="43040" name="Text Box 14"/>
            <p:cNvSpPr txBox="1">
              <a:spLocks noChangeArrowheads="1"/>
            </p:cNvSpPr>
            <p:nvPr/>
          </p:nvSpPr>
          <p:spPr bwMode="auto">
            <a:xfrm>
              <a:off x="4884" y="3456"/>
              <a:ext cx="768"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a:solidFill>
                    <a:srgbClr val="FFFF00"/>
                  </a:solidFill>
                  <a:latin typeface="Comic Sans MS" pitchFamily="66" charset="0"/>
                </a:rPr>
                <a:t>Low-Level &gt;700 mb </a:t>
              </a:r>
            </a:p>
          </p:txBody>
        </p:sp>
      </p:grpSp>
      <p:pic>
        <p:nvPicPr>
          <p:cNvPr id="33" name="Picture 3" descr="LWIR1_2.gif"/>
          <p:cNvPicPr>
            <a:picLocks noChangeAspect="1"/>
          </p:cNvPicPr>
          <p:nvPr/>
        </p:nvPicPr>
        <p:blipFill>
          <a:blip r:embed="rId3" cstate="print"/>
          <a:srcRect/>
          <a:stretch>
            <a:fillRect/>
          </a:stretch>
        </p:blipFill>
        <p:spPr bwMode="auto">
          <a:xfrm>
            <a:off x="4891025" y="1936359"/>
            <a:ext cx="4047010" cy="4020821"/>
          </a:xfrm>
          <a:prstGeom prst="rect">
            <a:avLst/>
          </a:prstGeom>
          <a:noFill/>
          <a:ln w="9525">
            <a:noFill/>
            <a:miter lim="800000"/>
            <a:headEnd/>
            <a:tailEnd/>
          </a:ln>
        </p:spPr>
      </p:pic>
      <p:sp>
        <p:nvSpPr>
          <p:cNvPr id="34" name="Text Box 8"/>
          <p:cNvSpPr txBox="1">
            <a:spLocks noChangeArrowheads="1"/>
          </p:cNvSpPr>
          <p:nvPr/>
        </p:nvSpPr>
        <p:spPr bwMode="auto">
          <a:xfrm>
            <a:off x="5143123" y="1211326"/>
            <a:ext cx="3810000" cy="6461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Cloud-drift Winds derived from a Full Disk Meteosat-8 SEVERI 10.8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cs typeface="Arial" charset="0"/>
              </a:rPr>
              <a:t>µm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image triplet centered at 1200 UTC   01 February 2007</a:t>
            </a:r>
          </a:p>
        </p:txBody>
      </p:sp>
      <p:sp>
        <p:nvSpPr>
          <p:cNvPr id="18" name="Text Box 8"/>
          <p:cNvSpPr txBox="1">
            <a:spLocks noChangeArrowheads="1"/>
          </p:cNvSpPr>
          <p:nvPr/>
        </p:nvSpPr>
        <p:spPr bwMode="auto">
          <a:xfrm>
            <a:off x="5308275" y="6477000"/>
            <a:ext cx="248798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J. Daniels: 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158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0963" name="Rectangle 13"/>
          <p:cNvSpPr>
            <a:spLocks noGrp="1" noChangeArrowheads="1"/>
          </p:cNvSpPr>
          <p:nvPr>
            <p:ph type="sldNum" sz="quarter" idx="12"/>
          </p:nvPr>
        </p:nvSpPr>
        <p:spPr>
          <a:noFill/>
        </p:spPr>
        <p:txBody>
          <a:bodyPr/>
          <a:lstStyle/>
          <a:p>
            <a:fld id="{98CD94C0-520B-4A13-93CD-510EC7D534D6}" type="slidenum">
              <a:rPr lang="en-US" smtClean="0"/>
              <a:pPr/>
              <a:t>51</a:t>
            </a:fld>
            <a:endParaRPr lang="en-US" smtClean="0"/>
          </a:p>
        </p:txBody>
      </p:sp>
      <p:sp>
        <p:nvSpPr>
          <p:cNvPr id="4096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14C5C8D-9141-4BF2-B159-841D4C9FDD1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51</a:t>
            </a:fld>
            <a:endParaRPr lang="en-US" sz="1400" b="1">
              <a:solidFill>
                <a:srgbClr val="FFFF00"/>
              </a:solidFill>
              <a:latin typeface="Times New Roman" pitchFamily="18" charset="0"/>
              <a:ea typeface="MS PGothic" pitchFamily="34" charset="-128"/>
            </a:endParaRPr>
          </a:p>
        </p:txBody>
      </p:sp>
      <p:sp>
        <p:nvSpPr>
          <p:cNvPr id="4096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1DC554D-72C1-4F52-AE2A-AFFC4127142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51</a:t>
            </a:fld>
            <a:endParaRPr lang="en-US" sz="1400" b="1">
              <a:solidFill>
                <a:srgbClr val="FFFF00"/>
              </a:solidFill>
              <a:latin typeface="Times New Roman" pitchFamily="18" charset="0"/>
              <a:ea typeface="MS PGothic" pitchFamily="34" charset="-128"/>
            </a:endParaRPr>
          </a:p>
        </p:txBody>
      </p:sp>
      <p:sp>
        <p:nvSpPr>
          <p:cNvPr id="4096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93BE80C-2798-47FA-8519-2E7C29C291C1}"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51</a:t>
            </a:fld>
            <a:endParaRPr lang="en-US" sz="1400" b="1">
              <a:solidFill>
                <a:srgbClr val="FFFF00"/>
              </a:solidFill>
              <a:latin typeface="Times New Roman" pitchFamily="18" charset="0"/>
              <a:ea typeface="MS PGothic" pitchFamily="34" charset="-128"/>
            </a:endParaRPr>
          </a:p>
        </p:txBody>
      </p:sp>
      <p:sp>
        <p:nvSpPr>
          <p:cNvPr id="4096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CDF9B77-1CED-4941-B15B-EF1BD2C42C5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51</a:t>
            </a:fld>
            <a:endParaRPr lang="en-US" sz="1400" b="1">
              <a:solidFill>
                <a:srgbClr val="FFFF00"/>
              </a:solidFill>
              <a:latin typeface="Times New Roman" pitchFamily="18" charset="0"/>
              <a:ea typeface="MS PGothic" pitchFamily="34" charset="-128"/>
            </a:endParaRPr>
          </a:p>
        </p:txBody>
      </p:sp>
      <p:sp>
        <p:nvSpPr>
          <p:cNvPr id="4096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4E1BEB-59AB-4DDB-B086-26742A29EEB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51</a:t>
            </a:fld>
            <a:endParaRPr lang="en-US" sz="1400" b="1">
              <a:solidFill>
                <a:srgbClr val="FFFF00"/>
              </a:solidFill>
              <a:latin typeface="Times New Roman" pitchFamily="18" charset="0"/>
              <a:ea typeface="MS PGothic" pitchFamily="34" charset="-128"/>
            </a:endParaRPr>
          </a:p>
        </p:txBody>
      </p:sp>
      <p:sp>
        <p:nvSpPr>
          <p:cNvPr id="40969" name="Rectangle 6"/>
          <p:cNvSpPr>
            <a:spLocks noGrp="1" noChangeArrowheads="1"/>
          </p:cNvSpPr>
          <p:nvPr>
            <p:ph type="title" idx="4294967295"/>
          </p:nvPr>
        </p:nvSpPr>
        <p:spPr>
          <a:xfrm>
            <a:off x="1117600" y="103188"/>
            <a:ext cx="6523038" cy="563562"/>
          </a:xfrm>
        </p:spPr>
        <p:txBody>
          <a:bodyPr lIns="92075" tIns="46038" rIns="92075" bIns="46038" anchor="b"/>
          <a:lstStyle/>
          <a:p>
            <a:pPr eaLnBrk="1" hangingPunct="1"/>
            <a:r>
              <a:rPr lang="en-US" sz="2600" smtClean="0"/>
              <a:t>Fire/Hot Spot Characterization</a:t>
            </a:r>
          </a:p>
        </p:txBody>
      </p:sp>
      <p:sp>
        <p:nvSpPr>
          <p:cNvPr id="539656" name="Rectangle 3"/>
          <p:cNvSpPr>
            <a:spLocks noGrp="1" noChangeArrowheads="1"/>
          </p:cNvSpPr>
          <p:nvPr>
            <p:ph type="body" idx="4294967295"/>
          </p:nvPr>
        </p:nvSpPr>
        <p:spPr>
          <a:xfrm>
            <a:off x="69465" y="1296988"/>
            <a:ext cx="4303360" cy="5410200"/>
          </a:xfrm>
        </p:spPr>
        <p:txBody>
          <a:bodyPr lIns="92075" tIns="46038" rIns="92075" bIns="46038"/>
          <a:lstStyle/>
          <a:p>
            <a:pPr eaLnBrk="1" hangingPunct="1">
              <a:defRPr/>
            </a:pPr>
            <a:r>
              <a:rPr lang="en-US" sz="2000" b="1" dirty="0" smtClean="0">
                <a:solidFill>
                  <a:srgbClr val="FFFF00"/>
                </a:solidFill>
              </a:rPr>
              <a:t>Algorithm Highlights</a:t>
            </a:r>
          </a:p>
          <a:p>
            <a:pPr lvl="1" eaLnBrk="1" hangingPunct="1">
              <a:defRPr/>
            </a:pPr>
            <a:r>
              <a:rPr lang="en-US" sz="1800" dirty="0" smtClean="0"/>
              <a:t>Heritage lies with the GOES operational Wildfire Automated Biomass Burning Algorithm (WF_ABBA) </a:t>
            </a:r>
          </a:p>
          <a:p>
            <a:pPr lvl="1" eaLnBrk="1" hangingPunct="1">
              <a:defRPr/>
            </a:pPr>
            <a:r>
              <a:rPr lang="en-US" sz="1800" dirty="0" smtClean="0">
                <a:solidFill>
                  <a:srgbClr val="F8F8F8"/>
                </a:solidFill>
                <a:effectLst>
                  <a:outerShdw blurRad="38100" dist="38100" dir="2700000" algn="tl">
                    <a:srgbClr val="C0C0C0"/>
                  </a:outerShdw>
                </a:effectLst>
              </a:rPr>
              <a:t>Dynamic, multi-spectral, </a:t>
            </a:r>
            <a:r>
              <a:rPr lang="en-US" sz="1800" dirty="0" err="1" smtClean="0">
                <a:solidFill>
                  <a:srgbClr val="F8F8F8"/>
                </a:solidFill>
                <a:effectLst>
                  <a:outerShdw blurRad="38100" dist="38100" dir="2700000" algn="tl">
                    <a:srgbClr val="C0C0C0"/>
                  </a:outerShdw>
                </a:effectLst>
              </a:rPr>
              <a:t>thresholding</a:t>
            </a:r>
            <a:r>
              <a:rPr lang="en-US" sz="1800" dirty="0" smtClean="0">
                <a:solidFill>
                  <a:srgbClr val="F8F8F8"/>
                </a:solidFill>
                <a:effectLst>
                  <a:outerShdw blurRad="38100" dist="38100" dir="2700000" algn="tl">
                    <a:srgbClr val="C0C0C0"/>
                  </a:outerShdw>
                </a:effectLst>
              </a:rPr>
              <a:t> contextual algorithm</a:t>
            </a:r>
            <a:endParaRPr lang="en-US" sz="1800" dirty="0" smtClean="0"/>
          </a:p>
          <a:p>
            <a:pPr lvl="1" eaLnBrk="1" hangingPunct="1">
              <a:defRPr/>
            </a:pPr>
            <a:r>
              <a:rPr lang="en-US" sz="1800" dirty="0" smtClean="0"/>
              <a:t>Utilizes the 0.64, 3.9, 11.2 and 12.3 </a:t>
            </a:r>
            <a:r>
              <a:rPr lang="en-US" sz="1800" dirty="0" smtClean="0">
                <a:latin typeface="Symbol" pitchFamily="18" charset="2"/>
              </a:rPr>
              <a:t>m</a:t>
            </a:r>
            <a:r>
              <a:rPr lang="en-US" sz="1800" dirty="0" smtClean="0"/>
              <a:t>m channels</a:t>
            </a:r>
          </a:p>
          <a:p>
            <a:pPr lvl="1" eaLnBrk="1" hangingPunct="1">
              <a:defRPr/>
            </a:pPr>
            <a:r>
              <a:rPr lang="en-US" sz="1800" dirty="0" smtClean="0"/>
              <a:t>Leverages ABI’s higher spatial and temporal resolution data</a:t>
            </a:r>
          </a:p>
          <a:p>
            <a:pPr lvl="1" eaLnBrk="1" hangingPunct="1">
              <a:buFontTx/>
              <a:buNone/>
              <a:defRPr/>
            </a:pPr>
            <a:endParaRPr lang="en-US" sz="1800" dirty="0" smtClean="0"/>
          </a:p>
          <a:p>
            <a:pPr eaLnBrk="1" hangingPunct="1">
              <a:defRPr/>
            </a:pPr>
            <a:r>
              <a:rPr lang="en-US" sz="2000" b="1" dirty="0" smtClean="0">
                <a:solidFill>
                  <a:srgbClr val="FFFF00"/>
                </a:solidFill>
              </a:rPr>
              <a:t>Operational Applications</a:t>
            </a:r>
          </a:p>
          <a:p>
            <a:pPr lvl="1">
              <a:defRPr/>
            </a:pPr>
            <a:r>
              <a:rPr lang="en-US" sz="1800" dirty="0" smtClean="0"/>
              <a:t>Fire weather forecasting</a:t>
            </a:r>
          </a:p>
          <a:p>
            <a:pPr lvl="1">
              <a:defRPr/>
            </a:pPr>
            <a:r>
              <a:rPr lang="en-US" sz="1800" dirty="0" smtClean="0"/>
              <a:t>Air quality forecasting</a:t>
            </a:r>
          </a:p>
          <a:p>
            <a:pPr lvl="1" eaLnBrk="1" hangingPunct="1">
              <a:defRPr/>
            </a:pPr>
            <a:endParaRPr lang="en-US" dirty="0" smtClean="0"/>
          </a:p>
        </p:txBody>
      </p:sp>
      <p:pic>
        <p:nvPicPr>
          <p:cNvPr id="14" name="Picture 21" descr="MODABI_4micron_and_WFABBA_07296_1825"/>
          <p:cNvPicPr>
            <a:picLocks noChangeAspect="1" noChangeArrowheads="1"/>
          </p:cNvPicPr>
          <p:nvPr/>
        </p:nvPicPr>
        <p:blipFill>
          <a:blip r:embed="rId3" cstate="print"/>
          <a:srcRect/>
          <a:stretch>
            <a:fillRect/>
          </a:stretch>
        </p:blipFill>
        <p:spPr bwMode="auto">
          <a:xfrm>
            <a:off x="4380306" y="1548143"/>
            <a:ext cx="4646753" cy="3762922"/>
          </a:xfrm>
          <a:prstGeom prst="rect">
            <a:avLst/>
          </a:prstGeom>
          <a:noFill/>
          <a:ln w="9525">
            <a:noFill/>
            <a:miter lim="800000"/>
            <a:headEnd/>
            <a:tailEnd/>
          </a:ln>
        </p:spPr>
      </p:pic>
      <p:sp>
        <p:nvSpPr>
          <p:cNvPr id="12" name="Text Box 8"/>
          <p:cNvSpPr txBox="1">
            <a:spLocks noChangeArrowheads="1"/>
          </p:cNvSpPr>
          <p:nvPr/>
        </p:nvSpPr>
        <p:spPr bwMode="auto">
          <a:xfrm>
            <a:off x="5308275" y="6477000"/>
            <a:ext cx="2167581"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C. Schmidt: CIMSS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79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52</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57347" name="Rectangle 13"/>
          <p:cNvSpPr>
            <a:spLocks noGrp="1" noChangeArrowheads="1"/>
          </p:cNvSpPr>
          <p:nvPr>
            <p:ph type="sldNum" sz="quarter" idx="12"/>
          </p:nvPr>
        </p:nvSpPr>
        <p:spPr>
          <a:noFill/>
        </p:spPr>
        <p:txBody>
          <a:bodyPr/>
          <a:lstStyle/>
          <a:p>
            <a:fld id="{EDDE0ECD-F33F-456C-885B-1D9E5B4053BD}" type="slidenum">
              <a:rPr lang="en-US" smtClean="0"/>
              <a:pPr/>
              <a:t>53</a:t>
            </a:fld>
            <a:endParaRPr lang="en-US" dirty="0" smtClean="0"/>
          </a:p>
        </p:txBody>
      </p:sp>
      <p:sp>
        <p:nvSpPr>
          <p:cNvPr id="5734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BD3E7A-A827-421A-ABB1-16B51B15A88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5734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F706F5E-78BF-42EE-8EBE-9F321C92C2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5735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084839-BBC7-4524-82C0-81B08C10A6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5735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A97FEDC-BC6E-4718-8EAC-A3942FFD912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573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97B48DB-7D49-4301-AD22-4E1A720CB75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57353" name="Rectangle 6"/>
          <p:cNvSpPr>
            <a:spLocks noGrp="1" noChangeArrowheads="1"/>
          </p:cNvSpPr>
          <p:nvPr>
            <p:ph type="title" idx="4294967295"/>
          </p:nvPr>
        </p:nvSpPr>
        <p:spPr>
          <a:xfrm>
            <a:off x="1457325" y="163513"/>
            <a:ext cx="5791200" cy="563562"/>
          </a:xfrm>
        </p:spPr>
        <p:txBody>
          <a:bodyPr lIns="92075" tIns="46038" rIns="92075" bIns="46038" anchor="b"/>
          <a:lstStyle/>
          <a:p>
            <a:pPr eaLnBrk="1" hangingPunct="1"/>
            <a:r>
              <a:rPr lang="en-US" sz="2800" smtClean="0"/>
              <a:t>Volcanic Ash</a:t>
            </a:r>
          </a:p>
        </p:txBody>
      </p:sp>
      <p:sp>
        <p:nvSpPr>
          <p:cNvPr id="57354" name="Rectangle 3"/>
          <p:cNvSpPr>
            <a:spLocks noGrp="1" noChangeArrowheads="1"/>
          </p:cNvSpPr>
          <p:nvPr>
            <p:ph type="body" idx="4294967295"/>
          </p:nvPr>
        </p:nvSpPr>
        <p:spPr>
          <a:xfrm>
            <a:off x="77788" y="1173963"/>
            <a:ext cx="4178300" cy="5561012"/>
          </a:xfrm>
        </p:spPr>
        <p:txBody>
          <a:bodyPr lIns="92075" tIns="46038" rIns="92075" bIns="46038"/>
          <a:lstStyle/>
          <a:p>
            <a:pPr eaLnBrk="1" hangingPunct="1">
              <a:lnSpc>
                <a:spcPct val="80000"/>
              </a:lnSpc>
            </a:pPr>
            <a:r>
              <a:rPr lang="en-US" sz="2000" b="1" dirty="0" smtClean="0">
                <a:solidFill>
                  <a:srgbClr val="FFFF00"/>
                </a:solidFill>
              </a:rPr>
              <a:t>Algorithm Highlights</a:t>
            </a:r>
          </a:p>
          <a:p>
            <a:pPr lvl="1" eaLnBrk="1" hangingPunct="1">
              <a:lnSpc>
                <a:spcPct val="80000"/>
              </a:lnSpc>
            </a:pPr>
            <a:r>
              <a:rPr lang="en-US" sz="1400" dirty="0" smtClean="0"/>
              <a:t>Detects volcanic ash and estimates its height and mass loading  </a:t>
            </a:r>
          </a:p>
          <a:p>
            <a:pPr lvl="1" eaLnBrk="1" hangingPunct="1">
              <a:lnSpc>
                <a:spcPct val="80000"/>
              </a:lnSpc>
            </a:pPr>
            <a:r>
              <a:rPr lang="en-US" sz="1400" dirty="0" smtClean="0"/>
              <a:t>Leverages the new ABI 8.5 </a:t>
            </a:r>
            <a:r>
              <a:rPr lang="en-US" sz="1400" dirty="0" smtClean="0">
                <a:latin typeface="Symbol" pitchFamily="18" charset="2"/>
              </a:rPr>
              <a:t>m</a:t>
            </a:r>
            <a:r>
              <a:rPr lang="en-US" sz="1400" dirty="0" smtClean="0"/>
              <a:t>m band, The 8.5 </a:t>
            </a:r>
            <a:r>
              <a:rPr lang="en-US" sz="1400" dirty="0" smtClean="0">
                <a:latin typeface="Symbol" pitchFamily="18" charset="2"/>
              </a:rPr>
              <a:t>m</a:t>
            </a:r>
            <a:r>
              <a:rPr lang="en-US" sz="1400" dirty="0" smtClean="0"/>
              <a:t>m, 11.2 </a:t>
            </a:r>
            <a:r>
              <a:rPr lang="en-US" sz="1400" dirty="0" smtClean="0">
                <a:latin typeface="Symbol" pitchFamily="18" charset="2"/>
              </a:rPr>
              <a:t>m</a:t>
            </a:r>
            <a:r>
              <a:rPr lang="en-US" sz="1400" dirty="0" smtClean="0"/>
              <a:t>m, and 12.3,11.2 </a:t>
            </a:r>
            <a:r>
              <a:rPr lang="en-US" sz="1400" dirty="0" smtClean="0">
                <a:latin typeface="Symbol" pitchFamily="18" charset="2"/>
              </a:rPr>
              <a:t>m</a:t>
            </a:r>
            <a:r>
              <a:rPr lang="en-US" sz="1400" dirty="0" smtClean="0"/>
              <a:t>m channel pairs are used to detect volcanic ash</a:t>
            </a:r>
          </a:p>
          <a:p>
            <a:pPr lvl="1" eaLnBrk="1" hangingPunct="1">
              <a:lnSpc>
                <a:spcPct val="80000"/>
              </a:lnSpc>
            </a:pPr>
            <a:r>
              <a:rPr lang="en-US" sz="1400" dirty="0" smtClean="0"/>
              <a:t>An optimal estimation approach is used to estimate ash cloud temperature, emissivity and microphysical index.</a:t>
            </a:r>
          </a:p>
          <a:p>
            <a:pPr lvl="1" eaLnBrk="1" hangingPunct="1">
              <a:lnSpc>
                <a:spcPct val="80000"/>
              </a:lnSpc>
            </a:pPr>
            <a:r>
              <a:rPr lang="en-US" sz="1400" dirty="0" smtClean="0"/>
              <a:t>Ash cloud height determined from NWP profiles.</a:t>
            </a:r>
          </a:p>
          <a:p>
            <a:pPr lvl="1" eaLnBrk="1" hangingPunct="1">
              <a:lnSpc>
                <a:spcPct val="80000"/>
              </a:lnSpc>
            </a:pPr>
            <a:r>
              <a:rPr lang="en-US" sz="1400" dirty="0" smtClean="0"/>
              <a:t>Mass loading estimated from computed optical depth and effective particle size</a:t>
            </a:r>
          </a:p>
          <a:p>
            <a:pPr lvl="1" eaLnBrk="1" hangingPunct="1">
              <a:lnSpc>
                <a:spcPct val="80000"/>
              </a:lnSpc>
            </a:pPr>
            <a:r>
              <a:rPr lang="en-US" sz="1400" dirty="0" smtClean="0"/>
              <a:t>Leverages ABI’s new 8.5 </a:t>
            </a:r>
            <a:r>
              <a:rPr lang="en-US" sz="1400" dirty="0" smtClean="0">
                <a:latin typeface="Symbol" pitchFamily="18" charset="2"/>
              </a:rPr>
              <a:t>m</a:t>
            </a:r>
            <a:r>
              <a:rPr lang="en-US" sz="1400" dirty="0" smtClean="0"/>
              <a:t>m channel, along with 11.2 </a:t>
            </a:r>
            <a:r>
              <a:rPr lang="en-US" sz="1400" dirty="0" smtClean="0">
                <a:latin typeface="Symbol" pitchFamily="18" charset="2"/>
              </a:rPr>
              <a:t>m</a:t>
            </a:r>
            <a:r>
              <a:rPr lang="en-US" sz="1400" dirty="0" smtClean="0"/>
              <a:t>m and 12.3 </a:t>
            </a:r>
            <a:r>
              <a:rPr lang="en-US" sz="1400" dirty="0" smtClean="0">
                <a:latin typeface="Symbol" pitchFamily="18" charset="2"/>
              </a:rPr>
              <a:t>m</a:t>
            </a:r>
            <a:r>
              <a:rPr lang="en-US" sz="1400" dirty="0" smtClean="0"/>
              <a:t>m for sensitivity to cloud microphysics (including composition)</a:t>
            </a:r>
          </a:p>
          <a:p>
            <a:pPr lvl="1" eaLnBrk="1" hangingPunct="1">
              <a:lnSpc>
                <a:spcPct val="80000"/>
              </a:lnSpc>
            </a:pPr>
            <a:endParaRPr lang="en-US" sz="1400" dirty="0" smtClean="0"/>
          </a:p>
          <a:p>
            <a:pPr eaLnBrk="1" hangingPunct="1">
              <a:lnSpc>
                <a:spcPct val="80000"/>
              </a:lnSpc>
            </a:pPr>
            <a:r>
              <a:rPr lang="en-US" sz="2000" b="1" dirty="0" smtClean="0">
                <a:solidFill>
                  <a:srgbClr val="FFFF00"/>
                </a:solidFill>
              </a:rPr>
              <a:t>Operational Applications</a:t>
            </a:r>
          </a:p>
          <a:p>
            <a:pPr lvl="1">
              <a:lnSpc>
                <a:spcPct val="80000"/>
              </a:lnSpc>
            </a:pPr>
            <a:r>
              <a:rPr lang="en-US" sz="1400" dirty="0" smtClean="0"/>
              <a:t>Aviation safety</a:t>
            </a:r>
          </a:p>
          <a:p>
            <a:pPr lvl="1">
              <a:lnSpc>
                <a:spcPct val="80000"/>
              </a:lnSpc>
            </a:pPr>
            <a:r>
              <a:rPr lang="en-US" sz="1400" dirty="0" smtClean="0"/>
              <a:t>Health safety</a:t>
            </a:r>
          </a:p>
          <a:p>
            <a:pPr lvl="1">
              <a:lnSpc>
                <a:spcPct val="80000"/>
              </a:lnSpc>
            </a:pPr>
            <a:r>
              <a:rPr lang="en-US" sz="1400" dirty="0" smtClean="0"/>
              <a:t>Climate studies</a:t>
            </a:r>
          </a:p>
        </p:txBody>
      </p:sp>
      <p:sp>
        <p:nvSpPr>
          <p:cNvPr id="57356" name="Text Box 26"/>
          <p:cNvSpPr txBox="1">
            <a:spLocks noChangeArrowheads="1"/>
          </p:cNvSpPr>
          <p:nvPr/>
        </p:nvSpPr>
        <p:spPr bwMode="auto">
          <a:xfrm>
            <a:off x="4796375" y="1227988"/>
            <a:ext cx="3935413" cy="36933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FFFFFF"/>
                </a:solidFill>
                <a:latin typeface="Comic Sans MS" pitchFamily="66" charset="0"/>
              </a:rPr>
              <a:t>Iceland's </a:t>
            </a:r>
            <a:r>
              <a:rPr lang="en-US" b="1" dirty="0" err="1">
                <a:solidFill>
                  <a:srgbClr val="FFFFFF"/>
                </a:solidFill>
                <a:latin typeface="Comic Sans MS" pitchFamily="66" charset="0"/>
              </a:rPr>
              <a:t>Eyjafjallajökull</a:t>
            </a:r>
            <a:r>
              <a:rPr lang="en-US" b="1" dirty="0">
                <a:solidFill>
                  <a:srgbClr val="FFFFFF"/>
                </a:solidFill>
                <a:latin typeface="Comic Sans MS" pitchFamily="66" charset="0"/>
              </a:rPr>
              <a:t> Volcano</a:t>
            </a:r>
          </a:p>
        </p:txBody>
      </p:sp>
      <p:sp>
        <p:nvSpPr>
          <p:cNvPr id="57362" name="AutoShape 43"/>
          <p:cNvSpPr>
            <a:spLocks noChangeArrowheads="1"/>
          </p:cNvSpPr>
          <p:nvPr/>
        </p:nvSpPr>
        <p:spPr bwMode="auto">
          <a:xfrm>
            <a:off x="6959600" y="2981325"/>
            <a:ext cx="57150" cy="53975"/>
          </a:xfrm>
          <a:prstGeom prst="triangle">
            <a:avLst>
              <a:gd name="adj" fmla="val 50000"/>
            </a:avLst>
          </a:prstGeom>
          <a:noFill/>
          <a:ln w="12700" algn="ctr">
            <a:solidFill>
              <a:schemeClr val="tx1"/>
            </a:solidFill>
            <a:miter lim="800000"/>
            <a:headEnd/>
            <a:tailEnd/>
          </a:ln>
        </p:spPr>
        <p:txBody>
          <a:bodyPr anchor="ctr">
            <a:spAutoFit/>
          </a:bodyPr>
          <a:lstStyle/>
          <a:p>
            <a:pPr algn="ctr" fontAlgn="base">
              <a:spcBef>
                <a:spcPct val="0"/>
              </a:spcBef>
              <a:spcAft>
                <a:spcPct val="0"/>
              </a:spcAft>
            </a:pPr>
            <a:endParaRPr lang="en-US" sz="2000" b="1" i="1">
              <a:solidFill>
                <a:srgbClr val="000000"/>
              </a:solidFill>
            </a:endParaRPr>
          </a:p>
        </p:txBody>
      </p:sp>
      <p:grpSp>
        <p:nvGrpSpPr>
          <p:cNvPr id="33" name="Group 22"/>
          <p:cNvGrpSpPr>
            <a:grpSpLocks/>
          </p:cNvGrpSpPr>
          <p:nvPr/>
        </p:nvGrpSpPr>
        <p:grpSpPr bwMode="auto">
          <a:xfrm>
            <a:off x="4366548" y="1724629"/>
            <a:ext cx="4904772" cy="4190035"/>
            <a:chOff x="864" y="885"/>
            <a:chExt cx="3888" cy="3435"/>
          </a:xfrm>
        </p:grpSpPr>
        <p:pic>
          <p:nvPicPr>
            <p:cNvPr id="34" name="Picture 16" descr="Met-9_iceland_05-06-2010_1200"/>
            <p:cNvPicPr>
              <a:picLocks noChangeAspect="1" noChangeArrowheads="1"/>
            </p:cNvPicPr>
            <p:nvPr/>
          </p:nvPicPr>
          <p:blipFill>
            <a:blip r:embed="rId3" cstate="print"/>
            <a:srcRect/>
            <a:stretch>
              <a:fillRect/>
            </a:stretch>
          </p:blipFill>
          <p:spPr bwMode="auto">
            <a:xfrm>
              <a:off x="864" y="885"/>
              <a:ext cx="3888" cy="3435"/>
            </a:xfrm>
            <a:prstGeom prst="rect">
              <a:avLst/>
            </a:prstGeom>
            <a:noFill/>
            <a:ln w="9525">
              <a:noFill/>
              <a:miter lim="800000"/>
              <a:headEnd/>
              <a:tailEnd/>
            </a:ln>
          </p:spPr>
        </p:pic>
        <p:sp>
          <p:nvSpPr>
            <p:cNvPr id="35" name="Text Box 21"/>
            <p:cNvSpPr txBox="1">
              <a:spLocks noChangeArrowheads="1"/>
            </p:cNvSpPr>
            <p:nvPr/>
          </p:nvSpPr>
          <p:spPr bwMode="auto">
            <a:xfrm>
              <a:off x="864" y="2448"/>
              <a:ext cx="1920" cy="231"/>
            </a:xfrm>
            <a:prstGeom prst="rect">
              <a:avLst/>
            </a:prstGeom>
            <a:solidFill>
              <a:srgbClr val="FFFFFF"/>
            </a:solidFill>
            <a:ln w="9525">
              <a:noFill/>
              <a:miter lim="800000"/>
              <a:headEnd/>
              <a:tailEnd/>
            </a:ln>
          </p:spPr>
          <p:txBody>
            <a:bodyPr>
              <a:spAutoFit/>
            </a:bodyPr>
            <a:lstStyle/>
            <a:p>
              <a:pPr algn="ctr" fontAlgn="base">
                <a:spcBef>
                  <a:spcPct val="50000"/>
                </a:spcBef>
                <a:spcAft>
                  <a:spcPct val="0"/>
                </a:spcAft>
              </a:pPr>
              <a:endParaRPr lang="en-US" sz="2000" b="1" i="1">
                <a:solidFill>
                  <a:srgbClr val="000000"/>
                </a:solidFill>
              </a:endParaRPr>
            </a:p>
          </p:txBody>
        </p:sp>
      </p:grpSp>
      <p:sp>
        <p:nvSpPr>
          <p:cNvPr id="36" name="TextBox 35"/>
          <p:cNvSpPr txBox="1"/>
          <p:nvPr/>
        </p:nvSpPr>
        <p:spPr>
          <a:xfrm>
            <a:off x="4340511" y="3055717"/>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False Color</a:t>
            </a:r>
          </a:p>
          <a:p>
            <a:pPr fontAlgn="base">
              <a:spcBef>
                <a:spcPct val="0"/>
              </a:spcBef>
              <a:spcAft>
                <a:spcPct val="0"/>
              </a:spcAft>
            </a:pPr>
            <a:r>
              <a:rPr lang="en-US" sz="1200" b="1" i="1" dirty="0">
                <a:solidFill>
                  <a:srgbClr val="000000"/>
                </a:solidFill>
              </a:rPr>
              <a:t>Imagery</a:t>
            </a:r>
          </a:p>
        </p:txBody>
      </p:sp>
      <p:sp>
        <p:nvSpPr>
          <p:cNvPr id="37" name="TextBox 36"/>
          <p:cNvSpPr txBox="1"/>
          <p:nvPr/>
        </p:nvSpPr>
        <p:spPr>
          <a:xfrm>
            <a:off x="6819422" y="3092370"/>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Mass</a:t>
            </a:r>
          </a:p>
          <a:p>
            <a:pPr fontAlgn="base">
              <a:spcBef>
                <a:spcPct val="0"/>
              </a:spcBef>
              <a:spcAft>
                <a:spcPct val="0"/>
              </a:spcAft>
            </a:pPr>
            <a:r>
              <a:rPr lang="en-US" sz="1200" b="1" i="1" dirty="0">
                <a:solidFill>
                  <a:srgbClr val="000000"/>
                </a:solidFill>
              </a:rPr>
              <a:t>Loading</a:t>
            </a:r>
          </a:p>
        </p:txBody>
      </p:sp>
      <p:sp>
        <p:nvSpPr>
          <p:cNvPr id="38" name="TextBox 37"/>
          <p:cNvSpPr txBox="1"/>
          <p:nvPr/>
        </p:nvSpPr>
        <p:spPr>
          <a:xfrm>
            <a:off x="4367519" y="5247194"/>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Ash </a:t>
            </a:r>
          </a:p>
          <a:p>
            <a:pPr fontAlgn="base">
              <a:spcBef>
                <a:spcPct val="0"/>
              </a:spcBef>
              <a:spcAft>
                <a:spcPct val="0"/>
              </a:spcAft>
            </a:pPr>
            <a:r>
              <a:rPr lang="en-US" sz="1200" b="1" i="1" dirty="0">
                <a:solidFill>
                  <a:srgbClr val="000000"/>
                </a:solidFill>
              </a:rPr>
              <a:t>Height</a:t>
            </a:r>
          </a:p>
        </p:txBody>
      </p:sp>
      <p:sp>
        <p:nvSpPr>
          <p:cNvPr id="39" name="TextBox 38"/>
          <p:cNvSpPr txBox="1"/>
          <p:nvPr/>
        </p:nvSpPr>
        <p:spPr>
          <a:xfrm>
            <a:off x="6809776" y="5131443"/>
            <a:ext cx="1157468" cy="646331"/>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Effective</a:t>
            </a:r>
          </a:p>
          <a:p>
            <a:pPr fontAlgn="base">
              <a:spcBef>
                <a:spcPct val="0"/>
              </a:spcBef>
              <a:spcAft>
                <a:spcPct val="0"/>
              </a:spcAft>
            </a:pPr>
            <a:r>
              <a:rPr lang="en-US" sz="1200" b="1" i="1" dirty="0">
                <a:solidFill>
                  <a:srgbClr val="000000"/>
                </a:solidFill>
              </a:rPr>
              <a:t>Particle</a:t>
            </a:r>
          </a:p>
          <a:p>
            <a:pPr fontAlgn="base">
              <a:spcBef>
                <a:spcPct val="0"/>
              </a:spcBef>
              <a:spcAft>
                <a:spcPct val="0"/>
              </a:spcAft>
            </a:pPr>
            <a:r>
              <a:rPr lang="en-US" sz="1200" b="1" i="1" dirty="0">
                <a:solidFill>
                  <a:srgbClr val="000000"/>
                </a:solidFill>
              </a:rPr>
              <a:t>Radius</a:t>
            </a:r>
          </a:p>
        </p:txBody>
      </p:sp>
      <p:sp>
        <p:nvSpPr>
          <p:cNvPr id="20" name="Text Box 8"/>
          <p:cNvSpPr txBox="1">
            <a:spLocks noChangeArrowheads="1"/>
          </p:cNvSpPr>
          <p:nvPr/>
        </p:nvSpPr>
        <p:spPr bwMode="auto">
          <a:xfrm>
            <a:off x="5577603" y="6369050"/>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919763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5059" name="Rectangle 13"/>
          <p:cNvSpPr>
            <a:spLocks noGrp="1" noChangeArrowheads="1"/>
          </p:cNvSpPr>
          <p:nvPr>
            <p:ph type="sldNum" sz="quarter" idx="12"/>
          </p:nvPr>
        </p:nvSpPr>
        <p:spPr>
          <a:noFill/>
        </p:spPr>
        <p:txBody>
          <a:bodyPr/>
          <a:lstStyle/>
          <a:p>
            <a:fld id="{C9FEBF5E-C044-4A5D-82AC-A403C34C76D5}" type="slidenum">
              <a:rPr lang="en-US" smtClean="0"/>
              <a:pPr/>
              <a:t>54</a:t>
            </a:fld>
            <a:endParaRPr lang="en-US" smtClean="0"/>
          </a:p>
        </p:txBody>
      </p:sp>
      <p:sp>
        <p:nvSpPr>
          <p:cNvPr id="45060"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2AD466DA-3CA4-45F8-B73C-9823032E74F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B2D97C0-92F9-43DC-BFF5-AB48FF98B16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581E877-1863-49E6-A4CF-AE40E262E0F4}"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277971-63EC-4815-9C7C-7798B0D44EFE}"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4"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0B450FF-4389-4FFC-BA70-97C951848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45065" name="Rectangle 6"/>
          <p:cNvSpPr>
            <a:spLocks noGrp="1" noChangeArrowheads="1"/>
          </p:cNvSpPr>
          <p:nvPr>
            <p:ph type="title" idx="4294967295"/>
          </p:nvPr>
        </p:nvSpPr>
        <p:spPr>
          <a:xfrm>
            <a:off x="1524000" y="398463"/>
            <a:ext cx="5791200" cy="563562"/>
          </a:xfrm>
        </p:spPr>
        <p:txBody>
          <a:bodyPr lIns="92075" tIns="46038" rIns="92075" bIns="46038" anchor="b"/>
          <a:lstStyle/>
          <a:p>
            <a:pPr eaLnBrk="1" hangingPunct="1"/>
            <a:r>
              <a:rPr lang="en-US" sz="1800" i="1" dirty="0" smtClean="0"/>
              <a:t>Temperature &amp; Moisture Soundings,  </a:t>
            </a:r>
            <a:r>
              <a:rPr lang="en-US" sz="1800" i="1" dirty="0" err="1" smtClean="0"/>
              <a:t>Precipitable</a:t>
            </a:r>
            <a:r>
              <a:rPr lang="en-US" sz="1800" i="1" dirty="0" smtClean="0"/>
              <a:t> Water, Atmospheric Stability </a:t>
            </a:r>
            <a:r>
              <a:rPr lang="en-US" sz="1800" dirty="0" smtClean="0"/>
              <a:t>Products</a:t>
            </a:r>
          </a:p>
        </p:txBody>
      </p:sp>
      <p:sp>
        <p:nvSpPr>
          <p:cNvPr id="45066" name="Rectangle 3"/>
          <p:cNvSpPr>
            <a:spLocks noGrp="1" noChangeArrowheads="1"/>
          </p:cNvSpPr>
          <p:nvPr>
            <p:ph type="body" idx="4294967295"/>
          </p:nvPr>
        </p:nvSpPr>
        <p:spPr>
          <a:xfrm>
            <a:off x="80963" y="1203325"/>
            <a:ext cx="4751387" cy="5795963"/>
          </a:xfrm>
        </p:spPr>
        <p:txBody>
          <a:bodyPr lIns="92075" tIns="46038" rIns="92075" bIns="46038"/>
          <a:lstStyle/>
          <a:p>
            <a:pPr eaLnBrk="1" hangingPunct="1">
              <a:lnSpc>
                <a:spcPct val="80000"/>
              </a:lnSpc>
            </a:pPr>
            <a:r>
              <a:rPr lang="en-US" sz="1500" b="1" dirty="0" smtClean="0">
                <a:solidFill>
                  <a:srgbClr val="FFFF00"/>
                </a:solidFill>
              </a:rPr>
              <a:t>Algorithm Highlights</a:t>
            </a:r>
          </a:p>
          <a:p>
            <a:pPr lvl="1" eaLnBrk="1" hangingPunct="1">
              <a:lnSpc>
                <a:spcPct val="80000"/>
              </a:lnSpc>
            </a:pPr>
            <a:r>
              <a:rPr lang="en-US" sz="1400" dirty="0" smtClean="0"/>
              <a:t>1D-variational physical retrieval algorithm that has heritage with MODIS and current operational GOES sounder physical retrieval algorithms</a:t>
            </a:r>
          </a:p>
          <a:p>
            <a:pPr lvl="1" eaLnBrk="1" hangingPunct="1">
              <a:lnSpc>
                <a:spcPct val="80000"/>
              </a:lnSpc>
            </a:pPr>
            <a:r>
              <a:rPr lang="en-US" sz="1400" dirty="0" smtClean="0"/>
              <a:t>Regression-based initial guess T/Q profiles</a:t>
            </a:r>
          </a:p>
          <a:p>
            <a:pPr lvl="1" eaLnBrk="1" hangingPunct="1">
              <a:lnSpc>
                <a:spcPct val="80000"/>
              </a:lnSpc>
            </a:pPr>
            <a:r>
              <a:rPr lang="en-US" sz="1400" dirty="0" smtClean="0"/>
              <a:t>Utilizes NWP forecast T/Q profiles</a:t>
            </a:r>
          </a:p>
          <a:p>
            <a:pPr lvl="1" eaLnBrk="1" hangingPunct="1">
              <a:lnSpc>
                <a:spcPct val="80000"/>
              </a:lnSpc>
            </a:pPr>
            <a:r>
              <a:rPr lang="en-US" sz="1400" dirty="0" smtClean="0"/>
              <a:t>Utilizes the 6.15, 7.0, 7.4, 8.5, 9.7, 10.35, 11.2, 12.3, and 13.3 </a:t>
            </a:r>
            <a:r>
              <a:rPr lang="en-US" sz="1500" dirty="0" smtClean="0">
                <a:latin typeface="Symbol" pitchFamily="18" charset="2"/>
              </a:rPr>
              <a:t>m</a:t>
            </a:r>
            <a:r>
              <a:rPr lang="en-US" sz="1500" dirty="0" smtClean="0"/>
              <a:t>m  bands)</a:t>
            </a:r>
            <a:endParaRPr lang="en-US" sz="1400" dirty="0" smtClean="0"/>
          </a:p>
          <a:p>
            <a:pPr lvl="1" eaLnBrk="1" hangingPunct="1">
              <a:lnSpc>
                <a:spcPct val="80000"/>
              </a:lnSpc>
            </a:pPr>
            <a:r>
              <a:rPr lang="en-US" sz="1400" dirty="0" smtClean="0"/>
              <a:t>Exploits recent improvements in fast clear-sky </a:t>
            </a:r>
            <a:r>
              <a:rPr lang="en-US" sz="1400" dirty="0" err="1" smtClean="0"/>
              <a:t>radiative</a:t>
            </a:r>
            <a:r>
              <a:rPr lang="en-US" sz="1400" dirty="0" smtClean="0"/>
              <a:t> transfer models and ancillary data (surface emissivity)</a:t>
            </a:r>
          </a:p>
          <a:p>
            <a:pPr lvl="1" eaLnBrk="1" hangingPunct="1">
              <a:lnSpc>
                <a:spcPct val="80000"/>
              </a:lnSpc>
            </a:pPr>
            <a:endParaRPr lang="en-US" sz="1400" dirty="0" smtClean="0"/>
          </a:p>
          <a:p>
            <a:pPr eaLnBrk="1" hangingPunct="1">
              <a:lnSpc>
                <a:spcPct val="80000"/>
              </a:lnSpc>
            </a:pPr>
            <a:r>
              <a:rPr lang="en-US" sz="1500" b="1" dirty="0" smtClean="0">
                <a:solidFill>
                  <a:srgbClr val="FFFF00"/>
                </a:solidFill>
              </a:rPr>
              <a:t>Operational Applications</a:t>
            </a:r>
          </a:p>
          <a:p>
            <a:pPr lvl="1">
              <a:lnSpc>
                <a:spcPct val="80000"/>
              </a:lnSpc>
              <a:buFontTx/>
              <a:buNone/>
            </a:pPr>
            <a:r>
              <a:rPr lang="en-US" sz="1400" b="1" i="1" dirty="0" err="1" smtClean="0"/>
              <a:t>Nowcasting</a:t>
            </a:r>
            <a:r>
              <a:rPr lang="en-US" sz="1400" dirty="0" smtClean="0"/>
              <a:t> </a:t>
            </a:r>
          </a:p>
          <a:p>
            <a:pPr lvl="1">
              <a:lnSpc>
                <a:spcPct val="80000"/>
              </a:lnSpc>
            </a:pPr>
            <a:r>
              <a:rPr lang="en-US" sz="1400" dirty="0" smtClean="0"/>
              <a:t>Gulf of Mexico return flow</a:t>
            </a:r>
          </a:p>
          <a:p>
            <a:pPr lvl="1">
              <a:lnSpc>
                <a:spcPct val="80000"/>
              </a:lnSpc>
            </a:pPr>
            <a:r>
              <a:rPr lang="en-US" sz="1400" dirty="0" smtClean="0"/>
              <a:t>Southwest US monsoon</a:t>
            </a:r>
          </a:p>
          <a:p>
            <a:pPr lvl="1">
              <a:lnSpc>
                <a:spcPct val="80000"/>
              </a:lnSpc>
            </a:pPr>
            <a:r>
              <a:rPr lang="en-US" sz="1400" dirty="0" smtClean="0"/>
              <a:t>QPF (heavy rain, flash flooding)</a:t>
            </a:r>
          </a:p>
          <a:p>
            <a:pPr lvl="1">
              <a:lnSpc>
                <a:spcPct val="80000"/>
              </a:lnSpc>
            </a:pPr>
            <a:r>
              <a:rPr lang="en-US" sz="1400" dirty="0" smtClean="0"/>
              <a:t>Convective potential and morphology</a:t>
            </a:r>
          </a:p>
          <a:p>
            <a:pPr lvl="1">
              <a:lnSpc>
                <a:spcPct val="80000"/>
              </a:lnSpc>
            </a:pPr>
            <a:r>
              <a:rPr lang="en-US" sz="1400" dirty="0" smtClean="0"/>
              <a:t>Fog potential</a:t>
            </a:r>
          </a:p>
          <a:p>
            <a:pPr lvl="1">
              <a:lnSpc>
                <a:spcPct val="80000"/>
              </a:lnSpc>
            </a:pPr>
            <a:r>
              <a:rPr lang="en-US" sz="1400" dirty="0" smtClean="0"/>
              <a:t>Situational awareness in pre-convective environments for potential watch/warning scenarios</a:t>
            </a:r>
          </a:p>
          <a:p>
            <a:pPr lvl="1">
              <a:lnSpc>
                <a:spcPct val="80000"/>
              </a:lnSpc>
              <a:buFontTx/>
              <a:buNone/>
            </a:pPr>
            <a:r>
              <a:rPr lang="en-US" sz="1400" b="1" i="1" dirty="0" smtClean="0"/>
              <a:t>NWP</a:t>
            </a:r>
          </a:p>
          <a:p>
            <a:pPr lvl="1">
              <a:lnSpc>
                <a:spcPct val="80000"/>
              </a:lnSpc>
            </a:pPr>
            <a:r>
              <a:rPr lang="en-US" sz="1400" dirty="0" smtClean="0"/>
              <a:t>Assimilation into regional and </a:t>
            </a:r>
            <a:r>
              <a:rPr lang="en-US" sz="1400" dirty="0" err="1" smtClean="0"/>
              <a:t>mesoscale</a:t>
            </a:r>
            <a:r>
              <a:rPr lang="en-US" sz="1400" dirty="0" smtClean="0"/>
              <a:t> NWP models (TPW)</a:t>
            </a:r>
          </a:p>
        </p:txBody>
      </p:sp>
      <p:sp>
        <p:nvSpPr>
          <p:cNvPr id="45068" name="Text Box 11"/>
          <p:cNvSpPr txBox="1">
            <a:spLocks noChangeArrowheads="1"/>
          </p:cNvSpPr>
          <p:nvPr/>
        </p:nvSpPr>
        <p:spPr bwMode="auto">
          <a:xfrm>
            <a:off x="7785100" y="827088"/>
            <a:ext cx="1076325" cy="244475"/>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1000" b="1">
                <a:solidFill>
                  <a:srgbClr val="4D4D4D"/>
                </a:solidFill>
              </a:rPr>
              <a:t>(mm)</a:t>
            </a:r>
          </a:p>
        </p:txBody>
      </p:sp>
      <p:sp>
        <p:nvSpPr>
          <p:cNvPr id="45071" name="Text Box 14"/>
          <p:cNvSpPr txBox="1">
            <a:spLocks noChangeArrowheads="1"/>
          </p:cNvSpPr>
          <p:nvPr/>
        </p:nvSpPr>
        <p:spPr bwMode="auto">
          <a:xfrm>
            <a:off x="4624388" y="852488"/>
            <a:ext cx="1111250" cy="36671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000066"/>
                </a:solidFill>
              </a:rPr>
              <a:t>TPW</a:t>
            </a:r>
          </a:p>
        </p:txBody>
      </p:sp>
      <p:sp>
        <p:nvSpPr>
          <p:cNvPr id="19" name="Text Box 8"/>
          <p:cNvSpPr txBox="1">
            <a:spLocks noChangeArrowheads="1"/>
          </p:cNvSpPr>
          <p:nvPr/>
        </p:nvSpPr>
        <p:spPr bwMode="auto">
          <a:xfrm>
            <a:off x="4800600" y="6400800"/>
            <a:ext cx="1447800" cy="338554"/>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LI, CIMSS</a:t>
            </a:r>
            <a:endParaRPr lang="en-US" dirty="0">
              <a:solidFill>
                <a:prstClr val="black"/>
              </a:solidFill>
              <a:latin typeface="Arial" pitchFamily="34" charset="0"/>
              <a:cs typeface="Arial" pitchFamily="34" charset="0"/>
            </a:endParaRPr>
          </a:p>
        </p:txBody>
      </p:sp>
      <p:pic>
        <p:nvPicPr>
          <p:cNvPr id="21" name="Picture 3" descr="SEVIRI_Lifted_Index_loo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140" y="2362200"/>
            <a:ext cx="44069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927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55</a:t>
            </a:fld>
            <a:endParaRPr lang="en-US" smtClean="0">
              <a:solidFill>
                <a:srgbClr val="000000"/>
              </a:solidFill>
            </a:endParaRPr>
          </a:p>
        </p:txBody>
      </p:sp>
      <p:sp>
        <p:nvSpPr>
          <p:cNvPr id="7" name="Rectangle 3" descr="cube_imager"/>
          <p:cNvSpPr>
            <a:spLocks noGrp="1" noChangeAspect="1" noChangeArrowheads="1"/>
          </p:cNvSpPr>
          <p:nvPr isPhoto="1"/>
        </p:nvSpPr>
        <p:spPr bwMode="auto">
          <a:xfrm>
            <a:off x="4114800" y="2895600"/>
            <a:ext cx="4876800" cy="36576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779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D4BFBB-4BC8-4A74-850D-5FA304C87569}" type="slidenum">
              <a:rPr lang="en-US" smtClean="0">
                <a:solidFill>
                  <a:srgbClr val="000000"/>
                </a:solidFill>
              </a:rPr>
              <a:pPr eaLnBrk="1" hangingPunct="1"/>
              <a:t>56</a:t>
            </a:fld>
            <a:endParaRPr lang="en-US" smtClean="0">
              <a:solidFill>
                <a:srgbClr val="000000"/>
              </a:solidFill>
            </a:endParaRP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b="1">
                <a:solidFill>
                  <a:srgbClr val="FFFF00"/>
                </a:solidFill>
                <a:latin typeface="Arial Unicode MS" pitchFamily="34" charset="-128"/>
              </a:rPr>
              <a:t>More information</a:t>
            </a:r>
            <a:endParaRPr lang="en-US" sz="240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975" y="0"/>
            <a:ext cx="1470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57</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58</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dirty="0" smtClean="0">
                <a:solidFill>
                  <a:schemeClr val="bg1"/>
                </a:solidFill>
              </a:rPr>
              <a:t>The ABI on GOES-R will improve over the current instrument in many aspects (spectral, spatial, and temporal on orders of 3, 4 and 5, respectively), plus improved image navigation and registration and radiometer performance.</a:t>
            </a:r>
          </a:p>
          <a:p>
            <a:pPr eaLnBrk="1" hangingPunct="1">
              <a:defRPr/>
            </a:pPr>
            <a:r>
              <a:rPr lang="en-US" dirty="0" smtClean="0">
                <a:solidFill>
                  <a:schemeClr val="bg1"/>
                </a:solidFill>
              </a:rPr>
              <a:t>These improvements will </a:t>
            </a:r>
          </a:p>
          <a:p>
            <a:pPr marL="0" indent="0" eaLnBrk="1" hangingPunct="1">
              <a:buFontTx/>
              <a:buNone/>
              <a:defRPr/>
            </a:pPr>
            <a:r>
              <a:rPr lang="en-US" dirty="0" smtClean="0">
                <a:solidFill>
                  <a:schemeClr val="bg1"/>
                </a:solidFill>
              </a:rPr>
              <a:t>greatly assist a host of </a:t>
            </a:r>
            <a:r>
              <a:rPr lang="en-US" dirty="0">
                <a:solidFill>
                  <a:schemeClr val="bg1"/>
                </a:solidFill>
              </a:rPr>
              <a:t/>
            </a:r>
            <a:br>
              <a:rPr lang="en-US" dirty="0">
                <a:solidFill>
                  <a:schemeClr val="bg1"/>
                </a:solidFill>
              </a:rPr>
            </a:br>
            <a:r>
              <a:rPr lang="en-US" dirty="0" smtClean="0">
                <a:solidFill>
                  <a:schemeClr val="bg1"/>
                </a:solidFill>
              </a:rPr>
              <a:t>applications, especially on </a:t>
            </a:r>
            <a:br>
              <a:rPr lang="en-US" dirty="0" smtClean="0">
                <a:solidFill>
                  <a:schemeClr val="bg1"/>
                </a:solidFill>
              </a:rPr>
            </a:br>
            <a:r>
              <a:rPr lang="en-US" dirty="0" smtClean="0">
                <a:solidFill>
                  <a:schemeClr val="bg1"/>
                </a:solidFill>
              </a:rPr>
              <a:t>the regional and </a:t>
            </a:r>
            <a:br>
              <a:rPr lang="en-US" dirty="0" smtClean="0">
                <a:solidFill>
                  <a:schemeClr val="bg1"/>
                </a:solidFill>
              </a:rPr>
            </a:br>
            <a:r>
              <a:rPr lang="en-US" dirty="0" err="1" smtClean="0">
                <a:solidFill>
                  <a:schemeClr val="bg1"/>
                </a:solidFill>
              </a:rPr>
              <a:t>meso</a:t>
            </a:r>
            <a:r>
              <a:rPr lang="en-US" dirty="0" smtClean="0">
                <a:solidFill>
                  <a:schemeClr val="bg1"/>
                </a:solidFill>
              </a:rPr>
              <a:t>-scales.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59</a:t>
            </a:fld>
            <a:endParaRPr lang="en-US" smtClean="0">
              <a:solidFill>
                <a:srgbClr val="000000"/>
              </a:solidFill>
            </a:endParaRPr>
          </a:p>
        </p:txBody>
      </p:sp>
      <p:pic>
        <p:nvPicPr>
          <p:cNvPr id="6" name="Picture 52" descr="abi_instrument_from_I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651" y="3886200"/>
            <a:ext cx="3363849" cy="276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6260068"/>
            <a:ext cx="530915" cy="369332"/>
          </a:xfrm>
          <a:prstGeom prst="rect">
            <a:avLst/>
          </a:prstGeom>
          <a:noFill/>
        </p:spPr>
        <p:txBody>
          <a:bodyPr wrap="none" rtlCol="0">
            <a:spAutoFit/>
          </a:bodyPr>
          <a:lstStyle/>
          <a:p>
            <a:r>
              <a:rPr lang="en-US" dirty="0" smtClean="0"/>
              <a:t>ITT</a:t>
            </a:r>
            <a:endParaRPr lang="en-US" dirty="0"/>
          </a:p>
        </p:txBody>
      </p:sp>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6</a:t>
            </a:fld>
            <a:endParaRPr lang="en-US"/>
          </a:p>
        </p:txBody>
      </p:sp>
      <p:pic>
        <p:nvPicPr>
          <p:cNvPr id="66562" name="Picture 2" descr="SAMPLE_ABI_F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6563" name="Text Box 3"/>
          <p:cNvSpPr txBox="1">
            <a:spLocks noChangeArrowheads="1"/>
          </p:cNvSpPr>
          <p:nvPr/>
        </p:nvSpPr>
        <p:spPr bwMode="auto">
          <a:xfrm>
            <a:off x="31750" y="573087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a:solidFill>
                  <a:schemeClr val="bg1"/>
                </a:solidFill>
                <a:latin typeface="Arial Unicode MS" pitchFamily="34" charset="-128"/>
              </a:rPr>
              <a:t>There are two anticipated scan modes for the ABI:</a:t>
            </a:r>
          </a:p>
          <a:p>
            <a:pPr eaLnBrk="0" hangingPunct="0"/>
            <a:r>
              <a:rPr lang="en-US" sz="2000" b="1">
                <a:solidFill>
                  <a:schemeClr val="bg1"/>
                </a:solidFill>
                <a:latin typeface="Arial Unicode MS" pitchFamily="34" charset="-128"/>
              </a:rPr>
              <a:t>- Full disk images every 15 minutes + 5 min CONUS images + mesoscale. </a:t>
            </a:r>
          </a:p>
          <a:p>
            <a:pPr eaLnBrk="0" hangingPunct="0"/>
            <a:r>
              <a:rPr lang="en-US" sz="2000" b="1">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b="1"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a:t>
            </a:r>
            <a:r>
              <a:rPr lang="en-US" sz="2400" dirty="0" smtClean="0">
                <a:solidFill>
                  <a:schemeClr val="bg1"/>
                </a:solidFill>
              </a:rPr>
              <a:t>within </a:t>
            </a:r>
            <a:r>
              <a:rPr lang="en-US" sz="2400" dirty="0" smtClean="0">
                <a:solidFill>
                  <a:schemeClr val="bg1"/>
                </a:solidFill>
              </a:rPr>
              <a:t>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60</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7</a:t>
            </a:fld>
            <a:endParaRPr lang="en-US"/>
          </a:p>
        </p:txBody>
      </p:sp>
      <p:pic>
        <p:nvPicPr>
          <p:cNvPr id="67586" name="Picture 2" descr="SAMPLE_ABI_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0" y="5699125"/>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a:solidFill>
                  <a:schemeClr val="bg1"/>
                </a:solidFill>
                <a:latin typeface="Arial Unicode MS" pitchFamily="34" charset="-128"/>
              </a:rPr>
              <a:t>ABI can offer Continental US images every 5 minutes for routine monitoring of a wide range of events (storms, dust, clouds, fires, winds, etc).</a:t>
            </a:r>
          </a:p>
          <a:p>
            <a:pPr algn="ctr" eaLnBrk="0" hangingPunct="0"/>
            <a:r>
              <a:rPr lang="en-US" b="1">
                <a:solidFill>
                  <a:schemeClr val="bg1"/>
                </a:solidFill>
                <a:latin typeface="Arial Unicode MS" pitchFamily="34" charset="-128"/>
              </a:rPr>
              <a:t>This is every 15 or 30 minutes with the current GOES in routine mode.</a:t>
            </a:r>
          </a:p>
        </p:txBody>
      </p:sp>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60D25D-4AA5-4793-82D4-F0225D4758FD}" type="slidenum">
              <a:rPr lang="en-US"/>
              <a:pPr/>
              <a:t>8</a:t>
            </a:fld>
            <a:endParaRPr lang="en-US"/>
          </a:p>
        </p:txBody>
      </p:sp>
      <p:pic>
        <p:nvPicPr>
          <p:cNvPr id="69634" name="Picture 2" descr="SAMPLE_ABI_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9635" name="AutoShape 3"/>
          <p:cNvSpPr>
            <a:spLocks noChangeArrowheads="1"/>
          </p:cNvSpPr>
          <p:nvPr/>
        </p:nvSpPr>
        <p:spPr bwMode="auto">
          <a:xfrm rot="5400000">
            <a:off x="4648200" y="304800"/>
            <a:ext cx="15621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9636" name="Picture 4" descr="SAMPLE_ABI_CONUS_6X"/>
          <p:cNvPicPr>
            <a:picLocks noChangeAspect="1" noChangeArrowheads="1"/>
          </p:cNvPicPr>
          <p:nvPr/>
        </p:nvPicPr>
        <p:blipFill>
          <a:blip r:embed="rId4">
            <a:extLst>
              <a:ext uri="{28A0092B-C50C-407E-A947-70E740481C1C}">
                <a14:useLocalDpi xmlns:a14="http://schemas.microsoft.com/office/drawing/2010/main" val="0"/>
              </a:ext>
            </a:extLst>
          </a:blip>
          <a:srcRect l="1042" t="9723" r="4167" b="15277"/>
          <a:stretch>
            <a:fillRect/>
          </a:stretch>
        </p:blipFill>
        <p:spPr bwMode="auto">
          <a:xfrm>
            <a:off x="533400" y="1717675"/>
            <a:ext cx="8534400" cy="506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69636"/>
                                        </p:tgtEl>
                                        <p:attrNameLst>
                                          <p:attrName>style.visibility</p:attrName>
                                        </p:attrNameLst>
                                      </p:cBhvr>
                                      <p:to>
                                        <p:strVal val="visible"/>
                                      </p:to>
                                    </p:set>
                                    <p:anim calcmode="lin" valueType="num">
                                      <p:cBhvr>
                                        <p:cTn id="10" dur="500" fill="hold"/>
                                        <p:tgtEl>
                                          <p:spTgt spid="69636"/>
                                        </p:tgtEl>
                                        <p:attrNameLst>
                                          <p:attrName>ppt_w</p:attrName>
                                        </p:attrNameLst>
                                      </p:cBhvr>
                                      <p:tavLst>
                                        <p:tav tm="0">
                                          <p:val>
                                            <p:fltVal val="0"/>
                                          </p:val>
                                        </p:tav>
                                        <p:tav tm="100000">
                                          <p:val>
                                            <p:strVal val="#ppt_w"/>
                                          </p:val>
                                        </p:tav>
                                      </p:tavLst>
                                    </p:anim>
                                    <p:anim calcmode="lin" valueType="num">
                                      <p:cBhvr>
                                        <p:cTn id="11" dur="500" fill="hold"/>
                                        <p:tgtEl>
                                          <p:spTgt spid="69636"/>
                                        </p:tgtEl>
                                        <p:attrNameLst>
                                          <p:attrName>ppt_h</p:attrName>
                                        </p:attrNameLst>
                                      </p:cBhvr>
                                      <p:tavLst>
                                        <p:tav tm="0">
                                          <p:val>
                                            <p:fltVal val="0"/>
                                          </p:val>
                                        </p:tav>
                                        <p:tav tm="100000">
                                          <p:val>
                                            <p:strVal val="#ppt_h"/>
                                          </p:val>
                                        </p:tav>
                                      </p:tavLst>
                                    </p:anim>
                                    <p:anim calcmode="lin" valueType="num">
                                      <p:cBhvr>
                                        <p:cTn id="12" dur="500" fill="hold"/>
                                        <p:tgtEl>
                                          <p:spTgt spid="69636"/>
                                        </p:tgtEl>
                                        <p:attrNameLst>
                                          <p:attrName>ppt_x</p:attrName>
                                        </p:attrNameLst>
                                      </p:cBhvr>
                                      <p:tavLst>
                                        <p:tav tm="0">
                                          <p:val>
                                            <p:fltVal val="0.5"/>
                                          </p:val>
                                        </p:tav>
                                        <p:tav tm="100000">
                                          <p:val>
                                            <p:strVal val="#ppt_x"/>
                                          </p:val>
                                        </p:tav>
                                      </p:tavLst>
                                    </p:anim>
                                    <p:anim calcmode="lin" valueType="num">
                                      <p:cBhvr>
                                        <p:cTn id="13" dur="500" fill="hold"/>
                                        <p:tgtEl>
                                          <p:spTgt spid="696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D3234ABC-2602-4383-88AA-23EE467F0D9D}" type="slidenum">
              <a:rPr lang="en-US"/>
              <a:pPr/>
              <a:t>9</a:t>
            </a:fld>
            <a:endParaRPr lang="en-US"/>
          </a:p>
        </p:txBody>
      </p:sp>
      <p:pic>
        <p:nvPicPr>
          <p:cNvPr id="71682" name="Picture 2" descr="SAMPLE_ABI_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71683" name="AutoShape 3"/>
          <p:cNvSpPr>
            <a:spLocks noChangeArrowheads="1"/>
          </p:cNvSpPr>
          <p:nvPr/>
        </p:nvSpPr>
        <p:spPr bwMode="auto">
          <a:xfrm rot="5400000">
            <a:off x="4533900" y="723900"/>
            <a:ext cx="15621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71684" name="Picture 4" descr="SAMPLE_ABI_MESO_2X"/>
          <p:cNvPicPr>
            <a:picLocks noChangeAspect="1" noChangeArrowheads="1"/>
          </p:cNvPicPr>
          <p:nvPr/>
        </p:nvPicPr>
        <p:blipFill>
          <a:blip r:embed="rId4">
            <a:extLst>
              <a:ext uri="{28A0092B-C50C-407E-A947-70E740481C1C}">
                <a14:useLocalDpi xmlns:a14="http://schemas.microsoft.com/office/drawing/2010/main" val="0"/>
              </a:ext>
            </a:extLst>
          </a:blip>
          <a:srcRect b="4167"/>
          <a:stretch>
            <a:fillRect/>
          </a:stretch>
        </p:blipFill>
        <p:spPr bwMode="auto">
          <a:xfrm>
            <a:off x="1752600" y="1524000"/>
            <a:ext cx="7315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1817688" y="5551488"/>
            <a:ext cx="73263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a:solidFill>
                  <a:srgbClr val="FFFF00"/>
                </a:solidFill>
                <a:latin typeface="Arial Unicode MS" pitchFamily="34" charset="-128"/>
              </a:rPr>
              <a:t>Mesoscale images every 30 seconds for rapidly changing phenomena (thunderstorms, hurricanes, fires, etc). Current GOES can not offer these rapid scans while still scanning other important regions</a:t>
            </a:r>
          </a:p>
        </p:txBody>
      </p:sp>
      <p:sp>
        <p:nvSpPr>
          <p:cNvPr id="71686" name="Text Box 6"/>
          <p:cNvSpPr txBox="1">
            <a:spLocks noChangeArrowheads="1"/>
          </p:cNvSpPr>
          <p:nvPr/>
        </p:nvSpPr>
        <p:spPr bwMode="auto">
          <a:xfrm>
            <a:off x="4043363" y="990600"/>
            <a:ext cx="1055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FFFF00"/>
                </a:solidFill>
                <a:latin typeface="Times New Roman" pitchFamily="18" charset="0"/>
              </a:rPr>
              <a:t>“Franklin”</a:t>
            </a: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71684"/>
                                        </p:tgtEl>
                                        <p:attrNameLst>
                                          <p:attrName>style.visibility</p:attrName>
                                        </p:attrNameLst>
                                      </p:cBhvr>
                                      <p:to>
                                        <p:strVal val="visible"/>
                                      </p:to>
                                    </p:set>
                                    <p:anim calcmode="lin" valueType="num">
                                      <p:cBhvr>
                                        <p:cTn id="10" dur="500" fill="hold"/>
                                        <p:tgtEl>
                                          <p:spTgt spid="71684"/>
                                        </p:tgtEl>
                                        <p:attrNameLst>
                                          <p:attrName>ppt_w</p:attrName>
                                        </p:attrNameLst>
                                      </p:cBhvr>
                                      <p:tavLst>
                                        <p:tav tm="0">
                                          <p:val>
                                            <p:fltVal val="0"/>
                                          </p:val>
                                        </p:tav>
                                        <p:tav tm="100000">
                                          <p:val>
                                            <p:strVal val="#ppt_w"/>
                                          </p:val>
                                        </p:tav>
                                      </p:tavLst>
                                    </p:anim>
                                    <p:anim calcmode="lin" valueType="num">
                                      <p:cBhvr>
                                        <p:cTn id="11" dur="500" fill="hold"/>
                                        <p:tgtEl>
                                          <p:spTgt spid="71684"/>
                                        </p:tgtEl>
                                        <p:attrNameLst>
                                          <p:attrName>ppt_h</p:attrName>
                                        </p:attrNameLst>
                                      </p:cBhvr>
                                      <p:tavLst>
                                        <p:tav tm="0">
                                          <p:val>
                                            <p:fltVal val="0"/>
                                          </p:val>
                                        </p:tav>
                                        <p:tav tm="100000">
                                          <p:val>
                                            <p:strVal val="#ppt_h"/>
                                          </p:val>
                                        </p:tav>
                                      </p:tavLst>
                                    </p:anim>
                                    <p:anim calcmode="lin" valueType="num">
                                      <p:cBhvr>
                                        <p:cTn id="12" dur="500" fill="hold"/>
                                        <p:tgtEl>
                                          <p:spTgt spid="71684"/>
                                        </p:tgtEl>
                                        <p:attrNameLst>
                                          <p:attrName>ppt_x</p:attrName>
                                        </p:attrNameLst>
                                      </p:cBhvr>
                                      <p:tavLst>
                                        <p:tav tm="0">
                                          <p:val>
                                            <p:fltVal val="0.5"/>
                                          </p:val>
                                        </p:tav>
                                        <p:tav tm="100000">
                                          <p:val>
                                            <p:strVal val="#ppt_x"/>
                                          </p:val>
                                        </p:tav>
                                      </p:tavLst>
                                    </p:anim>
                                    <p:anim calcmode="lin" valueType="num">
                                      <p:cBhvr>
                                        <p:cTn id="13" dur="500" fill="hold"/>
                                        <p:tgtEl>
                                          <p:spTgt spid="716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6741</TotalTime>
  <Words>3438</Words>
  <Application>Microsoft Office PowerPoint</Application>
  <PresentationFormat>On-screen Show (4:3)</PresentationFormat>
  <Paragraphs>601</Paragraphs>
  <Slides>60</Slides>
  <Notes>27</Notes>
  <HiddenSlides>5</HiddenSlides>
  <MMClips>0</MMClips>
  <ScaleCrop>false</ScaleCrop>
  <HeadingPairs>
    <vt:vector size="4" baseType="variant">
      <vt:variant>
        <vt:lpstr>Theme</vt:lpstr>
      </vt:variant>
      <vt:variant>
        <vt:i4>6</vt:i4>
      </vt:variant>
      <vt:variant>
        <vt:lpstr>Slide Titles</vt:lpstr>
      </vt:variant>
      <vt:variant>
        <vt:i4>60</vt:i4>
      </vt:variant>
    </vt:vector>
  </HeadingPairs>
  <TitlesOfParts>
    <vt:vector size="66" baseType="lpstr">
      <vt:lpstr>1_Default Design</vt:lpstr>
      <vt:lpstr>2_Default Design</vt:lpstr>
      <vt:lpstr>2_NOAA</vt:lpstr>
      <vt:lpstr>5_Default Design</vt:lpstr>
      <vt:lpstr>Office Theme</vt:lpstr>
      <vt:lpstr>6_Default Design</vt:lpstr>
      <vt:lpstr>PowerPoint Presentation</vt:lpstr>
      <vt:lpstr>Also Thanks to…</vt:lpstr>
      <vt:lpstr>GOES-R Overview</vt:lpstr>
      <vt:lpstr>Overview</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GOES-15: Sample “1-min” imagery</vt:lpstr>
      <vt:lpstr>GOES-12/15  (Around eclipse period) </vt:lpstr>
      <vt:lpstr>Improved INR</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Visualization  (“decision aid”)</vt:lpstr>
      <vt:lpstr>PowerPoint Presentation</vt:lpstr>
      <vt:lpstr>Overview</vt:lpstr>
      <vt:lpstr>PowerPoint Presentation</vt:lpstr>
      <vt:lpstr>Imagery</vt:lpstr>
      <vt:lpstr>PowerPoint Presentation</vt:lpstr>
      <vt:lpstr>PowerPoint Presentation</vt:lpstr>
      <vt:lpstr>Cloud Phase</vt:lpstr>
      <vt:lpstr>PowerPoint Presentation</vt:lpstr>
      <vt:lpstr>Derived Motion Winds</vt:lpstr>
      <vt:lpstr>PowerPoint Presentation</vt:lpstr>
      <vt:lpstr>Fire/Hot Spot Characterization</vt:lpstr>
      <vt:lpstr>PowerPoint Presentation</vt:lpstr>
      <vt:lpstr>Volcanic Ash</vt:lpstr>
      <vt:lpstr>Temperature &amp; Moisture Soundings,  Precipitable Water, Atmospheric Stability Products</vt:lpstr>
      <vt:lpstr>Overview</vt:lpstr>
      <vt:lpstr>Approximate spectral and spatial resolutions of US GOES Imagers</vt:lpstr>
      <vt:lpstr>PowerPoint Presentation</vt:lpstr>
      <vt:lpstr>Google Earth</vt:lpstr>
      <vt:lpstr>Summary  </vt:lpstr>
      <vt:lpstr>Acknowledgements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40</cp:revision>
  <dcterms:created xsi:type="dcterms:W3CDTF">2011-02-15T21:29:38Z</dcterms:created>
  <dcterms:modified xsi:type="dcterms:W3CDTF">2011-03-22T16:36:19Z</dcterms:modified>
</cp:coreProperties>
</file>