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303" r:id="rId3"/>
    <p:sldId id="304" r:id="rId4"/>
    <p:sldId id="305" r:id="rId5"/>
    <p:sldId id="306" r:id="rId6"/>
    <p:sldId id="302" r:id="rId7"/>
    <p:sldId id="278" r:id="rId8"/>
    <p:sldId id="279" r:id="rId9"/>
    <p:sldId id="280" r:id="rId10"/>
    <p:sldId id="281" r:id="rId11"/>
    <p:sldId id="263" r:id="rId12"/>
    <p:sldId id="264" r:id="rId13"/>
    <p:sldId id="265" r:id="rId14"/>
    <p:sldId id="273" r:id="rId15"/>
    <p:sldId id="274" r:id="rId16"/>
    <p:sldId id="275" r:id="rId17"/>
    <p:sldId id="276" r:id="rId18"/>
    <p:sldId id="277" r:id="rId19"/>
    <p:sldId id="292" r:id="rId20"/>
    <p:sldId id="293" r:id="rId21"/>
    <p:sldId id="307" r:id="rId22"/>
    <p:sldId id="294" r:id="rId23"/>
    <p:sldId id="295" r:id="rId24"/>
    <p:sldId id="296" r:id="rId25"/>
    <p:sldId id="297" r:id="rId26"/>
    <p:sldId id="270" r:id="rId27"/>
    <p:sldId id="267" r:id="rId28"/>
    <p:sldId id="268" r:id="rId29"/>
    <p:sldId id="269" r:id="rId30"/>
    <p:sldId id="271" r:id="rId31"/>
    <p:sldId id="272" r:id="rId32"/>
    <p:sldId id="266" r:id="rId33"/>
    <p:sldId id="282" r:id="rId34"/>
    <p:sldId id="284" r:id="rId35"/>
    <p:sldId id="285" r:id="rId36"/>
    <p:sldId id="286" r:id="rId37"/>
    <p:sldId id="287" r:id="rId38"/>
    <p:sldId id="257" r:id="rId39"/>
    <p:sldId id="258" r:id="rId40"/>
    <p:sldId id="259" r:id="rId41"/>
    <p:sldId id="298" r:id="rId42"/>
    <p:sldId id="299" r:id="rId43"/>
    <p:sldId id="300" r:id="rId44"/>
    <p:sldId id="301" r:id="rId45"/>
    <p:sldId id="283" r:id="rId46"/>
    <p:sldId id="288" r:id="rId47"/>
    <p:sldId id="289" r:id="rId48"/>
    <p:sldId id="290" r:id="rId49"/>
    <p:sldId id="291" r:id="rId50"/>
    <p:sldId id="260" r:id="rId51"/>
    <p:sldId id="261" r:id="rId52"/>
    <p:sldId id="262" r:id="rId5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3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6D451-4E0A-4830-A9A0-C0541B061501}" type="datetimeFigureOut">
              <a:rPr lang="en-US" smtClean="0"/>
              <a:t>11/15/2010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56BAC-E795-48D6-8093-74263FEF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74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5AB1-0093-4EB0-809D-E285AB094F30}" type="datetime1">
              <a:rPr lang="en-US" smtClean="0"/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EE83-18CE-41F0-9E4B-00061A448193}" type="datetime1">
              <a:rPr lang="en-US" smtClean="0"/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0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F5CC-6628-4D3F-812C-2DF4C2F7AE53}" type="datetime1">
              <a:rPr lang="en-US" smtClean="0"/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6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3638-3E54-473E-99E2-72934676C61C}" type="datetime1">
              <a:rPr lang="en-US" smtClean="0"/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6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2928-B2A0-4188-9205-682C18E79973}" type="datetime1">
              <a:rPr lang="en-US" smtClean="0"/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1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2065-ED66-4AFF-83E7-6DF3D1E8B61C}" type="datetime1">
              <a:rPr lang="en-US" smtClean="0"/>
              <a:t>11/15/2010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6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96393-0671-487C-83FD-A22C84AB0074}" type="datetime1">
              <a:rPr lang="en-US" smtClean="0"/>
              <a:t>11/15/2010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3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5254-9966-454C-88E8-FF05F2BE4B04}" type="datetime1">
              <a:rPr lang="en-US" smtClean="0"/>
              <a:t>11/15/2010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5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606D-C58A-48C2-908B-9B7F9BC8473A}" type="datetime1">
              <a:rPr lang="en-US" smtClean="0"/>
              <a:t>11/15/2010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43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B36A-53D5-4FAC-9FB0-32D005B1FC43}" type="datetime1">
              <a:rPr lang="en-US" smtClean="0"/>
              <a:t>11/15/2010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2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E89A-0EB0-4480-AFE1-DEA68D6D93AC}" type="datetime1">
              <a:rPr lang="en-US" smtClean="0"/>
              <a:t>11/15/2010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3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DD8F2-E70B-4A40-9286-422D742189C8}" type="datetime1">
              <a:rPr lang="en-US" smtClean="0"/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6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Stray Light Analysis</a:t>
            </a:r>
            <a:br>
              <a:rPr lang="en-US" dirty="0" smtClean="0"/>
            </a:br>
            <a:r>
              <a:rPr lang="en-US" dirty="0" smtClean="0"/>
              <a:t>GOES-13 Imager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12974"/>
            <a:ext cx="7620000" cy="39592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Tim </a:t>
            </a:r>
            <a:r>
              <a:rPr lang="en-US" dirty="0" smtClean="0"/>
              <a:t>Schmit, ASPB</a:t>
            </a:r>
          </a:p>
          <a:p>
            <a:r>
              <a:rPr lang="en-US" dirty="0" smtClean="0"/>
              <a:t>Tony Schreiner, CIMSS</a:t>
            </a:r>
            <a:endParaRPr lang="en-US" dirty="0" smtClean="0"/>
          </a:p>
          <a:p>
            <a:r>
              <a:rPr lang="en-US" dirty="0" smtClean="0"/>
              <a:t>16-Nov-2010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Day </a:t>
            </a:r>
            <a:r>
              <a:rPr lang="en-US" dirty="0" smtClean="0"/>
              <a:t>255</a:t>
            </a:r>
          </a:p>
          <a:p>
            <a:r>
              <a:rPr lang="en-US" dirty="0" smtClean="0"/>
              <a:t>Day 257</a:t>
            </a:r>
          </a:p>
          <a:p>
            <a:r>
              <a:rPr lang="en-US" dirty="0" smtClean="0"/>
              <a:t>Day 284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11" descr="WideBannerLe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49530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966847"/>
            <a:ext cx="1117413" cy="73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9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55_B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58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ORIG_1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505200" y="6324600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bands, Original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CORR_1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05200" y="6324600"/>
            <a:ext cx="2024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bands, Corrected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12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67500" y="1600200"/>
            <a:ext cx="1143000" cy="762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4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ECL1_1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05200" y="6324600"/>
            <a:ext cx="2646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bands, 15-minutes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2_255_OR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16770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Original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8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2_255_CO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18719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Corrected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8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2_255_ECL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19991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later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7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DIFF_B2_255_ORG_ECL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37357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difference image (org-eclipse)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6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DIFF_B2_255_COR_ECL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43400" y="6248400"/>
            <a:ext cx="43277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difference image (corrected-eclipse)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7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DIFF_B2_255_ORG_ECL1_5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10000" y="6248400"/>
            <a:ext cx="51316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difference image (org-eclipse</a:t>
            </a:r>
            <a:r>
              <a:rPr lang="en-US" dirty="0"/>
              <a:t>) Smaller range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10923" y="2004536"/>
            <a:ext cx="185839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 Difference</a:t>
            </a:r>
          </a:p>
          <a:p>
            <a:r>
              <a:rPr lang="en-US" dirty="0" smtClean="0"/>
              <a:t>N=14342</a:t>
            </a:r>
          </a:p>
          <a:p>
            <a:r>
              <a:rPr lang="en-US" dirty="0" smtClean="0"/>
              <a:t>Mean= 4.0K</a:t>
            </a:r>
          </a:p>
        </p:txBody>
      </p:sp>
      <p:sp>
        <p:nvSpPr>
          <p:cNvPr id="5" name="Rectangle 4"/>
          <p:cNvSpPr/>
          <p:nvPr/>
        </p:nvSpPr>
        <p:spPr>
          <a:xfrm>
            <a:off x="5943600" y="1219200"/>
            <a:ext cx="914400" cy="685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7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2_255_OR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14400" y="5105400"/>
            <a:ext cx="33504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</a:t>
            </a:r>
            <a:r>
              <a:rPr lang="en-US" dirty="0" smtClean="0"/>
              <a:t>Original – too hot by 50K!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D9666A64-B4DB-48DF-BA11-EC827D85D064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 rot="14816631">
            <a:off x="-1540062" y="1743142"/>
            <a:ext cx="6966619" cy="3569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31724" y="1976840"/>
            <a:ext cx="38295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</a:t>
            </a:r>
            <a:r>
              <a:rPr lang="en-US" dirty="0" smtClean="0"/>
              <a:t>Original – too hot by several K!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rot="10073434">
            <a:off x="3455349" y="18689"/>
            <a:ext cx="5241490" cy="39711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DIFF_B2_255_COR_ECL1_5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8000" y="6248400"/>
            <a:ext cx="57813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difference image (corrected-eclipse). Smaller range.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10923" y="2004536"/>
            <a:ext cx="185839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 Difference</a:t>
            </a:r>
          </a:p>
          <a:p>
            <a:r>
              <a:rPr lang="en-US" dirty="0" smtClean="0"/>
              <a:t>N=14342</a:t>
            </a:r>
          </a:p>
          <a:p>
            <a:r>
              <a:rPr lang="en-US" dirty="0" smtClean="0"/>
              <a:t>Mean= -1.1K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43600" y="1219200"/>
            <a:ext cx="914400" cy="685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2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 CTP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GOES Imager Cloud-top pressure (and cloud mask)</a:t>
            </a:r>
          </a:p>
          <a:p>
            <a:r>
              <a:rPr lang="en-US" dirty="0" smtClean="0"/>
              <a:t>During the nighttime, uses the brightness temperature difference between the 4 and 11 micrometer bands. </a:t>
            </a:r>
          </a:p>
          <a:p>
            <a:r>
              <a:rPr lang="en-US" dirty="0" smtClean="0"/>
              <a:t>In general, if the 4 um is colder than the 11 um, than a cloud is assumed.</a:t>
            </a:r>
          </a:p>
          <a:p>
            <a:r>
              <a:rPr lang="en-US" dirty="0" smtClean="0"/>
              <a:t>Also, the 11 um data are compared to a background Sea Surface Temperature.</a:t>
            </a:r>
          </a:p>
          <a:p>
            <a:r>
              <a:rPr lang="en-US" dirty="0" smtClean="0"/>
              <a:t>The 4 um data are not used in the cloud-top pressure determination, just in the cloud mask (cloud/ no cloud).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611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CTP_ORIG_CIMS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8000" y="6248400"/>
            <a:ext cx="40839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Cloud-top Pressure (color-range). Original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10495" y="6585857"/>
            <a:ext cx="6290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Clear	     Low cloud					High Cloud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4520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CTP_CORR_CIMS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48000" y="6248400"/>
            <a:ext cx="42788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Cloud-top Pressure (color-range). Corrected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26800" y="4800600"/>
            <a:ext cx="1531450" cy="1066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468314" y="1371600"/>
            <a:ext cx="1531450" cy="1066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20251087">
            <a:off x="4055855" y="726805"/>
            <a:ext cx="4049486" cy="1534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10495" y="6585857"/>
            <a:ext cx="6290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Clear	     Low cloud					High Cloud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770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CTP_ECL1_CIMS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8000" y="6248400"/>
            <a:ext cx="41597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Cloud-top Pressure (color-range). Eclipse 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10495" y="6585857"/>
            <a:ext cx="6290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Clear	     Low cloud					High Cloud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2531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CTP_ECL2_CIMS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8000" y="6248400"/>
            <a:ext cx="41597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Cloud-top Pressure (color-range). Eclipse 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10495" y="6585857"/>
            <a:ext cx="6290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Clear	     Low cloud					High Cloud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594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AND2_BOX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43400" y="2743200"/>
            <a:ext cx="1956818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Band=2</a:t>
            </a:r>
          </a:p>
          <a:p>
            <a:r>
              <a:rPr lang="en-US" dirty="0" smtClean="0"/>
              <a:t>N=10302</a:t>
            </a:r>
          </a:p>
          <a:p>
            <a:r>
              <a:rPr lang="en-US" dirty="0" smtClean="0"/>
              <a:t>Org Mean= 325.6K</a:t>
            </a:r>
          </a:p>
          <a:p>
            <a:r>
              <a:rPr lang="en-US" dirty="0" smtClean="0"/>
              <a:t>Cor. Mean= 281.0K</a:t>
            </a:r>
          </a:p>
          <a:p>
            <a:r>
              <a:rPr lang="en-US" dirty="0" err="1" smtClean="0"/>
              <a:t>Ecl</a:t>
            </a:r>
            <a:r>
              <a:rPr lang="en-US" dirty="0" smtClean="0"/>
              <a:t>. Mean= 281.2K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24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3_255_OR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16770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3, Original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9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3_255_CO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18719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3, Corrected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1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3_255_ECL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15829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3, Eclipse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6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2_255_ECL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19991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later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0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DIFF_B3_255_ORG_ECL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37357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3, difference image (org-eclipse)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9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DIFF_B3_255_COR_ECL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43400" y="6248400"/>
            <a:ext cx="43277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3, difference image (corrected-eclipse)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AND3_BOX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43400" y="2743200"/>
            <a:ext cx="1956818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Band=3</a:t>
            </a:r>
          </a:p>
          <a:p>
            <a:r>
              <a:rPr lang="en-US" dirty="0" smtClean="0"/>
              <a:t>N=10302</a:t>
            </a:r>
          </a:p>
          <a:p>
            <a:r>
              <a:rPr lang="en-US" dirty="0" smtClean="0"/>
              <a:t>Org Mean= 258.6K</a:t>
            </a:r>
          </a:p>
          <a:p>
            <a:r>
              <a:rPr lang="en-US" dirty="0" smtClean="0"/>
              <a:t>Cor. Mean= 249.1K</a:t>
            </a:r>
          </a:p>
          <a:p>
            <a:r>
              <a:rPr lang="en-US" dirty="0" err="1" smtClean="0"/>
              <a:t>Ecl</a:t>
            </a:r>
            <a:r>
              <a:rPr lang="en-US" dirty="0" smtClean="0"/>
              <a:t>. Mean=  254.2K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00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Stray Light Analysis</a:t>
            </a:r>
            <a:br>
              <a:rPr lang="en-US" dirty="0" smtClean="0"/>
            </a:br>
            <a:r>
              <a:rPr lang="en-US" dirty="0" smtClean="0"/>
              <a:t>GOES-13 Imager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12974"/>
            <a:ext cx="7620000" cy="3959225"/>
          </a:xfrm>
        </p:spPr>
        <p:txBody>
          <a:bodyPr>
            <a:normAutofit/>
          </a:bodyPr>
          <a:lstStyle/>
          <a:p>
            <a:r>
              <a:rPr lang="en-US" dirty="0" smtClean="0"/>
              <a:t>Tim Schmit</a:t>
            </a:r>
          </a:p>
          <a:p>
            <a:r>
              <a:rPr lang="en-US" dirty="0" smtClean="0"/>
              <a:t>ASPB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Day 257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57_B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59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57_B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3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086600" y="1676400"/>
            <a:ext cx="129540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9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57_B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9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57_B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ORIG_50_D2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05200" y="6324600"/>
            <a:ext cx="2807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bands, Original – Day 257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8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CORR_50_D2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05200" y="6324600"/>
            <a:ext cx="2949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bands, Corrected– Day 257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5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CTP_ORIG_CIMS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24200" y="5943600"/>
            <a:ext cx="5562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Cloud-top Pressure (color-range). </a:t>
            </a:r>
            <a:r>
              <a:rPr lang="en-US" dirty="0" smtClean="0"/>
              <a:t>Original – too “cloudy” over some regions, but misses other clouds!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 rot="20251087">
            <a:off x="7295443" y="1088946"/>
            <a:ext cx="1616521" cy="1534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60848" y="4550897"/>
            <a:ext cx="2121436" cy="13165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10495" y="6585857"/>
            <a:ext cx="6290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Clear	     Low cloud					High Cloud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447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ECL1_50_D2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05200" y="6324600"/>
            <a:ext cx="3800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bands, 15-minutes earlier – Day 257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6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D257_CTP_ORI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8000" y="6019800"/>
            <a:ext cx="40839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Cloud-top Pressure (color-range). Original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10495" y="6585857"/>
            <a:ext cx="6290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Clear	     Low cloud					High Cloud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3392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D257_CTP_COR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685800" y="3581400"/>
            <a:ext cx="4884250" cy="2057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20251087">
            <a:off x="4520874" y="1055641"/>
            <a:ext cx="2239411" cy="1534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9016446">
            <a:off x="1270823" y="665512"/>
            <a:ext cx="1531450" cy="204785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0" y="6019800"/>
            <a:ext cx="42788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Cloud-top Pressure (color-range). Corrected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10495" y="6585857"/>
            <a:ext cx="6290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Clear	     Low cloud					High Cloud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0674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D257_CTP_ECL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8000" y="6019800"/>
            <a:ext cx="41597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Cloud-top Pressure (color-range). Eclipse 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10495" y="6585857"/>
            <a:ext cx="6290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Clear	     Low cloud					High Cloud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2301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D257_CTP_ECL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8000" y="6019800"/>
            <a:ext cx="41597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Cloud-top Pressure (color-range). Eclipse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10495" y="6585857"/>
            <a:ext cx="6290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Clear	     Low cloud					High Cloud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896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Stray Light Analysis</a:t>
            </a:r>
            <a:br>
              <a:rPr lang="en-US" dirty="0" smtClean="0"/>
            </a:br>
            <a:r>
              <a:rPr lang="en-US" dirty="0" smtClean="0"/>
              <a:t>GOES-13 Imager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12974"/>
            <a:ext cx="7620000" cy="3959225"/>
          </a:xfrm>
        </p:spPr>
        <p:txBody>
          <a:bodyPr>
            <a:normAutofit/>
          </a:bodyPr>
          <a:lstStyle/>
          <a:p>
            <a:r>
              <a:rPr lang="en-US" dirty="0" smtClean="0"/>
              <a:t>Tim Schmit</a:t>
            </a:r>
          </a:p>
          <a:p>
            <a:r>
              <a:rPr lang="en-US" dirty="0" smtClean="0"/>
              <a:t>ASPB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Day 284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84_B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82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84_B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6019800" y="1676400"/>
            <a:ext cx="838200" cy="304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7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84_B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12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84_B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2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CTP_ECL1_CIMS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8000" y="6248400"/>
            <a:ext cx="45086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Cloud-top Pressure (color-range). </a:t>
            </a:r>
            <a:r>
              <a:rPr lang="en-US" dirty="0" smtClean="0"/>
              <a:t>Later image.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10495" y="6585857"/>
            <a:ext cx="6290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Clear	     Low cloud					High Cloud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9909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ORIG_N30_D2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76600" y="6324600"/>
            <a:ext cx="2807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bands, Original – Day 284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9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CORR_N30_D2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05200" y="6324600"/>
            <a:ext cx="3002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bands, Corrected – Day 284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51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29400" y="2438400"/>
            <a:ext cx="1143000" cy="304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4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ECL1_N30_D2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05200" y="6324600"/>
            <a:ext cx="3223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bands, 15-min later – Day 284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Stray Light Analysis</a:t>
            </a:r>
            <a:br>
              <a:rPr lang="en-US" dirty="0" smtClean="0"/>
            </a:br>
            <a:r>
              <a:rPr lang="en-US" dirty="0" smtClean="0"/>
              <a:t>GOES-13 Imager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12974"/>
            <a:ext cx="7620000" cy="3959225"/>
          </a:xfrm>
        </p:spPr>
        <p:txBody>
          <a:bodyPr>
            <a:normAutofit/>
          </a:bodyPr>
          <a:lstStyle/>
          <a:p>
            <a:r>
              <a:rPr lang="en-US" dirty="0" smtClean="0"/>
              <a:t>Tim Schmit</a:t>
            </a:r>
          </a:p>
          <a:p>
            <a:r>
              <a:rPr lang="en-US" dirty="0" smtClean="0"/>
              <a:t>ASPB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Day </a:t>
            </a:r>
            <a:r>
              <a:rPr lang="en-US" dirty="0" smtClean="0"/>
              <a:t>255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55_B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27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55_B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6096000" y="1371600"/>
            <a:ext cx="685800" cy="533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1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55_B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5058" y="3429000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82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11540</TotalTime>
  <Words>483</Words>
  <Application>Microsoft Office PowerPoint</Application>
  <PresentationFormat>On-screen Show (4:3)</PresentationFormat>
  <Paragraphs>134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Stray Light Analysis GOES-13 Imager</vt:lpstr>
      <vt:lpstr>PowerPoint Presentation</vt:lpstr>
      <vt:lpstr>PowerPoint Presentation</vt:lpstr>
      <vt:lpstr>PowerPoint Presentation</vt:lpstr>
      <vt:lpstr>PowerPoint Presentation</vt:lpstr>
      <vt:lpstr>Stray Light Analysis GOES-13 Imager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GOES CTP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Stray Light Analysis GOES-13 Imager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Stray Light Analysis GOES-13 Imager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Stray Light Analysis GOES-13 Imager</dc:title>
  <dc:creator>Tim Schmit</dc:creator>
  <cp:lastModifiedBy>Tim Schmit</cp:lastModifiedBy>
  <cp:revision>23</cp:revision>
  <dcterms:created xsi:type="dcterms:W3CDTF">2010-10-21T18:29:28Z</dcterms:created>
  <dcterms:modified xsi:type="dcterms:W3CDTF">2010-11-16T18:11:18Z</dcterms:modified>
</cp:coreProperties>
</file>