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4" r:id="rId2"/>
    <p:sldId id="295" r:id="rId3"/>
    <p:sldId id="296" r:id="rId4"/>
    <p:sldId id="297" r:id="rId5"/>
    <p:sldId id="287" r:id="rId6"/>
    <p:sldId id="288" r:id="rId7"/>
    <p:sldId id="289" r:id="rId8"/>
    <p:sldId id="290" r:id="rId9"/>
    <p:sldId id="29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9" r:id="rId21"/>
    <p:sldId id="280" r:id="rId22"/>
    <p:sldId id="281" r:id="rId23"/>
    <p:sldId id="272" r:id="rId24"/>
    <p:sldId id="273" r:id="rId25"/>
    <p:sldId id="274" r:id="rId26"/>
    <p:sldId id="275" r:id="rId27"/>
    <p:sldId id="276" r:id="rId28"/>
    <p:sldId id="282" r:id="rId29"/>
    <p:sldId id="283" r:id="rId30"/>
    <p:sldId id="294" r:id="rId31"/>
    <p:sldId id="298" r:id="rId32"/>
    <p:sldId id="299" r:id="rId33"/>
    <p:sldId id="300" r:id="rId34"/>
    <p:sldId id="301" r:id="rId35"/>
    <p:sldId id="302" r:id="rId36"/>
    <p:sldId id="303" r:id="rId37"/>
    <p:sldId id="285" r:id="rId38"/>
    <p:sldId id="286" r:id="rId39"/>
    <p:sldId id="293" r:id="rId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4" d="100"/>
          <a:sy n="134" d="100"/>
        </p:scale>
        <p:origin x="-90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13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49C63-0E7A-492D-B704-9BA7BCD36523}" type="datetimeFigureOut">
              <a:rPr lang="en-US" smtClean="0"/>
              <a:t>5/9/2013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6F56A-EAE9-4F11-9925-E8AF8755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21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Should be CIMSS. </a:t>
            </a:r>
            <a:r>
              <a:rPr lang="en-US" dirty="0" smtClean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2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these shouldn’t be the same, given 45 minutes between images.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23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dirty="0" err="1" smtClean="0"/>
              <a:t>Databook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E6F56A-EAE9-4F11-9925-E8AF8755C6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2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50B0F-8B67-450F-8AD0-6043520094E4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4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7C826-5048-4F63-B7F3-A2CA31FAC15D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0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1E2D5-E377-43C9-9BD1-18EFB1B6BDCB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98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0181-FE5F-4B4D-9A23-2AA42F7ECECB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0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D0866-D7F1-43F7-8B28-5A0E557E85B1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42CAD-AE98-4228-B4E9-9A7B468A8ECC}" type="datetime1">
              <a:rPr lang="en-US" smtClean="0"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C6030-7D93-4FD8-83AF-1C4266CB3A18}" type="datetime1">
              <a:rPr lang="en-US" smtClean="0"/>
              <a:t>5/9/2013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7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B9443-1AFC-4248-9530-9C7584FE6879}" type="datetime1">
              <a:rPr lang="en-US" smtClean="0"/>
              <a:t>5/9/2013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8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4CA49-4B28-4E66-A7B7-86F9E98C5F9C}" type="datetime1">
              <a:rPr lang="en-US" smtClean="0"/>
              <a:t>5/9/2013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4A025-547A-4E84-89B4-C1B0E7136642}" type="datetime1">
              <a:rPr lang="en-US" smtClean="0"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0AE66-5766-4FA1-8FE8-645B6A5B35B2}" type="datetime1">
              <a:rPr lang="en-US" smtClean="0"/>
              <a:t>5/9/2013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7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73894-34CF-4596-8D26-1D999452AB08}" type="datetime1">
              <a:rPr lang="en-US" smtClean="0"/>
              <a:t>5/9/2013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E7152-08FD-42BE-B0F8-02442B6A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oshua.Scheck@noaa.gov" TargetMode="External"/><Relationship Id="rId2" Type="http://schemas.openxmlformats.org/officeDocument/2006/relationships/hyperlink" Target="mailto:patrick.ayd@noa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tel:%28701%29%20223-458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232" y="76200"/>
            <a:ext cx="8391593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GOES-13 </a:t>
            </a:r>
            <a:r>
              <a:rPr lang="en-US" sz="4000" b="1" dirty="0" smtClean="0"/>
              <a:t>Imager</a:t>
            </a:r>
            <a:endParaRPr lang="en-US" sz="4000" b="1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b="1" dirty="0" smtClean="0"/>
              <a:t>Corrupt Space Look causing bad 4 um data? </a:t>
            </a:r>
          </a:p>
          <a:p>
            <a:pPr algn="ctr"/>
            <a:r>
              <a:rPr lang="en-US" sz="2400" b="1" dirty="0" smtClean="0"/>
              <a:t>(affecting at least fog product)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Path forward….</a:t>
            </a:r>
            <a:endParaRPr lang="en-US" sz="2400" b="1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Timothy J. Schmit </a:t>
            </a:r>
          </a:p>
          <a:p>
            <a:pPr algn="ctr"/>
            <a:r>
              <a:rPr lang="en-US" sz="2400" dirty="0" smtClean="0"/>
              <a:t>(NOAA/NESDIS/STAR)</a:t>
            </a:r>
          </a:p>
          <a:p>
            <a:pPr algn="ctr"/>
            <a:r>
              <a:rPr lang="en-US" sz="2400" dirty="0" smtClean="0"/>
              <a:t>Mathew M. Gunshor, James </a:t>
            </a:r>
            <a:r>
              <a:rPr lang="en-US" sz="2400" dirty="0"/>
              <a:t>P. Nelson </a:t>
            </a:r>
            <a:r>
              <a:rPr lang="en-US" sz="2400" dirty="0" smtClean="0"/>
              <a:t>III and </a:t>
            </a:r>
            <a:r>
              <a:rPr lang="en-US" sz="2400" dirty="0"/>
              <a:t>Anthony </a:t>
            </a:r>
            <a:r>
              <a:rPr lang="en-US" sz="2400" dirty="0" smtClean="0"/>
              <a:t>J. </a:t>
            </a:r>
            <a:r>
              <a:rPr lang="en-US" sz="2400" dirty="0" smtClean="0"/>
              <a:t>Schreiner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/>
              <a:t>CIMSS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FangFang</a:t>
            </a:r>
            <a:r>
              <a:rPr lang="en-US" sz="2400" dirty="0" smtClean="0"/>
              <a:t> Yu (ERT, Inc.)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Michael </a:t>
            </a:r>
            <a:r>
              <a:rPr lang="en-US" sz="2400" dirty="0" err="1" smtClean="0"/>
              <a:t>Sporer</a:t>
            </a:r>
            <a:r>
              <a:rPr lang="en-US" sz="2400" dirty="0" smtClean="0"/>
              <a:t> (NWS)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17</a:t>
            </a:r>
            <a:r>
              <a:rPr lang="en-US" sz="2400" dirty="0" smtClean="0"/>
              <a:t>-May-2013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12103"/>
            <a:ext cx="9906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798244"/>
            <a:ext cx="1376484" cy="90735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0"/>
            <a:ext cx="9144000" cy="3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4572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250"/>
            <a:ext cx="9144000" cy="38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7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1775"/>
            <a:ext cx="9144000" cy="385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00400" y="6248400"/>
            <a:ext cx="2806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NWS (Blacksburg)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1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262064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 band: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336268"/>
            <a:ext cx="37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stray light evident in visible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9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90800" y="6336268"/>
            <a:ext cx="377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stray light evident in visible band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7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5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August 2012</a:t>
            </a:r>
          </a:p>
          <a:p>
            <a:pPr lvl="1"/>
            <a:r>
              <a:rPr lang="en-US" dirty="0" smtClean="0"/>
              <a:t>April 2013</a:t>
            </a:r>
          </a:p>
          <a:p>
            <a:r>
              <a:rPr lang="en-US" dirty="0" smtClean="0"/>
              <a:t>Way forward options</a:t>
            </a:r>
          </a:p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68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2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20579" y="6336268"/>
            <a:ext cx="338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</a:t>
            </a:r>
            <a:r>
              <a:rPr lang="en-US" dirty="0" err="1" smtClean="0"/>
              <a:t>longwave</a:t>
            </a:r>
            <a:r>
              <a:rPr lang="en-US" dirty="0" smtClean="0"/>
              <a:t>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1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45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152400"/>
            <a:ext cx="459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Brightness temperatures corrupted at this time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3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19400" y="6336268"/>
            <a:ext cx="346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Imager, band 4, shortwave window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DIFF_50K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2493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difference (band 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810000"/>
            <a:ext cx="25636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Artificially colder by ~50K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478051" y="3994666"/>
            <a:ext cx="941549" cy="424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347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4_DIFF_50K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457200"/>
            <a:ext cx="2493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Time difference (band 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01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Historically, the GOES-8/12 series did not take images during “KOZ”</a:t>
            </a:r>
          </a:p>
          <a:p>
            <a:pPr lvl="1"/>
            <a:r>
              <a:rPr lang="en-US" dirty="0" smtClean="0"/>
              <a:t>Could be up to 3 hours</a:t>
            </a:r>
          </a:p>
          <a:p>
            <a:pPr lvl="1"/>
            <a:endParaRPr lang="en-US" dirty="0"/>
          </a:p>
          <a:p>
            <a:r>
              <a:rPr lang="en-US" dirty="0" smtClean="0"/>
              <a:t>GOES-13/15 allows images to now be taken during this time period</a:t>
            </a:r>
          </a:p>
          <a:p>
            <a:pPr lvl="1"/>
            <a:endParaRPr lang="en-US" dirty="0"/>
          </a:p>
          <a:p>
            <a:r>
              <a:rPr lang="en-US" dirty="0" smtClean="0"/>
              <a:t>Recent issue seems to be corrupted space look and not directly related to the stray light correction</a:t>
            </a:r>
          </a:p>
          <a:p>
            <a:endParaRPr lang="en-US" dirty="0"/>
          </a:p>
          <a:p>
            <a:r>
              <a:rPr lang="en-US" dirty="0" smtClean="0"/>
              <a:t>Space looks are scheduled to be on the ‘clean’ side of the earth (away from the sun,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68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13.img.ch2.space2cla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8667750" cy="4953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33800" y="6248400"/>
            <a:ext cx="1850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Fangfang</a:t>
            </a:r>
            <a:r>
              <a:rPr lang="en-US" dirty="0" smtClean="0"/>
              <a:t> Yu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152400"/>
            <a:ext cx="4915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“Out-of-family” Space looks at 05 UTC</a:t>
            </a:r>
            <a:endParaRPr lang="en-US" sz="2400" dirty="0"/>
          </a:p>
        </p:txBody>
      </p:sp>
      <p:sp>
        <p:nvSpPr>
          <p:cNvPr id="5" name="Up Arrow 4"/>
          <p:cNvSpPr/>
          <p:nvPr/>
        </p:nvSpPr>
        <p:spPr>
          <a:xfrm>
            <a:off x="1600200" y="2362200"/>
            <a:ext cx="484632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5001768" y="2362200"/>
            <a:ext cx="484632" cy="533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22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PRIL2013_B1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45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APRIL2013_B2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50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1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216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APRIL2013_B2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1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PRIL2013_B1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5691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APRIL2013_B2_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221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Way Forward Possible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9906000" cy="57150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Do nothing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No good, since products are affected and users have noticed.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Modify calibration procedure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Filter space look or use previous good space look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Clamp space look only if post-clamp count is higher than pre-clamp count (X. Wu)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Scan elsewhere for good space look data, etc.</a:t>
            </a:r>
          </a:p>
          <a:p>
            <a:pPr lvl="2"/>
            <a:r>
              <a:rPr lang="en-US" dirty="0" smtClean="0"/>
              <a:t>Scan to opposite hemisphere during these times</a:t>
            </a:r>
          </a:p>
          <a:p>
            <a:pPr marL="971550" lvl="1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Have product producers check GVAR stray light flags or Notice to Users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Only works on case-by-case basis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Each PAL would need to be involved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NWS/AWIPS does not have the GVAR flags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Still would produce non-spec compliant 4 um images </a:t>
            </a:r>
          </a:p>
          <a:p>
            <a:pPr lvl="2"/>
            <a:r>
              <a:rPr lang="en-US" dirty="0" smtClean="0"/>
              <a:t>Spec &lt;1K from truth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Cancel/Shift frames (with ‘corrupt’ space views):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when the sun is right above/below the poles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Less than one per day (2 seasons)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9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304800"/>
            <a:ext cx="7772400" cy="1470025"/>
          </a:xfrm>
        </p:spPr>
        <p:txBody>
          <a:bodyPr/>
          <a:lstStyle/>
          <a:p>
            <a:r>
              <a:rPr lang="en-US" dirty="0" smtClean="0"/>
              <a:t>Output from line prefix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8305800" cy="2438400"/>
          </a:xfrm>
        </p:spPr>
        <p:txBody>
          <a:bodyPr>
            <a:noAutofit/>
          </a:bodyPr>
          <a:lstStyle/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STRAYLIGHT 213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(STRAYLIGHT.PGM) *START execution on     2013129 (Thursday May 9, 2013)  at  181216 (HHMMSS) UTC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(STRAYLIGHT.PGM)  Input program </a:t>
            </a:r>
            <a:r>
              <a:rPr lang="en-US" sz="1100" dirty="0" err="1" smtClean="0">
                <a:solidFill>
                  <a:schemeClr val="tx1"/>
                </a:solidFill>
              </a:rPr>
              <a:t>commandline</a:t>
            </a:r>
            <a:r>
              <a:rPr lang="en-US" sz="1100" dirty="0" smtClean="0">
                <a:solidFill>
                  <a:schemeClr val="tx1"/>
                </a:solidFill>
              </a:rPr>
              <a:t> (in 80-byte segments):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 STRAYLIGHT 213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OPEN/READ GOES </a:t>
            </a:r>
            <a:r>
              <a:rPr lang="en-US" sz="1100" dirty="0" err="1" smtClean="0">
                <a:solidFill>
                  <a:schemeClr val="tx1"/>
                </a:solidFill>
              </a:rPr>
              <a:t>areafile</a:t>
            </a:r>
            <a:r>
              <a:rPr lang="en-US" sz="1100" dirty="0" smtClean="0">
                <a:solidFill>
                  <a:schemeClr val="tx1"/>
                </a:solidFill>
              </a:rPr>
              <a:t>: /home/</a:t>
            </a:r>
            <a:r>
              <a:rPr lang="en-US" sz="1100" dirty="0" err="1" smtClean="0">
                <a:solidFill>
                  <a:schemeClr val="tx1"/>
                </a:solidFill>
              </a:rPr>
              <a:t>tims</a:t>
            </a:r>
            <a:r>
              <a:rPr lang="en-US" sz="1100" dirty="0" smtClean="0">
                <a:solidFill>
                  <a:schemeClr val="tx1"/>
                </a:solidFill>
              </a:rPr>
              <a:t>/</a:t>
            </a:r>
            <a:r>
              <a:rPr lang="en-US" sz="1100" dirty="0" err="1" smtClean="0">
                <a:solidFill>
                  <a:schemeClr val="tx1"/>
                </a:solidFill>
              </a:rPr>
              <a:t>mcidas</a:t>
            </a:r>
            <a:r>
              <a:rPr lang="en-US" sz="1100" dirty="0" smtClean="0">
                <a:solidFill>
                  <a:schemeClr val="tx1"/>
                </a:solidFill>
              </a:rPr>
              <a:t>/data/AREA0213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Area         213 directory information (Image type, SSEC sensor source #, image </a:t>
            </a:r>
            <a:r>
              <a:rPr lang="en-US" sz="1100" dirty="0" err="1" smtClean="0">
                <a:solidFill>
                  <a:schemeClr val="tx1"/>
                </a:solidFill>
              </a:rPr>
              <a:t>ccyyddd</a:t>
            </a:r>
            <a:r>
              <a:rPr lang="en-US" sz="1100" dirty="0" smtClean="0">
                <a:solidFill>
                  <a:schemeClr val="tx1"/>
                </a:solidFill>
              </a:rPr>
              <a:t>, image </a:t>
            </a:r>
            <a:r>
              <a:rPr lang="en-US" sz="1100" dirty="0" err="1" smtClean="0">
                <a:solidFill>
                  <a:schemeClr val="tx1"/>
                </a:solidFill>
              </a:rPr>
              <a:t>hhmmss</a:t>
            </a:r>
            <a:r>
              <a:rPr lang="en-US" sz="1100" dirty="0" smtClean="0">
                <a:solidFill>
                  <a:schemeClr val="tx1"/>
                </a:solidFill>
              </a:rPr>
              <a:t>):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        4,         180,     2013111,       50200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Check each image line for Stray Light Correction (SLC) information.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Input area AREA0213 lines contain prefixes -- size=         488 bytes=         122 words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Size of prefix DOC (4-byte words)=         119, CAL=           0, BND=           2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Read input area AREA0213 line prefixes now.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All         800 AREA0213 line prefixes now read.</a:t>
            </a:r>
          </a:p>
          <a:p>
            <a:pPr algn="l"/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SLCE (# lines w/SLC enabled)                =         784, SLCD  (# lines w/SLC disabled)         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SLCP (# lines w/SLC performed)              =         784, SLCNP (# lines w/SLC not performed)    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SLCP_FIRST (1st line w/SLC performed)       =          17, SLCP_LAST (last line w/SLC performed)   =         800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SUNE (# lines w/sun on e/side of earth)     =         784, SUNW (# lines w/sun on w/side of earth)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SUNN (# lines w/sun on n/side of earth)     =         784, SUNS (# lines w/sun on s/side of earth) =          16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   784 nonzero values were found for the parameter: </a:t>
            </a:r>
            <a:r>
              <a:rPr lang="en-US" sz="1100" dirty="0" err="1" smtClean="0">
                <a:solidFill>
                  <a:schemeClr val="tx1"/>
                </a:solidFill>
              </a:rPr>
              <a:t>min_sun_angle_range_of_earth_pixels_in_a_scan</a:t>
            </a:r>
            <a:endParaRPr lang="en-US" sz="1100" dirty="0" smtClean="0">
              <a:solidFill>
                <a:schemeClr val="tx1"/>
              </a:solidFill>
            </a:endParaRP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Smallest value =           3 found at line #          17</a:t>
            </a:r>
          </a:p>
          <a:p>
            <a:pPr algn="l"/>
            <a:r>
              <a:rPr lang="en-US" sz="1100" dirty="0" smtClean="0">
                <a:solidFill>
                  <a:schemeClr val="tx1"/>
                </a:solidFill>
              </a:rPr>
              <a:t>   (STRAYLIGHT.FOR)       Largest value  =           8 found at line #         669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Absolute Accuracy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219200"/>
            <a:ext cx="5943599" cy="51618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 from NWS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>
                <a:effectLst/>
              </a:rPr>
              <a:t>From: </a:t>
            </a:r>
            <a:r>
              <a:rPr lang="en-US" b="1" dirty="0" smtClean="0">
                <a:effectLst/>
              </a:rPr>
              <a:t>Patrick </a:t>
            </a:r>
            <a:r>
              <a:rPr lang="en-US" b="1" dirty="0" err="1" smtClean="0">
                <a:effectLst/>
              </a:rPr>
              <a:t>Ayd</a:t>
            </a:r>
            <a:r>
              <a:rPr lang="en-US" dirty="0" smtClean="0">
                <a:effectLst/>
              </a:rPr>
              <a:t> &lt;</a:t>
            </a:r>
            <a:r>
              <a:rPr lang="en-US" dirty="0" smtClean="0">
                <a:effectLst/>
                <a:hlinkClick r:id="rId2"/>
              </a:rPr>
              <a:t>patrick.ayd@noaa.gov</a:t>
            </a:r>
            <a:r>
              <a:rPr lang="en-US" dirty="0" smtClean="0">
                <a:effectLst/>
              </a:rPr>
              <a:t>&gt;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Date: Sun, Aug 19, 2012 at 1:24 AM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Subject: INFO: Bad Fog Channel Images</a:t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To: Joshua Scheck &lt;</a:t>
            </a:r>
            <a:r>
              <a:rPr lang="en-US" dirty="0" smtClean="0">
                <a:effectLst/>
                <a:hlinkClick r:id="rId3"/>
              </a:rPr>
              <a:t>Joshua.Scheck@noaa.gov</a:t>
            </a:r>
            <a:r>
              <a:rPr lang="en-US" dirty="0" smtClean="0">
                <a:effectLst/>
              </a:rPr>
              <a:t>&gt;</a:t>
            </a:r>
          </a:p>
          <a:p>
            <a:pPr marL="0" indent="0">
              <a:buNone/>
            </a:pPr>
            <a:r>
              <a:rPr lang="en-US" dirty="0" smtClean="0"/>
              <a:t>Josh,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I have noticed more and more during the night that bad 3.9 mu satellite images are corrupting the 11-3.9 mu fog channel, reversing the way clouds should appear (</a:t>
            </a:r>
            <a:r>
              <a:rPr lang="en-US" dirty="0" err="1" smtClean="0"/>
              <a:t>i.e</a:t>
            </a:r>
            <a:r>
              <a:rPr lang="en-US" dirty="0" smtClean="0"/>
              <a:t> all clouds both low and high are colored as very dark).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I have attached two images from 545 UTC on 8-19-12: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fog_sat.png: 11-3.9 mu fog channel with cig/</a:t>
            </a:r>
            <a:r>
              <a:rPr lang="en-US" dirty="0" err="1" smtClean="0"/>
              <a:t>vis</a:t>
            </a:r>
            <a:r>
              <a:rPr lang="en-US" dirty="0" smtClean="0"/>
              <a:t> plot</a:t>
            </a:r>
          </a:p>
          <a:p>
            <a:pPr marL="0" indent="0">
              <a:buNone/>
            </a:pPr>
            <a:r>
              <a:rPr lang="en-US" dirty="0" smtClean="0"/>
              <a:t>3_9_mu.png: 3.9 mu channel</a:t>
            </a:r>
          </a:p>
          <a:p>
            <a:pPr marL="0" indent="0">
              <a:buNone/>
            </a:pPr>
            <a:r>
              <a:rPr lang="en-US" dirty="0" smtClean="0"/>
              <a:t> </a:t>
            </a:r>
          </a:p>
          <a:p>
            <a:pPr marL="0" indent="0">
              <a:buNone/>
            </a:pPr>
            <a:r>
              <a:rPr lang="en-US" dirty="0" smtClean="0"/>
              <a:t>Thanks,</a:t>
            </a:r>
          </a:p>
          <a:p>
            <a:pPr marL="0" indent="0">
              <a:buNone/>
            </a:pPr>
            <a:r>
              <a:rPr lang="en-US" dirty="0" smtClean="0"/>
              <a:t>-Patrick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--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Patrick </a:t>
            </a:r>
            <a:r>
              <a:rPr lang="en-US" b="1" dirty="0" err="1" smtClean="0"/>
              <a:t>Ayd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General Forecaster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NOAA/NWS WFO Bismarck, ND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Office Phone: </a:t>
            </a:r>
            <a:r>
              <a:rPr lang="en-US" dirty="0">
                <a:hlinkClick r:id="rId4"/>
              </a:rPr>
              <a:t>(701) 223-4582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E7152-08FD-42BE-B0F8-02442B6A4474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22860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17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231_60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5382" y="609600"/>
            <a:ext cx="138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&lt;-Note seam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678668"/>
            <a:ext cx="20224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 – 4 um in counts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77200" y="2830333"/>
            <a:ext cx="83067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 um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48600" y="6019800"/>
            <a:ext cx="88838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6.5 um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77343" y="5955268"/>
            <a:ext cx="71365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 um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7382" y="3745468"/>
            <a:ext cx="138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&lt;-Note seam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0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401_60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895600" y="21336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53340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7011" y="1802351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9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430_60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501_60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447800" y="1905000"/>
            <a:ext cx="990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895600" y="21336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47800" y="5105400"/>
            <a:ext cx="990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95600" y="5334000"/>
            <a:ext cx="990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1810803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11-3.9_Sat_20120821_0530_60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65471" y="-64532"/>
            <a:ext cx="2425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AWIPS as seen at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7127</TotalTime>
  <Words>850</Words>
  <Application>Microsoft Office PowerPoint</Application>
  <PresentationFormat>On-screen Show (4:3)</PresentationFormat>
  <Paragraphs>168</Paragraphs>
  <Slides>39</Slides>
  <Notes>3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Outline</vt:lpstr>
      <vt:lpstr>Background</vt:lpstr>
      <vt:lpstr>Comment from NWS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 Forward Possible Options</vt:lpstr>
      <vt:lpstr>Output from line prefix</vt:lpstr>
      <vt:lpstr>System Absolute Accuracy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23</cp:revision>
  <dcterms:created xsi:type="dcterms:W3CDTF">2013-05-09T15:46:03Z</dcterms:created>
  <dcterms:modified xsi:type="dcterms:W3CDTF">2013-05-14T14:34:01Z</dcterms:modified>
</cp:coreProperties>
</file>