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2" r:id="rId6"/>
  </p:sldMasterIdLst>
  <p:notesMasterIdLst>
    <p:notesMasterId r:id="rId54"/>
  </p:notesMasterIdLst>
  <p:sldIdLst>
    <p:sldId id="301" r:id="rId7"/>
    <p:sldId id="281" r:id="rId8"/>
    <p:sldId id="302" r:id="rId9"/>
    <p:sldId id="282" r:id="rId10"/>
    <p:sldId id="257" r:id="rId11"/>
    <p:sldId id="283" r:id="rId12"/>
    <p:sldId id="284" r:id="rId13"/>
    <p:sldId id="285" r:id="rId14"/>
    <p:sldId id="286" r:id="rId15"/>
    <p:sldId id="287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97" r:id="rId26"/>
    <p:sldId id="298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60" r:id="rId35"/>
    <p:sldId id="299" r:id="rId36"/>
    <p:sldId id="300" r:id="rId37"/>
    <p:sldId id="259" r:id="rId38"/>
    <p:sldId id="261" r:id="rId39"/>
    <p:sldId id="303" r:id="rId40"/>
    <p:sldId id="304" r:id="rId41"/>
    <p:sldId id="305" r:id="rId42"/>
    <p:sldId id="278" r:id="rId43"/>
    <p:sldId id="279" r:id="rId44"/>
    <p:sldId id="258" r:id="rId45"/>
    <p:sldId id="280" r:id="rId46"/>
    <p:sldId id="271" r:id="rId47"/>
    <p:sldId id="272" r:id="rId48"/>
    <p:sldId id="273" r:id="rId49"/>
    <p:sldId id="274" r:id="rId50"/>
    <p:sldId id="275" r:id="rId51"/>
    <p:sldId id="276" r:id="rId52"/>
    <p:sldId id="27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49" autoAdjust="0"/>
  </p:normalViewPr>
  <p:slideViewPr>
    <p:cSldViewPr>
      <p:cViewPr>
        <p:scale>
          <a:sx n="100" d="100"/>
          <a:sy n="100" d="100"/>
        </p:scale>
        <p:origin x="36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9BA60-0080-4AA7-B6A9-5A361CE8FB95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A4D5B-17FC-4DB5-B40F-45ECDEAC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Derived Product of cloud much improved after </a:t>
            </a:r>
            <a:r>
              <a:rPr lang="en-US" baseline="0" dirty="0" smtClean="0"/>
              <a:t>stray light correction.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94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SSEC Data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77DA-D32A-4E2B-AA45-F7CB0DF3D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6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 from SSEC Data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77DA-D32A-4E2B-AA45-F7CB0DF3D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61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 from SSEC Data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77DA-D32A-4E2B-AA45-F7CB0DF3D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3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 from SSEC Data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77DA-D32A-4E2B-AA45-F7CB0DF3DA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7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 from SSEC Data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E77DA-D32A-4E2B-AA45-F7CB0DF3D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8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Of course other times are also added, not just this</a:t>
            </a:r>
            <a:r>
              <a:rPr lang="en-US" baseline="0" dirty="0" smtClean="0"/>
              <a:t> one time. 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SLC = Stray Light Correction.</a:t>
            </a:r>
          </a:p>
          <a:p>
            <a:r>
              <a:rPr lang="en-US" dirty="0" smtClean="0"/>
              <a:t>Eclipse =</a:t>
            </a:r>
            <a:r>
              <a:rPr lang="en-US" baseline="0" dirty="0" smtClean="0"/>
              <a:t> more images due to better batteries on SC.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9E7FE-2047-4FBB-88F5-14D535E04D49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01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(green = clear, cyan = </a:t>
            </a:r>
            <a:r>
              <a:rPr lang="en-US" dirty="0" err="1" smtClean="0"/>
              <a:t>prob</a:t>
            </a:r>
            <a:r>
              <a:rPr lang="en-US" dirty="0" smtClean="0"/>
              <a:t> clear, red = </a:t>
            </a:r>
            <a:r>
              <a:rPr lang="en-US" dirty="0" err="1" smtClean="0"/>
              <a:t>prob</a:t>
            </a:r>
            <a:r>
              <a:rPr lang="en-US" dirty="0" smtClean="0"/>
              <a:t> cloud, white = cloud)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D8486-D7BD-4C09-A672-4F669603F45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2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(green = clear, cyan = </a:t>
            </a:r>
            <a:r>
              <a:rPr lang="en-US" dirty="0" err="1" smtClean="0"/>
              <a:t>prob</a:t>
            </a:r>
            <a:r>
              <a:rPr lang="en-US" dirty="0" smtClean="0"/>
              <a:t> clear, red = </a:t>
            </a:r>
            <a:r>
              <a:rPr lang="en-US" dirty="0" err="1" smtClean="0"/>
              <a:t>prob</a:t>
            </a:r>
            <a:r>
              <a:rPr lang="en-US" dirty="0" smtClean="0"/>
              <a:t> cloud, white = cloud)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D8486-D7BD-4C09-A672-4F669603F45C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76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CIMSS blog web page about the SLC implementation.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4 um (band 2 GOES imager) data can</a:t>
            </a:r>
            <a:r>
              <a:rPr lang="en-US" baseline="0" dirty="0" smtClean="0"/>
              <a:t> be over 50K too hot due to stray light. After being corrected, the image is more similar to subsequent (unaffected) images.  </a:t>
            </a:r>
          </a:p>
          <a:p>
            <a:r>
              <a:rPr lang="en-US" baseline="0" dirty="0" smtClean="0"/>
              <a:t>Data ingested by the SSEC data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Ignore missing lines, due to ingest.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Ignore missing lines, due to ingest.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8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even far from the sun, there’s still a 4K difference.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8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Derived Product of cloud not</a:t>
            </a:r>
            <a:r>
              <a:rPr lang="en-US" baseline="0" dirty="0" smtClean="0"/>
              <a:t> correct with data with stray light.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E3CC-6DA5-4350-B755-D659B7A15D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2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…outside of 6 degrees.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993E1-F533-4857-8AA6-592C5E5094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01D4-FF20-4B44-8465-40B126CC3A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8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5EDFB0B-153B-48CD-9BCE-FC0D5F348F33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55D0-630B-4248-985E-C99CEBC394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1356AF0-BB88-4BB5-AAC2-F1BB27703525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B887-AE13-491F-9371-75DF30D6E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4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08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1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98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5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93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23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52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0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21BD2A2-83CE-4E7D-9E5D-0B5742ADFE07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E42B-A5AB-4175-B97C-413BC1A534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75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54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0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11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2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29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89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09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22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2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3E52F96C-DC01-4DA8-950B-83E9B9130967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EA85-61D6-4B4A-956C-898D6D4A9A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29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57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82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05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86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09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61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85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51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99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8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64E50F4F-BA5F-4E13-A85C-259FDC3C99F2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F7BF-3006-44F3-9CBA-714A68863E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42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01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3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0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05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92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49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37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35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6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307A184C-474E-49D6-BECA-8963DC37F62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0FC8B-8E10-4839-813C-805BC058C5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528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78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04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01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69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72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4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E701-6726-4323-A8EA-1E74B8A1C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740E-145C-45B3-B863-6093177A02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793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95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0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CE94BCFC-97E9-4DBA-A1F8-D9537FA0940A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B4362-8333-4AC2-95E0-B1142FCB35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2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17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9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16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76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4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05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8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04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01-B5CB-44BE-9D74-BF8671CC5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E85-9ECF-4197-9736-B26EAB6783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7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3230A028-680E-4A22-A279-ED4DD9E3C524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E1DD-9036-4286-AB81-1EACBAD51E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4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5E13E21-606F-4E12-81DF-2969D603B6B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E422-5C79-45C2-9DE9-68C0F43701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2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5C845DEB-4C5D-4237-B27F-5ACF7F10781A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3/26/2012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2DE61-740C-45F1-A682-D3A0343F01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8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7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67F29673-C98C-4D66-9A4B-1EE8F0DC2253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032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84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E93C7-9EEB-4EBD-89BF-2DCA6380B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D18B2-EFF9-4008-929A-02E27C84FB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2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CA72D-139C-498D-8229-59E6EA7A2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8314-5B18-4900-9891-A79A4BFB64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4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E701-6726-4323-A8EA-1E74B8A1C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740E-145C-45B3-B863-6093177A02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59601-B5CB-44BE-9D74-BF8671CC5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FE85-9ECF-4197-9736-B26EAB6783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2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mailto:tim.j.schmit@noaa.gov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d.noaa.gov/GVAR_Downloads/documents/SLC_GVAR_White_Paper_V1.doc" TargetMode="External"/><Relationship Id="rId2" Type="http://schemas.openxmlformats.org/officeDocument/2006/relationships/hyperlink" Target="http://cimss.ssec.wisc.edu/goes/blog/archives/981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d.noaa.gov/PS/SATS/MESS/MSG0522058.01.tx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838200"/>
            <a:ext cx="8763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 Imager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Stray Light Correction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2286000"/>
            <a:ext cx="8534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Timothy J. Schmit  (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tim.j.schmit@noaa.gov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 and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Hyre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Bysal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NOAA/NESDIS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7172" name="Picture 4" descr="NOAA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218113"/>
            <a:ext cx="152400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971800" y="5646003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Calibration Working Group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27 March 2012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5" name="Picture 7" descr="cimss_for_engraving_cro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650" y="5772150"/>
            <a:ext cx="1200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6324600" y="4643107"/>
            <a:ext cx="1447800" cy="2138693"/>
            <a:chOff x="4800" y="3016"/>
            <a:chExt cx="768" cy="1256"/>
          </a:xfrm>
        </p:grpSpPr>
        <p:pic>
          <p:nvPicPr>
            <p:cNvPr id="7181" name="Picture 9" descr="ssec_small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016"/>
              <a:ext cx="768" cy="12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2" name="Line 10"/>
            <p:cNvSpPr>
              <a:spLocks noChangeShapeType="1"/>
            </p:cNvSpPr>
            <p:nvPr/>
          </p:nvSpPr>
          <p:spPr bwMode="auto">
            <a:xfrm>
              <a:off x="4992" y="4080"/>
              <a:ext cx="12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5"/>
            <a:ext cx="495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goesRNextGenerationWHurricane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9274" y="4791075"/>
            <a:ext cx="1533525" cy="1914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6" name="Picture 7" descr="n-q_spacecra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67" y="76200"/>
            <a:ext cx="200423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76"/>
          <p:cNvSpPr txBox="1">
            <a:spLocks noChangeArrowheads="1"/>
          </p:cNvSpPr>
          <p:nvPr/>
        </p:nvSpPr>
        <p:spPr bwMode="auto">
          <a:xfrm>
            <a:off x="3013075" y="3124200"/>
            <a:ext cx="52927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b="1" dirty="0" err="1">
                <a:solidFill>
                  <a:schemeClr val="bg1"/>
                </a:solidFill>
              </a:rPr>
              <a:t>Xiangqian</a:t>
            </a:r>
            <a:r>
              <a:rPr lang="en-US" sz="1800" b="1" dirty="0">
                <a:solidFill>
                  <a:schemeClr val="bg1"/>
                </a:solidFill>
              </a:rPr>
              <a:t> Wu, Sam Chen</a:t>
            </a:r>
          </a:p>
          <a:p>
            <a:pPr algn="l" eaLnBrk="1" hangingPunct="1"/>
            <a:r>
              <a:rPr lang="en-US" sz="1600" b="1" dirty="0">
                <a:solidFill>
                  <a:schemeClr val="bg1"/>
                </a:solidFill>
              </a:rPr>
              <a:t>NOAA/NESDIS</a:t>
            </a:r>
          </a:p>
          <a:p>
            <a:pPr algn="l" eaLnBrk="1" hangingPunct="1"/>
            <a:r>
              <a:rPr lang="en-US" sz="1800" b="1" dirty="0">
                <a:solidFill>
                  <a:schemeClr val="bg1"/>
                </a:solidFill>
              </a:rPr>
              <a:t>Mike </a:t>
            </a:r>
            <a:r>
              <a:rPr lang="en-US" sz="1800" b="1" dirty="0" err="1">
                <a:solidFill>
                  <a:schemeClr val="bg1"/>
                </a:solidFill>
              </a:rPr>
              <a:t>Weinreb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</a:p>
          <a:p>
            <a:pPr algn="l" eaLnBrk="1" hangingPunct="1"/>
            <a:r>
              <a:rPr lang="en-US" sz="1600" b="1" dirty="0">
                <a:solidFill>
                  <a:schemeClr val="bg1"/>
                </a:solidFill>
              </a:rPr>
              <a:t>Riverside Technology Inc.</a:t>
            </a:r>
          </a:p>
        </p:txBody>
      </p:sp>
      <p:sp>
        <p:nvSpPr>
          <p:cNvPr id="19" name="Text Box 376"/>
          <p:cNvSpPr txBox="1">
            <a:spLocks noChangeArrowheads="1"/>
          </p:cNvSpPr>
          <p:nvPr/>
        </p:nvSpPr>
        <p:spPr bwMode="auto">
          <a:xfrm>
            <a:off x="6567488" y="3207603"/>
            <a:ext cx="41767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chemeClr val="bg1"/>
                </a:solidFill>
              </a:rPr>
              <a:t>Tony Schreiner</a:t>
            </a:r>
          </a:p>
          <a:p>
            <a:pPr algn="l" eaLnBrk="1" hangingPunct="1"/>
            <a:r>
              <a:rPr lang="en-US" sz="1600" b="1" dirty="0" smtClean="0">
                <a:solidFill>
                  <a:schemeClr val="bg1"/>
                </a:solidFill>
              </a:rPr>
              <a:t>CIMSS</a:t>
            </a:r>
            <a:endParaRPr lang="en-US" sz="16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1600" b="1" dirty="0">
                <a:solidFill>
                  <a:schemeClr val="bg1"/>
                </a:solidFill>
              </a:rPr>
              <a:t>Madison, WI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22250" y="3200400"/>
            <a:ext cx="38163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chemeClr val="bg1"/>
                </a:solidFill>
              </a:rPr>
              <a:t>Steven Buford</a:t>
            </a:r>
          </a:p>
          <a:p>
            <a:pPr algn="l" eaLnBrk="1" hangingPunct="1"/>
            <a:r>
              <a:rPr lang="en-US" sz="1600" b="1" dirty="0" smtClean="0">
                <a:solidFill>
                  <a:schemeClr val="bg1"/>
                </a:solidFill>
              </a:rPr>
              <a:t>ITT </a:t>
            </a:r>
            <a:r>
              <a:rPr lang="en-US" sz="1600" b="1" dirty="0" err="1" smtClean="0">
                <a:solidFill>
                  <a:schemeClr val="bg1"/>
                </a:solidFill>
              </a:rPr>
              <a:t>Exelis</a:t>
            </a:r>
            <a:endParaRPr lang="en-US" sz="1600" b="1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1800" b="1" dirty="0">
                <a:solidFill>
                  <a:schemeClr val="bg1"/>
                </a:solidFill>
              </a:rPr>
              <a:t>Grant Matthews</a:t>
            </a:r>
          </a:p>
          <a:p>
            <a:pPr algn="l" eaLnBrk="1" hangingPunct="1"/>
            <a:r>
              <a:rPr lang="en-US" sz="1600" b="1" dirty="0" smtClean="0">
                <a:solidFill>
                  <a:schemeClr val="bg1"/>
                </a:solidFill>
              </a:rPr>
              <a:t>ITT </a:t>
            </a:r>
            <a:r>
              <a:rPr lang="en-US" sz="1600" b="1" dirty="0" err="1" smtClean="0">
                <a:solidFill>
                  <a:schemeClr val="bg1"/>
                </a:solidFill>
              </a:rPr>
              <a:t>Exelis</a:t>
            </a:r>
            <a:r>
              <a:rPr lang="en-US" sz="16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21" name="Text Box 376"/>
          <p:cNvSpPr txBox="1">
            <a:spLocks noChangeArrowheads="1"/>
          </p:cNvSpPr>
          <p:nvPr/>
        </p:nvSpPr>
        <p:spPr bwMode="auto">
          <a:xfrm>
            <a:off x="1219200" y="4267200"/>
            <a:ext cx="777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b="1" dirty="0" smtClean="0">
                <a:solidFill>
                  <a:schemeClr val="bg1"/>
                </a:solidFill>
              </a:rPr>
              <a:t>Many Others (</a:t>
            </a:r>
            <a:r>
              <a:rPr lang="en-US" sz="1800" b="1" dirty="0" err="1" smtClean="0">
                <a:solidFill>
                  <a:schemeClr val="bg1"/>
                </a:solidFill>
              </a:rPr>
              <a:t>Zhenping</a:t>
            </a:r>
            <a:r>
              <a:rPr lang="en-US" sz="1800" b="1" dirty="0" smtClean="0">
                <a:solidFill>
                  <a:schemeClr val="bg1"/>
                </a:solidFill>
              </a:rPr>
              <a:t> Li, Paul Douglas, Ken Mitchell, </a:t>
            </a:r>
            <a:r>
              <a:rPr lang="en-US" sz="1800" b="1" dirty="0" smtClean="0">
                <a:solidFill>
                  <a:schemeClr val="bg1"/>
                </a:solidFill>
              </a:rPr>
              <a:t>etc.)!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177903"/>
            <a:ext cx="9153525" cy="70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6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4PAN_255_B2_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77719" y="3429000"/>
            <a:ext cx="2413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GOES-13 Imager Band 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0"/>
            <a:ext cx="22047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Stray Light Correction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3239" y="2053723"/>
            <a:ext cx="917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2053723"/>
            <a:ext cx="1112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Corrected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5574268"/>
            <a:ext cx="1284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Later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4761" y="5574268"/>
            <a:ext cx="1284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Later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B2_255_OR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D9666A64-B4DB-48DF-BA11-EC827D85D06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14816631">
            <a:off x="-1540062" y="1743142"/>
            <a:ext cx="6966619" cy="356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1724" y="1976840"/>
            <a:ext cx="38295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Original – too hot by several K!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10073434">
            <a:off x="3455349" y="18689"/>
            <a:ext cx="5241490" cy="3971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5105400"/>
            <a:ext cx="3350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Original – too hot by 50K!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B2_255_COR_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29200" y="6248400"/>
            <a:ext cx="1871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B2_255_ECL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29200" y="6248400"/>
            <a:ext cx="19991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later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6A64-B4DB-48DF-BA11-EC827D85D0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DIFF_B2_255_ORG_ECL1_5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0" y="6248400"/>
            <a:ext cx="5189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difference image (org-eclipse). </a:t>
            </a:r>
            <a:r>
              <a:rPr lang="en-US" dirty="0"/>
              <a:t>Smaller range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10923" y="2004536"/>
            <a:ext cx="18583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 Difference</a:t>
            </a:r>
          </a:p>
          <a:p>
            <a:r>
              <a:rPr lang="en-US" dirty="0" smtClean="0"/>
              <a:t>N=14342</a:t>
            </a:r>
          </a:p>
          <a:p>
            <a:r>
              <a:rPr lang="en-US" dirty="0" smtClean="0"/>
              <a:t>Mean= 4.0K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0" y="1219200"/>
            <a:ext cx="9144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_MAP_COR6MECL1_B2_D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0" y="6248400"/>
            <a:ext cx="5781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2, difference image (corrected-eclipse). Smaller range.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10923" y="2004536"/>
            <a:ext cx="18583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 2 Difference</a:t>
            </a:r>
          </a:p>
          <a:p>
            <a:r>
              <a:rPr lang="en-US" dirty="0" smtClean="0"/>
              <a:t>N=14342</a:t>
            </a:r>
          </a:p>
          <a:p>
            <a:r>
              <a:rPr lang="en-US" dirty="0" smtClean="0"/>
              <a:t>Mean= 0.6K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0" y="1219200"/>
            <a:ext cx="9144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CTP_ORIG_CIMS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24200" y="5943600"/>
            <a:ext cx="556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Cloud-top Pressure (color-range). Original – too “cloudy” over some regions, but misses other clouds!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 rot="20251087">
            <a:off x="7295443" y="1088946"/>
            <a:ext cx="1616521" cy="1534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60848" y="4550897"/>
            <a:ext cx="2121436" cy="131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10495" y="6585857"/>
            <a:ext cx="6290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Clear	     Low cloud					High Cloud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1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D255_CTP_COR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6172200"/>
            <a:ext cx="762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Cloud-top Pressure (color-range). </a:t>
            </a:r>
            <a:r>
              <a:rPr lang="en-US" dirty="0"/>
              <a:t> </a:t>
            </a:r>
            <a:r>
              <a:rPr lang="en-US" dirty="0" smtClean="0"/>
              <a:t>Corrected. In general, corrected both regions.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0495" y="6585857"/>
            <a:ext cx="6290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Clear	     Low cloud					High Cloud</a:t>
            </a:r>
            <a:endParaRPr lang="en-US" sz="1000" dirty="0"/>
          </a:p>
        </p:txBody>
      </p:sp>
      <p:sp>
        <p:nvSpPr>
          <p:cNvPr id="5" name="Oval 4"/>
          <p:cNvSpPr/>
          <p:nvPr/>
        </p:nvSpPr>
        <p:spPr>
          <a:xfrm rot="20251087">
            <a:off x="7295443" y="1088946"/>
            <a:ext cx="1616521" cy="1534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60848" y="4550897"/>
            <a:ext cx="2121436" cy="131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CTP_ECL1_CIMS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0" y="6248400"/>
            <a:ext cx="45086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Cloud-top Pressure (color-range). Later image.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0495" y="6585857"/>
            <a:ext cx="6290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Clear	     Low cloud					High Cloud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31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101D4-FF20-4B44-8465-40B126CC3A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990600"/>
            <a:ext cx="7772400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400" b="1" dirty="0" smtClean="0">
                <a:cs typeface="Times New Roman" pitchFamily="18" charset="0"/>
              </a:rPr>
              <a:t> GOES-13/14/15 </a:t>
            </a:r>
            <a:r>
              <a:rPr lang="en-US" sz="2400" b="1" dirty="0">
                <a:cs typeface="Times New Roman" pitchFamily="18" charset="0"/>
              </a:rPr>
              <a:t>imagers and sounders are capable of scanning the sun without health and safety issues. However, </a:t>
            </a:r>
            <a:r>
              <a:rPr lang="en-US" sz="2400" b="1" dirty="0" smtClean="0">
                <a:cs typeface="Times New Roman" pitchFamily="18" charset="0"/>
              </a:rPr>
              <a:t>in the past, NOAA had </a:t>
            </a:r>
            <a:r>
              <a:rPr lang="en-US" sz="2400" b="1" dirty="0">
                <a:cs typeface="Times New Roman" pitchFamily="18" charset="0"/>
              </a:rPr>
              <a:t>to cancel or replace all imaging within 6 degrees due to intolerable sun intrusion.</a:t>
            </a:r>
          </a:p>
          <a:p>
            <a:pPr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400" b="1" dirty="0" smtClean="0">
                <a:cs typeface="Times New Roman" pitchFamily="18" charset="0"/>
              </a:rPr>
              <a:t> Annual </a:t>
            </a:r>
            <a:r>
              <a:rPr lang="en-US" sz="2400" b="1" dirty="0">
                <a:cs typeface="Times New Roman" pitchFamily="18" charset="0"/>
              </a:rPr>
              <a:t>loss: Equivalent to 6 days of imaging.</a:t>
            </a:r>
          </a:p>
          <a:p>
            <a:pPr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400" b="1" dirty="0" smtClean="0">
                <a:cs typeface="Times New Roman" pitchFamily="18" charset="0"/>
              </a:rPr>
              <a:t> The </a:t>
            </a:r>
            <a:r>
              <a:rPr lang="en-US" sz="2400" b="1" dirty="0">
                <a:cs typeface="Times New Roman" pitchFamily="18" charset="0"/>
              </a:rPr>
              <a:t>sun intrusion is more detectable on shorter wavelength IR channels (especially Channel 2) of the imager with the effect increasing as the scan mirror line-of-sight (LOS) gets closer to the sun. </a:t>
            </a:r>
          </a:p>
          <a:p>
            <a:pPr>
              <a:spcBef>
                <a:spcPct val="30000"/>
              </a:spcBef>
              <a:buFont typeface="Arial" pitchFamily="34" charset="0"/>
              <a:buChar char="•"/>
            </a:pPr>
            <a:r>
              <a:rPr lang="en-US" sz="2400" b="1" dirty="0">
                <a:cs typeface="Times New Roman" pitchFamily="18" charset="0"/>
              </a:rPr>
              <a:t> NOAA and ITT </a:t>
            </a:r>
            <a:r>
              <a:rPr lang="en-US" sz="2400" b="1" dirty="0" err="1" smtClean="0">
                <a:cs typeface="Times New Roman" pitchFamily="18" charset="0"/>
              </a:rPr>
              <a:t>Exelis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en-US" sz="2400" b="1" dirty="0" smtClean="0">
                <a:cs typeface="Times New Roman" pitchFamily="18" charset="0"/>
              </a:rPr>
              <a:t>have characterized the effect of the sun intrusion and developed a correction algorithm to claim &gt;95% of lost images.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2338" y="66675"/>
            <a:ext cx="7021512" cy="4810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mtClean="0"/>
              <a:t>GOES Imager Stray Light correction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50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GOES-13 Imager 12/053/05:09 Southern Hemi, Channel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Uncorrected for SL</a:t>
            </a:r>
            <a:endParaRPr lang="en-US" dirty="0"/>
          </a:p>
        </p:txBody>
      </p:sp>
      <p:pic>
        <p:nvPicPr>
          <p:cNvPr id="7" name="Content Placeholder 6" descr="g13_img_120530439_sh_unc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79429"/>
            <a:ext cx="8229600" cy="134981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886200"/>
            <a:ext cx="4041775" cy="639762"/>
          </a:xfrm>
        </p:spPr>
        <p:txBody>
          <a:bodyPr/>
          <a:lstStyle/>
          <a:p>
            <a:r>
              <a:rPr lang="en-US" dirty="0" smtClean="0"/>
              <a:t>SL Corrected</a:t>
            </a:r>
            <a:endParaRPr lang="en-US" dirty="0"/>
          </a:p>
        </p:txBody>
      </p:sp>
      <p:pic>
        <p:nvPicPr>
          <p:cNvPr id="8" name="Content Placeholder 7" descr="g13_img_120530439_sh_co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82892"/>
            <a:ext cx="8229600" cy="134981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B38A-D350-45BC-B565-12522D11A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6400800"/>
            <a:ext cx="156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J. Paul Douglas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GOES-13 Imager 12/053/05:39 Southern Hemi, Channel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Uncorrected for SL</a:t>
            </a:r>
            <a:endParaRPr lang="en-US" dirty="0"/>
          </a:p>
        </p:txBody>
      </p:sp>
      <p:pic>
        <p:nvPicPr>
          <p:cNvPr id="7" name="Content Placeholder 6" descr="g13_img_120530439_sh_unc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3" y="2279429"/>
            <a:ext cx="8229593" cy="134981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886200"/>
            <a:ext cx="4041775" cy="639762"/>
          </a:xfrm>
        </p:spPr>
        <p:txBody>
          <a:bodyPr/>
          <a:lstStyle/>
          <a:p>
            <a:r>
              <a:rPr lang="en-US" dirty="0" smtClean="0"/>
              <a:t>SL Corrected</a:t>
            </a:r>
            <a:endParaRPr lang="en-US" dirty="0"/>
          </a:p>
        </p:txBody>
      </p:sp>
      <p:pic>
        <p:nvPicPr>
          <p:cNvPr id="8" name="Content Placeholder 7" descr="g13_img_120530439_sh_co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3" y="4582892"/>
            <a:ext cx="8229593" cy="1349815"/>
          </a:xfrm>
        </p:spPr>
      </p:pic>
      <p:sp>
        <p:nvSpPr>
          <p:cNvPr id="9" name="Rectangle 8"/>
          <p:cNvSpPr/>
          <p:nvPr/>
        </p:nvSpPr>
        <p:spPr>
          <a:xfrm>
            <a:off x="8001000" y="5431536"/>
            <a:ext cx="533400" cy="2286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39000" y="4953000"/>
            <a:ext cx="914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4572000"/>
            <a:ext cx="314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 artifact has been introduced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B38A-D350-45BC-B565-12522D11A4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6400800"/>
            <a:ext cx="156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J. Paul Douglas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B1_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7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B2_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 rot="20611719">
            <a:off x="7217072" y="1405145"/>
            <a:ext cx="4572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B3_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26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B4_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86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B6_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29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CT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 rot="823082">
            <a:off x="7825207" y="520461"/>
            <a:ext cx="4572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L_SLC_22FEB2012_E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 rot="823082">
            <a:off x="7825207" y="520461"/>
            <a:ext cx="4572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Imager Stray Light correction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9144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Extra full disk image with the Stray light correction, compared to last year.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2" y="1371600"/>
            <a:ext cx="6922655" cy="4153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562600"/>
            <a:ext cx="15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3, </a:t>
            </a:r>
            <a:r>
              <a:rPr lang="en-US" u="sng" dirty="0" smtClean="0"/>
              <a:t>2011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5562600"/>
            <a:ext cx="15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3, </a:t>
            </a:r>
            <a:r>
              <a:rPr lang="en-US" u="sng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9310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193132"/>
              </p:ext>
            </p:extLst>
          </p:nvPr>
        </p:nvGraphicFramePr>
        <p:xfrm>
          <a:off x="1524000" y="83820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Net Scan Time gained (hours per season):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Eclipse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StrayLightCorr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CONUS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SHEMI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NHEMX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FD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00013"/>
              </p:ext>
            </p:extLst>
          </p:nvPr>
        </p:nvGraphicFramePr>
        <p:xfrm>
          <a:off x="1524000" y="381000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Number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of Frames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Saved (per season):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Eclipse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StrayLightCorr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CONUS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SHEMI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NHEMX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FD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228600"/>
            <a:ext cx="4858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Spring eclipse (GOES-13 Imager)</a:t>
            </a:r>
          </a:p>
        </p:txBody>
      </p:sp>
    </p:spTree>
    <p:extLst>
      <p:ext uri="{BB962C8B-B14F-4D97-AF65-F5344CB8AC3E}">
        <p14:creationId xmlns:p14="http://schemas.microsoft.com/office/powerpoint/2010/main" val="13295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GOES-13 (East) Imager Coverage 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95400" y="60198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JD=077; March 17, 20</a:t>
            </a:r>
            <a:r>
              <a:rPr lang="en-US" sz="2000" u="sng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11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(04:10 to 06:15 UTC); GOES-13 Imager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0" name="Picture 9" descr="12PL_17MAR_GOES13_20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9144000" cy="522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GOES-13 (East) Imager Coverage 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95400" y="60198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JD=077; March 18, 20</a:t>
            </a:r>
            <a:r>
              <a:rPr lang="en-US" sz="2000" u="sng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(04:10 to 06:15 UTC); GOES-13 Imager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 descr="12PL_17MAR_GOES13_20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9144000" cy="522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6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GOES-11 (West) Imager Coverage 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95400" y="60198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JD=077; March 18, 20</a:t>
            </a:r>
            <a:r>
              <a:rPr lang="en-US" sz="2000" u="sng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11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(08:00 to 10:11 UTC); GOES-11 Imager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1" name="Picture 10" descr="12PL_17MAR_GOES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9144000" cy="522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7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GOES-15 (West) Imager Coverage 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95400" y="60198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JD=077; March 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17, 20</a:t>
            </a:r>
            <a:r>
              <a:rPr lang="en-US" sz="2000" u="sng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(08:00 to 10:11 UTC); GOES-15 Imager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 descr="12PL_17MAR_GOES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9144000" cy="522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1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with and without SLC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905749" cy="632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ipL2_goes13_2012081_0545_pixel_cld_mask_unco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228600"/>
            <a:ext cx="142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 Mask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Un-corrected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6400800"/>
            <a:ext cx="105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Straka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19618752">
            <a:off x="5946697" y="419351"/>
            <a:ext cx="1066800" cy="3124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ipL2_goes13_2012081_0545_pixel_cld_mask_co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228600"/>
            <a:ext cx="132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 Mask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orrected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6400800"/>
            <a:ext cx="105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Straka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19618752">
            <a:off x="5946697" y="419351"/>
            <a:ext cx="1066800" cy="3124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7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SLC info </a:t>
            </a:r>
            <a:r>
              <a:rPr lang="en-US" dirty="0"/>
              <a:t>found the GVAR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31837"/>
            <a:ext cx="8763000" cy="4525963"/>
          </a:xfrm>
        </p:spPr>
        <p:txBody>
          <a:bodyPr/>
          <a:lstStyle/>
          <a:p>
            <a:r>
              <a:rPr lang="en-US" sz="1800" dirty="0"/>
              <a:t>An example of the type of </a:t>
            </a:r>
            <a:r>
              <a:rPr lang="en-US" sz="1800" dirty="0" smtClean="0"/>
              <a:t>output </a:t>
            </a:r>
            <a:r>
              <a:rPr lang="en-US" sz="1800" dirty="0"/>
              <a:t>of Stray Light Correction information found the GVAR stream, in the area line prefix for the </a:t>
            </a:r>
            <a:r>
              <a:rPr lang="en-US" sz="1800" dirty="0" smtClean="0"/>
              <a:t>GOES-13 </a:t>
            </a:r>
            <a:r>
              <a:rPr lang="en-US" sz="1800" dirty="0"/>
              <a:t>Imager data is shown below. This provides a summary of how each image is modified depending on the time of year (i.e. relative declination of the sun and GOES platform). 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r>
              <a:rPr lang="en-US" sz="1600" i="1" dirty="0"/>
              <a:t>Directory information (sensor #, image </a:t>
            </a:r>
            <a:r>
              <a:rPr lang="en-US" sz="1600" i="1" dirty="0" err="1"/>
              <a:t>ccyyddd</a:t>
            </a:r>
            <a:r>
              <a:rPr lang="en-US" sz="1600" i="1" dirty="0"/>
              <a:t>, image </a:t>
            </a:r>
            <a:r>
              <a:rPr lang="en-US" sz="1600" i="1" dirty="0" err="1"/>
              <a:t>hhmmss</a:t>
            </a:r>
            <a:r>
              <a:rPr lang="en-US" sz="1600" i="1" dirty="0"/>
              <a:t>):</a:t>
            </a:r>
            <a:r>
              <a:rPr lang="en-US" sz="1600" dirty="0"/>
              <a:t> </a:t>
            </a:r>
            <a:r>
              <a:rPr lang="en-US" sz="1600" b="1" dirty="0"/>
              <a:t>180, 2012068, 54500</a:t>
            </a:r>
            <a:endParaRPr lang="en-US" sz="1600" dirty="0"/>
          </a:p>
          <a:p>
            <a:r>
              <a:rPr lang="en-US" sz="1600" i="1" dirty="0"/>
              <a:t>SLCE (# lines w/SLC enabled) =</a:t>
            </a:r>
            <a:r>
              <a:rPr lang="en-US" sz="1600" dirty="0"/>
              <a:t> </a:t>
            </a:r>
            <a:r>
              <a:rPr lang="en-US" sz="1600" b="1" dirty="0"/>
              <a:t>2705</a:t>
            </a:r>
            <a:endParaRPr lang="en-US" sz="1600" dirty="0"/>
          </a:p>
          <a:p>
            <a:r>
              <a:rPr lang="en-US" sz="1600" i="1" dirty="0"/>
              <a:t>SLCD (# lines w/SLC disabled) =</a:t>
            </a:r>
            <a:r>
              <a:rPr lang="en-US" sz="1600" dirty="0"/>
              <a:t> </a:t>
            </a:r>
            <a:r>
              <a:rPr lang="en-US" sz="1600" b="1" dirty="0"/>
              <a:t>0</a:t>
            </a:r>
            <a:endParaRPr lang="en-US" sz="1600" dirty="0"/>
          </a:p>
          <a:p>
            <a:r>
              <a:rPr lang="en-US" sz="1600" i="1" dirty="0"/>
              <a:t>SLCP (# lines w/SLC performed) =</a:t>
            </a:r>
            <a:r>
              <a:rPr lang="en-US" sz="1600" dirty="0"/>
              <a:t> </a:t>
            </a:r>
            <a:r>
              <a:rPr lang="en-US" sz="1600" b="1" dirty="0"/>
              <a:t>2705</a:t>
            </a:r>
            <a:endParaRPr lang="en-US" sz="1600" dirty="0"/>
          </a:p>
          <a:p>
            <a:r>
              <a:rPr lang="en-US" sz="1600" i="1" dirty="0"/>
              <a:t>SLCNP (# lines w/SLC not performed) =</a:t>
            </a:r>
            <a:r>
              <a:rPr lang="en-US" sz="1600" dirty="0"/>
              <a:t> </a:t>
            </a:r>
            <a:r>
              <a:rPr lang="en-US" sz="1600" b="1" dirty="0"/>
              <a:t>0</a:t>
            </a:r>
            <a:endParaRPr lang="en-US" sz="1600" dirty="0"/>
          </a:p>
          <a:p>
            <a:r>
              <a:rPr lang="en-US" sz="1600" i="1" dirty="0"/>
              <a:t>SLC_FRST (1st </a:t>
            </a:r>
            <a:r>
              <a:rPr lang="en-US" sz="1600" i="1" dirty="0" err="1"/>
              <a:t>ln</a:t>
            </a:r>
            <a:r>
              <a:rPr lang="en-US" sz="1600" i="1" dirty="0"/>
              <a:t> w/SLC performed) =</a:t>
            </a:r>
            <a:r>
              <a:rPr lang="en-US" sz="1600" dirty="0"/>
              <a:t> </a:t>
            </a:r>
            <a:r>
              <a:rPr lang="en-US" sz="1600" b="1" dirty="0"/>
              <a:t>1</a:t>
            </a:r>
            <a:endParaRPr lang="en-US" sz="1600" dirty="0"/>
          </a:p>
          <a:p>
            <a:r>
              <a:rPr lang="en-US" sz="1600" i="1" dirty="0"/>
              <a:t>SLC_LST (last </a:t>
            </a:r>
            <a:r>
              <a:rPr lang="en-US" sz="1600" i="1" dirty="0" err="1"/>
              <a:t>ln</a:t>
            </a:r>
            <a:r>
              <a:rPr lang="en-US" sz="1600" i="1" dirty="0"/>
              <a:t> w/SLC performed) =</a:t>
            </a:r>
            <a:r>
              <a:rPr lang="en-US" sz="1600" dirty="0"/>
              <a:t> </a:t>
            </a:r>
            <a:r>
              <a:rPr lang="en-US" sz="1600" b="1" dirty="0"/>
              <a:t>2705</a:t>
            </a:r>
            <a:endParaRPr lang="en-US" sz="1600" dirty="0"/>
          </a:p>
          <a:p>
            <a:r>
              <a:rPr lang="en-US" sz="1600" i="1" dirty="0"/>
              <a:t>SUNE (# lines w/sun on e/side earth) =</a:t>
            </a:r>
            <a:r>
              <a:rPr lang="en-US" sz="1600" dirty="0"/>
              <a:t> </a:t>
            </a:r>
            <a:r>
              <a:rPr lang="en-US" sz="1600" b="1" dirty="0"/>
              <a:t>2705</a:t>
            </a:r>
            <a:endParaRPr lang="en-US" sz="1600" dirty="0"/>
          </a:p>
          <a:p>
            <a:r>
              <a:rPr lang="en-US" sz="1600" i="1" dirty="0"/>
              <a:t>SUNW (# lines w/sun on w/side earth) =</a:t>
            </a:r>
            <a:r>
              <a:rPr lang="en-US" sz="1600" dirty="0"/>
              <a:t> </a:t>
            </a:r>
            <a:r>
              <a:rPr lang="en-US" sz="1600" b="1" dirty="0"/>
              <a:t>0</a:t>
            </a:r>
            <a:endParaRPr lang="en-US" sz="1600" dirty="0"/>
          </a:p>
          <a:p>
            <a:r>
              <a:rPr lang="en-US" sz="1600" i="1" dirty="0"/>
              <a:t>SUNN (# lines w/sun on n/side earth) =</a:t>
            </a:r>
            <a:r>
              <a:rPr lang="en-US" sz="1600" dirty="0"/>
              <a:t> </a:t>
            </a:r>
            <a:r>
              <a:rPr lang="en-US" sz="1600" b="1" dirty="0"/>
              <a:t>0</a:t>
            </a:r>
            <a:endParaRPr lang="en-US" sz="1600" dirty="0"/>
          </a:p>
          <a:p>
            <a:r>
              <a:rPr lang="en-US" sz="1600" i="1" dirty="0"/>
              <a:t>SUNS (# lines w/sun on s/side earth) =</a:t>
            </a:r>
            <a:r>
              <a:rPr lang="en-US" sz="1600" dirty="0"/>
              <a:t> </a:t>
            </a:r>
            <a:r>
              <a:rPr lang="en-US" sz="1600" b="1" dirty="0"/>
              <a:t>2705</a:t>
            </a:r>
            <a:endParaRPr lang="en-US" sz="1600" dirty="0"/>
          </a:p>
          <a:p>
            <a:r>
              <a:rPr lang="en-US" sz="1600" b="1" dirty="0"/>
              <a:t>2705</a:t>
            </a:r>
            <a:r>
              <a:rPr lang="en-US" sz="1600" dirty="0"/>
              <a:t> </a:t>
            </a:r>
            <a:r>
              <a:rPr lang="en-US" sz="1600" i="1" dirty="0"/>
              <a:t>nonzero values were found for parameter: </a:t>
            </a:r>
            <a:r>
              <a:rPr lang="en-US" sz="1600" b="1" dirty="0" err="1"/>
              <a:t>min_sun_angle</a:t>
            </a:r>
            <a:endParaRPr lang="en-US" sz="1600" dirty="0"/>
          </a:p>
          <a:p>
            <a:r>
              <a:rPr lang="en-US" sz="1600" i="1" dirty="0"/>
              <a:t>Smallest sun angle value =</a:t>
            </a:r>
            <a:r>
              <a:rPr lang="en-US" sz="1600" dirty="0"/>
              <a:t> </a:t>
            </a:r>
            <a:r>
              <a:rPr lang="en-US" sz="1600" b="1" dirty="0"/>
              <a:t>5</a:t>
            </a:r>
            <a:r>
              <a:rPr lang="en-US" sz="1600" dirty="0"/>
              <a:t> </a:t>
            </a:r>
            <a:r>
              <a:rPr lang="en-US" sz="1600" i="1" dirty="0"/>
              <a:t>found at line</a:t>
            </a:r>
            <a:r>
              <a:rPr lang="en-US" sz="1600" dirty="0"/>
              <a:t> # </a:t>
            </a:r>
            <a:r>
              <a:rPr lang="en-US" sz="1600" b="1" dirty="0"/>
              <a:t>1419</a:t>
            </a:r>
            <a:endParaRPr lang="en-US" sz="1600" dirty="0"/>
          </a:p>
          <a:p>
            <a:r>
              <a:rPr lang="en-US" sz="1600" i="1" dirty="0"/>
              <a:t>Largest sun angle value =</a:t>
            </a:r>
            <a:r>
              <a:rPr lang="en-US" sz="1600" dirty="0"/>
              <a:t> </a:t>
            </a:r>
            <a:r>
              <a:rPr lang="en-US" sz="1600" b="1" dirty="0"/>
              <a:t>15</a:t>
            </a:r>
            <a:r>
              <a:rPr lang="en-US" sz="1600" dirty="0"/>
              <a:t> </a:t>
            </a:r>
            <a:r>
              <a:rPr lang="en-US" sz="1600" i="1" dirty="0"/>
              <a:t>found at line</a:t>
            </a:r>
            <a:r>
              <a:rPr lang="en-US" sz="1600" dirty="0"/>
              <a:t> # </a:t>
            </a:r>
            <a:r>
              <a:rPr lang="en-US" sz="1600" b="1" dirty="0"/>
              <a:t>1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Links</a:t>
            </a:r>
          </a:p>
          <a:p>
            <a:r>
              <a:rPr lang="en-US" sz="2800" dirty="0">
                <a:solidFill>
                  <a:srgbClr val="000000"/>
                </a:solidFill>
                <a:ea typeface="Arial" pitchFamily="84" charset="0"/>
                <a:cs typeface="Arial" pitchFamily="84" charset="0"/>
                <a:hlinkClick r:id="rId2"/>
              </a:rPr>
              <a:t>http://</a:t>
            </a:r>
            <a:r>
              <a:rPr lang="en-US" sz="28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  <a:hlinkClick r:id="rId2"/>
              </a:rPr>
              <a:t>cimss.ssec.wisc.edu/goes/blog/archives/9816</a:t>
            </a:r>
            <a:r>
              <a:rPr lang="en-US" sz="28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</a:br>
            <a:endParaRPr lang="en-US" sz="2800" dirty="0" smtClean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www.osd.noaa.gov/GVAR_Downloads/documents/SLC_GVAR_White_Paper_V1.doc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www.ssd.noaa.gov/PS/SATS/MESS/MSG0522058.01.txt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Imager Stray Light correction</a:t>
            </a:r>
          </a:p>
        </p:txBody>
      </p:sp>
      <p:pic>
        <p:nvPicPr>
          <p:cNvPr id="32771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85800"/>
            <a:ext cx="5195357" cy="5694537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685800"/>
            <a:ext cx="83058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http://cimss.ssec.wisc.edu/goes/blog/archives/9816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101D4-FF20-4B44-8465-40B126CC3A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763000" cy="536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buFont typeface="Arial" pitchFamily="34" charset="0"/>
              <a:buChar char="•"/>
            </a:pPr>
            <a:r>
              <a:rPr lang="en-US" sz="3200" b="1" dirty="0" smtClean="0">
                <a:cs typeface="Times New Roman" pitchFamily="18" charset="0"/>
              </a:rPr>
              <a:t> The </a:t>
            </a:r>
            <a:r>
              <a:rPr lang="en-US" sz="3200" b="1" dirty="0">
                <a:cs typeface="Times New Roman" pitchFamily="18" charset="0"/>
              </a:rPr>
              <a:t>ground system algorithm consists </a:t>
            </a:r>
            <a:r>
              <a:rPr lang="en-US" sz="3200" b="1" dirty="0" smtClean="0">
                <a:cs typeface="Times New Roman" pitchFamily="18" charset="0"/>
              </a:rPr>
              <a:t>of: </a:t>
            </a:r>
            <a:endParaRPr lang="en-US" sz="3200" b="1" dirty="0">
              <a:cs typeface="Times New Roman" pitchFamily="18" charset="0"/>
            </a:endParaRPr>
          </a:p>
          <a:p>
            <a:pPr lvl="1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3200" b="1" dirty="0" smtClean="0">
                <a:cs typeface="Times New Roman" pitchFamily="18" charset="0"/>
              </a:rPr>
              <a:t> Subtracting </a:t>
            </a:r>
            <a:r>
              <a:rPr lang="en-US" sz="3200" b="1" dirty="0">
                <a:cs typeface="Times New Roman" pitchFamily="18" charset="0"/>
              </a:rPr>
              <a:t>the known amount of additional stray light from the signal outside 6°.</a:t>
            </a:r>
          </a:p>
          <a:p>
            <a:pPr lvl="1">
              <a:spcBef>
                <a:spcPct val="30000"/>
              </a:spcBef>
              <a:buFont typeface="Arial" pitchFamily="34" charset="0"/>
              <a:buChar char="•"/>
            </a:pPr>
            <a:r>
              <a:rPr lang="en-US" sz="3200" b="1" dirty="0" smtClean="0">
                <a:cs typeface="Times New Roman" pitchFamily="18" charset="0"/>
              </a:rPr>
              <a:t> Using </a:t>
            </a:r>
            <a:r>
              <a:rPr lang="en-US" sz="3200" b="1" dirty="0">
                <a:cs typeface="Times New Roman" pitchFamily="18" charset="0"/>
              </a:rPr>
              <a:t>the longer wavelength signal in combination with 3.9-um signal to estimate a truer 3.9-um signal in areas where the sun is within 6° of the pixel and the stray light effect is overwhelming (hybrid). </a:t>
            </a:r>
          </a:p>
          <a:p>
            <a:pPr algn="just">
              <a:spcBef>
                <a:spcPct val="30000"/>
              </a:spcBef>
              <a:buFont typeface="Arial" pitchFamily="34" charset="0"/>
              <a:buChar char="•"/>
            </a:pPr>
            <a:endParaRPr lang="en-US" sz="2800" dirty="0">
              <a:solidFill>
                <a:srgbClr val="FFCC99"/>
              </a:solidFill>
              <a:cs typeface="Times New Roman" pitchFamily="18" charset="0"/>
            </a:endParaRPr>
          </a:p>
          <a:p>
            <a:pPr>
              <a:spcBef>
                <a:spcPct val="30000"/>
              </a:spcBef>
            </a:pP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2338" y="66675"/>
            <a:ext cx="7021512" cy="4810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mtClean="0"/>
              <a:t>GOES Imager Stray Light correction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47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245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6324600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Uncorrected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409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6324600"/>
            <a:ext cx="11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Corrected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510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00400" y="6336268"/>
            <a:ext cx="315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Corrected - Sun within 1 degree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539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6324600"/>
            <a:ext cx="324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Corrected - Sun within 2 degrees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639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6324600"/>
            <a:ext cx="11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Corrected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739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6324600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Uncorrected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HEMI_SLC_83900_60_2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6324600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Uncorrected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Imager Stray Light correction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914400"/>
            <a:ext cx="8763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GOES Imager Operational as of February 22, 2012 at 04 UTC.</a:t>
            </a: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Currently, GOES-13 Imager only is being corrected for stray light.</a:t>
            </a: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Mostly affects imager band 2 (4 micrometer), but all bands can be affected.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Allows extra images to be scanned around satellite midnight.</a:t>
            </a: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Corrects most of the ‘extra’ or stray radiation in the earth scenes</a:t>
            </a:r>
          </a:p>
          <a:p>
            <a:pPr marL="800100" lvl="1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Algorithm from ITT </a:t>
            </a:r>
            <a:r>
              <a:rPr lang="en-US" sz="2000" dirty="0" err="1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Exelis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Stray 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Light correction status bits sent out over GVAR and are now part of the </a:t>
            </a:r>
            <a:r>
              <a:rPr lang="en-US" sz="2000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McIDAS</a:t>
            </a: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area line prefix </a:t>
            </a:r>
          </a:p>
          <a:p>
            <a:pPr marL="800100" lvl="1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Enabled, performed relative position of the sun, etc.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GOES-15 Imager stray light correction is planned for the fall of 2012</a:t>
            </a:r>
          </a:p>
          <a:p>
            <a:pPr marL="342900" indent="-342900">
              <a:spcBef>
                <a:spcPts val="1200"/>
              </a:spcBef>
              <a:buFont typeface="Arial" pitchFamily="8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The GOES-R ABI can’t scan as close to the sun as the GOES-13/14/15</a:t>
            </a:r>
            <a:endParaRPr lang="en-US" sz="2000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515014"/>
            <a:ext cx="9105900" cy="744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375"/>
            <a:ext cx="9144000" cy="70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6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228600"/>
            <a:ext cx="917544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99"/>
            <a:ext cx="9172982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1075</Words>
  <Application>Microsoft Office PowerPoint</Application>
  <PresentationFormat>On-screen Show (4:3)</PresentationFormat>
  <Paragraphs>225</Paragraphs>
  <Slides>47</Slides>
  <Notes>23</Notes>
  <HiddenSlides>4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1_Office Theme</vt:lpstr>
      <vt:lpstr>Office Theme</vt:lpstr>
      <vt:lpstr>2_Office Theme</vt:lpstr>
      <vt:lpstr>1_Default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GOES Imager Stray Light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GOES-13 Imager 12/053/05:09 Southern Hemi, Channel 2</vt:lpstr>
      <vt:lpstr>GOES-13 Imager 12/053/05:39 Southern Hemi, Channel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GOES Imager Stray Light correction</vt:lpstr>
      <vt:lpstr>GOES-13 (East) Imager Coverage </vt:lpstr>
      <vt:lpstr>GOES-13 (East) Imager Coverage </vt:lpstr>
      <vt:lpstr>GOES-11 (West) Imager Coverage </vt:lpstr>
      <vt:lpstr>GOES-15 (West) Imager Coverage </vt:lpstr>
      <vt:lpstr>Sample with and without SLC</vt:lpstr>
      <vt:lpstr>PowerPoint Presentation</vt:lpstr>
      <vt:lpstr>PowerPoint Presentation</vt:lpstr>
      <vt:lpstr>SLC info found the GVAR stream</vt:lpstr>
      <vt:lpstr>Links</vt:lpstr>
      <vt:lpstr>GOES Imager Stray Light correction</vt:lpstr>
      <vt:lpstr>Back-up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 Imager Stray Light correction</dc:title>
  <dc:creator>Tim Schmit</dc:creator>
  <cp:lastModifiedBy>Tim Schmit</cp:lastModifiedBy>
  <cp:revision>28</cp:revision>
  <dcterms:created xsi:type="dcterms:W3CDTF">2012-03-05T21:37:44Z</dcterms:created>
  <dcterms:modified xsi:type="dcterms:W3CDTF">2012-03-26T18:46:06Z</dcterms:modified>
</cp:coreProperties>
</file>