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41"/>
  </p:notesMasterIdLst>
  <p:sldIdLst>
    <p:sldId id="257" r:id="rId3"/>
    <p:sldId id="272" r:id="rId4"/>
    <p:sldId id="294" r:id="rId5"/>
    <p:sldId id="274" r:id="rId6"/>
    <p:sldId id="258" r:id="rId7"/>
    <p:sldId id="259" r:id="rId8"/>
    <p:sldId id="271" r:id="rId9"/>
    <p:sldId id="263" r:id="rId10"/>
    <p:sldId id="268" r:id="rId11"/>
    <p:sldId id="269" r:id="rId12"/>
    <p:sldId id="262" r:id="rId13"/>
    <p:sldId id="260" r:id="rId14"/>
    <p:sldId id="261" r:id="rId15"/>
    <p:sldId id="264" r:id="rId16"/>
    <p:sldId id="265" r:id="rId17"/>
    <p:sldId id="266" r:id="rId18"/>
    <p:sldId id="267" r:id="rId19"/>
    <p:sldId id="270" r:id="rId20"/>
    <p:sldId id="273" r:id="rId21"/>
    <p:sldId id="275" r:id="rId22"/>
    <p:sldId id="293"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56" d="100"/>
          <a:sy n="156" d="100"/>
        </p:scale>
        <p:origin x="-102" y="-19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09D434-7EC0-4F42-AA35-F2D0A15C852B}" type="datetimeFigureOut">
              <a:rPr lang="en-US" smtClean="0"/>
              <a:t>9/24/2012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AEBB66-390B-40D0-8EDB-F36B971BDE7A}" type="slidenum">
              <a:rPr lang="en-US" smtClean="0"/>
              <a:t>‹#›</a:t>
            </a:fld>
            <a:endParaRPr lang="en-US"/>
          </a:p>
        </p:txBody>
      </p:sp>
    </p:spTree>
    <p:extLst>
      <p:ext uri="{BB962C8B-B14F-4D97-AF65-F5344CB8AC3E}">
        <p14:creationId xmlns:p14="http://schemas.microsoft.com/office/powerpoint/2010/main" val="4268242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1097C35-4C2F-4316-8043-4B14081389CC}" type="slidenum">
              <a:rPr lang="en-US">
                <a:solidFill>
                  <a:prstClr val="black"/>
                </a:solidFill>
              </a:rPr>
              <a:pPr eaLnBrk="1" hangingPunct="1"/>
              <a:t>1</a:t>
            </a:fld>
            <a:endParaRPr lang="en-US">
              <a:solidFill>
                <a:prstClr val="black"/>
              </a:solidFill>
            </a:endParaRPr>
          </a:p>
        </p:txBody>
      </p:sp>
      <p:sp>
        <p:nvSpPr>
          <p:cNvPr id="99331" name="Rectangle 2"/>
          <p:cNvSpPr>
            <a:spLocks noGrp="1" noRot="1" noChangeAspect="1" noChangeArrowheads="1" noTextEdit="1"/>
          </p:cNvSpPr>
          <p:nvPr>
            <p:ph type="sldImg"/>
          </p:nvPr>
        </p:nvSpPr>
        <p:spPr>
          <a:xfrm>
            <a:off x="1143000" y="687388"/>
            <a:ext cx="4572000" cy="3429000"/>
          </a:xfrm>
          <a:ln/>
        </p:spPr>
      </p:sp>
      <p:sp>
        <p:nvSpPr>
          <p:cNvPr id="99332" name="Rectangle 3"/>
          <p:cNvSpPr>
            <a:spLocks noGrp="1" noChangeArrowheads="1"/>
          </p:cNvSpPr>
          <p:nvPr>
            <p:ph type="body" idx="1"/>
          </p:nvPr>
        </p:nvSpPr>
        <p:spPr>
          <a:xfrm>
            <a:off x="912813" y="4343400"/>
            <a:ext cx="5032375"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Note the strange patterns being seen in the imagery for GOES-13 Sounder channels 13 -&gt; 16!</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35E380C-1AD8-4E6E-B857-3E60D349DEBF}" type="slidenum">
              <a:rPr lang="en-US" smtClean="0">
                <a:solidFill>
                  <a:prstClr val="black"/>
                </a:solidFill>
              </a:rPr>
              <a:pPr eaLnBrk="1" hangingPunct="1"/>
              <a:t>22</a:t>
            </a:fld>
            <a:endParaRPr lang="en-US"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A more detailed view of GOES-13 Sounder band 8 (11.03um).</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0EDC9BD-F072-456C-9E56-E2F94C33DD27}" type="slidenum">
              <a:rPr lang="en-US" smtClean="0">
                <a:solidFill>
                  <a:prstClr val="black"/>
                </a:solidFill>
              </a:rPr>
              <a:pPr eaLnBrk="1" hangingPunct="1"/>
              <a:t>23</a:t>
            </a:fld>
            <a:endParaRPr lang="en-US"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CIMSS operationally-produced GOES-13 (East) Sounder Total Precipitable Water (TPW), generated by running the Li et al.(2008) retrieval program.</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CDC56DF-27CB-4433-B5F3-85B41EE0B70D}" type="slidenum">
              <a:rPr lang="en-US" smtClean="0">
                <a:solidFill>
                  <a:prstClr val="black"/>
                </a:solidFill>
              </a:rPr>
              <a:pPr eaLnBrk="1" hangingPunct="1"/>
              <a:t>24</a:t>
            </a:fld>
            <a:endParaRPr lang="en-US"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CIMSS GOES-13 (East) Sounder Total Precipitable Water (TPW) generated by rerunning the Li et al.(2008) retrieval program, but excluding Sounder channels</a:t>
            </a:r>
          </a:p>
          <a:p>
            <a:pPr eaLnBrk="1" hangingPunct="1"/>
            <a:r>
              <a:rPr lang="en-US" smtClean="0"/>
              <a:t>13(4.57um), 14(4.52um), 15(4.45um) and 16(4.13um) from the processing by setting the noise (RMSE) values in both goestbnd.dat(42 levels) and goescbnd.dat(101 levels) to 999.0.</a:t>
            </a:r>
          </a:p>
          <a:p>
            <a:pPr eaLnBrk="1" hangingPunct="1"/>
            <a:endParaRPr lang="en-US" smtClean="0"/>
          </a:p>
          <a:p>
            <a:pPr eaLnBrk="1" hangingPunct="1"/>
            <a:endParaRPr 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F08BB87-04C4-4872-BB97-28697977BB2A}" type="slidenum">
              <a:rPr lang="en-US" smtClean="0">
                <a:solidFill>
                  <a:prstClr val="black"/>
                </a:solidFill>
              </a:rPr>
              <a:pPr eaLnBrk="1" hangingPunct="1"/>
              <a:t>25</a:t>
            </a:fld>
            <a:endParaRPr lang="en-US"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CE0BA4-E8C6-434C-ADA0-1A91C0D5DE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2451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4BCAD9-4E8E-4F59-9824-E3DD4333FD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5384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6574A5-5032-4E19-B7A0-EA932453A7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11013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506917-834C-4792-AAAF-FFE8748302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44106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71FCB4-B20D-44A1-A55E-58DD90C490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2748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1ADDE9-CD62-471C-AFAC-ED24F1F96883}" type="datetimeFigureOut">
              <a:rPr lang="en-US" smtClean="0">
                <a:solidFill>
                  <a:prstClr val="black">
                    <a:tint val="75000"/>
                  </a:prstClr>
                </a:solidFill>
              </a:rPr>
              <a:pPr/>
              <a:t>9/24/2012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E64F2D-ABD4-407D-9604-615430E549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4966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1ADDE9-CD62-471C-AFAC-ED24F1F96883}" type="datetimeFigureOut">
              <a:rPr lang="en-US" smtClean="0">
                <a:solidFill>
                  <a:prstClr val="black">
                    <a:tint val="75000"/>
                  </a:prstClr>
                </a:solidFill>
              </a:rPr>
              <a:pPr/>
              <a:t>9/24/2012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E64F2D-ABD4-407D-9604-615430E549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029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1ADDE9-CD62-471C-AFAC-ED24F1F96883}" type="datetimeFigureOut">
              <a:rPr lang="en-US" smtClean="0">
                <a:solidFill>
                  <a:prstClr val="black">
                    <a:tint val="75000"/>
                  </a:prstClr>
                </a:solidFill>
              </a:rPr>
              <a:pPr/>
              <a:t>9/24/2012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E64F2D-ABD4-407D-9604-615430E549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7797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1ADDE9-CD62-471C-AFAC-ED24F1F96883}" type="datetimeFigureOut">
              <a:rPr lang="en-US" smtClean="0">
                <a:solidFill>
                  <a:prstClr val="black">
                    <a:tint val="75000"/>
                  </a:prstClr>
                </a:solidFill>
              </a:rPr>
              <a:pPr/>
              <a:t>9/24/2012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E64F2D-ABD4-407D-9604-615430E549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0195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1ADDE9-CD62-471C-AFAC-ED24F1F96883}" type="datetimeFigureOut">
              <a:rPr lang="en-US" smtClean="0">
                <a:solidFill>
                  <a:prstClr val="black">
                    <a:tint val="75000"/>
                  </a:prstClr>
                </a:solidFill>
              </a:rPr>
              <a:pPr/>
              <a:t>9/24/2012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8E64F2D-ABD4-407D-9604-615430E549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7806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1ADDE9-CD62-471C-AFAC-ED24F1F96883}" type="datetimeFigureOut">
              <a:rPr lang="en-US" smtClean="0">
                <a:solidFill>
                  <a:prstClr val="black">
                    <a:tint val="75000"/>
                  </a:prstClr>
                </a:solidFill>
              </a:rPr>
              <a:pPr/>
              <a:t>9/24/2012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8E64F2D-ABD4-407D-9604-615430E549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2667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1472FF-57B5-4206-AA59-7354F91BDF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7553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1ADDE9-CD62-471C-AFAC-ED24F1F96883}" type="datetimeFigureOut">
              <a:rPr lang="en-US" smtClean="0">
                <a:solidFill>
                  <a:prstClr val="black">
                    <a:tint val="75000"/>
                  </a:prstClr>
                </a:solidFill>
              </a:rPr>
              <a:pPr/>
              <a:t>9/24/2012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E64F2D-ABD4-407D-9604-615430E549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7812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1ADDE9-CD62-471C-AFAC-ED24F1F96883}" type="datetimeFigureOut">
              <a:rPr lang="en-US" smtClean="0">
                <a:solidFill>
                  <a:prstClr val="black">
                    <a:tint val="75000"/>
                  </a:prstClr>
                </a:solidFill>
              </a:rPr>
              <a:pPr/>
              <a:t>9/24/2012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E64F2D-ABD4-407D-9604-615430E549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0108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1ADDE9-CD62-471C-AFAC-ED24F1F96883}" type="datetimeFigureOut">
              <a:rPr lang="en-US" smtClean="0">
                <a:solidFill>
                  <a:prstClr val="black">
                    <a:tint val="75000"/>
                  </a:prstClr>
                </a:solidFill>
              </a:rPr>
              <a:pPr/>
              <a:t>9/24/2012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E64F2D-ABD4-407D-9604-615430E549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5226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1ADDE9-CD62-471C-AFAC-ED24F1F96883}" type="datetimeFigureOut">
              <a:rPr lang="en-US" smtClean="0">
                <a:solidFill>
                  <a:prstClr val="black">
                    <a:tint val="75000"/>
                  </a:prstClr>
                </a:solidFill>
              </a:rPr>
              <a:pPr/>
              <a:t>9/24/2012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E64F2D-ABD4-407D-9604-615430E549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9918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1ADDE9-CD62-471C-AFAC-ED24F1F96883}" type="datetimeFigureOut">
              <a:rPr lang="en-US" smtClean="0">
                <a:solidFill>
                  <a:prstClr val="black">
                    <a:tint val="75000"/>
                  </a:prstClr>
                </a:solidFill>
              </a:rPr>
              <a:pPr/>
              <a:t>9/24/2012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E64F2D-ABD4-407D-9604-615430E549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6420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A31225-F751-460F-B51C-E16DD62499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5748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6ABA35E-14B8-4C3A-9772-DEB291AF5C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2157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D8219E9-3919-4D64-8FD9-D68C67D104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2038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FFFAA2E-2DCD-4576-B58B-C5DD3B30C9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4959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2ECD224-1A74-47C7-937F-D2AF1EDE56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4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2215A57-D5F5-4DAB-8065-3CD09C494B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79088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1B3F6D5-C7DE-4F28-927C-A4A3578C5C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2583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33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368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368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E4D2343B-4B55-410A-A059-59D128AC094A}"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3826990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1ADDE9-CD62-471C-AFAC-ED24F1F96883}" type="datetimeFigureOut">
              <a:rPr lang="en-US" smtClean="0">
                <a:solidFill>
                  <a:prstClr val="black">
                    <a:tint val="75000"/>
                  </a:prstClr>
                </a:solidFill>
              </a:rPr>
              <a:pPr/>
              <a:t>9/24/2012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E64F2D-ABD4-407D-9604-615430E549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595336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mailto:tim.j.schmit@noaa.gov" TargetMode="Externa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cimss.ssec.wisc.edu/goes/sounder_tbb_stats/tbbc.html"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04800" y="1135559"/>
            <a:ext cx="8763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US" sz="4400" dirty="0" smtClean="0">
                <a:solidFill>
                  <a:srgbClr val="FFFF00"/>
                </a:solidFill>
                <a:latin typeface="Arial Unicode MS" pitchFamily="34" charset="-128"/>
                <a:cs typeface="Times New Roman" pitchFamily="18" charset="0"/>
              </a:rPr>
              <a:t>GOES -13</a:t>
            </a:r>
            <a:endParaRPr lang="en-US" sz="4400" dirty="0">
              <a:solidFill>
                <a:srgbClr val="FFFF00"/>
              </a:solidFill>
              <a:latin typeface="Arial Unicode MS" pitchFamily="34" charset="-128"/>
              <a:cs typeface="Times New Roman" pitchFamily="18" charset="0"/>
            </a:endParaRPr>
          </a:p>
        </p:txBody>
      </p:sp>
      <p:sp>
        <p:nvSpPr>
          <p:cNvPr id="7171" name="Text Box 3"/>
          <p:cNvSpPr txBox="1">
            <a:spLocks noChangeArrowheads="1"/>
          </p:cNvSpPr>
          <p:nvPr/>
        </p:nvSpPr>
        <p:spPr bwMode="auto">
          <a:xfrm>
            <a:off x="381000" y="2286000"/>
            <a:ext cx="8534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lvl="1" indent="0" algn="ctr" fontAlgn="base">
              <a:spcBef>
                <a:spcPct val="50000"/>
              </a:spcBef>
              <a:spcAft>
                <a:spcPct val="0"/>
              </a:spcAft>
            </a:pPr>
            <a:r>
              <a:rPr lang="en-US" sz="2000" b="1" dirty="0" smtClean="0">
                <a:solidFill>
                  <a:srgbClr val="FFFFFF"/>
                </a:solidFill>
                <a:latin typeface="Arial Unicode MS" pitchFamily="34" charset="-128"/>
              </a:rPr>
              <a:t>Timothy J. Schmit  (</a:t>
            </a:r>
            <a:r>
              <a:rPr lang="en-US" dirty="0" smtClean="0">
                <a:solidFill>
                  <a:srgbClr val="FFFFFF"/>
                </a:solidFill>
                <a:hlinkClick r:id="rId3"/>
              </a:rPr>
              <a:t>tim.j.schmit@noaa.gov</a:t>
            </a:r>
            <a:r>
              <a:rPr lang="en-US" sz="2000" b="1" dirty="0">
                <a:solidFill>
                  <a:srgbClr val="FFFFFF"/>
                </a:solidFill>
                <a:latin typeface="Arial Unicode MS" pitchFamily="34" charset="-128"/>
              </a:rPr>
              <a:t>) </a:t>
            </a:r>
            <a:r>
              <a:rPr lang="en-US" sz="2000" b="1" dirty="0" smtClean="0">
                <a:solidFill>
                  <a:srgbClr val="FFFFFF"/>
                </a:solidFill>
                <a:latin typeface="Arial Unicode MS" pitchFamily="34" charset="-128"/>
              </a:rPr>
              <a:t> </a:t>
            </a:r>
            <a:r>
              <a:rPr lang="en-US" sz="2000" b="1" dirty="0" smtClean="0">
                <a:solidFill>
                  <a:srgbClr val="FFFF00"/>
                </a:solidFill>
                <a:latin typeface="Arial Unicode MS" pitchFamily="34" charset="-128"/>
              </a:rPr>
              <a:t>NOAA/NESDIS STAR</a:t>
            </a:r>
            <a:endParaRPr lang="en-US" sz="2000" b="1" dirty="0">
              <a:solidFill>
                <a:srgbClr val="FFFF00"/>
              </a:solidFill>
              <a:latin typeface="Arial Unicode MS" pitchFamily="34" charset="-128"/>
            </a:endParaRPr>
          </a:p>
        </p:txBody>
      </p:sp>
      <p:pic>
        <p:nvPicPr>
          <p:cNvPr id="7172" name="Picture 4" descr="NOAA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00" y="5218113"/>
            <a:ext cx="1524000"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5"/>
          <p:cNvSpPr txBox="1">
            <a:spLocks noChangeArrowheads="1"/>
          </p:cNvSpPr>
          <p:nvPr/>
        </p:nvSpPr>
        <p:spPr bwMode="auto">
          <a:xfrm>
            <a:off x="7954963" y="6611938"/>
            <a:ext cx="884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sz="1000">
                <a:solidFill>
                  <a:srgbClr val="000000"/>
                </a:solidFill>
                <a:latin typeface="Times New Roman" pitchFamily="18" charset="0"/>
              </a:rPr>
              <a:t>UW-Madison</a:t>
            </a:r>
            <a:endParaRPr lang="en-US" sz="800">
              <a:solidFill>
                <a:srgbClr val="000000"/>
              </a:solidFill>
              <a:latin typeface="Times New Roman" pitchFamily="18" charset="0"/>
            </a:endParaRPr>
          </a:p>
        </p:txBody>
      </p:sp>
      <p:sp>
        <p:nvSpPr>
          <p:cNvPr id="7174" name="Text Box 6"/>
          <p:cNvSpPr txBox="1">
            <a:spLocks noChangeArrowheads="1"/>
          </p:cNvSpPr>
          <p:nvPr/>
        </p:nvSpPr>
        <p:spPr bwMode="auto">
          <a:xfrm>
            <a:off x="2971800" y="5646003"/>
            <a:ext cx="3657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z="1600" b="1" dirty="0" smtClean="0">
                <a:solidFill>
                  <a:srgbClr val="FFFFFF"/>
                </a:solidFill>
              </a:rPr>
              <a:t>Calibration Working Group</a:t>
            </a:r>
          </a:p>
          <a:p>
            <a:pPr algn="ctr" eaLnBrk="1" fontAlgn="base" hangingPunct="1">
              <a:spcBef>
                <a:spcPct val="0"/>
              </a:spcBef>
              <a:spcAft>
                <a:spcPct val="0"/>
              </a:spcAft>
            </a:pPr>
            <a:endParaRPr lang="en-US" sz="1600" b="1" i="1" dirty="0" smtClean="0">
              <a:solidFill>
                <a:srgbClr val="FFFFFF"/>
              </a:solidFill>
            </a:endParaRPr>
          </a:p>
          <a:p>
            <a:pPr algn="ctr" eaLnBrk="1" fontAlgn="base" hangingPunct="1">
              <a:spcBef>
                <a:spcPct val="0"/>
              </a:spcBef>
              <a:spcAft>
                <a:spcPct val="0"/>
              </a:spcAft>
            </a:pPr>
            <a:r>
              <a:rPr lang="en-US" sz="1600" b="1" i="1" dirty="0" smtClean="0">
                <a:solidFill>
                  <a:srgbClr val="FFFFFF"/>
                </a:solidFill>
              </a:rPr>
              <a:t>25 Sep 2012</a:t>
            </a:r>
            <a:endParaRPr lang="en-US" sz="1600" b="1" i="1" dirty="0">
              <a:solidFill>
                <a:srgbClr val="FFFFFF"/>
              </a:solidFill>
            </a:endParaRPr>
          </a:p>
        </p:txBody>
      </p:sp>
      <p:pic>
        <p:nvPicPr>
          <p:cNvPr id="7175" name="Picture 7" descr="cimss_for_engraving_crop"/>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67650" y="5772150"/>
            <a:ext cx="120015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6" name="Group 8"/>
          <p:cNvGrpSpPr>
            <a:grpSpLocks/>
          </p:cNvGrpSpPr>
          <p:nvPr/>
        </p:nvGrpSpPr>
        <p:grpSpPr bwMode="auto">
          <a:xfrm>
            <a:off x="6324600" y="4643107"/>
            <a:ext cx="1447800" cy="2138693"/>
            <a:chOff x="4800" y="3016"/>
            <a:chExt cx="768" cy="1256"/>
          </a:xfrm>
        </p:grpSpPr>
        <p:pic>
          <p:nvPicPr>
            <p:cNvPr id="7181" name="Picture 9" descr="ssec_small"/>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00" y="3016"/>
              <a:ext cx="768" cy="125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182" name="Line 10"/>
            <p:cNvSpPr>
              <a:spLocks noChangeShapeType="1"/>
            </p:cNvSpPr>
            <p:nvPr/>
          </p:nvSpPr>
          <p:spPr bwMode="auto">
            <a:xfrm>
              <a:off x="4992" y="4080"/>
              <a:ext cx="128" cy="4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grpSp>
      <p:pic>
        <p:nvPicPr>
          <p:cNvPr id="7177" name="Picture 11" descr="WideBannerLeft"/>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6200" y="111125"/>
            <a:ext cx="49530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3" descr="goesRNextGenerationWHurricane"/>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1819274" y="4791075"/>
            <a:ext cx="1533525" cy="1914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18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E46D947-33D2-4ECF-8A10-DB4EB13F318E}" type="slidenum">
              <a:rPr lang="en-US" smtClean="0">
                <a:solidFill>
                  <a:srgbClr val="000000"/>
                </a:solidFill>
              </a:rPr>
              <a:pPr eaLnBrk="1" hangingPunct="1"/>
              <a:t>1</a:t>
            </a:fld>
            <a:endParaRPr lang="en-US" smtClean="0">
              <a:solidFill>
                <a:srgbClr val="000000"/>
              </a:solidFill>
            </a:endParaRPr>
          </a:p>
        </p:txBody>
      </p:sp>
      <p:pic>
        <p:nvPicPr>
          <p:cNvPr id="16" name="Picture 7" descr="n-q_spacecraf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87367" y="76200"/>
            <a:ext cx="2004233"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376"/>
          <p:cNvSpPr txBox="1">
            <a:spLocks noChangeArrowheads="1"/>
          </p:cNvSpPr>
          <p:nvPr/>
        </p:nvSpPr>
        <p:spPr bwMode="auto">
          <a:xfrm>
            <a:off x="1295400" y="3124200"/>
            <a:ext cx="657225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600">
                <a:solidFill>
                  <a:schemeClr val="tx1"/>
                </a:solidFill>
                <a:latin typeface="Arial" pitchFamily="34" charset="0"/>
              </a:defRPr>
            </a:lvl1pPr>
            <a:lvl2pPr marL="742950" indent="-285750" eaLnBrk="0" hangingPunct="0">
              <a:defRPr sz="8600">
                <a:solidFill>
                  <a:schemeClr val="tx1"/>
                </a:solidFill>
                <a:latin typeface="Arial" pitchFamily="34" charset="0"/>
              </a:defRPr>
            </a:lvl2pPr>
            <a:lvl3pPr marL="1143000" indent="-228600" eaLnBrk="0" hangingPunct="0">
              <a:defRPr sz="8600">
                <a:solidFill>
                  <a:schemeClr val="tx1"/>
                </a:solidFill>
                <a:latin typeface="Arial" pitchFamily="34" charset="0"/>
              </a:defRPr>
            </a:lvl3pPr>
            <a:lvl4pPr marL="1600200" indent="-228600" eaLnBrk="0" hangingPunct="0">
              <a:defRPr sz="8600">
                <a:solidFill>
                  <a:schemeClr val="tx1"/>
                </a:solidFill>
                <a:latin typeface="Arial" pitchFamily="34" charset="0"/>
              </a:defRPr>
            </a:lvl4pPr>
            <a:lvl5pPr marL="2057400" indent="-228600" eaLnBrk="0" hangingPunct="0">
              <a:defRPr sz="8600">
                <a:solidFill>
                  <a:schemeClr val="tx1"/>
                </a:solidFill>
                <a:latin typeface="Arial" pitchFamily="34" charset="0"/>
              </a:defRPr>
            </a:lvl5pPr>
            <a:lvl6pPr marL="2514600" indent="-228600" algn="ctr" eaLnBrk="0" fontAlgn="base" hangingPunct="0">
              <a:spcBef>
                <a:spcPct val="0"/>
              </a:spcBef>
              <a:spcAft>
                <a:spcPct val="0"/>
              </a:spcAft>
              <a:defRPr sz="8600">
                <a:solidFill>
                  <a:schemeClr val="tx1"/>
                </a:solidFill>
                <a:latin typeface="Arial" pitchFamily="34" charset="0"/>
              </a:defRPr>
            </a:lvl6pPr>
            <a:lvl7pPr marL="2971800" indent="-228600" algn="ctr" eaLnBrk="0" fontAlgn="base" hangingPunct="0">
              <a:spcBef>
                <a:spcPct val="0"/>
              </a:spcBef>
              <a:spcAft>
                <a:spcPct val="0"/>
              </a:spcAft>
              <a:defRPr sz="8600">
                <a:solidFill>
                  <a:schemeClr val="tx1"/>
                </a:solidFill>
                <a:latin typeface="Arial" pitchFamily="34" charset="0"/>
              </a:defRPr>
            </a:lvl7pPr>
            <a:lvl8pPr marL="3429000" indent="-228600" algn="ctr" eaLnBrk="0" fontAlgn="base" hangingPunct="0">
              <a:spcBef>
                <a:spcPct val="0"/>
              </a:spcBef>
              <a:spcAft>
                <a:spcPct val="0"/>
              </a:spcAft>
              <a:defRPr sz="8600">
                <a:solidFill>
                  <a:schemeClr val="tx1"/>
                </a:solidFill>
                <a:latin typeface="Arial" pitchFamily="34" charset="0"/>
              </a:defRPr>
            </a:lvl8pPr>
            <a:lvl9pPr marL="3886200" indent="-228600" algn="ctr" eaLnBrk="0" fontAlgn="base" hangingPunct="0">
              <a:spcBef>
                <a:spcPct val="0"/>
              </a:spcBef>
              <a:spcAft>
                <a:spcPct val="0"/>
              </a:spcAft>
              <a:defRPr sz="8600">
                <a:solidFill>
                  <a:schemeClr val="tx1"/>
                </a:solidFill>
                <a:latin typeface="Arial" pitchFamily="34" charset="0"/>
              </a:defRPr>
            </a:lvl9pPr>
          </a:lstStyle>
          <a:p>
            <a:pPr algn="ctr" eaLnBrk="1" hangingPunct="1"/>
            <a:r>
              <a:rPr lang="en-US" sz="1800" b="1" dirty="0" smtClean="0">
                <a:solidFill>
                  <a:srgbClr val="FFFFFF"/>
                </a:solidFill>
              </a:rPr>
              <a:t>Scott Lindstrom, Scott Bachmeier, Tony </a:t>
            </a:r>
            <a:r>
              <a:rPr lang="en-US" sz="1800" b="1" dirty="0">
                <a:solidFill>
                  <a:srgbClr val="FFFFFF"/>
                </a:solidFill>
              </a:rPr>
              <a:t>Schreiner</a:t>
            </a:r>
          </a:p>
          <a:p>
            <a:pPr algn="ctr" eaLnBrk="1" hangingPunct="1"/>
            <a:r>
              <a:rPr lang="en-US" sz="1600" b="1" dirty="0" smtClean="0">
                <a:solidFill>
                  <a:srgbClr val="FFFFFF"/>
                </a:solidFill>
              </a:rPr>
              <a:t>CIMSS</a:t>
            </a:r>
            <a:endParaRPr lang="en-US" sz="1600" b="1" dirty="0">
              <a:solidFill>
                <a:srgbClr val="FFFFFF"/>
              </a:solidFill>
            </a:endParaRPr>
          </a:p>
          <a:p>
            <a:pPr algn="ctr" eaLnBrk="1" hangingPunct="1"/>
            <a:r>
              <a:rPr lang="en-US" sz="1600" b="1" dirty="0">
                <a:solidFill>
                  <a:srgbClr val="FFFFFF"/>
                </a:solidFill>
              </a:rPr>
              <a:t>Madison, WI</a:t>
            </a:r>
          </a:p>
        </p:txBody>
      </p:sp>
      <p:sp>
        <p:nvSpPr>
          <p:cNvPr id="21" name="Text Box 376"/>
          <p:cNvSpPr txBox="1">
            <a:spLocks noChangeArrowheads="1"/>
          </p:cNvSpPr>
          <p:nvPr/>
        </p:nvSpPr>
        <p:spPr bwMode="auto">
          <a:xfrm>
            <a:off x="3162300" y="4106466"/>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600">
                <a:solidFill>
                  <a:schemeClr val="tx1"/>
                </a:solidFill>
                <a:latin typeface="Arial" pitchFamily="34" charset="0"/>
              </a:defRPr>
            </a:lvl1pPr>
            <a:lvl2pPr marL="742950" indent="-285750" eaLnBrk="0" hangingPunct="0">
              <a:defRPr sz="8600">
                <a:solidFill>
                  <a:schemeClr val="tx1"/>
                </a:solidFill>
                <a:latin typeface="Arial" pitchFamily="34" charset="0"/>
              </a:defRPr>
            </a:lvl2pPr>
            <a:lvl3pPr marL="1143000" indent="-228600" eaLnBrk="0" hangingPunct="0">
              <a:defRPr sz="8600">
                <a:solidFill>
                  <a:schemeClr val="tx1"/>
                </a:solidFill>
                <a:latin typeface="Arial" pitchFamily="34" charset="0"/>
              </a:defRPr>
            </a:lvl3pPr>
            <a:lvl4pPr marL="1600200" indent="-228600" eaLnBrk="0" hangingPunct="0">
              <a:defRPr sz="8600">
                <a:solidFill>
                  <a:schemeClr val="tx1"/>
                </a:solidFill>
                <a:latin typeface="Arial" pitchFamily="34" charset="0"/>
              </a:defRPr>
            </a:lvl4pPr>
            <a:lvl5pPr marL="2057400" indent="-228600" eaLnBrk="0" hangingPunct="0">
              <a:defRPr sz="8600">
                <a:solidFill>
                  <a:schemeClr val="tx1"/>
                </a:solidFill>
                <a:latin typeface="Arial" pitchFamily="34" charset="0"/>
              </a:defRPr>
            </a:lvl5pPr>
            <a:lvl6pPr marL="2514600" indent="-228600" algn="ctr" eaLnBrk="0" fontAlgn="base" hangingPunct="0">
              <a:spcBef>
                <a:spcPct val="0"/>
              </a:spcBef>
              <a:spcAft>
                <a:spcPct val="0"/>
              </a:spcAft>
              <a:defRPr sz="8600">
                <a:solidFill>
                  <a:schemeClr val="tx1"/>
                </a:solidFill>
                <a:latin typeface="Arial" pitchFamily="34" charset="0"/>
              </a:defRPr>
            </a:lvl6pPr>
            <a:lvl7pPr marL="2971800" indent="-228600" algn="ctr" eaLnBrk="0" fontAlgn="base" hangingPunct="0">
              <a:spcBef>
                <a:spcPct val="0"/>
              </a:spcBef>
              <a:spcAft>
                <a:spcPct val="0"/>
              </a:spcAft>
              <a:defRPr sz="8600">
                <a:solidFill>
                  <a:schemeClr val="tx1"/>
                </a:solidFill>
                <a:latin typeface="Arial" pitchFamily="34" charset="0"/>
              </a:defRPr>
            </a:lvl7pPr>
            <a:lvl8pPr marL="3429000" indent="-228600" algn="ctr" eaLnBrk="0" fontAlgn="base" hangingPunct="0">
              <a:spcBef>
                <a:spcPct val="0"/>
              </a:spcBef>
              <a:spcAft>
                <a:spcPct val="0"/>
              </a:spcAft>
              <a:defRPr sz="8600">
                <a:solidFill>
                  <a:schemeClr val="tx1"/>
                </a:solidFill>
                <a:latin typeface="Arial" pitchFamily="34" charset="0"/>
              </a:defRPr>
            </a:lvl8pPr>
            <a:lvl9pPr marL="3886200" indent="-228600" algn="ctr" eaLnBrk="0" fontAlgn="base" hangingPunct="0">
              <a:spcBef>
                <a:spcPct val="0"/>
              </a:spcBef>
              <a:spcAft>
                <a:spcPct val="0"/>
              </a:spcAft>
              <a:defRPr sz="8600">
                <a:solidFill>
                  <a:schemeClr val="tx1"/>
                </a:solidFill>
                <a:latin typeface="Arial" pitchFamily="34" charset="0"/>
              </a:defRPr>
            </a:lvl9pPr>
          </a:lstStyle>
          <a:p>
            <a:pPr eaLnBrk="1" hangingPunct="1"/>
            <a:r>
              <a:rPr lang="en-US" sz="1800" b="1" dirty="0" smtClean="0">
                <a:solidFill>
                  <a:srgbClr val="FFFFFF"/>
                </a:solidFill>
              </a:rPr>
              <a:t>Many Others!</a:t>
            </a:r>
            <a:endParaRPr lang="en-US" sz="1800" b="1" dirty="0">
              <a:solidFill>
                <a:srgbClr val="FFFFFF"/>
              </a:solidFill>
            </a:endParaRPr>
          </a:p>
        </p:txBody>
      </p:sp>
    </p:spTree>
    <p:extLst>
      <p:ext uri="{BB962C8B-B14F-4D97-AF65-F5344CB8AC3E}">
        <p14:creationId xmlns:p14="http://schemas.microsoft.com/office/powerpoint/2010/main" val="14981126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0ES13_IMAGER_SPACE_B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85750" y="0"/>
            <a:ext cx="8572500" cy="6858000"/>
          </a:xfrm>
          <a:prstGeom prst="rect">
            <a:avLst/>
          </a:prstGeom>
          <a:noFill/>
          <a:ln>
            <a:noFill/>
          </a:ln>
        </p:spPr>
      </p:pic>
    </p:spTree>
    <p:extLst>
      <p:ext uri="{BB962C8B-B14F-4D97-AF65-F5344CB8AC3E}">
        <p14:creationId xmlns:p14="http://schemas.microsoft.com/office/powerpoint/2010/main" val="23894166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lstStyle/>
          <a:p>
            <a:r>
              <a:rPr lang="en-US" dirty="0" smtClean="0">
                <a:solidFill>
                  <a:srgbClr val="FFFF00"/>
                </a:solidFill>
              </a:rPr>
              <a:t>GOES-13</a:t>
            </a:r>
            <a:endParaRPr lang="en-US" dirty="0">
              <a:solidFill>
                <a:srgbClr val="FFFF00"/>
              </a:solidFill>
            </a:endParaRPr>
          </a:p>
        </p:txBody>
      </p:sp>
      <p:sp>
        <p:nvSpPr>
          <p:cNvPr id="4" name="Content Placeholder 3"/>
          <p:cNvSpPr>
            <a:spLocks noGrp="1"/>
          </p:cNvSpPr>
          <p:nvPr>
            <p:ph idx="1"/>
          </p:nvPr>
        </p:nvSpPr>
        <p:spPr>
          <a:xfrm>
            <a:off x="457200" y="685800"/>
            <a:ext cx="8229600" cy="4525963"/>
          </a:xfrm>
        </p:spPr>
        <p:txBody>
          <a:bodyPr/>
          <a:lstStyle/>
          <a:p>
            <a:r>
              <a:rPr lang="en-US" dirty="0" smtClean="0">
                <a:solidFill>
                  <a:schemeClr val="bg1"/>
                </a:solidFill>
              </a:rPr>
              <a:t>“Strange” artifacts </a:t>
            </a:r>
            <a:r>
              <a:rPr lang="en-US" dirty="0" smtClean="0">
                <a:solidFill>
                  <a:schemeClr val="bg1"/>
                </a:solidFill>
              </a:rPr>
              <a:t>not seen in GOES-14</a:t>
            </a:r>
            <a:r>
              <a:rPr lang="en-US" dirty="0" smtClean="0">
                <a:solidFill>
                  <a:schemeClr val="bg1"/>
                </a:solidFill>
              </a:rPr>
              <a:t>. </a:t>
            </a:r>
            <a:endParaRPr lang="en-US" dirty="0">
              <a:solidFill>
                <a:schemeClr val="bg1"/>
              </a:solidFill>
            </a:endParaRPr>
          </a:p>
        </p:txBody>
      </p:sp>
      <p:sp>
        <p:nvSpPr>
          <p:cNvPr id="2" name="Slide Number Placeholder 1"/>
          <p:cNvSpPr>
            <a:spLocks noGrp="1"/>
          </p:cNvSpPr>
          <p:nvPr>
            <p:ph type="sldNum" sz="quarter" idx="12"/>
          </p:nvPr>
        </p:nvSpPr>
        <p:spPr/>
        <p:txBody>
          <a:bodyPr/>
          <a:lstStyle/>
          <a:p>
            <a:pPr>
              <a:defRPr/>
            </a:pPr>
            <a:fld id="{D2ECD224-1A74-47C7-937F-D2AF1EDE567F}" type="slidenum">
              <a:rPr lang="en-US" smtClean="0">
                <a:solidFill>
                  <a:srgbClr val="000000"/>
                </a:solidFill>
              </a:rPr>
              <a:pPr>
                <a:defRPr/>
              </a:pPr>
              <a:t>11</a:t>
            </a:fld>
            <a:endParaRPr lang="en-US">
              <a:solidFill>
                <a:srgbClr val="00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0" y="1752600"/>
            <a:ext cx="6286500" cy="5029200"/>
          </a:xfrm>
          <a:prstGeom prst="rect">
            <a:avLst/>
          </a:prstGeom>
        </p:spPr>
      </p:pic>
    </p:spTree>
    <p:extLst>
      <p:ext uri="{BB962C8B-B14F-4D97-AF65-F5344CB8AC3E}">
        <p14:creationId xmlns:p14="http://schemas.microsoft.com/office/powerpoint/2010/main" val="18059988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dirty="0" smtClean="0">
                <a:solidFill>
                  <a:srgbClr val="FFFF00"/>
                </a:solidFill>
              </a:rPr>
              <a:t>GOES-13</a:t>
            </a:r>
            <a:endParaRPr lang="en-US" dirty="0">
              <a:solidFill>
                <a:srgbClr val="FFFF00"/>
              </a:solidFill>
            </a:endParaRPr>
          </a:p>
        </p:txBody>
      </p:sp>
      <p:sp>
        <p:nvSpPr>
          <p:cNvPr id="2" name="Slide Number Placeholder 1"/>
          <p:cNvSpPr>
            <a:spLocks noGrp="1"/>
          </p:cNvSpPr>
          <p:nvPr>
            <p:ph type="sldNum" sz="quarter" idx="12"/>
          </p:nvPr>
        </p:nvSpPr>
        <p:spPr/>
        <p:txBody>
          <a:bodyPr/>
          <a:lstStyle/>
          <a:p>
            <a:pPr>
              <a:defRPr/>
            </a:pPr>
            <a:fld id="{D2ECD224-1A74-47C7-937F-D2AF1EDE567F}" type="slidenum">
              <a:rPr lang="en-US" smtClean="0">
                <a:solidFill>
                  <a:srgbClr val="000000"/>
                </a:solidFill>
              </a:rPr>
              <a:pPr>
                <a:defRPr/>
              </a:pPr>
              <a:t>12</a:t>
            </a:fld>
            <a:endParaRPr lang="en-US">
              <a:solidFill>
                <a:srgbClr val="0000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00" y="1066800"/>
            <a:ext cx="7416800" cy="5562600"/>
          </a:xfrm>
          <a:prstGeom prst="rect">
            <a:avLst/>
          </a:prstGeom>
        </p:spPr>
      </p:pic>
    </p:spTree>
    <p:extLst>
      <p:ext uri="{BB962C8B-B14F-4D97-AF65-F5344CB8AC3E}">
        <p14:creationId xmlns:p14="http://schemas.microsoft.com/office/powerpoint/2010/main" val="13820975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FF00"/>
                </a:solidFill>
              </a:rPr>
              <a:t>Links</a:t>
            </a:r>
            <a:endParaRPr lang="en-US" dirty="0">
              <a:solidFill>
                <a:srgbClr val="FFFF00"/>
              </a:solidFill>
            </a:endParaRPr>
          </a:p>
        </p:txBody>
      </p:sp>
      <p:sp>
        <p:nvSpPr>
          <p:cNvPr id="4" name="Content Placeholder 3"/>
          <p:cNvSpPr>
            <a:spLocks noGrp="1"/>
          </p:cNvSpPr>
          <p:nvPr>
            <p:ph idx="1"/>
          </p:nvPr>
        </p:nvSpPr>
        <p:spPr/>
        <p:txBody>
          <a:bodyPr/>
          <a:lstStyle/>
          <a:p>
            <a:r>
              <a:rPr lang="en-US" dirty="0">
                <a:solidFill>
                  <a:schemeClr val="bg1"/>
                </a:solidFill>
              </a:rPr>
              <a:t>http://cimss.ssec.wisc.edu/goes/blog/archives/11392 </a:t>
            </a:r>
            <a:r>
              <a:rPr lang="en-US" dirty="0" smtClean="0">
                <a:solidFill>
                  <a:schemeClr val="bg1"/>
                </a:solidFill>
              </a:rPr>
              <a:t> </a:t>
            </a:r>
          </a:p>
          <a:p>
            <a:r>
              <a:rPr lang="en-US" dirty="0" smtClean="0">
                <a:solidFill>
                  <a:schemeClr val="bg1"/>
                </a:solidFill>
              </a:rPr>
              <a:t>http</a:t>
            </a:r>
            <a:r>
              <a:rPr lang="en-US" dirty="0">
                <a:solidFill>
                  <a:schemeClr val="bg1"/>
                </a:solidFill>
              </a:rPr>
              <a:t>://www.spaceref.com/news/viewsr.html?pid=42154 </a:t>
            </a:r>
            <a:r>
              <a:rPr lang="en-US" dirty="0" smtClean="0">
                <a:solidFill>
                  <a:schemeClr val="bg1"/>
                </a:solidFill>
              </a:rPr>
              <a:t> </a:t>
            </a:r>
          </a:p>
          <a:p>
            <a:r>
              <a:rPr lang="en-US" dirty="0" smtClean="0">
                <a:solidFill>
                  <a:schemeClr val="bg1"/>
                </a:solidFill>
              </a:rPr>
              <a:t>http</a:t>
            </a:r>
            <a:r>
              <a:rPr lang="en-US" dirty="0">
                <a:solidFill>
                  <a:schemeClr val="bg1"/>
                </a:solidFill>
              </a:rPr>
              <a:t>://cimss.ssec.wisc.edu/goes/blog/archives/11421 </a:t>
            </a:r>
            <a:endParaRPr lang="en-US" dirty="0" smtClean="0">
              <a:solidFill>
                <a:schemeClr val="bg1"/>
              </a:solidFill>
            </a:endParaRPr>
          </a:p>
          <a:p>
            <a:r>
              <a:rPr lang="en-US" dirty="0" smtClean="0">
                <a:solidFill>
                  <a:schemeClr val="bg1"/>
                </a:solidFill>
              </a:rPr>
              <a:t>http</a:t>
            </a:r>
            <a:r>
              <a:rPr lang="en-US" dirty="0">
                <a:solidFill>
                  <a:schemeClr val="bg1"/>
                </a:solidFill>
              </a:rPr>
              <a:t>://www.ssd.noaa.gov/PS/SATS/SPBULL/MSG2681744.01.txt </a:t>
            </a:r>
            <a:r>
              <a:rPr lang="en-US" dirty="0" smtClean="0">
                <a:solidFill>
                  <a:schemeClr val="bg1"/>
                </a:solidFill>
              </a:rPr>
              <a:t> </a:t>
            </a:r>
            <a:endParaRPr lang="en-US" dirty="0">
              <a:solidFill>
                <a:schemeClr val="bg1"/>
              </a:solidFill>
            </a:endParaRPr>
          </a:p>
        </p:txBody>
      </p:sp>
      <p:sp>
        <p:nvSpPr>
          <p:cNvPr id="2" name="Slide Number Placeholder 1"/>
          <p:cNvSpPr>
            <a:spLocks noGrp="1"/>
          </p:cNvSpPr>
          <p:nvPr>
            <p:ph type="sldNum" sz="quarter" idx="12"/>
          </p:nvPr>
        </p:nvSpPr>
        <p:spPr/>
        <p:txBody>
          <a:bodyPr/>
          <a:lstStyle/>
          <a:p>
            <a:pPr>
              <a:defRPr/>
            </a:pPr>
            <a:fld id="{D2ECD224-1A74-47C7-937F-D2AF1EDE567F}" type="slidenum">
              <a:rPr lang="en-US" smtClean="0">
                <a:solidFill>
                  <a:srgbClr val="000000"/>
                </a:solidFill>
              </a:rPr>
              <a:pPr>
                <a:defRPr/>
              </a:pPr>
              <a:t>13</a:t>
            </a:fld>
            <a:endParaRPr lang="en-US">
              <a:solidFill>
                <a:srgbClr val="000000"/>
              </a:solidFill>
            </a:endParaRPr>
          </a:p>
        </p:txBody>
      </p:sp>
    </p:spTree>
    <p:extLst>
      <p:ext uri="{BB962C8B-B14F-4D97-AF65-F5344CB8AC3E}">
        <p14:creationId xmlns:p14="http://schemas.microsoft.com/office/powerpoint/2010/main" val="13820975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OES15_FD_COVERAGE"/>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85750" y="0"/>
            <a:ext cx="8572500" cy="6858000"/>
          </a:xfrm>
          <a:prstGeom prst="rect">
            <a:avLst/>
          </a:prstGeom>
          <a:noFill/>
          <a:ln>
            <a:noFill/>
          </a:ln>
        </p:spPr>
      </p:pic>
    </p:spTree>
    <p:extLst>
      <p:ext uri="{BB962C8B-B14F-4D97-AF65-F5344CB8AC3E}">
        <p14:creationId xmlns:p14="http://schemas.microsoft.com/office/powerpoint/2010/main" val="4938442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OES14_FD_COVERAGE"/>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85750" y="0"/>
            <a:ext cx="8572500" cy="6858000"/>
          </a:xfrm>
          <a:prstGeom prst="rect">
            <a:avLst/>
          </a:prstGeom>
          <a:noFill/>
          <a:ln>
            <a:noFill/>
          </a:ln>
        </p:spPr>
      </p:pic>
    </p:spTree>
    <p:extLst>
      <p:ext uri="{BB962C8B-B14F-4D97-AF65-F5344CB8AC3E}">
        <p14:creationId xmlns:p14="http://schemas.microsoft.com/office/powerpoint/2010/main" val="7107652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OES13_FD_COVERAGE"/>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85750" y="0"/>
            <a:ext cx="8572500" cy="6858000"/>
          </a:xfrm>
          <a:prstGeom prst="rect">
            <a:avLst/>
          </a:prstGeom>
          <a:noFill/>
          <a:ln>
            <a:noFill/>
          </a:ln>
        </p:spPr>
      </p:pic>
    </p:spTree>
    <p:extLst>
      <p:ext uri="{BB962C8B-B14F-4D97-AF65-F5344CB8AC3E}">
        <p14:creationId xmlns:p14="http://schemas.microsoft.com/office/powerpoint/2010/main" val="30983845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OES12_FD_COVERAGE"/>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85750" y="0"/>
            <a:ext cx="8572500" cy="6858000"/>
          </a:xfrm>
          <a:prstGeom prst="rect">
            <a:avLst/>
          </a:prstGeom>
          <a:noFill/>
          <a:ln>
            <a:noFill/>
          </a:ln>
        </p:spPr>
      </p:pic>
    </p:spTree>
    <p:extLst>
      <p:ext uri="{BB962C8B-B14F-4D97-AF65-F5344CB8AC3E}">
        <p14:creationId xmlns:p14="http://schemas.microsoft.com/office/powerpoint/2010/main" val="6531063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MET09_FD_COVERAGE"/>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85750" y="0"/>
            <a:ext cx="8572500" cy="6858000"/>
          </a:xfrm>
          <a:prstGeom prst="rect">
            <a:avLst/>
          </a:prstGeom>
          <a:noFill/>
          <a:ln>
            <a:noFill/>
          </a:ln>
        </p:spPr>
      </p:pic>
    </p:spTree>
    <p:extLst>
      <p:ext uri="{BB962C8B-B14F-4D97-AF65-F5344CB8AC3E}">
        <p14:creationId xmlns:p14="http://schemas.microsoft.com/office/powerpoint/2010/main" val="15267042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lstStyle/>
          <a:p>
            <a:r>
              <a:rPr lang="en-US" dirty="0" smtClean="0">
                <a:solidFill>
                  <a:srgbClr val="FFFF00"/>
                </a:solidFill>
              </a:rPr>
              <a:t>GOES-13</a:t>
            </a:r>
            <a:endParaRPr lang="en-US" dirty="0">
              <a:solidFill>
                <a:srgbClr val="FFFF00"/>
              </a:solidFill>
            </a:endParaRPr>
          </a:p>
        </p:txBody>
      </p:sp>
      <p:sp>
        <p:nvSpPr>
          <p:cNvPr id="4" name="Content Placeholder 3"/>
          <p:cNvSpPr>
            <a:spLocks noGrp="1"/>
          </p:cNvSpPr>
          <p:nvPr>
            <p:ph idx="1"/>
          </p:nvPr>
        </p:nvSpPr>
        <p:spPr>
          <a:xfrm>
            <a:off x="457200" y="685800"/>
            <a:ext cx="8229600" cy="4525963"/>
          </a:xfrm>
        </p:spPr>
        <p:txBody>
          <a:bodyPr/>
          <a:lstStyle/>
          <a:p>
            <a:r>
              <a:rPr lang="en-US" dirty="0" smtClean="0">
                <a:solidFill>
                  <a:schemeClr val="bg1"/>
                </a:solidFill>
              </a:rPr>
              <a:t>Extra noise in sounder water vapor band.</a:t>
            </a:r>
            <a:endParaRPr lang="en-US" dirty="0">
              <a:solidFill>
                <a:schemeClr val="bg1"/>
              </a:solidFill>
            </a:endParaRPr>
          </a:p>
        </p:txBody>
      </p:sp>
      <p:sp>
        <p:nvSpPr>
          <p:cNvPr id="2" name="Slide Number Placeholder 1"/>
          <p:cNvSpPr>
            <a:spLocks noGrp="1"/>
          </p:cNvSpPr>
          <p:nvPr>
            <p:ph type="sldNum" sz="quarter" idx="12"/>
          </p:nvPr>
        </p:nvSpPr>
        <p:spPr/>
        <p:txBody>
          <a:bodyPr/>
          <a:lstStyle/>
          <a:p>
            <a:pPr>
              <a:defRPr/>
            </a:pPr>
            <a:fld id="{D2ECD224-1A74-47C7-937F-D2AF1EDE567F}" type="slidenum">
              <a:rPr lang="en-US" smtClean="0">
                <a:solidFill>
                  <a:srgbClr val="000000"/>
                </a:solidFill>
              </a:rPr>
              <a:pPr>
                <a:defRPr/>
              </a:pPr>
              <a:t>19</a:t>
            </a:fld>
            <a:endParaRPr lang="en-US">
              <a:solidFill>
                <a:srgbClr val="0000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371600"/>
            <a:ext cx="7010400" cy="5257800"/>
          </a:xfrm>
          <a:prstGeom prst="rect">
            <a:avLst/>
          </a:prstGeom>
        </p:spPr>
      </p:pic>
    </p:spTree>
    <p:extLst>
      <p:ext uri="{BB962C8B-B14F-4D97-AF65-F5344CB8AC3E}">
        <p14:creationId xmlns:p14="http://schemas.microsoft.com/office/powerpoint/2010/main" val="7488117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FF00"/>
                </a:solidFill>
              </a:rPr>
              <a:t>Thanks to</a:t>
            </a:r>
            <a:endParaRPr lang="en-US" dirty="0">
              <a:solidFill>
                <a:srgbClr val="FFFF00"/>
              </a:solidFill>
            </a:endParaRPr>
          </a:p>
        </p:txBody>
      </p:sp>
      <p:sp>
        <p:nvSpPr>
          <p:cNvPr id="4" name="Content Placeholder 3"/>
          <p:cNvSpPr>
            <a:spLocks noGrp="1"/>
          </p:cNvSpPr>
          <p:nvPr>
            <p:ph idx="1"/>
          </p:nvPr>
        </p:nvSpPr>
        <p:spPr/>
        <p:txBody>
          <a:bodyPr/>
          <a:lstStyle/>
          <a:p>
            <a:r>
              <a:rPr lang="en-US" dirty="0" smtClean="0">
                <a:solidFill>
                  <a:schemeClr val="bg1"/>
                </a:solidFill>
              </a:rPr>
              <a:t>Tony </a:t>
            </a:r>
            <a:r>
              <a:rPr lang="en-US" dirty="0" err="1" smtClean="0">
                <a:solidFill>
                  <a:schemeClr val="bg1"/>
                </a:solidFill>
              </a:rPr>
              <a:t>Mostek</a:t>
            </a:r>
            <a:r>
              <a:rPr lang="en-US" dirty="0" smtClean="0">
                <a:solidFill>
                  <a:schemeClr val="bg1"/>
                </a:solidFill>
              </a:rPr>
              <a:t>, Bernie Connell, Mat Gunshor, Chris Schmidt, Jim Nelson, SSEC data center, etc. </a:t>
            </a:r>
          </a:p>
          <a:p>
            <a:endParaRPr lang="en-US" dirty="0">
              <a:solidFill>
                <a:schemeClr val="bg1"/>
              </a:solidFill>
            </a:endParaRPr>
          </a:p>
          <a:p>
            <a:r>
              <a:rPr lang="en-US" dirty="0" smtClean="0">
                <a:solidFill>
                  <a:schemeClr val="bg1"/>
                </a:solidFill>
              </a:rPr>
              <a:t>NOAA NESDIS</a:t>
            </a:r>
            <a:endParaRPr lang="en-US" dirty="0">
              <a:solidFill>
                <a:schemeClr val="bg1"/>
              </a:solidFill>
            </a:endParaRPr>
          </a:p>
        </p:txBody>
      </p:sp>
      <p:sp>
        <p:nvSpPr>
          <p:cNvPr id="2" name="Slide Number Placeholder 1"/>
          <p:cNvSpPr>
            <a:spLocks noGrp="1"/>
          </p:cNvSpPr>
          <p:nvPr>
            <p:ph type="sldNum" sz="quarter" idx="12"/>
          </p:nvPr>
        </p:nvSpPr>
        <p:spPr/>
        <p:txBody>
          <a:bodyPr/>
          <a:lstStyle/>
          <a:p>
            <a:pPr>
              <a:defRPr/>
            </a:pPr>
            <a:fld id="{D2ECD224-1A74-47C7-937F-D2AF1EDE567F}" type="slidenum">
              <a:rPr lang="en-US" smtClean="0">
                <a:solidFill>
                  <a:srgbClr val="000000"/>
                </a:solidFill>
              </a:rPr>
              <a:pPr>
                <a:defRPr/>
              </a:pPr>
              <a:t>2</a:t>
            </a:fld>
            <a:endParaRPr lang="en-US">
              <a:solidFill>
                <a:srgbClr val="000000"/>
              </a:solidFill>
            </a:endParaRPr>
          </a:p>
        </p:txBody>
      </p:sp>
    </p:spTree>
    <p:extLst>
      <p:ext uri="{BB962C8B-B14F-4D97-AF65-F5344CB8AC3E}">
        <p14:creationId xmlns:p14="http://schemas.microsoft.com/office/powerpoint/2010/main" val="31475234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62000" y="-152400"/>
            <a:ext cx="7772400" cy="1143000"/>
          </a:xfrm>
        </p:spPr>
        <p:txBody>
          <a:bodyPr/>
          <a:lstStyle/>
          <a:p>
            <a:pPr eaLnBrk="1" hangingPunct="1"/>
            <a:r>
              <a:rPr lang="en-US" dirty="0" smtClean="0">
                <a:solidFill>
                  <a:srgbClr val="FFFF00"/>
                </a:solidFill>
              </a:rPr>
              <a:t>GOES-13 Sounder Products</a:t>
            </a:r>
          </a:p>
        </p:txBody>
      </p:sp>
      <p:sp>
        <p:nvSpPr>
          <p:cNvPr id="9219" name="Rectangle 3"/>
          <p:cNvSpPr>
            <a:spLocks noGrp="1" noChangeArrowheads="1"/>
          </p:cNvSpPr>
          <p:nvPr>
            <p:ph type="body" idx="1"/>
          </p:nvPr>
        </p:nvSpPr>
        <p:spPr>
          <a:xfrm>
            <a:off x="381000" y="1066800"/>
            <a:ext cx="8839200" cy="5105400"/>
          </a:xfrm>
        </p:spPr>
        <p:txBody>
          <a:bodyPr/>
          <a:lstStyle/>
          <a:p>
            <a:pPr eaLnBrk="1" hangingPunct="1">
              <a:lnSpc>
                <a:spcPct val="90000"/>
              </a:lnSpc>
            </a:pPr>
            <a:r>
              <a:rPr lang="en-US" dirty="0" smtClean="0">
                <a:solidFill>
                  <a:schemeClr val="bg1"/>
                </a:solidFill>
              </a:rPr>
              <a:t>Radiances for models</a:t>
            </a:r>
          </a:p>
          <a:p>
            <a:pPr lvl="1" eaLnBrk="1" hangingPunct="1">
              <a:lnSpc>
                <a:spcPct val="90000"/>
              </a:lnSpc>
            </a:pPr>
            <a:r>
              <a:rPr lang="en-US" dirty="0" smtClean="0">
                <a:solidFill>
                  <a:schemeClr val="bg1"/>
                </a:solidFill>
              </a:rPr>
              <a:t>Possibly NCEP has turned off </a:t>
            </a:r>
            <a:r>
              <a:rPr lang="en-US" dirty="0" err="1" smtClean="0">
                <a:solidFill>
                  <a:schemeClr val="bg1"/>
                </a:solidFill>
              </a:rPr>
              <a:t>sw</a:t>
            </a:r>
            <a:r>
              <a:rPr lang="en-US" dirty="0" smtClean="0">
                <a:solidFill>
                  <a:schemeClr val="bg1"/>
                </a:solidFill>
              </a:rPr>
              <a:t> channels</a:t>
            </a:r>
          </a:p>
          <a:p>
            <a:pPr lvl="1" eaLnBrk="1" hangingPunct="1">
              <a:lnSpc>
                <a:spcPct val="90000"/>
              </a:lnSpc>
            </a:pPr>
            <a:r>
              <a:rPr lang="en-US" dirty="0" smtClean="0">
                <a:solidFill>
                  <a:schemeClr val="bg1"/>
                </a:solidFill>
              </a:rPr>
              <a:t>Email on September 5</a:t>
            </a:r>
            <a:r>
              <a:rPr lang="en-US" baseline="30000" dirty="0" smtClean="0">
                <a:solidFill>
                  <a:schemeClr val="bg1"/>
                </a:solidFill>
              </a:rPr>
              <a:t>th</a:t>
            </a:r>
            <a:r>
              <a:rPr lang="en-US" dirty="0" smtClean="0">
                <a:solidFill>
                  <a:schemeClr val="bg1"/>
                </a:solidFill>
              </a:rPr>
              <a:t>.</a:t>
            </a:r>
          </a:p>
          <a:p>
            <a:pPr lvl="1" eaLnBrk="1" hangingPunct="1">
              <a:lnSpc>
                <a:spcPct val="90000"/>
              </a:lnSpc>
            </a:pPr>
            <a:r>
              <a:rPr lang="en-US" dirty="0" smtClean="0">
                <a:solidFill>
                  <a:schemeClr val="bg1"/>
                </a:solidFill>
              </a:rPr>
              <a:t>Noisy images</a:t>
            </a:r>
            <a:endParaRPr lang="en-US" dirty="0">
              <a:solidFill>
                <a:schemeClr val="bg1"/>
              </a:solidFill>
            </a:endParaRPr>
          </a:p>
          <a:p>
            <a:pPr eaLnBrk="1" hangingPunct="1">
              <a:lnSpc>
                <a:spcPct val="90000"/>
              </a:lnSpc>
            </a:pPr>
            <a:r>
              <a:rPr lang="en-US" dirty="0" smtClean="0">
                <a:solidFill>
                  <a:schemeClr val="bg1"/>
                </a:solidFill>
              </a:rPr>
              <a:t>Retrievals/Derived Product Images</a:t>
            </a:r>
          </a:p>
          <a:p>
            <a:pPr lvl="1" eaLnBrk="1" hangingPunct="1">
              <a:lnSpc>
                <a:spcPct val="90000"/>
              </a:lnSpc>
            </a:pPr>
            <a:r>
              <a:rPr lang="en-US" dirty="0" smtClean="0">
                <a:solidFill>
                  <a:schemeClr val="bg1"/>
                </a:solidFill>
              </a:rPr>
              <a:t>Noisy LI, TPW, </a:t>
            </a:r>
            <a:r>
              <a:rPr lang="en-US" dirty="0" err="1" smtClean="0">
                <a:solidFill>
                  <a:schemeClr val="bg1"/>
                </a:solidFill>
              </a:rPr>
              <a:t>etc</a:t>
            </a:r>
            <a:r>
              <a:rPr lang="en-US" dirty="0" smtClean="0">
                <a:solidFill>
                  <a:schemeClr val="bg1"/>
                </a:solidFill>
              </a:rPr>
              <a:t> + “false” nighttime clouds</a:t>
            </a:r>
          </a:p>
          <a:p>
            <a:pPr lvl="1" eaLnBrk="1" hangingPunct="1">
              <a:lnSpc>
                <a:spcPct val="90000"/>
              </a:lnSpc>
            </a:pPr>
            <a:r>
              <a:rPr lang="en-US" dirty="0" smtClean="0">
                <a:solidFill>
                  <a:schemeClr val="bg1"/>
                </a:solidFill>
              </a:rPr>
              <a:t>DPI operationally to AWIPS</a:t>
            </a:r>
          </a:p>
          <a:p>
            <a:pPr lvl="1" eaLnBrk="1" hangingPunct="1">
              <a:lnSpc>
                <a:spcPct val="90000"/>
              </a:lnSpc>
            </a:pPr>
            <a:r>
              <a:rPr lang="en-US" dirty="0" smtClean="0">
                <a:solidFill>
                  <a:schemeClr val="bg1"/>
                </a:solidFill>
              </a:rPr>
              <a:t>Can be mitigated by turning off </a:t>
            </a:r>
            <a:r>
              <a:rPr lang="en-US" dirty="0" err="1" smtClean="0">
                <a:solidFill>
                  <a:schemeClr val="bg1"/>
                </a:solidFill>
              </a:rPr>
              <a:t>sw</a:t>
            </a:r>
            <a:r>
              <a:rPr lang="en-US" dirty="0" smtClean="0">
                <a:solidFill>
                  <a:schemeClr val="bg1"/>
                </a:solidFill>
              </a:rPr>
              <a:t> channels</a:t>
            </a:r>
          </a:p>
          <a:p>
            <a:pPr lvl="1" eaLnBrk="1" hangingPunct="1">
              <a:lnSpc>
                <a:spcPct val="90000"/>
              </a:lnSpc>
            </a:pPr>
            <a:r>
              <a:rPr lang="en-US" dirty="0" smtClean="0">
                <a:solidFill>
                  <a:schemeClr val="bg1"/>
                </a:solidFill>
              </a:rPr>
              <a:t>Being done in research mode at CIMSS</a:t>
            </a:r>
          </a:p>
          <a:p>
            <a:pPr eaLnBrk="1" hangingPunct="1">
              <a:lnSpc>
                <a:spcPct val="90000"/>
              </a:lnSpc>
            </a:pPr>
            <a:r>
              <a:rPr lang="en-US" dirty="0" smtClean="0">
                <a:solidFill>
                  <a:schemeClr val="bg1"/>
                </a:solidFill>
              </a:rPr>
              <a:t>Clouds</a:t>
            </a:r>
            <a:r>
              <a:rPr lang="en-US" dirty="0">
                <a:solidFill>
                  <a:schemeClr val="bg1"/>
                </a:solidFill>
              </a:rPr>
              <a:t>, used for hourly ‘round-up’</a:t>
            </a:r>
          </a:p>
          <a:p>
            <a:pPr lvl="1" eaLnBrk="1" hangingPunct="1">
              <a:lnSpc>
                <a:spcPct val="90000"/>
              </a:lnSpc>
            </a:pPr>
            <a:r>
              <a:rPr lang="en-US" dirty="0">
                <a:solidFill>
                  <a:schemeClr val="bg1"/>
                </a:solidFill>
              </a:rPr>
              <a:t>“False” nighttime clouds</a:t>
            </a:r>
            <a:endParaRPr lang="en-US" dirty="0" smtClean="0">
              <a:solidFill>
                <a:schemeClr val="bg1"/>
              </a:solidFill>
            </a:endParaRPr>
          </a:p>
        </p:txBody>
      </p:sp>
      <p:sp>
        <p:nvSpPr>
          <p:cNvPr id="922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66741DF-57BC-4793-A5BF-225B42218311}" type="slidenum">
              <a:rPr lang="en-US" smtClean="0">
                <a:solidFill>
                  <a:srgbClr val="000000"/>
                </a:solidFill>
              </a:rPr>
              <a:pPr eaLnBrk="1" hangingPunct="1"/>
              <a:t>20</a:t>
            </a:fld>
            <a:endParaRPr lang="en-US" smtClean="0">
              <a:solidFill>
                <a:srgbClr val="000000"/>
              </a:solidFill>
            </a:endParaRPr>
          </a:p>
        </p:txBody>
      </p:sp>
    </p:spTree>
    <p:extLst>
      <p:ext uri="{BB962C8B-B14F-4D97-AF65-F5344CB8AC3E}">
        <p14:creationId xmlns:p14="http://schemas.microsoft.com/office/powerpoint/2010/main" val="16574916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Sounder </a:t>
            </a:r>
            <a:r>
              <a:rPr lang="en-US" dirty="0" err="1" smtClean="0">
                <a:solidFill>
                  <a:schemeClr val="bg1"/>
                </a:solidFill>
              </a:rPr>
              <a:t>sw</a:t>
            </a:r>
            <a:r>
              <a:rPr lang="en-US" dirty="0" smtClean="0">
                <a:solidFill>
                  <a:schemeClr val="bg1"/>
                </a:solidFill>
              </a:rPr>
              <a:t> noise</a:t>
            </a:r>
            <a:br>
              <a:rPr lang="en-US" dirty="0" smtClean="0">
                <a:solidFill>
                  <a:schemeClr val="bg1"/>
                </a:solidFill>
              </a:rPr>
            </a:br>
            <a:r>
              <a:rPr lang="en-US" dirty="0" smtClean="0">
                <a:solidFill>
                  <a:schemeClr val="bg1"/>
                </a:solidFill>
              </a:rPr>
              <a:t>(</a:t>
            </a:r>
            <a:r>
              <a:rPr lang="en-US" dirty="0" err="1" smtClean="0">
                <a:solidFill>
                  <a:schemeClr val="bg1"/>
                </a:solidFill>
              </a:rPr>
              <a:t>Obs</a:t>
            </a:r>
            <a:r>
              <a:rPr lang="en-US" dirty="0" smtClean="0">
                <a:solidFill>
                  <a:schemeClr val="bg1"/>
                </a:solidFill>
              </a:rPr>
              <a:t> minus </a:t>
            </a:r>
            <a:r>
              <a:rPr lang="en-US" dirty="0" err="1" smtClean="0">
                <a:solidFill>
                  <a:schemeClr val="bg1"/>
                </a:solidFill>
              </a:rPr>
              <a:t>Calc</a:t>
            </a:r>
            <a:r>
              <a:rPr lang="en-US" dirty="0" smtClean="0">
                <a:solidFill>
                  <a:schemeClr val="bg1"/>
                </a:solidFill>
              </a:rPr>
              <a:t>)</a:t>
            </a:r>
            <a:endParaRPr lang="en-US" dirty="0">
              <a:solidFill>
                <a:schemeClr val="bg1"/>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52600"/>
            <a:ext cx="8229600" cy="3529852"/>
          </a:xfrm>
        </p:spPr>
      </p:pic>
      <p:sp>
        <p:nvSpPr>
          <p:cNvPr id="4" name="Slide Number Placeholder 3"/>
          <p:cNvSpPr>
            <a:spLocks noGrp="1"/>
          </p:cNvSpPr>
          <p:nvPr>
            <p:ph type="sldNum" sz="quarter" idx="12"/>
          </p:nvPr>
        </p:nvSpPr>
        <p:spPr/>
        <p:txBody>
          <a:bodyPr/>
          <a:lstStyle/>
          <a:p>
            <a:pPr>
              <a:defRPr/>
            </a:pPr>
            <a:fld id="{4F1472FF-57B5-4206-AA59-7354F91BDF29}" type="slidenum">
              <a:rPr lang="en-US" smtClean="0">
                <a:solidFill>
                  <a:srgbClr val="000000"/>
                </a:solidFill>
              </a:rPr>
              <a:pPr>
                <a:defRPr/>
              </a:pPr>
              <a:t>21</a:t>
            </a:fld>
            <a:endParaRPr lang="en-US">
              <a:solidFill>
                <a:srgbClr val="000000"/>
              </a:solidFill>
            </a:endParaRPr>
          </a:p>
        </p:txBody>
      </p:sp>
      <p:sp>
        <p:nvSpPr>
          <p:cNvPr id="6" name="TextBox 5"/>
          <p:cNvSpPr txBox="1"/>
          <p:nvPr/>
        </p:nvSpPr>
        <p:spPr>
          <a:xfrm>
            <a:off x="1371600" y="5867400"/>
            <a:ext cx="6378669" cy="646331"/>
          </a:xfrm>
          <a:prstGeom prst="rect">
            <a:avLst/>
          </a:prstGeom>
          <a:noFill/>
        </p:spPr>
        <p:txBody>
          <a:bodyPr wrap="none" rtlCol="0">
            <a:spAutoFit/>
          </a:bodyPr>
          <a:lstStyle/>
          <a:p>
            <a:r>
              <a:rPr lang="en-US" dirty="0">
                <a:hlinkClick r:id="rId3"/>
              </a:rPr>
              <a:t>http://</a:t>
            </a:r>
            <a:r>
              <a:rPr lang="en-US" dirty="0" smtClean="0">
                <a:hlinkClick r:id="rId3"/>
              </a:rPr>
              <a:t>cimss.ssec.wisc.edu/goes/sounder_tbb_stats/tbbc.html</a:t>
            </a:r>
            <a:endParaRPr lang="en-US" dirty="0" smtClean="0"/>
          </a:p>
          <a:p>
            <a:r>
              <a:rPr lang="en-US" dirty="0" smtClean="0"/>
              <a:t>(under construction)</a:t>
            </a:r>
            <a:endParaRPr lang="en-US" dirty="0"/>
          </a:p>
        </p:txBody>
      </p:sp>
    </p:spTree>
    <p:extLst>
      <p:ext uri="{BB962C8B-B14F-4D97-AF65-F5344CB8AC3E}">
        <p14:creationId xmlns:p14="http://schemas.microsoft.com/office/powerpoint/2010/main" val="12814992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762000"/>
            <a:ext cx="7620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505200" y="228600"/>
            <a:ext cx="1844736" cy="369332"/>
          </a:xfrm>
          <a:prstGeom prst="rect">
            <a:avLst/>
          </a:prstGeom>
          <a:noFill/>
        </p:spPr>
        <p:txBody>
          <a:bodyPr wrap="none" rtlCol="0">
            <a:spAutoFit/>
          </a:bodyPr>
          <a:lstStyle/>
          <a:p>
            <a:r>
              <a:rPr lang="en-US" dirty="0" smtClean="0">
                <a:solidFill>
                  <a:prstClr val="black"/>
                </a:solidFill>
              </a:rPr>
              <a:t>GOES-13 Sounder</a:t>
            </a:r>
            <a:endParaRPr lang="en-US" dirty="0">
              <a:solidFill>
                <a:prstClr val="black"/>
              </a:solidFill>
            </a:endParaRPr>
          </a:p>
        </p:txBody>
      </p:sp>
      <p:sp>
        <p:nvSpPr>
          <p:cNvPr id="3" name="TextBox 2"/>
          <p:cNvSpPr txBox="1"/>
          <p:nvPr/>
        </p:nvSpPr>
        <p:spPr>
          <a:xfrm>
            <a:off x="228600" y="6204874"/>
            <a:ext cx="8877495" cy="369332"/>
          </a:xfrm>
          <a:prstGeom prst="rect">
            <a:avLst/>
          </a:prstGeom>
          <a:noFill/>
        </p:spPr>
        <p:txBody>
          <a:bodyPr wrap="none" rtlCol="0">
            <a:spAutoFit/>
          </a:bodyPr>
          <a:lstStyle/>
          <a:p>
            <a:r>
              <a:rPr lang="en-US" dirty="0" smtClean="0">
                <a:solidFill>
                  <a:prstClr val="black"/>
                </a:solidFill>
              </a:rPr>
              <a:t>Note the strange patterns being seen in the imagery for GOES-13 Sounder channels 13 -&gt; 16!</a:t>
            </a:r>
          </a:p>
        </p:txBody>
      </p:sp>
    </p:spTree>
    <p:extLst>
      <p:ext uri="{BB962C8B-B14F-4D97-AF65-F5344CB8AC3E}">
        <p14:creationId xmlns:p14="http://schemas.microsoft.com/office/powerpoint/2010/main" val="16884313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430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505200" y="228600"/>
            <a:ext cx="2631811" cy="369332"/>
          </a:xfrm>
          <a:prstGeom prst="rect">
            <a:avLst/>
          </a:prstGeom>
          <a:noFill/>
        </p:spPr>
        <p:txBody>
          <a:bodyPr wrap="none" rtlCol="0">
            <a:spAutoFit/>
          </a:bodyPr>
          <a:lstStyle/>
          <a:p>
            <a:r>
              <a:rPr lang="en-US" dirty="0" smtClean="0">
                <a:solidFill>
                  <a:prstClr val="black"/>
                </a:solidFill>
              </a:rPr>
              <a:t>GOES-13 Sounder (11 um)</a:t>
            </a:r>
            <a:endParaRPr lang="en-US" dirty="0">
              <a:solidFill>
                <a:prstClr val="black"/>
              </a:solidFill>
            </a:endParaRPr>
          </a:p>
        </p:txBody>
      </p:sp>
      <p:sp>
        <p:nvSpPr>
          <p:cNvPr id="4" name="TextBox 3"/>
          <p:cNvSpPr txBox="1"/>
          <p:nvPr/>
        </p:nvSpPr>
        <p:spPr>
          <a:xfrm>
            <a:off x="3505200" y="228600"/>
            <a:ext cx="1844736" cy="369332"/>
          </a:xfrm>
          <a:prstGeom prst="rect">
            <a:avLst/>
          </a:prstGeom>
          <a:noFill/>
        </p:spPr>
        <p:txBody>
          <a:bodyPr wrap="none" rtlCol="0">
            <a:spAutoFit/>
          </a:bodyPr>
          <a:lstStyle/>
          <a:p>
            <a:r>
              <a:rPr lang="en-US" dirty="0" smtClean="0">
                <a:solidFill>
                  <a:prstClr val="black"/>
                </a:solidFill>
              </a:rPr>
              <a:t>GOES-13 Sounder</a:t>
            </a:r>
            <a:endParaRPr lang="en-US" dirty="0">
              <a:solidFill>
                <a:prstClr val="black"/>
              </a:solidFill>
            </a:endParaRPr>
          </a:p>
        </p:txBody>
      </p:sp>
    </p:spTree>
    <p:extLst>
      <p:ext uri="{BB962C8B-B14F-4D97-AF65-F5344CB8AC3E}">
        <p14:creationId xmlns:p14="http://schemas.microsoft.com/office/powerpoint/2010/main" val="23191346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430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362200" y="228600"/>
            <a:ext cx="4895123" cy="369332"/>
          </a:xfrm>
          <a:prstGeom prst="rect">
            <a:avLst/>
          </a:prstGeom>
          <a:noFill/>
        </p:spPr>
        <p:txBody>
          <a:bodyPr wrap="none" rtlCol="0">
            <a:spAutoFit/>
          </a:bodyPr>
          <a:lstStyle/>
          <a:p>
            <a:r>
              <a:rPr lang="en-US" dirty="0" smtClean="0">
                <a:solidFill>
                  <a:prstClr val="black"/>
                </a:solidFill>
              </a:rPr>
              <a:t>GOES-13 Sounder (Total Precipitable Water - TPW)</a:t>
            </a:r>
            <a:endParaRPr lang="en-US" dirty="0">
              <a:solidFill>
                <a:prstClr val="black"/>
              </a:solidFill>
            </a:endParaRPr>
          </a:p>
        </p:txBody>
      </p:sp>
      <p:sp>
        <p:nvSpPr>
          <p:cNvPr id="4" name="TextBox 3"/>
          <p:cNvSpPr txBox="1"/>
          <p:nvPr/>
        </p:nvSpPr>
        <p:spPr>
          <a:xfrm>
            <a:off x="2895600" y="6204874"/>
            <a:ext cx="2810128" cy="369332"/>
          </a:xfrm>
          <a:prstGeom prst="rect">
            <a:avLst/>
          </a:prstGeom>
          <a:noFill/>
        </p:spPr>
        <p:txBody>
          <a:bodyPr wrap="none" rtlCol="0">
            <a:spAutoFit/>
          </a:bodyPr>
          <a:lstStyle/>
          <a:p>
            <a:r>
              <a:rPr lang="en-US" dirty="0" smtClean="0">
                <a:solidFill>
                  <a:prstClr val="black"/>
                </a:solidFill>
              </a:rPr>
              <a:t>Note the striping in the DPI!</a:t>
            </a:r>
          </a:p>
        </p:txBody>
      </p:sp>
    </p:spTree>
    <p:extLst>
      <p:ext uri="{BB962C8B-B14F-4D97-AF65-F5344CB8AC3E}">
        <p14:creationId xmlns:p14="http://schemas.microsoft.com/office/powerpoint/2010/main" val="6563472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430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505200" y="228600"/>
            <a:ext cx="2610971" cy="646331"/>
          </a:xfrm>
          <a:prstGeom prst="rect">
            <a:avLst/>
          </a:prstGeom>
          <a:noFill/>
        </p:spPr>
        <p:txBody>
          <a:bodyPr wrap="none" rtlCol="0">
            <a:spAutoFit/>
          </a:bodyPr>
          <a:lstStyle/>
          <a:p>
            <a:r>
              <a:rPr lang="en-US" dirty="0" smtClean="0">
                <a:solidFill>
                  <a:prstClr val="black"/>
                </a:solidFill>
              </a:rPr>
              <a:t>GOES-13 Sounder (TPW)</a:t>
            </a:r>
          </a:p>
          <a:p>
            <a:r>
              <a:rPr lang="en-US" dirty="0" smtClean="0">
                <a:solidFill>
                  <a:prstClr val="black"/>
                </a:solidFill>
              </a:rPr>
              <a:t>Without shortwave bands</a:t>
            </a:r>
            <a:endParaRPr lang="en-US" dirty="0">
              <a:solidFill>
                <a:prstClr val="black"/>
              </a:solidFill>
            </a:endParaRPr>
          </a:p>
        </p:txBody>
      </p:sp>
      <p:sp>
        <p:nvSpPr>
          <p:cNvPr id="4" name="TextBox 3"/>
          <p:cNvSpPr txBox="1"/>
          <p:nvPr/>
        </p:nvSpPr>
        <p:spPr>
          <a:xfrm>
            <a:off x="1371600" y="6096000"/>
            <a:ext cx="6345712" cy="369332"/>
          </a:xfrm>
          <a:prstGeom prst="rect">
            <a:avLst/>
          </a:prstGeom>
          <a:noFill/>
        </p:spPr>
        <p:txBody>
          <a:bodyPr wrap="none" rtlCol="0">
            <a:spAutoFit/>
          </a:bodyPr>
          <a:lstStyle/>
          <a:p>
            <a:r>
              <a:rPr lang="en-US" dirty="0" smtClean="0">
                <a:solidFill>
                  <a:prstClr val="black"/>
                </a:solidFill>
              </a:rPr>
              <a:t>Striping mitigated in the retrievals by turning off shortwave bands</a:t>
            </a:r>
          </a:p>
        </p:txBody>
      </p:sp>
    </p:spTree>
    <p:extLst>
      <p:ext uri="{BB962C8B-B14F-4D97-AF65-F5344CB8AC3E}">
        <p14:creationId xmlns:p14="http://schemas.microsoft.com/office/powerpoint/2010/main" val="4210462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0"/>
            <a:ext cx="7620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505200" y="228600"/>
            <a:ext cx="1844736" cy="369332"/>
          </a:xfrm>
          <a:prstGeom prst="rect">
            <a:avLst/>
          </a:prstGeom>
          <a:noFill/>
        </p:spPr>
        <p:txBody>
          <a:bodyPr wrap="none" rtlCol="0">
            <a:spAutoFit/>
          </a:bodyPr>
          <a:lstStyle/>
          <a:p>
            <a:r>
              <a:rPr lang="en-US" dirty="0" smtClean="0">
                <a:solidFill>
                  <a:prstClr val="black"/>
                </a:solidFill>
              </a:rPr>
              <a:t>GOES-13 Sounder</a:t>
            </a:r>
            <a:endParaRPr lang="en-US" dirty="0">
              <a:solidFill>
                <a:prstClr val="black"/>
              </a:solidFill>
            </a:endParaRPr>
          </a:p>
        </p:txBody>
      </p:sp>
      <p:sp>
        <p:nvSpPr>
          <p:cNvPr id="4" name="TextBox 3"/>
          <p:cNvSpPr txBox="1"/>
          <p:nvPr/>
        </p:nvSpPr>
        <p:spPr>
          <a:xfrm>
            <a:off x="228600" y="6204874"/>
            <a:ext cx="8877495" cy="369332"/>
          </a:xfrm>
          <a:prstGeom prst="rect">
            <a:avLst/>
          </a:prstGeom>
          <a:noFill/>
        </p:spPr>
        <p:txBody>
          <a:bodyPr wrap="none" rtlCol="0">
            <a:spAutoFit/>
          </a:bodyPr>
          <a:lstStyle/>
          <a:p>
            <a:r>
              <a:rPr lang="en-US" dirty="0" smtClean="0">
                <a:solidFill>
                  <a:prstClr val="black"/>
                </a:solidFill>
              </a:rPr>
              <a:t>Note the strange patterns being seen in the imagery for GOES-13 Sounder channels 13 -&gt; 16!</a:t>
            </a:r>
          </a:p>
        </p:txBody>
      </p:sp>
    </p:spTree>
    <p:extLst>
      <p:ext uri="{BB962C8B-B14F-4D97-AF65-F5344CB8AC3E}">
        <p14:creationId xmlns:p14="http://schemas.microsoft.com/office/powerpoint/2010/main" val="18549865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30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505200" y="228600"/>
            <a:ext cx="2631811" cy="369332"/>
          </a:xfrm>
          <a:prstGeom prst="rect">
            <a:avLst/>
          </a:prstGeom>
          <a:noFill/>
        </p:spPr>
        <p:txBody>
          <a:bodyPr wrap="none" rtlCol="0">
            <a:spAutoFit/>
          </a:bodyPr>
          <a:lstStyle/>
          <a:p>
            <a:r>
              <a:rPr lang="en-US" dirty="0" smtClean="0">
                <a:solidFill>
                  <a:prstClr val="black"/>
                </a:solidFill>
              </a:rPr>
              <a:t>GOES-13 Sounder (11 um)</a:t>
            </a:r>
            <a:endParaRPr lang="en-US" dirty="0">
              <a:solidFill>
                <a:prstClr val="black"/>
              </a:solidFill>
            </a:endParaRPr>
          </a:p>
        </p:txBody>
      </p:sp>
    </p:spTree>
    <p:extLst>
      <p:ext uri="{BB962C8B-B14F-4D97-AF65-F5344CB8AC3E}">
        <p14:creationId xmlns:p14="http://schemas.microsoft.com/office/powerpoint/2010/main" val="30366300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30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505200" y="228600"/>
            <a:ext cx="2474716" cy="369332"/>
          </a:xfrm>
          <a:prstGeom prst="rect">
            <a:avLst/>
          </a:prstGeom>
          <a:noFill/>
        </p:spPr>
        <p:txBody>
          <a:bodyPr wrap="none" rtlCol="0">
            <a:spAutoFit/>
          </a:bodyPr>
          <a:lstStyle/>
          <a:p>
            <a:r>
              <a:rPr lang="en-US" dirty="0" smtClean="0">
                <a:solidFill>
                  <a:prstClr val="black"/>
                </a:solidFill>
              </a:rPr>
              <a:t>GOES-13 Sounder (TPW)</a:t>
            </a:r>
            <a:endParaRPr lang="en-US" dirty="0">
              <a:solidFill>
                <a:prstClr val="black"/>
              </a:solidFill>
            </a:endParaRPr>
          </a:p>
        </p:txBody>
      </p:sp>
      <p:sp>
        <p:nvSpPr>
          <p:cNvPr id="4" name="TextBox 3"/>
          <p:cNvSpPr txBox="1"/>
          <p:nvPr/>
        </p:nvSpPr>
        <p:spPr>
          <a:xfrm>
            <a:off x="2895600" y="6204874"/>
            <a:ext cx="2810128" cy="369332"/>
          </a:xfrm>
          <a:prstGeom prst="rect">
            <a:avLst/>
          </a:prstGeom>
          <a:noFill/>
        </p:spPr>
        <p:txBody>
          <a:bodyPr wrap="none" rtlCol="0">
            <a:spAutoFit/>
          </a:bodyPr>
          <a:lstStyle/>
          <a:p>
            <a:r>
              <a:rPr lang="en-US" dirty="0" smtClean="0">
                <a:solidFill>
                  <a:prstClr val="black"/>
                </a:solidFill>
              </a:rPr>
              <a:t>Note the striping in the DPI!</a:t>
            </a:r>
          </a:p>
        </p:txBody>
      </p:sp>
    </p:spTree>
    <p:extLst>
      <p:ext uri="{BB962C8B-B14F-4D97-AF65-F5344CB8AC3E}">
        <p14:creationId xmlns:p14="http://schemas.microsoft.com/office/powerpoint/2010/main" val="19987716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30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505200" y="228600"/>
            <a:ext cx="2610971" cy="646331"/>
          </a:xfrm>
          <a:prstGeom prst="rect">
            <a:avLst/>
          </a:prstGeom>
          <a:noFill/>
        </p:spPr>
        <p:txBody>
          <a:bodyPr wrap="none" rtlCol="0">
            <a:spAutoFit/>
          </a:bodyPr>
          <a:lstStyle/>
          <a:p>
            <a:r>
              <a:rPr lang="en-US" dirty="0" smtClean="0">
                <a:solidFill>
                  <a:prstClr val="black"/>
                </a:solidFill>
              </a:rPr>
              <a:t>GOES-13 Sounder (TPW)</a:t>
            </a:r>
          </a:p>
          <a:p>
            <a:r>
              <a:rPr lang="en-US" dirty="0" smtClean="0">
                <a:solidFill>
                  <a:prstClr val="black"/>
                </a:solidFill>
              </a:rPr>
              <a:t>Without shortwave bands</a:t>
            </a:r>
            <a:endParaRPr lang="en-US" dirty="0">
              <a:solidFill>
                <a:prstClr val="black"/>
              </a:solidFill>
            </a:endParaRPr>
          </a:p>
        </p:txBody>
      </p:sp>
      <p:sp>
        <p:nvSpPr>
          <p:cNvPr id="4" name="TextBox 3"/>
          <p:cNvSpPr txBox="1"/>
          <p:nvPr/>
        </p:nvSpPr>
        <p:spPr>
          <a:xfrm>
            <a:off x="1447800" y="6096000"/>
            <a:ext cx="6345712" cy="369332"/>
          </a:xfrm>
          <a:prstGeom prst="rect">
            <a:avLst/>
          </a:prstGeom>
          <a:noFill/>
        </p:spPr>
        <p:txBody>
          <a:bodyPr wrap="none" rtlCol="0">
            <a:spAutoFit/>
          </a:bodyPr>
          <a:lstStyle/>
          <a:p>
            <a:r>
              <a:rPr lang="en-US" dirty="0" smtClean="0">
                <a:solidFill>
                  <a:prstClr val="black"/>
                </a:solidFill>
              </a:rPr>
              <a:t>Striping mitigated in the retrievals by turning off shortwave bands</a:t>
            </a:r>
          </a:p>
        </p:txBody>
      </p:sp>
    </p:spTree>
    <p:extLst>
      <p:ext uri="{BB962C8B-B14F-4D97-AF65-F5344CB8AC3E}">
        <p14:creationId xmlns:p14="http://schemas.microsoft.com/office/powerpoint/2010/main" val="3311830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FF00"/>
                </a:solidFill>
              </a:rPr>
              <a:t>Outline</a:t>
            </a:r>
            <a:endParaRPr lang="en-US" dirty="0">
              <a:solidFill>
                <a:srgbClr val="FFFF00"/>
              </a:solidFill>
            </a:endParaRPr>
          </a:p>
        </p:txBody>
      </p:sp>
      <p:sp>
        <p:nvSpPr>
          <p:cNvPr id="4" name="Content Placeholder 3"/>
          <p:cNvSpPr>
            <a:spLocks noGrp="1"/>
          </p:cNvSpPr>
          <p:nvPr>
            <p:ph idx="1"/>
          </p:nvPr>
        </p:nvSpPr>
        <p:spPr/>
        <p:txBody>
          <a:bodyPr/>
          <a:lstStyle/>
          <a:p>
            <a:r>
              <a:rPr lang="en-US" dirty="0" smtClean="0">
                <a:solidFill>
                  <a:schemeClr val="bg1"/>
                </a:solidFill>
              </a:rPr>
              <a:t>Imager</a:t>
            </a:r>
          </a:p>
          <a:p>
            <a:endParaRPr lang="en-US" dirty="0">
              <a:solidFill>
                <a:schemeClr val="bg1"/>
              </a:solidFill>
            </a:endParaRPr>
          </a:p>
          <a:p>
            <a:r>
              <a:rPr lang="en-US" dirty="0" smtClean="0">
                <a:solidFill>
                  <a:schemeClr val="bg1"/>
                </a:solidFill>
              </a:rPr>
              <a:t>Sounder</a:t>
            </a:r>
            <a:endParaRPr lang="en-US" dirty="0">
              <a:solidFill>
                <a:schemeClr val="bg1"/>
              </a:solidFill>
            </a:endParaRPr>
          </a:p>
        </p:txBody>
      </p:sp>
      <p:sp>
        <p:nvSpPr>
          <p:cNvPr id="2" name="Slide Number Placeholder 1"/>
          <p:cNvSpPr>
            <a:spLocks noGrp="1"/>
          </p:cNvSpPr>
          <p:nvPr>
            <p:ph type="sldNum" sz="quarter" idx="12"/>
          </p:nvPr>
        </p:nvSpPr>
        <p:spPr/>
        <p:txBody>
          <a:bodyPr/>
          <a:lstStyle/>
          <a:p>
            <a:pPr>
              <a:defRPr/>
            </a:pPr>
            <a:fld id="{D2ECD224-1A74-47C7-937F-D2AF1EDE567F}" type="slidenum">
              <a:rPr lang="en-US" smtClean="0">
                <a:solidFill>
                  <a:srgbClr val="000000"/>
                </a:solidFill>
              </a:rPr>
              <a:pPr>
                <a:defRPr/>
              </a:pPr>
              <a:t>3</a:t>
            </a:fld>
            <a:endParaRPr lang="en-US">
              <a:solidFill>
                <a:srgbClr val="000000"/>
              </a:solidFill>
            </a:endParaRPr>
          </a:p>
        </p:txBody>
      </p:sp>
    </p:spTree>
    <p:extLst>
      <p:ext uri="{BB962C8B-B14F-4D97-AF65-F5344CB8AC3E}">
        <p14:creationId xmlns:p14="http://schemas.microsoft.com/office/powerpoint/2010/main" val="36912680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sct.12262.000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7772400" y="381000"/>
            <a:ext cx="1003160" cy="369332"/>
          </a:xfrm>
          <a:prstGeom prst="rect">
            <a:avLst/>
          </a:prstGeom>
          <a:solidFill>
            <a:schemeClr val="bg1"/>
          </a:solidFill>
        </p:spPr>
        <p:txBody>
          <a:bodyPr wrap="none" rtlCol="0">
            <a:spAutoFit/>
          </a:bodyPr>
          <a:lstStyle/>
          <a:p>
            <a:r>
              <a:rPr lang="en-US" dirty="0" smtClean="0">
                <a:solidFill>
                  <a:prstClr val="black"/>
                </a:solidFill>
              </a:rPr>
              <a:t>GOES-13</a:t>
            </a:r>
            <a:endParaRPr lang="en-US" dirty="0">
              <a:solidFill>
                <a:prstClr val="black"/>
              </a:solidFill>
            </a:endParaRPr>
          </a:p>
        </p:txBody>
      </p:sp>
      <p:sp>
        <p:nvSpPr>
          <p:cNvPr id="5" name="Oval 4"/>
          <p:cNvSpPr/>
          <p:nvPr/>
        </p:nvSpPr>
        <p:spPr>
          <a:xfrm rot="1647793">
            <a:off x="5107348" y="841260"/>
            <a:ext cx="551682" cy="1795540"/>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Oval 5"/>
          <p:cNvSpPr/>
          <p:nvPr/>
        </p:nvSpPr>
        <p:spPr>
          <a:xfrm rot="865646">
            <a:off x="4387317" y="2949088"/>
            <a:ext cx="674166" cy="1934186"/>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3361389" y="2133600"/>
            <a:ext cx="1311769" cy="369332"/>
          </a:xfrm>
          <a:prstGeom prst="rect">
            <a:avLst/>
          </a:prstGeom>
          <a:solidFill>
            <a:schemeClr val="bg1"/>
          </a:solidFill>
        </p:spPr>
        <p:txBody>
          <a:bodyPr wrap="none" rtlCol="0">
            <a:spAutoFit/>
          </a:bodyPr>
          <a:lstStyle/>
          <a:p>
            <a:r>
              <a:rPr lang="en-US" dirty="0" smtClean="0">
                <a:solidFill>
                  <a:prstClr val="black"/>
                </a:solidFill>
              </a:rPr>
              <a:t>False clouds</a:t>
            </a:r>
            <a:endParaRPr lang="en-US" dirty="0">
              <a:solidFill>
                <a:prstClr val="black"/>
              </a:solidFill>
            </a:endParaRPr>
          </a:p>
        </p:txBody>
      </p:sp>
      <p:sp>
        <p:nvSpPr>
          <p:cNvPr id="8" name="Oval 7"/>
          <p:cNvSpPr/>
          <p:nvPr/>
        </p:nvSpPr>
        <p:spPr>
          <a:xfrm rot="5128982">
            <a:off x="5343754" y="4550505"/>
            <a:ext cx="674166" cy="1934186"/>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rot="20073960">
            <a:off x="3323688" y="541608"/>
            <a:ext cx="977415" cy="1149564"/>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5870299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top_gexp_sfov.12262.000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304800" y="914400"/>
            <a:ext cx="1003160" cy="369332"/>
          </a:xfrm>
          <a:prstGeom prst="rect">
            <a:avLst/>
          </a:prstGeom>
          <a:solidFill>
            <a:schemeClr val="bg1"/>
          </a:solidFill>
        </p:spPr>
        <p:txBody>
          <a:bodyPr wrap="none" rtlCol="0">
            <a:spAutoFit/>
          </a:bodyPr>
          <a:lstStyle/>
          <a:p>
            <a:r>
              <a:rPr lang="en-US" dirty="0" smtClean="0">
                <a:solidFill>
                  <a:prstClr val="black"/>
                </a:solidFill>
              </a:rPr>
              <a:t>GOES-14</a:t>
            </a:r>
            <a:endParaRPr lang="en-US" dirty="0">
              <a:solidFill>
                <a:prstClr val="black"/>
              </a:solidFill>
            </a:endParaRPr>
          </a:p>
        </p:txBody>
      </p:sp>
      <p:sp>
        <p:nvSpPr>
          <p:cNvPr id="4" name="TextBox 3"/>
          <p:cNvSpPr txBox="1"/>
          <p:nvPr/>
        </p:nvSpPr>
        <p:spPr>
          <a:xfrm>
            <a:off x="304800" y="1459468"/>
            <a:ext cx="1747210" cy="369332"/>
          </a:xfrm>
          <a:prstGeom prst="rect">
            <a:avLst/>
          </a:prstGeom>
          <a:solidFill>
            <a:schemeClr val="bg1"/>
          </a:solidFill>
        </p:spPr>
        <p:txBody>
          <a:bodyPr wrap="none" rtlCol="0">
            <a:spAutoFit/>
          </a:bodyPr>
          <a:lstStyle/>
          <a:p>
            <a:r>
              <a:rPr lang="en-US" dirty="0" smtClean="0">
                <a:solidFill>
                  <a:prstClr val="black"/>
                </a:solidFill>
              </a:rPr>
              <a:t>(for comparison)</a:t>
            </a:r>
            <a:endParaRPr lang="en-US" dirty="0">
              <a:solidFill>
                <a:prstClr val="black"/>
              </a:solidFill>
            </a:endParaRPr>
          </a:p>
        </p:txBody>
      </p:sp>
    </p:spTree>
    <p:extLst>
      <p:ext uri="{BB962C8B-B14F-4D97-AF65-F5344CB8AC3E}">
        <p14:creationId xmlns:p14="http://schemas.microsoft.com/office/powerpoint/2010/main" val="13250527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sct.12261.180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7772400" y="381000"/>
            <a:ext cx="1003160" cy="369332"/>
          </a:xfrm>
          <a:prstGeom prst="rect">
            <a:avLst/>
          </a:prstGeom>
          <a:solidFill>
            <a:schemeClr val="bg1"/>
          </a:solidFill>
        </p:spPr>
        <p:txBody>
          <a:bodyPr wrap="none" rtlCol="0">
            <a:spAutoFit/>
          </a:bodyPr>
          <a:lstStyle/>
          <a:p>
            <a:r>
              <a:rPr lang="en-US" dirty="0" smtClean="0">
                <a:solidFill>
                  <a:prstClr val="black"/>
                </a:solidFill>
              </a:rPr>
              <a:t>GOES-13</a:t>
            </a:r>
            <a:endParaRPr lang="en-US" dirty="0">
              <a:solidFill>
                <a:prstClr val="black"/>
              </a:solidFill>
            </a:endParaRPr>
          </a:p>
        </p:txBody>
      </p:sp>
      <p:sp>
        <p:nvSpPr>
          <p:cNvPr id="4" name="TextBox 3"/>
          <p:cNvSpPr txBox="1"/>
          <p:nvPr/>
        </p:nvSpPr>
        <p:spPr>
          <a:xfrm>
            <a:off x="5486400" y="3962400"/>
            <a:ext cx="3200399" cy="646331"/>
          </a:xfrm>
          <a:prstGeom prst="rect">
            <a:avLst/>
          </a:prstGeom>
          <a:solidFill>
            <a:schemeClr val="bg1"/>
          </a:solidFill>
        </p:spPr>
        <p:txBody>
          <a:bodyPr wrap="square" rtlCol="0">
            <a:spAutoFit/>
          </a:bodyPr>
          <a:lstStyle/>
          <a:p>
            <a:r>
              <a:rPr lang="en-US" dirty="0" smtClean="0">
                <a:solidFill>
                  <a:prstClr val="black"/>
                </a:solidFill>
              </a:rPr>
              <a:t>Noisy shortwave bands have less impact during day. </a:t>
            </a:r>
            <a:endParaRPr lang="en-US" dirty="0">
              <a:solidFill>
                <a:prstClr val="black"/>
              </a:solidFill>
            </a:endParaRPr>
          </a:p>
        </p:txBody>
      </p:sp>
    </p:spTree>
    <p:extLst>
      <p:ext uri="{BB962C8B-B14F-4D97-AF65-F5344CB8AC3E}">
        <p14:creationId xmlns:p14="http://schemas.microsoft.com/office/powerpoint/2010/main" val="28556017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top_gexp_sfov.12261.180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304800" y="914400"/>
            <a:ext cx="1003160" cy="369332"/>
          </a:xfrm>
          <a:prstGeom prst="rect">
            <a:avLst/>
          </a:prstGeom>
          <a:solidFill>
            <a:schemeClr val="bg1"/>
          </a:solidFill>
        </p:spPr>
        <p:txBody>
          <a:bodyPr wrap="none" rtlCol="0">
            <a:spAutoFit/>
          </a:bodyPr>
          <a:lstStyle/>
          <a:p>
            <a:r>
              <a:rPr lang="en-US" dirty="0" smtClean="0">
                <a:solidFill>
                  <a:prstClr val="black"/>
                </a:solidFill>
              </a:rPr>
              <a:t>GOES-14</a:t>
            </a:r>
            <a:endParaRPr lang="en-US" dirty="0">
              <a:solidFill>
                <a:prstClr val="black"/>
              </a:solidFill>
            </a:endParaRPr>
          </a:p>
        </p:txBody>
      </p:sp>
      <p:sp>
        <p:nvSpPr>
          <p:cNvPr id="4" name="TextBox 3"/>
          <p:cNvSpPr txBox="1"/>
          <p:nvPr/>
        </p:nvSpPr>
        <p:spPr>
          <a:xfrm>
            <a:off x="304800" y="1459468"/>
            <a:ext cx="1747210" cy="369332"/>
          </a:xfrm>
          <a:prstGeom prst="rect">
            <a:avLst/>
          </a:prstGeom>
          <a:solidFill>
            <a:schemeClr val="bg1"/>
          </a:solidFill>
        </p:spPr>
        <p:txBody>
          <a:bodyPr wrap="none" rtlCol="0">
            <a:spAutoFit/>
          </a:bodyPr>
          <a:lstStyle/>
          <a:p>
            <a:r>
              <a:rPr lang="en-US" dirty="0" smtClean="0">
                <a:solidFill>
                  <a:prstClr val="black"/>
                </a:solidFill>
              </a:rPr>
              <a:t>(for comparison)</a:t>
            </a:r>
            <a:endParaRPr lang="en-US" dirty="0">
              <a:solidFill>
                <a:prstClr val="black"/>
              </a:solidFill>
            </a:endParaRPr>
          </a:p>
        </p:txBody>
      </p:sp>
    </p:spTree>
    <p:extLst>
      <p:ext uri="{BB962C8B-B14F-4D97-AF65-F5344CB8AC3E}">
        <p14:creationId xmlns:p14="http://schemas.microsoft.com/office/powerpoint/2010/main" val="364620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S_Sndr_WV_7.0u_Sat_20120917_070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20650"/>
            <a:ext cx="9144000" cy="6615113"/>
          </a:xfrm>
          <a:prstGeom prst="rect">
            <a:avLst/>
          </a:prstGeom>
          <a:noFill/>
          <a:ln>
            <a:noFill/>
          </a:ln>
        </p:spPr>
      </p:pic>
      <p:sp>
        <p:nvSpPr>
          <p:cNvPr id="3" name="TextBox 2"/>
          <p:cNvSpPr txBox="1"/>
          <p:nvPr/>
        </p:nvSpPr>
        <p:spPr>
          <a:xfrm>
            <a:off x="3505200" y="468868"/>
            <a:ext cx="3651128" cy="369332"/>
          </a:xfrm>
          <a:prstGeom prst="rect">
            <a:avLst/>
          </a:prstGeom>
          <a:solidFill>
            <a:schemeClr val="bg1"/>
          </a:solidFill>
        </p:spPr>
        <p:txBody>
          <a:bodyPr wrap="none" rtlCol="0">
            <a:spAutoFit/>
          </a:bodyPr>
          <a:lstStyle/>
          <a:p>
            <a:r>
              <a:rPr lang="en-US" dirty="0" smtClean="0">
                <a:solidFill>
                  <a:prstClr val="black"/>
                </a:solidFill>
              </a:rPr>
              <a:t>AWIPS: GOES-15/13 Sounders (7 um)</a:t>
            </a:r>
            <a:endParaRPr lang="en-US" dirty="0">
              <a:solidFill>
                <a:prstClr val="black"/>
              </a:solidFill>
            </a:endParaRPr>
          </a:p>
        </p:txBody>
      </p:sp>
    </p:spTree>
    <p:extLst>
      <p:ext uri="{BB962C8B-B14F-4D97-AF65-F5344CB8AC3E}">
        <p14:creationId xmlns:p14="http://schemas.microsoft.com/office/powerpoint/2010/main" val="15443107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S_Sndr_IR_4.0u_Sat_20120917_070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20650"/>
            <a:ext cx="9144000" cy="6615113"/>
          </a:xfrm>
          <a:prstGeom prst="rect">
            <a:avLst/>
          </a:prstGeom>
          <a:noFill/>
          <a:ln>
            <a:noFill/>
          </a:ln>
        </p:spPr>
      </p:pic>
      <p:sp>
        <p:nvSpPr>
          <p:cNvPr id="4" name="TextBox 3"/>
          <p:cNvSpPr txBox="1"/>
          <p:nvPr/>
        </p:nvSpPr>
        <p:spPr>
          <a:xfrm>
            <a:off x="3505200" y="468868"/>
            <a:ext cx="3651128" cy="369332"/>
          </a:xfrm>
          <a:prstGeom prst="rect">
            <a:avLst/>
          </a:prstGeom>
          <a:solidFill>
            <a:schemeClr val="bg1"/>
          </a:solidFill>
        </p:spPr>
        <p:txBody>
          <a:bodyPr wrap="none" rtlCol="0">
            <a:spAutoFit/>
          </a:bodyPr>
          <a:lstStyle/>
          <a:p>
            <a:r>
              <a:rPr lang="en-US" dirty="0" smtClean="0">
                <a:solidFill>
                  <a:prstClr val="black"/>
                </a:solidFill>
              </a:rPr>
              <a:t>AWIPS: GOES-15/13 Sounders (4 um)</a:t>
            </a:r>
            <a:endParaRPr lang="en-US" dirty="0">
              <a:solidFill>
                <a:prstClr val="black"/>
              </a:solidFill>
            </a:endParaRPr>
          </a:p>
        </p:txBody>
      </p:sp>
    </p:spTree>
    <p:extLst>
      <p:ext uri="{BB962C8B-B14F-4D97-AF65-F5344CB8AC3E}">
        <p14:creationId xmlns:p14="http://schemas.microsoft.com/office/powerpoint/2010/main" val="40080923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S_Sndr_IR_4.5u_Sat_20120917_070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20650"/>
            <a:ext cx="9144000" cy="6615113"/>
          </a:xfrm>
          <a:prstGeom prst="rect">
            <a:avLst/>
          </a:prstGeom>
          <a:noFill/>
          <a:ln>
            <a:noFill/>
          </a:ln>
        </p:spPr>
      </p:pic>
      <p:sp>
        <p:nvSpPr>
          <p:cNvPr id="3" name="TextBox 2"/>
          <p:cNvSpPr txBox="1"/>
          <p:nvPr/>
        </p:nvSpPr>
        <p:spPr>
          <a:xfrm>
            <a:off x="3505200" y="468868"/>
            <a:ext cx="3825856" cy="369332"/>
          </a:xfrm>
          <a:prstGeom prst="rect">
            <a:avLst/>
          </a:prstGeom>
          <a:solidFill>
            <a:schemeClr val="bg1"/>
          </a:solidFill>
        </p:spPr>
        <p:txBody>
          <a:bodyPr wrap="none" rtlCol="0">
            <a:spAutoFit/>
          </a:bodyPr>
          <a:lstStyle/>
          <a:p>
            <a:r>
              <a:rPr lang="en-US" dirty="0" smtClean="0">
                <a:solidFill>
                  <a:prstClr val="black"/>
                </a:solidFill>
              </a:rPr>
              <a:t>AWIPS: GOES-15/13 Sounders (4.5 um)</a:t>
            </a:r>
            <a:endParaRPr lang="en-US" dirty="0">
              <a:solidFill>
                <a:prstClr val="black"/>
              </a:solidFill>
            </a:endParaRPr>
          </a:p>
        </p:txBody>
      </p:sp>
      <p:sp>
        <p:nvSpPr>
          <p:cNvPr id="4" name="TextBox 3"/>
          <p:cNvSpPr txBox="1"/>
          <p:nvPr/>
        </p:nvSpPr>
        <p:spPr>
          <a:xfrm>
            <a:off x="5638800" y="1371600"/>
            <a:ext cx="1241558" cy="369332"/>
          </a:xfrm>
          <a:prstGeom prst="rect">
            <a:avLst/>
          </a:prstGeom>
          <a:solidFill>
            <a:schemeClr val="bg1"/>
          </a:solidFill>
        </p:spPr>
        <p:txBody>
          <a:bodyPr wrap="none" rtlCol="0">
            <a:spAutoFit/>
          </a:bodyPr>
          <a:lstStyle/>
          <a:p>
            <a:r>
              <a:rPr lang="en-US" dirty="0" smtClean="0">
                <a:solidFill>
                  <a:prstClr val="black"/>
                </a:solidFill>
              </a:rPr>
              <a:t>Noisy data!</a:t>
            </a:r>
            <a:endParaRPr lang="en-US" dirty="0">
              <a:solidFill>
                <a:prstClr val="black"/>
              </a:solidFill>
            </a:endParaRPr>
          </a:p>
        </p:txBody>
      </p:sp>
    </p:spTree>
    <p:extLst>
      <p:ext uri="{BB962C8B-B14F-4D97-AF65-F5344CB8AC3E}">
        <p14:creationId xmlns:p14="http://schemas.microsoft.com/office/powerpoint/2010/main" val="19734849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A_GOES_Sounder_DPI_CTH_20120917_070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20650"/>
            <a:ext cx="9144000" cy="6615113"/>
          </a:xfrm>
          <a:prstGeom prst="rect">
            <a:avLst/>
          </a:prstGeom>
          <a:noFill/>
          <a:ln>
            <a:noFill/>
          </a:ln>
        </p:spPr>
      </p:pic>
      <p:sp>
        <p:nvSpPr>
          <p:cNvPr id="3" name="TextBox 2"/>
          <p:cNvSpPr txBox="1"/>
          <p:nvPr/>
        </p:nvSpPr>
        <p:spPr>
          <a:xfrm>
            <a:off x="3505200" y="468868"/>
            <a:ext cx="4736810" cy="369332"/>
          </a:xfrm>
          <a:prstGeom prst="rect">
            <a:avLst/>
          </a:prstGeom>
          <a:solidFill>
            <a:schemeClr val="bg1"/>
          </a:solidFill>
        </p:spPr>
        <p:txBody>
          <a:bodyPr wrap="none" rtlCol="0">
            <a:spAutoFit/>
          </a:bodyPr>
          <a:lstStyle/>
          <a:p>
            <a:r>
              <a:rPr lang="en-US" dirty="0" smtClean="0">
                <a:solidFill>
                  <a:prstClr val="black"/>
                </a:solidFill>
              </a:rPr>
              <a:t>AWIPS: GOES-15/13 Sounders (Cloud top height)</a:t>
            </a:r>
            <a:endParaRPr lang="en-US" dirty="0">
              <a:solidFill>
                <a:prstClr val="black"/>
              </a:solidFill>
            </a:endParaRPr>
          </a:p>
        </p:txBody>
      </p:sp>
      <p:sp>
        <p:nvSpPr>
          <p:cNvPr id="4" name="TextBox 3"/>
          <p:cNvSpPr txBox="1"/>
          <p:nvPr/>
        </p:nvSpPr>
        <p:spPr>
          <a:xfrm>
            <a:off x="5334000" y="1371600"/>
            <a:ext cx="1393651" cy="369332"/>
          </a:xfrm>
          <a:prstGeom prst="rect">
            <a:avLst/>
          </a:prstGeom>
          <a:solidFill>
            <a:schemeClr val="bg1"/>
          </a:solidFill>
        </p:spPr>
        <p:txBody>
          <a:bodyPr wrap="none" rtlCol="0">
            <a:spAutoFit/>
          </a:bodyPr>
          <a:lstStyle/>
          <a:p>
            <a:r>
              <a:rPr lang="en-US" dirty="0" smtClean="0">
                <a:solidFill>
                  <a:prstClr val="black"/>
                </a:solidFill>
              </a:rPr>
              <a:t>‘false’ clouds</a:t>
            </a:r>
            <a:endParaRPr lang="en-US" dirty="0">
              <a:solidFill>
                <a:prstClr val="black"/>
              </a:solidFill>
            </a:endParaRPr>
          </a:p>
        </p:txBody>
      </p:sp>
      <p:cxnSp>
        <p:nvCxnSpPr>
          <p:cNvPr id="6" name="Straight Arrow Connector 5"/>
          <p:cNvCxnSpPr/>
          <p:nvPr/>
        </p:nvCxnSpPr>
        <p:spPr>
          <a:xfrm flipH="1">
            <a:off x="3733800" y="1740932"/>
            <a:ext cx="1676400" cy="245006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715000" y="1749558"/>
            <a:ext cx="158605" cy="145084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569046" y="1756747"/>
            <a:ext cx="822354" cy="106265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73279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A_GOES_Sounder_DPI_TPW_20120917_070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20650"/>
            <a:ext cx="9144000" cy="6615113"/>
          </a:xfrm>
          <a:prstGeom prst="rect">
            <a:avLst/>
          </a:prstGeom>
          <a:noFill/>
          <a:ln>
            <a:noFill/>
          </a:ln>
        </p:spPr>
      </p:pic>
      <p:sp>
        <p:nvSpPr>
          <p:cNvPr id="3" name="TextBox 2"/>
          <p:cNvSpPr txBox="1"/>
          <p:nvPr/>
        </p:nvSpPr>
        <p:spPr>
          <a:xfrm>
            <a:off x="3505200" y="468868"/>
            <a:ext cx="3611053" cy="369332"/>
          </a:xfrm>
          <a:prstGeom prst="rect">
            <a:avLst/>
          </a:prstGeom>
          <a:solidFill>
            <a:schemeClr val="bg1"/>
          </a:solidFill>
        </p:spPr>
        <p:txBody>
          <a:bodyPr wrap="none" rtlCol="0">
            <a:spAutoFit/>
          </a:bodyPr>
          <a:lstStyle/>
          <a:p>
            <a:r>
              <a:rPr lang="en-US" dirty="0" smtClean="0">
                <a:solidFill>
                  <a:prstClr val="black"/>
                </a:solidFill>
              </a:rPr>
              <a:t>AWIPS: GOES-15/13 Sounders (TPW)</a:t>
            </a:r>
            <a:endParaRPr lang="en-US" dirty="0">
              <a:solidFill>
                <a:prstClr val="black"/>
              </a:solidFill>
            </a:endParaRPr>
          </a:p>
        </p:txBody>
      </p:sp>
      <p:sp>
        <p:nvSpPr>
          <p:cNvPr id="4" name="TextBox 3"/>
          <p:cNvSpPr txBox="1"/>
          <p:nvPr/>
        </p:nvSpPr>
        <p:spPr>
          <a:xfrm>
            <a:off x="4606506" y="1271927"/>
            <a:ext cx="2575064" cy="369332"/>
          </a:xfrm>
          <a:prstGeom prst="rect">
            <a:avLst/>
          </a:prstGeom>
          <a:solidFill>
            <a:schemeClr val="bg1"/>
          </a:solidFill>
        </p:spPr>
        <p:txBody>
          <a:bodyPr wrap="none" rtlCol="0">
            <a:spAutoFit/>
          </a:bodyPr>
          <a:lstStyle/>
          <a:p>
            <a:r>
              <a:rPr lang="en-US" dirty="0" smtClean="0">
                <a:solidFill>
                  <a:prstClr val="black"/>
                </a:solidFill>
              </a:rPr>
              <a:t>Striping and ‘false’ clouds</a:t>
            </a:r>
            <a:endParaRPr lang="en-US" dirty="0">
              <a:solidFill>
                <a:prstClr val="black"/>
              </a:solidFill>
            </a:endParaRPr>
          </a:p>
        </p:txBody>
      </p:sp>
      <p:cxnSp>
        <p:nvCxnSpPr>
          <p:cNvPr id="5" name="Straight Arrow Connector 4"/>
          <p:cNvCxnSpPr/>
          <p:nvPr/>
        </p:nvCxnSpPr>
        <p:spPr>
          <a:xfrm flipH="1">
            <a:off x="3733800" y="1664732"/>
            <a:ext cx="1676400" cy="245006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5715000" y="1673358"/>
            <a:ext cx="158605" cy="145084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569046" y="1680547"/>
            <a:ext cx="612524" cy="342485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40472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dirty="0" smtClean="0">
                <a:solidFill>
                  <a:srgbClr val="FFFF00"/>
                </a:solidFill>
              </a:rPr>
              <a:t>GOES-13</a:t>
            </a:r>
            <a:endParaRPr lang="en-US" dirty="0">
              <a:solidFill>
                <a:srgbClr val="FFFF00"/>
              </a:solidFill>
            </a:endParaRPr>
          </a:p>
        </p:txBody>
      </p:sp>
      <p:sp>
        <p:nvSpPr>
          <p:cNvPr id="4" name="Content Placeholder 3"/>
          <p:cNvSpPr>
            <a:spLocks noGrp="1"/>
          </p:cNvSpPr>
          <p:nvPr>
            <p:ph idx="1"/>
          </p:nvPr>
        </p:nvSpPr>
        <p:spPr>
          <a:xfrm>
            <a:off x="152400" y="884237"/>
            <a:ext cx="8839200" cy="4525963"/>
          </a:xfrm>
        </p:spPr>
        <p:txBody>
          <a:bodyPr/>
          <a:lstStyle/>
          <a:p>
            <a:r>
              <a:rPr lang="en-US" sz="1800" dirty="0">
                <a:solidFill>
                  <a:schemeClr val="bg1"/>
                </a:solidFill>
              </a:rPr>
              <a:t>GOES-13(east): On Sunday 9/23/2012 at approximately 1126z the Sounder autonomously shut down the scan motor in response to an overload condition. </a:t>
            </a:r>
            <a:endParaRPr lang="en-US" sz="1800" dirty="0" smtClean="0">
              <a:solidFill>
                <a:schemeClr val="bg1"/>
              </a:solidFill>
            </a:endParaRPr>
          </a:p>
          <a:p>
            <a:endParaRPr lang="en-US" sz="1800" dirty="0" smtClean="0">
              <a:solidFill>
                <a:schemeClr val="bg1"/>
              </a:solidFill>
            </a:endParaRPr>
          </a:p>
          <a:p>
            <a:r>
              <a:rPr lang="en-US" sz="1800" dirty="0" smtClean="0">
                <a:solidFill>
                  <a:schemeClr val="bg1"/>
                </a:solidFill>
              </a:rPr>
              <a:t>NOAA </a:t>
            </a:r>
            <a:r>
              <a:rPr lang="en-US" sz="1800" dirty="0">
                <a:solidFill>
                  <a:schemeClr val="bg1"/>
                </a:solidFill>
              </a:rPr>
              <a:t>Engineers responded, placed the sounder in standby mode and convened a tiger team which included the instrument vendor and s/c vendor. </a:t>
            </a:r>
            <a:endParaRPr lang="en-US" sz="1800" dirty="0" smtClean="0">
              <a:solidFill>
                <a:schemeClr val="bg1"/>
              </a:solidFill>
            </a:endParaRPr>
          </a:p>
          <a:p>
            <a:endParaRPr lang="en-US" sz="1800" dirty="0" smtClean="0">
              <a:solidFill>
                <a:schemeClr val="bg1"/>
              </a:solidFill>
            </a:endParaRPr>
          </a:p>
          <a:p>
            <a:r>
              <a:rPr lang="en-US" sz="1800" dirty="0" smtClean="0">
                <a:solidFill>
                  <a:schemeClr val="bg1"/>
                </a:solidFill>
              </a:rPr>
              <a:t>At </a:t>
            </a:r>
            <a:r>
              <a:rPr lang="en-US" sz="1800" dirty="0">
                <a:solidFill>
                  <a:schemeClr val="bg1"/>
                </a:solidFill>
              </a:rPr>
              <a:t>approximately 2117z the Imager experienced a scan motor overload. Engineers placed the Imager in standby mode shortly afterwards. </a:t>
            </a:r>
            <a:endParaRPr lang="en-US" sz="1800" dirty="0" smtClean="0">
              <a:solidFill>
                <a:schemeClr val="bg1"/>
              </a:solidFill>
            </a:endParaRPr>
          </a:p>
          <a:p>
            <a:endParaRPr lang="en-US" sz="1800" dirty="0" smtClean="0">
              <a:solidFill>
                <a:schemeClr val="bg1"/>
              </a:solidFill>
            </a:endParaRPr>
          </a:p>
          <a:p>
            <a:r>
              <a:rPr lang="en-US" sz="1800" dirty="0" smtClean="0">
                <a:solidFill>
                  <a:schemeClr val="bg1"/>
                </a:solidFill>
              </a:rPr>
              <a:t>The </a:t>
            </a:r>
            <a:r>
              <a:rPr lang="en-US" sz="1800" dirty="0">
                <a:solidFill>
                  <a:schemeClr val="bg1"/>
                </a:solidFill>
              </a:rPr>
              <a:t>Sounder and Imager instrument current overload conditions appear to be related to a noise with a 100 Hz signature. Numerous telemetry points from each subsystem along with raw data are being analyzed by the tiger team in order to determine the root cause. There is no return to service estimate for GOES-13 at this time</a:t>
            </a:r>
            <a:r>
              <a:rPr lang="en-US" sz="1800" dirty="0" smtClean="0">
                <a:solidFill>
                  <a:schemeClr val="bg1"/>
                </a:solidFill>
              </a:rPr>
              <a:t>.</a:t>
            </a:r>
          </a:p>
          <a:p>
            <a:endParaRPr lang="en-US" sz="1800" dirty="0">
              <a:solidFill>
                <a:schemeClr val="bg1"/>
              </a:solidFill>
            </a:endParaRPr>
          </a:p>
          <a:p>
            <a:r>
              <a:rPr lang="en-US" sz="1800" dirty="0" smtClean="0">
                <a:solidFill>
                  <a:schemeClr val="bg1"/>
                </a:solidFill>
              </a:rPr>
              <a:t>GOES-14 currently emulating GOES-East schedule and GVAR bounced off GOES-13. </a:t>
            </a:r>
            <a:endParaRPr lang="en-US" sz="1800" dirty="0">
              <a:solidFill>
                <a:schemeClr val="bg1"/>
              </a:solidFill>
            </a:endParaRPr>
          </a:p>
          <a:p>
            <a:endParaRPr lang="en-US" sz="1800" dirty="0" smtClean="0">
              <a:solidFill>
                <a:schemeClr val="bg1"/>
              </a:solidFill>
            </a:endParaRPr>
          </a:p>
          <a:p>
            <a:r>
              <a:rPr lang="en-US" sz="1800" dirty="0">
                <a:solidFill>
                  <a:schemeClr val="bg1"/>
                </a:solidFill>
              </a:rPr>
              <a:t>http://www.ssd.noaa.gov/PS/SATS/SPBULL/MSG2681744.01.txt</a:t>
            </a:r>
            <a:endParaRPr lang="en-US" sz="1800" dirty="0">
              <a:solidFill>
                <a:schemeClr val="bg1"/>
              </a:solidFill>
            </a:endParaRPr>
          </a:p>
        </p:txBody>
      </p:sp>
      <p:sp>
        <p:nvSpPr>
          <p:cNvPr id="2" name="Slide Number Placeholder 1"/>
          <p:cNvSpPr>
            <a:spLocks noGrp="1"/>
          </p:cNvSpPr>
          <p:nvPr>
            <p:ph type="sldNum" sz="quarter" idx="12"/>
          </p:nvPr>
        </p:nvSpPr>
        <p:spPr/>
        <p:txBody>
          <a:bodyPr/>
          <a:lstStyle/>
          <a:p>
            <a:pPr>
              <a:defRPr/>
            </a:pPr>
            <a:fld id="{D2ECD224-1A74-47C7-937F-D2AF1EDE567F}" type="slidenum">
              <a:rPr lang="en-US" smtClean="0">
                <a:solidFill>
                  <a:srgbClr val="000000"/>
                </a:solidFill>
              </a:rPr>
              <a:pPr>
                <a:defRPr/>
              </a:pPr>
              <a:t>4</a:t>
            </a:fld>
            <a:endParaRPr lang="en-US" dirty="0">
              <a:solidFill>
                <a:srgbClr val="000000"/>
              </a:solidFill>
            </a:endParaRPr>
          </a:p>
        </p:txBody>
      </p:sp>
    </p:spTree>
    <p:extLst>
      <p:ext uri="{BB962C8B-B14F-4D97-AF65-F5344CB8AC3E}">
        <p14:creationId xmlns:p14="http://schemas.microsoft.com/office/powerpoint/2010/main" val="16083124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2ECD224-1A74-47C7-937F-D2AF1EDE567F}" type="slidenum">
              <a:rPr lang="en-US" smtClean="0">
                <a:solidFill>
                  <a:srgbClr val="000000"/>
                </a:solidFill>
              </a:rPr>
              <a:pPr>
                <a:defRPr/>
              </a:pPr>
              <a:t>5</a:t>
            </a:fld>
            <a:endParaRPr lang="en-US">
              <a:solidFill>
                <a:srgbClr val="0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1672" y="0"/>
            <a:ext cx="5820655" cy="6858000"/>
          </a:xfrm>
          <a:prstGeom prst="rect">
            <a:avLst/>
          </a:prstGeom>
        </p:spPr>
      </p:pic>
      <p:sp>
        <p:nvSpPr>
          <p:cNvPr id="3" name="TextBox 2"/>
          <p:cNvSpPr txBox="1"/>
          <p:nvPr/>
        </p:nvSpPr>
        <p:spPr>
          <a:xfrm>
            <a:off x="3276600" y="457200"/>
            <a:ext cx="5527988" cy="369332"/>
          </a:xfrm>
          <a:prstGeom prst="rect">
            <a:avLst/>
          </a:prstGeom>
          <a:solidFill>
            <a:schemeClr val="accent4"/>
          </a:solidFill>
        </p:spPr>
        <p:txBody>
          <a:bodyPr wrap="none" rtlCol="0">
            <a:spAutoFit/>
          </a:bodyPr>
          <a:lstStyle/>
          <a:p>
            <a:r>
              <a:rPr lang="en-US" dirty="0" smtClean="0">
                <a:solidFill>
                  <a:schemeClr val="bg1"/>
                </a:solidFill>
              </a:rPr>
              <a:t>http://cimss.ssec.wisc.edu/goes/blog/archives/11392</a:t>
            </a:r>
            <a:endParaRPr lang="en-US" dirty="0">
              <a:solidFill>
                <a:schemeClr val="bg1"/>
              </a:solidFill>
            </a:endParaRPr>
          </a:p>
        </p:txBody>
      </p:sp>
    </p:spTree>
    <p:extLst>
      <p:ext uri="{BB962C8B-B14F-4D97-AF65-F5344CB8AC3E}">
        <p14:creationId xmlns:p14="http://schemas.microsoft.com/office/powerpoint/2010/main" val="41460527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lstStyle/>
          <a:p>
            <a:r>
              <a:rPr lang="en-US" dirty="0" smtClean="0">
                <a:solidFill>
                  <a:srgbClr val="FFFF00"/>
                </a:solidFill>
              </a:rPr>
              <a:t>GOES-13 Imager</a:t>
            </a:r>
            <a:endParaRPr lang="en-US" dirty="0">
              <a:solidFill>
                <a:srgbClr val="FFFF00"/>
              </a:solidFill>
            </a:endParaRPr>
          </a:p>
        </p:txBody>
      </p:sp>
      <p:sp>
        <p:nvSpPr>
          <p:cNvPr id="4" name="Content Placeholder 3"/>
          <p:cNvSpPr>
            <a:spLocks noGrp="1"/>
          </p:cNvSpPr>
          <p:nvPr>
            <p:ph idx="1"/>
          </p:nvPr>
        </p:nvSpPr>
        <p:spPr>
          <a:xfrm>
            <a:off x="457200" y="579437"/>
            <a:ext cx="8534400" cy="3687763"/>
          </a:xfrm>
        </p:spPr>
        <p:txBody>
          <a:bodyPr/>
          <a:lstStyle/>
          <a:p>
            <a:r>
              <a:rPr lang="en-US" dirty="0" smtClean="0">
                <a:solidFill>
                  <a:schemeClr val="bg1"/>
                </a:solidFill>
              </a:rPr>
              <a:t>“Strange” artifacts in imager for the ‘water vapor’ band on September 18. </a:t>
            </a:r>
            <a:r>
              <a:rPr lang="en-US" dirty="0" smtClean="0">
                <a:solidFill>
                  <a:schemeClr val="bg1"/>
                </a:solidFill>
              </a:rPr>
              <a:t>(NWS email)</a:t>
            </a:r>
          </a:p>
          <a:p>
            <a:endParaRPr lang="en-US" dirty="0" smtClean="0">
              <a:solidFill>
                <a:schemeClr val="bg1"/>
              </a:solidFill>
            </a:endParaRPr>
          </a:p>
        </p:txBody>
      </p:sp>
      <p:sp>
        <p:nvSpPr>
          <p:cNvPr id="2" name="Slide Number Placeholder 1"/>
          <p:cNvSpPr>
            <a:spLocks noGrp="1"/>
          </p:cNvSpPr>
          <p:nvPr>
            <p:ph type="sldNum" sz="quarter" idx="12"/>
          </p:nvPr>
        </p:nvSpPr>
        <p:spPr/>
        <p:txBody>
          <a:bodyPr/>
          <a:lstStyle/>
          <a:p>
            <a:pPr>
              <a:defRPr/>
            </a:pPr>
            <a:fld id="{D2ECD224-1A74-47C7-937F-D2AF1EDE567F}" type="slidenum">
              <a:rPr lang="en-US" smtClean="0">
                <a:solidFill>
                  <a:srgbClr val="000000"/>
                </a:solidFill>
              </a:rPr>
              <a:pPr>
                <a:defRPr/>
              </a:pPr>
              <a:t>6</a:t>
            </a:fld>
            <a:endParaRPr lang="en-US">
              <a:solidFill>
                <a:srgbClr val="000000"/>
              </a:solidFill>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0867" t="26044"/>
          <a:stretch/>
        </p:blipFill>
        <p:spPr>
          <a:xfrm>
            <a:off x="457200" y="1752600"/>
            <a:ext cx="8150352" cy="5071872"/>
          </a:xfrm>
          <a:prstGeom prst="rect">
            <a:avLst/>
          </a:prstGeom>
        </p:spPr>
      </p:pic>
    </p:spTree>
    <p:extLst>
      <p:ext uri="{BB962C8B-B14F-4D97-AF65-F5344CB8AC3E}">
        <p14:creationId xmlns:p14="http://schemas.microsoft.com/office/powerpoint/2010/main" val="718502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lstStyle/>
          <a:p>
            <a:r>
              <a:rPr lang="en-US" dirty="0" smtClean="0">
                <a:solidFill>
                  <a:srgbClr val="FFFF00"/>
                </a:solidFill>
              </a:rPr>
              <a:t>GOES-13 Imager</a:t>
            </a:r>
            <a:endParaRPr lang="en-US" dirty="0">
              <a:solidFill>
                <a:srgbClr val="FFFF00"/>
              </a:solidFill>
            </a:endParaRPr>
          </a:p>
        </p:txBody>
      </p:sp>
      <p:sp>
        <p:nvSpPr>
          <p:cNvPr id="4" name="Content Placeholder 3"/>
          <p:cNvSpPr>
            <a:spLocks noGrp="1"/>
          </p:cNvSpPr>
          <p:nvPr>
            <p:ph idx="1"/>
          </p:nvPr>
        </p:nvSpPr>
        <p:spPr>
          <a:xfrm>
            <a:off x="457200" y="685800"/>
            <a:ext cx="8229600" cy="4525963"/>
          </a:xfrm>
        </p:spPr>
        <p:txBody>
          <a:bodyPr/>
          <a:lstStyle/>
          <a:p>
            <a:r>
              <a:rPr lang="en-US" dirty="0" smtClean="0">
                <a:solidFill>
                  <a:schemeClr val="bg1"/>
                </a:solidFill>
              </a:rPr>
              <a:t>In retrospect, imager oscillations may have been there since the 16</a:t>
            </a:r>
            <a:r>
              <a:rPr lang="en-US" baseline="30000" dirty="0" smtClean="0">
                <a:solidFill>
                  <a:schemeClr val="bg1"/>
                </a:solidFill>
              </a:rPr>
              <a:t>th</a:t>
            </a:r>
            <a:r>
              <a:rPr lang="en-US" dirty="0" smtClean="0">
                <a:solidFill>
                  <a:schemeClr val="bg1"/>
                </a:solidFill>
              </a:rPr>
              <a:t>. </a:t>
            </a:r>
            <a:endParaRPr lang="en-US" dirty="0">
              <a:solidFill>
                <a:schemeClr val="bg1"/>
              </a:solidFill>
            </a:endParaRPr>
          </a:p>
        </p:txBody>
      </p:sp>
      <p:sp>
        <p:nvSpPr>
          <p:cNvPr id="2" name="Slide Number Placeholder 1"/>
          <p:cNvSpPr>
            <a:spLocks noGrp="1"/>
          </p:cNvSpPr>
          <p:nvPr>
            <p:ph type="sldNum" sz="quarter" idx="12"/>
          </p:nvPr>
        </p:nvSpPr>
        <p:spPr/>
        <p:txBody>
          <a:bodyPr/>
          <a:lstStyle/>
          <a:p>
            <a:pPr>
              <a:defRPr/>
            </a:pPr>
            <a:fld id="{D2ECD224-1A74-47C7-937F-D2AF1EDE567F}" type="slidenum">
              <a:rPr lang="en-US" smtClean="0">
                <a:solidFill>
                  <a:srgbClr val="000000"/>
                </a:solidFill>
              </a:rPr>
              <a:pPr>
                <a:defRPr/>
              </a:pPr>
              <a:t>7</a:t>
            </a:fld>
            <a:endParaRPr lang="en-US">
              <a:solidFill>
                <a:srgbClr val="0000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752600"/>
            <a:ext cx="6705600" cy="5029200"/>
          </a:xfrm>
          <a:prstGeom prst="rect">
            <a:avLst/>
          </a:prstGeom>
        </p:spPr>
      </p:pic>
    </p:spTree>
    <p:extLst>
      <p:ext uri="{BB962C8B-B14F-4D97-AF65-F5344CB8AC3E}">
        <p14:creationId xmlns:p14="http://schemas.microsoft.com/office/powerpoint/2010/main" val="3448954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lstStyle/>
          <a:p>
            <a:r>
              <a:rPr lang="en-US" dirty="0" smtClean="0">
                <a:solidFill>
                  <a:srgbClr val="FFFF00"/>
                </a:solidFill>
              </a:rPr>
              <a:t>GOES-13</a:t>
            </a:r>
            <a:endParaRPr lang="en-US" dirty="0">
              <a:solidFill>
                <a:srgbClr val="FFFF00"/>
              </a:solidFill>
            </a:endParaRPr>
          </a:p>
        </p:txBody>
      </p:sp>
      <p:sp>
        <p:nvSpPr>
          <p:cNvPr id="4" name="Content Placeholder 3"/>
          <p:cNvSpPr>
            <a:spLocks noGrp="1"/>
          </p:cNvSpPr>
          <p:nvPr>
            <p:ph idx="1"/>
          </p:nvPr>
        </p:nvSpPr>
        <p:spPr>
          <a:xfrm>
            <a:off x="457200" y="685800"/>
            <a:ext cx="8229600" cy="4525963"/>
          </a:xfrm>
        </p:spPr>
        <p:txBody>
          <a:bodyPr/>
          <a:lstStyle/>
          <a:p>
            <a:r>
              <a:rPr lang="en-US" dirty="0" smtClean="0">
                <a:solidFill>
                  <a:schemeClr val="bg1"/>
                </a:solidFill>
              </a:rPr>
              <a:t>... And other bands (</a:t>
            </a:r>
            <a:r>
              <a:rPr lang="en-US" dirty="0" err="1" smtClean="0">
                <a:solidFill>
                  <a:schemeClr val="bg1"/>
                </a:solidFill>
              </a:rPr>
              <a:t>eg</a:t>
            </a:r>
            <a:r>
              <a:rPr lang="en-US" dirty="0" smtClean="0">
                <a:solidFill>
                  <a:schemeClr val="bg1"/>
                </a:solidFill>
              </a:rPr>
              <a:t>, 4um) </a:t>
            </a:r>
            <a:endParaRPr lang="en-US" dirty="0">
              <a:solidFill>
                <a:schemeClr val="bg1"/>
              </a:solidFill>
            </a:endParaRPr>
          </a:p>
        </p:txBody>
      </p:sp>
      <p:sp>
        <p:nvSpPr>
          <p:cNvPr id="2" name="Slide Number Placeholder 1"/>
          <p:cNvSpPr>
            <a:spLocks noGrp="1"/>
          </p:cNvSpPr>
          <p:nvPr>
            <p:ph type="sldNum" sz="quarter" idx="12"/>
          </p:nvPr>
        </p:nvSpPr>
        <p:spPr/>
        <p:txBody>
          <a:bodyPr/>
          <a:lstStyle/>
          <a:p>
            <a:pPr>
              <a:defRPr/>
            </a:pPr>
            <a:fld id="{D2ECD224-1A74-47C7-937F-D2AF1EDE567F}" type="slidenum">
              <a:rPr lang="en-US" smtClean="0">
                <a:solidFill>
                  <a:srgbClr val="000000"/>
                </a:solidFill>
              </a:rPr>
              <a:pPr>
                <a:defRPr/>
              </a:pPr>
              <a:t>8</a:t>
            </a:fld>
            <a:endParaRPr lang="en-US">
              <a:solidFill>
                <a:srgbClr val="0000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219200"/>
            <a:ext cx="5045250" cy="4036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3000" y="2821800"/>
            <a:ext cx="5045250" cy="4036200"/>
          </a:xfrm>
          <a:prstGeom prst="rect">
            <a:avLst/>
          </a:prstGeom>
        </p:spPr>
      </p:pic>
    </p:spTree>
    <p:extLst>
      <p:ext uri="{BB962C8B-B14F-4D97-AF65-F5344CB8AC3E}">
        <p14:creationId xmlns:p14="http://schemas.microsoft.com/office/powerpoint/2010/main" val="38304881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0ES13_IMAGER_SPACE_B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85750" y="0"/>
            <a:ext cx="8572500" cy="6858000"/>
          </a:xfrm>
          <a:prstGeom prst="rect">
            <a:avLst/>
          </a:prstGeom>
          <a:noFill/>
          <a:ln>
            <a:noFill/>
          </a:ln>
        </p:spPr>
      </p:pic>
    </p:spTree>
    <p:extLst>
      <p:ext uri="{BB962C8B-B14F-4D97-AF65-F5344CB8AC3E}">
        <p14:creationId xmlns:p14="http://schemas.microsoft.com/office/powerpoint/2010/main" val="372909890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1131</TotalTime>
  <Words>692</Words>
  <Application>Microsoft Office PowerPoint</Application>
  <PresentationFormat>On-screen Show (4:3)</PresentationFormat>
  <Paragraphs>119</Paragraphs>
  <Slides>38</Slides>
  <Notes>5</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1_Default Design</vt:lpstr>
      <vt:lpstr>Office Theme</vt:lpstr>
      <vt:lpstr>PowerPoint Presentation</vt:lpstr>
      <vt:lpstr>Thanks to</vt:lpstr>
      <vt:lpstr>Outline</vt:lpstr>
      <vt:lpstr>GOES-13</vt:lpstr>
      <vt:lpstr>PowerPoint Presentation</vt:lpstr>
      <vt:lpstr>GOES-13 Imager</vt:lpstr>
      <vt:lpstr>GOES-13 Imager</vt:lpstr>
      <vt:lpstr>GOES-13</vt:lpstr>
      <vt:lpstr>PowerPoint Presentation</vt:lpstr>
      <vt:lpstr>PowerPoint Presentation</vt:lpstr>
      <vt:lpstr>GOES-13</vt:lpstr>
      <vt:lpstr>GOES-13</vt:lpstr>
      <vt:lpstr>Links</vt:lpstr>
      <vt:lpstr>PowerPoint Presentation</vt:lpstr>
      <vt:lpstr>PowerPoint Presentation</vt:lpstr>
      <vt:lpstr>PowerPoint Presentation</vt:lpstr>
      <vt:lpstr>PowerPoint Presentation</vt:lpstr>
      <vt:lpstr>PowerPoint Presentation</vt:lpstr>
      <vt:lpstr>GOES-13</vt:lpstr>
      <vt:lpstr>GOES-13 Sounder Products</vt:lpstr>
      <vt:lpstr>Sounder sw noise (Obs minus Calc)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Schmit</dc:creator>
  <cp:lastModifiedBy>Tim Schmit</cp:lastModifiedBy>
  <cp:revision>10</cp:revision>
  <dcterms:created xsi:type="dcterms:W3CDTF">2012-09-24T20:41:30Z</dcterms:created>
  <dcterms:modified xsi:type="dcterms:W3CDTF">2012-09-25T15:35:22Z</dcterms:modified>
</cp:coreProperties>
</file>