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9" r:id="rId4"/>
    <p:sldMasterId id="2147483711" r:id="rId5"/>
    <p:sldMasterId id="2147483725" r:id="rId6"/>
  </p:sldMasterIdLst>
  <p:notesMasterIdLst>
    <p:notesMasterId r:id="rId40"/>
  </p:notesMasterIdLst>
  <p:sldIdLst>
    <p:sldId id="261" r:id="rId7"/>
    <p:sldId id="270" r:id="rId8"/>
    <p:sldId id="271" r:id="rId9"/>
    <p:sldId id="272" r:id="rId10"/>
    <p:sldId id="273" r:id="rId11"/>
    <p:sldId id="274" r:id="rId12"/>
    <p:sldId id="275" r:id="rId13"/>
    <p:sldId id="276" r:id="rId14"/>
    <p:sldId id="277" r:id="rId15"/>
    <p:sldId id="278" r:id="rId16"/>
    <p:sldId id="279" r:id="rId17"/>
    <p:sldId id="280" r:id="rId18"/>
    <p:sldId id="281" r:id="rId19"/>
    <p:sldId id="282" r:id="rId20"/>
    <p:sldId id="283" r:id="rId21"/>
    <p:sldId id="284" r:id="rId22"/>
    <p:sldId id="285" r:id="rId23"/>
    <p:sldId id="286" r:id="rId24"/>
    <p:sldId id="287" r:id="rId25"/>
    <p:sldId id="288" r:id="rId26"/>
    <p:sldId id="266" r:id="rId27"/>
    <p:sldId id="267" r:id="rId28"/>
    <p:sldId id="268" r:id="rId29"/>
    <p:sldId id="269" r:id="rId30"/>
    <p:sldId id="262" r:id="rId31"/>
    <p:sldId id="257" r:id="rId32"/>
    <p:sldId id="258" r:id="rId33"/>
    <p:sldId id="259" r:id="rId34"/>
    <p:sldId id="260" r:id="rId35"/>
    <p:sldId id="263" r:id="rId36"/>
    <p:sldId id="264" r:id="rId37"/>
    <p:sldId id="265" r:id="rId38"/>
    <p:sldId id="289"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9" autoAdjust="0"/>
    <p:restoredTop sz="94660"/>
  </p:normalViewPr>
  <p:slideViewPr>
    <p:cSldViewPr snapToGrid="0">
      <p:cViewPr varScale="1">
        <p:scale>
          <a:sx n="105" d="100"/>
          <a:sy n="105" d="100"/>
        </p:scale>
        <p:origin x="844" y="76"/>
      </p:cViewPr>
      <p:guideLst/>
    </p:cSldViewPr>
  </p:slideViewPr>
  <p:notesTextViewPr>
    <p:cViewPr>
      <p:scale>
        <a:sx n="1" d="1"/>
        <a:sy n="1" d="1"/>
      </p:scale>
      <p:origin x="0" y="0"/>
    </p:cViewPr>
  </p:notesTextViewPr>
  <p:sorterViewPr>
    <p:cViewPr>
      <p:scale>
        <a:sx n="100" d="100"/>
        <a:sy n="100" d="100"/>
      </p:scale>
      <p:origin x="0" y="-519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770B74-EAD1-40A0-BDFE-5EA9B7E3AE3B}" type="datetimeFigureOut">
              <a:rPr lang="en-US" smtClean="0"/>
              <a:t>9/14/2017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D27F21-B08E-4009-993D-C8F85CBE68ED}" type="slidenum">
              <a:rPr lang="en-US" smtClean="0"/>
              <a:t>‹#›</a:t>
            </a:fld>
            <a:endParaRPr lang="en-US"/>
          </a:p>
        </p:txBody>
      </p:sp>
    </p:spTree>
    <p:extLst>
      <p:ext uri="{BB962C8B-B14F-4D97-AF65-F5344CB8AC3E}">
        <p14:creationId xmlns:p14="http://schemas.microsoft.com/office/powerpoint/2010/main" val="3271548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584384-B4F3-4E77-9B45-4294A846351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8674" name="Rectangle 2"/>
          <p:cNvSpPr>
            <a:spLocks noRot="1" noChangeArrowheads="1" noTextEdit="1"/>
          </p:cNvSpPr>
          <p:nvPr>
            <p:ph type="sldImg"/>
          </p:nvPr>
        </p:nvSpPr>
        <p:spPr>
          <a:ln/>
        </p:spPr>
      </p:sp>
      <p:sp>
        <p:nvSpPr>
          <p:cNvPr id="28675" name="Rectangle 3"/>
          <p:cNvSpPr>
            <a:spLocks noGrp="1" noChangeArrowheads="1"/>
          </p:cNvSpPr>
          <p:nvPr>
            <p:ph type="body" idx="1"/>
          </p:nvPr>
        </p:nvSpPr>
        <p:spPr/>
        <p:txBody>
          <a:bodyPr/>
          <a:lstStyle/>
          <a:p>
            <a:r>
              <a:rPr lang="en-US" altLang="en-US"/>
              <a:t>Note the many operational uses of today’s sounder, even with its limited spatial and spectral attributes. </a:t>
            </a:r>
          </a:p>
        </p:txBody>
      </p:sp>
    </p:spTree>
    <p:extLst>
      <p:ext uri="{BB962C8B-B14F-4D97-AF65-F5344CB8AC3E}">
        <p14:creationId xmlns:p14="http://schemas.microsoft.com/office/powerpoint/2010/main" val="895915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9107A0-5709-44F3-A4A2-EAFDD1D6E5A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6626" name="Rectangle 2"/>
          <p:cNvSpPr>
            <a:spLocks noRot="1" noChangeArrowheads="1" noTextEdit="1"/>
          </p:cNvSpPr>
          <p:nvPr>
            <p:ph type="sldImg"/>
          </p:nvPr>
        </p:nvSpPr>
        <p:spPr>
          <a:ln/>
        </p:spPr>
      </p:sp>
      <p:sp>
        <p:nvSpPr>
          <p:cNvPr id="26627" name="Rectangle 3"/>
          <p:cNvSpPr>
            <a:spLocks noGrp="1" noChangeArrowheads="1"/>
          </p:cNvSpPr>
          <p:nvPr>
            <p:ph type="body" idx="1"/>
          </p:nvPr>
        </p:nvSpPr>
        <p:spPr/>
        <p:txBody>
          <a:bodyPr/>
          <a:lstStyle/>
          <a:p>
            <a:pPr>
              <a:lnSpc>
                <a:spcPct val="80000"/>
              </a:lnSpc>
            </a:pPr>
            <a:r>
              <a:rPr lang="en-US" altLang="en-US" sz="900">
                <a:solidFill>
                  <a:srgbClr val="000000"/>
                </a:solidFill>
              </a:rPr>
              <a:t>NWS Forecaster responses (Summer of 1999) to: "Rate the usefulness of LI, CAPE &amp; CINH (changes in time/axes/gradients in the hourly product) for location/timing of thunderstorms."</a:t>
            </a:r>
            <a:r>
              <a:rPr lang="en-US" altLang="en-US" sz="900"/>
              <a:t> </a:t>
            </a:r>
          </a:p>
          <a:p>
            <a:pPr>
              <a:lnSpc>
                <a:spcPct val="80000"/>
              </a:lnSpc>
            </a:pPr>
            <a:endParaRPr lang="en-US" altLang="en-US" sz="900"/>
          </a:p>
          <a:p>
            <a:pPr>
              <a:lnSpc>
                <a:spcPct val="80000"/>
              </a:lnSpc>
            </a:pPr>
            <a:r>
              <a:rPr lang="en-US" altLang="en-US" sz="900">
                <a:solidFill>
                  <a:srgbClr val="000000"/>
                </a:solidFill>
              </a:rPr>
              <a:t>NWS Forecaster responses (Summer of 1999) to: "Rate the usefulness of LI, CAPE &amp; CINH (changes in time/axes/gradients in the hourly product) for location/timing of thunderstorms." </a:t>
            </a:r>
          </a:p>
          <a:p>
            <a:pPr>
              <a:lnSpc>
                <a:spcPct val="80000"/>
              </a:lnSpc>
            </a:pPr>
            <a:r>
              <a:rPr lang="en-US" altLang="en-US" sz="900">
                <a:solidFill>
                  <a:srgbClr val="000000"/>
                </a:solidFill>
              </a:rPr>
              <a:t>There were 248 valid weather cases.</a:t>
            </a:r>
          </a:p>
          <a:p>
            <a:pPr>
              <a:lnSpc>
                <a:spcPct val="80000"/>
              </a:lnSpc>
            </a:pPr>
            <a:r>
              <a:rPr lang="en-US" altLang="en-US" sz="900">
                <a:solidFill>
                  <a:srgbClr val="000000"/>
                </a:solidFill>
              </a:rPr>
              <a:t>- Significant Positive Impact (30%)</a:t>
            </a:r>
          </a:p>
          <a:p>
            <a:pPr>
              <a:lnSpc>
                <a:spcPct val="80000"/>
              </a:lnSpc>
            </a:pPr>
            <a:r>
              <a:rPr lang="en-US" altLang="en-US" sz="900">
                <a:solidFill>
                  <a:srgbClr val="000000"/>
                </a:solidFill>
              </a:rPr>
              <a:t>- Slight Positive Impact (49%)</a:t>
            </a:r>
          </a:p>
          <a:p>
            <a:pPr>
              <a:lnSpc>
                <a:spcPct val="80000"/>
              </a:lnSpc>
            </a:pPr>
            <a:r>
              <a:rPr lang="en-US" altLang="en-US" sz="900">
                <a:solidFill>
                  <a:srgbClr val="000000"/>
                </a:solidFill>
              </a:rPr>
              <a:t>- No Discernible Impact (19%)</a:t>
            </a:r>
          </a:p>
          <a:p>
            <a:pPr>
              <a:lnSpc>
                <a:spcPct val="80000"/>
              </a:lnSpc>
            </a:pPr>
            <a:r>
              <a:rPr lang="en-US" altLang="en-US" sz="900">
                <a:solidFill>
                  <a:srgbClr val="000000"/>
                </a:solidFill>
              </a:rPr>
              <a:t>- Slight Negative Impact (2%)</a:t>
            </a:r>
          </a:p>
          <a:p>
            <a:pPr>
              <a:lnSpc>
                <a:spcPct val="80000"/>
              </a:lnSpc>
              <a:buFontTx/>
              <a:buChar char="-"/>
            </a:pPr>
            <a:r>
              <a:rPr lang="en-US" altLang="en-US" sz="900">
                <a:solidFill>
                  <a:srgbClr val="000000"/>
                </a:solidFill>
              </a:rPr>
              <a:t>Significant Negative Impact (0)</a:t>
            </a:r>
          </a:p>
          <a:p>
            <a:pPr>
              <a:lnSpc>
                <a:spcPct val="80000"/>
              </a:lnSpc>
              <a:buFontTx/>
              <a:buChar char="-"/>
            </a:pPr>
            <a:endParaRPr lang="en-US" altLang="en-US" sz="900">
              <a:solidFill>
                <a:srgbClr val="000000"/>
              </a:solidFill>
            </a:endParaRPr>
          </a:p>
          <a:p>
            <a:pPr>
              <a:lnSpc>
                <a:spcPct val="80000"/>
              </a:lnSpc>
            </a:pPr>
            <a:r>
              <a:rPr lang="en-US" altLang="en-US" sz="900"/>
              <a:t>This 1999 NWS survey was written up as part of a Schmit et al paper. </a:t>
            </a:r>
          </a:p>
          <a:p>
            <a:pPr>
              <a:lnSpc>
                <a:spcPct val="80000"/>
              </a:lnSpc>
            </a:pPr>
            <a:endParaRPr lang="en-US" altLang="en-US" sz="900"/>
          </a:p>
          <a:p>
            <a:pPr>
              <a:lnSpc>
                <a:spcPct val="80000"/>
              </a:lnSpc>
            </a:pPr>
            <a:r>
              <a:rPr lang="en-US" altLang="en-US" sz="900"/>
              <a:t>Note that almost 80% of the responses were positive in terms of forecasters support for satellite derived images from the existing GOES sounder. </a:t>
            </a:r>
          </a:p>
          <a:p>
            <a:pPr>
              <a:lnSpc>
                <a:spcPct val="80000"/>
              </a:lnSpc>
            </a:pPr>
            <a:endParaRPr lang="en-US" altLang="en-US" sz="900"/>
          </a:p>
          <a:p>
            <a:pPr>
              <a:lnSpc>
                <a:spcPct val="80000"/>
              </a:lnSpc>
            </a:pPr>
            <a:r>
              <a:rPr lang="en-US" altLang="en-US" sz="900"/>
              <a:t>Current NWS training programs (e.g. SHyMet) will hopefully increase the use and appreciation of new satellite data. </a:t>
            </a:r>
          </a:p>
          <a:p>
            <a:pPr>
              <a:lnSpc>
                <a:spcPct val="80000"/>
              </a:lnSpc>
            </a:pPr>
            <a:endParaRPr lang="en-US" altLang="en-US" sz="900"/>
          </a:p>
          <a:p>
            <a:pPr>
              <a:lnSpc>
                <a:spcPct val="80000"/>
              </a:lnSpc>
            </a:pPr>
            <a:r>
              <a:rPr lang="en-US" altLang="en-US" sz="900" b="1"/>
              <a:t>Main Objective of SHyMet (Satellite Hydrology and Meteorology) training program</a:t>
            </a:r>
          </a:p>
          <a:p>
            <a:pPr>
              <a:lnSpc>
                <a:spcPct val="80000"/>
              </a:lnSpc>
            </a:pPr>
            <a:r>
              <a:rPr lang="en-US" altLang="en-US" sz="900"/>
              <a:t>To prepare National Oceanic and Atmospheric Administration (NOAA) and National Weather Service (NWS) users for the latest polar orbiting and geostationary satellite data and products in the warning and forecast programs with direct links to Government Performance Results Act (GPRA) goals.</a:t>
            </a:r>
          </a:p>
          <a:p>
            <a:pPr>
              <a:lnSpc>
                <a:spcPct val="80000"/>
              </a:lnSpc>
            </a:pPr>
            <a:r>
              <a:rPr lang="en-US" altLang="en-US" sz="900"/>
              <a:t>Completes end-to-end program cycle for space-based remote sensing as part of NOAA's Strategic Plan for an Integrated Global Environmental Observation and Data Management System and Global Earth Observation System of Systems (GEOSS).</a:t>
            </a:r>
          </a:p>
          <a:p>
            <a:pPr>
              <a:lnSpc>
                <a:spcPct val="80000"/>
              </a:lnSpc>
            </a:pPr>
            <a:endParaRPr lang="en-US" altLang="en-US" sz="900"/>
          </a:p>
          <a:p>
            <a:pPr>
              <a:lnSpc>
                <a:spcPct val="80000"/>
              </a:lnSpc>
              <a:buFontTx/>
              <a:buChar char="-"/>
            </a:pPr>
            <a:endParaRPr lang="en-US" altLang="en-US" sz="900">
              <a:solidFill>
                <a:srgbClr val="000000"/>
              </a:solidFill>
            </a:endParaRPr>
          </a:p>
          <a:p>
            <a:pPr>
              <a:lnSpc>
                <a:spcPct val="80000"/>
              </a:lnSpc>
            </a:pPr>
            <a:endParaRPr lang="en-US" altLang="en-US" sz="900"/>
          </a:p>
        </p:txBody>
      </p:sp>
    </p:spTree>
    <p:extLst>
      <p:ext uri="{BB962C8B-B14F-4D97-AF65-F5344CB8AC3E}">
        <p14:creationId xmlns:p14="http://schemas.microsoft.com/office/powerpoint/2010/main" val="1653223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F8C1C7D-AFEF-4BFF-92EE-D522F1C52B9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7890" name="Rectangle 2"/>
          <p:cNvSpPr>
            <a:spLocks noRot="1" noChangeArrowheads="1" noTextEdit="1"/>
          </p:cNvSpPr>
          <p:nvPr>
            <p:ph type="sldImg"/>
          </p:nvPr>
        </p:nvSpPr>
        <p:spPr>
          <a:ln/>
        </p:spPr>
      </p:sp>
      <p:sp>
        <p:nvSpPr>
          <p:cNvPr id="37891" name="Rectangle 3"/>
          <p:cNvSpPr>
            <a:spLocks noGrp="1" noChangeArrowheads="1"/>
          </p:cNvSpPr>
          <p:nvPr>
            <p:ph type="body" idx="1"/>
          </p:nvPr>
        </p:nvSpPr>
        <p:spPr>
          <a:xfrm>
            <a:off x="914400" y="4343400"/>
            <a:ext cx="5029200" cy="4114800"/>
          </a:xfrm>
        </p:spPr>
        <p:txBody>
          <a:bodyPr/>
          <a:lstStyle/>
          <a:p>
            <a:r>
              <a:rPr lang="en-US" altLang="en-US"/>
              <a:t>These figures show the improve of short-term forecasts (in the Rapid Update Cycle model) when the GOES sounder cloud-top information product is assimilated. </a:t>
            </a:r>
          </a:p>
          <a:p>
            <a:endParaRPr lang="en-US" altLang="en-US"/>
          </a:p>
          <a:p>
            <a:r>
              <a:rPr lang="en-US" altLang="en-US"/>
              <a:t>The circles show 2 areas of improved cloud forecasts.</a:t>
            </a:r>
          </a:p>
          <a:p>
            <a:endParaRPr lang="en-US" altLang="en-US"/>
          </a:p>
          <a:p>
            <a:r>
              <a:rPr lang="en-US" altLang="en-US"/>
              <a:t>From Stan Benjamin:</a:t>
            </a:r>
          </a:p>
          <a:p>
            <a:endParaRPr lang="en-US" altLang="en-US"/>
          </a:p>
          <a:p>
            <a:r>
              <a:rPr lang="en-US" altLang="en-US">
                <a:latin typeface="Courier New" panose="02070309020205020404" pitchFamily="49" charset="0"/>
              </a:rPr>
              <a:t>Update to previous Notice of Intent to Change</a:t>
            </a:r>
          </a:p>
          <a:p>
            <a:r>
              <a:rPr lang="en-US" altLang="en-US">
                <a:latin typeface="Courier New" panose="02070309020205020404" pitchFamily="49" charset="0"/>
              </a:rPr>
              <a:t>  - 20-km RUC</a:t>
            </a:r>
          </a:p>
          <a:p>
            <a:r>
              <a:rPr lang="en-US" altLang="en-US">
                <a:latin typeface="Courier New" panose="02070309020205020404" pitchFamily="49" charset="0"/>
              </a:rPr>
              <a:t>  - Scheduled for implementation 16 April 2002</a:t>
            </a:r>
          </a:p>
          <a:p>
            <a:r>
              <a:rPr lang="en-US" altLang="en-US">
                <a:latin typeface="Courier New" panose="02070309020205020404" pitchFamily="49" charset="0"/>
              </a:rPr>
              <a:t>pending CAFTI approval</a:t>
            </a:r>
          </a:p>
        </p:txBody>
      </p:sp>
    </p:spTree>
    <p:extLst>
      <p:ext uri="{BB962C8B-B14F-4D97-AF65-F5344CB8AC3E}">
        <p14:creationId xmlns:p14="http://schemas.microsoft.com/office/powerpoint/2010/main" val="3331792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650BE3-AE3F-4194-BFB3-B3BBA5ADFBE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4098" name="Rectangle 2"/>
          <p:cNvSpPr>
            <a:spLocks noChangeArrowheads="1" noTextEdit="1"/>
          </p:cNvSpPr>
          <p:nvPr>
            <p:ph type="sldImg"/>
          </p:nvPr>
        </p:nvSpPr>
        <p:spPr>
          <a:ln/>
        </p:spPr>
      </p:sp>
      <p:sp>
        <p:nvSpPr>
          <p:cNvPr id="4099" name="Rectangle 3"/>
          <p:cNvSpPr>
            <a:spLocks noGrp="1" noChangeArrowheads="1"/>
          </p:cNvSpPr>
          <p:nvPr>
            <p:ph type="body" idx="1"/>
          </p:nvPr>
        </p:nvSpPr>
        <p:spPr/>
        <p:txBody>
          <a:bodyPr/>
          <a:lstStyle/>
          <a:p>
            <a:r>
              <a:rPr lang="en-US" altLang="en-US"/>
              <a:t>ECA is the effective cloud amount. Images from T. Schreiner.</a:t>
            </a:r>
          </a:p>
        </p:txBody>
      </p:sp>
    </p:spTree>
    <p:extLst>
      <p:ext uri="{BB962C8B-B14F-4D97-AF65-F5344CB8AC3E}">
        <p14:creationId xmlns:p14="http://schemas.microsoft.com/office/powerpoint/2010/main" val="1921867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0CAD8B-FFBD-46F8-8817-AEA84A28AD8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6146" name="Rectangle 2"/>
          <p:cNvSpPr>
            <a:spLocks noChangeArrowheads="1" noTextEdit="1"/>
          </p:cNvSpPr>
          <p:nvPr>
            <p:ph type="sldImg"/>
          </p:nvPr>
        </p:nvSpPr>
        <p:spPr>
          <a:ln/>
        </p:spPr>
      </p:sp>
      <p:sp>
        <p:nvSpPr>
          <p:cNvPr id="6147" name="Rectangle 3"/>
          <p:cNvSpPr>
            <a:spLocks noGrp="1" noChangeArrowheads="1"/>
          </p:cNvSpPr>
          <p:nvPr>
            <p:ph type="body" idx="1"/>
          </p:nvPr>
        </p:nvSpPr>
        <p:spPr/>
        <p:txBody>
          <a:bodyPr/>
          <a:lstStyle/>
          <a:p>
            <a:r>
              <a:rPr lang="en-US" altLang="en-US"/>
              <a:t>ECA is the effective cloud amount</a:t>
            </a:r>
          </a:p>
        </p:txBody>
      </p:sp>
    </p:spTree>
    <p:extLst>
      <p:ext uri="{BB962C8B-B14F-4D97-AF65-F5344CB8AC3E}">
        <p14:creationId xmlns:p14="http://schemas.microsoft.com/office/powerpoint/2010/main" val="3514727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09A5B85-8C1D-4FF1-87F3-B3846C66CD8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8194" name="Rectangle 2"/>
          <p:cNvSpPr>
            <a:spLocks noChangeArrowheads="1" noTextEdit="1"/>
          </p:cNvSpPr>
          <p:nvPr>
            <p:ph type="sldImg"/>
          </p:nvPr>
        </p:nvSpPr>
        <p:spPr>
          <a:ln/>
        </p:spPr>
      </p:sp>
      <p:sp>
        <p:nvSpPr>
          <p:cNvPr id="8195" name="Rectangle 3"/>
          <p:cNvSpPr>
            <a:spLocks noGrp="1" noChangeArrowheads="1"/>
          </p:cNvSpPr>
          <p:nvPr>
            <p:ph type="body" idx="1"/>
          </p:nvPr>
        </p:nvSpPr>
        <p:spPr/>
        <p:txBody>
          <a:bodyPr/>
          <a:lstStyle/>
          <a:p>
            <a:r>
              <a:rPr lang="en-US" altLang="en-US"/>
              <a:t>ECA is the effective cloud amount. Images from T. Schreiner.</a:t>
            </a:r>
          </a:p>
        </p:txBody>
      </p:sp>
    </p:spTree>
    <p:extLst>
      <p:ext uri="{BB962C8B-B14F-4D97-AF65-F5344CB8AC3E}">
        <p14:creationId xmlns:p14="http://schemas.microsoft.com/office/powerpoint/2010/main" val="2674288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7EB4CC-308E-49B8-8EE1-28797A79D43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14338" name="Rectangle 2"/>
          <p:cNvSpPr>
            <a:spLocks noChangeArrowheads="1" noTextEdit="1"/>
          </p:cNvSpPr>
          <p:nvPr>
            <p:ph type="sldImg"/>
          </p:nvPr>
        </p:nvSpPr>
        <p:spPr>
          <a:ln/>
        </p:spPr>
      </p:sp>
      <p:sp>
        <p:nvSpPr>
          <p:cNvPr id="14339" name="Rectangle 3"/>
          <p:cNvSpPr>
            <a:spLocks noGrp="1" noChangeArrowheads="1"/>
          </p:cNvSpPr>
          <p:nvPr>
            <p:ph type="body" idx="1"/>
          </p:nvPr>
        </p:nvSpPr>
        <p:spPr/>
        <p:txBody>
          <a:bodyPr/>
          <a:lstStyle/>
          <a:p>
            <a:r>
              <a:rPr lang="en-US" altLang="en-US"/>
              <a:t>ECA is the effective cloud amount</a:t>
            </a:r>
          </a:p>
        </p:txBody>
      </p:sp>
    </p:spTree>
    <p:extLst>
      <p:ext uri="{BB962C8B-B14F-4D97-AF65-F5344CB8AC3E}">
        <p14:creationId xmlns:p14="http://schemas.microsoft.com/office/powerpoint/2010/main" val="148299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707A0FD-5D83-4905-AB8E-F491C37F1D4D}" type="datetimeFigureOut">
              <a:rPr lang="en-US" smtClean="0"/>
              <a:t>9/14/2017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B3D5E3-E1C9-41D6-AD4F-5DED5CFBA093}" type="slidenum">
              <a:rPr lang="en-US" smtClean="0"/>
              <a:t>‹#›</a:t>
            </a:fld>
            <a:endParaRPr lang="en-US"/>
          </a:p>
        </p:txBody>
      </p:sp>
    </p:spTree>
    <p:extLst>
      <p:ext uri="{BB962C8B-B14F-4D97-AF65-F5344CB8AC3E}">
        <p14:creationId xmlns:p14="http://schemas.microsoft.com/office/powerpoint/2010/main" val="47252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707A0FD-5D83-4905-AB8E-F491C37F1D4D}" type="datetimeFigureOut">
              <a:rPr lang="en-US" smtClean="0"/>
              <a:t>9/14/2017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B3D5E3-E1C9-41D6-AD4F-5DED5CFBA093}" type="slidenum">
              <a:rPr lang="en-US" smtClean="0"/>
              <a:t>‹#›</a:t>
            </a:fld>
            <a:endParaRPr lang="en-US"/>
          </a:p>
        </p:txBody>
      </p:sp>
    </p:spTree>
    <p:extLst>
      <p:ext uri="{BB962C8B-B14F-4D97-AF65-F5344CB8AC3E}">
        <p14:creationId xmlns:p14="http://schemas.microsoft.com/office/powerpoint/2010/main" val="3607016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707A0FD-5D83-4905-AB8E-F491C37F1D4D}" type="datetimeFigureOut">
              <a:rPr lang="en-US" smtClean="0"/>
              <a:t>9/14/2017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B3D5E3-E1C9-41D6-AD4F-5DED5CFBA093}" type="slidenum">
              <a:rPr lang="en-US" smtClean="0"/>
              <a:t>‹#›</a:t>
            </a:fld>
            <a:endParaRPr lang="en-US"/>
          </a:p>
        </p:txBody>
      </p:sp>
    </p:spTree>
    <p:extLst>
      <p:ext uri="{BB962C8B-B14F-4D97-AF65-F5344CB8AC3E}">
        <p14:creationId xmlns:p14="http://schemas.microsoft.com/office/powerpoint/2010/main" val="2180577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C497AF8-48E1-4029-B04C-1F7809E0FD3F}" type="slidenum">
              <a:rPr lang="en-US" altLang="en-US"/>
              <a:pPr/>
              <a:t>‹#›</a:t>
            </a:fld>
            <a:endParaRPr lang="en-US" altLang="en-US"/>
          </a:p>
        </p:txBody>
      </p:sp>
    </p:spTree>
    <p:extLst>
      <p:ext uri="{BB962C8B-B14F-4D97-AF65-F5344CB8AC3E}">
        <p14:creationId xmlns:p14="http://schemas.microsoft.com/office/powerpoint/2010/main" val="489213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5F75078-4341-4FFE-B5A4-099F40318ECA}" type="slidenum">
              <a:rPr lang="en-US" altLang="en-US"/>
              <a:pPr/>
              <a:t>‹#›</a:t>
            </a:fld>
            <a:endParaRPr lang="en-US" altLang="en-US"/>
          </a:p>
        </p:txBody>
      </p:sp>
    </p:spTree>
    <p:extLst>
      <p:ext uri="{BB962C8B-B14F-4D97-AF65-F5344CB8AC3E}">
        <p14:creationId xmlns:p14="http://schemas.microsoft.com/office/powerpoint/2010/main" val="33424720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ED504FE-10B2-400F-B85B-538FE1D2887B}" type="slidenum">
              <a:rPr lang="en-US" altLang="en-US"/>
              <a:pPr/>
              <a:t>‹#›</a:t>
            </a:fld>
            <a:endParaRPr lang="en-US" altLang="en-US"/>
          </a:p>
        </p:txBody>
      </p:sp>
    </p:spTree>
    <p:extLst>
      <p:ext uri="{BB962C8B-B14F-4D97-AF65-F5344CB8AC3E}">
        <p14:creationId xmlns:p14="http://schemas.microsoft.com/office/powerpoint/2010/main" val="11955187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6DC4134-D06B-4B74-982E-66E8386B729A}" type="slidenum">
              <a:rPr lang="en-US" altLang="en-US"/>
              <a:pPr/>
              <a:t>‹#›</a:t>
            </a:fld>
            <a:endParaRPr lang="en-US" altLang="en-US"/>
          </a:p>
        </p:txBody>
      </p:sp>
    </p:spTree>
    <p:extLst>
      <p:ext uri="{BB962C8B-B14F-4D97-AF65-F5344CB8AC3E}">
        <p14:creationId xmlns:p14="http://schemas.microsoft.com/office/powerpoint/2010/main" val="16169395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8E81B1F0-6476-4784-AC7F-71D06CD6651D}" type="slidenum">
              <a:rPr lang="en-US" altLang="en-US"/>
              <a:pPr/>
              <a:t>‹#›</a:t>
            </a:fld>
            <a:endParaRPr lang="en-US" altLang="en-US"/>
          </a:p>
        </p:txBody>
      </p:sp>
    </p:spTree>
    <p:extLst>
      <p:ext uri="{BB962C8B-B14F-4D97-AF65-F5344CB8AC3E}">
        <p14:creationId xmlns:p14="http://schemas.microsoft.com/office/powerpoint/2010/main" val="81744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2CF186E7-DDAC-44A8-BC6D-7EAC1301FD20}" type="slidenum">
              <a:rPr lang="en-US" altLang="en-US"/>
              <a:pPr/>
              <a:t>‹#›</a:t>
            </a:fld>
            <a:endParaRPr lang="en-US" altLang="en-US"/>
          </a:p>
        </p:txBody>
      </p:sp>
    </p:spTree>
    <p:extLst>
      <p:ext uri="{BB962C8B-B14F-4D97-AF65-F5344CB8AC3E}">
        <p14:creationId xmlns:p14="http://schemas.microsoft.com/office/powerpoint/2010/main" val="3360370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474CCBE5-BDCD-4BDF-B544-F55B596A0C10}" type="slidenum">
              <a:rPr lang="en-US" altLang="en-US"/>
              <a:pPr/>
              <a:t>‹#›</a:t>
            </a:fld>
            <a:endParaRPr lang="en-US" altLang="en-US"/>
          </a:p>
        </p:txBody>
      </p:sp>
    </p:spTree>
    <p:extLst>
      <p:ext uri="{BB962C8B-B14F-4D97-AF65-F5344CB8AC3E}">
        <p14:creationId xmlns:p14="http://schemas.microsoft.com/office/powerpoint/2010/main" val="27138636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B630A8B-DD98-48C9-A482-390499EB6BDE}" type="slidenum">
              <a:rPr lang="en-US" altLang="en-US"/>
              <a:pPr/>
              <a:t>‹#›</a:t>
            </a:fld>
            <a:endParaRPr lang="en-US" altLang="en-US"/>
          </a:p>
        </p:txBody>
      </p:sp>
    </p:spTree>
    <p:extLst>
      <p:ext uri="{BB962C8B-B14F-4D97-AF65-F5344CB8AC3E}">
        <p14:creationId xmlns:p14="http://schemas.microsoft.com/office/powerpoint/2010/main" val="815503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707A0FD-5D83-4905-AB8E-F491C37F1D4D}" type="datetimeFigureOut">
              <a:rPr lang="en-US" smtClean="0"/>
              <a:t>9/14/2017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B3D5E3-E1C9-41D6-AD4F-5DED5CFBA093}" type="slidenum">
              <a:rPr lang="en-US" smtClean="0"/>
              <a:t>‹#›</a:t>
            </a:fld>
            <a:endParaRPr lang="en-US"/>
          </a:p>
        </p:txBody>
      </p:sp>
    </p:spTree>
    <p:extLst>
      <p:ext uri="{BB962C8B-B14F-4D97-AF65-F5344CB8AC3E}">
        <p14:creationId xmlns:p14="http://schemas.microsoft.com/office/powerpoint/2010/main" val="38473297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8552D625-2543-4A7B-9136-A9AD2FDDCF84}" type="slidenum">
              <a:rPr lang="en-US" altLang="en-US"/>
              <a:pPr/>
              <a:t>‹#›</a:t>
            </a:fld>
            <a:endParaRPr lang="en-US" altLang="en-US"/>
          </a:p>
        </p:txBody>
      </p:sp>
    </p:spTree>
    <p:extLst>
      <p:ext uri="{BB962C8B-B14F-4D97-AF65-F5344CB8AC3E}">
        <p14:creationId xmlns:p14="http://schemas.microsoft.com/office/powerpoint/2010/main" val="564706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7CA9072-5184-47EF-8EC7-17DC2A00415B}" type="slidenum">
              <a:rPr lang="en-US" altLang="en-US"/>
              <a:pPr/>
              <a:t>‹#›</a:t>
            </a:fld>
            <a:endParaRPr lang="en-US" altLang="en-US"/>
          </a:p>
        </p:txBody>
      </p:sp>
    </p:spTree>
    <p:extLst>
      <p:ext uri="{BB962C8B-B14F-4D97-AF65-F5344CB8AC3E}">
        <p14:creationId xmlns:p14="http://schemas.microsoft.com/office/powerpoint/2010/main" val="18781353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AE0919E-0F06-4277-B647-DE07D4C81B17}" type="slidenum">
              <a:rPr lang="en-US" altLang="en-US"/>
              <a:pPr/>
              <a:t>‹#›</a:t>
            </a:fld>
            <a:endParaRPr lang="en-US" altLang="en-US"/>
          </a:p>
        </p:txBody>
      </p:sp>
    </p:spTree>
    <p:extLst>
      <p:ext uri="{BB962C8B-B14F-4D97-AF65-F5344CB8AC3E}">
        <p14:creationId xmlns:p14="http://schemas.microsoft.com/office/powerpoint/2010/main" val="14289250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EFD5AAA-5E39-494A-9FC4-74C4B6536932}" type="slidenum">
              <a:rPr lang="en-US" altLang="en-US"/>
              <a:pPr/>
              <a:t>‹#›</a:t>
            </a:fld>
            <a:endParaRPr lang="en-US" altLang="en-US"/>
          </a:p>
        </p:txBody>
      </p:sp>
    </p:spTree>
    <p:extLst>
      <p:ext uri="{BB962C8B-B14F-4D97-AF65-F5344CB8AC3E}">
        <p14:creationId xmlns:p14="http://schemas.microsoft.com/office/powerpoint/2010/main" val="2475730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040F8D6-59B5-418A-B1BF-2DC9D8EDCDE7}" type="slidenum">
              <a:rPr lang="en-US" altLang="en-US"/>
              <a:pPr/>
              <a:t>‹#›</a:t>
            </a:fld>
            <a:endParaRPr lang="en-US" altLang="en-US"/>
          </a:p>
        </p:txBody>
      </p:sp>
    </p:spTree>
    <p:extLst>
      <p:ext uri="{BB962C8B-B14F-4D97-AF65-F5344CB8AC3E}">
        <p14:creationId xmlns:p14="http://schemas.microsoft.com/office/powerpoint/2010/main" val="21605034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0D3292F-442B-4471-9139-F40D258B8ADD}" type="slidenum">
              <a:rPr lang="en-US" altLang="en-US"/>
              <a:pPr/>
              <a:t>‹#›</a:t>
            </a:fld>
            <a:endParaRPr lang="en-US" altLang="en-US"/>
          </a:p>
        </p:txBody>
      </p:sp>
    </p:spTree>
    <p:extLst>
      <p:ext uri="{BB962C8B-B14F-4D97-AF65-F5344CB8AC3E}">
        <p14:creationId xmlns:p14="http://schemas.microsoft.com/office/powerpoint/2010/main" val="12574070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0E52E888-E29A-4534-9D79-0991C38C847D}" type="slidenum">
              <a:rPr lang="en-US" altLang="en-US"/>
              <a:pPr/>
              <a:t>‹#›</a:t>
            </a:fld>
            <a:endParaRPr lang="en-US" altLang="en-US"/>
          </a:p>
        </p:txBody>
      </p:sp>
    </p:spTree>
    <p:extLst>
      <p:ext uri="{BB962C8B-B14F-4D97-AF65-F5344CB8AC3E}">
        <p14:creationId xmlns:p14="http://schemas.microsoft.com/office/powerpoint/2010/main" val="16654763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1BFACAB8-291F-417B-94F6-FB08401B61B2}" type="slidenum">
              <a:rPr lang="en-US" altLang="en-US"/>
              <a:pPr/>
              <a:t>‹#›</a:t>
            </a:fld>
            <a:endParaRPr lang="en-US" altLang="en-US"/>
          </a:p>
        </p:txBody>
      </p:sp>
    </p:spTree>
    <p:extLst>
      <p:ext uri="{BB962C8B-B14F-4D97-AF65-F5344CB8AC3E}">
        <p14:creationId xmlns:p14="http://schemas.microsoft.com/office/powerpoint/2010/main" val="709424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92619847-F919-4DC4-A770-DFB08684AD09}" type="slidenum">
              <a:rPr lang="en-US" altLang="en-US"/>
              <a:pPr/>
              <a:t>‹#›</a:t>
            </a:fld>
            <a:endParaRPr lang="en-US" altLang="en-US"/>
          </a:p>
        </p:txBody>
      </p:sp>
    </p:spTree>
    <p:extLst>
      <p:ext uri="{BB962C8B-B14F-4D97-AF65-F5344CB8AC3E}">
        <p14:creationId xmlns:p14="http://schemas.microsoft.com/office/powerpoint/2010/main" val="37823782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A8258E6A-5351-4D22-87A1-C79170ADB072}" type="slidenum">
              <a:rPr lang="en-US" altLang="en-US"/>
              <a:pPr/>
              <a:t>‹#›</a:t>
            </a:fld>
            <a:endParaRPr lang="en-US" altLang="en-US"/>
          </a:p>
        </p:txBody>
      </p:sp>
    </p:spTree>
    <p:extLst>
      <p:ext uri="{BB962C8B-B14F-4D97-AF65-F5344CB8AC3E}">
        <p14:creationId xmlns:p14="http://schemas.microsoft.com/office/powerpoint/2010/main" val="3547262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707A0FD-5D83-4905-AB8E-F491C37F1D4D}" type="datetimeFigureOut">
              <a:rPr lang="en-US" smtClean="0"/>
              <a:t>9/14/2017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B3D5E3-E1C9-41D6-AD4F-5DED5CFBA093}" type="slidenum">
              <a:rPr lang="en-US" smtClean="0"/>
              <a:t>‹#›</a:t>
            </a:fld>
            <a:endParaRPr lang="en-US"/>
          </a:p>
        </p:txBody>
      </p:sp>
    </p:spTree>
    <p:extLst>
      <p:ext uri="{BB962C8B-B14F-4D97-AF65-F5344CB8AC3E}">
        <p14:creationId xmlns:p14="http://schemas.microsoft.com/office/powerpoint/2010/main" val="23255309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68097D2-D727-4341-A10A-CDF5FA77117D}" type="slidenum">
              <a:rPr lang="en-US" altLang="en-US"/>
              <a:pPr/>
              <a:t>‹#›</a:t>
            </a:fld>
            <a:endParaRPr lang="en-US" altLang="en-US"/>
          </a:p>
        </p:txBody>
      </p:sp>
    </p:spTree>
    <p:extLst>
      <p:ext uri="{BB962C8B-B14F-4D97-AF65-F5344CB8AC3E}">
        <p14:creationId xmlns:p14="http://schemas.microsoft.com/office/powerpoint/2010/main" val="18760476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F28A1695-11B3-4AE8-B58C-106862615F81}" type="slidenum">
              <a:rPr lang="en-US" altLang="en-US"/>
              <a:pPr/>
              <a:t>‹#›</a:t>
            </a:fld>
            <a:endParaRPr lang="en-US" altLang="en-US"/>
          </a:p>
        </p:txBody>
      </p:sp>
    </p:spTree>
    <p:extLst>
      <p:ext uri="{BB962C8B-B14F-4D97-AF65-F5344CB8AC3E}">
        <p14:creationId xmlns:p14="http://schemas.microsoft.com/office/powerpoint/2010/main" val="7634213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D6ABBB7-1B43-427A-94FC-038E95FF53A6}" type="slidenum">
              <a:rPr lang="en-US" altLang="en-US"/>
              <a:pPr/>
              <a:t>‹#›</a:t>
            </a:fld>
            <a:endParaRPr lang="en-US" altLang="en-US"/>
          </a:p>
        </p:txBody>
      </p:sp>
    </p:spTree>
    <p:extLst>
      <p:ext uri="{BB962C8B-B14F-4D97-AF65-F5344CB8AC3E}">
        <p14:creationId xmlns:p14="http://schemas.microsoft.com/office/powerpoint/2010/main" val="39269477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3B4A418-D912-4F56-9F46-A2EDCADA6528}" type="slidenum">
              <a:rPr lang="en-US" altLang="en-US"/>
              <a:pPr/>
              <a:t>‹#›</a:t>
            </a:fld>
            <a:endParaRPr lang="en-US" altLang="en-US"/>
          </a:p>
        </p:txBody>
      </p:sp>
    </p:spTree>
    <p:extLst>
      <p:ext uri="{BB962C8B-B14F-4D97-AF65-F5344CB8AC3E}">
        <p14:creationId xmlns:p14="http://schemas.microsoft.com/office/powerpoint/2010/main" val="31199194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02225F96-1A89-4171-88DB-FC71095188F5}" type="slidenum">
              <a:rPr lang="en-US" altLang="en-US"/>
              <a:pPr/>
              <a:t>‹#›</a:t>
            </a:fld>
            <a:endParaRPr lang="en-US" altLang="en-US"/>
          </a:p>
        </p:txBody>
      </p:sp>
    </p:spTree>
    <p:extLst>
      <p:ext uri="{BB962C8B-B14F-4D97-AF65-F5344CB8AC3E}">
        <p14:creationId xmlns:p14="http://schemas.microsoft.com/office/powerpoint/2010/main" val="11746805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6B6BBE76-CE79-4DE4-8315-79EF5F404293}" type="slidenum">
              <a:rPr lang="en-US" altLang="en-US"/>
              <a:pPr/>
              <a:t>‹#›</a:t>
            </a:fld>
            <a:endParaRPr lang="en-US" altLang="en-US"/>
          </a:p>
        </p:txBody>
      </p:sp>
    </p:spTree>
    <p:extLst>
      <p:ext uri="{BB962C8B-B14F-4D97-AF65-F5344CB8AC3E}">
        <p14:creationId xmlns:p14="http://schemas.microsoft.com/office/powerpoint/2010/main" val="26045064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B9C12554-BD54-4799-AA20-3F6F1E6EFA12}" type="slidenum">
              <a:rPr lang="en-US" altLang="en-US"/>
              <a:pPr/>
              <a:t>‹#›</a:t>
            </a:fld>
            <a:endParaRPr lang="en-US" altLang="en-US"/>
          </a:p>
        </p:txBody>
      </p:sp>
    </p:spTree>
    <p:extLst>
      <p:ext uri="{BB962C8B-B14F-4D97-AF65-F5344CB8AC3E}">
        <p14:creationId xmlns:p14="http://schemas.microsoft.com/office/powerpoint/2010/main" val="5562792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3667B0E-C6F2-48CD-BFC9-46F24211262F}" type="slidenum">
              <a:rPr lang="en-US" altLang="en-US"/>
              <a:pPr/>
              <a:t>‹#›</a:t>
            </a:fld>
            <a:endParaRPr lang="en-US" altLang="en-US"/>
          </a:p>
        </p:txBody>
      </p:sp>
    </p:spTree>
    <p:extLst>
      <p:ext uri="{BB962C8B-B14F-4D97-AF65-F5344CB8AC3E}">
        <p14:creationId xmlns:p14="http://schemas.microsoft.com/office/powerpoint/2010/main" val="1612233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6455F0C-8471-4A6E-A193-ED55F48FCE65}" type="slidenum">
              <a:rPr lang="en-US" altLang="en-US"/>
              <a:pPr/>
              <a:t>‹#›</a:t>
            </a:fld>
            <a:endParaRPr lang="en-US" altLang="en-US"/>
          </a:p>
        </p:txBody>
      </p:sp>
    </p:spTree>
    <p:extLst>
      <p:ext uri="{BB962C8B-B14F-4D97-AF65-F5344CB8AC3E}">
        <p14:creationId xmlns:p14="http://schemas.microsoft.com/office/powerpoint/2010/main" val="41004004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657863B-EA21-4B0E-8A45-21E2F632B040}" type="slidenum">
              <a:rPr lang="en-US" altLang="en-US"/>
              <a:pPr/>
              <a:t>‹#›</a:t>
            </a:fld>
            <a:endParaRPr lang="en-US" altLang="en-US"/>
          </a:p>
        </p:txBody>
      </p:sp>
    </p:spTree>
    <p:extLst>
      <p:ext uri="{BB962C8B-B14F-4D97-AF65-F5344CB8AC3E}">
        <p14:creationId xmlns:p14="http://schemas.microsoft.com/office/powerpoint/2010/main" val="3507303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707A0FD-5D83-4905-AB8E-F491C37F1D4D}" type="datetimeFigureOut">
              <a:rPr lang="en-US" smtClean="0"/>
              <a:t>9/14/2017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B3D5E3-E1C9-41D6-AD4F-5DED5CFBA093}" type="slidenum">
              <a:rPr lang="en-US" smtClean="0"/>
              <a:t>‹#›</a:t>
            </a:fld>
            <a:endParaRPr lang="en-US"/>
          </a:p>
        </p:txBody>
      </p:sp>
    </p:spTree>
    <p:extLst>
      <p:ext uri="{BB962C8B-B14F-4D97-AF65-F5344CB8AC3E}">
        <p14:creationId xmlns:p14="http://schemas.microsoft.com/office/powerpoint/2010/main" val="25508460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785D9BE3-6771-46C2-ACBD-2C51BA23D38C}" type="slidenum">
              <a:rPr lang="en-US" altLang="en-US"/>
              <a:pPr/>
              <a:t>‹#›</a:t>
            </a:fld>
            <a:endParaRPr lang="en-US" altLang="en-US"/>
          </a:p>
        </p:txBody>
      </p:sp>
    </p:spTree>
    <p:extLst>
      <p:ext uri="{BB962C8B-B14F-4D97-AF65-F5344CB8AC3E}">
        <p14:creationId xmlns:p14="http://schemas.microsoft.com/office/powerpoint/2010/main" val="24388532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18BE9184-D6A4-4BBB-99AD-E0325CBEC885}" type="slidenum">
              <a:rPr lang="en-US" altLang="en-US"/>
              <a:pPr/>
              <a:t>‹#›</a:t>
            </a:fld>
            <a:endParaRPr lang="en-US" altLang="en-US"/>
          </a:p>
        </p:txBody>
      </p:sp>
    </p:spTree>
    <p:extLst>
      <p:ext uri="{BB962C8B-B14F-4D97-AF65-F5344CB8AC3E}">
        <p14:creationId xmlns:p14="http://schemas.microsoft.com/office/powerpoint/2010/main" val="20679457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D2E4DEEC-DB47-4B19-B50D-3C1594EBBE72}" type="slidenum">
              <a:rPr lang="en-US" altLang="en-US"/>
              <a:pPr/>
              <a:t>‹#›</a:t>
            </a:fld>
            <a:endParaRPr lang="en-US" altLang="en-US"/>
          </a:p>
        </p:txBody>
      </p:sp>
    </p:spTree>
    <p:extLst>
      <p:ext uri="{BB962C8B-B14F-4D97-AF65-F5344CB8AC3E}">
        <p14:creationId xmlns:p14="http://schemas.microsoft.com/office/powerpoint/2010/main" val="346390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71EDB320-E651-4D5A-82EB-394046E052D9}" type="slidenum">
              <a:rPr lang="en-US" altLang="en-US"/>
              <a:pPr/>
              <a:t>‹#›</a:t>
            </a:fld>
            <a:endParaRPr lang="en-US" altLang="en-US"/>
          </a:p>
        </p:txBody>
      </p:sp>
    </p:spTree>
    <p:extLst>
      <p:ext uri="{BB962C8B-B14F-4D97-AF65-F5344CB8AC3E}">
        <p14:creationId xmlns:p14="http://schemas.microsoft.com/office/powerpoint/2010/main" val="16136481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BE5E83B-4E81-4ABB-AB23-FD000370E2A9}" type="slidenum">
              <a:rPr lang="en-US" altLang="en-US"/>
              <a:pPr/>
              <a:t>‹#›</a:t>
            </a:fld>
            <a:endParaRPr lang="en-US" altLang="en-US"/>
          </a:p>
        </p:txBody>
      </p:sp>
    </p:spTree>
    <p:extLst>
      <p:ext uri="{BB962C8B-B14F-4D97-AF65-F5344CB8AC3E}">
        <p14:creationId xmlns:p14="http://schemas.microsoft.com/office/powerpoint/2010/main" val="29781998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0F5D4F6-CE13-4CB6-AF0C-D53BFC2A80DE}" type="slidenum">
              <a:rPr lang="en-US" altLang="en-US"/>
              <a:pPr/>
              <a:t>‹#›</a:t>
            </a:fld>
            <a:endParaRPr lang="en-US" altLang="en-US"/>
          </a:p>
        </p:txBody>
      </p:sp>
    </p:spTree>
    <p:extLst>
      <p:ext uri="{BB962C8B-B14F-4D97-AF65-F5344CB8AC3E}">
        <p14:creationId xmlns:p14="http://schemas.microsoft.com/office/powerpoint/2010/main" val="10525808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A256C70-FFFB-4921-B632-E1844A479630}" type="slidenum">
              <a:rPr lang="en-US" altLang="en-US"/>
              <a:pPr/>
              <a:t>‹#›</a:t>
            </a:fld>
            <a:endParaRPr lang="en-US" altLang="en-US"/>
          </a:p>
        </p:txBody>
      </p:sp>
    </p:spTree>
    <p:extLst>
      <p:ext uri="{BB962C8B-B14F-4D97-AF65-F5344CB8AC3E}">
        <p14:creationId xmlns:p14="http://schemas.microsoft.com/office/powerpoint/2010/main" val="29167618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CAE747C-36E6-42F2-85D8-A30FF7DB6DF1}" type="slidenum">
              <a:rPr lang="en-US" altLang="en-US"/>
              <a:pPr/>
              <a:t>‹#›</a:t>
            </a:fld>
            <a:endParaRPr lang="en-US" altLang="en-US"/>
          </a:p>
        </p:txBody>
      </p:sp>
    </p:spTree>
    <p:extLst>
      <p:ext uri="{BB962C8B-B14F-4D97-AF65-F5344CB8AC3E}">
        <p14:creationId xmlns:p14="http://schemas.microsoft.com/office/powerpoint/2010/main" val="33034879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1443038" y="985838"/>
            <a:ext cx="7239000" cy="1444625"/>
          </a:xfrm>
        </p:spPr>
        <p:txBody>
          <a:bodyPr/>
          <a:lstStyle>
            <a:lvl1pPr>
              <a:defRPr sz="4000"/>
            </a:lvl1pPr>
          </a:lstStyle>
          <a:p>
            <a:pPr lvl="0"/>
            <a:r>
              <a:rPr lang="en-US" altLang="en-US" noProof="0" smtClean="0"/>
              <a:t>Click to edit Master title style</a:t>
            </a:r>
          </a:p>
        </p:txBody>
      </p:sp>
      <p:sp>
        <p:nvSpPr>
          <p:cNvPr id="24579" name="Rectangle 3"/>
          <p:cNvSpPr>
            <a:spLocks noGrp="1" noChangeArrowheads="1"/>
          </p:cNvSpPr>
          <p:nvPr>
            <p:ph type="subTitle" idx="1"/>
          </p:nvPr>
        </p:nvSpPr>
        <p:spPr>
          <a:xfrm>
            <a:off x="1443038" y="3427413"/>
            <a:ext cx="7239000" cy="1752600"/>
          </a:xfrm>
        </p:spPr>
        <p:txBody>
          <a:bodyPr/>
          <a:lstStyle>
            <a:lvl1pPr marL="0" indent="0">
              <a:buFont typeface="Wingdings" panose="05000000000000000000" pitchFamily="2" charset="2"/>
              <a:buNone/>
              <a:defRPr/>
            </a:lvl1pPr>
          </a:lstStyle>
          <a:p>
            <a:pPr lvl="0"/>
            <a:r>
              <a:rPr lang="en-US" altLang="en-US" noProof="0" smtClean="0"/>
              <a:t>Click to edit Master subtitle style</a:t>
            </a:r>
          </a:p>
        </p:txBody>
      </p:sp>
      <p:sp>
        <p:nvSpPr>
          <p:cNvPr id="24580" name="Rectangle 4"/>
          <p:cNvSpPr>
            <a:spLocks noGrp="1" noChangeArrowheads="1"/>
          </p:cNvSpPr>
          <p:nvPr>
            <p:ph type="dt" sz="half" idx="2"/>
          </p:nvPr>
        </p:nvSpPr>
        <p:spPr/>
        <p:txBody>
          <a:bodyPr/>
          <a:lstStyle>
            <a:lvl1pPr>
              <a:defRPr/>
            </a:lvl1pPr>
          </a:lstStyle>
          <a:p>
            <a:endParaRPr lang="en-US" altLang="en-US"/>
          </a:p>
        </p:txBody>
      </p:sp>
      <p:sp>
        <p:nvSpPr>
          <p:cNvPr id="24581" name="Rectangle 5"/>
          <p:cNvSpPr>
            <a:spLocks noGrp="1" noChangeArrowheads="1"/>
          </p:cNvSpPr>
          <p:nvPr>
            <p:ph type="ftr" sz="quarter" idx="3"/>
          </p:nvPr>
        </p:nvSpPr>
        <p:spPr/>
        <p:txBody>
          <a:bodyPr/>
          <a:lstStyle>
            <a:lvl1pPr>
              <a:defRPr/>
            </a:lvl1pPr>
          </a:lstStyle>
          <a:p>
            <a:endParaRPr lang="en-US" altLang="en-US"/>
          </a:p>
        </p:txBody>
      </p:sp>
      <p:sp>
        <p:nvSpPr>
          <p:cNvPr id="24582" name="Rectangle 6"/>
          <p:cNvSpPr>
            <a:spLocks noGrp="1" noChangeArrowheads="1"/>
          </p:cNvSpPr>
          <p:nvPr>
            <p:ph type="sldNum" sz="quarter" idx="4"/>
          </p:nvPr>
        </p:nvSpPr>
        <p:spPr/>
        <p:txBody>
          <a:bodyPr/>
          <a:lstStyle>
            <a:lvl1pPr>
              <a:defRPr/>
            </a:lvl1pPr>
          </a:lstStyle>
          <a:p>
            <a:fld id="{9D881090-6B3B-4373-8B8B-C6C26D72F6B8}" type="slidenum">
              <a:rPr lang="en-US" altLang="en-US"/>
              <a:pPr/>
              <a:t>‹#›</a:t>
            </a:fld>
            <a:endParaRPr lang="en-US" altLang="en-US"/>
          </a:p>
        </p:txBody>
      </p:sp>
    </p:spTree>
    <p:extLst>
      <p:ext uri="{BB962C8B-B14F-4D97-AF65-F5344CB8AC3E}">
        <p14:creationId xmlns:p14="http://schemas.microsoft.com/office/powerpoint/2010/main" val="6069265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AA0A261-2D3D-42FB-AB20-3846A302095B}" type="slidenum">
              <a:rPr lang="en-US" altLang="en-US"/>
              <a:pPr/>
              <a:t>‹#›</a:t>
            </a:fld>
            <a:endParaRPr lang="en-US" altLang="en-US"/>
          </a:p>
        </p:txBody>
      </p:sp>
    </p:spTree>
    <p:extLst>
      <p:ext uri="{BB962C8B-B14F-4D97-AF65-F5344CB8AC3E}">
        <p14:creationId xmlns:p14="http://schemas.microsoft.com/office/powerpoint/2010/main" val="1163667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707A0FD-5D83-4905-AB8E-F491C37F1D4D}" type="datetimeFigureOut">
              <a:rPr lang="en-US" smtClean="0"/>
              <a:t>9/14/2017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B3D5E3-E1C9-41D6-AD4F-5DED5CFBA093}" type="slidenum">
              <a:rPr lang="en-US" smtClean="0"/>
              <a:t>‹#›</a:t>
            </a:fld>
            <a:endParaRPr lang="en-US"/>
          </a:p>
        </p:txBody>
      </p:sp>
    </p:spTree>
    <p:extLst>
      <p:ext uri="{BB962C8B-B14F-4D97-AF65-F5344CB8AC3E}">
        <p14:creationId xmlns:p14="http://schemas.microsoft.com/office/powerpoint/2010/main" val="8502669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31E43A6-C475-4F1F-AEE0-BDF2EEAB9214}" type="slidenum">
              <a:rPr lang="en-US" altLang="en-US"/>
              <a:pPr/>
              <a:t>‹#›</a:t>
            </a:fld>
            <a:endParaRPr lang="en-US" altLang="en-US"/>
          </a:p>
        </p:txBody>
      </p:sp>
    </p:spTree>
    <p:extLst>
      <p:ext uri="{BB962C8B-B14F-4D97-AF65-F5344CB8AC3E}">
        <p14:creationId xmlns:p14="http://schemas.microsoft.com/office/powerpoint/2010/main" val="10083957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447800"/>
            <a:ext cx="3695700" cy="464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447800"/>
            <a:ext cx="3695700" cy="464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E1997D9-F21D-40B6-A7CC-FAB0ADB5275F}" type="slidenum">
              <a:rPr lang="en-US" altLang="en-US"/>
              <a:pPr/>
              <a:t>‹#›</a:t>
            </a:fld>
            <a:endParaRPr lang="en-US" altLang="en-US"/>
          </a:p>
        </p:txBody>
      </p:sp>
    </p:spTree>
    <p:extLst>
      <p:ext uri="{BB962C8B-B14F-4D97-AF65-F5344CB8AC3E}">
        <p14:creationId xmlns:p14="http://schemas.microsoft.com/office/powerpoint/2010/main" val="30266174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4B401718-3723-4664-8108-B50FE9F86C90}" type="slidenum">
              <a:rPr lang="en-US" altLang="en-US"/>
              <a:pPr/>
              <a:t>‹#›</a:t>
            </a:fld>
            <a:endParaRPr lang="en-US" altLang="en-US"/>
          </a:p>
        </p:txBody>
      </p:sp>
    </p:spTree>
    <p:extLst>
      <p:ext uri="{BB962C8B-B14F-4D97-AF65-F5344CB8AC3E}">
        <p14:creationId xmlns:p14="http://schemas.microsoft.com/office/powerpoint/2010/main" val="30713055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81AAEE41-22CD-467C-B4AD-7AA7A3F21BD2}" type="slidenum">
              <a:rPr lang="en-US" altLang="en-US"/>
              <a:pPr/>
              <a:t>‹#›</a:t>
            </a:fld>
            <a:endParaRPr lang="en-US" altLang="en-US"/>
          </a:p>
        </p:txBody>
      </p:sp>
    </p:spTree>
    <p:extLst>
      <p:ext uri="{BB962C8B-B14F-4D97-AF65-F5344CB8AC3E}">
        <p14:creationId xmlns:p14="http://schemas.microsoft.com/office/powerpoint/2010/main" val="25578285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C8B07F2F-D56B-47A5-89BC-343F05E60CD6}" type="slidenum">
              <a:rPr lang="en-US" altLang="en-US"/>
              <a:pPr/>
              <a:t>‹#›</a:t>
            </a:fld>
            <a:endParaRPr lang="en-US" altLang="en-US"/>
          </a:p>
        </p:txBody>
      </p:sp>
    </p:spTree>
    <p:extLst>
      <p:ext uri="{BB962C8B-B14F-4D97-AF65-F5344CB8AC3E}">
        <p14:creationId xmlns:p14="http://schemas.microsoft.com/office/powerpoint/2010/main" val="10242520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1E307AFB-E6D4-4AE5-896B-D126AFD5263B}" type="slidenum">
              <a:rPr lang="en-US" altLang="en-US"/>
              <a:pPr/>
              <a:t>‹#›</a:t>
            </a:fld>
            <a:endParaRPr lang="en-US" altLang="en-US"/>
          </a:p>
        </p:txBody>
      </p:sp>
    </p:spTree>
    <p:extLst>
      <p:ext uri="{BB962C8B-B14F-4D97-AF65-F5344CB8AC3E}">
        <p14:creationId xmlns:p14="http://schemas.microsoft.com/office/powerpoint/2010/main" val="9214567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4B74AB5A-DE4B-4846-9BFC-29F402CA8262}" type="slidenum">
              <a:rPr lang="en-US" altLang="en-US"/>
              <a:pPr/>
              <a:t>‹#›</a:t>
            </a:fld>
            <a:endParaRPr lang="en-US" altLang="en-US"/>
          </a:p>
        </p:txBody>
      </p:sp>
    </p:spTree>
    <p:extLst>
      <p:ext uri="{BB962C8B-B14F-4D97-AF65-F5344CB8AC3E}">
        <p14:creationId xmlns:p14="http://schemas.microsoft.com/office/powerpoint/2010/main" val="11205513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01DE4DE-67C4-4303-8124-916E99AE39CF}" type="slidenum">
              <a:rPr lang="en-US" altLang="en-US"/>
              <a:pPr/>
              <a:t>‹#›</a:t>
            </a:fld>
            <a:endParaRPr lang="en-US" altLang="en-US"/>
          </a:p>
        </p:txBody>
      </p:sp>
    </p:spTree>
    <p:extLst>
      <p:ext uri="{BB962C8B-B14F-4D97-AF65-F5344CB8AC3E}">
        <p14:creationId xmlns:p14="http://schemas.microsoft.com/office/powerpoint/2010/main" val="29271841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29450" y="0"/>
            <a:ext cx="18859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0"/>
            <a:ext cx="5505450" cy="60960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5097E18-E4FE-4B27-B93C-508FF0861BBC}" type="slidenum">
              <a:rPr lang="en-US" altLang="en-US"/>
              <a:pPr/>
              <a:t>‹#›</a:t>
            </a:fld>
            <a:endParaRPr lang="en-US" altLang="en-US"/>
          </a:p>
        </p:txBody>
      </p:sp>
    </p:spTree>
    <p:extLst>
      <p:ext uri="{BB962C8B-B14F-4D97-AF65-F5344CB8AC3E}">
        <p14:creationId xmlns:p14="http://schemas.microsoft.com/office/powerpoint/2010/main" val="40581706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313613"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371600" y="1447800"/>
            <a:ext cx="7543800" cy="4648200"/>
          </a:xfrm>
        </p:spPr>
        <p:txBody>
          <a:bodyPr/>
          <a:lstStyle/>
          <a:p>
            <a:endParaRPr lang="en-US"/>
          </a:p>
        </p:txBody>
      </p:sp>
      <p:sp>
        <p:nvSpPr>
          <p:cNvPr id="4" name="Date Placeholder 3"/>
          <p:cNvSpPr>
            <a:spLocks noGrp="1"/>
          </p:cNvSpPr>
          <p:nvPr>
            <p:ph type="dt" sz="half" idx="10"/>
          </p:nvPr>
        </p:nvSpPr>
        <p:spPr>
          <a:xfrm>
            <a:off x="457200" y="6248400"/>
            <a:ext cx="2133600" cy="457200"/>
          </a:xfrm>
        </p:spPr>
        <p:txBody>
          <a:bodyPr/>
          <a:lstStyle>
            <a:lvl1pPr>
              <a:defRPr/>
            </a:lvl1pPr>
          </a:lstStyle>
          <a:p>
            <a:endParaRPr lang="en-US" alt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6553200" y="6248400"/>
            <a:ext cx="2133600" cy="457200"/>
          </a:xfrm>
        </p:spPr>
        <p:txBody>
          <a:bodyPr/>
          <a:lstStyle>
            <a:lvl1pPr>
              <a:defRPr/>
            </a:lvl1pPr>
          </a:lstStyle>
          <a:p>
            <a:fld id="{D1515A97-0B5A-43EF-8E82-E379171DA04A}" type="slidenum">
              <a:rPr lang="en-US" altLang="en-US"/>
              <a:pPr/>
              <a:t>‹#›</a:t>
            </a:fld>
            <a:endParaRPr lang="en-US" altLang="en-US"/>
          </a:p>
        </p:txBody>
      </p:sp>
    </p:spTree>
    <p:extLst>
      <p:ext uri="{BB962C8B-B14F-4D97-AF65-F5344CB8AC3E}">
        <p14:creationId xmlns:p14="http://schemas.microsoft.com/office/powerpoint/2010/main" val="1782018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707A0FD-5D83-4905-AB8E-F491C37F1D4D}" type="datetimeFigureOut">
              <a:rPr lang="en-US" smtClean="0"/>
              <a:t>9/14/2017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B3D5E3-E1C9-41D6-AD4F-5DED5CFBA093}" type="slidenum">
              <a:rPr lang="en-US" smtClean="0"/>
              <a:t>‹#›</a:t>
            </a:fld>
            <a:endParaRPr lang="en-US"/>
          </a:p>
        </p:txBody>
      </p:sp>
    </p:spTree>
    <p:extLst>
      <p:ext uri="{BB962C8B-B14F-4D97-AF65-F5344CB8AC3E}">
        <p14:creationId xmlns:p14="http://schemas.microsoft.com/office/powerpoint/2010/main" val="3424579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313613"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71600" y="1447800"/>
            <a:ext cx="3695700" cy="464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447800"/>
            <a:ext cx="3695700" cy="464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E6735933-ADBF-4DA0-9657-607B8DF3ECDD}" type="slidenum">
              <a:rPr lang="en-US" altLang="en-US"/>
              <a:pPr/>
              <a:t>‹#›</a:t>
            </a:fld>
            <a:endParaRPr lang="en-US" altLang="en-US"/>
          </a:p>
        </p:txBody>
      </p:sp>
    </p:spTree>
    <p:extLst>
      <p:ext uri="{BB962C8B-B14F-4D97-AF65-F5344CB8AC3E}">
        <p14:creationId xmlns:p14="http://schemas.microsoft.com/office/powerpoint/2010/main" val="27746665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018296A-F4DF-423C-AAE5-2966FAFC2DCA}" type="slidenum">
              <a:rPr lang="en-US" altLang="en-US"/>
              <a:pPr/>
              <a:t>‹#›</a:t>
            </a:fld>
            <a:endParaRPr lang="en-US" altLang="en-US"/>
          </a:p>
        </p:txBody>
      </p:sp>
    </p:spTree>
    <p:extLst>
      <p:ext uri="{BB962C8B-B14F-4D97-AF65-F5344CB8AC3E}">
        <p14:creationId xmlns:p14="http://schemas.microsoft.com/office/powerpoint/2010/main" val="23575753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1A74D5D-F287-4339-8F79-15D13487A182}" type="slidenum">
              <a:rPr lang="en-US" altLang="en-US"/>
              <a:pPr/>
              <a:t>‹#›</a:t>
            </a:fld>
            <a:endParaRPr lang="en-US" altLang="en-US"/>
          </a:p>
        </p:txBody>
      </p:sp>
    </p:spTree>
    <p:extLst>
      <p:ext uri="{BB962C8B-B14F-4D97-AF65-F5344CB8AC3E}">
        <p14:creationId xmlns:p14="http://schemas.microsoft.com/office/powerpoint/2010/main" val="33483091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9151422-EC25-409F-8CEE-8D03CC7DBFB1}" type="slidenum">
              <a:rPr lang="en-US" altLang="en-US"/>
              <a:pPr/>
              <a:t>‹#›</a:t>
            </a:fld>
            <a:endParaRPr lang="en-US" altLang="en-US"/>
          </a:p>
        </p:txBody>
      </p:sp>
    </p:spTree>
    <p:extLst>
      <p:ext uri="{BB962C8B-B14F-4D97-AF65-F5344CB8AC3E}">
        <p14:creationId xmlns:p14="http://schemas.microsoft.com/office/powerpoint/2010/main" val="7753926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63EB4B7-EBD5-4171-9B95-77B4689B312F}" type="slidenum">
              <a:rPr lang="en-US" altLang="en-US"/>
              <a:pPr/>
              <a:t>‹#›</a:t>
            </a:fld>
            <a:endParaRPr lang="en-US" altLang="en-US"/>
          </a:p>
        </p:txBody>
      </p:sp>
    </p:spTree>
    <p:extLst>
      <p:ext uri="{BB962C8B-B14F-4D97-AF65-F5344CB8AC3E}">
        <p14:creationId xmlns:p14="http://schemas.microsoft.com/office/powerpoint/2010/main" val="17103074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ABE0BC82-DCCF-49B0-9A27-B71990CAA2F8}" type="slidenum">
              <a:rPr lang="en-US" altLang="en-US"/>
              <a:pPr/>
              <a:t>‹#›</a:t>
            </a:fld>
            <a:endParaRPr lang="en-US" altLang="en-US"/>
          </a:p>
        </p:txBody>
      </p:sp>
    </p:spTree>
    <p:extLst>
      <p:ext uri="{BB962C8B-B14F-4D97-AF65-F5344CB8AC3E}">
        <p14:creationId xmlns:p14="http://schemas.microsoft.com/office/powerpoint/2010/main" val="16960685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3AA2973F-FF7F-4954-8114-E5355124C97F}" type="slidenum">
              <a:rPr lang="en-US" altLang="en-US"/>
              <a:pPr/>
              <a:t>‹#›</a:t>
            </a:fld>
            <a:endParaRPr lang="en-US" altLang="en-US"/>
          </a:p>
        </p:txBody>
      </p:sp>
    </p:spTree>
    <p:extLst>
      <p:ext uri="{BB962C8B-B14F-4D97-AF65-F5344CB8AC3E}">
        <p14:creationId xmlns:p14="http://schemas.microsoft.com/office/powerpoint/2010/main" val="40849351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E8FE0014-4124-45F7-AE9C-3E4082EF1E38}" type="slidenum">
              <a:rPr lang="en-US" altLang="en-US"/>
              <a:pPr/>
              <a:t>‹#›</a:t>
            </a:fld>
            <a:endParaRPr lang="en-US" altLang="en-US"/>
          </a:p>
        </p:txBody>
      </p:sp>
    </p:spTree>
    <p:extLst>
      <p:ext uri="{BB962C8B-B14F-4D97-AF65-F5344CB8AC3E}">
        <p14:creationId xmlns:p14="http://schemas.microsoft.com/office/powerpoint/2010/main" val="12854574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AFF41C7-730E-451C-87D9-05F75F5DBB5B}" type="slidenum">
              <a:rPr lang="en-US" altLang="en-US"/>
              <a:pPr/>
              <a:t>‹#›</a:t>
            </a:fld>
            <a:endParaRPr lang="en-US" altLang="en-US"/>
          </a:p>
        </p:txBody>
      </p:sp>
    </p:spTree>
    <p:extLst>
      <p:ext uri="{BB962C8B-B14F-4D97-AF65-F5344CB8AC3E}">
        <p14:creationId xmlns:p14="http://schemas.microsoft.com/office/powerpoint/2010/main" val="27328380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78A90FA7-D487-4B10-AE89-EB8744590073}" type="slidenum">
              <a:rPr lang="en-US" altLang="en-US"/>
              <a:pPr/>
              <a:t>‹#›</a:t>
            </a:fld>
            <a:endParaRPr lang="en-US" altLang="en-US"/>
          </a:p>
        </p:txBody>
      </p:sp>
    </p:spTree>
    <p:extLst>
      <p:ext uri="{BB962C8B-B14F-4D97-AF65-F5344CB8AC3E}">
        <p14:creationId xmlns:p14="http://schemas.microsoft.com/office/powerpoint/2010/main" val="2953249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07A0FD-5D83-4905-AB8E-F491C37F1D4D}" type="datetimeFigureOut">
              <a:rPr lang="en-US" smtClean="0"/>
              <a:t>9/14/2017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B3D5E3-E1C9-41D6-AD4F-5DED5CFBA093}" type="slidenum">
              <a:rPr lang="en-US" smtClean="0"/>
              <a:t>‹#›</a:t>
            </a:fld>
            <a:endParaRPr lang="en-US"/>
          </a:p>
        </p:txBody>
      </p:sp>
    </p:spTree>
    <p:extLst>
      <p:ext uri="{BB962C8B-B14F-4D97-AF65-F5344CB8AC3E}">
        <p14:creationId xmlns:p14="http://schemas.microsoft.com/office/powerpoint/2010/main" val="23391136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26E9FCD-1A46-4032-9165-64548BC942DE}" type="slidenum">
              <a:rPr lang="en-US" altLang="en-US"/>
              <a:pPr/>
              <a:t>‹#›</a:t>
            </a:fld>
            <a:endParaRPr lang="en-US" altLang="en-US"/>
          </a:p>
        </p:txBody>
      </p:sp>
    </p:spTree>
    <p:extLst>
      <p:ext uri="{BB962C8B-B14F-4D97-AF65-F5344CB8AC3E}">
        <p14:creationId xmlns:p14="http://schemas.microsoft.com/office/powerpoint/2010/main" val="13861906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8C9A061-1A2F-4469-9889-F58B08326D37}" type="slidenum">
              <a:rPr lang="en-US" altLang="en-US"/>
              <a:pPr/>
              <a:t>‹#›</a:t>
            </a:fld>
            <a:endParaRPr lang="en-US" altLang="en-US"/>
          </a:p>
        </p:txBody>
      </p:sp>
    </p:spTree>
    <p:extLst>
      <p:ext uri="{BB962C8B-B14F-4D97-AF65-F5344CB8AC3E}">
        <p14:creationId xmlns:p14="http://schemas.microsoft.com/office/powerpoint/2010/main" val="3351304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707A0FD-5D83-4905-AB8E-F491C37F1D4D}" type="datetimeFigureOut">
              <a:rPr lang="en-US" smtClean="0"/>
              <a:t>9/14/2017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B3D5E3-E1C9-41D6-AD4F-5DED5CFBA093}" type="slidenum">
              <a:rPr lang="en-US" smtClean="0"/>
              <a:t>‹#›</a:t>
            </a:fld>
            <a:endParaRPr lang="en-US"/>
          </a:p>
        </p:txBody>
      </p:sp>
    </p:spTree>
    <p:extLst>
      <p:ext uri="{BB962C8B-B14F-4D97-AF65-F5344CB8AC3E}">
        <p14:creationId xmlns:p14="http://schemas.microsoft.com/office/powerpoint/2010/main" val="760172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707A0FD-5D83-4905-AB8E-F491C37F1D4D}" type="datetimeFigureOut">
              <a:rPr lang="en-US" smtClean="0"/>
              <a:t>9/14/2017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B3D5E3-E1C9-41D6-AD4F-5DED5CFBA093}" type="slidenum">
              <a:rPr lang="en-US" smtClean="0"/>
              <a:t>‹#›</a:t>
            </a:fld>
            <a:endParaRPr lang="en-US"/>
          </a:p>
        </p:txBody>
      </p:sp>
    </p:spTree>
    <p:extLst>
      <p:ext uri="{BB962C8B-B14F-4D97-AF65-F5344CB8AC3E}">
        <p14:creationId xmlns:p14="http://schemas.microsoft.com/office/powerpoint/2010/main" val="3597084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07A0FD-5D83-4905-AB8E-F491C37F1D4D}" type="datetimeFigureOut">
              <a:rPr lang="en-US" smtClean="0"/>
              <a:t>9/14/2017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B3D5E3-E1C9-41D6-AD4F-5DED5CFBA093}" type="slidenum">
              <a:rPr lang="en-US" smtClean="0"/>
              <a:t>‹#›</a:t>
            </a:fld>
            <a:endParaRPr lang="en-US"/>
          </a:p>
        </p:txBody>
      </p:sp>
    </p:spTree>
    <p:extLst>
      <p:ext uri="{BB962C8B-B14F-4D97-AF65-F5344CB8AC3E}">
        <p14:creationId xmlns:p14="http://schemas.microsoft.com/office/powerpoint/2010/main" val="18867240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A054C3BA-5D8C-4AEE-8238-BA9725E41F47}" type="slidenum">
              <a:rPr lang="en-US" altLang="en-US"/>
              <a:pPr/>
              <a:t>‹#›</a:t>
            </a:fld>
            <a:endParaRPr lang="en-US" altLang="en-US"/>
          </a:p>
        </p:txBody>
      </p:sp>
    </p:spTree>
    <p:extLst>
      <p:ext uri="{BB962C8B-B14F-4D97-AF65-F5344CB8AC3E}">
        <p14:creationId xmlns:p14="http://schemas.microsoft.com/office/powerpoint/2010/main" val="18149674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379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379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3379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3379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845548A4-E1DE-447C-8DF7-25A909C20653}" type="slidenum">
              <a:rPr lang="en-US" altLang="en-US"/>
              <a:pPr/>
              <a:t>‹#›</a:t>
            </a:fld>
            <a:endParaRPr lang="en-US" altLang="en-US"/>
          </a:p>
        </p:txBody>
      </p:sp>
    </p:spTree>
    <p:extLst>
      <p:ext uri="{BB962C8B-B14F-4D97-AF65-F5344CB8AC3E}">
        <p14:creationId xmlns:p14="http://schemas.microsoft.com/office/powerpoint/2010/main" val="25587949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p:hf hdr="0" ft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127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C7651BB-C8BE-4136-A934-0080E2F801B6}" type="slidenum">
              <a:rPr lang="en-US" altLang="en-US"/>
              <a:pPr/>
              <a:t>‹#›</a:t>
            </a:fld>
            <a:endParaRPr lang="en-US" altLang="en-US"/>
          </a:p>
        </p:txBody>
      </p:sp>
    </p:spTree>
    <p:extLst>
      <p:ext uri="{BB962C8B-B14F-4D97-AF65-F5344CB8AC3E}">
        <p14:creationId xmlns:p14="http://schemas.microsoft.com/office/powerpoint/2010/main" val="314375378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hdr="0" ft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554" name="Group 2"/>
          <p:cNvGrpSpPr>
            <a:grpSpLocks/>
          </p:cNvGrpSpPr>
          <p:nvPr/>
        </p:nvGrpSpPr>
        <p:grpSpPr bwMode="auto">
          <a:xfrm>
            <a:off x="-3238500" y="-304800"/>
            <a:ext cx="11925300" cy="3810000"/>
            <a:chOff x="-2040" y="0"/>
            <a:chExt cx="7512" cy="2400"/>
          </a:xfrm>
        </p:grpSpPr>
        <p:sp>
          <p:nvSpPr>
            <p:cNvPr id="23555" name="AutoShape 3"/>
            <p:cNvSpPr>
              <a:spLocks noChangeArrowheads="1"/>
            </p:cNvSpPr>
            <p:nvPr/>
          </p:nvSpPr>
          <p:spPr bwMode="auto">
            <a:xfrm>
              <a:off x="-2040" y="432"/>
              <a:ext cx="2592" cy="1968"/>
            </a:xfrm>
            <a:custGeom>
              <a:avLst/>
              <a:gdLst>
                <a:gd name="G0" fmla="+- 18296 0 0"/>
                <a:gd name="G1" fmla="+- -30880 0 0"/>
                <a:gd name="G2" fmla="+- 31512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18296 -32000"/>
                <a:gd name="T13" fmla="*/ T12 w 64000"/>
                <a:gd name="T14" fmla="+- 0 -26254 -32000"/>
                <a:gd name="T15" fmla="*/ -26254 h 64000"/>
                <a:gd name="T16" fmla="+- 0 32000 -32000"/>
                <a:gd name="T17" fmla="*/ T16 w 64000"/>
                <a:gd name="T18" fmla="+- 0 0 -32000"/>
                <a:gd name="T19" fmla="*/ 0 h 64000"/>
                <a:gd name="T20" fmla="+- 0 18296 -32000"/>
                <a:gd name="T21" fmla="*/ T20 w 64000"/>
                <a:gd name="T22" fmla="+- 0 26253 -32000"/>
                <a:gd name="T23" fmla="*/ 26253 h 64000"/>
                <a:gd name="T24" fmla="+- 0 18296 -32000"/>
                <a:gd name="T25" fmla="*/ T24 w 64000"/>
                <a:gd name="T26" fmla="+- 0 26253 -32000"/>
                <a:gd name="T27" fmla="*/ 26253 h 64000"/>
                <a:gd name="T28" fmla="+- 0 18295 -32000"/>
                <a:gd name="T29" fmla="*/ T28 w 64000"/>
                <a:gd name="T30" fmla="+- 0 26253 -32000"/>
                <a:gd name="T31" fmla="*/ 26253 h 64000"/>
                <a:gd name="T32" fmla="+- 0 18296 -32000"/>
                <a:gd name="T33" fmla="*/ T32 w 64000"/>
                <a:gd name="T34" fmla="+- 0 26254 -32000"/>
                <a:gd name="T35" fmla="*/ 26254 h 64000"/>
                <a:gd name="T36" fmla="+- 0 18296 -32000"/>
                <a:gd name="T37" fmla="*/ T36 w 64000"/>
                <a:gd name="T38" fmla="+- 0 -26254 -32000"/>
                <a:gd name="T39" fmla="*/ -26254 h 64000"/>
                <a:gd name="T40" fmla="+- 0 18295 -32000"/>
                <a:gd name="T41" fmla="*/ T40 w 64000"/>
                <a:gd name="T42" fmla="+- 0 -26254 -32000"/>
                <a:gd name="T43" fmla="*/ -26254 h 64000"/>
                <a:gd name="T44" fmla="+- 0 18296 -32000"/>
                <a:gd name="T45" fmla="*/ T44 w 64000"/>
                <a:gd name="T46" fmla="+- 0 -26254 -32000"/>
                <a:gd name="T47" fmla="*/ -26254 h 64000"/>
                <a:gd name="T48" fmla="+- 0 G27 -32000"/>
                <a:gd name="T49" fmla="*/ T48 w 64000"/>
                <a:gd name="T50" fmla="+- 0 G11 -32000"/>
                <a:gd name="T51" fmla="*/ G11 h 64000"/>
                <a:gd name="T52" fmla="+- 0 G25 -32000"/>
                <a:gd name="T53" fmla="*/ T52 w 64000"/>
                <a:gd name="T54" fmla="+- 0 G14 -32000"/>
                <a:gd name="T55" fmla="*/ G14 h 64000"/>
              </a:gdLst>
              <a:ahLst/>
              <a:cxnLst>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T49" t="T51" r="T53" b="T55"/>
              <a:pathLst>
                <a:path w="64000" h="64000">
                  <a:moveTo>
                    <a:pt x="50296" y="5746"/>
                  </a:moveTo>
                  <a:cubicBezTo>
                    <a:pt x="58882" y="11730"/>
                    <a:pt x="64000" y="21534"/>
                    <a:pt x="64000" y="32000"/>
                  </a:cubicBezTo>
                  <a:cubicBezTo>
                    <a:pt x="64000" y="42465"/>
                    <a:pt x="58882" y="52269"/>
                    <a:pt x="50296" y="58253"/>
                  </a:cubicBezTo>
                  <a:cubicBezTo>
                    <a:pt x="50296" y="58253"/>
                    <a:pt x="50296" y="58253"/>
                    <a:pt x="50295" y="58253"/>
                  </a:cubicBezTo>
                  <a:lnTo>
                    <a:pt x="50296" y="58254"/>
                  </a:lnTo>
                  <a:lnTo>
                    <a:pt x="50296" y="5746"/>
                  </a:lnTo>
                  <a:lnTo>
                    <a:pt x="50295" y="5746"/>
                  </a:lnTo>
                  <a:cubicBezTo>
                    <a:pt x="50296" y="5746"/>
                    <a:pt x="50296" y="5746"/>
                    <a:pt x="50296" y="5746"/>
                  </a:cubicBezTo>
                  <a:close/>
                </a:path>
              </a:pathLst>
            </a:cu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2400">
                <a:latin typeface="Times New Roman" panose="02020603050405020304" pitchFamily="18" charset="0"/>
              </a:endParaRPr>
            </a:p>
          </p:txBody>
        </p:sp>
        <p:sp>
          <p:nvSpPr>
            <p:cNvPr id="23556" name="AutoShape 4"/>
            <p:cNvSpPr>
              <a:spLocks noChangeArrowheads="1"/>
            </p:cNvSpPr>
            <p:nvPr/>
          </p:nvSpPr>
          <p:spPr bwMode="auto">
            <a:xfrm>
              <a:off x="-1528" y="0"/>
              <a:ext cx="1949" cy="1987"/>
            </a:xfrm>
            <a:custGeom>
              <a:avLst/>
              <a:gdLst>
                <a:gd name="G0" fmla="+- 18077 0 0"/>
                <a:gd name="G1" fmla="+- -30880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18077 -32000"/>
                <a:gd name="T13" fmla="*/ T12 w 64000"/>
                <a:gd name="T14" fmla="+- 0 -26405 -32000"/>
                <a:gd name="T15" fmla="*/ -26405 h 64000"/>
                <a:gd name="T16" fmla="+- 0 32000 -32000"/>
                <a:gd name="T17" fmla="*/ T16 w 64000"/>
                <a:gd name="T18" fmla="+- 0 0 -32000"/>
                <a:gd name="T19" fmla="*/ 0 h 64000"/>
                <a:gd name="T20" fmla="+- 0 18077 -32000"/>
                <a:gd name="T21" fmla="*/ T20 w 64000"/>
                <a:gd name="T22" fmla="+- 0 26404 -32000"/>
                <a:gd name="T23" fmla="*/ 26404 h 64000"/>
                <a:gd name="T24" fmla="+- 0 18077 -32000"/>
                <a:gd name="T25" fmla="*/ T24 w 64000"/>
                <a:gd name="T26" fmla="+- 0 26404 -32000"/>
                <a:gd name="T27" fmla="*/ 26404 h 64000"/>
                <a:gd name="T28" fmla="+- 0 18076 -32000"/>
                <a:gd name="T29" fmla="*/ T28 w 64000"/>
                <a:gd name="T30" fmla="+- 0 26404 -32000"/>
                <a:gd name="T31" fmla="*/ 26404 h 64000"/>
                <a:gd name="T32" fmla="+- 0 18077 -32000"/>
                <a:gd name="T33" fmla="*/ T32 w 64000"/>
                <a:gd name="T34" fmla="+- 0 26405 -32000"/>
                <a:gd name="T35" fmla="*/ 26405 h 64000"/>
                <a:gd name="T36" fmla="+- 0 18077 -32000"/>
                <a:gd name="T37" fmla="*/ T36 w 64000"/>
                <a:gd name="T38" fmla="+- 0 -26405 -32000"/>
                <a:gd name="T39" fmla="*/ -26405 h 64000"/>
                <a:gd name="T40" fmla="+- 0 18076 -32000"/>
                <a:gd name="T41" fmla="*/ T40 w 64000"/>
                <a:gd name="T42" fmla="+- 0 -26405 -32000"/>
                <a:gd name="T43" fmla="*/ -26405 h 64000"/>
                <a:gd name="T44" fmla="+- 0 18077 -32000"/>
                <a:gd name="T45" fmla="*/ T44 w 64000"/>
                <a:gd name="T46" fmla="+- 0 -26405 -32000"/>
                <a:gd name="T47" fmla="*/ -26405 h 64000"/>
                <a:gd name="T48" fmla="+- 0 G27 -32000"/>
                <a:gd name="T49" fmla="*/ T48 w 64000"/>
                <a:gd name="T50" fmla="+- 0 G11 -32000"/>
                <a:gd name="T51" fmla="*/ G11 h 64000"/>
                <a:gd name="T52" fmla="+- 0 G25 -32000"/>
                <a:gd name="T53" fmla="*/ T52 w 64000"/>
                <a:gd name="T54" fmla="+- 0 G14 -32000"/>
                <a:gd name="T55" fmla="*/ G14 h 64000"/>
              </a:gdLst>
              <a:ahLst/>
              <a:cxnLst>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T49" t="T51" r="T53" b="T55"/>
              <a:pathLst>
                <a:path w="64000" h="64000">
                  <a:moveTo>
                    <a:pt x="50077" y="5595"/>
                  </a:moveTo>
                  <a:cubicBezTo>
                    <a:pt x="58790" y="11560"/>
                    <a:pt x="64000" y="21440"/>
                    <a:pt x="64000" y="32000"/>
                  </a:cubicBezTo>
                  <a:cubicBezTo>
                    <a:pt x="64000" y="42559"/>
                    <a:pt x="58790" y="52439"/>
                    <a:pt x="50077" y="58404"/>
                  </a:cubicBezTo>
                  <a:cubicBezTo>
                    <a:pt x="50077" y="58404"/>
                    <a:pt x="50077" y="58404"/>
                    <a:pt x="50076" y="58404"/>
                  </a:cubicBezTo>
                  <a:lnTo>
                    <a:pt x="50077" y="58405"/>
                  </a:lnTo>
                  <a:lnTo>
                    <a:pt x="50077" y="5595"/>
                  </a:lnTo>
                  <a:lnTo>
                    <a:pt x="50076" y="5595"/>
                  </a:lnTo>
                  <a:cubicBezTo>
                    <a:pt x="50077" y="5595"/>
                    <a:pt x="50077" y="5595"/>
                    <a:pt x="50077" y="5595"/>
                  </a:cubicBezTo>
                  <a:close/>
                </a:path>
              </a:pathLst>
            </a:cu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3557" name="Line 5"/>
            <p:cNvSpPr>
              <a:spLocks noChangeShapeType="1"/>
            </p:cNvSpPr>
            <p:nvPr/>
          </p:nvSpPr>
          <p:spPr bwMode="auto">
            <a:xfrm>
              <a:off x="864" y="960"/>
              <a:ext cx="4608" cy="0"/>
            </a:xfrm>
            <a:prstGeom prst="line">
              <a:avLst/>
            </a:prstGeom>
            <a:noFill/>
            <a:ln w="127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3558" name="Rectangle 6"/>
          <p:cNvSpPr>
            <a:spLocks noGrp="1" noChangeArrowheads="1"/>
          </p:cNvSpPr>
          <p:nvPr>
            <p:ph type="title"/>
          </p:nvPr>
        </p:nvSpPr>
        <p:spPr bwMode="auto">
          <a:xfrm>
            <a:off x="1371600" y="0"/>
            <a:ext cx="731361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23559" name="Rectangle 7"/>
          <p:cNvSpPr>
            <a:spLocks noGrp="1" noChangeArrowheads="1"/>
          </p:cNvSpPr>
          <p:nvPr>
            <p:ph type="body" idx="1"/>
          </p:nvPr>
        </p:nvSpPr>
        <p:spPr bwMode="auto">
          <a:xfrm>
            <a:off x="1371600" y="1447800"/>
            <a:ext cx="75438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3560" name="Rectangle 8"/>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mn-lt"/>
              </a:defRPr>
            </a:lvl1pPr>
          </a:lstStyle>
          <a:p>
            <a:endParaRPr lang="en-US" altLang="en-US"/>
          </a:p>
        </p:txBody>
      </p:sp>
      <p:sp>
        <p:nvSpPr>
          <p:cNvPr id="23561" name="Rectangle 9"/>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mn-lt"/>
              </a:defRPr>
            </a:lvl1pPr>
          </a:lstStyle>
          <a:p>
            <a:endParaRPr lang="en-US" altLang="en-US"/>
          </a:p>
        </p:txBody>
      </p:sp>
      <p:sp>
        <p:nvSpPr>
          <p:cNvPr id="23562" name="Rectangle 10"/>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mn-lt"/>
              </a:defRPr>
            </a:lvl1pPr>
          </a:lstStyle>
          <a:p>
            <a:fld id="{3B3F9C56-5C35-4885-8232-532423D867F2}" type="slidenum">
              <a:rPr lang="en-US" altLang="en-US"/>
              <a:pPr/>
              <a:t>‹#›</a:t>
            </a:fld>
            <a:endParaRPr lang="en-US" altLang="en-US"/>
          </a:p>
        </p:txBody>
      </p:sp>
    </p:spTree>
    <p:extLst>
      <p:ext uri="{BB962C8B-B14F-4D97-AF65-F5344CB8AC3E}">
        <p14:creationId xmlns:p14="http://schemas.microsoft.com/office/powerpoint/2010/main" val="175408036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Lst>
  <p:timing>
    <p:tnLst>
      <p:par>
        <p:cTn id="1" dur="indefinite" restart="never" nodeType="tmRoot"/>
      </p:par>
    </p:tnLst>
  </p:timing>
  <p:hf hdr="0" ftr="0" dt="0"/>
  <p:txStyles>
    <p:titleStyle>
      <a:lvl1pPr algn="l" rtl="0" fontAlgn="base">
        <a:spcBef>
          <a:spcPct val="0"/>
        </a:spcBef>
        <a:spcAft>
          <a:spcPct val="0"/>
        </a:spcAft>
        <a:defRPr sz="3600" kern="1200">
          <a:solidFill>
            <a:srgbClr val="0033CC"/>
          </a:solidFill>
          <a:latin typeface="+mj-lt"/>
          <a:ea typeface="+mj-ea"/>
          <a:cs typeface="+mj-cs"/>
        </a:defRPr>
      </a:lvl1pPr>
      <a:lvl2pPr algn="l" rtl="0" fontAlgn="base">
        <a:spcBef>
          <a:spcPct val="0"/>
        </a:spcBef>
        <a:spcAft>
          <a:spcPct val="0"/>
        </a:spcAft>
        <a:defRPr sz="3600">
          <a:solidFill>
            <a:srgbClr val="0033CC"/>
          </a:solidFill>
          <a:latin typeface="Arial" panose="020B0604020202020204" pitchFamily="34" charset="0"/>
        </a:defRPr>
      </a:lvl2pPr>
      <a:lvl3pPr algn="l" rtl="0" fontAlgn="base">
        <a:spcBef>
          <a:spcPct val="0"/>
        </a:spcBef>
        <a:spcAft>
          <a:spcPct val="0"/>
        </a:spcAft>
        <a:defRPr sz="3600">
          <a:solidFill>
            <a:srgbClr val="0033CC"/>
          </a:solidFill>
          <a:latin typeface="Arial" panose="020B0604020202020204" pitchFamily="34" charset="0"/>
        </a:defRPr>
      </a:lvl3pPr>
      <a:lvl4pPr algn="l" rtl="0" fontAlgn="base">
        <a:spcBef>
          <a:spcPct val="0"/>
        </a:spcBef>
        <a:spcAft>
          <a:spcPct val="0"/>
        </a:spcAft>
        <a:defRPr sz="3600">
          <a:solidFill>
            <a:srgbClr val="0033CC"/>
          </a:solidFill>
          <a:latin typeface="Arial" panose="020B0604020202020204" pitchFamily="34" charset="0"/>
        </a:defRPr>
      </a:lvl4pPr>
      <a:lvl5pPr algn="l" rtl="0" fontAlgn="base">
        <a:spcBef>
          <a:spcPct val="0"/>
        </a:spcBef>
        <a:spcAft>
          <a:spcPct val="0"/>
        </a:spcAft>
        <a:defRPr sz="3600">
          <a:solidFill>
            <a:srgbClr val="0033CC"/>
          </a:solidFill>
          <a:latin typeface="Arial" panose="020B0604020202020204" pitchFamily="34" charset="0"/>
        </a:defRPr>
      </a:lvl5pPr>
      <a:lvl6pPr marL="457200" algn="l" rtl="0" fontAlgn="base">
        <a:spcBef>
          <a:spcPct val="0"/>
        </a:spcBef>
        <a:spcAft>
          <a:spcPct val="0"/>
        </a:spcAft>
        <a:defRPr sz="3600">
          <a:solidFill>
            <a:srgbClr val="0033CC"/>
          </a:solidFill>
          <a:latin typeface="Arial" panose="020B0604020202020204" pitchFamily="34" charset="0"/>
        </a:defRPr>
      </a:lvl6pPr>
      <a:lvl7pPr marL="914400" algn="l" rtl="0" fontAlgn="base">
        <a:spcBef>
          <a:spcPct val="0"/>
        </a:spcBef>
        <a:spcAft>
          <a:spcPct val="0"/>
        </a:spcAft>
        <a:defRPr sz="3600">
          <a:solidFill>
            <a:srgbClr val="0033CC"/>
          </a:solidFill>
          <a:latin typeface="Arial" panose="020B0604020202020204" pitchFamily="34" charset="0"/>
        </a:defRPr>
      </a:lvl7pPr>
      <a:lvl8pPr marL="1371600" algn="l" rtl="0" fontAlgn="base">
        <a:spcBef>
          <a:spcPct val="0"/>
        </a:spcBef>
        <a:spcAft>
          <a:spcPct val="0"/>
        </a:spcAft>
        <a:defRPr sz="3600">
          <a:solidFill>
            <a:srgbClr val="0033CC"/>
          </a:solidFill>
          <a:latin typeface="Arial" panose="020B0604020202020204" pitchFamily="34" charset="0"/>
        </a:defRPr>
      </a:lvl8pPr>
      <a:lvl9pPr marL="1828800" algn="l" rtl="0" fontAlgn="base">
        <a:spcBef>
          <a:spcPct val="0"/>
        </a:spcBef>
        <a:spcAft>
          <a:spcPct val="0"/>
        </a:spcAft>
        <a:defRPr sz="3600">
          <a:solidFill>
            <a:srgbClr val="0033CC"/>
          </a:solidFill>
          <a:latin typeface="Arial" panose="020B0604020202020204" pitchFamily="34" charset="0"/>
        </a:defRPr>
      </a:lvl9pPr>
    </p:titleStyle>
    <p:bodyStyle>
      <a:lvl1pPr marL="342900" indent="-342900" algn="l" rtl="0" fontAlgn="base">
        <a:spcBef>
          <a:spcPct val="20000"/>
        </a:spcBef>
        <a:spcAft>
          <a:spcPct val="0"/>
        </a:spcAft>
        <a:buClr>
          <a:srgbClr val="0033CC"/>
        </a:buClr>
        <a:buSzPct val="70000"/>
        <a:buFont typeface="Wingdings" panose="05000000000000000000" pitchFamily="2" charset="2"/>
        <a:buChar char="¡"/>
        <a:defRPr sz="2900" kern="1200">
          <a:solidFill>
            <a:schemeClr val="tx1"/>
          </a:solidFill>
          <a:latin typeface="+mn-lt"/>
          <a:ea typeface="+mn-ea"/>
          <a:cs typeface="+mn-cs"/>
        </a:defRPr>
      </a:lvl1pPr>
      <a:lvl2pPr marL="742950" indent="-285750" algn="l" rtl="0" fontAlgn="base">
        <a:spcBef>
          <a:spcPct val="20000"/>
        </a:spcBef>
        <a:spcAft>
          <a:spcPct val="0"/>
        </a:spcAft>
        <a:buClr>
          <a:srgbClr val="38BDF2"/>
        </a:buClr>
        <a:buSzPct val="70000"/>
        <a:buFont typeface="Wingdings" panose="05000000000000000000" pitchFamily="2" charset="2"/>
        <a:buChar char="l"/>
        <a:defRPr sz="2500" kern="1200">
          <a:solidFill>
            <a:schemeClr val="tx1"/>
          </a:solidFill>
          <a:latin typeface="+mn-lt"/>
          <a:ea typeface="+mn-ea"/>
          <a:cs typeface="+mn-cs"/>
        </a:defRPr>
      </a:lvl2pPr>
      <a:lvl3pPr marL="1143000" indent="-228600" algn="l" rtl="0" fontAlgn="base">
        <a:spcBef>
          <a:spcPct val="20000"/>
        </a:spcBef>
        <a:spcAft>
          <a:spcPct val="0"/>
        </a:spcAft>
        <a:buClr>
          <a:srgbClr val="38BDF2"/>
        </a:buClr>
        <a:buSzPct val="65000"/>
        <a:buFont typeface="Wingdings" panose="05000000000000000000" pitchFamily="2" charset="2"/>
        <a:buChar char="¡"/>
        <a:defRPr sz="2200" kern="1200">
          <a:solidFill>
            <a:schemeClr val="tx1"/>
          </a:solidFill>
          <a:latin typeface="+mn-lt"/>
          <a:ea typeface="+mn-ea"/>
          <a:cs typeface="+mn-cs"/>
        </a:defRPr>
      </a:lvl3pPr>
      <a:lvl4pPr marL="1600200" indent="-228600" algn="l" rtl="0" fontAlgn="base">
        <a:spcBef>
          <a:spcPct val="20000"/>
        </a:spcBef>
        <a:spcAft>
          <a:spcPct val="0"/>
        </a:spcAft>
        <a:buClr>
          <a:srgbClr val="38BDF2"/>
        </a:buClr>
        <a:buSzPct val="70000"/>
        <a:buFont typeface="Wingdings" panose="05000000000000000000" pitchFamily="2" charset="2"/>
        <a:buChar char="l"/>
        <a:defRPr sz="1900" kern="1200">
          <a:solidFill>
            <a:schemeClr val="tx1"/>
          </a:solidFill>
          <a:latin typeface="+mn-lt"/>
          <a:ea typeface="+mn-ea"/>
          <a:cs typeface="+mn-cs"/>
        </a:defRPr>
      </a:lvl4pPr>
      <a:lvl5pPr marL="2057400" indent="-228600" algn="l" rtl="0" fontAlgn="base">
        <a:spcBef>
          <a:spcPct val="20000"/>
        </a:spcBef>
        <a:spcAft>
          <a:spcPct val="0"/>
        </a:spcAft>
        <a:buClr>
          <a:srgbClr val="38BDF2"/>
        </a:buClr>
        <a:buSzPct val="60000"/>
        <a:buFont typeface="Wingdings" panose="05000000000000000000" pitchFamily="2" charset="2"/>
        <a:buChar char="¡"/>
        <a:defRPr sz="1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192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192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ltLang="en-US"/>
          </a:p>
        </p:txBody>
      </p:sp>
      <p:sp>
        <p:nvSpPr>
          <p:cNvPr id="8192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ltLang="en-US"/>
          </a:p>
        </p:txBody>
      </p:sp>
      <p:sp>
        <p:nvSpPr>
          <p:cNvPr id="8192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5355F83A-EF25-4678-8D95-DADAF8799A66}" type="slidenum">
              <a:rPr lang="en-US" altLang="en-US"/>
              <a:pPr/>
              <a:t>‹#›</a:t>
            </a:fld>
            <a:endParaRPr lang="en-US" altLang="en-US"/>
          </a:p>
        </p:txBody>
      </p:sp>
    </p:spTree>
    <p:extLst>
      <p:ext uri="{BB962C8B-B14F-4D97-AF65-F5344CB8AC3E}">
        <p14:creationId xmlns:p14="http://schemas.microsoft.com/office/powerpoint/2010/main" val="308703614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hf hdr="0" ft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9.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130425"/>
            <a:ext cx="7772400" cy="1470025"/>
          </a:xfrm>
        </p:spPr>
        <p:txBody>
          <a:bodyPr anchor="ctr">
            <a:normAutofit fontScale="90000"/>
          </a:bodyPr>
          <a:lstStyle/>
          <a:p>
            <a:r>
              <a:rPr lang="en-US" altLang="en-US" sz="4400" dirty="0" smtClean="0"/>
              <a:t>GOES Sounder Products (Soundings and Clouds) use PFAAST</a:t>
            </a:r>
            <a:endParaRPr lang="en-US" altLang="en-US" sz="4400" dirty="0"/>
          </a:p>
        </p:txBody>
      </p:sp>
      <p:sp>
        <p:nvSpPr>
          <p:cNvPr id="2051" name="Rectangle 3"/>
          <p:cNvSpPr>
            <a:spLocks noGrp="1" noChangeArrowheads="1"/>
          </p:cNvSpPr>
          <p:nvPr>
            <p:ph type="subTitle" idx="1"/>
          </p:nvPr>
        </p:nvSpPr>
        <p:spPr>
          <a:xfrm>
            <a:off x="0" y="3886200"/>
            <a:ext cx="9144000" cy="1752600"/>
          </a:xfrm>
        </p:spPr>
        <p:txBody>
          <a:bodyPr>
            <a:normAutofit fontScale="92500" lnSpcReduction="20000"/>
          </a:bodyPr>
          <a:lstStyle/>
          <a:p>
            <a:r>
              <a:rPr lang="en-US" altLang="en-US" sz="3200" dirty="0" smtClean="0"/>
              <a:t>GOES-8/9/10/11/12/13/14/15</a:t>
            </a:r>
          </a:p>
          <a:p>
            <a:endParaRPr lang="en-US" altLang="en-US" sz="3200" dirty="0"/>
          </a:p>
          <a:p>
            <a:r>
              <a:rPr lang="en-US" altLang="en-US" sz="3200" dirty="0" smtClean="0"/>
              <a:t>From </a:t>
            </a:r>
            <a:r>
              <a:rPr lang="en-US" altLang="en-US" sz="3200" dirty="0"/>
              <a:t>CIMSS web page</a:t>
            </a:r>
          </a:p>
          <a:p>
            <a:r>
              <a:rPr lang="en-US" altLang="en-US" sz="2800" dirty="0"/>
              <a:t>http://cimss.ssec.wisc.edu/goes/rt/sounder-dpi.php</a:t>
            </a:r>
          </a:p>
        </p:txBody>
      </p:sp>
    </p:spTree>
    <p:extLst>
      <p:ext uri="{BB962C8B-B14F-4D97-AF65-F5344CB8AC3E}">
        <p14:creationId xmlns:p14="http://schemas.microsoft.com/office/powerpoint/2010/main" val="8192308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0D307E-1B08-4095-A808-F167B85D839E}"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6386" name="Rectangle 2"/>
          <p:cNvSpPr>
            <a:spLocks noGrp="1" noChangeArrowheads="1"/>
          </p:cNvSpPr>
          <p:nvPr>
            <p:ph type="title"/>
          </p:nvPr>
        </p:nvSpPr>
        <p:spPr/>
        <p:txBody>
          <a:bodyPr/>
          <a:lstStyle/>
          <a:p>
            <a:endParaRPr lang="en-US" altLang="en-US"/>
          </a:p>
        </p:txBody>
      </p:sp>
      <p:sp>
        <p:nvSpPr>
          <p:cNvPr id="16387" name="Rectangle 3"/>
          <p:cNvSpPr>
            <a:spLocks noGrp="1" noChangeArrowheads="1"/>
          </p:cNvSpPr>
          <p:nvPr>
            <p:ph type="body" idx="1"/>
          </p:nvPr>
        </p:nvSpPr>
        <p:spPr/>
        <p:txBody>
          <a:bodyPr/>
          <a:lstStyle/>
          <a:p>
            <a:endParaRPr lang="en-US" altLang="en-US"/>
          </a:p>
        </p:txBody>
      </p:sp>
      <p:pic>
        <p:nvPicPr>
          <p:cNvPr id="16388" name="Picture 4" descr="uslis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27109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73E00F-FD75-4B16-8852-0D3F8B79B7F6}" type="slidenum">
              <a:rPr kumimoji="0" lang="en-US" alt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400" b="0" i="0" u="none" strike="noStrike" kern="1200" cap="none" spc="0" normalizeH="0" baseline="0" noProof="0" smtClean="0">
              <a:ln>
                <a:noFill/>
              </a:ln>
              <a:solidFill>
                <a:srgbClr val="000000"/>
              </a:solidFill>
              <a:effectLst/>
              <a:uLnTx/>
              <a:uFillTx/>
              <a:latin typeface="Times New Roman"/>
              <a:ea typeface="+mn-ea"/>
              <a:cs typeface="+mn-cs"/>
            </a:endParaRPr>
          </a:p>
        </p:txBody>
      </p:sp>
      <p:pic>
        <p:nvPicPr>
          <p:cNvPr id="82946" name="Picture 2" descr="madison hail 13apr06"/>
          <p:cNvPicPr>
            <a:picLocks noChangeAspect="1" noChangeArrowheads="1"/>
          </p:cNvPicPr>
          <p:nvPr/>
        </p:nvPicPr>
        <p:blipFill>
          <a:blip r:embed="rId2">
            <a:extLst>
              <a:ext uri="{28A0092B-C50C-407E-A947-70E740481C1C}">
                <a14:useLocalDpi xmlns:a14="http://schemas.microsoft.com/office/drawing/2010/main" val="0"/>
              </a:ext>
            </a:extLst>
          </a:blip>
          <a:srcRect l="5281" t="17136" b="23709"/>
          <a:stretch>
            <a:fillRect/>
          </a:stretch>
        </p:blipFill>
        <p:spPr bwMode="auto">
          <a:xfrm>
            <a:off x="0" y="1524000"/>
            <a:ext cx="9144000" cy="4283075"/>
          </a:xfrm>
          <a:prstGeom prst="rect">
            <a:avLst/>
          </a:prstGeom>
          <a:noFill/>
          <a:extLst>
            <a:ext uri="{909E8E84-426E-40DD-AFC4-6F175D3DCCD1}">
              <a14:hiddenFill xmlns:a14="http://schemas.microsoft.com/office/drawing/2010/main">
                <a:solidFill>
                  <a:srgbClr val="FFFFFF"/>
                </a:solidFill>
              </a14:hiddenFill>
            </a:ext>
          </a:extLst>
        </p:spPr>
      </p:pic>
      <p:sp>
        <p:nvSpPr>
          <p:cNvPr id="82947" name="Text Box 3"/>
          <p:cNvSpPr txBox="1">
            <a:spLocks noChangeArrowheads="1"/>
          </p:cNvSpPr>
          <p:nvPr/>
        </p:nvSpPr>
        <p:spPr bwMode="auto">
          <a:xfrm>
            <a:off x="1219200" y="609600"/>
            <a:ext cx="6661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Resulting hail from 13 April 2006 in Madison, WI</a:t>
            </a:r>
          </a:p>
        </p:txBody>
      </p:sp>
    </p:spTree>
    <p:extLst>
      <p:ext uri="{BB962C8B-B14F-4D97-AF65-F5344CB8AC3E}">
        <p14:creationId xmlns:p14="http://schemas.microsoft.com/office/powerpoint/2010/main" val="8019565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7B212A-01E2-4E27-AAF4-8C1E44DAB5E4}"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0" name="Rectangle 2"/>
          <p:cNvSpPr>
            <a:spLocks noGrp="1" noChangeArrowheads="1"/>
          </p:cNvSpPr>
          <p:nvPr>
            <p:ph type="title"/>
          </p:nvPr>
        </p:nvSpPr>
        <p:spPr/>
        <p:txBody>
          <a:bodyPr/>
          <a:lstStyle/>
          <a:p>
            <a:r>
              <a:rPr lang="en-US" altLang="en-US">
                <a:solidFill>
                  <a:srgbClr val="FFFF00"/>
                </a:solidFill>
              </a:rPr>
              <a:t>Visible loop from GOES</a:t>
            </a:r>
          </a:p>
        </p:txBody>
      </p:sp>
      <p:pic>
        <p:nvPicPr>
          <p:cNvPr id="17413" name="Picture 5" descr="060906_g12_visibl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60467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41BB06D-178F-44F5-AB26-DF6A54CABBA8}"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434" name="Rectangle 2"/>
          <p:cNvSpPr>
            <a:spLocks noGrp="1" noChangeArrowheads="1"/>
          </p:cNvSpPr>
          <p:nvPr>
            <p:ph type="title"/>
          </p:nvPr>
        </p:nvSpPr>
        <p:spPr/>
        <p:txBody>
          <a:bodyPr/>
          <a:lstStyle/>
          <a:p>
            <a:r>
              <a:rPr lang="en-US" altLang="en-US">
                <a:solidFill>
                  <a:srgbClr val="FFFF00"/>
                </a:solidFill>
              </a:rPr>
              <a:t>Atmospheric Instability</a:t>
            </a:r>
          </a:p>
        </p:txBody>
      </p:sp>
      <p:pic>
        <p:nvPicPr>
          <p:cNvPr id="18435" name="Picture 3" descr="060906_li_v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1247775"/>
            <a:ext cx="9134475" cy="4362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864279"/>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F81A1DE-B40C-4398-9FA6-689E3850FFF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0178" name="Rectangle 2"/>
          <p:cNvSpPr>
            <a:spLocks noGrp="1" noChangeArrowheads="1"/>
          </p:cNvSpPr>
          <p:nvPr>
            <p:ph type="title"/>
          </p:nvPr>
        </p:nvSpPr>
        <p:spPr>
          <a:xfrm>
            <a:off x="457200" y="274638"/>
            <a:ext cx="8229600" cy="792162"/>
          </a:xfrm>
        </p:spPr>
        <p:txBody>
          <a:bodyPr/>
          <a:lstStyle/>
          <a:p>
            <a:r>
              <a:rPr lang="en-US" altLang="en-US">
                <a:solidFill>
                  <a:srgbClr val="000099"/>
                </a:solidFill>
              </a:rPr>
              <a:t>Cloud Top Products</a:t>
            </a:r>
            <a:r>
              <a:rPr lang="en-US" altLang="en-US"/>
              <a:t> </a:t>
            </a:r>
          </a:p>
        </p:txBody>
      </p:sp>
      <p:pic>
        <p:nvPicPr>
          <p:cNvPr id="50179" name="Picture 3" descr="GOESCTPSndr_Imgrpro"/>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76200" y="1981200"/>
            <a:ext cx="7543800" cy="4648200"/>
          </a:xfrm>
        </p:spPr>
      </p:pic>
      <p:sp>
        <p:nvSpPr>
          <p:cNvPr id="50180" name="Rectangle 4"/>
          <p:cNvSpPr>
            <a:spLocks noGrp="1" noChangeArrowheads="1"/>
          </p:cNvSpPr>
          <p:nvPr>
            <p:ph type="body" sz="half" idx="2"/>
          </p:nvPr>
        </p:nvSpPr>
        <p:spPr>
          <a:xfrm>
            <a:off x="4800600" y="1295400"/>
            <a:ext cx="4267200" cy="4876800"/>
          </a:xfrm>
          <a:solidFill>
            <a:schemeClr val="bg1"/>
          </a:solidFill>
        </p:spPr>
        <p:txBody>
          <a:bodyPr/>
          <a:lstStyle/>
          <a:p>
            <a:pPr>
              <a:lnSpc>
                <a:spcPct val="80000"/>
              </a:lnSpc>
            </a:pPr>
            <a:r>
              <a:rPr lang="en-US" altLang="en-US" sz="1600" b="1"/>
              <a:t>Cloud Height Algorithms</a:t>
            </a:r>
          </a:p>
          <a:p>
            <a:pPr lvl="1">
              <a:lnSpc>
                <a:spcPct val="80000"/>
              </a:lnSpc>
            </a:pPr>
            <a:r>
              <a:rPr lang="en-US" altLang="en-US" sz="1400"/>
              <a:t>CO</a:t>
            </a:r>
            <a:r>
              <a:rPr lang="en-US" altLang="en-US" sz="1400" baseline="-25000"/>
              <a:t>2</a:t>
            </a:r>
            <a:r>
              <a:rPr lang="en-US" altLang="en-US" sz="1400"/>
              <a:t> slicing for mid to upper-level non-opaque clouds (Chahine, 1974; Smith and Platt, 1978; Menzel et al, 1983) </a:t>
            </a:r>
          </a:p>
          <a:p>
            <a:pPr lvl="1">
              <a:lnSpc>
                <a:spcPct val="80000"/>
              </a:lnSpc>
            </a:pPr>
            <a:r>
              <a:rPr lang="en-US" altLang="en-US" sz="1400"/>
              <a:t>IR window for low, opaque clouds</a:t>
            </a:r>
          </a:p>
          <a:p>
            <a:pPr lvl="1">
              <a:lnSpc>
                <a:spcPct val="80000"/>
              </a:lnSpc>
            </a:pPr>
            <a:r>
              <a:rPr lang="en-US" altLang="en-US" sz="1400"/>
              <a:t>Pixel level retrievals</a:t>
            </a:r>
          </a:p>
          <a:p>
            <a:pPr lvl="1">
              <a:lnSpc>
                <a:spcPct val="80000"/>
              </a:lnSpc>
            </a:pPr>
            <a:endParaRPr lang="en-US" altLang="en-US" sz="1400"/>
          </a:p>
          <a:p>
            <a:pPr>
              <a:lnSpc>
                <a:spcPct val="80000"/>
              </a:lnSpc>
            </a:pPr>
            <a:r>
              <a:rPr lang="en-US" altLang="en-US" sz="1400" b="1"/>
              <a:t>Distributed to AWIPS, NCEP</a:t>
            </a:r>
          </a:p>
          <a:p>
            <a:pPr>
              <a:lnSpc>
                <a:spcPct val="80000"/>
              </a:lnSpc>
            </a:pPr>
            <a:endParaRPr lang="en-US" altLang="en-US" sz="1600"/>
          </a:p>
          <a:p>
            <a:pPr>
              <a:lnSpc>
                <a:spcPct val="80000"/>
              </a:lnSpc>
            </a:pPr>
            <a:r>
              <a:rPr lang="en-US" altLang="en-US" sz="1600" b="1"/>
              <a:t>Operational Applications</a:t>
            </a:r>
          </a:p>
          <a:p>
            <a:pPr lvl="1">
              <a:lnSpc>
                <a:spcPct val="80000"/>
              </a:lnSpc>
              <a:buFontTx/>
              <a:buNone/>
            </a:pPr>
            <a:r>
              <a:rPr lang="en-US" altLang="en-US" sz="1600" b="1" i="1">
                <a:solidFill>
                  <a:srgbClr val="FF3300"/>
                </a:solidFill>
              </a:rPr>
              <a:t>Nowcasting</a:t>
            </a:r>
            <a:r>
              <a:rPr lang="en-US" altLang="en-US" sz="1600">
                <a:solidFill>
                  <a:srgbClr val="FF3300"/>
                </a:solidFill>
              </a:rPr>
              <a:t> </a:t>
            </a:r>
            <a:endParaRPr lang="en-US" altLang="en-US" sz="1400"/>
          </a:p>
          <a:p>
            <a:pPr lvl="1">
              <a:lnSpc>
                <a:spcPct val="80000"/>
              </a:lnSpc>
            </a:pPr>
            <a:r>
              <a:rPr lang="en-US" altLang="en-US" sz="1400"/>
              <a:t>Aviation Terminal Aerodrome Forecasts (TAFs)</a:t>
            </a:r>
          </a:p>
          <a:p>
            <a:pPr lvl="1">
              <a:lnSpc>
                <a:spcPct val="80000"/>
              </a:lnSpc>
            </a:pPr>
            <a:r>
              <a:rPr lang="en-US" altLang="en-US" sz="1400"/>
              <a:t>Supplements Automated Surface Observing System (ASOS) with upper-level cloud information</a:t>
            </a:r>
          </a:p>
          <a:p>
            <a:pPr lvl="1">
              <a:lnSpc>
                <a:spcPct val="80000"/>
              </a:lnSpc>
            </a:pPr>
            <a:r>
              <a:rPr lang="en-US" altLang="en-US" sz="1400"/>
              <a:t>Effective Cloud Amount (ECA) selected as proxy for NWS RTMA hourly sky cover</a:t>
            </a:r>
          </a:p>
          <a:p>
            <a:pPr lvl="1">
              <a:lnSpc>
                <a:spcPct val="80000"/>
              </a:lnSpc>
              <a:buFontTx/>
              <a:buNone/>
            </a:pPr>
            <a:r>
              <a:rPr lang="en-US" altLang="en-US" sz="1600" b="1" i="1">
                <a:solidFill>
                  <a:srgbClr val="FF3300"/>
                </a:solidFill>
              </a:rPr>
              <a:t>NWP</a:t>
            </a:r>
          </a:p>
          <a:p>
            <a:pPr lvl="1">
              <a:lnSpc>
                <a:spcPct val="80000"/>
              </a:lnSpc>
            </a:pPr>
            <a:r>
              <a:rPr lang="en-US" altLang="en-US" sz="1600"/>
              <a:t>Cloud initialization</a:t>
            </a:r>
          </a:p>
          <a:p>
            <a:pPr lvl="1">
              <a:lnSpc>
                <a:spcPct val="80000"/>
              </a:lnSpc>
            </a:pPr>
            <a:r>
              <a:rPr lang="en-US" altLang="en-US" sz="1600"/>
              <a:t>Assimilated into NCEP North American Mesoscale (NAM) model/NDAS &amp; RUC</a:t>
            </a:r>
          </a:p>
        </p:txBody>
      </p:sp>
    </p:spTree>
    <p:extLst>
      <p:ext uri="{BB962C8B-B14F-4D97-AF65-F5344CB8AC3E}">
        <p14:creationId xmlns:p14="http://schemas.microsoft.com/office/powerpoint/2010/main" val="4495218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CD3234-0350-486E-8BB7-4C30F988097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51202" name="Picture 2" descr="asos_sc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 y="990600"/>
            <a:ext cx="7667625" cy="5524500"/>
          </a:xfrm>
          <a:prstGeom prst="rect">
            <a:avLst/>
          </a:prstGeom>
          <a:noFill/>
          <a:extLst>
            <a:ext uri="{909E8E84-426E-40DD-AFC4-6F175D3DCCD1}">
              <a14:hiddenFill xmlns:a14="http://schemas.microsoft.com/office/drawing/2010/main">
                <a:solidFill>
                  <a:srgbClr val="FFFFFF"/>
                </a:solidFill>
              </a14:hiddenFill>
            </a:ext>
          </a:extLst>
        </p:spPr>
      </p:pic>
      <p:sp>
        <p:nvSpPr>
          <p:cNvPr id="51203" name="Rectangle 3"/>
          <p:cNvSpPr>
            <a:spLocks noChangeArrowheads="1"/>
          </p:cNvSpPr>
          <p:nvPr/>
        </p:nvSpPr>
        <p:spPr bwMode="auto">
          <a:xfrm>
            <a:off x="76200" y="152400"/>
            <a:ext cx="879316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457200" marR="0" lvl="1" indent="0" algn="ctr"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GOES Sounder Supplements Automated Surface Observing</a:t>
            </a:r>
          </a:p>
          <a:p>
            <a:pPr marL="457200" marR="0" lvl="1" indent="0" algn="ctr"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System with Upper (&gt; 12km) Cloud Information</a:t>
            </a:r>
          </a:p>
        </p:txBody>
      </p:sp>
    </p:spTree>
    <p:extLst>
      <p:ext uri="{BB962C8B-B14F-4D97-AF65-F5344CB8AC3E}">
        <p14:creationId xmlns:p14="http://schemas.microsoft.com/office/powerpoint/2010/main" val="380040023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48B1D3-1AB0-48F4-B295-59D7EF62B6AE}"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4818" name="Rectangle 2"/>
          <p:cNvSpPr>
            <a:spLocks noChangeArrowheads="1"/>
          </p:cNvSpPr>
          <p:nvPr/>
        </p:nvSpPr>
        <p:spPr bwMode="auto">
          <a:xfrm>
            <a:off x="1295400" y="685800"/>
            <a:ext cx="480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a:t>
            </a:r>
          </a:p>
        </p:txBody>
      </p:sp>
      <p:pic>
        <p:nvPicPr>
          <p:cNvPr id="34819" name="Picture 3" descr="goesru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457200"/>
            <a:ext cx="60960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goesdif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0"/>
            <a:ext cx="6096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34821" name="Text Box 5"/>
          <p:cNvSpPr txBox="1">
            <a:spLocks noChangeArrowheads="1"/>
          </p:cNvSpPr>
          <p:nvPr/>
        </p:nvSpPr>
        <p:spPr bwMode="auto">
          <a:xfrm>
            <a:off x="533400" y="0"/>
            <a:ext cx="8077200"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GOES Sounder-Derived Cloud Product in the RUC</a:t>
            </a:r>
            <a:endParaRPr kumimoji="0" lang="en-US" altLang="en-US" sz="24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00 UTC 23 March 1999</a:t>
            </a:r>
            <a:endParaRPr kumimoji="0" lang="en-US"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34822" name="Text Box 6"/>
          <p:cNvSpPr txBox="1">
            <a:spLocks noChangeArrowheads="1"/>
          </p:cNvSpPr>
          <p:nvPr/>
        </p:nvSpPr>
        <p:spPr bwMode="auto">
          <a:xfrm>
            <a:off x="152400" y="1295400"/>
            <a:ext cx="315595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GOES Sounder-Derived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plus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Model-Derived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Cloud Top Pressure</a:t>
            </a:r>
          </a:p>
        </p:txBody>
      </p:sp>
      <p:sp>
        <p:nvSpPr>
          <p:cNvPr id="34823" name="Text Box 7"/>
          <p:cNvSpPr txBox="1">
            <a:spLocks noChangeArrowheads="1"/>
          </p:cNvSpPr>
          <p:nvPr/>
        </p:nvSpPr>
        <p:spPr bwMode="auto">
          <a:xfrm>
            <a:off x="5867400" y="3733800"/>
            <a:ext cx="3124200"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Impact of the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GOES Sounder-Derived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Cloud Product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(Gray to Black indicate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cloud added; Yellow to Red indicate cloud removed by GOES data)</a:t>
            </a:r>
            <a:endParaRPr kumimoji="0" lang="en-US"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479331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03DB77F-DB7D-48BE-9D4F-1EEEC4362375}"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35842" name="Picture 2" descr="rucon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3352800"/>
            <a:ext cx="609600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35843" name="Picture 3" descr="GOESON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09600"/>
            <a:ext cx="6096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35844" name="Text Box 4"/>
          <p:cNvSpPr txBox="1">
            <a:spLocks noChangeArrowheads="1"/>
          </p:cNvSpPr>
          <p:nvPr/>
        </p:nvSpPr>
        <p:spPr bwMode="auto">
          <a:xfrm>
            <a:off x="457200" y="0"/>
            <a:ext cx="8229600"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GOES Sounder-Derived Cloud Product in the RUC</a:t>
            </a:r>
            <a:endParaRPr kumimoji="0" lang="en-US" altLang="en-US" sz="24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00 UTC 23 March 1999</a:t>
            </a:r>
            <a:endParaRPr kumimoji="0" lang="en-US"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35845" name="Text Box 5"/>
          <p:cNvSpPr txBox="1">
            <a:spLocks noChangeArrowheads="1"/>
          </p:cNvSpPr>
          <p:nvPr/>
        </p:nvSpPr>
        <p:spPr bwMode="auto">
          <a:xfrm>
            <a:off x="6400800" y="1143000"/>
            <a:ext cx="260508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GOES Sounder-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Derived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Cloud Top Pressure</a:t>
            </a:r>
          </a:p>
        </p:txBody>
      </p:sp>
      <p:sp>
        <p:nvSpPr>
          <p:cNvPr id="35846" name="Text Box 6"/>
          <p:cNvSpPr txBox="1">
            <a:spLocks noChangeArrowheads="1"/>
          </p:cNvSpPr>
          <p:nvPr/>
        </p:nvSpPr>
        <p:spPr bwMode="auto">
          <a:xfrm>
            <a:off x="457200" y="4572000"/>
            <a:ext cx="26050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Model-Derived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Cloud Top Pressure</a:t>
            </a:r>
          </a:p>
        </p:txBody>
      </p:sp>
      <p:sp>
        <p:nvSpPr>
          <p:cNvPr id="35847" name="Text Box 7"/>
          <p:cNvSpPr txBox="1">
            <a:spLocks noChangeArrowheads="1"/>
          </p:cNvSpPr>
          <p:nvPr/>
        </p:nvSpPr>
        <p:spPr bwMode="auto">
          <a:xfrm>
            <a:off x="2057400" y="3200400"/>
            <a:ext cx="762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900 mb</a:t>
            </a:r>
            <a:endParaRPr kumimoji="0" lang="en-US" altLang="en-US" sz="24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35848" name="Text Box 8"/>
          <p:cNvSpPr txBox="1">
            <a:spLocks noChangeArrowheads="1"/>
          </p:cNvSpPr>
          <p:nvPr/>
        </p:nvSpPr>
        <p:spPr bwMode="auto">
          <a:xfrm>
            <a:off x="3657600" y="3200400"/>
            <a:ext cx="4127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600</a:t>
            </a:r>
            <a:endParaRPr kumimoji="0" lang="en-US" altLang="en-US" sz="10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35849" name="Text Box 9"/>
          <p:cNvSpPr txBox="1">
            <a:spLocks noChangeArrowheads="1"/>
          </p:cNvSpPr>
          <p:nvPr/>
        </p:nvSpPr>
        <p:spPr bwMode="auto">
          <a:xfrm>
            <a:off x="5181600" y="3200400"/>
            <a:ext cx="4127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300</a:t>
            </a:r>
          </a:p>
        </p:txBody>
      </p:sp>
    </p:spTree>
    <p:extLst>
      <p:ext uri="{BB962C8B-B14F-4D97-AF65-F5344CB8AC3E}">
        <p14:creationId xmlns:p14="http://schemas.microsoft.com/office/powerpoint/2010/main" val="1235293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0E71345-871C-4CB2-8F6B-7F0F079F5CAE}"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6866" name="Text Box 2"/>
          <p:cNvSpPr txBox="1">
            <a:spLocks noChangeArrowheads="1"/>
          </p:cNvSpPr>
          <p:nvPr/>
        </p:nvSpPr>
        <p:spPr bwMode="auto">
          <a:xfrm>
            <a:off x="0" y="3429000"/>
            <a:ext cx="2613025" cy="925513"/>
          </a:xfrm>
          <a:prstGeom prst="rect">
            <a:avLst/>
          </a:prstGeom>
          <a:solidFill>
            <a:schemeClr val="accent2"/>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Verification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Cloud-top pressure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based on NESDIS product</a:t>
            </a:r>
            <a:endParaRPr kumimoji="0" lang="en-US" altLang="en-US" sz="1800" b="0" i="0" u="none" strike="noStrike" kern="1200" cap="none" spc="0" normalizeH="0" baseline="0" noProof="0" smtClean="0">
              <a:ln>
                <a:noFill/>
              </a:ln>
              <a:solidFill>
                <a:srgbClr val="CCECFF"/>
              </a:solidFill>
              <a:effectLst/>
              <a:uLnTx/>
              <a:uFillTx/>
              <a:latin typeface="Times New Roman" panose="02020603050405020304" pitchFamily="18" charset="0"/>
              <a:ea typeface="+mn-ea"/>
              <a:cs typeface="+mn-cs"/>
            </a:endParaRPr>
          </a:p>
        </p:txBody>
      </p:sp>
      <p:sp>
        <p:nvSpPr>
          <p:cNvPr id="36867" name="Text Box 3"/>
          <p:cNvSpPr txBox="1">
            <a:spLocks noChangeArrowheads="1"/>
          </p:cNvSpPr>
          <p:nvPr/>
        </p:nvSpPr>
        <p:spPr bwMode="auto">
          <a:xfrm>
            <a:off x="76200" y="4333875"/>
            <a:ext cx="5054600" cy="25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Effect of GOES (sounder cloud)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data on 3-h RUC cloud </a:t>
            </a:r>
            <a:r>
              <a:rPr kumimoji="0" lang="en-US" altLang="en-US" sz="2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forecasts</a:t>
            </a:r>
            <a:endParaRPr kumimoji="0" lang="en-US" altLang="en-US" sz="2800" b="1" i="0" u="none" strike="noStrike" kern="1200" cap="none" spc="0" normalizeH="0" baseline="0" noProof="0" smtClean="0">
              <a:ln>
                <a:noFill/>
              </a:ln>
              <a:solidFill>
                <a:srgbClr val="99CC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srgbClr val="99CC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333399"/>
                </a:solidFill>
                <a:effectLst/>
                <a:uLnTx/>
                <a:uFillTx/>
                <a:latin typeface="Times New Roman" panose="02020603050405020304" pitchFamily="18" charset="0"/>
                <a:ea typeface="+mn-ea"/>
                <a:cs typeface="+mn-cs"/>
              </a:rPr>
              <a:t>“</a:t>
            </a:r>
            <a:r>
              <a:rPr kumimoji="0" lang="en-US" altLang="en-US" sz="2800" b="0" i="1" u="none" strike="noStrike" kern="1200" cap="none" spc="0" normalizeH="0" baseline="0" noProof="0" smtClean="0">
                <a:ln>
                  <a:noFill/>
                </a:ln>
                <a:solidFill>
                  <a:srgbClr val="333399"/>
                </a:solidFill>
                <a:effectLst/>
                <a:uLnTx/>
                <a:uFillTx/>
                <a:latin typeface="Times New Roman" panose="02020603050405020304" pitchFamily="18" charset="0"/>
                <a:ea typeface="+mn-ea"/>
                <a:cs typeface="+mn-cs"/>
              </a:rPr>
              <a:t>much improved cloud forecasts”</a:t>
            </a:r>
            <a:r>
              <a:rPr kumimoji="0" lang="en-US" altLang="en-US" sz="28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a:t>
            </a:r>
            <a:endParaRPr kumimoji="0" lang="en-US" altLang="en-US" sz="2400" b="0" i="0" u="none" strike="noStrike" kern="1200" cap="none" spc="0" normalizeH="0" baseline="0" noProof="0" smtClean="0">
              <a:ln>
                <a:noFill/>
              </a:ln>
              <a:solidFill>
                <a:srgbClr val="99CC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srgbClr val="99CC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1800 UTC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Tues 2 Oct 2001</a:t>
            </a:r>
          </a:p>
        </p:txBody>
      </p:sp>
      <p:sp>
        <p:nvSpPr>
          <p:cNvPr id="36868" name="Text Box 4"/>
          <p:cNvSpPr txBox="1">
            <a:spLocks noChangeArrowheads="1"/>
          </p:cNvSpPr>
          <p:nvPr/>
        </p:nvSpPr>
        <p:spPr bwMode="auto">
          <a:xfrm>
            <a:off x="1689100" y="6096000"/>
            <a:ext cx="28829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Stan Benjamin – NOAA/FSL</a:t>
            </a:r>
            <a:endParaRPr kumimoji="0" lang="en-US" alt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grpSp>
        <p:nvGrpSpPr>
          <p:cNvPr id="36869" name="Group 5"/>
          <p:cNvGrpSpPr>
            <a:grpSpLocks/>
          </p:cNvGrpSpPr>
          <p:nvPr/>
        </p:nvGrpSpPr>
        <p:grpSpPr bwMode="auto">
          <a:xfrm>
            <a:off x="0" y="0"/>
            <a:ext cx="4343400" cy="3376613"/>
            <a:chOff x="0" y="0"/>
            <a:chExt cx="2736" cy="2127"/>
          </a:xfrm>
        </p:grpSpPr>
        <p:pic>
          <p:nvPicPr>
            <p:cNvPr id="36870" name="Picture 6" descr="sfov_P"/>
            <p:cNvPicPr>
              <a:picLocks noChangeAspect="1" noChangeArrowheads="1"/>
            </p:cNvPicPr>
            <p:nvPr/>
          </p:nvPicPr>
          <p:blipFill>
            <a:blip r:embed="rId3">
              <a:extLst>
                <a:ext uri="{28A0092B-C50C-407E-A947-70E740481C1C}">
                  <a14:useLocalDpi xmlns:a14="http://schemas.microsoft.com/office/drawing/2010/main" val="0"/>
                </a:ext>
              </a:extLst>
            </a:blip>
            <a:srcRect t="12146" b="10121"/>
            <a:stretch>
              <a:fillRect/>
            </a:stretch>
          </p:blipFill>
          <p:spPr bwMode="auto">
            <a:xfrm>
              <a:off x="0" y="0"/>
              <a:ext cx="2736" cy="2127"/>
            </a:xfrm>
            <a:prstGeom prst="rect">
              <a:avLst/>
            </a:prstGeom>
            <a:noFill/>
            <a:extLst>
              <a:ext uri="{909E8E84-426E-40DD-AFC4-6F175D3DCCD1}">
                <a14:hiddenFill xmlns:a14="http://schemas.microsoft.com/office/drawing/2010/main">
                  <a:solidFill>
                    <a:srgbClr val="FFFFFF"/>
                  </a:solidFill>
                </a14:hiddenFill>
              </a:ext>
            </a:extLst>
          </p:spPr>
        </p:pic>
        <p:sp>
          <p:nvSpPr>
            <p:cNvPr id="36871" name="Oval 7"/>
            <p:cNvSpPr>
              <a:spLocks noChangeArrowheads="1"/>
            </p:cNvSpPr>
            <p:nvPr/>
          </p:nvSpPr>
          <p:spPr bwMode="auto">
            <a:xfrm>
              <a:off x="1056" y="432"/>
              <a:ext cx="480" cy="432"/>
            </a:xfrm>
            <a:prstGeom prst="ellipse">
              <a:avLst/>
            </a:prstGeom>
            <a:noFill/>
            <a:ln w="254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6872" name="Oval 8"/>
            <p:cNvSpPr>
              <a:spLocks noChangeArrowheads="1"/>
            </p:cNvSpPr>
            <p:nvPr/>
          </p:nvSpPr>
          <p:spPr bwMode="auto">
            <a:xfrm>
              <a:off x="864" y="1344"/>
              <a:ext cx="480" cy="432"/>
            </a:xfrm>
            <a:prstGeom prst="ellipse">
              <a:avLst/>
            </a:prstGeom>
            <a:noFill/>
            <a:ln w="254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grpSp>
        <p:nvGrpSpPr>
          <p:cNvPr id="36873" name="Group 9"/>
          <p:cNvGrpSpPr>
            <a:grpSpLocks/>
          </p:cNvGrpSpPr>
          <p:nvPr/>
        </p:nvGrpSpPr>
        <p:grpSpPr bwMode="auto">
          <a:xfrm>
            <a:off x="4953000" y="0"/>
            <a:ext cx="4191000" cy="3359150"/>
            <a:chOff x="3120" y="0"/>
            <a:chExt cx="2640" cy="2116"/>
          </a:xfrm>
        </p:grpSpPr>
        <p:pic>
          <p:nvPicPr>
            <p:cNvPr id="36874" name="Picture 10" descr="ruc20cld03h"/>
            <p:cNvPicPr>
              <a:picLocks noChangeAspect="1" noChangeArrowheads="1"/>
            </p:cNvPicPr>
            <p:nvPr/>
          </p:nvPicPr>
          <p:blipFill>
            <a:blip r:embed="rId4">
              <a:extLst>
                <a:ext uri="{28A0092B-C50C-407E-A947-70E740481C1C}">
                  <a14:useLocalDpi xmlns:a14="http://schemas.microsoft.com/office/drawing/2010/main" val="0"/>
                </a:ext>
              </a:extLst>
            </a:blip>
            <a:srcRect t="11134" b="8705"/>
            <a:stretch>
              <a:fillRect/>
            </a:stretch>
          </p:blipFill>
          <p:spPr bwMode="auto">
            <a:xfrm>
              <a:off x="3120" y="0"/>
              <a:ext cx="2640" cy="2116"/>
            </a:xfrm>
            <a:prstGeom prst="rect">
              <a:avLst/>
            </a:prstGeom>
            <a:noFill/>
            <a:extLst>
              <a:ext uri="{909E8E84-426E-40DD-AFC4-6F175D3DCCD1}">
                <a14:hiddenFill xmlns:a14="http://schemas.microsoft.com/office/drawing/2010/main">
                  <a:solidFill>
                    <a:srgbClr val="FFFFFF"/>
                  </a:solidFill>
                </a14:hiddenFill>
              </a:ext>
            </a:extLst>
          </p:spPr>
        </p:pic>
        <p:sp>
          <p:nvSpPr>
            <p:cNvPr id="36875" name="Oval 11"/>
            <p:cNvSpPr>
              <a:spLocks noChangeArrowheads="1"/>
            </p:cNvSpPr>
            <p:nvPr/>
          </p:nvSpPr>
          <p:spPr bwMode="auto">
            <a:xfrm>
              <a:off x="4128" y="432"/>
              <a:ext cx="480" cy="432"/>
            </a:xfrm>
            <a:prstGeom prst="ellipse">
              <a:avLst/>
            </a:prstGeom>
            <a:noFill/>
            <a:ln w="254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6876" name="Oval 12"/>
            <p:cNvSpPr>
              <a:spLocks noChangeArrowheads="1"/>
            </p:cNvSpPr>
            <p:nvPr/>
          </p:nvSpPr>
          <p:spPr bwMode="auto">
            <a:xfrm>
              <a:off x="3936" y="1344"/>
              <a:ext cx="480" cy="432"/>
            </a:xfrm>
            <a:prstGeom prst="ellipse">
              <a:avLst/>
            </a:prstGeom>
            <a:noFill/>
            <a:ln w="254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grpSp>
        <p:nvGrpSpPr>
          <p:cNvPr id="36877" name="Group 13"/>
          <p:cNvGrpSpPr>
            <a:grpSpLocks/>
          </p:cNvGrpSpPr>
          <p:nvPr/>
        </p:nvGrpSpPr>
        <p:grpSpPr bwMode="auto">
          <a:xfrm>
            <a:off x="4953000" y="3498850"/>
            <a:ext cx="4191000" cy="3359150"/>
            <a:chOff x="3120" y="2204"/>
            <a:chExt cx="2640" cy="2116"/>
          </a:xfrm>
        </p:grpSpPr>
        <p:pic>
          <p:nvPicPr>
            <p:cNvPr id="36878" name="Picture 14" descr="maps_cld_03h"/>
            <p:cNvPicPr>
              <a:picLocks noChangeAspect="1" noChangeArrowheads="1"/>
            </p:cNvPicPr>
            <p:nvPr/>
          </p:nvPicPr>
          <p:blipFill>
            <a:blip r:embed="rId5">
              <a:extLst>
                <a:ext uri="{28A0092B-C50C-407E-A947-70E740481C1C}">
                  <a14:useLocalDpi xmlns:a14="http://schemas.microsoft.com/office/drawing/2010/main" val="0"/>
                </a:ext>
              </a:extLst>
            </a:blip>
            <a:srcRect t="11134" b="8705"/>
            <a:stretch>
              <a:fillRect/>
            </a:stretch>
          </p:blipFill>
          <p:spPr bwMode="auto">
            <a:xfrm>
              <a:off x="3120" y="2204"/>
              <a:ext cx="2640" cy="2116"/>
            </a:xfrm>
            <a:prstGeom prst="rect">
              <a:avLst/>
            </a:prstGeom>
            <a:noFill/>
            <a:extLst>
              <a:ext uri="{909E8E84-426E-40DD-AFC4-6F175D3DCCD1}">
                <a14:hiddenFill xmlns:a14="http://schemas.microsoft.com/office/drawing/2010/main">
                  <a:solidFill>
                    <a:srgbClr val="FFFFFF"/>
                  </a:solidFill>
                </a14:hiddenFill>
              </a:ext>
            </a:extLst>
          </p:spPr>
        </p:pic>
        <p:sp>
          <p:nvSpPr>
            <p:cNvPr id="36879" name="Oval 15"/>
            <p:cNvSpPr>
              <a:spLocks noChangeArrowheads="1"/>
            </p:cNvSpPr>
            <p:nvPr/>
          </p:nvSpPr>
          <p:spPr bwMode="auto">
            <a:xfrm>
              <a:off x="4128" y="2640"/>
              <a:ext cx="480" cy="432"/>
            </a:xfrm>
            <a:prstGeom prst="ellipse">
              <a:avLst/>
            </a:prstGeom>
            <a:noFill/>
            <a:ln w="254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6880" name="Oval 16"/>
            <p:cNvSpPr>
              <a:spLocks noChangeArrowheads="1"/>
            </p:cNvSpPr>
            <p:nvPr/>
          </p:nvSpPr>
          <p:spPr bwMode="auto">
            <a:xfrm>
              <a:off x="3936" y="3552"/>
              <a:ext cx="480" cy="432"/>
            </a:xfrm>
            <a:prstGeom prst="ellipse">
              <a:avLst/>
            </a:prstGeom>
            <a:noFill/>
            <a:ln w="254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sp>
        <p:nvSpPr>
          <p:cNvPr id="36881" name="Text Box 17"/>
          <p:cNvSpPr txBox="1">
            <a:spLocks noChangeArrowheads="1"/>
          </p:cNvSpPr>
          <p:nvPr/>
        </p:nvSpPr>
        <p:spPr bwMode="auto">
          <a:xfrm>
            <a:off x="4648200" y="6216650"/>
            <a:ext cx="2949575" cy="650875"/>
          </a:xfrm>
          <a:prstGeom prst="rect">
            <a:avLst/>
          </a:prstGeom>
          <a:solidFill>
            <a:schemeClr val="accent2"/>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3h 40km RUC cloud-top fcst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00"/>
                </a:solidFill>
                <a:effectLst/>
                <a:uLnTx/>
                <a:uFillTx/>
                <a:latin typeface="Times New Roman" panose="02020603050405020304" pitchFamily="18" charset="0"/>
                <a:ea typeface="+mn-ea"/>
                <a:cs typeface="+mn-cs"/>
              </a:rPr>
              <a:t>No GOES</a:t>
            </a:r>
            <a:r>
              <a:rPr kumimoji="0" lang="en-US" altLang="en-US" sz="1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 cloud assimilation</a:t>
            </a:r>
            <a:r>
              <a:rPr kumimoji="0" lang="en-US"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a:t>
            </a:r>
          </a:p>
        </p:txBody>
      </p:sp>
      <p:sp>
        <p:nvSpPr>
          <p:cNvPr id="36882" name="Text Box 18"/>
          <p:cNvSpPr txBox="1">
            <a:spLocks noChangeArrowheads="1"/>
          </p:cNvSpPr>
          <p:nvPr/>
        </p:nvSpPr>
        <p:spPr bwMode="auto">
          <a:xfrm>
            <a:off x="4648200" y="2895600"/>
            <a:ext cx="2847975" cy="650875"/>
          </a:xfrm>
          <a:prstGeom prst="rect">
            <a:avLst/>
          </a:prstGeom>
          <a:solidFill>
            <a:schemeClr val="accent2"/>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3h 20km RUC cloud-top fcst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00"/>
                </a:solidFill>
                <a:effectLst/>
                <a:uLnTx/>
                <a:uFillTx/>
                <a:latin typeface="Times New Roman" panose="02020603050405020304" pitchFamily="18" charset="0"/>
                <a:ea typeface="+mn-ea"/>
                <a:cs typeface="+mn-cs"/>
              </a:rPr>
              <a:t>w/ GOES</a:t>
            </a:r>
            <a:r>
              <a:rPr kumimoji="0" lang="en-US" altLang="en-US" sz="1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 cloud assimilation</a:t>
            </a:r>
            <a:endParaRPr kumimoji="0" lang="en-US"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638337229"/>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A531D2-6228-495D-AFD1-3F915CA51151}"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3250" name="Text Box 2"/>
          <p:cNvSpPr txBox="1">
            <a:spLocks noChangeArrowheads="1"/>
          </p:cNvSpPr>
          <p:nvPr/>
        </p:nvSpPr>
        <p:spPr bwMode="auto">
          <a:xfrm>
            <a:off x="4800600" y="2590800"/>
            <a:ext cx="4267200" cy="4092575"/>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anose="020B0604020202020204" pitchFamily="34" charset="0"/>
              </a:defRPr>
            </a:lvl1pPr>
            <a:lvl2pPr marL="914400" indent="-457200">
              <a:defRPr>
                <a:solidFill>
                  <a:schemeClr val="tx1"/>
                </a:solidFill>
                <a:latin typeface="Arial" panose="020B0604020202020204" pitchFamily="34" charset="0"/>
              </a:defRPr>
            </a:lvl2pPr>
            <a:lvl3pPr marL="1371600" indent="-457200">
              <a:defRPr>
                <a:solidFill>
                  <a:schemeClr val="tx1"/>
                </a:solidFill>
                <a:latin typeface="Arial" panose="020B0604020202020204" pitchFamily="34" charset="0"/>
              </a:defRPr>
            </a:lvl3pPr>
            <a:lvl4pPr marL="1828800" indent="-457200">
              <a:defRPr>
                <a:solidFill>
                  <a:schemeClr val="tx1"/>
                </a:solidFill>
                <a:latin typeface="Arial" panose="020B0604020202020204" pitchFamily="34" charset="0"/>
              </a:defRPr>
            </a:lvl4pPr>
            <a:lvl5pPr marL="2286000" indent="-457200">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marL="457200" marR="0" lvl="0" indent="-457200" algn="l" defTabSz="914400" rtl="0" eaLnBrk="0" fontAlgn="base" latinLnBrk="0" hangingPunct="0">
              <a:lnSpc>
                <a:spcPct val="100000"/>
              </a:lnSpc>
              <a:spcBef>
                <a:spcPct val="50000"/>
              </a:spcBef>
              <a:spcAft>
                <a:spcPct val="0"/>
              </a:spcAft>
              <a:buClrTx/>
              <a:buSzTx/>
              <a:buFontTx/>
              <a:buNone/>
              <a:tabLst/>
              <a:defRPr/>
            </a:pPr>
            <a:r>
              <a:rPr kumimoji="0" lang="en-US" altLang="en-US" sz="2000" b="0" i="0" u="sng" strike="noStrike" kern="1200" cap="none" spc="0" normalizeH="0" baseline="0" noProof="0" smtClean="0">
                <a:ln>
                  <a:noFill/>
                </a:ln>
                <a:solidFill>
                  <a:srgbClr val="000099"/>
                </a:solidFill>
                <a:effectLst/>
                <a:uLnTx/>
                <a:uFillTx/>
                <a:latin typeface="Arial" panose="020B0604020202020204" pitchFamily="34" charset="0"/>
                <a:ea typeface="+mn-ea"/>
                <a:cs typeface="+mn-cs"/>
              </a:rPr>
              <a:t>RTMA Products Include:</a:t>
            </a:r>
          </a:p>
          <a:p>
            <a:pPr marL="457200" marR="0" lvl="0" indent="-457200" algn="l" defTabSz="914400" rtl="0" eaLnBrk="0" fontAlgn="base" latinLnBrk="0" hangingPunct="0">
              <a:lnSpc>
                <a:spcPct val="100000"/>
              </a:lnSpc>
              <a:spcBef>
                <a:spcPct val="50000"/>
              </a:spcBef>
              <a:spcAft>
                <a:spcPct val="0"/>
              </a:spcAft>
              <a:buClrTx/>
              <a:buSzTx/>
              <a:buFontTx/>
              <a:buAutoNum type="arabicPeriod"/>
              <a:tabLst/>
              <a:defRPr/>
            </a:pPr>
            <a:r>
              <a:rPr kumimoji="0" lang="en-US" altLang="en-US" sz="2000" b="0"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Temp</a:t>
            </a:r>
          </a:p>
          <a:p>
            <a:pPr marL="457200" marR="0" lvl="0" indent="-457200" algn="l" defTabSz="914400" rtl="0" eaLnBrk="0" fontAlgn="base" latinLnBrk="0" hangingPunct="0">
              <a:lnSpc>
                <a:spcPct val="100000"/>
              </a:lnSpc>
              <a:spcBef>
                <a:spcPct val="50000"/>
              </a:spcBef>
              <a:spcAft>
                <a:spcPct val="0"/>
              </a:spcAft>
              <a:buClrTx/>
              <a:buSzTx/>
              <a:buFontTx/>
              <a:buAutoNum type="arabicPeriod"/>
              <a:tabLst/>
              <a:defRPr/>
            </a:pPr>
            <a:r>
              <a:rPr kumimoji="0" lang="en-US" altLang="en-US" sz="2000" b="0"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Dew point temp</a:t>
            </a:r>
          </a:p>
          <a:p>
            <a:pPr marL="457200" marR="0" lvl="0" indent="-457200" algn="l" defTabSz="914400" rtl="0" eaLnBrk="0" fontAlgn="base" latinLnBrk="0" hangingPunct="0">
              <a:lnSpc>
                <a:spcPct val="100000"/>
              </a:lnSpc>
              <a:spcBef>
                <a:spcPct val="50000"/>
              </a:spcBef>
              <a:spcAft>
                <a:spcPct val="0"/>
              </a:spcAft>
              <a:buClrTx/>
              <a:buSzTx/>
              <a:buFontTx/>
              <a:buAutoNum type="arabicPeriod"/>
              <a:tabLst/>
              <a:defRPr/>
            </a:pPr>
            <a:r>
              <a:rPr kumimoji="0" lang="en-US" altLang="en-US" sz="2000" b="0"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Wind: u-component</a:t>
            </a:r>
          </a:p>
          <a:p>
            <a:pPr marL="457200" marR="0" lvl="0" indent="-457200" algn="l" defTabSz="914400" rtl="0" eaLnBrk="0" fontAlgn="base" latinLnBrk="0" hangingPunct="0">
              <a:lnSpc>
                <a:spcPct val="100000"/>
              </a:lnSpc>
              <a:spcBef>
                <a:spcPct val="50000"/>
              </a:spcBef>
              <a:spcAft>
                <a:spcPct val="0"/>
              </a:spcAft>
              <a:buClrTx/>
              <a:buSzTx/>
              <a:buFontTx/>
              <a:buAutoNum type="arabicPeriod"/>
              <a:tabLst/>
              <a:defRPr/>
            </a:pPr>
            <a:r>
              <a:rPr kumimoji="0" lang="en-US" altLang="en-US" sz="2000" b="0"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Wind v-component</a:t>
            </a:r>
          </a:p>
          <a:p>
            <a:pPr marL="457200" marR="0" lvl="0" indent="-457200" algn="l" defTabSz="914400" rtl="0" eaLnBrk="0" fontAlgn="base" latinLnBrk="0" hangingPunct="0">
              <a:lnSpc>
                <a:spcPct val="100000"/>
              </a:lnSpc>
              <a:spcBef>
                <a:spcPct val="50000"/>
              </a:spcBef>
              <a:spcAft>
                <a:spcPct val="0"/>
              </a:spcAft>
              <a:buClrTx/>
              <a:buSzTx/>
              <a:buFontTx/>
              <a:buAutoNum type="arabicPeriod"/>
              <a:tabLst/>
              <a:defRPr/>
            </a:pPr>
            <a:r>
              <a:rPr kumimoji="0" lang="en-US" altLang="en-US" sz="2000" b="0"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Precipitation</a:t>
            </a:r>
          </a:p>
          <a:p>
            <a:pPr marL="457200" marR="0" lvl="0" indent="-457200" algn="l" defTabSz="914400" rtl="0" eaLnBrk="0" fontAlgn="base" latinLnBrk="0" hangingPunct="0">
              <a:lnSpc>
                <a:spcPct val="100000"/>
              </a:lnSpc>
              <a:spcBef>
                <a:spcPct val="50000"/>
              </a:spcBef>
              <a:spcAft>
                <a:spcPct val="0"/>
              </a:spcAft>
              <a:buClrTx/>
              <a:buSzTx/>
              <a:buFontTx/>
              <a:buAutoNum type="arabicPeriod"/>
              <a:tabLst/>
              <a:defRPr/>
            </a:pPr>
            <a:endParaRPr kumimoji="0" lang="en-US" altLang="en-US" sz="2000" b="0" i="0" u="none" strike="noStrike" kern="1200" cap="none" spc="0" normalizeH="0" baseline="0" noProof="0" smtClean="0">
              <a:ln>
                <a:noFill/>
              </a:ln>
              <a:solidFill>
                <a:srgbClr val="000099"/>
              </a:solidFill>
              <a:effectLst/>
              <a:uLnTx/>
              <a:uFillTx/>
              <a:latin typeface="Arial" panose="020B0604020202020204" pitchFamily="34" charset="0"/>
              <a:ea typeface="+mn-ea"/>
              <a:cs typeface="+mn-cs"/>
            </a:endParaRPr>
          </a:p>
          <a:p>
            <a:pPr marL="457200" marR="0" lvl="0" indent="-457200" algn="l" defTabSz="914400" rtl="0" eaLnBrk="0" fontAlgn="base" latinLnBrk="0" hangingPunct="0">
              <a:lnSpc>
                <a:spcPct val="100000"/>
              </a:lnSpc>
              <a:spcBef>
                <a:spcPct val="50000"/>
              </a:spcBef>
              <a:spcAft>
                <a:spcPct val="0"/>
              </a:spcAft>
              <a:buClrTx/>
              <a:buSzTx/>
              <a:buFontTx/>
              <a:buAutoNum type="arabicPeriod"/>
              <a:tabLst/>
              <a:defRPr/>
            </a:pPr>
            <a:r>
              <a:rPr kumimoji="0" lang="en-US" altLang="en-US" sz="2000" b="0" i="0" u="none" strike="noStrike" kern="1200" cap="none" spc="0" normalizeH="0" baseline="0" noProof="0" smtClean="0">
                <a:ln>
                  <a:noFill/>
                </a:ln>
                <a:solidFill>
                  <a:srgbClr val="FF3300"/>
                </a:solidFill>
                <a:effectLst/>
                <a:uLnTx/>
                <a:uFillTx/>
                <a:latin typeface="Arial" panose="020B0604020202020204" pitchFamily="34" charset="0"/>
                <a:ea typeface="+mn-ea"/>
                <a:cs typeface="+mn-cs"/>
              </a:rPr>
              <a:t>Sky Cover</a:t>
            </a:r>
          </a:p>
          <a:p>
            <a:pPr marL="457200" marR="0" lvl="0" indent="-457200" algn="l" defTabSz="914400" rtl="0" eaLnBrk="0" fontAlgn="base" latinLnBrk="0" hangingPunct="0">
              <a:lnSpc>
                <a:spcPct val="100000"/>
              </a:lnSpc>
              <a:spcBef>
                <a:spcPct val="50000"/>
              </a:spcBef>
              <a:spcAft>
                <a:spcPct val="0"/>
              </a:spcAft>
              <a:buClrTx/>
              <a:buSzTx/>
              <a:buFontTx/>
              <a:buNone/>
              <a:tabLst/>
              <a:defRPr/>
            </a:pPr>
            <a:endParaRPr kumimoji="0" lang="en-US" altLang="en-US" sz="2000" b="0" i="0" u="none" strike="noStrike" kern="1200" cap="none" spc="0" normalizeH="0" baseline="0" noProof="0" smtClean="0">
              <a:ln>
                <a:noFill/>
              </a:ln>
              <a:solidFill>
                <a:srgbClr val="FF3300"/>
              </a:solidFill>
              <a:effectLst/>
              <a:uLnTx/>
              <a:uFillTx/>
              <a:latin typeface="Arial" panose="020B0604020202020204" pitchFamily="34" charset="0"/>
              <a:ea typeface="+mn-ea"/>
              <a:cs typeface="+mn-cs"/>
            </a:endParaRPr>
          </a:p>
        </p:txBody>
      </p:sp>
      <p:sp>
        <p:nvSpPr>
          <p:cNvPr id="53251" name="Rectangle 3"/>
          <p:cNvSpPr>
            <a:spLocks noGrp="1" noChangeArrowheads="1"/>
          </p:cNvSpPr>
          <p:nvPr>
            <p:ph type="title"/>
          </p:nvPr>
        </p:nvSpPr>
        <p:spPr>
          <a:xfrm>
            <a:off x="304800" y="152400"/>
            <a:ext cx="8839200" cy="6096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b"/>
          <a:lstStyle/>
          <a:p>
            <a:r>
              <a:rPr lang="en-US" altLang="en-US" sz="2200">
                <a:solidFill>
                  <a:srgbClr val="000099"/>
                </a:solidFill>
              </a:rPr>
              <a:t>Gridded GOES Sounder Cloud Products in the NWS Real-time Mesoscale Analysis (RTMA) and Analysis of Record Program</a:t>
            </a:r>
            <a:endParaRPr lang="en-US" altLang="en-US" sz="2200" u="sng">
              <a:solidFill>
                <a:srgbClr val="000099"/>
              </a:solidFill>
            </a:endParaRPr>
          </a:p>
        </p:txBody>
      </p:sp>
      <p:sp>
        <p:nvSpPr>
          <p:cNvPr id="53252" name="Rectangle 4"/>
          <p:cNvSpPr>
            <a:spLocks noGrp="1" noChangeArrowheads="1"/>
          </p:cNvSpPr>
          <p:nvPr>
            <p:ph type="body" sz="half" idx="1"/>
          </p:nvPr>
        </p:nvSpPr>
        <p:spPr>
          <a:xfrm>
            <a:off x="228600" y="914400"/>
            <a:ext cx="8915400" cy="1600200"/>
          </a:xfrm>
        </p:spPr>
        <p:txBody>
          <a:bodyPr/>
          <a:lstStyle/>
          <a:p>
            <a:pPr lvl="1">
              <a:lnSpc>
                <a:spcPct val="80000"/>
              </a:lnSpc>
              <a:buFontTx/>
              <a:buNone/>
            </a:pPr>
            <a:endParaRPr lang="en-US" altLang="en-US" sz="1200"/>
          </a:p>
          <a:p>
            <a:pPr>
              <a:lnSpc>
                <a:spcPct val="80000"/>
              </a:lnSpc>
            </a:pPr>
            <a:r>
              <a:rPr lang="en-US" altLang="en-US" sz="1800">
                <a:solidFill>
                  <a:srgbClr val="0099FF"/>
                </a:solidFill>
              </a:rPr>
              <a:t>Effective Cloud Amount (ECA) selected as proxy for NWS RTMA hourly sky cover</a:t>
            </a:r>
            <a:endParaRPr lang="en-US" altLang="en-US" sz="1600">
              <a:solidFill>
                <a:srgbClr val="0099FF"/>
              </a:solidFill>
            </a:endParaRPr>
          </a:p>
          <a:p>
            <a:pPr>
              <a:lnSpc>
                <a:spcPct val="80000"/>
              </a:lnSpc>
            </a:pPr>
            <a:r>
              <a:rPr lang="en-US" altLang="en-US" sz="1800">
                <a:solidFill>
                  <a:srgbClr val="0000CC"/>
                </a:solidFill>
              </a:rPr>
              <a:t>NWS Real-time Mesoscale Analysis (RTMA) and Analysis of Record (AOR) Program</a:t>
            </a:r>
            <a:r>
              <a:rPr lang="en-US" altLang="en-US" sz="1400" u="sng">
                <a:solidFill>
                  <a:srgbClr val="0000CC"/>
                </a:solidFill>
              </a:rPr>
              <a:t> </a:t>
            </a:r>
          </a:p>
          <a:p>
            <a:pPr>
              <a:lnSpc>
                <a:spcPct val="80000"/>
              </a:lnSpc>
              <a:buFontTx/>
              <a:buNone/>
            </a:pPr>
            <a:r>
              <a:rPr lang="en-US" altLang="en-US" sz="1400">
                <a:solidFill>
                  <a:srgbClr val="FF3300"/>
                </a:solidFill>
              </a:rPr>
              <a:t>	(http://www.emc.ncep.noaa.gov/research/NCEP-EMCModelReview2005/WR_NCEP_REVIEW_AOR.pdf)</a:t>
            </a:r>
            <a:r>
              <a:rPr lang="en-US" altLang="en-US" sz="800">
                <a:solidFill>
                  <a:srgbClr val="FF3300"/>
                </a:solidFill>
              </a:rPr>
              <a:t> </a:t>
            </a:r>
            <a:endParaRPr lang="en-US" altLang="en-US" sz="1800"/>
          </a:p>
          <a:p>
            <a:pPr>
              <a:lnSpc>
                <a:spcPct val="80000"/>
              </a:lnSpc>
              <a:buFontTx/>
              <a:buNone/>
            </a:pPr>
            <a:endParaRPr lang="en-US" altLang="en-US" sz="1800"/>
          </a:p>
          <a:p>
            <a:pPr lvl="1">
              <a:lnSpc>
                <a:spcPct val="80000"/>
              </a:lnSpc>
            </a:pPr>
            <a:endParaRPr lang="en-US" altLang="en-US" sz="1600"/>
          </a:p>
          <a:p>
            <a:pPr>
              <a:lnSpc>
                <a:spcPct val="80000"/>
              </a:lnSpc>
              <a:buFontTx/>
              <a:buNone/>
            </a:pPr>
            <a:endParaRPr lang="en-US" altLang="en-US" sz="1800"/>
          </a:p>
        </p:txBody>
      </p:sp>
      <p:pic>
        <p:nvPicPr>
          <p:cNvPr id="53253" name="Picture 5"/>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04800" y="2743200"/>
            <a:ext cx="4343400" cy="3376613"/>
          </a:xfrm>
          <a:noFill/>
          <a:ln/>
          <a:extLst>
            <a:ext uri="{91240B29-F687-4F45-9708-019B960494DF}">
              <a14:hiddenLine xmlns:a14="http://schemas.microsoft.com/office/drawing/2010/main" w="12700" cap="flat" cmpd="sng">
                <a:solidFill>
                  <a:schemeClr val="tx1"/>
                </a:solidFill>
                <a:prstDash val="solid"/>
                <a:miter lim="800000"/>
                <a:headEnd/>
                <a:tailEnd/>
              </a14:hiddenLine>
            </a:ext>
          </a:extLst>
        </p:spPr>
      </p:pic>
      <p:sp>
        <p:nvSpPr>
          <p:cNvPr id="53254" name="Text Box 6"/>
          <p:cNvSpPr txBox="1">
            <a:spLocks noChangeArrowheads="1"/>
          </p:cNvSpPr>
          <p:nvPr/>
        </p:nvSpPr>
        <p:spPr bwMode="auto">
          <a:xfrm>
            <a:off x="228600" y="2438400"/>
            <a:ext cx="129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400" b="1" i="0" u="none" strike="noStrike" kern="1200" cap="none" spc="0" normalizeH="0" baseline="0" noProof="0" smtClean="0">
                <a:ln>
                  <a:noFill/>
                </a:ln>
                <a:solidFill>
                  <a:srgbClr val="000099"/>
                </a:solidFill>
                <a:effectLst>
                  <a:outerShdw blurRad="38100" dist="38100" dir="2700000" algn="tl">
                    <a:srgbClr val="C0C0C0"/>
                  </a:outerShdw>
                </a:effectLst>
                <a:uLnTx/>
                <a:uFillTx/>
                <a:latin typeface="Arial" panose="020B0604020202020204" pitchFamily="34" charset="0"/>
                <a:ea typeface="+mn-ea"/>
                <a:cs typeface="+mn-cs"/>
              </a:rPr>
              <a:t>RTMA:</a:t>
            </a:r>
          </a:p>
        </p:txBody>
      </p:sp>
      <p:sp>
        <p:nvSpPr>
          <p:cNvPr id="53255" name="AutoShape 7"/>
          <p:cNvSpPr>
            <a:spLocks/>
          </p:cNvSpPr>
          <p:nvPr/>
        </p:nvSpPr>
        <p:spPr bwMode="auto">
          <a:xfrm>
            <a:off x="7543800" y="3352800"/>
            <a:ext cx="457200" cy="1981200"/>
          </a:xfrm>
          <a:prstGeom prst="rightBrace">
            <a:avLst>
              <a:gd name="adj1" fmla="val 36111"/>
              <a:gd name="adj2" fmla="val 50000"/>
            </a:avLst>
          </a:prstGeom>
          <a:noFill/>
          <a:ln w="127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3256" name="AutoShape 8"/>
          <p:cNvSpPr>
            <a:spLocks/>
          </p:cNvSpPr>
          <p:nvPr/>
        </p:nvSpPr>
        <p:spPr bwMode="auto">
          <a:xfrm>
            <a:off x="7543800" y="5562600"/>
            <a:ext cx="457200" cy="914400"/>
          </a:xfrm>
          <a:prstGeom prst="rightBrace">
            <a:avLst>
              <a:gd name="adj1" fmla="val 16667"/>
              <a:gd name="adj2" fmla="val 50000"/>
            </a:avLst>
          </a:prstGeom>
          <a:noFill/>
          <a:ln w="127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3257" name="Text Box 9"/>
          <p:cNvSpPr txBox="1">
            <a:spLocks noChangeArrowheads="1"/>
          </p:cNvSpPr>
          <p:nvPr/>
        </p:nvSpPr>
        <p:spPr bwMode="auto">
          <a:xfrm rot="5400000">
            <a:off x="7977188" y="5691187"/>
            <a:ext cx="1143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600" b="1" i="0" u="none" strike="noStrike" kern="1200" cap="none" spc="0" normalizeH="0" baseline="0" noProof="0" smtClean="0">
                <a:ln>
                  <a:noFill/>
                </a:ln>
                <a:solidFill>
                  <a:srgbClr val="FF3300"/>
                </a:solidFill>
                <a:effectLst/>
                <a:uLnTx/>
                <a:uFillTx/>
                <a:latin typeface="Arial" panose="020B0604020202020204" pitchFamily="34" charset="0"/>
                <a:ea typeface="+mn-ea"/>
                <a:cs typeface="+mn-cs"/>
              </a:rPr>
              <a:t>NESDIS Provides</a:t>
            </a:r>
          </a:p>
        </p:txBody>
      </p:sp>
      <p:sp>
        <p:nvSpPr>
          <p:cNvPr id="53258" name="Text Box 10"/>
          <p:cNvSpPr txBox="1">
            <a:spLocks noChangeArrowheads="1"/>
          </p:cNvSpPr>
          <p:nvPr/>
        </p:nvSpPr>
        <p:spPr bwMode="auto">
          <a:xfrm rot="5400000">
            <a:off x="7977188" y="4090987"/>
            <a:ext cx="1143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600" b="1" i="0" u="none" strike="noStrike" kern="1200" cap="none" spc="0" normalizeH="0" baseline="0" noProof="0" smtClean="0">
                <a:ln>
                  <a:noFill/>
                </a:ln>
                <a:solidFill>
                  <a:srgbClr val="0000CC"/>
                </a:solidFill>
                <a:effectLst/>
                <a:uLnTx/>
                <a:uFillTx/>
                <a:latin typeface="Arial" panose="020B0604020202020204" pitchFamily="34" charset="0"/>
                <a:ea typeface="+mn-ea"/>
                <a:cs typeface="+mn-cs"/>
              </a:rPr>
              <a:t>NCEP</a:t>
            </a:r>
            <a:r>
              <a:rPr kumimoji="0" lang="en-US" altLang="en-US"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a:t>
            </a:r>
            <a:r>
              <a:rPr kumimoji="0" lang="en-US" altLang="en-US" sz="1600" b="1" i="0" u="none" strike="noStrike" kern="1200" cap="none" spc="0" normalizeH="0" baseline="0" noProof="0" smtClean="0">
                <a:ln>
                  <a:noFill/>
                </a:ln>
                <a:solidFill>
                  <a:srgbClr val="0000CC"/>
                </a:solidFill>
                <a:effectLst/>
                <a:uLnTx/>
                <a:uFillTx/>
                <a:latin typeface="Arial" panose="020B0604020202020204" pitchFamily="34" charset="0"/>
                <a:ea typeface="+mn-ea"/>
                <a:cs typeface="+mn-cs"/>
              </a:rPr>
              <a:t>Provides</a:t>
            </a:r>
          </a:p>
        </p:txBody>
      </p:sp>
      <p:sp>
        <p:nvSpPr>
          <p:cNvPr id="53259" name="Text Box 11"/>
          <p:cNvSpPr txBox="1">
            <a:spLocks noChangeArrowheads="1"/>
          </p:cNvSpPr>
          <p:nvPr/>
        </p:nvSpPr>
        <p:spPr bwMode="auto">
          <a:xfrm>
            <a:off x="76200" y="6172200"/>
            <a:ext cx="5029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Will aid forecasters in validating the National Digital Forecast Database (NDFD)</a:t>
            </a:r>
          </a:p>
        </p:txBody>
      </p:sp>
    </p:spTree>
    <p:extLst>
      <p:ext uri="{BB962C8B-B14F-4D97-AF65-F5344CB8AC3E}">
        <p14:creationId xmlns:p14="http://schemas.microsoft.com/office/powerpoint/2010/main" val="39519528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7"/>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C805B14-F38B-4ACB-8842-1A35D86586C9}"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7106" name="Rectangle 2"/>
          <p:cNvSpPr>
            <a:spLocks noGrp="1" noChangeArrowheads="1"/>
          </p:cNvSpPr>
          <p:nvPr>
            <p:ph type="title"/>
          </p:nvPr>
        </p:nvSpPr>
        <p:spPr>
          <a:xfrm>
            <a:off x="457200" y="76200"/>
            <a:ext cx="8229600" cy="914400"/>
          </a:xfrm>
        </p:spPr>
        <p:txBody>
          <a:bodyPr/>
          <a:lstStyle/>
          <a:p>
            <a:r>
              <a:rPr lang="en-US" altLang="en-US" sz="4000" dirty="0">
                <a:solidFill>
                  <a:srgbClr val="000099"/>
                </a:solidFill>
              </a:rPr>
              <a:t>Description:	</a:t>
            </a:r>
            <a:r>
              <a:rPr lang="en-US" altLang="en-US" sz="4000" dirty="0" smtClean="0">
                <a:solidFill>
                  <a:srgbClr val="000099"/>
                </a:solidFill>
              </a:rPr>
              <a:t>GOES-I/P (8/15) </a:t>
            </a:r>
            <a:r>
              <a:rPr lang="en-US" altLang="en-US" sz="4000" dirty="0">
                <a:solidFill>
                  <a:srgbClr val="000099"/>
                </a:solidFill>
              </a:rPr>
              <a:t>Sounders</a:t>
            </a:r>
          </a:p>
        </p:txBody>
      </p:sp>
      <p:sp>
        <p:nvSpPr>
          <p:cNvPr id="47107" name="Rectangle 3"/>
          <p:cNvSpPr>
            <a:spLocks noGrp="1" noChangeArrowheads="1"/>
          </p:cNvSpPr>
          <p:nvPr>
            <p:ph type="body" sz="half" idx="3"/>
          </p:nvPr>
        </p:nvSpPr>
        <p:spPr>
          <a:xfrm>
            <a:off x="304800" y="1143000"/>
            <a:ext cx="8458200" cy="1905000"/>
          </a:xfrm>
        </p:spPr>
        <p:txBody>
          <a:bodyPr/>
          <a:lstStyle/>
          <a:p>
            <a:pPr>
              <a:lnSpc>
                <a:spcPct val="80000"/>
              </a:lnSpc>
            </a:pPr>
            <a:r>
              <a:rPr lang="en-US" altLang="en-US" sz="2000" dirty="0">
                <a:solidFill>
                  <a:srgbClr val="0000CC"/>
                </a:solidFill>
              </a:rPr>
              <a:t>19 channels (18 Infrared; 1 Visible)</a:t>
            </a:r>
          </a:p>
          <a:p>
            <a:pPr>
              <a:lnSpc>
                <a:spcPct val="80000"/>
              </a:lnSpc>
            </a:pPr>
            <a:r>
              <a:rPr lang="en-US" altLang="en-US" sz="2000" dirty="0">
                <a:solidFill>
                  <a:srgbClr val="0000CC"/>
                </a:solidFill>
              </a:rPr>
              <a:t>Spatial resolution: ~10km</a:t>
            </a:r>
          </a:p>
          <a:p>
            <a:pPr>
              <a:lnSpc>
                <a:spcPct val="80000"/>
              </a:lnSpc>
            </a:pPr>
            <a:r>
              <a:rPr lang="en-US" altLang="en-US" sz="2000" dirty="0">
                <a:solidFill>
                  <a:srgbClr val="0000CC"/>
                </a:solidFill>
              </a:rPr>
              <a:t>Hourly scanning over CONUS and adjacent waters</a:t>
            </a:r>
          </a:p>
          <a:p>
            <a:pPr>
              <a:lnSpc>
                <a:spcPct val="80000"/>
              </a:lnSpc>
            </a:pPr>
            <a:r>
              <a:rPr lang="en-US" altLang="en-US" sz="2000" dirty="0">
                <a:solidFill>
                  <a:srgbClr val="0000CC"/>
                </a:solidFill>
              </a:rPr>
              <a:t>Products include standard imagery and derived, Level-2 products</a:t>
            </a:r>
          </a:p>
        </p:txBody>
      </p:sp>
      <p:pic>
        <p:nvPicPr>
          <p:cNvPr id="47108" name="Picture 4" descr="sounder_jan_beta"/>
          <p:cNvPicPr>
            <a:picLocks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52400" y="2819400"/>
            <a:ext cx="4343400" cy="3429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7109" name="Picture 5" descr="sounder_jan_beta"/>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648200" y="2819400"/>
            <a:ext cx="4343400" cy="3429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994167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A7CF875-CB0A-40E8-83FC-BFC5BAF66128}"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2226" name="Rectangle 2"/>
          <p:cNvSpPr>
            <a:spLocks noGrp="1" noChangeArrowheads="1"/>
          </p:cNvSpPr>
          <p:nvPr>
            <p:ph type="title"/>
          </p:nvPr>
        </p:nvSpPr>
        <p:spPr>
          <a:xfrm>
            <a:off x="457200" y="274638"/>
            <a:ext cx="8229600" cy="792162"/>
          </a:xfrm>
        </p:spPr>
        <p:txBody>
          <a:bodyPr/>
          <a:lstStyle/>
          <a:p>
            <a:r>
              <a:rPr lang="en-US" altLang="en-US">
                <a:solidFill>
                  <a:srgbClr val="000099"/>
                </a:solidFill>
              </a:rPr>
              <a:t>Clear-Sky Radiances</a:t>
            </a:r>
            <a:r>
              <a:rPr lang="en-US" altLang="en-US"/>
              <a:t> </a:t>
            </a:r>
          </a:p>
        </p:txBody>
      </p:sp>
      <p:sp>
        <p:nvSpPr>
          <p:cNvPr id="52227" name="Rectangle 3"/>
          <p:cNvSpPr>
            <a:spLocks noGrp="1" noChangeArrowheads="1"/>
          </p:cNvSpPr>
          <p:nvPr>
            <p:ph type="body" sz="half" idx="2"/>
          </p:nvPr>
        </p:nvSpPr>
        <p:spPr>
          <a:xfrm>
            <a:off x="5029200" y="1646238"/>
            <a:ext cx="4038600" cy="4525962"/>
          </a:xfrm>
        </p:spPr>
        <p:txBody>
          <a:bodyPr/>
          <a:lstStyle/>
          <a:p>
            <a:r>
              <a:rPr lang="en-US" altLang="en-US" sz="2000"/>
              <a:t>Sounder clear-sky radiance observations (all channels) at full resolution; not cloud-cleared</a:t>
            </a:r>
          </a:p>
          <a:p>
            <a:endParaRPr lang="en-US" altLang="en-US" sz="2000"/>
          </a:p>
          <a:p>
            <a:r>
              <a:rPr lang="en-US" altLang="en-US" sz="2000" b="1"/>
              <a:t>Operational Applications</a:t>
            </a:r>
          </a:p>
          <a:p>
            <a:pPr lvl="1">
              <a:buFontTx/>
              <a:buNone/>
            </a:pPr>
            <a:r>
              <a:rPr lang="en-US" altLang="en-US" sz="1800" b="1" i="1">
                <a:solidFill>
                  <a:srgbClr val="FF3300"/>
                </a:solidFill>
              </a:rPr>
              <a:t>NWP</a:t>
            </a:r>
          </a:p>
          <a:p>
            <a:pPr lvl="1"/>
            <a:r>
              <a:rPr lang="en-US" altLang="en-US" sz="1800"/>
              <a:t>Assimilated (ocean only) into NCEP’s</a:t>
            </a:r>
          </a:p>
          <a:p>
            <a:pPr lvl="2"/>
            <a:r>
              <a:rPr lang="en-US" altLang="en-US" sz="1600"/>
              <a:t>North American Mesoscale (NAM) model/NDAS</a:t>
            </a:r>
          </a:p>
          <a:p>
            <a:pPr lvl="2"/>
            <a:r>
              <a:rPr lang="en-US" altLang="en-US" sz="1600"/>
              <a:t>RUC</a:t>
            </a:r>
          </a:p>
          <a:p>
            <a:pPr lvl="2"/>
            <a:r>
              <a:rPr lang="en-US" altLang="en-US" sz="1600"/>
              <a:t>GFS/GDAS</a:t>
            </a:r>
          </a:p>
        </p:txBody>
      </p:sp>
      <p:pic>
        <p:nvPicPr>
          <p:cNvPr id="52228" name="Picture 4" descr="btchan8_sfov_vs_GFS"/>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2400" y="1446213"/>
            <a:ext cx="4800600" cy="3354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229" name="Text Box 5"/>
          <p:cNvSpPr txBox="1">
            <a:spLocks noChangeArrowheads="1"/>
          </p:cNvSpPr>
          <p:nvPr/>
        </p:nvSpPr>
        <p:spPr bwMode="auto">
          <a:xfrm>
            <a:off x="152400" y="5048250"/>
            <a:ext cx="4724400" cy="962025"/>
          </a:xfrm>
          <a:prstGeom prst="rect">
            <a:avLst/>
          </a:prstGeom>
          <a:solidFill>
            <a:srgbClr val="FFFF99"/>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t>Comparison of GOES-12 clear SFOV 11um BTs against GFS model background 11um BTs for one 12Z assimilation cycle shows a well-behaved gaussian distribution </a:t>
            </a:r>
          </a:p>
        </p:txBody>
      </p:sp>
    </p:spTree>
    <p:extLst>
      <p:ext uri="{BB962C8B-B14F-4D97-AF65-F5344CB8AC3E}">
        <p14:creationId xmlns:p14="http://schemas.microsoft.com/office/powerpoint/2010/main" val="31044138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2438400" y="6400800"/>
            <a:ext cx="3910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GOES-9 Sounder, IR Window</a:t>
            </a:r>
          </a:p>
        </p:txBody>
      </p:sp>
      <p:pic>
        <p:nvPicPr>
          <p:cNvPr id="2051" name="Picture 3" descr="13AUG03_G9_IRW_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81000"/>
            <a:ext cx="6096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052" name="Text Box 4"/>
          <p:cNvSpPr txBox="1">
            <a:spLocks noChangeArrowheads="1"/>
          </p:cNvSpPr>
          <p:nvPr/>
        </p:nvSpPr>
        <p:spPr bwMode="auto">
          <a:xfrm>
            <a:off x="365125" y="0"/>
            <a:ext cx="62658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Experimental GOES-9 Sounder data and products</a:t>
            </a:r>
          </a:p>
        </p:txBody>
      </p:sp>
    </p:spTree>
    <p:extLst>
      <p:ext uri="{BB962C8B-B14F-4D97-AF65-F5344CB8AC3E}">
        <p14:creationId xmlns:p14="http://schemas.microsoft.com/office/powerpoint/2010/main" val="1175731176"/>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2286000" y="6400800"/>
            <a:ext cx="4705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GOES-9 Sounder, Band 5 (13.3 um) </a:t>
            </a:r>
          </a:p>
        </p:txBody>
      </p:sp>
      <p:pic>
        <p:nvPicPr>
          <p:cNvPr id="5123" name="Picture 3" descr="13AUG03_G9_B5_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81000"/>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54711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3057525" y="6400800"/>
            <a:ext cx="3038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GOES-9 Sounder, CTP</a:t>
            </a:r>
          </a:p>
        </p:txBody>
      </p:sp>
      <p:pic>
        <p:nvPicPr>
          <p:cNvPr id="7171" name="Picture 3" descr="13AUG03_G9_CT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81000"/>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93530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973388" y="6400800"/>
            <a:ext cx="3198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GOES-9 Sounder, TPW </a:t>
            </a:r>
          </a:p>
        </p:txBody>
      </p:sp>
      <p:pic>
        <p:nvPicPr>
          <p:cNvPr id="13315" name="Picture 3" descr="13AUG03_G9_TP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81000"/>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3949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hidden="1"/>
          <p:cNvSpPr>
            <a:spLocks noGrp="1" noChangeArrowheads="1"/>
          </p:cNvSpPr>
          <p:nvPr>
            <p:ph type="title"/>
          </p:nvPr>
        </p:nvSpPr>
        <p:spPr/>
        <p:txBody>
          <a:bodyPr/>
          <a:lstStyle/>
          <a:p>
            <a:endParaRPr lang="en-US" altLang="en-US"/>
          </a:p>
        </p:txBody>
      </p:sp>
      <p:sp>
        <p:nvSpPr>
          <p:cNvPr id="3075" name="Rectangle 3" descr="geall"/>
          <p:cNvSpPr>
            <a:spLocks noGrp="1" noChangeAspect="1" noChangeArrowheads="1"/>
          </p:cNvSpPr>
          <p:nvPr isPhoto="1"/>
        </p:nvSpPr>
        <p:spPr bwMode="auto">
          <a:xfrm>
            <a:off x="0" y="228600"/>
            <a:ext cx="9144000" cy="64008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6" name="Text Box 4"/>
          <p:cNvSpPr txBox="1">
            <a:spLocks noChangeArrowheads="1"/>
          </p:cNvSpPr>
          <p:nvPr/>
        </p:nvSpPr>
        <p:spPr bwMode="auto">
          <a:xfrm>
            <a:off x="3946525" y="-61913"/>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GOES-13</a:t>
            </a:r>
          </a:p>
        </p:txBody>
      </p:sp>
    </p:spTree>
    <p:extLst>
      <p:ext uri="{BB962C8B-B14F-4D97-AF65-F5344CB8AC3E}">
        <p14:creationId xmlns:p14="http://schemas.microsoft.com/office/powerpoint/2010/main" val="7960781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hidden="1"/>
          <p:cNvSpPr>
            <a:spLocks noGrp="1" noChangeArrowheads="1"/>
          </p:cNvSpPr>
          <p:nvPr>
            <p:ph type="title"/>
          </p:nvPr>
        </p:nvSpPr>
        <p:spPr/>
        <p:txBody>
          <a:bodyPr/>
          <a:lstStyle/>
          <a:p>
            <a:endParaRPr lang="en-US" altLang="en-US"/>
          </a:p>
        </p:txBody>
      </p:sp>
      <p:sp>
        <p:nvSpPr>
          <p:cNvPr id="22531" name="Rectangle 3" descr="uspw"/>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2" name="Text Box 4"/>
          <p:cNvSpPr txBox="1">
            <a:spLocks noChangeArrowheads="1"/>
          </p:cNvSpPr>
          <p:nvPr/>
        </p:nvSpPr>
        <p:spPr bwMode="auto">
          <a:xfrm>
            <a:off x="7435850" y="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bg1"/>
                </a:solidFill>
              </a:rPr>
              <a:t>GOES-13</a:t>
            </a:r>
          </a:p>
        </p:txBody>
      </p:sp>
    </p:spTree>
    <p:extLst>
      <p:ext uri="{BB962C8B-B14F-4D97-AF65-F5344CB8AC3E}">
        <p14:creationId xmlns:p14="http://schemas.microsoft.com/office/powerpoint/2010/main" val="20304285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hidden="1"/>
          <p:cNvSpPr>
            <a:spLocks noGrp="1" noChangeArrowheads="1"/>
          </p:cNvSpPr>
          <p:nvPr>
            <p:ph type="title"/>
          </p:nvPr>
        </p:nvSpPr>
        <p:spPr/>
        <p:txBody>
          <a:bodyPr/>
          <a:lstStyle/>
          <a:p>
            <a:endParaRPr lang="en-US" altLang="en-US"/>
          </a:p>
        </p:txBody>
      </p:sp>
      <p:sp>
        <p:nvSpPr>
          <p:cNvPr id="23555" name="Rectangle 3" descr="uspw"/>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6" name="Text Box 4"/>
          <p:cNvSpPr txBox="1">
            <a:spLocks noChangeArrowheads="1"/>
          </p:cNvSpPr>
          <p:nvPr/>
        </p:nvSpPr>
        <p:spPr bwMode="auto">
          <a:xfrm>
            <a:off x="7435850" y="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bg1"/>
                </a:solidFill>
              </a:rPr>
              <a:t>GOES-13</a:t>
            </a:r>
          </a:p>
        </p:txBody>
      </p:sp>
    </p:spTree>
    <p:extLst>
      <p:ext uri="{BB962C8B-B14F-4D97-AF65-F5344CB8AC3E}">
        <p14:creationId xmlns:p14="http://schemas.microsoft.com/office/powerpoint/2010/main" val="2295624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hidden="1"/>
          <p:cNvSpPr>
            <a:spLocks noGrp="1" noChangeArrowheads="1"/>
          </p:cNvSpPr>
          <p:nvPr>
            <p:ph type="title"/>
          </p:nvPr>
        </p:nvSpPr>
        <p:spPr/>
        <p:txBody>
          <a:bodyPr/>
          <a:lstStyle/>
          <a:p>
            <a:endParaRPr lang="en-US" altLang="en-US"/>
          </a:p>
        </p:txBody>
      </p:sp>
      <p:sp>
        <p:nvSpPr>
          <p:cNvPr id="24579" name="Rectangle 3" descr="uspw"/>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0" name="Text Box 4"/>
          <p:cNvSpPr txBox="1">
            <a:spLocks noChangeArrowheads="1"/>
          </p:cNvSpPr>
          <p:nvPr/>
        </p:nvSpPr>
        <p:spPr bwMode="auto">
          <a:xfrm>
            <a:off x="7435850" y="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bg1"/>
                </a:solidFill>
              </a:rPr>
              <a:t>GOES-13</a:t>
            </a:r>
          </a:p>
        </p:txBody>
      </p:sp>
    </p:spTree>
    <p:extLst>
      <p:ext uri="{BB962C8B-B14F-4D97-AF65-F5344CB8AC3E}">
        <p14:creationId xmlns:p14="http://schemas.microsoft.com/office/powerpoint/2010/main" val="7262770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hidden="1"/>
          <p:cNvSpPr>
            <a:spLocks noGrp="1" noChangeArrowheads="1"/>
          </p:cNvSpPr>
          <p:nvPr>
            <p:ph type="title"/>
          </p:nvPr>
        </p:nvSpPr>
        <p:spPr/>
        <p:txBody>
          <a:bodyPr/>
          <a:lstStyle/>
          <a:p>
            <a:endParaRPr lang="en-US" altLang="en-US"/>
          </a:p>
        </p:txBody>
      </p:sp>
      <p:sp>
        <p:nvSpPr>
          <p:cNvPr id="25603" name="Rectangle 3" descr="uspw"/>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04" name="Text Box 4"/>
          <p:cNvSpPr txBox="1">
            <a:spLocks noChangeArrowheads="1"/>
          </p:cNvSpPr>
          <p:nvPr/>
        </p:nvSpPr>
        <p:spPr bwMode="auto">
          <a:xfrm>
            <a:off x="7435850" y="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bg1"/>
                </a:solidFill>
              </a:rPr>
              <a:t>GOES-13</a:t>
            </a:r>
          </a:p>
        </p:txBody>
      </p:sp>
    </p:spTree>
    <p:extLst>
      <p:ext uri="{BB962C8B-B14F-4D97-AF65-F5344CB8AC3E}">
        <p14:creationId xmlns:p14="http://schemas.microsoft.com/office/powerpoint/2010/main" val="36140364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A0DFE5-DECC-475E-88B1-06B8F660660B}"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4338" name="Rectangle 2"/>
          <p:cNvSpPr>
            <a:spLocks noGrp="1" noChangeArrowheads="1"/>
          </p:cNvSpPr>
          <p:nvPr>
            <p:ph type="title"/>
          </p:nvPr>
        </p:nvSpPr>
        <p:spPr>
          <a:xfrm>
            <a:off x="457200" y="76200"/>
            <a:ext cx="8229600" cy="1143000"/>
          </a:xfrm>
        </p:spPr>
        <p:txBody>
          <a:bodyPr/>
          <a:lstStyle/>
          <a:p>
            <a:r>
              <a:rPr lang="en-US" altLang="en-US">
                <a:solidFill>
                  <a:srgbClr val="FFFF00"/>
                </a:solidFill>
              </a:rPr>
              <a:t>GOES Sounder</a:t>
            </a:r>
          </a:p>
        </p:txBody>
      </p:sp>
      <p:pic>
        <p:nvPicPr>
          <p:cNvPr id="14339" name="Picture 3" descr="19channel-goes-10-soun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19200"/>
            <a:ext cx="762000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484695"/>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hidden="1"/>
          <p:cNvSpPr>
            <a:spLocks noGrp="1" noChangeArrowheads="1"/>
          </p:cNvSpPr>
          <p:nvPr>
            <p:ph type="title"/>
          </p:nvPr>
        </p:nvSpPr>
        <p:spPr/>
        <p:txBody>
          <a:bodyPr/>
          <a:lstStyle/>
          <a:p>
            <a:endParaRPr lang="en-US" altLang="en-US"/>
          </a:p>
        </p:txBody>
      </p:sp>
      <p:sp>
        <p:nvSpPr>
          <p:cNvPr id="5123" name="Rectangle 3" descr="uspwag15_latest_ver_ma"/>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4" name="Oval 4"/>
          <p:cNvSpPr>
            <a:spLocks noChangeArrowheads="1"/>
          </p:cNvSpPr>
          <p:nvPr/>
        </p:nvSpPr>
        <p:spPr bwMode="auto">
          <a:xfrm rot="2008645">
            <a:off x="7588250" y="1628775"/>
            <a:ext cx="1219200" cy="2133600"/>
          </a:xfrm>
          <a:prstGeom prst="ellipse">
            <a:avLst/>
          </a:prstGeom>
          <a:noFill/>
          <a:ln w="349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5635354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hidden="1"/>
          <p:cNvSpPr>
            <a:spLocks noGrp="1" noChangeArrowheads="1"/>
          </p:cNvSpPr>
          <p:nvPr>
            <p:ph type="title"/>
          </p:nvPr>
        </p:nvSpPr>
        <p:spPr/>
        <p:txBody>
          <a:bodyPr/>
          <a:lstStyle/>
          <a:p>
            <a:endParaRPr lang="en-US" altLang="en-US"/>
          </a:p>
        </p:txBody>
      </p:sp>
      <p:sp>
        <p:nvSpPr>
          <p:cNvPr id="6147" name="Rectangle 3" descr="usctag13"/>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8943545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hidden="1"/>
          <p:cNvSpPr>
            <a:spLocks noGrp="1" noChangeArrowheads="1"/>
          </p:cNvSpPr>
          <p:nvPr>
            <p:ph type="title"/>
          </p:nvPr>
        </p:nvSpPr>
        <p:spPr/>
        <p:txBody>
          <a:bodyPr/>
          <a:lstStyle/>
          <a:p>
            <a:endParaRPr lang="en-US" altLang="en-US"/>
          </a:p>
        </p:txBody>
      </p:sp>
      <p:sp>
        <p:nvSpPr>
          <p:cNvPr id="7171" name="Rectangle 3" descr="usozag15_latest_ver_ma"/>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2" name="Oval 4"/>
          <p:cNvSpPr>
            <a:spLocks noChangeArrowheads="1"/>
          </p:cNvSpPr>
          <p:nvPr/>
        </p:nvSpPr>
        <p:spPr bwMode="auto">
          <a:xfrm>
            <a:off x="7010400" y="304800"/>
            <a:ext cx="2057400" cy="3124200"/>
          </a:xfrm>
          <a:prstGeom prst="ellipse">
            <a:avLst/>
          </a:prstGeom>
          <a:noFill/>
          <a:ln w="349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6494053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GOES Sounder</a:t>
            </a:r>
            <a:endParaRPr lang="en-US" dirty="0"/>
          </a:p>
        </p:txBody>
      </p:sp>
      <p:sp>
        <p:nvSpPr>
          <p:cNvPr id="4" name="Content Placeholder 3"/>
          <p:cNvSpPr>
            <a:spLocks noGrp="1"/>
          </p:cNvSpPr>
          <p:nvPr>
            <p:ph idx="1"/>
          </p:nvPr>
        </p:nvSpPr>
        <p:spPr/>
        <p:txBody>
          <a:bodyPr/>
          <a:lstStyle/>
          <a:p>
            <a:r>
              <a:rPr lang="en-US" dirty="0" smtClean="0"/>
              <a:t>When NWS forecasters look at current GOES Sounder operational products such as TPW, Lifted Index, cloud-top temperature, etc., they are using the PFASST forward model</a:t>
            </a:r>
            <a:endParaRPr lang="en-US" dirty="0"/>
          </a:p>
        </p:txBody>
      </p:sp>
    </p:spTree>
    <p:extLst>
      <p:ext uri="{BB962C8B-B14F-4D97-AF65-F5344CB8AC3E}">
        <p14:creationId xmlns:p14="http://schemas.microsoft.com/office/powerpoint/2010/main" val="1455658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1805C0C-6AC6-496D-B5EF-E0A2ECA0A81C}" type="slidenum">
              <a:rPr kumimoji="0" lang="en-US" altLang="en-US" sz="1200"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smtClean="0">
              <a:ln>
                <a:noFill/>
              </a:ln>
              <a:solidFill>
                <a:srgbClr val="000000"/>
              </a:solidFill>
              <a:effectLst/>
              <a:uLnTx/>
              <a:uFillTx/>
              <a:latin typeface="Verdana"/>
              <a:ea typeface="+mn-ea"/>
              <a:cs typeface="+mn-cs"/>
            </a:endParaRPr>
          </a:p>
        </p:txBody>
      </p:sp>
      <p:sp>
        <p:nvSpPr>
          <p:cNvPr id="27650" name="Rectangle 2"/>
          <p:cNvSpPr>
            <a:spLocks noGrp="1" noChangeArrowheads="1"/>
          </p:cNvSpPr>
          <p:nvPr>
            <p:ph type="title"/>
          </p:nvPr>
        </p:nvSpPr>
        <p:spPr>
          <a:xfrm>
            <a:off x="609600" y="-381000"/>
            <a:ext cx="8229600" cy="1143000"/>
          </a:xfrm>
        </p:spPr>
        <p:txBody>
          <a:bodyPr/>
          <a:lstStyle/>
          <a:p>
            <a:r>
              <a:rPr lang="en-US" altLang="en-US" sz="3200"/>
              <a:t>Current Sounder Operational Uses</a:t>
            </a:r>
          </a:p>
        </p:txBody>
      </p:sp>
      <p:graphicFrame>
        <p:nvGraphicFramePr>
          <p:cNvPr id="27651" name="Group 3"/>
          <p:cNvGraphicFramePr>
            <a:graphicFrameLocks noGrp="1"/>
          </p:cNvGraphicFramePr>
          <p:nvPr>
            <p:ph idx="1"/>
          </p:nvPr>
        </p:nvGraphicFramePr>
        <p:xfrm>
          <a:off x="762000" y="914400"/>
          <a:ext cx="8229600" cy="5403850"/>
        </p:xfrm>
        <a:graphic>
          <a:graphicData uri="http://schemas.openxmlformats.org/drawingml/2006/table">
            <a:tbl>
              <a:tblPr/>
              <a:tblGrid>
                <a:gridCol w="3265488">
                  <a:extLst>
                    <a:ext uri="{9D8B030D-6E8A-4147-A177-3AD203B41FA5}">
                      <a16:colId xmlns:a16="http://schemas.microsoft.com/office/drawing/2014/main" val="3842399688"/>
                    </a:ext>
                  </a:extLst>
                </a:gridCol>
                <a:gridCol w="4964112">
                  <a:extLst>
                    <a:ext uri="{9D8B030D-6E8A-4147-A177-3AD203B41FA5}">
                      <a16:colId xmlns:a16="http://schemas.microsoft.com/office/drawing/2014/main" val="1229924115"/>
                    </a:ext>
                  </a:extLst>
                </a:gridCol>
              </a:tblGrid>
              <a:tr h="303213">
                <a:tc>
                  <a:txBody>
                    <a:bodyPr/>
                    <a:lstStyle>
                      <a:lvl1pPr marL="342900" indent="-342900">
                        <a:spcBef>
                          <a:spcPct val="20000"/>
                        </a:spcBef>
                        <a:buClr>
                          <a:srgbClr val="0033CC"/>
                        </a:buClr>
                        <a:buSzPct val="70000"/>
                        <a:buFont typeface="Wingdings" panose="05000000000000000000" pitchFamily="2" charset="2"/>
                        <a:defRPr sz="2500">
                          <a:solidFill>
                            <a:schemeClr val="tx1"/>
                          </a:solidFill>
                          <a:latin typeface="Verdana" panose="020B0604030504040204" pitchFamily="34" charset="0"/>
                        </a:defRPr>
                      </a:lvl1pPr>
                      <a:lvl2pPr marL="742950" indent="-285750">
                        <a:spcBef>
                          <a:spcPct val="20000"/>
                        </a:spcBef>
                        <a:buClr>
                          <a:srgbClr val="38BDF2"/>
                        </a:buClr>
                        <a:buSzPct val="70000"/>
                        <a:buFont typeface="Wingdings" panose="05000000000000000000" pitchFamily="2" charset="2"/>
                        <a:defRPr sz="2100">
                          <a:solidFill>
                            <a:schemeClr val="tx1"/>
                          </a:solidFill>
                          <a:latin typeface="Verdana" panose="020B0604030504040204" pitchFamily="34" charset="0"/>
                        </a:defRPr>
                      </a:lvl2pPr>
                      <a:lvl3pPr marL="1143000" indent="-228600">
                        <a:spcBef>
                          <a:spcPct val="20000"/>
                        </a:spcBef>
                        <a:buClr>
                          <a:srgbClr val="38BDF2"/>
                        </a:buClr>
                        <a:buSzPct val="65000"/>
                        <a:buFont typeface="Wingdings" panose="05000000000000000000" pitchFamily="2" charset="2"/>
                        <a:defRPr sz="2000">
                          <a:solidFill>
                            <a:schemeClr val="tx1"/>
                          </a:solidFill>
                          <a:latin typeface="Verdana" panose="020B0604030504040204" pitchFamily="34" charset="0"/>
                        </a:defRPr>
                      </a:lvl3pPr>
                      <a:lvl4pPr marL="1600200" indent="-228600">
                        <a:spcBef>
                          <a:spcPct val="20000"/>
                        </a:spcBef>
                        <a:buClr>
                          <a:srgbClr val="38BDF2"/>
                        </a:buClr>
                        <a:buSzPct val="70000"/>
                        <a:buFont typeface="Wingdings" panose="05000000000000000000" pitchFamily="2" charset="2"/>
                        <a:defRPr sz="1700">
                          <a:solidFill>
                            <a:schemeClr val="tx1"/>
                          </a:solidFill>
                          <a:latin typeface="Verdana" panose="020B0604030504040204" pitchFamily="34" charset="0"/>
                        </a:defRPr>
                      </a:lvl4pPr>
                      <a:lvl5pPr marL="2057400" indent="-228600">
                        <a:spcBef>
                          <a:spcPct val="20000"/>
                        </a:spcBef>
                        <a:buClr>
                          <a:srgbClr val="38BDF2"/>
                        </a:buClr>
                        <a:buSzPct val="60000"/>
                        <a:buFont typeface="Wingdings" panose="05000000000000000000" pitchFamily="2" charset="2"/>
                        <a:defRPr sz="1700">
                          <a:solidFill>
                            <a:schemeClr val="tx1"/>
                          </a:solidFill>
                          <a:latin typeface="Verdana" panose="020B0604030504040204" pitchFamily="34" charset="0"/>
                        </a:defRPr>
                      </a:lvl5pPr>
                      <a:lvl6pPr marL="25146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6pPr>
                      <a:lvl7pPr marL="29718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7pPr>
                      <a:lvl8pPr marL="34290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8pPr>
                      <a:lvl9pPr marL="38862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
                          <a:srgbClr val="0033CC"/>
                        </a:buClr>
                        <a:buSzPct val="70000"/>
                        <a:buFont typeface="Wingdings" panose="05000000000000000000" pitchFamily="2" charset="2"/>
                        <a:buNone/>
                        <a:tabLst/>
                      </a:pPr>
                      <a:r>
                        <a:rPr kumimoji="0" lang="en-GB" altLang="ko-KR" sz="1300" b="1" i="1" u="none" strike="noStrike" cap="none" normalizeH="0" baseline="0" smtClean="0">
                          <a:ln>
                            <a:noFill/>
                          </a:ln>
                          <a:solidFill>
                            <a:srgbClr val="000099"/>
                          </a:solidFill>
                          <a:effectLst/>
                          <a:latin typeface="Times New Roman" panose="02020603050405020304" pitchFamily="18" charset="0"/>
                          <a:ea typeface="Gulim" panose="020B0600000101010101" pitchFamily="34" charset="-127"/>
                          <a:cs typeface="Arial" panose="020B0604020202020204" pitchFamily="34" charset="0"/>
                        </a:rPr>
                        <a:t>GOES Sounder Product</a:t>
                      </a:r>
                      <a:endParaRPr kumimoji="0" lang="en-GB" altLang="ko-KR" sz="1300" b="0" i="0" u="none" strike="noStrike" cap="none" normalizeH="0" baseline="0" smtClean="0">
                        <a:ln>
                          <a:noFill/>
                        </a:ln>
                        <a:solidFill>
                          <a:schemeClr val="tx1"/>
                        </a:solidFill>
                        <a:effectLst/>
                        <a:latin typeface="Verdana" panose="020B0604030504040204" pitchFamily="34" charset="0"/>
                        <a:ea typeface="Gulim" panose="020B0600000101010101" pitchFamily="34" charset="-127"/>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rgbClr val="0033CC"/>
                        </a:buClr>
                        <a:buSzPct val="70000"/>
                        <a:buFont typeface="Wingdings" panose="05000000000000000000" pitchFamily="2" charset="2"/>
                        <a:defRPr sz="2500">
                          <a:solidFill>
                            <a:schemeClr val="tx1"/>
                          </a:solidFill>
                          <a:latin typeface="Verdana" panose="020B0604030504040204" pitchFamily="34" charset="0"/>
                        </a:defRPr>
                      </a:lvl1pPr>
                      <a:lvl2pPr marL="742950" indent="-285750">
                        <a:spcBef>
                          <a:spcPct val="20000"/>
                        </a:spcBef>
                        <a:buClr>
                          <a:srgbClr val="38BDF2"/>
                        </a:buClr>
                        <a:buSzPct val="70000"/>
                        <a:buFont typeface="Wingdings" panose="05000000000000000000" pitchFamily="2" charset="2"/>
                        <a:defRPr sz="2100">
                          <a:solidFill>
                            <a:schemeClr val="tx1"/>
                          </a:solidFill>
                          <a:latin typeface="Verdana" panose="020B0604030504040204" pitchFamily="34" charset="0"/>
                        </a:defRPr>
                      </a:lvl2pPr>
                      <a:lvl3pPr marL="1143000" indent="-228600">
                        <a:spcBef>
                          <a:spcPct val="20000"/>
                        </a:spcBef>
                        <a:buClr>
                          <a:srgbClr val="38BDF2"/>
                        </a:buClr>
                        <a:buSzPct val="65000"/>
                        <a:buFont typeface="Wingdings" panose="05000000000000000000" pitchFamily="2" charset="2"/>
                        <a:defRPr sz="2000">
                          <a:solidFill>
                            <a:schemeClr val="tx1"/>
                          </a:solidFill>
                          <a:latin typeface="Verdana" panose="020B0604030504040204" pitchFamily="34" charset="0"/>
                        </a:defRPr>
                      </a:lvl3pPr>
                      <a:lvl4pPr marL="1600200" indent="-228600">
                        <a:spcBef>
                          <a:spcPct val="20000"/>
                        </a:spcBef>
                        <a:buClr>
                          <a:srgbClr val="38BDF2"/>
                        </a:buClr>
                        <a:buSzPct val="70000"/>
                        <a:buFont typeface="Wingdings" panose="05000000000000000000" pitchFamily="2" charset="2"/>
                        <a:defRPr sz="1700">
                          <a:solidFill>
                            <a:schemeClr val="tx1"/>
                          </a:solidFill>
                          <a:latin typeface="Verdana" panose="020B0604030504040204" pitchFamily="34" charset="0"/>
                        </a:defRPr>
                      </a:lvl4pPr>
                      <a:lvl5pPr marL="2057400" indent="-228600">
                        <a:spcBef>
                          <a:spcPct val="20000"/>
                        </a:spcBef>
                        <a:buClr>
                          <a:srgbClr val="38BDF2"/>
                        </a:buClr>
                        <a:buSzPct val="60000"/>
                        <a:buFont typeface="Wingdings" panose="05000000000000000000" pitchFamily="2" charset="2"/>
                        <a:defRPr sz="1700">
                          <a:solidFill>
                            <a:schemeClr val="tx1"/>
                          </a:solidFill>
                          <a:latin typeface="Verdana" panose="020B0604030504040204" pitchFamily="34" charset="0"/>
                        </a:defRPr>
                      </a:lvl5pPr>
                      <a:lvl6pPr marL="25146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6pPr>
                      <a:lvl7pPr marL="29718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7pPr>
                      <a:lvl8pPr marL="34290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8pPr>
                      <a:lvl9pPr marL="38862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
                          <a:srgbClr val="0033CC"/>
                        </a:buClr>
                        <a:buSzPct val="70000"/>
                        <a:buFont typeface="Wingdings" panose="05000000000000000000" pitchFamily="2" charset="2"/>
                        <a:buNone/>
                        <a:tabLst/>
                      </a:pPr>
                      <a:r>
                        <a:rPr kumimoji="0" lang="en-GB" altLang="ko-KR" sz="1300" b="1" i="1" u="none" strike="noStrike" cap="none" normalizeH="0" baseline="0" smtClean="0">
                          <a:ln>
                            <a:noFill/>
                          </a:ln>
                          <a:solidFill>
                            <a:srgbClr val="000099"/>
                          </a:solidFill>
                          <a:effectLst/>
                          <a:latin typeface="Times New Roman" panose="02020603050405020304" pitchFamily="18" charset="0"/>
                          <a:ea typeface="Gulim" panose="020B0600000101010101" pitchFamily="34" charset="-127"/>
                          <a:cs typeface="Arial" panose="020B0604020202020204" pitchFamily="34" charset="0"/>
                        </a:rPr>
                        <a:t>Operational  Use within the NWS</a:t>
                      </a:r>
                      <a:endParaRPr kumimoji="0" lang="en-GB" altLang="ko-KR" sz="1300" b="0" i="0" u="none" strike="noStrike" cap="none" normalizeH="0" baseline="0" smtClean="0">
                        <a:ln>
                          <a:noFill/>
                        </a:ln>
                        <a:solidFill>
                          <a:schemeClr val="tx1"/>
                        </a:solidFill>
                        <a:effectLst/>
                        <a:latin typeface="Verdana" panose="020B0604030504040204" pitchFamily="34" charset="0"/>
                        <a:ea typeface="Gulim" panose="020B0600000101010101" pitchFamily="34" charset="-127"/>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74181534"/>
                  </a:ext>
                </a:extLst>
              </a:tr>
              <a:tr h="515938">
                <a:tc>
                  <a:txBody>
                    <a:bodyPr/>
                    <a:lstStyle>
                      <a:lvl1pPr marL="342900" indent="-342900">
                        <a:spcBef>
                          <a:spcPct val="20000"/>
                        </a:spcBef>
                        <a:buClr>
                          <a:srgbClr val="0033CC"/>
                        </a:buClr>
                        <a:buSzPct val="70000"/>
                        <a:buFont typeface="Wingdings" panose="05000000000000000000" pitchFamily="2" charset="2"/>
                        <a:defRPr sz="2500">
                          <a:solidFill>
                            <a:schemeClr val="tx1"/>
                          </a:solidFill>
                          <a:latin typeface="Verdana" panose="020B0604030504040204" pitchFamily="34" charset="0"/>
                        </a:defRPr>
                      </a:lvl1pPr>
                      <a:lvl2pPr marL="742950" indent="-285750">
                        <a:spcBef>
                          <a:spcPct val="20000"/>
                        </a:spcBef>
                        <a:buClr>
                          <a:srgbClr val="38BDF2"/>
                        </a:buClr>
                        <a:buSzPct val="70000"/>
                        <a:buFont typeface="Wingdings" panose="05000000000000000000" pitchFamily="2" charset="2"/>
                        <a:defRPr sz="2100">
                          <a:solidFill>
                            <a:schemeClr val="tx1"/>
                          </a:solidFill>
                          <a:latin typeface="Verdana" panose="020B0604030504040204" pitchFamily="34" charset="0"/>
                        </a:defRPr>
                      </a:lvl2pPr>
                      <a:lvl3pPr marL="1143000" indent="-228600">
                        <a:spcBef>
                          <a:spcPct val="20000"/>
                        </a:spcBef>
                        <a:buClr>
                          <a:srgbClr val="38BDF2"/>
                        </a:buClr>
                        <a:buSzPct val="65000"/>
                        <a:buFont typeface="Wingdings" panose="05000000000000000000" pitchFamily="2" charset="2"/>
                        <a:defRPr sz="2000">
                          <a:solidFill>
                            <a:schemeClr val="tx1"/>
                          </a:solidFill>
                          <a:latin typeface="Verdana" panose="020B0604030504040204" pitchFamily="34" charset="0"/>
                        </a:defRPr>
                      </a:lvl3pPr>
                      <a:lvl4pPr marL="1600200" indent="-228600">
                        <a:spcBef>
                          <a:spcPct val="20000"/>
                        </a:spcBef>
                        <a:buClr>
                          <a:srgbClr val="38BDF2"/>
                        </a:buClr>
                        <a:buSzPct val="70000"/>
                        <a:buFont typeface="Wingdings" panose="05000000000000000000" pitchFamily="2" charset="2"/>
                        <a:defRPr sz="1700">
                          <a:solidFill>
                            <a:schemeClr val="tx1"/>
                          </a:solidFill>
                          <a:latin typeface="Verdana" panose="020B0604030504040204" pitchFamily="34" charset="0"/>
                        </a:defRPr>
                      </a:lvl4pPr>
                      <a:lvl5pPr marL="2057400" indent="-228600">
                        <a:spcBef>
                          <a:spcPct val="20000"/>
                        </a:spcBef>
                        <a:buClr>
                          <a:srgbClr val="38BDF2"/>
                        </a:buClr>
                        <a:buSzPct val="60000"/>
                        <a:buFont typeface="Wingdings" panose="05000000000000000000" pitchFamily="2" charset="2"/>
                        <a:defRPr sz="1700">
                          <a:solidFill>
                            <a:schemeClr val="tx1"/>
                          </a:solidFill>
                          <a:latin typeface="Verdana" panose="020B0604030504040204" pitchFamily="34" charset="0"/>
                        </a:defRPr>
                      </a:lvl5pPr>
                      <a:lvl6pPr marL="25146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6pPr>
                      <a:lvl7pPr marL="29718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7pPr>
                      <a:lvl8pPr marL="34290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8pPr>
                      <a:lvl9pPr marL="38862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
                          <a:srgbClr val="0033CC"/>
                        </a:buClr>
                        <a:buSzPct val="70000"/>
                        <a:buFont typeface="Wingdings" panose="05000000000000000000" pitchFamily="2" charset="2"/>
                        <a:buNone/>
                        <a:tabLst/>
                      </a:pPr>
                      <a:r>
                        <a:rPr kumimoji="0" lang="en-US" altLang="ko-KR" sz="1500" b="1" i="0" u="none" strike="noStrike" cap="none" normalizeH="0" baseline="0" smtClean="0">
                          <a:ln>
                            <a:noFill/>
                          </a:ln>
                          <a:solidFill>
                            <a:srgbClr val="3366FF"/>
                          </a:solidFill>
                          <a:effectLst/>
                          <a:latin typeface="Times New Roman" panose="02020603050405020304" pitchFamily="18" charset="0"/>
                          <a:ea typeface="Gulim" panose="020B0600000101010101" pitchFamily="34" charset="-127"/>
                          <a:cs typeface="Arial Unicode MS" panose="020B0604020202020204" pitchFamily="34" charset="-128"/>
                        </a:rPr>
                        <a:t>Clear-sky Radiances</a:t>
                      </a:r>
                      <a:endParaRPr kumimoji="0" lang="en-US" altLang="ko-KR" sz="1500" b="1" i="0" u="none" strike="noStrike" cap="none" normalizeH="0" baseline="0" smtClean="0">
                        <a:ln>
                          <a:noFill/>
                        </a:ln>
                        <a:solidFill>
                          <a:schemeClr val="tx1"/>
                        </a:solidFill>
                        <a:effectLst/>
                        <a:latin typeface="Verdana" panose="020B0604030504040204" pitchFamily="34" charset="0"/>
                        <a:ea typeface="Gulim" panose="020B0600000101010101" pitchFamily="34" charset="-127"/>
                        <a:cs typeface="Arial Unicode MS" panose="020B0604020202020204"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rgbClr val="0033CC"/>
                        </a:buClr>
                        <a:buSzPct val="70000"/>
                        <a:buFont typeface="Wingdings" panose="05000000000000000000" pitchFamily="2" charset="2"/>
                        <a:defRPr sz="2500">
                          <a:solidFill>
                            <a:schemeClr val="tx1"/>
                          </a:solidFill>
                          <a:latin typeface="Verdana" panose="020B0604030504040204" pitchFamily="34" charset="0"/>
                        </a:defRPr>
                      </a:lvl1pPr>
                      <a:lvl2pPr marL="742950" indent="-285750">
                        <a:spcBef>
                          <a:spcPct val="20000"/>
                        </a:spcBef>
                        <a:buClr>
                          <a:srgbClr val="38BDF2"/>
                        </a:buClr>
                        <a:buSzPct val="70000"/>
                        <a:buFont typeface="Wingdings" panose="05000000000000000000" pitchFamily="2" charset="2"/>
                        <a:defRPr sz="2100">
                          <a:solidFill>
                            <a:schemeClr val="tx1"/>
                          </a:solidFill>
                          <a:latin typeface="Verdana" panose="020B0604030504040204" pitchFamily="34" charset="0"/>
                        </a:defRPr>
                      </a:lvl2pPr>
                      <a:lvl3pPr marL="1143000" indent="-228600">
                        <a:spcBef>
                          <a:spcPct val="20000"/>
                        </a:spcBef>
                        <a:buClr>
                          <a:srgbClr val="38BDF2"/>
                        </a:buClr>
                        <a:buSzPct val="65000"/>
                        <a:buFont typeface="Wingdings" panose="05000000000000000000" pitchFamily="2" charset="2"/>
                        <a:defRPr sz="2000">
                          <a:solidFill>
                            <a:schemeClr val="tx1"/>
                          </a:solidFill>
                          <a:latin typeface="Verdana" panose="020B0604030504040204" pitchFamily="34" charset="0"/>
                        </a:defRPr>
                      </a:lvl3pPr>
                      <a:lvl4pPr marL="1600200" indent="-228600">
                        <a:spcBef>
                          <a:spcPct val="20000"/>
                        </a:spcBef>
                        <a:buClr>
                          <a:srgbClr val="38BDF2"/>
                        </a:buClr>
                        <a:buSzPct val="70000"/>
                        <a:buFont typeface="Wingdings" panose="05000000000000000000" pitchFamily="2" charset="2"/>
                        <a:defRPr sz="1700">
                          <a:solidFill>
                            <a:schemeClr val="tx1"/>
                          </a:solidFill>
                          <a:latin typeface="Verdana" panose="020B0604030504040204" pitchFamily="34" charset="0"/>
                        </a:defRPr>
                      </a:lvl4pPr>
                      <a:lvl5pPr marL="2057400" indent="-228600">
                        <a:spcBef>
                          <a:spcPct val="20000"/>
                        </a:spcBef>
                        <a:buClr>
                          <a:srgbClr val="38BDF2"/>
                        </a:buClr>
                        <a:buSzPct val="60000"/>
                        <a:buFont typeface="Wingdings" panose="05000000000000000000" pitchFamily="2" charset="2"/>
                        <a:defRPr sz="1700">
                          <a:solidFill>
                            <a:schemeClr val="tx1"/>
                          </a:solidFill>
                          <a:latin typeface="Verdana" panose="020B0604030504040204" pitchFamily="34" charset="0"/>
                        </a:defRPr>
                      </a:lvl5pPr>
                      <a:lvl6pPr marL="25146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6pPr>
                      <a:lvl7pPr marL="29718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7pPr>
                      <a:lvl8pPr marL="34290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8pPr>
                      <a:lvl9pPr marL="38862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
                          <a:srgbClr val="0033CC"/>
                        </a:buClr>
                        <a:buSzPct val="70000"/>
                        <a:buFont typeface="Wingdings" panose="05000000000000000000" pitchFamily="2" charset="2"/>
                        <a:buNone/>
                        <a:tabLst/>
                      </a:pPr>
                      <a:r>
                        <a:rPr kumimoji="0" lang="en-GB" altLang="ko-KR" sz="1300" b="1" i="0" u="none" strike="noStrike" cap="none" normalizeH="0" baseline="0" smtClean="0">
                          <a:ln>
                            <a:noFill/>
                          </a:ln>
                          <a:solidFill>
                            <a:srgbClr val="FF3300"/>
                          </a:solidFill>
                          <a:effectLst/>
                          <a:latin typeface="Times New Roman" panose="02020603050405020304" pitchFamily="18" charset="0"/>
                          <a:ea typeface="Gulim" panose="020B0600000101010101" pitchFamily="34" charset="-127"/>
                          <a:cs typeface="Arial" panose="020B0604020202020204" pitchFamily="34" charset="0"/>
                        </a:rPr>
                        <a:t>Assimilation into</a:t>
                      </a:r>
                      <a:r>
                        <a:rPr kumimoji="0" lang="en-GB" altLang="ko-KR" sz="1300" b="0" i="0" u="none" strike="noStrike" cap="none" normalizeH="0" baseline="0" smtClean="0">
                          <a:ln>
                            <a:noFill/>
                          </a:ln>
                          <a:solidFill>
                            <a:schemeClr val="tx1"/>
                          </a:solidFill>
                          <a:effectLst/>
                          <a:latin typeface="Times New Roman" panose="02020603050405020304" pitchFamily="18" charset="0"/>
                          <a:ea typeface="Gulim" panose="020B0600000101010101" pitchFamily="34" charset="-127"/>
                          <a:cs typeface="Arial" panose="020B0604020202020204" pitchFamily="34" charset="0"/>
                        </a:rPr>
                        <a:t> NCEP operational regional &amp; global NWP models over water</a:t>
                      </a:r>
                      <a:endParaRPr kumimoji="0" lang="en-GB" altLang="ko-KR" sz="1300" b="0" i="0" u="none" strike="noStrike" cap="none" normalizeH="0" baseline="0" smtClean="0">
                        <a:ln>
                          <a:noFill/>
                        </a:ln>
                        <a:solidFill>
                          <a:schemeClr val="tx1"/>
                        </a:solidFill>
                        <a:effectLst/>
                        <a:latin typeface="Verdana" panose="020B0604030504040204" pitchFamily="34" charset="0"/>
                        <a:ea typeface="Gulim" panose="020B0600000101010101" pitchFamily="34" charset="-127"/>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77577683"/>
                  </a:ext>
                </a:extLst>
              </a:tr>
              <a:tr h="941388">
                <a:tc>
                  <a:txBody>
                    <a:bodyPr/>
                    <a:lstStyle>
                      <a:lvl1pPr marL="342900" indent="-342900">
                        <a:spcBef>
                          <a:spcPct val="20000"/>
                        </a:spcBef>
                        <a:buClr>
                          <a:srgbClr val="0033CC"/>
                        </a:buClr>
                        <a:buSzPct val="70000"/>
                        <a:buFont typeface="Wingdings" panose="05000000000000000000" pitchFamily="2" charset="2"/>
                        <a:defRPr sz="2500">
                          <a:solidFill>
                            <a:schemeClr val="tx1"/>
                          </a:solidFill>
                          <a:latin typeface="Verdana" panose="020B0604030504040204" pitchFamily="34" charset="0"/>
                        </a:defRPr>
                      </a:lvl1pPr>
                      <a:lvl2pPr marL="742950" indent="-285750">
                        <a:spcBef>
                          <a:spcPct val="20000"/>
                        </a:spcBef>
                        <a:buClr>
                          <a:srgbClr val="38BDF2"/>
                        </a:buClr>
                        <a:buSzPct val="70000"/>
                        <a:buFont typeface="Wingdings" panose="05000000000000000000" pitchFamily="2" charset="2"/>
                        <a:defRPr sz="2100">
                          <a:solidFill>
                            <a:schemeClr val="tx1"/>
                          </a:solidFill>
                          <a:latin typeface="Verdana" panose="020B0604030504040204" pitchFamily="34" charset="0"/>
                        </a:defRPr>
                      </a:lvl2pPr>
                      <a:lvl3pPr marL="1143000" indent="-228600">
                        <a:spcBef>
                          <a:spcPct val="20000"/>
                        </a:spcBef>
                        <a:buClr>
                          <a:srgbClr val="38BDF2"/>
                        </a:buClr>
                        <a:buSzPct val="65000"/>
                        <a:buFont typeface="Wingdings" panose="05000000000000000000" pitchFamily="2" charset="2"/>
                        <a:defRPr sz="2000">
                          <a:solidFill>
                            <a:schemeClr val="tx1"/>
                          </a:solidFill>
                          <a:latin typeface="Verdana" panose="020B0604030504040204" pitchFamily="34" charset="0"/>
                        </a:defRPr>
                      </a:lvl3pPr>
                      <a:lvl4pPr marL="1600200" indent="-228600">
                        <a:spcBef>
                          <a:spcPct val="20000"/>
                        </a:spcBef>
                        <a:buClr>
                          <a:srgbClr val="38BDF2"/>
                        </a:buClr>
                        <a:buSzPct val="70000"/>
                        <a:buFont typeface="Wingdings" panose="05000000000000000000" pitchFamily="2" charset="2"/>
                        <a:defRPr sz="1700">
                          <a:solidFill>
                            <a:schemeClr val="tx1"/>
                          </a:solidFill>
                          <a:latin typeface="Verdana" panose="020B0604030504040204" pitchFamily="34" charset="0"/>
                        </a:defRPr>
                      </a:lvl4pPr>
                      <a:lvl5pPr marL="2057400" indent="-228600">
                        <a:spcBef>
                          <a:spcPct val="20000"/>
                        </a:spcBef>
                        <a:buClr>
                          <a:srgbClr val="38BDF2"/>
                        </a:buClr>
                        <a:buSzPct val="60000"/>
                        <a:buFont typeface="Wingdings" panose="05000000000000000000" pitchFamily="2" charset="2"/>
                        <a:defRPr sz="1700">
                          <a:solidFill>
                            <a:schemeClr val="tx1"/>
                          </a:solidFill>
                          <a:latin typeface="Verdana" panose="020B0604030504040204" pitchFamily="34" charset="0"/>
                        </a:defRPr>
                      </a:lvl5pPr>
                      <a:lvl6pPr marL="25146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6pPr>
                      <a:lvl7pPr marL="29718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7pPr>
                      <a:lvl8pPr marL="34290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8pPr>
                      <a:lvl9pPr marL="38862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
                          <a:srgbClr val="0033CC"/>
                        </a:buClr>
                        <a:buSzPct val="70000"/>
                        <a:buFont typeface="Wingdings" panose="05000000000000000000" pitchFamily="2" charset="2"/>
                        <a:buNone/>
                        <a:tabLst/>
                      </a:pPr>
                      <a:r>
                        <a:rPr kumimoji="0" lang="en-GB" altLang="ko-KR" sz="1500" b="1" i="0" u="none" strike="noStrike" cap="none" normalizeH="0" baseline="0" smtClean="0">
                          <a:ln>
                            <a:noFill/>
                          </a:ln>
                          <a:solidFill>
                            <a:srgbClr val="3366FF"/>
                          </a:solidFill>
                          <a:effectLst/>
                          <a:latin typeface="Times New Roman" panose="02020603050405020304" pitchFamily="18" charset="0"/>
                          <a:ea typeface="Gulim" panose="020B0600000101010101" pitchFamily="34" charset="-127"/>
                          <a:cs typeface="Arial" panose="020B0604020202020204" pitchFamily="34" charset="0"/>
                        </a:rPr>
                        <a:t>Layer &amp; Total Precipitable Water</a:t>
                      </a:r>
                      <a:endParaRPr kumimoji="0" lang="en-GB" altLang="ko-KR" sz="1500" b="1" i="0" u="none" strike="noStrike" cap="none" normalizeH="0" baseline="0" smtClean="0">
                        <a:ln>
                          <a:noFill/>
                        </a:ln>
                        <a:solidFill>
                          <a:schemeClr val="tx1"/>
                        </a:solidFill>
                        <a:effectLst/>
                        <a:latin typeface="Verdana" panose="020B0604030504040204" pitchFamily="34" charset="0"/>
                        <a:ea typeface="Gulim" panose="020B0600000101010101" pitchFamily="34" charset="-127"/>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rgbClr val="0033CC"/>
                        </a:buClr>
                        <a:buSzPct val="70000"/>
                        <a:buFont typeface="Wingdings" panose="05000000000000000000" pitchFamily="2" charset="2"/>
                        <a:defRPr sz="2500">
                          <a:solidFill>
                            <a:schemeClr val="tx1"/>
                          </a:solidFill>
                          <a:latin typeface="Verdana" panose="020B0604030504040204" pitchFamily="34" charset="0"/>
                        </a:defRPr>
                      </a:lvl1pPr>
                      <a:lvl2pPr marL="742950" indent="-285750">
                        <a:spcBef>
                          <a:spcPct val="20000"/>
                        </a:spcBef>
                        <a:buClr>
                          <a:srgbClr val="38BDF2"/>
                        </a:buClr>
                        <a:buSzPct val="70000"/>
                        <a:buFont typeface="Wingdings" panose="05000000000000000000" pitchFamily="2" charset="2"/>
                        <a:defRPr sz="2100">
                          <a:solidFill>
                            <a:schemeClr val="tx1"/>
                          </a:solidFill>
                          <a:latin typeface="Verdana" panose="020B0604030504040204" pitchFamily="34" charset="0"/>
                        </a:defRPr>
                      </a:lvl2pPr>
                      <a:lvl3pPr marL="1143000" indent="-228600">
                        <a:spcBef>
                          <a:spcPct val="20000"/>
                        </a:spcBef>
                        <a:buClr>
                          <a:srgbClr val="38BDF2"/>
                        </a:buClr>
                        <a:buSzPct val="65000"/>
                        <a:buFont typeface="Wingdings" panose="05000000000000000000" pitchFamily="2" charset="2"/>
                        <a:defRPr sz="2000">
                          <a:solidFill>
                            <a:schemeClr val="tx1"/>
                          </a:solidFill>
                          <a:latin typeface="Verdana" panose="020B0604030504040204" pitchFamily="34" charset="0"/>
                        </a:defRPr>
                      </a:lvl3pPr>
                      <a:lvl4pPr marL="1600200" indent="-228600">
                        <a:spcBef>
                          <a:spcPct val="20000"/>
                        </a:spcBef>
                        <a:buClr>
                          <a:srgbClr val="38BDF2"/>
                        </a:buClr>
                        <a:buSzPct val="70000"/>
                        <a:buFont typeface="Wingdings" panose="05000000000000000000" pitchFamily="2" charset="2"/>
                        <a:defRPr sz="1700">
                          <a:solidFill>
                            <a:schemeClr val="tx1"/>
                          </a:solidFill>
                          <a:latin typeface="Verdana" panose="020B0604030504040204" pitchFamily="34" charset="0"/>
                        </a:defRPr>
                      </a:lvl4pPr>
                      <a:lvl5pPr marL="2057400" indent="-228600">
                        <a:spcBef>
                          <a:spcPct val="20000"/>
                        </a:spcBef>
                        <a:buClr>
                          <a:srgbClr val="38BDF2"/>
                        </a:buClr>
                        <a:buSzPct val="60000"/>
                        <a:buFont typeface="Wingdings" panose="05000000000000000000" pitchFamily="2" charset="2"/>
                        <a:defRPr sz="1700">
                          <a:solidFill>
                            <a:schemeClr val="tx1"/>
                          </a:solidFill>
                          <a:latin typeface="Verdana" panose="020B0604030504040204" pitchFamily="34" charset="0"/>
                        </a:defRPr>
                      </a:lvl5pPr>
                      <a:lvl6pPr marL="25146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6pPr>
                      <a:lvl7pPr marL="29718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7pPr>
                      <a:lvl8pPr marL="34290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8pPr>
                      <a:lvl9pPr marL="38862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
                          <a:srgbClr val="0033CC"/>
                        </a:buClr>
                        <a:buSzPct val="70000"/>
                        <a:buFont typeface="Wingdings" panose="05000000000000000000" pitchFamily="2" charset="2"/>
                        <a:buNone/>
                        <a:tabLst/>
                      </a:pPr>
                      <a:r>
                        <a:rPr kumimoji="0" lang="en-GB" altLang="ko-KR" sz="1300" b="1" i="0" u="none" strike="noStrike" cap="none" normalizeH="0" baseline="0" smtClean="0">
                          <a:ln>
                            <a:noFill/>
                          </a:ln>
                          <a:solidFill>
                            <a:srgbClr val="FF3300"/>
                          </a:solidFill>
                          <a:effectLst/>
                          <a:latin typeface="Times New Roman" panose="02020603050405020304" pitchFamily="18" charset="0"/>
                          <a:ea typeface="Gulim" panose="020B0600000101010101" pitchFamily="34" charset="-127"/>
                          <a:cs typeface="Arial" panose="020B0604020202020204" pitchFamily="34" charset="0"/>
                        </a:rPr>
                        <a:t>Assimilation into</a:t>
                      </a:r>
                      <a:r>
                        <a:rPr kumimoji="0" lang="en-GB" altLang="ko-KR" sz="1300" b="0" i="0" u="none" strike="noStrike" cap="none" normalizeH="0" baseline="0" smtClean="0">
                          <a:ln>
                            <a:noFill/>
                          </a:ln>
                          <a:solidFill>
                            <a:schemeClr val="tx1"/>
                          </a:solidFill>
                          <a:effectLst/>
                          <a:latin typeface="Times New Roman" panose="02020603050405020304" pitchFamily="18" charset="0"/>
                          <a:ea typeface="Gulim" panose="020B0600000101010101" pitchFamily="34" charset="-127"/>
                          <a:cs typeface="Arial" panose="020B0604020202020204" pitchFamily="34" charset="0"/>
                        </a:rPr>
                        <a:t> NCEP operational regional &amp; global NWP models; </a:t>
                      </a:r>
                      <a:r>
                        <a:rPr kumimoji="0" lang="en-GB" altLang="ko-KR" sz="1300" b="1" i="0" u="none" strike="noStrike" cap="none" normalizeH="0" baseline="0" smtClean="0">
                          <a:ln>
                            <a:noFill/>
                          </a:ln>
                          <a:solidFill>
                            <a:srgbClr val="FF3300"/>
                          </a:solidFill>
                          <a:effectLst/>
                          <a:latin typeface="Times New Roman" panose="02020603050405020304" pitchFamily="18" charset="0"/>
                          <a:ea typeface="Gulim" panose="020B0600000101010101" pitchFamily="34" charset="-127"/>
                          <a:cs typeface="Arial" panose="020B0604020202020204" pitchFamily="34" charset="0"/>
                        </a:rPr>
                        <a:t>display and animation within</a:t>
                      </a:r>
                      <a:r>
                        <a:rPr kumimoji="0" lang="en-GB" altLang="ko-KR" sz="1300" b="0" i="0" u="none" strike="noStrike" cap="none" normalizeH="0" baseline="0" smtClean="0">
                          <a:ln>
                            <a:noFill/>
                          </a:ln>
                          <a:solidFill>
                            <a:schemeClr val="tx1"/>
                          </a:solidFill>
                          <a:effectLst/>
                          <a:latin typeface="Times New Roman" panose="02020603050405020304" pitchFamily="18" charset="0"/>
                          <a:ea typeface="Gulim" panose="020B0600000101010101" pitchFamily="34" charset="-127"/>
                          <a:cs typeface="Arial" panose="020B0604020202020204" pitchFamily="34" charset="0"/>
                        </a:rPr>
                        <a:t> NWS AWIPS for use by forecasters at NWS WFOs &amp; National Centers in forecasting precipitation and severe weather</a:t>
                      </a:r>
                      <a:endParaRPr kumimoji="0" lang="en-GB" altLang="ko-KR" sz="1300" b="0" i="0" u="none" strike="noStrike" cap="none" normalizeH="0" baseline="0" smtClean="0">
                        <a:ln>
                          <a:noFill/>
                        </a:ln>
                        <a:solidFill>
                          <a:schemeClr val="tx1"/>
                        </a:solidFill>
                        <a:effectLst/>
                        <a:latin typeface="Verdana" panose="020B0604030504040204" pitchFamily="34" charset="0"/>
                        <a:ea typeface="Gulim" panose="020B0600000101010101" pitchFamily="34" charset="-127"/>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63365260"/>
                  </a:ext>
                </a:extLst>
              </a:tr>
              <a:tr h="1154113">
                <a:tc>
                  <a:txBody>
                    <a:bodyPr/>
                    <a:lstStyle>
                      <a:lvl1pPr marL="342900" indent="-342900">
                        <a:spcBef>
                          <a:spcPct val="20000"/>
                        </a:spcBef>
                        <a:buClr>
                          <a:srgbClr val="0033CC"/>
                        </a:buClr>
                        <a:buSzPct val="70000"/>
                        <a:buFont typeface="Wingdings" panose="05000000000000000000" pitchFamily="2" charset="2"/>
                        <a:defRPr sz="2500">
                          <a:solidFill>
                            <a:schemeClr val="tx1"/>
                          </a:solidFill>
                          <a:latin typeface="Verdana" panose="020B0604030504040204" pitchFamily="34" charset="0"/>
                        </a:defRPr>
                      </a:lvl1pPr>
                      <a:lvl2pPr marL="742950" indent="-285750">
                        <a:spcBef>
                          <a:spcPct val="20000"/>
                        </a:spcBef>
                        <a:buClr>
                          <a:srgbClr val="38BDF2"/>
                        </a:buClr>
                        <a:buSzPct val="70000"/>
                        <a:buFont typeface="Wingdings" panose="05000000000000000000" pitchFamily="2" charset="2"/>
                        <a:defRPr sz="2100">
                          <a:solidFill>
                            <a:schemeClr val="tx1"/>
                          </a:solidFill>
                          <a:latin typeface="Verdana" panose="020B0604030504040204" pitchFamily="34" charset="0"/>
                        </a:defRPr>
                      </a:lvl2pPr>
                      <a:lvl3pPr marL="1143000" indent="-228600">
                        <a:spcBef>
                          <a:spcPct val="20000"/>
                        </a:spcBef>
                        <a:buClr>
                          <a:srgbClr val="38BDF2"/>
                        </a:buClr>
                        <a:buSzPct val="65000"/>
                        <a:buFont typeface="Wingdings" panose="05000000000000000000" pitchFamily="2" charset="2"/>
                        <a:defRPr sz="2000">
                          <a:solidFill>
                            <a:schemeClr val="tx1"/>
                          </a:solidFill>
                          <a:latin typeface="Verdana" panose="020B0604030504040204" pitchFamily="34" charset="0"/>
                        </a:defRPr>
                      </a:lvl3pPr>
                      <a:lvl4pPr marL="1600200" indent="-228600">
                        <a:spcBef>
                          <a:spcPct val="20000"/>
                        </a:spcBef>
                        <a:buClr>
                          <a:srgbClr val="38BDF2"/>
                        </a:buClr>
                        <a:buSzPct val="70000"/>
                        <a:buFont typeface="Wingdings" panose="05000000000000000000" pitchFamily="2" charset="2"/>
                        <a:defRPr sz="1700">
                          <a:solidFill>
                            <a:schemeClr val="tx1"/>
                          </a:solidFill>
                          <a:latin typeface="Verdana" panose="020B0604030504040204" pitchFamily="34" charset="0"/>
                        </a:defRPr>
                      </a:lvl4pPr>
                      <a:lvl5pPr marL="2057400" indent="-228600">
                        <a:spcBef>
                          <a:spcPct val="20000"/>
                        </a:spcBef>
                        <a:buClr>
                          <a:srgbClr val="38BDF2"/>
                        </a:buClr>
                        <a:buSzPct val="60000"/>
                        <a:buFont typeface="Wingdings" panose="05000000000000000000" pitchFamily="2" charset="2"/>
                        <a:defRPr sz="1700">
                          <a:solidFill>
                            <a:schemeClr val="tx1"/>
                          </a:solidFill>
                          <a:latin typeface="Verdana" panose="020B0604030504040204" pitchFamily="34" charset="0"/>
                        </a:defRPr>
                      </a:lvl5pPr>
                      <a:lvl6pPr marL="25146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6pPr>
                      <a:lvl7pPr marL="29718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7pPr>
                      <a:lvl8pPr marL="34290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8pPr>
                      <a:lvl9pPr marL="38862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
                          <a:srgbClr val="0033CC"/>
                        </a:buClr>
                        <a:buSzPct val="70000"/>
                        <a:buFont typeface="Wingdings" panose="05000000000000000000" pitchFamily="2" charset="2"/>
                        <a:buNone/>
                        <a:tabLst/>
                      </a:pPr>
                      <a:r>
                        <a:rPr kumimoji="0" lang="en-GB" altLang="ko-KR" sz="1500" b="1" i="0" u="none" strike="noStrike" cap="none" normalizeH="0" baseline="0" smtClean="0">
                          <a:ln>
                            <a:noFill/>
                          </a:ln>
                          <a:solidFill>
                            <a:srgbClr val="3366FF"/>
                          </a:solidFill>
                          <a:effectLst/>
                          <a:latin typeface="Times New Roman" panose="02020603050405020304" pitchFamily="18" charset="0"/>
                          <a:ea typeface="Gulim" panose="020B0600000101010101" pitchFamily="34" charset="-127"/>
                          <a:cs typeface="Arial" panose="020B0604020202020204" pitchFamily="34" charset="0"/>
                        </a:rPr>
                        <a:t>Cloud-top retrievals (pressure, temperature, cloud amount)</a:t>
                      </a:r>
                      <a:endParaRPr kumimoji="0" lang="en-GB" altLang="ko-KR" sz="1500" b="1" i="0" u="none" strike="noStrike" cap="none" normalizeH="0" baseline="0" smtClean="0">
                        <a:ln>
                          <a:noFill/>
                        </a:ln>
                        <a:solidFill>
                          <a:schemeClr val="tx1"/>
                        </a:solidFill>
                        <a:effectLst/>
                        <a:latin typeface="Verdana" panose="020B0604030504040204" pitchFamily="34" charset="0"/>
                        <a:ea typeface="Gulim" panose="020B0600000101010101" pitchFamily="34" charset="-127"/>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rgbClr val="0033CC"/>
                        </a:buClr>
                        <a:buSzPct val="70000"/>
                        <a:buFont typeface="Wingdings" panose="05000000000000000000" pitchFamily="2" charset="2"/>
                        <a:defRPr sz="2500">
                          <a:solidFill>
                            <a:schemeClr val="tx1"/>
                          </a:solidFill>
                          <a:latin typeface="Verdana" panose="020B0604030504040204" pitchFamily="34" charset="0"/>
                        </a:defRPr>
                      </a:lvl1pPr>
                      <a:lvl2pPr marL="742950" indent="-285750">
                        <a:spcBef>
                          <a:spcPct val="20000"/>
                        </a:spcBef>
                        <a:buClr>
                          <a:srgbClr val="38BDF2"/>
                        </a:buClr>
                        <a:buSzPct val="70000"/>
                        <a:buFont typeface="Wingdings" panose="05000000000000000000" pitchFamily="2" charset="2"/>
                        <a:defRPr sz="2100">
                          <a:solidFill>
                            <a:schemeClr val="tx1"/>
                          </a:solidFill>
                          <a:latin typeface="Verdana" panose="020B0604030504040204" pitchFamily="34" charset="0"/>
                        </a:defRPr>
                      </a:lvl2pPr>
                      <a:lvl3pPr marL="1143000" indent="-228600">
                        <a:spcBef>
                          <a:spcPct val="20000"/>
                        </a:spcBef>
                        <a:buClr>
                          <a:srgbClr val="38BDF2"/>
                        </a:buClr>
                        <a:buSzPct val="65000"/>
                        <a:buFont typeface="Wingdings" panose="05000000000000000000" pitchFamily="2" charset="2"/>
                        <a:defRPr sz="2000">
                          <a:solidFill>
                            <a:schemeClr val="tx1"/>
                          </a:solidFill>
                          <a:latin typeface="Verdana" panose="020B0604030504040204" pitchFamily="34" charset="0"/>
                        </a:defRPr>
                      </a:lvl3pPr>
                      <a:lvl4pPr marL="1600200" indent="-228600">
                        <a:spcBef>
                          <a:spcPct val="20000"/>
                        </a:spcBef>
                        <a:buClr>
                          <a:srgbClr val="38BDF2"/>
                        </a:buClr>
                        <a:buSzPct val="70000"/>
                        <a:buFont typeface="Wingdings" panose="05000000000000000000" pitchFamily="2" charset="2"/>
                        <a:defRPr sz="1700">
                          <a:solidFill>
                            <a:schemeClr val="tx1"/>
                          </a:solidFill>
                          <a:latin typeface="Verdana" panose="020B0604030504040204" pitchFamily="34" charset="0"/>
                        </a:defRPr>
                      </a:lvl4pPr>
                      <a:lvl5pPr marL="2057400" indent="-228600">
                        <a:spcBef>
                          <a:spcPct val="20000"/>
                        </a:spcBef>
                        <a:buClr>
                          <a:srgbClr val="38BDF2"/>
                        </a:buClr>
                        <a:buSzPct val="60000"/>
                        <a:buFont typeface="Wingdings" panose="05000000000000000000" pitchFamily="2" charset="2"/>
                        <a:defRPr sz="1700">
                          <a:solidFill>
                            <a:schemeClr val="tx1"/>
                          </a:solidFill>
                          <a:latin typeface="Verdana" panose="020B0604030504040204" pitchFamily="34" charset="0"/>
                        </a:defRPr>
                      </a:lvl5pPr>
                      <a:lvl6pPr marL="25146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6pPr>
                      <a:lvl7pPr marL="29718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7pPr>
                      <a:lvl8pPr marL="34290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8pPr>
                      <a:lvl9pPr marL="38862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
                          <a:srgbClr val="0033CC"/>
                        </a:buClr>
                        <a:buSzPct val="70000"/>
                        <a:buFont typeface="Wingdings" panose="05000000000000000000" pitchFamily="2" charset="2"/>
                        <a:buNone/>
                        <a:tabLst/>
                      </a:pPr>
                      <a:r>
                        <a:rPr kumimoji="0" lang="en-GB" altLang="ko-KR" sz="1300" b="1" i="0" u="none" strike="noStrike" cap="none" normalizeH="0" baseline="0" smtClean="0">
                          <a:ln>
                            <a:noFill/>
                          </a:ln>
                          <a:solidFill>
                            <a:srgbClr val="FF3300"/>
                          </a:solidFill>
                          <a:effectLst/>
                          <a:latin typeface="Times New Roman" panose="02020603050405020304" pitchFamily="18" charset="0"/>
                          <a:ea typeface="Gulim" panose="020B0600000101010101" pitchFamily="34" charset="-127"/>
                          <a:cs typeface="Arial" panose="020B0604020202020204" pitchFamily="34" charset="0"/>
                        </a:rPr>
                        <a:t>Assimilation into</a:t>
                      </a:r>
                      <a:r>
                        <a:rPr kumimoji="0" lang="en-GB" altLang="ko-KR" sz="1300" b="0" i="0" u="none" strike="noStrike" cap="none" normalizeH="0" baseline="0" smtClean="0">
                          <a:ln>
                            <a:noFill/>
                          </a:ln>
                          <a:solidFill>
                            <a:schemeClr val="tx1"/>
                          </a:solidFill>
                          <a:effectLst/>
                          <a:latin typeface="Times New Roman" panose="02020603050405020304" pitchFamily="18" charset="0"/>
                          <a:ea typeface="Gulim" panose="020B0600000101010101" pitchFamily="34" charset="-127"/>
                          <a:cs typeface="Arial" panose="020B0604020202020204" pitchFamily="34" charset="0"/>
                        </a:rPr>
                        <a:t> NCEP operational regional NWP models; </a:t>
                      </a:r>
                      <a:r>
                        <a:rPr kumimoji="0" lang="en-GB" altLang="ko-KR" sz="1300" b="1" i="0" u="none" strike="noStrike" cap="none" normalizeH="0" baseline="0" smtClean="0">
                          <a:ln>
                            <a:noFill/>
                          </a:ln>
                          <a:solidFill>
                            <a:srgbClr val="FF3300"/>
                          </a:solidFill>
                          <a:effectLst/>
                          <a:latin typeface="Times New Roman" panose="02020603050405020304" pitchFamily="18" charset="0"/>
                          <a:ea typeface="Gulim" panose="020B0600000101010101" pitchFamily="34" charset="-127"/>
                          <a:cs typeface="Arial" panose="020B0604020202020204" pitchFamily="34" charset="0"/>
                        </a:rPr>
                        <a:t>display and animation within</a:t>
                      </a:r>
                      <a:r>
                        <a:rPr kumimoji="0" lang="en-GB" altLang="ko-KR" sz="1300" b="0" i="0" u="none" strike="noStrike" cap="none" normalizeH="0" baseline="0" smtClean="0">
                          <a:ln>
                            <a:noFill/>
                          </a:ln>
                          <a:solidFill>
                            <a:schemeClr val="tx1"/>
                          </a:solidFill>
                          <a:effectLst/>
                          <a:latin typeface="Times New Roman" panose="02020603050405020304" pitchFamily="18" charset="0"/>
                          <a:ea typeface="Gulim" panose="020B0600000101010101" pitchFamily="34" charset="-127"/>
                          <a:cs typeface="Arial" panose="020B0604020202020204" pitchFamily="34" charset="0"/>
                        </a:rPr>
                        <a:t> NWS AWIPS for use by forecasters at NWS WFOs; </a:t>
                      </a:r>
                      <a:r>
                        <a:rPr kumimoji="0" lang="en-GB" altLang="ko-KR" sz="1300" b="1" i="0" u="none" strike="noStrike" cap="none" normalizeH="0" baseline="0" smtClean="0">
                          <a:ln>
                            <a:noFill/>
                          </a:ln>
                          <a:solidFill>
                            <a:srgbClr val="FF3300"/>
                          </a:solidFill>
                          <a:effectLst/>
                          <a:latin typeface="Times New Roman" panose="02020603050405020304" pitchFamily="18" charset="0"/>
                          <a:ea typeface="Gulim" panose="020B0600000101010101" pitchFamily="34" charset="-127"/>
                          <a:cs typeface="Arial" panose="020B0604020202020204" pitchFamily="34" charset="0"/>
                        </a:rPr>
                        <a:t>supplement to</a:t>
                      </a:r>
                      <a:r>
                        <a:rPr kumimoji="0" lang="en-GB" altLang="ko-KR" sz="1300" b="0" i="0" u="none" strike="noStrike" cap="none" normalizeH="0" baseline="0" smtClean="0">
                          <a:ln>
                            <a:noFill/>
                          </a:ln>
                          <a:solidFill>
                            <a:schemeClr val="tx1"/>
                          </a:solidFill>
                          <a:effectLst/>
                          <a:latin typeface="Times New Roman" panose="02020603050405020304" pitchFamily="18" charset="0"/>
                          <a:ea typeface="Gulim" panose="020B0600000101010101" pitchFamily="34" charset="-127"/>
                          <a:cs typeface="Arial" panose="020B0604020202020204" pitchFamily="34" charset="0"/>
                        </a:rPr>
                        <a:t> NWS/ASOS cloud measurements for generation of total cloud cover product at NWS/ASOS sites</a:t>
                      </a:r>
                      <a:endParaRPr kumimoji="0" lang="en-GB" altLang="ko-KR" sz="1300" b="0" i="0" u="none" strike="noStrike" cap="none" normalizeH="0" baseline="0" smtClean="0">
                        <a:ln>
                          <a:noFill/>
                        </a:ln>
                        <a:solidFill>
                          <a:schemeClr val="tx1"/>
                        </a:solidFill>
                        <a:effectLst/>
                        <a:latin typeface="Verdana" panose="020B0604030504040204" pitchFamily="34" charset="0"/>
                        <a:ea typeface="Gulim" panose="020B0600000101010101" pitchFamily="34" charset="-127"/>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66198524"/>
                  </a:ext>
                </a:extLst>
              </a:tr>
              <a:tr h="515938">
                <a:tc>
                  <a:txBody>
                    <a:bodyPr/>
                    <a:lstStyle>
                      <a:lvl1pPr marL="342900" indent="-342900">
                        <a:spcBef>
                          <a:spcPct val="20000"/>
                        </a:spcBef>
                        <a:buClr>
                          <a:srgbClr val="0033CC"/>
                        </a:buClr>
                        <a:buSzPct val="70000"/>
                        <a:buFont typeface="Wingdings" panose="05000000000000000000" pitchFamily="2" charset="2"/>
                        <a:defRPr sz="2500">
                          <a:solidFill>
                            <a:schemeClr val="tx1"/>
                          </a:solidFill>
                          <a:latin typeface="Verdana" panose="020B0604030504040204" pitchFamily="34" charset="0"/>
                        </a:defRPr>
                      </a:lvl1pPr>
                      <a:lvl2pPr marL="742950" indent="-285750">
                        <a:spcBef>
                          <a:spcPct val="20000"/>
                        </a:spcBef>
                        <a:buClr>
                          <a:srgbClr val="38BDF2"/>
                        </a:buClr>
                        <a:buSzPct val="70000"/>
                        <a:buFont typeface="Wingdings" panose="05000000000000000000" pitchFamily="2" charset="2"/>
                        <a:defRPr sz="2100">
                          <a:solidFill>
                            <a:schemeClr val="tx1"/>
                          </a:solidFill>
                          <a:latin typeface="Verdana" panose="020B0604030504040204" pitchFamily="34" charset="0"/>
                        </a:defRPr>
                      </a:lvl2pPr>
                      <a:lvl3pPr marL="1143000" indent="-228600">
                        <a:spcBef>
                          <a:spcPct val="20000"/>
                        </a:spcBef>
                        <a:buClr>
                          <a:srgbClr val="38BDF2"/>
                        </a:buClr>
                        <a:buSzPct val="65000"/>
                        <a:buFont typeface="Wingdings" panose="05000000000000000000" pitchFamily="2" charset="2"/>
                        <a:defRPr sz="2000">
                          <a:solidFill>
                            <a:schemeClr val="tx1"/>
                          </a:solidFill>
                          <a:latin typeface="Verdana" panose="020B0604030504040204" pitchFamily="34" charset="0"/>
                        </a:defRPr>
                      </a:lvl3pPr>
                      <a:lvl4pPr marL="1600200" indent="-228600">
                        <a:spcBef>
                          <a:spcPct val="20000"/>
                        </a:spcBef>
                        <a:buClr>
                          <a:srgbClr val="38BDF2"/>
                        </a:buClr>
                        <a:buSzPct val="70000"/>
                        <a:buFont typeface="Wingdings" panose="05000000000000000000" pitchFamily="2" charset="2"/>
                        <a:defRPr sz="1700">
                          <a:solidFill>
                            <a:schemeClr val="tx1"/>
                          </a:solidFill>
                          <a:latin typeface="Verdana" panose="020B0604030504040204" pitchFamily="34" charset="0"/>
                        </a:defRPr>
                      </a:lvl4pPr>
                      <a:lvl5pPr marL="2057400" indent="-228600">
                        <a:spcBef>
                          <a:spcPct val="20000"/>
                        </a:spcBef>
                        <a:buClr>
                          <a:srgbClr val="38BDF2"/>
                        </a:buClr>
                        <a:buSzPct val="60000"/>
                        <a:buFont typeface="Wingdings" panose="05000000000000000000" pitchFamily="2" charset="2"/>
                        <a:defRPr sz="1700">
                          <a:solidFill>
                            <a:schemeClr val="tx1"/>
                          </a:solidFill>
                          <a:latin typeface="Verdana" panose="020B0604030504040204" pitchFamily="34" charset="0"/>
                        </a:defRPr>
                      </a:lvl5pPr>
                      <a:lvl6pPr marL="25146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6pPr>
                      <a:lvl7pPr marL="29718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7pPr>
                      <a:lvl8pPr marL="34290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8pPr>
                      <a:lvl9pPr marL="38862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
                          <a:srgbClr val="0033CC"/>
                        </a:buClr>
                        <a:buSzPct val="70000"/>
                        <a:buFont typeface="Wingdings" panose="05000000000000000000" pitchFamily="2" charset="2"/>
                        <a:buNone/>
                        <a:tabLst/>
                      </a:pPr>
                      <a:r>
                        <a:rPr kumimoji="0" lang="en-GB" altLang="ko-KR" sz="1500" b="1" i="0" u="none" strike="noStrike" cap="none" normalizeH="0" baseline="0" smtClean="0">
                          <a:ln>
                            <a:noFill/>
                          </a:ln>
                          <a:solidFill>
                            <a:srgbClr val="3366FF"/>
                          </a:solidFill>
                          <a:effectLst/>
                          <a:latin typeface="Times New Roman" panose="02020603050405020304" pitchFamily="18" charset="0"/>
                          <a:ea typeface="Gulim" panose="020B0600000101010101" pitchFamily="34" charset="-127"/>
                          <a:cs typeface="Arial" panose="020B0604020202020204" pitchFamily="34" charset="0"/>
                        </a:rPr>
                        <a:t>Surface skin temperature</a:t>
                      </a:r>
                      <a:endParaRPr kumimoji="0" lang="en-GB" altLang="ko-KR" sz="1500" b="1" i="0" u="none" strike="noStrike" cap="none" normalizeH="0" baseline="0" smtClean="0">
                        <a:ln>
                          <a:noFill/>
                        </a:ln>
                        <a:solidFill>
                          <a:schemeClr val="tx1"/>
                        </a:solidFill>
                        <a:effectLst/>
                        <a:latin typeface="Verdana" panose="020B0604030504040204" pitchFamily="34" charset="0"/>
                        <a:ea typeface="Gulim" panose="020B0600000101010101" pitchFamily="34" charset="-127"/>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rgbClr val="0033CC"/>
                        </a:buClr>
                        <a:buSzPct val="70000"/>
                        <a:buFont typeface="Wingdings" panose="05000000000000000000" pitchFamily="2" charset="2"/>
                        <a:defRPr sz="2500">
                          <a:solidFill>
                            <a:schemeClr val="tx1"/>
                          </a:solidFill>
                          <a:latin typeface="Verdana" panose="020B0604030504040204" pitchFamily="34" charset="0"/>
                        </a:defRPr>
                      </a:lvl1pPr>
                      <a:lvl2pPr marL="742950" indent="-285750">
                        <a:spcBef>
                          <a:spcPct val="20000"/>
                        </a:spcBef>
                        <a:buClr>
                          <a:srgbClr val="38BDF2"/>
                        </a:buClr>
                        <a:buSzPct val="70000"/>
                        <a:buFont typeface="Wingdings" panose="05000000000000000000" pitchFamily="2" charset="2"/>
                        <a:defRPr sz="2100">
                          <a:solidFill>
                            <a:schemeClr val="tx1"/>
                          </a:solidFill>
                          <a:latin typeface="Verdana" panose="020B0604030504040204" pitchFamily="34" charset="0"/>
                        </a:defRPr>
                      </a:lvl2pPr>
                      <a:lvl3pPr marL="1143000" indent="-228600">
                        <a:spcBef>
                          <a:spcPct val="20000"/>
                        </a:spcBef>
                        <a:buClr>
                          <a:srgbClr val="38BDF2"/>
                        </a:buClr>
                        <a:buSzPct val="65000"/>
                        <a:buFont typeface="Wingdings" panose="05000000000000000000" pitchFamily="2" charset="2"/>
                        <a:defRPr sz="2000">
                          <a:solidFill>
                            <a:schemeClr val="tx1"/>
                          </a:solidFill>
                          <a:latin typeface="Verdana" panose="020B0604030504040204" pitchFamily="34" charset="0"/>
                        </a:defRPr>
                      </a:lvl3pPr>
                      <a:lvl4pPr marL="1600200" indent="-228600">
                        <a:spcBef>
                          <a:spcPct val="20000"/>
                        </a:spcBef>
                        <a:buClr>
                          <a:srgbClr val="38BDF2"/>
                        </a:buClr>
                        <a:buSzPct val="70000"/>
                        <a:buFont typeface="Wingdings" panose="05000000000000000000" pitchFamily="2" charset="2"/>
                        <a:defRPr sz="1700">
                          <a:solidFill>
                            <a:schemeClr val="tx1"/>
                          </a:solidFill>
                          <a:latin typeface="Verdana" panose="020B0604030504040204" pitchFamily="34" charset="0"/>
                        </a:defRPr>
                      </a:lvl4pPr>
                      <a:lvl5pPr marL="2057400" indent="-228600">
                        <a:spcBef>
                          <a:spcPct val="20000"/>
                        </a:spcBef>
                        <a:buClr>
                          <a:srgbClr val="38BDF2"/>
                        </a:buClr>
                        <a:buSzPct val="60000"/>
                        <a:buFont typeface="Wingdings" panose="05000000000000000000" pitchFamily="2" charset="2"/>
                        <a:defRPr sz="1700">
                          <a:solidFill>
                            <a:schemeClr val="tx1"/>
                          </a:solidFill>
                          <a:latin typeface="Verdana" panose="020B0604030504040204" pitchFamily="34" charset="0"/>
                        </a:defRPr>
                      </a:lvl5pPr>
                      <a:lvl6pPr marL="25146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6pPr>
                      <a:lvl7pPr marL="29718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7pPr>
                      <a:lvl8pPr marL="34290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8pPr>
                      <a:lvl9pPr marL="38862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
                          <a:srgbClr val="0033CC"/>
                        </a:buClr>
                        <a:buSzPct val="70000"/>
                        <a:buFont typeface="Wingdings" panose="05000000000000000000" pitchFamily="2" charset="2"/>
                        <a:buNone/>
                        <a:tabLst/>
                      </a:pPr>
                      <a:r>
                        <a:rPr kumimoji="0" lang="en-GB" altLang="ko-KR" sz="1300" b="1" i="0" u="none" strike="noStrike" cap="none" normalizeH="0" baseline="0" smtClean="0">
                          <a:ln>
                            <a:noFill/>
                          </a:ln>
                          <a:solidFill>
                            <a:srgbClr val="FF3300"/>
                          </a:solidFill>
                          <a:effectLst/>
                          <a:latin typeface="Times New Roman" panose="02020603050405020304" pitchFamily="18" charset="0"/>
                          <a:ea typeface="Gulim" panose="020B0600000101010101" pitchFamily="34" charset="-127"/>
                          <a:cs typeface="Arial" panose="020B0604020202020204" pitchFamily="34" charset="0"/>
                        </a:rPr>
                        <a:t>Image display and animation within</a:t>
                      </a:r>
                      <a:r>
                        <a:rPr kumimoji="0" lang="en-GB" altLang="ko-KR" sz="1300" b="0" i="0" u="none" strike="noStrike" cap="none" normalizeH="0" baseline="0" smtClean="0">
                          <a:ln>
                            <a:noFill/>
                          </a:ln>
                          <a:solidFill>
                            <a:schemeClr val="tx1"/>
                          </a:solidFill>
                          <a:effectLst/>
                          <a:latin typeface="Times New Roman" panose="02020603050405020304" pitchFamily="18" charset="0"/>
                          <a:ea typeface="Gulim" panose="020B0600000101010101" pitchFamily="34" charset="-127"/>
                          <a:cs typeface="Arial" panose="020B0604020202020204" pitchFamily="34" charset="0"/>
                        </a:rPr>
                        <a:t> NWS AWIPS for use by forecasters at NWS WFOs</a:t>
                      </a:r>
                      <a:endParaRPr kumimoji="0" lang="en-GB" altLang="ko-KR" sz="1300" b="0" i="0" u="none" strike="noStrike" cap="none" normalizeH="0" baseline="0" smtClean="0">
                        <a:ln>
                          <a:noFill/>
                        </a:ln>
                        <a:solidFill>
                          <a:schemeClr val="tx1"/>
                        </a:solidFill>
                        <a:effectLst/>
                        <a:latin typeface="Verdana" panose="020B0604030504040204" pitchFamily="34" charset="0"/>
                        <a:ea typeface="Gulim" panose="020B0600000101010101" pitchFamily="34" charset="-127"/>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13045979"/>
                  </a:ext>
                </a:extLst>
              </a:tr>
              <a:tr h="728663">
                <a:tc>
                  <a:txBody>
                    <a:bodyPr/>
                    <a:lstStyle>
                      <a:lvl1pPr marL="342900" indent="-342900">
                        <a:spcBef>
                          <a:spcPct val="20000"/>
                        </a:spcBef>
                        <a:buClr>
                          <a:srgbClr val="0033CC"/>
                        </a:buClr>
                        <a:buSzPct val="70000"/>
                        <a:buFont typeface="Wingdings" panose="05000000000000000000" pitchFamily="2" charset="2"/>
                        <a:defRPr sz="2500">
                          <a:solidFill>
                            <a:schemeClr val="tx1"/>
                          </a:solidFill>
                          <a:latin typeface="Verdana" panose="020B0604030504040204" pitchFamily="34" charset="0"/>
                        </a:defRPr>
                      </a:lvl1pPr>
                      <a:lvl2pPr marL="742950" indent="-285750">
                        <a:spcBef>
                          <a:spcPct val="20000"/>
                        </a:spcBef>
                        <a:buClr>
                          <a:srgbClr val="38BDF2"/>
                        </a:buClr>
                        <a:buSzPct val="70000"/>
                        <a:buFont typeface="Wingdings" panose="05000000000000000000" pitchFamily="2" charset="2"/>
                        <a:defRPr sz="2100">
                          <a:solidFill>
                            <a:schemeClr val="tx1"/>
                          </a:solidFill>
                          <a:latin typeface="Verdana" panose="020B0604030504040204" pitchFamily="34" charset="0"/>
                        </a:defRPr>
                      </a:lvl2pPr>
                      <a:lvl3pPr marL="1143000" indent="-228600">
                        <a:spcBef>
                          <a:spcPct val="20000"/>
                        </a:spcBef>
                        <a:buClr>
                          <a:srgbClr val="38BDF2"/>
                        </a:buClr>
                        <a:buSzPct val="65000"/>
                        <a:buFont typeface="Wingdings" panose="05000000000000000000" pitchFamily="2" charset="2"/>
                        <a:defRPr sz="2000">
                          <a:solidFill>
                            <a:schemeClr val="tx1"/>
                          </a:solidFill>
                          <a:latin typeface="Verdana" panose="020B0604030504040204" pitchFamily="34" charset="0"/>
                        </a:defRPr>
                      </a:lvl3pPr>
                      <a:lvl4pPr marL="1600200" indent="-228600">
                        <a:spcBef>
                          <a:spcPct val="20000"/>
                        </a:spcBef>
                        <a:buClr>
                          <a:srgbClr val="38BDF2"/>
                        </a:buClr>
                        <a:buSzPct val="70000"/>
                        <a:buFont typeface="Wingdings" panose="05000000000000000000" pitchFamily="2" charset="2"/>
                        <a:defRPr sz="1700">
                          <a:solidFill>
                            <a:schemeClr val="tx1"/>
                          </a:solidFill>
                          <a:latin typeface="Verdana" panose="020B0604030504040204" pitchFamily="34" charset="0"/>
                        </a:defRPr>
                      </a:lvl4pPr>
                      <a:lvl5pPr marL="2057400" indent="-228600">
                        <a:spcBef>
                          <a:spcPct val="20000"/>
                        </a:spcBef>
                        <a:buClr>
                          <a:srgbClr val="38BDF2"/>
                        </a:buClr>
                        <a:buSzPct val="60000"/>
                        <a:buFont typeface="Wingdings" panose="05000000000000000000" pitchFamily="2" charset="2"/>
                        <a:defRPr sz="1700">
                          <a:solidFill>
                            <a:schemeClr val="tx1"/>
                          </a:solidFill>
                          <a:latin typeface="Verdana" panose="020B0604030504040204" pitchFamily="34" charset="0"/>
                        </a:defRPr>
                      </a:lvl5pPr>
                      <a:lvl6pPr marL="25146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6pPr>
                      <a:lvl7pPr marL="29718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7pPr>
                      <a:lvl8pPr marL="34290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8pPr>
                      <a:lvl9pPr marL="38862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
                          <a:srgbClr val="0033CC"/>
                        </a:buClr>
                        <a:buSzPct val="70000"/>
                        <a:buFont typeface="Wingdings" panose="05000000000000000000" pitchFamily="2" charset="2"/>
                        <a:buNone/>
                        <a:tabLst/>
                      </a:pPr>
                      <a:r>
                        <a:rPr kumimoji="0" lang="en-GB" altLang="ko-KR" sz="1500" b="1" i="0" u="none" strike="noStrike" cap="none" normalizeH="0" baseline="0" smtClean="0">
                          <a:ln>
                            <a:noFill/>
                          </a:ln>
                          <a:solidFill>
                            <a:srgbClr val="3366FF"/>
                          </a:solidFill>
                          <a:effectLst/>
                          <a:latin typeface="Times New Roman" panose="02020603050405020304" pitchFamily="18" charset="0"/>
                          <a:ea typeface="Gulim" panose="020B0600000101010101" pitchFamily="34" charset="-127"/>
                          <a:cs typeface="Arial" panose="020B0604020202020204" pitchFamily="34" charset="0"/>
                        </a:rPr>
                        <a:t>Profiles of temperature &amp; moisture</a:t>
                      </a:r>
                      <a:endParaRPr kumimoji="0" lang="en-GB" altLang="ko-KR" sz="1500" b="1" i="0" u="none" strike="noStrike" cap="none" normalizeH="0" baseline="0" smtClean="0">
                        <a:ln>
                          <a:noFill/>
                        </a:ln>
                        <a:solidFill>
                          <a:schemeClr val="tx1"/>
                        </a:solidFill>
                        <a:effectLst/>
                        <a:latin typeface="Verdana" panose="020B0604030504040204" pitchFamily="34" charset="0"/>
                        <a:ea typeface="Gulim" panose="020B0600000101010101" pitchFamily="34" charset="-127"/>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rgbClr val="0033CC"/>
                        </a:buClr>
                        <a:buSzPct val="70000"/>
                        <a:buFont typeface="Wingdings" panose="05000000000000000000" pitchFamily="2" charset="2"/>
                        <a:defRPr sz="2500">
                          <a:solidFill>
                            <a:schemeClr val="tx1"/>
                          </a:solidFill>
                          <a:latin typeface="Verdana" panose="020B0604030504040204" pitchFamily="34" charset="0"/>
                        </a:defRPr>
                      </a:lvl1pPr>
                      <a:lvl2pPr marL="742950" indent="-285750">
                        <a:spcBef>
                          <a:spcPct val="20000"/>
                        </a:spcBef>
                        <a:buClr>
                          <a:srgbClr val="38BDF2"/>
                        </a:buClr>
                        <a:buSzPct val="70000"/>
                        <a:buFont typeface="Wingdings" panose="05000000000000000000" pitchFamily="2" charset="2"/>
                        <a:defRPr sz="2100">
                          <a:solidFill>
                            <a:schemeClr val="tx1"/>
                          </a:solidFill>
                          <a:latin typeface="Verdana" panose="020B0604030504040204" pitchFamily="34" charset="0"/>
                        </a:defRPr>
                      </a:lvl2pPr>
                      <a:lvl3pPr marL="1143000" indent="-228600">
                        <a:spcBef>
                          <a:spcPct val="20000"/>
                        </a:spcBef>
                        <a:buClr>
                          <a:srgbClr val="38BDF2"/>
                        </a:buClr>
                        <a:buSzPct val="65000"/>
                        <a:buFont typeface="Wingdings" panose="05000000000000000000" pitchFamily="2" charset="2"/>
                        <a:defRPr sz="2000">
                          <a:solidFill>
                            <a:schemeClr val="tx1"/>
                          </a:solidFill>
                          <a:latin typeface="Verdana" panose="020B0604030504040204" pitchFamily="34" charset="0"/>
                        </a:defRPr>
                      </a:lvl3pPr>
                      <a:lvl4pPr marL="1600200" indent="-228600">
                        <a:spcBef>
                          <a:spcPct val="20000"/>
                        </a:spcBef>
                        <a:buClr>
                          <a:srgbClr val="38BDF2"/>
                        </a:buClr>
                        <a:buSzPct val="70000"/>
                        <a:buFont typeface="Wingdings" panose="05000000000000000000" pitchFamily="2" charset="2"/>
                        <a:defRPr sz="1700">
                          <a:solidFill>
                            <a:schemeClr val="tx1"/>
                          </a:solidFill>
                          <a:latin typeface="Verdana" panose="020B0604030504040204" pitchFamily="34" charset="0"/>
                        </a:defRPr>
                      </a:lvl4pPr>
                      <a:lvl5pPr marL="2057400" indent="-228600">
                        <a:spcBef>
                          <a:spcPct val="20000"/>
                        </a:spcBef>
                        <a:buClr>
                          <a:srgbClr val="38BDF2"/>
                        </a:buClr>
                        <a:buSzPct val="60000"/>
                        <a:buFont typeface="Wingdings" panose="05000000000000000000" pitchFamily="2" charset="2"/>
                        <a:defRPr sz="1700">
                          <a:solidFill>
                            <a:schemeClr val="tx1"/>
                          </a:solidFill>
                          <a:latin typeface="Verdana" panose="020B0604030504040204" pitchFamily="34" charset="0"/>
                        </a:defRPr>
                      </a:lvl5pPr>
                      <a:lvl6pPr marL="25146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6pPr>
                      <a:lvl7pPr marL="29718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7pPr>
                      <a:lvl8pPr marL="34290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8pPr>
                      <a:lvl9pPr marL="38862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
                          <a:srgbClr val="0033CC"/>
                        </a:buClr>
                        <a:buSzPct val="70000"/>
                        <a:buFont typeface="Wingdings" panose="05000000000000000000" pitchFamily="2" charset="2"/>
                        <a:buNone/>
                        <a:tabLst/>
                      </a:pPr>
                      <a:r>
                        <a:rPr kumimoji="0" lang="en-GB" altLang="ko-KR" sz="1300" b="1" i="0" u="none" strike="noStrike" cap="none" normalizeH="0" baseline="0" smtClean="0">
                          <a:ln>
                            <a:noFill/>
                          </a:ln>
                          <a:solidFill>
                            <a:srgbClr val="FF3300"/>
                          </a:solidFill>
                          <a:effectLst/>
                          <a:latin typeface="Times New Roman" panose="02020603050405020304" pitchFamily="18" charset="0"/>
                          <a:ea typeface="Gulim" panose="020B0600000101010101" pitchFamily="34" charset="-127"/>
                          <a:cs typeface="Arial" panose="020B0604020202020204" pitchFamily="34" charset="0"/>
                        </a:rPr>
                        <a:t>Display (SKEW-Ts) within</a:t>
                      </a:r>
                      <a:r>
                        <a:rPr kumimoji="0" lang="en-GB" altLang="ko-KR" sz="1300" b="0" i="0" u="none" strike="noStrike" cap="none" normalizeH="0" baseline="0" smtClean="0">
                          <a:ln>
                            <a:noFill/>
                          </a:ln>
                          <a:solidFill>
                            <a:schemeClr val="tx1"/>
                          </a:solidFill>
                          <a:effectLst/>
                          <a:latin typeface="Times New Roman" panose="02020603050405020304" pitchFamily="18" charset="0"/>
                          <a:ea typeface="Gulim" panose="020B0600000101010101" pitchFamily="34" charset="-127"/>
                          <a:cs typeface="Arial" panose="020B0604020202020204" pitchFamily="34" charset="0"/>
                        </a:rPr>
                        <a:t> NWS AWIPS for use by forecasters at NWS WFOs in forecasting precipitation and severe weather</a:t>
                      </a:r>
                      <a:endParaRPr kumimoji="0" lang="en-GB" altLang="ko-KR" sz="1300" b="0" i="0" u="none" strike="noStrike" cap="none" normalizeH="0" baseline="0" smtClean="0">
                        <a:ln>
                          <a:noFill/>
                        </a:ln>
                        <a:solidFill>
                          <a:schemeClr val="tx1"/>
                        </a:solidFill>
                        <a:effectLst/>
                        <a:latin typeface="Verdana" panose="020B0604030504040204" pitchFamily="34" charset="0"/>
                        <a:ea typeface="Gulim" panose="020B0600000101010101" pitchFamily="34" charset="-127"/>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42942103"/>
                  </a:ext>
                </a:extLst>
              </a:tr>
              <a:tr h="728663">
                <a:tc>
                  <a:txBody>
                    <a:bodyPr/>
                    <a:lstStyle>
                      <a:lvl1pPr marL="342900" indent="-342900">
                        <a:spcBef>
                          <a:spcPct val="20000"/>
                        </a:spcBef>
                        <a:buClr>
                          <a:srgbClr val="0033CC"/>
                        </a:buClr>
                        <a:buSzPct val="70000"/>
                        <a:buFont typeface="Wingdings" panose="05000000000000000000" pitchFamily="2" charset="2"/>
                        <a:defRPr sz="2500">
                          <a:solidFill>
                            <a:schemeClr val="tx1"/>
                          </a:solidFill>
                          <a:latin typeface="Verdana" panose="020B0604030504040204" pitchFamily="34" charset="0"/>
                        </a:defRPr>
                      </a:lvl1pPr>
                      <a:lvl2pPr marL="742950" indent="-285750">
                        <a:spcBef>
                          <a:spcPct val="20000"/>
                        </a:spcBef>
                        <a:buClr>
                          <a:srgbClr val="38BDF2"/>
                        </a:buClr>
                        <a:buSzPct val="70000"/>
                        <a:buFont typeface="Wingdings" panose="05000000000000000000" pitchFamily="2" charset="2"/>
                        <a:defRPr sz="2100">
                          <a:solidFill>
                            <a:schemeClr val="tx1"/>
                          </a:solidFill>
                          <a:latin typeface="Verdana" panose="020B0604030504040204" pitchFamily="34" charset="0"/>
                        </a:defRPr>
                      </a:lvl2pPr>
                      <a:lvl3pPr marL="1143000" indent="-228600">
                        <a:spcBef>
                          <a:spcPct val="20000"/>
                        </a:spcBef>
                        <a:buClr>
                          <a:srgbClr val="38BDF2"/>
                        </a:buClr>
                        <a:buSzPct val="65000"/>
                        <a:buFont typeface="Wingdings" panose="05000000000000000000" pitchFamily="2" charset="2"/>
                        <a:defRPr sz="2000">
                          <a:solidFill>
                            <a:schemeClr val="tx1"/>
                          </a:solidFill>
                          <a:latin typeface="Verdana" panose="020B0604030504040204" pitchFamily="34" charset="0"/>
                        </a:defRPr>
                      </a:lvl3pPr>
                      <a:lvl4pPr marL="1600200" indent="-228600">
                        <a:spcBef>
                          <a:spcPct val="20000"/>
                        </a:spcBef>
                        <a:buClr>
                          <a:srgbClr val="38BDF2"/>
                        </a:buClr>
                        <a:buSzPct val="70000"/>
                        <a:buFont typeface="Wingdings" panose="05000000000000000000" pitchFamily="2" charset="2"/>
                        <a:defRPr sz="1700">
                          <a:solidFill>
                            <a:schemeClr val="tx1"/>
                          </a:solidFill>
                          <a:latin typeface="Verdana" panose="020B0604030504040204" pitchFamily="34" charset="0"/>
                        </a:defRPr>
                      </a:lvl4pPr>
                      <a:lvl5pPr marL="2057400" indent="-228600">
                        <a:spcBef>
                          <a:spcPct val="20000"/>
                        </a:spcBef>
                        <a:buClr>
                          <a:srgbClr val="38BDF2"/>
                        </a:buClr>
                        <a:buSzPct val="60000"/>
                        <a:buFont typeface="Wingdings" panose="05000000000000000000" pitchFamily="2" charset="2"/>
                        <a:defRPr sz="1700">
                          <a:solidFill>
                            <a:schemeClr val="tx1"/>
                          </a:solidFill>
                          <a:latin typeface="Verdana" panose="020B0604030504040204" pitchFamily="34" charset="0"/>
                        </a:defRPr>
                      </a:lvl5pPr>
                      <a:lvl6pPr marL="25146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6pPr>
                      <a:lvl7pPr marL="29718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7pPr>
                      <a:lvl8pPr marL="34290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8pPr>
                      <a:lvl9pPr marL="38862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
                          <a:srgbClr val="0033CC"/>
                        </a:buClr>
                        <a:buSzPct val="70000"/>
                        <a:buFont typeface="Wingdings" panose="05000000000000000000" pitchFamily="2" charset="2"/>
                        <a:buNone/>
                        <a:tabLst/>
                      </a:pPr>
                      <a:r>
                        <a:rPr kumimoji="0" lang="en-GB" altLang="ko-KR" sz="1500" b="1" i="0" u="none" strike="noStrike" cap="none" normalizeH="0" baseline="0" smtClean="0">
                          <a:ln>
                            <a:noFill/>
                          </a:ln>
                          <a:solidFill>
                            <a:srgbClr val="3366FF"/>
                          </a:solidFill>
                          <a:effectLst/>
                          <a:latin typeface="Times New Roman" panose="02020603050405020304" pitchFamily="18" charset="0"/>
                          <a:ea typeface="Gulim" panose="020B0600000101010101" pitchFamily="34" charset="-127"/>
                          <a:cs typeface="Arial" panose="020B0604020202020204" pitchFamily="34" charset="0"/>
                        </a:rPr>
                        <a:t>Atmospheric stability indices</a:t>
                      </a:r>
                      <a:endParaRPr kumimoji="0" lang="en-GB" altLang="ko-KR" sz="1500" b="1" i="0" u="none" strike="noStrike" cap="none" normalizeH="0" baseline="0" smtClean="0">
                        <a:ln>
                          <a:noFill/>
                        </a:ln>
                        <a:solidFill>
                          <a:schemeClr val="tx1"/>
                        </a:solidFill>
                        <a:effectLst/>
                        <a:latin typeface="Verdana" panose="020B0604030504040204" pitchFamily="34" charset="0"/>
                        <a:ea typeface="Gulim" panose="020B0600000101010101" pitchFamily="34" charset="-127"/>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rgbClr val="0033CC"/>
                        </a:buClr>
                        <a:buSzPct val="70000"/>
                        <a:buFont typeface="Wingdings" panose="05000000000000000000" pitchFamily="2" charset="2"/>
                        <a:defRPr sz="2500">
                          <a:solidFill>
                            <a:schemeClr val="tx1"/>
                          </a:solidFill>
                          <a:latin typeface="Verdana" panose="020B0604030504040204" pitchFamily="34" charset="0"/>
                        </a:defRPr>
                      </a:lvl1pPr>
                      <a:lvl2pPr marL="742950" indent="-285750">
                        <a:spcBef>
                          <a:spcPct val="20000"/>
                        </a:spcBef>
                        <a:buClr>
                          <a:srgbClr val="38BDF2"/>
                        </a:buClr>
                        <a:buSzPct val="70000"/>
                        <a:buFont typeface="Wingdings" panose="05000000000000000000" pitchFamily="2" charset="2"/>
                        <a:defRPr sz="2100">
                          <a:solidFill>
                            <a:schemeClr val="tx1"/>
                          </a:solidFill>
                          <a:latin typeface="Verdana" panose="020B0604030504040204" pitchFamily="34" charset="0"/>
                        </a:defRPr>
                      </a:lvl2pPr>
                      <a:lvl3pPr marL="1143000" indent="-228600">
                        <a:spcBef>
                          <a:spcPct val="20000"/>
                        </a:spcBef>
                        <a:buClr>
                          <a:srgbClr val="38BDF2"/>
                        </a:buClr>
                        <a:buSzPct val="65000"/>
                        <a:buFont typeface="Wingdings" panose="05000000000000000000" pitchFamily="2" charset="2"/>
                        <a:defRPr sz="2000">
                          <a:solidFill>
                            <a:schemeClr val="tx1"/>
                          </a:solidFill>
                          <a:latin typeface="Verdana" panose="020B0604030504040204" pitchFamily="34" charset="0"/>
                        </a:defRPr>
                      </a:lvl3pPr>
                      <a:lvl4pPr marL="1600200" indent="-228600">
                        <a:spcBef>
                          <a:spcPct val="20000"/>
                        </a:spcBef>
                        <a:buClr>
                          <a:srgbClr val="38BDF2"/>
                        </a:buClr>
                        <a:buSzPct val="70000"/>
                        <a:buFont typeface="Wingdings" panose="05000000000000000000" pitchFamily="2" charset="2"/>
                        <a:defRPr sz="1700">
                          <a:solidFill>
                            <a:schemeClr val="tx1"/>
                          </a:solidFill>
                          <a:latin typeface="Verdana" panose="020B0604030504040204" pitchFamily="34" charset="0"/>
                        </a:defRPr>
                      </a:lvl4pPr>
                      <a:lvl5pPr marL="2057400" indent="-228600">
                        <a:spcBef>
                          <a:spcPct val="20000"/>
                        </a:spcBef>
                        <a:buClr>
                          <a:srgbClr val="38BDF2"/>
                        </a:buClr>
                        <a:buSzPct val="60000"/>
                        <a:buFont typeface="Wingdings" panose="05000000000000000000" pitchFamily="2" charset="2"/>
                        <a:defRPr sz="1700">
                          <a:solidFill>
                            <a:schemeClr val="tx1"/>
                          </a:solidFill>
                          <a:latin typeface="Verdana" panose="020B0604030504040204" pitchFamily="34" charset="0"/>
                        </a:defRPr>
                      </a:lvl5pPr>
                      <a:lvl6pPr marL="25146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6pPr>
                      <a:lvl7pPr marL="29718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7pPr>
                      <a:lvl8pPr marL="34290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8pPr>
                      <a:lvl9pPr marL="38862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
                          <a:srgbClr val="0033CC"/>
                        </a:buClr>
                        <a:buSzPct val="70000"/>
                        <a:buFont typeface="Wingdings" panose="05000000000000000000" pitchFamily="2" charset="2"/>
                        <a:buNone/>
                        <a:tabLst/>
                      </a:pPr>
                      <a:r>
                        <a:rPr kumimoji="0" lang="en-GB" altLang="ko-KR" sz="1300" b="1" i="0" u="none" strike="noStrike" cap="none" normalizeH="0" baseline="0" smtClean="0">
                          <a:ln>
                            <a:noFill/>
                          </a:ln>
                          <a:solidFill>
                            <a:srgbClr val="FF3300"/>
                          </a:solidFill>
                          <a:effectLst/>
                          <a:latin typeface="Times New Roman" panose="02020603050405020304" pitchFamily="18" charset="0"/>
                          <a:ea typeface="Gulim" panose="020B0600000101010101" pitchFamily="34" charset="-127"/>
                          <a:cs typeface="Arial" panose="020B0604020202020204" pitchFamily="34" charset="0"/>
                        </a:rPr>
                        <a:t>Image display and animation within</a:t>
                      </a:r>
                      <a:r>
                        <a:rPr kumimoji="0" lang="en-GB" altLang="ko-KR" sz="1300" b="0" i="0" u="none" strike="noStrike" cap="none" normalizeH="0" baseline="0" smtClean="0">
                          <a:ln>
                            <a:noFill/>
                          </a:ln>
                          <a:solidFill>
                            <a:schemeClr val="tx1"/>
                          </a:solidFill>
                          <a:effectLst/>
                          <a:latin typeface="Times New Roman" panose="02020603050405020304" pitchFamily="18" charset="0"/>
                          <a:ea typeface="Gulim" panose="020B0600000101010101" pitchFamily="34" charset="-127"/>
                          <a:cs typeface="Arial" panose="020B0604020202020204" pitchFamily="34" charset="0"/>
                        </a:rPr>
                        <a:t> NWS AWIPS for use by forecasters at NWS WFOs in forecasting precipitation and severe weather</a:t>
                      </a:r>
                      <a:endParaRPr kumimoji="0" lang="en-GB" altLang="ko-KR" sz="1300" b="0" i="0" u="none" strike="noStrike" cap="none" normalizeH="0" baseline="0" smtClean="0">
                        <a:ln>
                          <a:noFill/>
                        </a:ln>
                        <a:solidFill>
                          <a:schemeClr val="tx1"/>
                        </a:solidFill>
                        <a:effectLst/>
                        <a:latin typeface="Verdana" panose="020B0604030504040204" pitchFamily="34" charset="0"/>
                        <a:ea typeface="Gulim" panose="020B0600000101010101" pitchFamily="34" charset="-127"/>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51561126"/>
                  </a:ext>
                </a:extLst>
              </a:tr>
              <a:tr h="515938">
                <a:tc>
                  <a:txBody>
                    <a:bodyPr/>
                    <a:lstStyle>
                      <a:lvl1pPr marL="342900" indent="-342900">
                        <a:spcBef>
                          <a:spcPct val="20000"/>
                        </a:spcBef>
                        <a:buClr>
                          <a:srgbClr val="0033CC"/>
                        </a:buClr>
                        <a:buSzPct val="70000"/>
                        <a:buFont typeface="Wingdings" panose="05000000000000000000" pitchFamily="2" charset="2"/>
                        <a:defRPr sz="2500">
                          <a:solidFill>
                            <a:schemeClr val="tx1"/>
                          </a:solidFill>
                          <a:latin typeface="Verdana" panose="020B0604030504040204" pitchFamily="34" charset="0"/>
                        </a:defRPr>
                      </a:lvl1pPr>
                      <a:lvl2pPr marL="742950" indent="-285750">
                        <a:spcBef>
                          <a:spcPct val="20000"/>
                        </a:spcBef>
                        <a:buClr>
                          <a:srgbClr val="38BDF2"/>
                        </a:buClr>
                        <a:buSzPct val="70000"/>
                        <a:buFont typeface="Wingdings" panose="05000000000000000000" pitchFamily="2" charset="2"/>
                        <a:defRPr sz="2100">
                          <a:solidFill>
                            <a:schemeClr val="tx1"/>
                          </a:solidFill>
                          <a:latin typeface="Verdana" panose="020B0604030504040204" pitchFamily="34" charset="0"/>
                        </a:defRPr>
                      </a:lvl2pPr>
                      <a:lvl3pPr marL="1143000" indent="-228600">
                        <a:spcBef>
                          <a:spcPct val="20000"/>
                        </a:spcBef>
                        <a:buClr>
                          <a:srgbClr val="38BDF2"/>
                        </a:buClr>
                        <a:buSzPct val="65000"/>
                        <a:buFont typeface="Wingdings" panose="05000000000000000000" pitchFamily="2" charset="2"/>
                        <a:defRPr sz="2000">
                          <a:solidFill>
                            <a:schemeClr val="tx1"/>
                          </a:solidFill>
                          <a:latin typeface="Verdana" panose="020B0604030504040204" pitchFamily="34" charset="0"/>
                        </a:defRPr>
                      </a:lvl3pPr>
                      <a:lvl4pPr marL="1600200" indent="-228600">
                        <a:spcBef>
                          <a:spcPct val="20000"/>
                        </a:spcBef>
                        <a:buClr>
                          <a:srgbClr val="38BDF2"/>
                        </a:buClr>
                        <a:buSzPct val="70000"/>
                        <a:buFont typeface="Wingdings" panose="05000000000000000000" pitchFamily="2" charset="2"/>
                        <a:defRPr sz="1700">
                          <a:solidFill>
                            <a:schemeClr val="tx1"/>
                          </a:solidFill>
                          <a:latin typeface="Verdana" panose="020B0604030504040204" pitchFamily="34" charset="0"/>
                        </a:defRPr>
                      </a:lvl4pPr>
                      <a:lvl5pPr marL="2057400" indent="-228600">
                        <a:spcBef>
                          <a:spcPct val="20000"/>
                        </a:spcBef>
                        <a:buClr>
                          <a:srgbClr val="38BDF2"/>
                        </a:buClr>
                        <a:buSzPct val="60000"/>
                        <a:buFont typeface="Wingdings" panose="05000000000000000000" pitchFamily="2" charset="2"/>
                        <a:defRPr sz="1700">
                          <a:solidFill>
                            <a:schemeClr val="tx1"/>
                          </a:solidFill>
                          <a:latin typeface="Verdana" panose="020B0604030504040204" pitchFamily="34" charset="0"/>
                        </a:defRPr>
                      </a:lvl5pPr>
                      <a:lvl6pPr marL="25146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6pPr>
                      <a:lvl7pPr marL="29718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7pPr>
                      <a:lvl8pPr marL="34290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8pPr>
                      <a:lvl9pPr marL="38862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
                          <a:srgbClr val="0033CC"/>
                        </a:buClr>
                        <a:buSzPct val="70000"/>
                        <a:buFont typeface="Wingdings" panose="05000000000000000000" pitchFamily="2" charset="2"/>
                        <a:buNone/>
                        <a:tabLst/>
                      </a:pPr>
                      <a:r>
                        <a:rPr kumimoji="0" lang="en-GB" altLang="ko-KR" sz="1500" b="1" i="0" u="none" strike="noStrike" cap="none" normalizeH="0" baseline="0" smtClean="0">
                          <a:ln>
                            <a:noFill/>
                          </a:ln>
                          <a:solidFill>
                            <a:srgbClr val="3366FF"/>
                          </a:solidFill>
                          <a:effectLst/>
                          <a:latin typeface="Times New Roman" panose="02020603050405020304" pitchFamily="18" charset="0"/>
                          <a:ea typeface="Gulim" panose="020B0600000101010101" pitchFamily="34" charset="-127"/>
                          <a:cs typeface="Arial" panose="020B0604020202020204" pitchFamily="34" charset="0"/>
                        </a:rPr>
                        <a:t>Water Vapor Winds</a:t>
                      </a:r>
                      <a:endParaRPr kumimoji="0" lang="en-GB" altLang="ko-KR" sz="1500" b="1" i="0" u="none" strike="noStrike" cap="none" normalizeH="0" baseline="0" smtClean="0">
                        <a:ln>
                          <a:noFill/>
                        </a:ln>
                        <a:solidFill>
                          <a:schemeClr val="tx1"/>
                        </a:solidFill>
                        <a:effectLst/>
                        <a:latin typeface="Verdana" panose="020B0604030504040204" pitchFamily="34" charset="0"/>
                        <a:ea typeface="Gulim" panose="020B0600000101010101" pitchFamily="34" charset="-127"/>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rgbClr val="0033CC"/>
                        </a:buClr>
                        <a:buSzPct val="70000"/>
                        <a:buFont typeface="Wingdings" panose="05000000000000000000" pitchFamily="2" charset="2"/>
                        <a:defRPr sz="2500">
                          <a:solidFill>
                            <a:schemeClr val="tx1"/>
                          </a:solidFill>
                          <a:latin typeface="Verdana" panose="020B0604030504040204" pitchFamily="34" charset="0"/>
                        </a:defRPr>
                      </a:lvl1pPr>
                      <a:lvl2pPr marL="742950" indent="-285750">
                        <a:spcBef>
                          <a:spcPct val="20000"/>
                        </a:spcBef>
                        <a:buClr>
                          <a:srgbClr val="38BDF2"/>
                        </a:buClr>
                        <a:buSzPct val="70000"/>
                        <a:buFont typeface="Wingdings" panose="05000000000000000000" pitchFamily="2" charset="2"/>
                        <a:defRPr sz="2100">
                          <a:solidFill>
                            <a:schemeClr val="tx1"/>
                          </a:solidFill>
                          <a:latin typeface="Verdana" panose="020B0604030504040204" pitchFamily="34" charset="0"/>
                        </a:defRPr>
                      </a:lvl2pPr>
                      <a:lvl3pPr marL="1143000" indent="-228600">
                        <a:spcBef>
                          <a:spcPct val="20000"/>
                        </a:spcBef>
                        <a:buClr>
                          <a:srgbClr val="38BDF2"/>
                        </a:buClr>
                        <a:buSzPct val="65000"/>
                        <a:buFont typeface="Wingdings" panose="05000000000000000000" pitchFamily="2" charset="2"/>
                        <a:defRPr sz="2000">
                          <a:solidFill>
                            <a:schemeClr val="tx1"/>
                          </a:solidFill>
                          <a:latin typeface="Verdana" panose="020B0604030504040204" pitchFamily="34" charset="0"/>
                        </a:defRPr>
                      </a:lvl3pPr>
                      <a:lvl4pPr marL="1600200" indent="-228600">
                        <a:spcBef>
                          <a:spcPct val="20000"/>
                        </a:spcBef>
                        <a:buClr>
                          <a:srgbClr val="38BDF2"/>
                        </a:buClr>
                        <a:buSzPct val="70000"/>
                        <a:buFont typeface="Wingdings" panose="05000000000000000000" pitchFamily="2" charset="2"/>
                        <a:defRPr sz="1700">
                          <a:solidFill>
                            <a:schemeClr val="tx1"/>
                          </a:solidFill>
                          <a:latin typeface="Verdana" panose="020B0604030504040204" pitchFamily="34" charset="0"/>
                        </a:defRPr>
                      </a:lvl4pPr>
                      <a:lvl5pPr marL="2057400" indent="-228600">
                        <a:spcBef>
                          <a:spcPct val="20000"/>
                        </a:spcBef>
                        <a:buClr>
                          <a:srgbClr val="38BDF2"/>
                        </a:buClr>
                        <a:buSzPct val="60000"/>
                        <a:buFont typeface="Wingdings" panose="05000000000000000000" pitchFamily="2" charset="2"/>
                        <a:defRPr sz="1700">
                          <a:solidFill>
                            <a:schemeClr val="tx1"/>
                          </a:solidFill>
                          <a:latin typeface="Verdana" panose="020B0604030504040204" pitchFamily="34" charset="0"/>
                        </a:defRPr>
                      </a:lvl5pPr>
                      <a:lvl6pPr marL="25146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6pPr>
                      <a:lvl7pPr marL="29718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7pPr>
                      <a:lvl8pPr marL="34290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8pPr>
                      <a:lvl9pPr marL="3886200" indent="-228600" fontAlgn="base">
                        <a:spcBef>
                          <a:spcPct val="20000"/>
                        </a:spcBef>
                        <a:spcAft>
                          <a:spcPct val="0"/>
                        </a:spcAft>
                        <a:buClr>
                          <a:srgbClr val="38BDF2"/>
                        </a:buClr>
                        <a:buSzPct val="60000"/>
                        <a:buFont typeface="Wingdings" panose="05000000000000000000" pitchFamily="2" charset="2"/>
                        <a:defRPr sz="1700">
                          <a:solidFill>
                            <a:schemeClr val="tx1"/>
                          </a:solidFill>
                          <a:latin typeface="Verdan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
                          <a:srgbClr val="0033CC"/>
                        </a:buClr>
                        <a:buSzPct val="70000"/>
                        <a:buFont typeface="Wingdings" panose="05000000000000000000" pitchFamily="2" charset="2"/>
                        <a:buNone/>
                        <a:tabLst/>
                      </a:pPr>
                      <a:r>
                        <a:rPr kumimoji="0" lang="en-GB" altLang="ko-KR" sz="1300" b="1" i="0" u="none" strike="noStrike" cap="none" normalizeH="0" baseline="0" smtClean="0">
                          <a:ln>
                            <a:noFill/>
                          </a:ln>
                          <a:solidFill>
                            <a:srgbClr val="FF3300"/>
                          </a:solidFill>
                          <a:effectLst/>
                          <a:latin typeface="Times New Roman" panose="02020603050405020304" pitchFamily="18" charset="0"/>
                          <a:ea typeface="Gulim" panose="020B0600000101010101" pitchFamily="34" charset="-127"/>
                          <a:cs typeface="Arial" panose="020B0604020202020204" pitchFamily="34" charset="0"/>
                        </a:rPr>
                        <a:t>Image display and animation within</a:t>
                      </a:r>
                      <a:r>
                        <a:rPr kumimoji="0" lang="en-GB" altLang="ko-KR" sz="1300" b="0" i="0" u="none" strike="noStrike" cap="none" normalizeH="0" baseline="0" smtClean="0">
                          <a:ln>
                            <a:noFill/>
                          </a:ln>
                          <a:solidFill>
                            <a:schemeClr val="tx1"/>
                          </a:solidFill>
                          <a:effectLst/>
                          <a:latin typeface="Times New Roman" panose="02020603050405020304" pitchFamily="18" charset="0"/>
                          <a:ea typeface="Gulim" panose="020B0600000101010101" pitchFamily="34" charset="-127"/>
                          <a:cs typeface="Arial" panose="020B0604020202020204" pitchFamily="34" charset="0"/>
                        </a:rPr>
                        <a:t> NWS AWIPS for use by forecasters at NWS WFOs</a:t>
                      </a:r>
                      <a:endParaRPr kumimoji="0" lang="en-GB" altLang="ko-KR" sz="1300" b="0" i="0" u="none" strike="noStrike" cap="none" normalizeH="0" baseline="0" smtClean="0">
                        <a:ln>
                          <a:noFill/>
                        </a:ln>
                        <a:solidFill>
                          <a:schemeClr val="tx1"/>
                        </a:solidFill>
                        <a:effectLst/>
                        <a:latin typeface="Verdana" panose="020B0604030504040204" pitchFamily="34" charset="0"/>
                        <a:ea typeface="Gulim" panose="020B0600000101010101" pitchFamily="34" charset="-127"/>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59859327"/>
                  </a:ext>
                </a:extLst>
              </a:tr>
            </a:tbl>
          </a:graphicData>
        </a:graphic>
      </p:graphicFrame>
    </p:spTree>
    <p:extLst>
      <p:ext uri="{BB962C8B-B14F-4D97-AF65-F5344CB8AC3E}">
        <p14:creationId xmlns:p14="http://schemas.microsoft.com/office/powerpoint/2010/main" val="23030866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F3F327-FD8F-4433-9170-4F2B91EA0C98}" type="slidenum">
              <a:rPr kumimoji="0" lang="en-US" altLang="en-US" sz="1200"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smtClean="0">
              <a:ln>
                <a:noFill/>
              </a:ln>
              <a:solidFill>
                <a:srgbClr val="000000"/>
              </a:solidFill>
              <a:effectLst/>
              <a:uLnTx/>
              <a:uFillTx/>
              <a:latin typeface="Verdana"/>
              <a:ea typeface="+mn-ea"/>
              <a:cs typeface="+mn-cs"/>
            </a:endParaRPr>
          </a:p>
        </p:txBody>
      </p:sp>
      <p:sp>
        <p:nvSpPr>
          <p:cNvPr id="25602" name="Rectangle 2"/>
          <p:cNvSpPr>
            <a:spLocks noGrp="1" noChangeArrowheads="1"/>
          </p:cNvSpPr>
          <p:nvPr>
            <p:ph type="title"/>
          </p:nvPr>
        </p:nvSpPr>
        <p:spPr/>
        <p:txBody>
          <a:bodyPr/>
          <a:lstStyle/>
          <a:p>
            <a:r>
              <a:rPr lang="en-US" altLang="en-US"/>
              <a:t>Use by NWS</a:t>
            </a:r>
          </a:p>
        </p:txBody>
      </p:sp>
      <p:pic>
        <p:nvPicPr>
          <p:cNvPr id="25603" name="Picture 3" descr="figure 16"/>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638800" y="2286000"/>
            <a:ext cx="3695700" cy="3995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4" name="Rectangle 4"/>
          <p:cNvSpPr>
            <a:spLocks noGrp="1" noChangeArrowheads="1"/>
          </p:cNvSpPr>
          <p:nvPr>
            <p:ph type="body" sz="half" idx="1"/>
          </p:nvPr>
        </p:nvSpPr>
        <p:spPr>
          <a:xfrm>
            <a:off x="762000" y="1371600"/>
            <a:ext cx="5638800" cy="4648200"/>
          </a:xfrm>
        </p:spPr>
        <p:txBody>
          <a:bodyPr/>
          <a:lstStyle/>
          <a:p>
            <a:r>
              <a:rPr lang="en-US" altLang="en-US" sz="2400"/>
              <a:t>Forecasters value the current sounder. </a:t>
            </a:r>
            <a:r>
              <a:rPr lang="en-US" altLang="en-US" sz="2400">
                <a:solidFill>
                  <a:srgbClr val="000000"/>
                </a:solidFill>
              </a:rPr>
              <a:t>NWS Forecaster responses (in 1999) to utility of sounder products in severe weather forecasting:</a:t>
            </a:r>
          </a:p>
          <a:p>
            <a:r>
              <a:rPr lang="en-US" altLang="en-US" sz="2400">
                <a:solidFill>
                  <a:srgbClr val="000000"/>
                </a:solidFill>
              </a:rPr>
              <a:t>There were 248 valid weather cases:</a:t>
            </a:r>
          </a:p>
          <a:p>
            <a:pPr>
              <a:buFont typeface="Wingdings" panose="05000000000000000000" pitchFamily="2" charset="2"/>
              <a:buNone/>
            </a:pPr>
            <a:r>
              <a:rPr lang="en-US" altLang="en-US" sz="2000">
                <a:solidFill>
                  <a:srgbClr val="000000"/>
                </a:solidFill>
              </a:rPr>
              <a:t>		Significant Positive Impact (30%)</a:t>
            </a:r>
          </a:p>
          <a:p>
            <a:pPr>
              <a:buFont typeface="Wingdings" panose="05000000000000000000" pitchFamily="2" charset="2"/>
              <a:buNone/>
            </a:pPr>
            <a:r>
              <a:rPr lang="en-US" altLang="en-US" sz="2000">
                <a:solidFill>
                  <a:srgbClr val="000000"/>
                </a:solidFill>
              </a:rPr>
              <a:t>		Slight Positive Impact (49%)</a:t>
            </a:r>
          </a:p>
          <a:p>
            <a:pPr>
              <a:buFont typeface="Wingdings" panose="05000000000000000000" pitchFamily="2" charset="2"/>
              <a:buNone/>
            </a:pPr>
            <a:r>
              <a:rPr lang="en-US" altLang="en-US" sz="2000">
                <a:solidFill>
                  <a:srgbClr val="000000"/>
                </a:solidFill>
              </a:rPr>
              <a:t>		No Discernible Impact (19%)</a:t>
            </a:r>
          </a:p>
          <a:p>
            <a:pPr>
              <a:buFont typeface="Wingdings" panose="05000000000000000000" pitchFamily="2" charset="2"/>
              <a:buNone/>
            </a:pPr>
            <a:r>
              <a:rPr lang="en-US" altLang="en-US" sz="2000">
                <a:solidFill>
                  <a:srgbClr val="000000"/>
                </a:solidFill>
              </a:rPr>
              <a:t>		Slight Negative Impact (2%)</a:t>
            </a:r>
          </a:p>
          <a:p>
            <a:pPr>
              <a:buFont typeface="Wingdings" panose="05000000000000000000" pitchFamily="2" charset="2"/>
              <a:buNone/>
            </a:pPr>
            <a:r>
              <a:rPr lang="en-US" altLang="en-US" sz="2000">
                <a:solidFill>
                  <a:srgbClr val="000000"/>
                </a:solidFill>
              </a:rPr>
              <a:t>		Significant Negative Impact (0)</a:t>
            </a:r>
          </a:p>
          <a:p>
            <a:pPr eaLnBrk="0" hangingPunct="0">
              <a:spcBef>
                <a:spcPct val="0"/>
              </a:spcBef>
              <a:buClr>
                <a:schemeClr val="bg1"/>
              </a:buClr>
              <a:buFontTx/>
              <a:buNone/>
            </a:pPr>
            <a:endParaRPr lang="en-US" altLang="en-US" sz="2000"/>
          </a:p>
        </p:txBody>
      </p:sp>
    </p:spTree>
    <p:extLst>
      <p:ext uri="{BB962C8B-B14F-4D97-AF65-F5344CB8AC3E}">
        <p14:creationId xmlns:p14="http://schemas.microsoft.com/office/powerpoint/2010/main" val="34614645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91F175-22EC-4B2F-8EE8-F71407902C1B}"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8130" name="Rectangle 2"/>
          <p:cNvSpPr>
            <a:spLocks noGrp="1" noChangeArrowheads="1"/>
          </p:cNvSpPr>
          <p:nvPr>
            <p:ph type="title"/>
          </p:nvPr>
        </p:nvSpPr>
        <p:spPr>
          <a:xfrm>
            <a:off x="457200" y="152400"/>
            <a:ext cx="8229600" cy="1143000"/>
          </a:xfrm>
        </p:spPr>
        <p:txBody>
          <a:bodyPr/>
          <a:lstStyle/>
          <a:p>
            <a:r>
              <a:rPr lang="en-US" altLang="en-US" sz="3200" b="1">
                <a:solidFill>
                  <a:srgbClr val="000099"/>
                </a:solidFill>
              </a:rPr>
              <a:t>GOES Sounder Data &amp; Products</a:t>
            </a:r>
            <a:r>
              <a:rPr lang="en-US" altLang="en-US" sz="4000">
                <a:solidFill>
                  <a:srgbClr val="0000CC"/>
                </a:solidFill>
              </a:rPr>
              <a:t/>
            </a:r>
            <a:br>
              <a:rPr lang="en-US" altLang="en-US" sz="4000">
                <a:solidFill>
                  <a:srgbClr val="0000CC"/>
                </a:solidFill>
              </a:rPr>
            </a:br>
            <a:r>
              <a:rPr lang="en-US" altLang="en-US" sz="2800" i="1" u="sng">
                <a:solidFill>
                  <a:srgbClr val="0000CC"/>
                </a:solidFill>
              </a:rPr>
              <a:t>Operational Availability</a:t>
            </a:r>
            <a:r>
              <a:rPr lang="en-US" altLang="en-US" sz="2800" i="1">
                <a:solidFill>
                  <a:srgbClr val="0000CC"/>
                </a:solidFill>
              </a:rPr>
              <a:t> and Use by NWS Forecasters within AWIPS</a:t>
            </a:r>
          </a:p>
        </p:txBody>
      </p:sp>
      <p:sp>
        <p:nvSpPr>
          <p:cNvPr id="48131" name="Rectangle 3"/>
          <p:cNvSpPr>
            <a:spLocks noGrp="1" noChangeArrowheads="1"/>
          </p:cNvSpPr>
          <p:nvPr>
            <p:ph type="body" sz="half" idx="1"/>
          </p:nvPr>
        </p:nvSpPr>
        <p:spPr>
          <a:xfrm>
            <a:off x="76200" y="1646238"/>
            <a:ext cx="4343400" cy="4525962"/>
          </a:xfrm>
        </p:spPr>
        <p:txBody>
          <a:bodyPr/>
          <a:lstStyle/>
          <a:p>
            <a:pPr>
              <a:lnSpc>
                <a:spcPct val="80000"/>
              </a:lnSpc>
            </a:pPr>
            <a:r>
              <a:rPr lang="en-US" altLang="en-US" sz="2000" b="1" i="1"/>
              <a:t>Derived Product Imagery (DPI)</a:t>
            </a:r>
          </a:p>
          <a:p>
            <a:pPr lvl="1">
              <a:lnSpc>
                <a:spcPct val="80000"/>
              </a:lnSpc>
            </a:pPr>
            <a:r>
              <a:rPr lang="en-US" altLang="en-US" sz="1600"/>
              <a:t>Many of the retrieved quantities are placed in the form of Derived Product Imagery (DPI) which, when animated, are an effective means of observing the spatial and temporal changes in these quantities</a:t>
            </a:r>
          </a:p>
          <a:p>
            <a:pPr lvl="1">
              <a:lnSpc>
                <a:spcPct val="80000"/>
              </a:lnSpc>
            </a:pPr>
            <a:endParaRPr lang="en-US" altLang="en-US" sz="1600"/>
          </a:p>
          <a:p>
            <a:pPr lvl="1">
              <a:lnSpc>
                <a:spcPct val="80000"/>
              </a:lnSpc>
            </a:pPr>
            <a:r>
              <a:rPr lang="en-US" altLang="en-US" sz="1600"/>
              <a:t>GOES sounder DPI products, heighten forecasters’ situational awareness to potential watch/warning scenarios and often time leading to the issuance of improved forecast products. (See NWS 1999 GOES Sounder Assessment Report)</a:t>
            </a:r>
          </a:p>
          <a:p>
            <a:pPr lvl="1">
              <a:lnSpc>
                <a:spcPct val="80000"/>
              </a:lnSpc>
            </a:pPr>
            <a:endParaRPr lang="en-US" altLang="en-US" sz="1600"/>
          </a:p>
          <a:p>
            <a:pPr lvl="1">
              <a:lnSpc>
                <a:spcPct val="80000"/>
              </a:lnSpc>
            </a:pPr>
            <a:r>
              <a:rPr lang="en-US" altLang="en-US" sz="1600"/>
              <a:t>Used to validate or invalidate forecast guidance provided by Numerical Weather Prediction (NWP) forecast model output</a:t>
            </a:r>
          </a:p>
          <a:p>
            <a:pPr lvl="1">
              <a:lnSpc>
                <a:spcPct val="80000"/>
              </a:lnSpc>
              <a:buFontTx/>
              <a:buNone/>
            </a:pPr>
            <a:endParaRPr lang="en-US" altLang="en-US" sz="1600"/>
          </a:p>
          <a:p>
            <a:pPr lvl="1">
              <a:lnSpc>
                <a:spcPct val="80000"/>
              </a:lnSpc>
            </a:pPr>
            <a:endParaRPr lang="en-US" altLang="en-US" sz="1600"/>
          </a:p>
          <a:p>
            <a:pPr lvl="1">
              <a:lnSpc>
                <a:spcPct val="80000"/>
              </a:lnSpc>
              <a:buFontTx/>
              <a:buNone/>
            </a:pPr>
            <a:endParaRPr lang="en-US" altLang="en-US" sz="1600"/>
          </a:p>
        </p:txBody>
      </p:sp>
      <p:pic>
        <p:nvPicPr>
          <p:cNvPr id="48132" name="Picture 4" descr="sounder_jan_beta"/>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419600" y="1676400"/>
            <a:ext cx="4572000" cy="3844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133" name="Text Box 5"/>
          <p:cNvSpPr txBox="1">
            <a:spLocks noChangeArrowheads="1"/>
          </p:cNvSpPr>
          <p:nvPr/>
        </p:nvSpPr>
        <p:spPr bwMode="auto">
          <a:xfrm>
            <a:off x="2514600" y="6019800"/>
            <a:ext cx="5943600" cy="650875"/>
          </a:xfrm>
          <a:prstGeom prst="rect">
            <a:avLst/>
          </a:prstGeom>
          <a:solidFill>
            <a:srgbClr val="FFFF99"/>
          </a:soli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smtClean="0">
                <a:ln>
                  <a:noFill/>
                </a:ln>
                <a:solidFill>
                  <a:srgbClr val="0000CC"/>
                </a:solidFill>
                <a:effectLst>
                  <a:outerShdw blurRad="38100" dist="38100" dir="2700000" algn="tl">
                    <a:srgbClr val="000000"/>
                  </a:outerShdw>
                </a:effectLst>
                <a:uLnTx/>
                <a:uFillTx/>
                <a:latin typeface="Arial" panose="020B0604020202020204" pitchFamily="34" charset="0"/>
                <a:ea typeface="+mn-ea"/>
                <a:cs typeface="+mn-cs"/>
              </a:rPr>
              <a:t>Progression of GOES Sounder Retrieval Products from 50km resolution to 10km resolution.</a:t>
            </a:r>
            <a:r>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a:t>
            </a:r>
          </a:p>
        </p:txBody>
      </p:sp>
    </p:spTree>
    <p:extLst>
      <p:ext uri="{BB962C8B-B14F-4D97-AF65-F5344CB8AC3E}">
        <p14:creationId xmlns:p14="http://schemas.microsoft.com/office/powerpoint/2010/main" val="40059053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4B3C8-7DF1-4BD5-B500-8250AB79A45E}"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49154" name="Picture 2" descr="sounder_dpi_noisy_goes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9155" name="Text Box 3"/>
          <p:cNvSpPr txBox="1">
            <a:spLocks noChangeArrowheads="1"/>
          </p:cNvSpPr>
          <p:nvPr/>
        </p:nvSpPr>
        <p:spPr bwMode="auto">
          <a:xfrm>
            <a:off x="1981200" y="3214688"/>
            <a:ext cx="3048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t>Total Precipitable Water</a:t>
            </a:r>
          </a:p>
        </p:txBody>
      </p:sp>
      <p:sp>
        <p:nvSpPr>
          <p:cNvPr id="49156" name="Text Box 4"/>
          <p:cNvSpPr txBox="1">
            <a:spLocks noChangeArrowheads="1"/>
          </p:cNvSpPr>
          <p:nvPr/>
        </p:nvSpPr>
        <p:spPr bwMode="auto">
          <a:xfrm>
            <a:off x="5562600" y="3138488"/>
            <a:ext cx="1752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t>Lifted Index</a:t>
            </a:r>
          </a:p>
        </p:txBody>
      </p:sp>
      <p:sp>
        <p:nvSpPr>
          <p:cNvPr id="49157" name="Text Box 5"/>
          <p:cNvSpPr txBox="1">
            <a:spLocks noChangeArrowheads="1"/>
          </p:cNvSpPr>
          <p:nvPr/>
        </p:nvSpPr>
        <p:spPr bwMode="auto">
          <a:xfrm>
            <a:off x="1905000" y="6262688"/>
            <a:ext cx="2590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t>Cloud-Top Height</a:t>
            </a:r>
          </a:p>
        </p:txBody>
      </p:sp>
      <p:sp>
        <p:nvSpPr>
          <p:cNvPr id="49158" name="Text Box 6"/>
          <p:cNvSpPr txBox="1">
            <a:spLocks noChangeArrowheads="1"/>
          </p:cNvSpPr>
          <p:nvPr/>
        </p:nvSpPr>
        <p:spPr bwMode="auto">
          <a:xfrm>
            <a:off x="5410200" y="6248400"/>
            <a:ext cx="3352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t>Surface Skin Temperature</a:t>
            </a:r>
          </a:p>
        </p:txBody>
      </p:sp>
      <p:sp>
        <p:nvSpPr>
          <p:cNvPr id="49159" name="Text Box 7"/>
          <p:cNvSpPr txBox="1">
            <a:spLocks noChangeArrowheads="1"/>
          </p:cNvSpPr>
          <p:nvPr/>
        </p:nvSpPr>
        <p:spPr bwMode="auto">
          <a:xfrm>
            <a:off x="381000" y="838200"/>
            <a:ext cx="2133600" cy="3968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33CC"/>
                </a:solidFill>
                <a:effectLst/>
                <a:uLnTx/>
                <a:uFillTx/>
                <a:latin typeface="Arial" panose="020B0604020202020204" pitchFamily="34" charset="0"/>
                <a:ea typeface="+mn-ea"/>
                <a:cs typeface="+mn-cs"/>
              </a:rPr>
              <a:t>AWIPS Display</a:t>
            </a:r>
          </a:p>
        </p:txBody>
      </p:sp>
    </p:spTree>
    <p:extLst>
      <p:ext uri="{BB962C8B-B14F-4D97-AF65-F5344CB8AC3E}">
        <p14:creationId xmlns:p14="http://schemas.microsoft.com/office/powerpoint/2010/main" val="5499067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F2E548-0BC7-450C-B09F-F862FC5406CF}"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1442" name="Rectangle 2"/>
          <p:cNvSpPr>
            <a:spLocks noGrp="1" noChangeArrowheads="1"/>
          </p:cNvSpPr>
          <p:nvPr>
            <p:ph type="title"/>
          </p:nvPr>
        </p:nvSpPr>
        <p:spPr/>
        <p:txBody>
          <a:bodyPr/>
          <a:lstStyle/>
          <a:p>
            <a:r>
              <a:rPr lang="en-US" altLang="en-US" sz="4000" b="1">
                <a:solidFill>
                  <a:srgbClr val="0000FF"/>
                </a:solidFill>
              </a:rPr>
              <a:t>GOES Sounder Stability Indices</a:t>
            </a:r>
          </a:p>
        </p:txBody>
      </p:sp>
      <p:pic>
        <p:nvPicPr>
          <p:cNvPr id="61443" name="Picture 3" descr="40918_LI_loo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981200"/>
            <a:ext cx="33528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61444" name="Picture 4" descr="40918_CAPE_lo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1981200"/>
            <a:ext cx="3200400" cy="2590800"/>
          </a:xfrm>
          <a:prstGeom prst="rect">
            <a:avLst/>
          </a:prstGeom>
          <a:noFill/>
          <a:extLst>
            <a:ext uri="{909E8E84-426E-40DD-AFC4-6F175D3DCCD1}">
              <a14:hiddenFill xmlns:a14="http://schemas.microsoft.com/office/drawing/2010/main">
                <a:solidFill>
                  <a:srgbClr val="FFFFFF"/>
                </a:solidFill>
              </a14:hiddenFill>
            </a:ext>
          </a:extLst>
        </p:spPr>
      </p:pic>
      <p:sp>
        <p:nvSpPr>
          <p:cNvPr id="61445" name="Text Box 5"/>
          <p:cNvSpPr txBox="1">
            <a:spLocks noChangeArrowheads="1"/>
          </p:cNvSpPr>
          <p:nvPr/>
        </p:nvSpPr>
        <p:spPr bwMode="auto">
          <a:xfrm>
            <a:off x="304800" y="4876800"/>
            <a:ext cx="2590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t>GOES Best Lifted Indices</a:t>
            </a:r>
          </a:p>
        </p:txBody>
      </p:sp>
      <p:sp>
        <p:nvSpPr>
          <p:cNvPr id="61446" name="Text Box 6"/>
          <p:cNvSpPr txBox="1">
            <a:spLocks noChangeArrowheads="1"/>
          </p:cNvSpPr>
          <p:nvPr/>
        </p:nvSpPr>
        <p:spPr bwMode="auto">
          <a:xfrm>
            <a:off x="5791200" y="4572000"/>
            <a:ext cx="25908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t>GOES Lowest 100mb MUCAPE (Most Unstable CAPE)</a:t>
            </a:r>
          </a:p>
        </p:txBody>
      </p:sp>
      <p:sp>
        <p:nvSpPr>
          <p:cNvPr id="61447" name="Line 7"/>
          <p:cNvSpPr>
            <a:spLocks noChangeShapeType="1"/>
          </p:cNvSpPr>
          <p:nvPr/>
        </p:nvSpPr>
        <p:spPr bwMode="auto">
          <a:xfrm flipH="1" flipV="1">
            <a:off x="1752600" y="2971800"/>
            <a:ext cx="2057400" cy="3048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1448" name="Line 8"/>
          <p:cNvSpPr>
            <a:spLocks noChangeShapeType="1"/>
          </p:cNvSpPr>
          <p:nvPr/>
        </p:nvSpPr>
        <p:spPr bwMode="auto">
          <a:xfrm flipV="1">
            <a:off x="5105400" y="3048000"/>
            <a:ext cx="1600200" cy="2286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1449" name="Text Box 9"/>
          <p:cNvSpPr txBox="1">
            <a:spLocks noChangeArrowheads="1"/>
          </p:cNvSpPr>
          <p:nvPr/>
        </p:nvSpPr>
        <p:spPr bwMode="auto">
          <a:xfrm>
            <a:off x="3733800" y="2646363"/>
            <a:ext cx="1905000" cy="366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smtClean="0">
                <a:ln>
                  <a:noFill/>
                </a:ln>
                <a:solidFill>
                  <a:srgbClr val="0000FF"/>
                </a:solidFill>
                <a:effectLst/>
                <a:uLnTx/>
                <a:uFillTx/>
                <a:latin typeface="Tahoma" panose="020B0604030504040204" pitchFamily="34" charset="0"/>
                <a:ea typeface="+mn-ea"/>
                <a:cs typeface="+mn-cs"/>
              </a:rPr>
              <a:t>Note in both images that the instability axis lies upstream of incipient convection.  Recent studies indicate that this is a favorable thermodynamic pattern for a slow moving MCS.</a:t>
            </a:r>
          </a:p>
        </p:txBody>
      </p:sp>
      <p:sp>
        <p:nvSpPr>
          <p:cNvPr id="61450" name="Text Box 10"/>
          <p:cNvSpPr txBox="1">
            <a:spLocks noChangeArrowheads="1"/>
          </p:cNvSpPr>
          <p:nvPr/>
        </p:nvSpPr>
        <p:spPr bwMode="auto">
          <a:xfrm>
            <a:off x="288925" y="6361113"/>
            <a:ext cx="2419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Courtesy of J. Daniels</a:t>
            </a:r>
          </a:p>
        </p:txBody>
      </p:sp>
    </p:spTree>
    <p:extLst>
      <p:ext uri="{BB962C8B-B14F-4D97-AF65-F5344CB8AC3E}">
        <p14:creationId xmlns:p14="http://schemas.microsoft.com/office/powerpoint/2010/main" val="11014905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65D850-9AED-4157-8E96-52A91B9017FA}"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5362" name="Rectangle 2"/>
          <p:cNvSpPr>
            <a:spLocks noGrp="1" noChangeArrowheads="1"/>
          </p:cNvSpPr>
          <p:nvPr>
            <p:ph type="title"/>
          </p:nvPr>
        </p:nvSpPr>
        <p:spPr/>
        <p:txBody>
          <a:bodyPr/>
          <a:lstStyle/>
          <a:p>
            <a:endParaRPr lang="en-US" altLang="en-US"/>
          </a:p>
        </p:txBody>
      </p:sp>
      <p:sp>
        <p:nvSpPr>
          <p:cNvPr id="15363" name="Rectangle 3"/>
          <p:cNvSpPr>
            <a:spLocks noGrp="1" noChangeArrowheads="1"/>
          </p:cNvSpPr>
          <p:nvPr>
            <p:ph type="body" idx="1"/>
          </p:nvPr>
        </p:nvSpPr>
        <p:spPr/>
        <p:txBody>
          <a:bodyPr/>
          <a:lstStyle/>
          <a:p>
            <a:endParaRPr lang="en-US" altLang="en-US"/>
          </a:p>
        </p:txBody>
      </p:sp>
      <p:pic>
        <p:nvPicPr>
          <p:cNvPr id="15364" name="Picture 4" descr="usli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791894"/>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Eclipse">
  <a:themeElements>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fontScheme name="Eclips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lipse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Eclipse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Eclipse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Eclipse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Eclipse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Eclipse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Eclipse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Eclipse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Eclipse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TotalTime>
  <Words>1324</Words>
  <Application>Microsoft Office PowerPoint</Application>
  <PresentationFormat>On-screen Show (4:3)</PresentationFormat>
  <Paragraphs>214</Paragraphs>
  <Slides>33</Slides>
  <Notes>7</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33</vt:i4>
      </vt:variant>
    </vt:vector>
  </HeadingPairs>
  <TitlesOfParts>
    <vt:vector size="49" baseType="lpstr">
      <vt:lpstr>Arial Unicode MS</vt:lpstr>
      <vt:lpstr>Gulim</vt:lpstr>
      <vt:lpstr>Arial</vt:lpstr>
      <vt:lpstr>Calibri</vt:lpstr>
      <vt:lpstr>Calibri Light</vt:lpstr>
      <vt:lpstr>Courier New</vt:lpstr>
      <vt:lpstr>Tahoma</vt:lpstr>
      <vt:lpstr>Times New Roman</vt:lpstr>
      <vt:lpstr>Verdana</vt:lpstr>
      <vt:lpstr>Wingdings</vt:lpstr>
      <vt:lpstr>Office Theme</vt:lpstr>
      <vt:lpstr>Default Design</vt:lpstr>
      <vt:lpstr>1_Default Design</vt:lpstr>
      <vt:lpstr>2_Default Design</vt:lpstr>
      <vt:lpstr>Eclipse</vt:lpstr>
      <vt:lpstr>3_Default Design</vt:lpstr>
      <vt:lpstr>GOES Sounder Products (Soundings and Clouds) use PFAAST</vt:lpstr>
      <vt:lpstr>Description: GOES-I/P (8/15) Sounders</vt:lpstr>
      <vt:lpstr>GOES Sounder</vt:lpstr>
      <vt:lpstr>Current Sounder Operational Uses</vt:lpstr>
      <vt:lpstr>Use by NWS</vt:lpstr>
      <vt:lpstr>GOES Sounder Data &amp; Products Operational Availability and Use by NWS Forecasters within AWIPS</vt:lpstr>
      <vt:lpstr>PowerPoint Presentation</vt:lpstr>
      <vt:lpstr>GOES Sounder Stability Indices</vt:lpstr>
      <vt:lpstr>PowerPoint Presentation</vt:lpstr>
      <vt:lpstr>PowerPoint Presentation</vt:lpstr>
      <vt:lpstr>PowerPoint Presentation</vt:lpstr>
      <vt:lpstr>Visible loop from GOES</vt:lpstr>
      <vt:lpstr>Atmospheric Instability</vt:lpstr>
      <vt:lpstr>Cloud Top Products </vt:lpstr>
      <vt:lpstr>PowerPoint Presentation</vt:lpstr>
      <vt:lpstr>PowerPoint Presentation</vt:lpstr>
      <vt:lpstr>PowerPoint Presentation</vt:lpstr>
      <vt:lpstr>PowerPoint Presentation</vt:lpstr>
      <vt:lpstr>Gridded GOES Sounder Cloud Products in the NWS Real-time Mesoscale Analysis (RTMA) and Analysis of Record Program</vt:lpstr>
      <vt:lpstr>Clear-Sky Radiances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GOES Sounder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GOES Sounder Products (Soundings and Clouds) use PFAAST</dc:title>
  <dc:creator>Tim Schmit</dc:creator>
  <cp:lastModifiedBy>Tim Schmit</cp:lastModifiedBy>
  <cp:revision>2</cp:revision>
  <dcterms:created xsi:type="dcterms:W3CDTF">2017-09-14T12:38:18Z</dcterms:created>
  <dcterms:modified xsi:type="dcterms:W3CDTF">2017-09-14T12:47:35Z</dcterms:modified>
</cp:coreProperties>
</file>