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9" r:id="rId4"/>
    <p:sldMasterId id="2147483721" r:id="rId5"/>
    <p:sldMasterId id="2147483733" r:id="rId6"/>
  </p:sldMasterIdLst>
  <p:notesMasterIdLst>
    <p:notesMasterId r:id="rId44"/>
  </p:notesMasterIdLst>
  <p:sldIdLst>
    <p:sldId id="256" r:id="rId7"/>
    <p:sldId id="257" r:id="rId8"/>
    <p:sldId id="258" r:id="rId9"/>
    <p:sldId id="298" r:id="rId10"/>
    <p:sldId id="260" r:id="rId11"/>
    <p:sldId id="262" r:id="rId12"/>
    <p:sldId id="259" r:id="rId13"/>
    <p:sldId id="263" r:id="rId14"/>
    <p:sldId id="272" r:id="rId15"/>
    <p:sldId id="273" r:id="rId16"/>
    <p:sldId id="275" r:id="rId17"/>
    <p:sldId id="276" r:id="rId18"/>
    <p:sldId id="302" r:id="rId19"/>
    <p:sldId id="301" r:id="rId20"/>
    <p:sldId id="306" r:id="rId21"/>
    <p:sldId id="264" r:id="rId22"/>
    <p:sldId id="265" r:id="rId23"/>
    <p:sldId id="266" r:id="rId24"/>
    <p:sldId id="267" r:id="rId25"/>
    <p:sldId id="300" r:id="rId26"/>
    <p:sldId id="303" r:id="rId27"/>
    <p:sldId id="313" r:id="rId28"/>
    <p:sldId id="304" r:id="rId29"/>
    <p:sldId id="305" r:id="rId30"/>
    <p:sldId id="274" r:id="rId31"/>
    <p:sldId id="309" r:id="rId32"/>
    <p:sldId id="308" r:id="rId33"/>
    <p:sldId id="307" r:id="rId34"/>
    <p:sldId id="311" r:id="rId35"/>
    <p:sldId id="269" r:id="rId36"/>
    <p:sldId id="277" r:id="rId37"/>
    <p:sldId id="278" r:id="rId38"/>
    <p:sldId id="279" r:id="rId39"/>
    <p:sldId id="312" r:id="rId40"/>
    <p:sldId id="280" r:id="rId41"/>
    <p:sldId id="310" r:id="rId42"/>
    <p:sldId id="31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56" d="100"/>
          <a:sy n="156" d="100"/>
        </p:scale>
        <p:origin x="-102" y="-246"/>
      </p:cViewPr>
      <p:guideLst>
        <p:guide orient="horz" pos="2160"/>
        <p:guide pos="2880"/>
      </p:guideLst>
    </p:cSldViewPr>
  </p:slideViewPr>
  <p:notesTextViewPr>
    <p:cViewPr>
      <p:scale>
        <a:sx n="1" d="1"/>
        <a:sy n="1" d="1"/>
      </p:scale>
      <p:origin x="0" y="0"/>
    </p:cViewPr>
  </p:notesTextViewPr>
  <p:sorterViewPr>
    <p:cViewPr>
      <p:scale>
        <a:sx n="156" d="100"/>
        <a:sy n="15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85EFC7-68AE-4ADF-8136-58D49F8CF479}" type="datetimeFigureOut">
              <a:rPr lang="en-US" smtClean="0"/>
              <a:t>10/22/2012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AD52A-14C4-449E-B52C-9964E8DA62A8}" type="slidenum">
              <a:rPr lang="en-US" smtClean="0"/>
              <a:t>‹#›</a:t>
            </a:fld>
            <a:endParaRPr lang="en-US"/>
          </a:p>
        </p:txBody>
      </p:sp>
    </p:spTree>
    <p:extLst>
      <p:ext uri="{BB962C8B-B14F-4D97-AF65-F5344CB8AC3E}">
        <p14:creationId xmlns:p14="http://schemas.microsoft.com/office/powerpoint/2010/main" val="33922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solidFill>
                  <a:prstClr val="black"/>
                </a:solidFill>
              </a:rPr>
              <a:pPr/>
              <a:t>18</a:t>
            </a:fld>
            <a:endParaRPr lang="en-US">
              <a:solidFill>
                <a:prstClr val="black"/>
              </a:solidFill>
            </a:endParaRPr>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solidFill>
                  <a:prstClr val="black"/>
                </a:solidFill>
              </a:rPr>
              <a:pPr/>
              <a:t>19</a:t>
            </a:fld>
            <a:endParaRPr lang="en-US">
              <a:solidFill>
                <a:prstClr val="black"/>
              </a:solidFill>
            </a:endParaRPr>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31</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5</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8</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9</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10</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11</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12</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15</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solidFill>
                  <a:prstClr val="black"/>
                </a:solidFill>
              </a:rPr>
              <a:pPr/>
              <a:t>17</a:t>
            </a:fld>
            <a:endParaRPr lang="en-US">
              <a:solidFill>
                <a:prstClr val="black"/>
              </a:solidFill>
            </a:endParaRPr>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063C5A-BD72-4F9D-ABE5-7E4A9D45EECD}"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176678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063C5A-BD72-4F9D-ABE5-7E4A9D45EECD}"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2448881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063C5A-BD72-4F9D-ABE5-7E4A9D45EECD}"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56709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798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5014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925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592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298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05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699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76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063C5A-BD72-4F9D-ABE5-7E4A9D45EECD}"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4293751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289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284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8441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342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975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934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666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465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037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798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063C5A-BD72-4F9D-ABE5-7E4A9D45EECD}" type="datetimeFigureOut">
              <a:rPr lang="en-US" smtClean="0"/>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1057794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278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297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091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510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707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152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950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802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679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756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063C5A-BD72-4F9D-ABE5-7E4A9D45EECD}" type="datetimeFigureOut">
              <a:rPr lang="en-US" smtClean="0"/>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1453802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586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946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555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625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557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490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9839C-4CD9-4A18-833F-D88F89CAD436}" type="datetimeFigureOut">
              <a:rPr lang="en-US">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7B4E69-D65A-46AA-9104-8DB880941D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80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8885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879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24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063C5A-BD72-4F9D-ABE5-7E4A9D45EECD}" type="datetimeFigureOut">
              <a:rPr lang="en-US" smtClean="0"/>
              <a:t>10/22/2012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3485274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123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4722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8687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045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0122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614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158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82012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10/22/2012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58809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4202427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063C5A-BD72-4F9D-ABE5-7E4A9D45EECD}" type="datetimeFigureOut">
              <a:rPr lang="en-US" smtClean="0"/>
              <a:t>10/22/2012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161988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10/22/2012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20218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10/22/2012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90036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10/22/2012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32916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10/22/2012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22031755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10/22/2012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89433096"/>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1947085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63C5A-BD72-4F9D-ABE5-7E4A9D45EECD}" type="datetimeFigureOut">
              <a:rPr lang="en-US" smtClean="0"/>
              <a:t>10/22/2012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3852025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63C5A-BD72-4F9D-ABE5-7E4A9D45EECD}" type="datetimeFigureOut">
              <a:rPr lang="en-US" smtClean="0"/>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309985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63C5A-BD72-4F9D-ABE5-7E4A9D45EECD}" type="datetimeFigureOut">
              <a:rPr lang="en-US" smtClean="0"/>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89113-0742-4FFC-93D4-414A31FF3DE5}" type="slidenum">
              <a:rPr lang="en-US" smtClean="0"/>
              <a:t>‹#›</a:t>
            </a:fld>
            <a:endParaRPr lang="en-US"/>
          </a:p>
        </p:txBody>
      </p:sp>
    </p:spTree>
    <p:extLst>
      <p:ext uri="{BB962C8B-B14F-4D97-AF65-F5344CB8AC3E}">
        <p14:creationId xmlns:p14="http://schemas.microsoft.com/office/powerpoint/2010/main" val="898983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63C5A-BD72-4F9D-ABE5-7E4A9D45EECD}" type="datetimeFigureOut">
              <a:rPr lang="en-US" smtClean="0"/>
              <a:t>10/22/2012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89113-0742-4FFC-93D4-414A31FF3DE5}" type="slidenum">
              <a:rPr lang="en-US" smtClean="0"/>
              <a:t>‹#›</a:t>
            </a:fld>
            <a:endParaRPr lang="en-US"/>
          </a:p>
        </p:txBody>
      </p:sp>
    </p:spTree>
    <p:extLst>
      <p:ext uri="{BB962C8B-B14F-4D97-AF65-F5344CB8AC3E}">
        <p14:creationId xmlns:p14="http://schemas.microsoft.com/office/powerpoint/2010/main" val="2179407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15731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7751E-EBDB-43BB-8C39-28E92B15426B}" type="datetimeFigureOut">
              <a:rPr lang="en-US" smtClean="0">
                <a:solidFill>
                  <a:prstClr val="black">
                    <a:tint val="75000"/>
                  </a:prstClr>
                </a:solidFill>
              </a:rPr>
              <a:pPr/>
              <a:t>10/22/2012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4725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9839C-4CD9-4A18-833F-D88F89CAD436}" type="datetimeFigureOut">
              <a:rPr lang="en-US" smtClean="0">
                <a:solidFill>
                  <a:prstClr val="black">
                    <a:tint val="75000"/>
                  </a:prstClr>
                </a:solidFill>
              </a:rPr>
              <a:pPr/>
              <a:t>10/22/2012</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B4E69-D65A-46AA-9104-8DB880941D09}"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88132455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484398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10/22/2012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046349334"/>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hyperlink" Target="http://cimss.ssec.wisc.edu/goes/srsor/GOES-14_SRSOR.html" TargetMode="Externa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1.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4.JP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tiff"/><Relationship Id="rId1" Type="http://schemas.openxmlformats.org/officeDocument/2006/relationships/slideLayout" Target="../slideLayouts/slideLayout18.xml"/><Relationship Id="rId5" Type="http://schemas.openxmlformats.org/officeDocument/2006/relationships/image" Target="../media/image48.jp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63.jpg"/><Relationship Id="rId3" Type="http://schemas.openxmlformats.org/officeDocument/2006/relationships/image" Target="../media/image53.jpg"/><Relationship Id="rId7" Type="http://schemas.openxmlformats.org/officeDocument/2006/relationships/image" Target="../media/image57.jpg"/><Relationship Id="rId12" Type="http://schemas.openxmlformats.org/officeDocument/2006/relationships/image" Target="../media/image62.jpg"/><Relationship Id="rId17" Type="http://schemas.openxmlformats.org/officeDocument/2006/relationships/image" Target="../media/image67.jpg"/><Relationship Id="rId2" Type="http://schemas.openxmlformats.org/officeDocument/2006/relationships/image" Target="../media/image52.jpg"/><Relationship Id="rId16" Type="http://schemas.openxmlformats.org/officeDocument/2006/relationships/image" Target="../media/image66.jpg"/><Relationship Id="rId1" Type="http://schemas.openxmlformats.org/officeDocument/2006/relationships/slideLayout" Target="../slideLayouts/slideLayout12.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5.jpg"/><Relationship Id="rId15" Type="http://schemas.openxmlformats.org/officeDocument/2006/relationships/image" Target="../media/image65.jpg"/><Relationship Id="rId10" Type="http://schemas.openxmlformats.org/officeDocument/2006/relationships/image" Target="../media/image60.jpg"/><Relationship Id="rId4" Type="http://schemas.openxmlformats.org/officeDocument/2006/relationships/image" Target="../media/image54.jpg"/><Relationship Id="rId9" Type="http://schemas.openxmlformats.org/officeDocument/2006/relationships/image" Target="../media/image59.jpg"/><Relationship Id="rId14" Type="http://schemas.openxmlformats.org/officeDocument/2006/relationships/image" Target="../media/image64.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7.mov"/><Relationship Id="rId1" Type="http://schemas.microsoft.com/office/2007/relationships/media" Target="../media/media7.mov"/><Relationship Id="rId5" Type="http://schemas.openxmlformats.org/officeDocument/2006/relationships/hyperlink" Target="http://www.ssec.wisc.edu/data/1min/" TargetMode="Externa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84237" y="838200"/>
            <a:ext cx="787876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a:solidFill>
                  <a:srgbClr val="FFFF00"/>
                </a:solidFill>
                <a:latin typeface="Arial Unicode MS" pitchFamily="34" charset="-128"/>
                <a:cs typeface="Times New Roman" pitchFamily="18" charset="0"/>
              </a:rPr>
              <a:t>GOES-R ABI (Advanced Baseline Imager) Rapid Refresh Imaging Capabilities</a:t>
            </a:r>
          </a:p>
        </p:txBody>
      </p:sp>
      <p:sp>
        <p:nvSpPr>
          <p:cNvPr id="7171" name="Text Box 3"/>
          <p:cNvSpPr txBox="1">
            <a:spLocks noChangeArrowheads="1"/>
          </p:cNvSpPr>
          <p:nvPr/>
        </p:nvSpPr>
        <p:spPr bwMode="auto">
          <a:xfrm>
            <a:off x="381000" y="3048000"/>
            <a:ext cx="85344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16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1600" b="1" dirty="0">
                <a:solidFill>
                  <a:srgbClr val="FFFF00"/>
                </a:solidFill>
                <a:latin typeface="Arial Unicode MS" pitchFamily="34" charset="-128"/>
              </a:rPr>
              <a:t>  Advanced Satellite Products Branch (ASPB</a:t>
            </a:r>
            <a:r>
              <a:rPr lang="en-US" sz="1600" b="1" dirty="0" smtClean="0">
                <a:solidFill>
                  <a:srgbClr val="FFFF00"/>
                </a:solidFill>
                <a:latin typeface="Arial Unicode MS" pitchFamily="34" charset="-128"/>
              </a:rPr>
              <a:t>)</a:t>
            </a:r>
          </a:p>
          <a:p>
            <a:pPr algn="ctr" fontAlgn="base">
              <a:spcBef>
                <a:spcPct val="50000"/>
              </a:spcBef>
              <a:spcAft>
                <a:spcPct val="0"/>
              </a:spcAft>
            </a:pPr>
            <a:r>
              <a:rPr lang="en-US" sz="1600" b="1" dirty="0" smtClean="0">
                <a:solidFill>
                  <a:srgbClr val="FFFF00"/>
                </a:solidFill>
                <a:latin typeface="Arial Unicode MS" pitchFamily="34" charset="-128"/>
              </a:rPr>
              <a:t>Madison, WI</a:t>
            </a:r>
          </a:p>
          <a:p>
            <a:pPr algn="ctr" fontAlgn="base">
              <a:spcBef>
                <a:spcPct val="50000"/>
              </a:spcBef>
              <a:spcAft>
                <a:spcPct val="0"/>
              </a:spcAft>
            </a:pPr>
            <a:r>
              <a:rPr lang="en-US" sz="2000" b="1" dirty="0" smtClean="0">
                <a:solidFill>
                  <a:schemeClr val="bg1"/>
                </a:solidFill>
                <a:latin typeface="Arial Unicode MS" pitchFamily="34" charset="-128"/>
              </a:rPr>
              <a:t>Steve </a:t>
            </a:r>
            <a:r>
              <a:rPr lang="en-US" sz="2000" b="1" dirty="0">
                <a:solidFill>
                  <a:schemeClr val="bg1"/>
                </a:solidFill>
                <a:latin typeface="Arial Unicode MS" pitchFamily="34" charset="-128"/>
              </a:rPr>
              <a:t>Goodman, </a:t>
            </a:r>
            <a:r>
              <a:rPr lang="en-US" sz="2000" b="1" dirty="0" smtClean="0">
                <a:solidFill>
                  <a:schemeClr val="bg1"/>
                </a:solidFill>
                <a:latin typeface="Arial Unicode MS" pitchFamily="34" charset="-128"/>
              </a:rPr>
              <a:t>Dan </a:t>
            </a:r>
            <a:r>
              <a:rPr lang="en-US" sz="2000" b="1" dirty="0">
                <a:solidFill>
                  <a:schemeClr val="bg1"/>
                </a:solidFill>
                <a:latin typeface="Arial Unicode MS" pitchFamily="34" charset="-128"/>
              </a:rPr>
              <a:t>Lindsey</a:t>
            </a:r>
            <a:r>
              <a:rPr lang="en-US" sz="2000" b="1" dirty="0" smtClean="0">
                <a:solidFill>
                  <a:schemeClr val="bg1"/>
                </a:solidFill>
                <a:latin typeface="Arial Unicode MS" pitchFamily="34" charset="-128"/>
              </a:rPr>
              <a:t>, Bob </a:t>
            </a:r>
            <a:r>
              <a:rPr lang="en-US" sz="2000" b="1" dirty="0">
                <a:solidFill>
                  <a:schemeClr val="bg1"/>
                </a:solidFill>
                <a:latin typeface="Arial Unicode MS" pitchFamily="34" charset="-128"/>
              </a:rPr>
              <a:t>Rabin, </a:t>
            </a:r>
            <a:r>
              <a:rPr lang="en-US" sz="2000" b="1" dirty="0" smtClean="0">
                <a:solidFill>
                  <a:schemeClr val="bg1"/>
                </a:solidFill>
                <a:latin typeface="Arial Unicode MS" pitchFamily="34" charset="-128"/>
              </a:rPr>
              <a:t>Scott </a:t>
            </a:r>
            <a:r>
              <a:rPr lang="en-US" sz="2000" b="1" dirty="0">
                <a:solidFill>
                  <a:schemeClr val="bg1"/>
                </a:solidFill>
                <a:latin typeface="Arial Unicode MS" pitchFamily="34" charset="-128"/>
              </a:rPr>
              <a:t>Lindstrom, </a:t>
            </a:r>
            <a:endParaRPr lang="en-US" sz="2000" b="1" dirty="0" smtClean="0">
              <a:solidFill>
                <a:schemeClr val="bg1"/>
              </a:solidFill>
              <a:latin typeface="Arial Unicode MS" pitchFamily="34" charset="-128"/>
            </a:endParaRPr>
          </a:p>
          <a:p>
            <a:pPr algn="ctr" fontAlgn="base">
              <a:spcBef>
                <a:spcPct val="50000"/>
              </a:spcBef>
              <a:spcAft>
                <a:spcPct val="0"/>
              </a:spcAft>
            </a:pPr>
            <a:r>
              <a:rPr lang="en-US" sz="2000" b="1" dirty="0" smtClean="0">
                <a:solidFill>
                  <a:schemeClr val="bg1"/>
                </a:solidFill>
                <a:latin typeface="Arial Unicode MS" pitchFamily="34" charset="-128"/>
              </a:rPr>
              <a:t>Scott </a:t>
            </a:r>
            <a:r>
              <a:rPr lang="en-US" sz="2000" b="1" dirty="0">
                <a:solidFill>
                  <a:schemeClr val="bg1"/>
                </a:solidFill>
                <a:latin typeface="Arial Unicode MS" pitchFamily="34" charset="-128"/>
              </a:rPr>
              <a:t>Bachmeier, </a:t>
            </a:r>
            <a:r>
              <a:rPr lang="en-US" sz="2000" b="1" dirty="0" smtClean="0">
                <a:solidFill>
                  <a:schemeClr val="bg1"/>
                </a:solidFill>
                <a:latin typeface="Arial Unicode MS" pitchFamily="34" charset="-128"/>
              </a:rPr>
              <a:t>and Chris </a:t>
            </a:r>
            <a:r>
              <a:rPr lang="en-US" sz="2000" b="1" dirty="0" err="1" smtClean="0">
                <a:solidFill>
                  <a:schemeClr val="bg1"/>
                </a:solidFill>
                <a:latin typeface="Arial Unicode MS" pitchFamily="34" charset="-128"/>
              </a:rPr>
              <a:t>Velden</a:t>
            </a:r>
            <a:endParaRPr lang="en-US" sz="2000" b="1" dirty="0">
              <a:solidFill>
                <a:schemeClr val="bg1"/>
              </a:solidFill>
              <a:latin typeface="Arial Unicode MS" pitchFamily="34" charset="-128"/>
            </a:endParaRPr>
          </a:p>
        </p:txBody>
      </p:sp>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743200" y="5757446"/>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i="1" dirty="0" smtClean="0">
                <a:solidFill>
                  <a:schemeClr val="bg1"/>
                </a:solidFill>
              </a:rPr>
              <a:t>NWS Eastern </a:t>
            </a:r>
            <a:r>
              <a:rPr lang="en-US" sz="1600" i="1" dirty="0">
                <a:solidFill>
                  <a:schemeClr val="bg1"/>
                </a:solidFill>
              </a:rPr>
              <a:t>Region Virtual Satellite </a:t>
            </a:r>
            <a:r>
              <a:rPr lang="en-US" sz="1600" i="1" dirty="0" smtClean="0">
                <a:solidFill>
                  <a:schemeClr val="bg1"/>
                </a:solidFill>
              </a:rPr>
              <a:t>Workshop</a:t>
            </a:r>
          </a:p>
          <a:p>
            <a:pPr algn="ctr" eaLnBrk="1" fontAlgn="base" hangingPunct="1">
              <a:spcBef>
                <a:spcPct val="0"/>
              </a:spcBef>
              <a:spcAft>
                <a:spcPct val="0"/>
              </a:spcAft>
            </a:pPr>
            <a:endParaRPr lang="en-US" sz="1600" i="1" dirty="0" smtClean="0">
              <a:solidFill>
                <a:schemeClr val="bg1"/>
              </a:solidFill>
            </a:endParaRPr>
          </a:p>
          <a:p>
            <a:pPr algn="ctr" eaLnBrk="1" fontAlgn="base" hangingPunct="1">
              <a:spcBef>
                <a:spcPct val="0"/>
              </a:spcBef>
              <a:spcAft>
                <a:spcPct val="0"/>
              </a:spcAft>
            </a:pPr>
            <a:r>
              <a:rPr lang="en-US" sz="1600" i="1" dirty="0">
                <a:solidFill>
                  <a:schemeClr val="bg1"/>
                </a:solidFill>
              </a:rPr>
              <a:t>October 30, 2012</a:t>
            </a:r>
          </a:p>
        </p:txBody>
      </p:sp>
      <p:pic>
        <p:nvPicPr>
          <p:cNvPr id="7175" name="Picture 7" descr="cimss_for_engraving_cro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descr="WideBannerLef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111126"/>
            <a:ext cx="4495800" cy="59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1000" y="66259"/>
            <a:ext cx="1041699" cy="69523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5269870"/>
            <a:ext cx="2149372" cy="1588130"/>
          </a:xfrm>
          <a:prstGeom prst="rect">
            <a:avLst/>
          </a:prstGeom>
        </p:spPr>
      </p:pic>
    </p:spTree>
    <p:extLst>
      <p:ext uri="{BB962C8B-B14F-4D97-AF65-F5344CB8AC3E}">
        <p14:creationId xmlns:p14="http://schemas.microsoft.com/office/powerpoint/2010/main" val="887560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238718241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FFFFFF"/>
                </a:solidFill>
                <a:latin typeface="Arial Unicode MS" pitchFamily="34" charset="-128"/>
                <a:cs typeface="Times New Roman" pitchFamily="18" charset="0"/>
              </a:rPr>
              <a:t>The ABI visible and near-IR bands have many uses</a:t>
            </a:r>
            <a:r>
              <a:rPr lang="en-US" sz="2400" i="1" dirty="0">
                <a:solidFill>
                  <a:srgbClr val="FFFFFF"/>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11</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2220036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rgbClr val="FFFFFF"/>
                </a:solidFill>
                <a:latin typeface="Arial Unicode MS" pitchFamily="34" charset="-128"/>
              </a:rPr>
              <a:t>ABI </a:t>
            </a:r>
            <a:r>
              <a:rPr lang="en-US" sz="2000" dirty="0">
                <a:solidFill>
                  <a:srgbClr val="FFFFFF"/>
                </a:solidFill>
                <a:latin typeface="Arial Unicode MS" pitchFamily="34" charset="-128"/>
              </a:rPr>
              <a:t>has many more bands than the current operational GOES imagers.</a:t>
            </a:r>
            <a:r>
              <a:rPr lang="en-US" dirty="0">
                <a:solidFill>
                  <a:srgbClr val="FFFFFF"/>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12</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Clouds, Stability Indices </a:t>
            </a:r>
            <a:endParaRPr lang="en-US" sz="2000" dirty="0">
              <a:solidFill>
                <a:srgbClr val="000000"/>
              </a:solidFill>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Rainfall, Aerosol</a:t>
            </a:r>
            <a:endParaRPr lang="en-US" sz="2000" dirty="0">
              <a:solidFill>
                <a:srgbClr val="000000"/>
              </a:solidFill>
              <a:latin typeface="Times New Roman" pitchFamily="18" charset="0"/>
            </a:endParaRPr>
          </a:p>
        </p:txBody>
      </p:sp>
      <p:sp>
        <p:nvSpPr>
          <p:cNvPr id="10" name="Text Box 7"/>
          <p:cNvSpPr txBox="1">
            <a:spLocks noChangeArrowheads="1"/>
          </p:cNvSpPr>
          <p:nvPr/>
        </p:nvSpPr>
        <p:spPr bwMode="auto">
          <a:xfrm rot="18893914">
            <a:off x="3044276" y="2249278"/>
            <a:ext cx="24290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SST, Fires, Radiances</a:t>
            </a:r>
            <a:endParaRPr lang="en-US" sz="2000" dirty="0">
              <a:solidFill>
                <a:srgbClr val="000000"/>
              </a:solidFill>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Hurricane, Imagery</a:t>
            </a:r>
            <a:endParaRPr lang="en-US" sz="2000" dirty="0">
              <a:solidFill>
                <a:srgbClr val="000000"/>
              </a:solidFill>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 Cloud Phase, SST</a:t>
            </a:r>
            <a:endParaRPr lang="en-US" sz="2000" dirty="0">
              <a:solidFill>
                <a:srgbClr val="000000"/>
              </a:solidFill>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Ozone, Downward Radiation</a:t>
            </a:r>
            <a:endParaRPr lang="en-US" sz="2000" dirty="0">
              <a:solidFill>
                <a:srgbClr val="000000"/>
              </a:solidFill>
              <a:latin typeface="Times New Roman" pitchFamily="18" charset="0"/>
            </a:endParaRPr>
          </a:p>
        </p:txBody>
      </p:sp>
      <p:sp>
        <p:nvSpPr>
          <p:cNvPr id="14" name="Text Box 5"/>
          <p:cNvSpPr txBox="1">
            <a:spLocks noChangeArrowheads="1"/>
          </p:cNvSpPr>
          <p:nvPr/>
        </p:nvSpPr>
        <p:spPr bwMode="auto">
          <a:xfrm rot="18900000">
            <a:off x="1224708" y="4674170"/>
            <a:ext cx="1822935"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SO2, Radiances</a:t>
            </a:r>
            <a:endParaRPr lang="en-US" sz="2000" dirty="0">
              <a:solidFill>
                <a:srgbClr val="000000"/>
              </a:solidFill>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Winds, WV profiling</a:t>
            </a:r>
            <a:endParaRPr lang="en-US" sz="2000" dirty="0">
              <a:solidFill>
                <a:srgbClr val="000000"/>
              </a:solidFill>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TPW, Rainfall rate</a:t>
            </a:r>
            <a:endParaRPr lang="en-US" sz="2000" dirty="0">
              <a:solidFill>
                <a:srgbClr val="000000"/>
              </a:solidFill>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Fires, Fog</a:t>
            </a:r>
            <a:endParaRPr lang="en-US" sz="2000" dirty="0">
              <a:solidFill>
                <a:srgbClr val="000000"/>
              </a:solidFill>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294351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18"/>
          <p:cNvSpPr txBox="1">
            <a:spLocks noChangeArrowheads="1"/>
          </p:cNvSpPr>
          <p:nvPr/>
        </p:nvSpPr>
        <p:spPr bwMode="auto">
          <a:xfrm>
            <a:off x="29718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4" name="Text Box 19"/>
          <p:cNvSpPr txBox="1">
            <a:spLocks noChangeArrowheads="1"/>
          </p:cNvSpPr>
          <p:nvPr/>
        </p:nvSpPr>
        <p:spPr bwMode="auto">
          <a:xfrm>
            <a:off x="5029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 name="Text Box 20"/>
          <p:cNvSpPr txBox="1">
            <a:spLocks noChangeArrowheads="1"/>
          </p:cNvSpPr>
          <p:nvPr/>
        </p:nvSpPr>
        <p:spPr bwMode="auto">
          <a:xfrm>
            <a:off x="6934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6" name="Text Box 21"/>
          <p:cNvSpPr txBox="1">
            <a:spLocks noChangeArrowheads="1"/>
          </p:cNvSpPr>
          <p:nvPr/>
        </p:nvSpPr>
        <p:spPr bwMode="auto">
          <a:xfrm>
            <a:off x="9906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7" name="Text Box 22"/>
          <p:cNvSpPr txBox="1">
            <a:spLocks noChangeArrowheads="1"/>
          </p:cNvSpPr>
          <p:nvPr/>
        </p:nvSpPr>
        <p:spPr bwMode="auto">
          <a:xfrm>
            <a:off x="30480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8" name="Text Box 23"/>
          <p:cNvSpPr txBox="1">
            <a:spLocks noChangeArrowheads="1"/>
          </p:cNvSpPr>
          <p:nvPr/>
        </p:nvSpPr>
        <p:spPr bwMode="auto">
          <a:xfrm>
            <a:off x="5105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9" name="Text Box 24"/>
          <p:cNvSpPr txBox="1">
            <a:spLocks noChangeArrowheads="1"/>
          </p:cNvSpPr>
          <p:nvPr/>
        </p:nvSpPr>
        <p:spPr bwMode="auto">
          <a:xfrm>
            <a:off x="7010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0" name="Text Box 25"/>
          <p:cNvSpPr txBox="1">
            <a:spLocks noChangeArrowheads="1"/>
          </p:cNvSpPr>
          <p:nvPr/>
        </p:nvSpPr>
        <p:spPr bwMode="auto">
          <a:xfrm>
            <a:off x="914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1" name="Text Box 26"/>
          <p:cNvSpPr txBox="1">
            <a:spLocks noChangeArrowheads="1"/>
          </p:cNvSpPr>
          <p:nvPr/>
        </p:nvSpPr>
        <p:spPr bwMode="auto">
          <a:xfrm>
            <a:off x="29718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2" name="Text Box 27"/>
          <p:cNvSpPr txBox="1">
            <a:spLocks noChangeArrowheads="1"/>
          </p:cNvSpPr>
          <p:nvPr/>
        </p:nvSpPr>
        <p:spPr bwMode="auto">
          <a:xfrm>
            <a:off x="9144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0.47 </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3" name="Text Box 28"/>
          <p:cNvSpPr txBox="1">
            <a:spLocks noChangeArrowheads="1"/>
          </p:cNvSpPr>
          <p:nvPr/>
        </p:nvSpPr>
        <p:spPr bwMode="auto">
          <a:xfrm>
            <a:off x="50292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4" name="Text Box 29"/>
          <p:cNvSpPr txBox="1">
            <a:spLocks noChangeArrowheads="1"/>
          </p:cNvSpPr>
          <p:nvPr/>
        </p:nvSpPr>
        <p:spPr bwMode="auto">
          <a:xfrm>
            <a:off x="7010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5" name="Text Box 30"/>
          <p:cNvSpPr txBox="1">
            <a:spLocks noChangeArrowheads="1"/>
          </p:cNvSpPr>
          <p:nvPr/>
        </p:nvSpPr>
        <p:spPr bwMode="auto">
          <a:xfrm>
            <a:off x="685800" y="5899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 name="Text Box 31"/>
          <p:cNvSpPr txBox="1">
            <a:spLocks noChangeArrowheads="1"/>
          </p:cNvSpPr>
          <p:nvPr/>
        </p:nvSpPr>
        <p:spPr bwMode="auto">
          <a:xfrm>
            <a:off x="29718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7" name="Text Box 32"/>
          <p:cNvSpPr txBox="1">
            <a:spLocks noChangeArrowheads="1"/>
          </p:cNvSpPr>
          <p:nvPr/>
        </p:nvSpPr>
        <p:spPr bwMode="auto">
          <a:xfrm>
            <a:off x="5029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8" name="Text Box 33"/>
          <p:cNvSpPr txBox="1">
            <a:spLocks noChangeArrowheads="1"/>
          </p:cNvSpPr>
          <p:nvPr/>
        </p:nvSpPr>
        <p:spPr bwMode="auto">
          <a:xfrm>
            <a:off x="6934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9" name="TextBox 18"/>
          <p:cNvSpPr txBox="1"/>
          <p:nvPr/>
        </p:nvSpPr>
        <p:spPr>
          <a:xfrm>
            <a:off x="3200400" y="-76200"/>
            <a:ext cx="1729961" cy="338554"/>
          </a:xfrm>
          <a:prstGeom prst="rect">
            <a:avLst/>
          </a:prstGeom>
          <a:noFill/>
        </p:spPr>
        <p:txBody>
          <a:bodyPr wrap="none" rtlCol="0">
            <a:spAutoFit/>
          </a:bodyPr>
          <a:lstStyle/>
          <a:p>
            <a:r>
              <a:rPr lang="en-US" sz="1600" dirty="0" smtClean="0"/>
              <a:t>ABI band selection</a:t>
            </a:r>
            <a:endParaRPr lang="en-US" sz="1600" dirty="0"/>
          </a:p>
        </p:txBody>
      </p:sp>
    </p:spTree>
    <p:extLst>
      <p:ext uri="{BB962C8B-B14F-4D97-AF65-F5344CB8AC3E}">
        <p14:creationId xmlns:p14="http://schemas.microsoft.com/office/powerpoint/2010/main" val="90674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p:cNvSpPr txBox="1"/>
          <p:nvPr/>
        </p:nvSpPr>
        <p:spPr>
          <a:xfrm>
            <a:off x="3200400" y="-76200"/>
            <a:ext cx="2588978" cy="338554"/>
          </a:xfrm>
          <a:prstGeom prst="rect">
            <a:avLst/>
          </a:prstGeom>
          <a:noFill/>
        </p:spPr>
        <p:txBody>
          <a:bodyPr wrap="none" rtlCol="0">
            <a:spAutoFit/>
          </a:bodyPr>
          <a:lstStyle/>
          <a:p>
            <a:r>
              <a:rPr lang="en-US" sz="1600" dirty="0" smtClean="0"/>
              <a:t>Current GOES band selection</a:t>
            </a:r>
            <a:endParaRPr lang="en-US" sz="1600" dirty="0"/>
          </a:p>
        </p:txBody>
      </p:sp>
    </p:spTree>
    <p:extLst>
      <p:ext uri="{BB962C8B-B14F-4D97-AF65-F5344CB8AC3E}">
        <p14:creationId xmlns:p14="http://schemas.microsoft.com/office/powerpoint/2010/main" val="24064210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15</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cs typeface="Arial" pitchFamily="34" charset="0"/>
              </a:rPr>
              <a:t>J. </a:t>
            </a:r>
            <a:r>
              <a:rPr lang="en-US" sz="1600" b="1" dirty="0" err="1" smtClean="0">
                <a:solidFill>
                  <a:prstClr val="black"/>
                </a:solidFill>
                <a:cs typeface="Arial" pitchFamily="34" charset="0"/>
              </a:rPr>
              <a:t>Feltz</a:t>
            </a:r>
            <a:endParaRPr lang="en-US" dirty="0">
              <a:solidFill>
                <a:prstClr val="black"/>
              </a:solidFill>
              <a:cs typeface="Arial" pitchFamily="34" charset="0"/>
            </a:endParaRPr>
          </a:p>
        </p:txBody>
      </p:sp>
    </p:spTree>
    <p:extLst>
      <p:ext uri="{BB962C8B-B14F-4D97-AF65-F5344CB8AC3E}">
        <p14:creationId xmlns:p14="http://schemas.microsoft.com/office/powerpoint/2010/main" val="565971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solidFill>
                  <a:srgbClr val="000000"/>
                </a:solidFill>
              </a:rPr>
              <a:pPr/>
              <a:t>16</a:t>
            </a:fld>
            <a:endParaRPr lang="en-US">
              <a:solidFill>
                <a:srgbClr val="000000"/>
              </a:solidFill>
            </a:endParaRPr>
          </a:p>
        </p:txBody>
      </p:sp>
      <p:sp>
        <p:nvSpPr>
          <p:cNvPr id="66563" name="Text Box 3"/>
          <p:cNvSpPr txBox="1">
            <a:spLocks noChangeArrowheads="1"/>
          </p:cNvSpPr>
          <p:nvPr/>
        </p:nvSpPr>
        <p:spPr bwMode="auto">
          <a:xfrm>
            <a:off x="31750" y="5775325"/>
            <a:ext cx="990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Anticipated </a:t>
            </a:r>
            <a:r>
              <a:rPr lang="en-US" sz="2000" b="1" dirty="0">
                <a:solidFill>
                  <a:srgbClr val="FFFFFF"/>
                </a:solidFill>
                <a:latin typeface="Arial Unicode MS" pitchFamily="34" charset="-128"/>
              </a:rPr>
              <a:t>scan </a:t>
            </a:r>
            <a:r>
              <a:rPr lang="en-US" sz="2000" b="1" dirty="0" smtClean="0">
                <a:solidFill>
                  <a:srgbClr val="FFFFFF"/>
                </a:solidFill>
                <a:latin typeface="Arial Unicode MS" pitchFamily="34" charset="-128"/>
              </a:rPr>
              <a:t>mode </a:t>
            </a:r>
            <a:r>
              <a:rPr lang="en-US" sz="2000" b="1" dirty="0">
                <a:solidFill>
                  <a:srgbClr val="FFFFFF"/>
                </a:solidFill>
                <a:latin typeface="Arial Unicode MS" pitchFamily="34" charset="-128"/>
              </a:rPr>
              <a:t>for the ABI:</a:t>
            </a:r>
          </a:p>
          <a:p>
            <a:pPr eaLnBrk="0" hangingPunct="0"/>
            <a:r>
              <a:rPr lang="en-US" sz="2000" b="1" dirty="0">
                <a:solidFill>
                  <a:srgbClr val="FFFFFF"/>
                </a:solidFill>
                <a:latin typeface="Arial Unicode MS" pitchFamily="34" charset="-128"/>
              </a:rPr>
              <a:t>- Full disk images every 15 minutes + 5 min CONUS images + </a:t>
            </a:r>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138876558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solidFill>
                  <a:srgbClr val="000000"/>
                </a:solidFill>
              </a:rPr>
              <a:pPr/>
              <a:t>17</a:t>
            </a:fld>
            <a:endParaRPr lang="en-US">
              <a:solidFill>
                <a:srgbClr val="000000"/>
              </a:solidFill>
            </a:endParaRPr>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rgbClr val="FFFFFF"/>
                </a:solidFill>
                <a:latin typeface="Arial Unicode MS" pitchFamily="34" charset="-128"/>
              </a:rPr>
              <a:t>ABI can offer Continental US images every 5 minutes for routine monitoring of a wide range of events (storms, dust, clouds, fires, winds, </a:t>
            </a:r>
            <a:r>
              <a:rPr lang="en-US" b="1" dirty="0" err="1">
                <a:solidFill>
                  <a:srgbClr val="FFFFFF"/>
                </a:solidFill>
                <a:latin typeface="Arial Unicode MS" pitchFamily="34" charset="-128"/>
              </a:rPr>
              <a:t>etc</a:t>
            </a:r>
            <a:r>
              <a:rPr lang="en-US" b="1" dirty="0">
                <a:solidFill>
                  <a:srgbClr val="FFFFFF"/>
                </a:solidFill>
                <a:latin typeface="Arial Unicode MS" pitchFamily="34" charset="-128"/>
              </a:rPr>
              <a:t>).</a:t>
            </a:r>
          </a:p>
          <a:p>
            <a:pPr algn="ctr" eaLnBrk="0" hangingPunct="0"/>
            <a:r>
              <a:rPr lang="en-US" b="1" dirty="0">
                <a:solidFill>
                  <a:srgbClr val="FFFFFF"/>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156174092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solidFill>
                  <a:srgbClr val="000000"/>
                </a:solidFill>
              </a:rPr>
              <a:pPr/>
              <a:t>18</a:t>
            </a:fld>
            <a:endParaRPr lang="en-US">
              <a:solidFill>
                <a:srgbClr val="000000"/>
              </a:solidFill>
            </a:endParaRPr>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3560963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solidFill>
                  <a:srgbClr val="000000"/>
                </a:solidFill>
              </a:rPr>
              <a:pPr/>
              <a:t>19</a:t>
            </a:fld>
            <a:endParaRPr lang="en-US">
              <a:solidFill>
                <a:srgbClr val="000000"/>
              </a:solidFill>
            </a:endParaRPr>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images every 30 seconds for rapidly changing </a:t>
            </a:r>
            <a:r>
              <a:rPr lang="en-US" sz="2000" b="1" dirty="0" smtClean="0">
                <a:solidFill>
                  <a:srgbClr val="FFFFFF"/>
                </a:solidFill>
                <a:latin typeface="Arial Unicode MS" pitchFamily="34" charset="-128"/>
              </a:rPr>
              <a:t>phenomena</a:t>
            </a:r>
          </a:p>
          <a:p>
            <a:pPr algn="ctr" eaLnBrk="0" hangingPunct="0"/>
            <a:r>
              <a:rPr lang="en-US" sz="2000" b="1" dirty="0" smtClean="0">
                <a:solidFill>
                  <a:srgbClr val="FFFFFF"/>
                </a:solidFill>
                <a:latin typeface="Arial Unicode MS" pitchFamily="34" charset="-128"/>
              </a:rPr>
              <a:t>(thunderstorms</a:t>
            </a:r>
            <a:r>
              <a:rPr lang="en-US" sz="2000" b="1" dirty="0">
                <a:solidFill>
                  <a:srgbClr val="FFFFFF"/>
                </a:solidFill>
                <a:latin typeface="Arial Unicode MS" pitchFamily="34" charset="-128"/>
              </a:rPr>
              <a:t>, hurricanes, fires, </a:t>
            </a:r>
            <a:r>
              <a:rPr lang="en-US" sz="2000" b="1" dirty="0" err="1">
                <a:solidFill>
                  <a:srgbClr val="FFFFFF"/>
                </a:solidFill>
                <a:latin typeface="Arial Unicode MS" pitchFamily="34" charset="-128"/>
              </a:rPr>
              <a:t>etc</a:t>
            </a:r>
            <a:r>
              <a:rPr lang="en-US" sz="2000" b="1" dirty="0">
                <a:solidFill>
                  <a:srgbClr val="FFFFFF"/>
                </a:solidFill>
                <a:latin typeface="Arial Unicode MS" pitchFamily="34" charset="-128"/>
              </a:rPr>
              <a:t>). </a:t>
            </a:r>
            <a:r>
              <a:rPr lang="en-US" sz="2000" b="1" dirty="0" smtClean="0">
                <a:solidFill>
                  <a:srgbClr val="FFFFFF"/>
                </a:solidFill>
                <a:latin typeface="Arial Unicode MS" pitchFamily="34" charset="-128"/>
              </a:rPr>
              <a:t>Or two regions every 60 seconds.</a:t>
            </a:r>
            <a:endParaRPr lang="en-US" sz="2000" b="1" dirty="0">
              <a:solidFill>
                <a:srgbClr val="FFFFFF"/>
              </a:solidFill>
              <a:latin typeface="Arial Unicode MS" pitchFamily="34" charset="-128"/>
            </a:endParaRPr>
          </a:p>
        </p:txBody>
      </p:sp>
    </p:spTree>
    <p:extLst>
      <p:ext uri="{BB962C8B-B14F-4D97-AF65-F5344CB8AC3E}">
        <p14:creationId xmlns:p14="http://schemas.microsoft.com/office/powerpoint/2010/main" val="759418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5240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457200" y="838200"/>
            <a:ext cx="7853109" cy="4525963"/>
          </a:xfrm>
        </p:spPr>
        <p:txBody>
          <a:bodyPr/>
          <a:lstStyle/>
          <a:p>
            <a:pPr eaLnBrk="1" hangingPunct="1"/>
            <a:r>
              <a:rPr lang="en-US" sz="2000" dirty="0">
                <a:solidFill>
                  <a:srgbClr val="FFFFFF"/>
                </a:solidFill>
                <a:latin typeface="Arial Unicode MS" pitchFamily="34" charset="-128"/>
              </a:rPr>
              <a:t>Justin </a:t>
            </a:r>
            <a:r>
              <a:rPr lang="en-US" sz="2000" dirty="0" err="1">
                <a:solidFill>
                  <a:srgbClr val="FFFFFF"/>
                </a:solidFill>
                <a:latin typeface="Arial Unicode MS" pitchFamily="34" charset="-128"/>
              </a:rPr>
              <a:t>Sieglaff</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John </a:t>
            </a:r>
            <a:r>
              <a:rPr lang="en-US" sz="2000" dirty="0" err="1" smtClean="0">
                <a:solidFill>
                  <a:srgbClr val="FFFFFF"/>
                </a:solidFill>
                <a:latin typeface="Arial Unicode MS" pitchFamily="34" charset="-128"/>
              </a:rPr>
              <a:t>Cintineo</a:t>
            </a:r>
            <a:r>
              <a:rPr lang="en-US" sz="2000" dirty="0" smtClean="0">
                <a:solidFill>
                  <a:srgbClr val="FFFFFF"/>
                </a:solidFill>
                <a:latin typeface="Arial Unicode MS" pitchFamily="34" charset="-128"/>
              </a:rPr>
              <a:t> and Mat Gunshor</a:t>
            </a:r>
          </a:p>
          <a:p>
            <a:pPr eaLnBrk="1" hangingPunct="1"/>
            <a:endParaRPr lang="en-US" sz="2000" dirty="0">
              <a:solidFill>
                <a:srgbClr val="FFFFFF"/>
              </a:solidFill>
              <a:latin typeface="Arial Unicode MS" pitchFamily="34" charset="-128"/>
            </a:endParaRPr>
          </a:p>
          <a:p>
            <a:pPr eaLnBrk="1" hangingPunct="1"/>
            <a:r>
              <a:rPr lang="en-US" sz="2000" dirty="0">
                <a:solidFill>
                  <a:srgbClr val="FFFFFF"/>
                </a:solidFill>
                <a:latin typeface="Arial Unicode MS" pitchFamily="34" charset="-128"/>
              </a:rPr>
              <a:t>Kevin Ludlum, GOES operators, GOES shift supervisors</a:t>
            </a:r>
            <a:r>
              <a:rPr lang="en-US" sz="2000" dirty="0" smtClean="0">
                <a:solidFill>
                  <a:srgbClr val="FFFFFF"/>
                </a:solidFill>
                <a:latin typeface="Arial Unicode MS" pitchFamily="34" charset="-128"/>
              </a:rPr>
              <a:t>, etc.</a:t>
            </a:r>
          </a:p>
          <a:p>
            <a:pPr eaLnBrk="1" hangingPunct="1"/>
            <a:endParaRPr lang="en-US" sz="2000" dirty="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Dave </a:t>
            </a:r>
            <a:r>
              <a:rPr lang="en-US" sz="2000" dirty="0" err="1" smtClean="0">
                <a:solidFill>
                  <a:srgbClr val="FFFFFF"/>
                </a:solidFill>
                <a:latin typeface="Arial Unicode MS" pitchFamily="34" charset="-128"/>
              </a:rPr>
              <a:t>Radell</a:t>
            </a:r>
            <a:r>
              <a:rPr lang="en-US" sz="2000" dirty="0" smtClean="0">
                <a:solidFill>
                  <a:srgbClr val="FFFFFF"/>
                </a:solidFill>
                <a:latin typeface="Arial Unicode MS" pitchFamily="34" charset="-128"/>
              </a:rPr>
              <a:t>, Frank </a:t>
            </a:r>
            <a:r>
              <a:rPr lang="en-US" sz="2000" dirty="0" err="1" smtClean="0">
                <a:solidFill>
                  <a:srgbClr val="FFFFFF"/>
                </a:solidFill>
                <a:latin typeface="Arial Unicode MS" pitchFamily="34" charset="-128"/>
              </a:rPr>
              <a:t>Alsheimer</a:t>
            </a:r>
            <a:r>
              <a:rPr lang="en-US" sz="2000" dirty="0" smtClean="0">
                <a:solidFill>
                  <a:srgbClr val="FFFFFF"/>
                </a:solidFill>
                <a:latin typeface="Arial Unicode MS" pitchFamily="34" charset="-128"/>
              </a:rPr>
              <a:t>, Andy </a:t>
            </a:r>
            <a:r>
              <a:rPr lang="en-US" sz="2000" dirty="0" err="1" smtClean="0">
                <a:solidFill>
                  <a:srgbClr val="FFFFFF"/>
                </a:solidFill>
                <a:latin typeface="Arial Unicode MS" pitchFamily="34" charset="-128"/>
              </a:rPr>
              <a:t>Edman</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Feltz,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a:t>
            </a:r>
            <a:r>
              <a:rPr lang="en-US" sz="2000" dirty="0" smtClean="0">
                <a:solidFill>
                  <a:srgbClr val="FFFFFF"/>
                </a:solidFill>
                <a:latin typeface="Arial Unicode MS" pitchFamily="34" charset="-128"/>
              </a:rPr>
              <a:t>, </a:t>
            </a:r>
            <a:r>
              <a:rPr lang="en-US" sz="2000" dirty="0">
                <a:solidFill>
                  <a:srgbClr val="FFFFFF"/>
                </a:solidFill>
                <a:latin typeface="Arial Unicode MS" pitchFamily="34" charset="-128"/>
              </a:rPr>
              <a:t>Steve </a:t>
            </a:r>
            <a:r>
              <a:rPr lang="en-US" sz="2000" dirty="0" smtClean="0">
                <a:solidFill>
                  <a:srgbClr val="FFFFFF"/>
                </a:solidFill>
                <a:latin typeface="Arial Unicode MS" pitchFamily="34" charset="-128"/>
              </a:rPr>
              <a:t>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Paul </a:t>
            </a:r>
            <a:r>
              <a:rPr lang="en-US" sz="2000" dirty="0" err="1" smtClean="0">
                <a:solidFill>
                  <a:srgbClr val="FFFFFF"/>
                </a:solidFill>
                <a:latin typeface="Arial Unicode MS" pitchFamily="34" charset="-128"/>
              </a:rPr>
              <a:t>Menzel</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Tony </a:t>
            </a:r>
            <a:r>
              <a:rPr lang="en-US" sz="2000" dirty="0" smtClean="0">
                <a:solidFill>
                  <a:srgbClr val="FFFFFF"/>
                </a:solidFill>
                <a:latin typeface="Arial Unicode MS" pitchFamily="34" charset="-128"/>
              </a:rPr>
              <a:t>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Jim </a:t>
            </a:r>
            <a:r>
              <a:rPr lang="en-US" sz="2000" dirty="0" smtClean="0">
                <a:solidFill>
                  <a:srgbClr val="FFFFFF"/>
                </a:solidFill>
                <a:latin typeface="Arial Unicode MS" pitchFamily="34" charset="-128"/>
              </a:rPr>
              <a:t>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a:t>
            </a:r>
            <a:r>
              <a:rPr lang="en-US" sz="2000" dirty="0" err="1" smtClean="0">
                <a:solidFill>
                  <a:srgbClr val="FFFFFF"/>
                </a:solidFill>
                <a:latin typeface="Arial Unicode MS" pitchFamily="34" charset="-128"/>
              </a:rPr>
              <a:t>Zheng</a:t>
            </a:r>
            <a:r>
              <a:rPr lang="en-US" sz="2000" dirty="0" smtClean="0">
                <a:solidFill>
                  <a:srgbClr val="FFFFFF"/>
                </a:solidFill>
                <a:latin typeface="Arial Unicode MS" pitchFamily="34" charset="-128"/>
              </a:rPr>
              <a:t>, Allen Huang</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the SSEC </a:t>
            </a:r>
            <a:r>
              <a:rPr lang="en-US" sz="2000" dirty="0" smtClean="0">
                <a:solidFill>
                  <a:srgbClr val="FFFFFF"/>
                </a:solidFill>
                <a:latin typeface="Arial Unicode MS" pitchFamily="34" charset="-128"/>
              </a:rPr>
              <a:t>Data Center</a:t>
            </a:r>
            <a:r>
              <a:rPr lang="en-US" sz="2000" dirty="0" smtClean="0">
                <a:solidFill>
                  <a:srgbClr val="FFFFFF"/>
                </a:solidFill>
                <a:latin typeface="Arial Unicode MS" pitchFamily="34" charset="-128"/>
              </a:rPr>
              <a:t>, Mike </a:t>
            </a:r>
            <a:r>
              <a:rPr lang="en-US" sz="2000" dirty="0" err="1" smtClean="0">
                <a:solidFill>
                  <a:srgbClr val="FFFFFF"/>
                </a:solidFill>
                <a:latin typeface="Arial Unicode MS" pitchFamily="34" charset="-128"/>
              </a:rPr>
              <a:t>Pavolonis</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Michael </a:t>
            </a:r>
            <a:r>
              <a:rPr lang="en-US" sz="2000" dirty="0" err="1" smtClean="0">
                <a:solidFill>
                  <a:srgbClr val="FFFFFF"/>
                </a:solidFill>
                <a:latin typeface="Arial Unicode MS" pitchFamily="34" charset="-128"/>
              </a:rPr>
              <a:t>Folmer</a:t>
            </a:r>
            <a:r>
              <a:rPr lang="en-US" sz="2000" dirty="0" smtClean="0">
                <a:solidFill>
                  <a:srgbClr val="FFFFFF"/>
                </a:solidFill>
                <a:latin typeface="Arial Unicode MS" pitchFamily="34" charset="-128"/>
              </a:rPr>
              <a:t>, Jaime </a:t>
            </a:r>
            <a:r>
              <a:rPr lang="en-US" sz="2000" dirty="0" smtClean="0">
                <a:solidFill>
                  <a:srgbClr val="FFFFFF"/>
                </a:solidFill>
                <a:latin typeface="Arial Unicode MS" pitchFamily="34" charset="-128"/>
              </a:rPr>
              <a:t>Daniels, ASPB, STAR, NESDIS, NSSL, MUG, </a:t>
            </a:r>
            <a:r>
              <a:rPr lang="en-US" sz="2000" dirty="0" smtClean="0">
                <a:solidFill>
                  <a:srgbClr val="FFFFFF"/>
                </a:solidFill>
                <a:latin typeface="Arial Unicode MS" pitchFamily="34" charset="-128"/>
              </a:rPr>
              <a:t>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smtClean="0">
                <a:solidFill>
                  <a:schemeClr val="bg1"/>
                </a:solidFill>
              </a:rPr>
              <a:t>GOES-R Program </a:t>
            </a:r>
            <a:r>
              <a:rPr lang="en-US" sz="2000" dirty="0" smtClean="0">
                <a:solidFill>
                  <a:schemeClr val="bg1"/>
                </a:solidFill>
              </a:rPr>
              <a:t>Office, NASA</a:t>
            </a:r>
            <a:r>
              <a:rPr lang="en-US" sz="2000" dirty="0" smtClean="0">
                <a:solidFill>
                  <a:schemeClr val="bg1"/>
                </a:solidFill>
              </a:rPr>
              <a:t>, ITT Industries,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9494" y="5791200"/>
            <a:ext cx="1381631" cy="922108"/>
          </a:xfrm>
          <a:prstGeom prst="rect">
            <a:avLst/>
          </a:prstGeom>
        </p:spPr>
      </p:pic>
    </p:spTree>
    <p:extLst>
      <p:ext uri="{BB962C8B-B14F-4D97-AF65-F5344CB8AC3E}">
        <p14:creationId xmlns:p14="http://schemas.microsoft.com/office/powerpoint/2010/main" val="1135577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00x600_GOES_B1_RSRSO_ISAAC_animated_2012242_120000_182_2012242_1341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0400" y="599747"/>
            <a:ext cx="5715000" cy="4762500"/>
          </a:xfrm>
          <a:prstGeom prst="rect">
            <a:avLst/>
          </a:prstGeom>
        </p:spPr>
      </p:pic>
      <p:sp>
        <p:nvSpPr>
          <p:cNvPr id="5" name="Rectangle 2"/>
          <p:cNvSpPr>
            <a:spLocks noChangeArrowheads="1"/>
          </p:cNvSpPr>
          <p:nvPr/>
        </p:nvSpPr>
        <p:spPr bwMode="auto">
          <a:xfrm>
            <a:off x="-457200" y="76527"/>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chemeClr val="tx2"/>
                </a:solidFill>
              </a:rPr>
              <a:t>GOES-14: Special Rapid Scanning offers glimpse of the ABI</a:t>
            </a:r>
          </a:p>
        </p:txBody>
      </p:sp>
      <p:sp>
        <p:nvSpPr>
          <p:cNvPr id="6" name="Text Box 4"/>
          <p:cNvSpPr txBox="1">
            <a:spLocks noChangeArrowheads="1"/>
          </p:cNvSpPr>
          <p:nvPr/>
        </p:nvSpPr>
        <p:spPr bwMode="auto">
          <a:xfrm>
            <a:off x="152400" y="6135469"/>
            <a:ext cx="8915400" cy="6463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smtClean="0">
                <a:solidFill>
                  <a:prstClr val="black"/>
                </a:solidFill>
              </a:rPr>
              <a:t>GOES-14 provided very unique information and offers a glimpse into the possibilities that will be provided by the ABI on GOES-R. </a:t>
            </a:r>
            <a:endParaRPr lang="en-US" b="1" dirty="0">
              <a:solidFill>
                <a:prstClr val="black"/>
              </a:solidFill>
            </a:endParaRPr>
          </a:p>
        </p:txBody>
      </p:sp>
      <p:sp>
        <p:nvSpPr>
          <p:cNvPr id="7" name="Text Box 9"/>
          <p:cNvSpPr txBox="1">
            <a:spLocks noChangeArrowheads="1"/>
          </p:cNvSpPr>
          <p:nvPr/>
        </p:nvSpPr>
        <p:spPr bwMode="auto">
          <a:xfrm>
            <a:off x="3563007" y="5622704"/>
            <a:ext cx="5334000" cy="24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Animation from GOES-14 </a:t>
            </a:r>
            <a:r>
              <a:rPr lang="en-US" sz="1400" i="1" dirty="0">
                <a:solidFill>
                  <a:prstClr val="black"/>
                </a:solidFill>
              </a:rPr>
              <a:t>Imager </a:t>
            </a:r>
            <a:r>
              <a:rPr lang="en-US" sz="1400" i="1" dirty="0" smtClean="0">
                <a:solidFill>
                  <a:prstClr val="black"/>
                </a:solidFill>
              </a:rPr>
              <a:t>water at 1-min time resolution. </a:t>
            </a:r>
            <a:endParaRPr lang="en-US" sz="1400" i="1" dirty="0">
              <a:solidFill>
                <a:prstClr val="black"/>
              </a:solidFill>
            </a:endParaRPr>
          </a:p>
        </p:txBody>
      </p:sp>
      <p:sp>
        <p:nvSpPr>
          <p:cNvPr id="8" name="Rectangle 3"/>
          <p:cNvSpPr>
            <a:spLocks noChangeArrowheads="1"/>
          </p:cNvSpPr>
          <p:nvPr/>
        </p:nvSpPr>
        <p:spPr bwMode="auto">
          <a:xfrm>
            <a:off x="76200" y="762000"/>
            <a:ext cx="3048000" cy="5181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dirty="0"/>
              <a:t>SRSOR (Super Rapid Scan Operations for GOES-R) from GOES-14 imager while it was out of storage</a:t>
            </a:r>
            <a:r>
              <a:rPr lang="en-US" dirty="0" smtClean="0">
                <a:solidFill>
                  <a:prstClr val="black"/>
                </a:solidFill>
              </a:rPr>
              <a:t>. </a:t>
            </a:r>
            <a:endParaRPr lang="en-US" dirty="0">
              <a:solidFill>
                <a:prstClr val="black"/>
              </a:solidFill>
            </a:endParaRPr>
          </a:p>
          <a:p>
            <a:pPr marL="342900" indent="-342900">
              <a:lnSpc>
                <a:spcPct val="95000"/>
              </a:lnSpc>
              <a:spcBef>
                <a:spcPct val="20000"/>
              </a:spcBef>
              <a:buFontTx/>
              <a:buChar char="•"/>
              <a:defRPr/>
            </a:pPr>
            <a:r>
              <a:rPr lang="en-US" dirty="0" smtClean="0">
                <a:solidFill>
                  <a:prstClr val="black"/>
                </a:solidFill>
              </a:rPr>
              <a:t>Daily scanning between mid-August and September 24th</a:t>
            </a:r>
          </a:p>
          <a:p>
            <a:pPr marL="342900" indent="-342900">
              <a:lnSpc>
                <a:spcPct val="95000"/>
              </a:lnSpc>
              <a:spcBef>
                <a:spcPct val="20000"/>
              </a:spcBef>
              <a:buFontTx/>
              <a:buChar char="•"/>
              <a:defRPr/>
            </a:pPr>
            <a:r>
              <a:rPr lang="en-US" dirty="0" smtClean="0">
                <a:solidFill>
                  <a:prstClr val="black"/>
                </a:solidFill>
              </a:rPr>
              <a:t>Posted many animations</a:t>
            </a:r>
            <a:endParaRPr lang="en-US" dirty="0">
              <a:solidFill>
                <a:prstClr val="black"/>
              </a:solidFill>
            </a:endParaRPr>
          </a:p>
          <a:p>
            <a:pPr marL="342900" indent="-342900">
              <a:lnSpc>
                <a:spcPct val="95000"/>
              </a:lnSpc>
              <a:spcBef>
                <a:spcPct val="20000"/>
              </a:spcBef>
              <a:buFontTx/>
              <a:buChar char="•"/>
              <a:defRPr/>
            </a:pPr>
            <a:r>
              <a:rPr lang="en-US" i="1" dirty="0" smtClean="0">
                <a:solidFill>
                  <a:prstClr val="black"/>
                </a:solidFill>
                <a:hlinkClick r:id="rId5"/>
              </a:rPr>
              <a:t>http</a:t>
            </a:r>
            <a:r>
              <a:rPr lang="en-US" i="1" dirty="0">
                <a:solidFill>
                  <a:prstClr val="black"/>
                </a:solidFill>
                <a:hlinkClick r:id="rId5"/>
              </a:rPr>
              <a:t>://</a:t>
            </a:r>
            <a:r>
              <a:rPr lang="en-US" i="1" dirty="0" smtClean="0">
                <a:solidFill>
                  <a:prstClr val="black"/>
                </a:solidFill>
                <a:hlinkClick r:id="rId5"/>
              </a:rPr>
              <a:t>cimss.ssec.wisc.edu/goes/srsor/GOES-14_SRSOR.html</a:t>
            </a:r>
            <a:endParaRPr lang="en-US" i="1" dirty="0" smtClean="0">
              <a:solidFill>
                <a:prstClr val="black"/>
              </a:solidFill>
            </a:endParaRPr>
          </a:p>
          <a:p>
            <a:pPr marL="342900" indent="-342900">
              <a:lnSpc>
                <a:spcPct val="95000"/>
              </a:lnSpc>
              <a:spcBef>
                <a:spcPct val="20000"/>
              </a:spcBef>
              <a:buFontTx/>
              <a:buChar char="•"/>
              <a:defRPr/>
            </a:pPr>
            <a:r>
              <a:rPr lang="en-US" dirty="0" smtClean="0">
                <a:solidFill>
                  <a:prstClr val="black"/>
                </a:solidFill>
              </a:rPr>
              <a:t>Many phenomena were observed: convection, hurricanes, fires, smoke, etc., </a:t>
            </a:r>
          </a:p>
          <a:p>
            <a:pPr marL="342900" indent="-342900">
              <a:lnSpc>
                <a:spcPct val="95000"/>
              </a:lnSpc>
              <a:spcBef>
                <a:spcPct val="20000"/>
              </a:spcBef>
              <a:buFontTx/>
              <a:buChar char="•"/>
              <a:defRPr/>
            </a:pPr>
            <a:r>
              <a:rPr lang="en-US" dirty="0" smtClean="0">
                <a:solidFill>
                  <a:prstClr val="black"/>
                </a:solidFill>
              </a:rPr>
              <a:t>Data to many groups HPC, OPC, AWC, SPC, etc.</a:t>
            </a:r>
          </a:p>
          <a:p>
            <a:pPr marL="342900" indent="-342900">
              <a:lnSpc>
                <a:spcPct val="95000"/>
              </a:lnSpc>
              <a:spcBef>
                <a:spcPct val="20000"/>
              </a:spcBef>
              <a:buFontTx/>
              <a:buChar char="•"/>
              <a:defRPr/>
            </a:pPr>
            <a:r>
              <a:rPr lang="en-US" dirty="0" smtClean="0">
                <a:solidFill>
                  <a:prstClr val="black"/>
                </a:solidFill>
              </a:rPr>
              <a:t>All data archived</a:t>
            </a:r>
            <a:endParaRPr lang="en-US" dirty="0">
              <a:solidFill>
                <a:prstClr val="black"/>
              </a:solidFill>
            </a:endParaRPr>
          </a:p>
        </p:txBody>
      </p:sp>
    </p:spTree>
    <p:extLst>
      <p:ext uri="{BB962C8B-B14F-4D97-AF65-F5344CB8AC3E}">
        <p14:creationId xmlns:p14="http://schemas.microsoft.com/office/powerpoint/2010/main" val="373668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srsor_web_page_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2238" y="0"/>
            <a:ext cx="8899525" cy="6858000"/>
          </a:xfrm>
          <a:prstGeom prst="rect">
            <a:avLst/>
          </a:prstGeom>
          <a:noFill/>
          <a:ln>
            <a:noFill/>
          </a:ln>
        </p:spPr>
      </p:pic>
      <p:sp>
        <p:nvSpPr>
          <p:cNvPr id="3" name="Oval 2"/>
          <p:cNvSpPr/>
          <p:nvPr/>
        </p:nvSpPr>
        <p:spPr>
          <a:xfrm>
            <a:off x="304800" y="1752600"/>
            <a:ext cx="1371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 y="685800"/>
            <a:ext cx="3784498" cy="369332"/>
          </a:xfrm>
          <a:prstGeom prst="rect">
            <a:avLst/>
          </a:prstGeom>
          <a:noFill/>
        </p:spPr>
        <p:txBody>
          <a:bodyPr wrap="none" rtlCol="0">
            <a:spAutoFit/>
          </a:bodyPr>
          <a:lstStyle/>
          <a:p>
            <a:r>
              <a:rPr lang="en-US" dirty="0"/>
              <a:t>http://www.ssec.wisc.edu/data/1min/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911" y="0"/>
            <a:ext cx="5290889"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859940"/>
            <a:ext cx="6068157" cy="4998060"/>
          </a:xfrm>
          <a:prstGeom prst="rect">
            <a:avLst/>
          </a:prstGeom>
        </p:spPr>
      </p:pic>
    </p:spTree>
    <p:extLst>
      <p:ext uri="{BB962C8B-B14F-4D97-AF65-F5344CB8AC3E}">
        <p14:creationId xmlns:p14="http://schemas.microsoft.com/office/powerpoint/2010/main" val="17659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srsor_web_page_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2238" y="0"/>
            <a:ext cx="8899525" cy="6858000"/>
          </a:xfrm>
          <a:prstGeom prst="rect">
            <a:avLst/>
          </a:prstGeom>
          <a:noFill/>
          <a:ln>
            <a:noFill/>
          </a:ln>
        </p:spPr>
      </p:pic>
      <p:sp>
        <p:nvSpPr>
          <p:cNvPr id="4" name="Oval 3"/>
          <p:cNvSpPr/>
          <p:nvPr/>
        </p:nvSpPr>
        <p:spPr>
          <a:xfrm>
            <a:off x="3962400" y="3962400"/>
            <a:ext cx="1371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72499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srsor_web_page_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82638" y="0"/>
            <a:ext cx="7577137" cy="6858000"/>
          </a:xfrm>
          <a:prstGeom prst="rect">
            <a:avLst/>
          </a:prstGeom>
          <a:noFill/>
          <a:ln>
            <a:noFill/>
          </a:ln>
        </p:spPr>
      </p:pic>
      <p:sp>
        <p:nvSpPr>
          <p:cNvPr id="3" name="Oval 2"/>
          <p:cNvSpPr/>
          <p:nvPr/>
        </p:nvSpPr>
        <p:spPr>
          <a:xfrm>
            <a:off x="3962400" y="5105400"/>
            <a:ext cx="1371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8600"/>
            <a:ext cx="6096000" cy="4572000"/>
          </a:xfrm>
          <a:prstGeom prst="rect">
            <a:avLst/>
          </a:prstGeom>
        </p:spPr>
      </p:pic>
    </p:spTree>
    <p:extLst>
      <p:ext uri="{BB962C8B-B14F-4D97-AF65-F5344CB8AC3E}">
        <p14:creationId xmlns:p14="http://schemas.microsoft.com/office/powerpoint/2010/main" val="32662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59491"/>
          </a:xfrm>
          <a:prstGeom prst="rect">
            <a:avLst/>
          </a:prstGeom>
        </p:spPr>
      </p:pic>
      <p:sp>
        <p:nvSpPr>
          <p:cNvPr id="3" name="Oval 2"/>
          <p:cNvSpPr/>
          <p:nvPr/>
        </p:nvSpPr>
        <p:spPr>
          <a:xfrm>
            <a:off x="-152400" y="3048000"/>
            <a:ext cx="16002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638" y="2599131"/>
            <a:ext cx="6100762" cy="3954069"/>
          </a:xfrm>
          <a:prstGeom prst="rect">
            <a:avLst/>
          </a:prstGeom>
        </p:spPr>
      </p:pic>
    </p:spTree>
    <p:extLst>
      <p:ext uri="{BB962C8B-B14F-4D97-AF65-F5344CB8AC3E}">
        <p14:creationId xmlns:p14="http://schemas.microsoft.com/office/powerpoint/2010/main" val="292982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25</a:t>
            </a:fld>
            <a:endParaRPr lang="en-US">
              <a:solidFill>
                <a:srgbClr val="000000"/>
              </a:solidFill>
            </a:endParaRPr>
          </a:p>
        </p:txBody>
      </p:sp>
      <p:sp>
        <p:nvSpPr>
          <p:cNvPr id="3" name="Rectangle 2"/>
          <p:cNvSpPr txBox="1">
            <a:spLocks noChangeArrowheads="1"/>
          </p:cNvSpPr>
          <p:nvPr/>
        </p:nvSpPr>
        <p:spPr>
          <a:xfrm>
            <a:off x="5334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pic>
        <p:nvPicPr>
          <p:cNvPr id="5" name="g13_g14_loo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6" name="TextBox 5"/>
          <p:cNvSpPr txBox="1"/>
          <p:nvPr/>
        </p:nvSpPr>
        <p:spPr>
          <a:xfrm>
            <a:off x="381000" y="533400"/>
            <a:ext cx="2595582" cy="369332"/>
          </a:xfrm>
          <a:prstGeom prst="rect">
            <a:avLst/>
          </a:prstGeom>
          <a:solidFill>
            <a:schemeClr val="bg1"/>
          </a:solidFill>
        </p:spPr>
        <p:txBody>
          <a:bodyPr wrap="none" rtlCol="0">
            <a:spAutoFit/>
          </a:bodyPr>
          <a:lstStyle/>
          <a:p>
            <a:r>
              <a:rPr lang="en-US" dirty="0" smtClean="0"/>
              <a:t>Operational (GOES-13)</a:t>
            </a:r>
            <a:endParaRPr lang="en-US" dirty="0"/>
          </a:p>
        </p:txBody>
      </p:sp>
      <p:sp>
        <p:nvSpPr>
          <p:cNvPr id="7" name="TextBox 6"/>
          <p:cNvSpPr txBox="1"/>
          <p:nvPr/>
        </p:nvSpPr>
        <p:spPr>
          <a:xfrm>
            <a:off x="4953000" y="545068"/>
            <a:ext cx="4031873" cy="369332"/>
          </a:xfrm>
          <a:prstGeom prst="rect">
            <a:avLst/>
          </a:prstGeom>
          <a:solidFill>
            <a:schemeClr val="bg1"/>
          </a:solidFill>
        </p:spPr>
        <p:txBody>
          <a:bodyPr wrap="none" rtlCol="0">
            <a:spAutoFit/>
          </a:bodyPr>
          <a:lstStyle/>
          <a:p>
            <a:r>
              <a:rPr lang="en-US" dirty="0" smtClean="0"/>
              <a:t>1-min mode (SRSOR from GOES-14)</a:t>
            </a:r>
            <a:endParaRPr lang="en-US" dirty="0"/>
          </a:p>
        </p:txBody>
      </p:sp>
      <p:sp>
        <p:nvSpPr>
          <p:cNvPr id="8" name="Rectangle 7"/>
          <p:cNvSpPr/>
          <p:nvPr/>
        </p:nvSpPr>
        <p:spPr>
          <a:xfrm>
            <a:off x="457200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0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800x900_GOES_B1_RSRSO_DCS_animated_2012230_201500_182_2012230_2115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26</a:t>
            </a:fld>
            <a:endParaRPr lang="en-US">
              <a:solidFill>
                <a:srgbClr val="000000"/>
              </a:solidFill>
            </a:endParaRPr>
          </a:p>
        </p:txBody>
      </p:sp>
      <p:sp>
        <p:nvSpPr>
          <p:cNvPr id="4" name="TextBox 3"/>
          <p:cNvSpPr txBox="1"/>
          <p:nvPr/>
        </p:nvSpPr>
        <p:spPr>
          <a:xfrm>
            <a:off x="977105" y="228600"/>
            <a:ext cx="1098378" cy="400110"/>
          </a:xfrm>
          <a:prstGeom prst="rect">
            <a:avLst/>
          </a:prstGeom>
          <a:solidFill>
            <a:schemeClr val="bg1"/>
          </a:solidFill>
        </p:spPr>
        <p:txBody>
          <a:bodyPr wrap="none" rtlCol="0">
            <a:spAutoFit/>
          </a:bodyPr>
          <a:lstStyle/>
          <a:p>
            <a:pPr marL="0" lvl="1"/>
            <a:r>
              <a:rPr lang="en-US" sz="2000" dirty="0" smtClean="0">
                <a:latin typeface="Arial Unicode MS" pitchFamily="34" charset="-128"/>
              </a:rPr>
              <a:t>SRSOR</a:t>
            </a:r>
            <a:endParaRPr lang="en-US" sz="2000" dirty="0">
              <a:latin typeface="Arial Unicode MS" pitchFamily="34" charset="-128"/>
            </a:endParaRPr>
          </a:p>
        </p:txBody>
      </p:sp>
    </p:spTree>
    <p:extLst>
      <p:ext uri="{BB962C8B-B14F-4D97-AF65-F5344CB8AC3E}">
        <p14:creationId xmlns:p14="http://schemas.microsoft.com/office/powerpoint/2010/main" val="21168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27</a:t>
            </a:fld>
            <a:endParaRPr lang="en-US">
              <a:solidFill>
                <a:srgbClr val="000000"/>
              </a:solidFill>
            </a:endParaRPr>
          </a:p>
        </p:txBody>
      </p:sp>
      <p:pic>
        <p:nvPicPr>
          <p:cNvPr id="5" name="800x900_GOES_B1_RSRSO_MO_animated_2012229_170000_182_2012229_1830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6" name="TextBox 5"/>
          <p:cNvSpPr txBox="1"/>
          <p:nvPr/>
        </p:nvSpPr>
        <p:spPr>
          <a:xfrm>
            <a:off x="977105" y="228600"/>
            <a:ext cx="1098378" cy="400110"/>
          </a:xfrm>
          <a:prstGeom prst="rect">
            <a:avLst/>
          </a:prstGeom>
          <a:solidFill>
            <a:schemeClr val="bg1"/>
          </a:solidFill>
        </p:spPr>
        <p:txBody>
          <a:bodyPr wrap="none" rtlCol="0">
            <a:spAutoFit/>
          </a:bodyPr>
          <a:lstStyle/>
          <a:p>
            <a:pPr marL="0" lvl="1"/>
            <a:r>
              <a:rPr lang="en-US" sz="2000" dirty="0" smtClean="0">
                <a:latin typeface="Arial Unicode MS" pitchFamily="34" charset="-128"/>
              </a:rPr>
              <a:t>SRSOR</a:t>
            </a:r>
            <a:endParaRPr lang="en-US" sz="2000" dirty="0">
              <a:latin typeface="Arial Unicode MS" pitchFamily="34" charset="-128"/>
            </a:endParaRPr>
          </a:p>
        </p:txBody>
      </p:sp>
    </p:spTree>
    <p:extLst>
      <p:ext uri="{BB962C8B-B14F-4D97-AF65-F5344CB8AC3E}">
        <p14:creationId xmlns:p14="http://schemas.microsoft.com/office/powerpoint/2010/main" val="282490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28</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27" y="2368034"/>
            <a:ext cx="3143573" cy="3956566"/>
          </a:xfrm>
          <a:prstGeom prst="rect">
            <a:avLst/>
          </a:prstGeom>
        </p:spPr>
      </p:pic>
      <p:sp>
        <p:nvSpPr>
          <p:cNvPr id="4" name="TextBox 3"/>
          <p:cNvSpPr txBox="1"/>
          <p:nvPr/>
        </p:nvSpPr>
        <p:spPr>
          <a:xfrm>
            <a:off x="381000" y="228600"/>
            <a:ext cx="3581400" cy="1200329"/>
          </a:xfrm>
          <a:prstGeom prst="rect">
            <a:avLst/>
          </a:prstGeom>
          <a:noFill/>
        </p:spPr>
        <p:txBody>
          <a:bodyPr wrap="square" rtlCol="0">
            <a:spAutoFit/>
          </a:bodyPr>
          <a:lstStyle/>
          <a:p>
            <a:r>
              <a:rPr lang="en-US" sz="2400" dirty="0" smtClean="0">
                <a:solidFill>
                  <a:srgbClr val="FFFF00"/>
                </a:solidFill>
              </a:rPr>
              <a:t>Rate of temporal cooling in the </a:t>
            </a:r>
            <a:r>
              <a:rPr lang="en-US" sz="2400" dirty="0" err="1" smtClean="0">
                <a:solidFill>
                  <a:srgbClr val="FFFF00"/>
                </a:solidFill>
              </a:rPr>
              <a:t>longwave</a:t>
            </a:r>
            <a:r>
              <a:rPr lang="en-US" sz="2400" dirty="0" smtClean="0">
                <a:solidFill>
                  <a:srgbClr val="FFFF00"/>
                </a:solidFill>
              </a:rPr>
              <a:t> infrared band</a:t>
            </a:r>
            <a:endParaRPr lang="en-US" sz="2400" dirty="0">
              <a:solidFill>
                <a:srgbClr val="FFFF00"/>
              </a:solidFill>
            </a:endParaRPr>
          </a:p>
        </p:txBody>
      </p:sp>
      <p:sp>
        <p:nvSpPr>
          <p:cNvPr id="5" name="TextBox 4"/>
          <p:cNvSpPr txBox="1"/>
          <p:nvPr/>
        </p:nvSpPr>
        <p:spPr>
          <a:xfrm>
            <a:off x="134049" y="6336268"/>
            <a:ext cx="3185487" cy="369332"/>
          </a:xfrm>
          <a:prstGeom prst="rect">
            <a:avLst/>
          </a:prstGeom>
          <a:noFill/>
        </p:spPr>
        <p:txBody>
          <a:bodyPr wrap="none" rtlCol="0">
            <a:spAutoFit/>
          </a:bodyPr>
          <a:lstStyle/>
          <a:p>
            <a:r>
              <a:rPr lang="en-US" dirty="0" err="1">
                <a:solidFill>
                  <a:schemeClr val="bg1"/>
                </a:solidFill>
              </a:rPr>
              <a:t>Cintineo</a:t>
            </a:r>
            <a:r>
              <a:rPr lang="en-US" dirty="0">
                <a:solidFill>
                  <a:schemeClr val="bg1"/>
                </a:solidFill>
              </a:rPr>
              <a:t> et al., </a:t>
            </a:r>
            <a:r>
              <a:rPr lang="en-US" dirty="0" smtClean="0">
                <a:solidFill>
                  <a:schemeClr val="bg1"/>
                </a:solidFill>
              </a:rPr>
              <a:t>2013 (CIMSS)</a:t>
            </a: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209800"/>
            <a:ext cx="3657600" cy="2743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740" y="120134"/>
            <a:ext cx="3657600" cy="2743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740" y="3941064"/>
            <a:ext cx="3657600" cy="2743200"/>
          </a:xfrm>
          <a:prstGeom prst="rect">
            <a:avLst/>
          </a:prstGeom>
        </p:spPr>
      </p:pic>
    </p:spTree>
    <p:extLst>
      <p:ext uri="{BB962C8B-B14F-4D97-AF65-F5344CB8AC3E}">
        <p14:creationId xmlns:p14="http://schemas.microsoft.com/office/powerpoint/2010/main" val="304366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800x900_GOES_B2_RSRSO_FIRES_OR_ID_animated_2012253_180000_182_2012253_185900_182_IR2TEM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29</a:t>
            </a:fld>
            <a:endParaRPr lang="en-US">
              <a:solidFill>
                <a:srgbClr val="000000"/>
              </a:solidFill>
            </a:endParaRPr>
          </a:p>
        </p:txBody>
      </p:sp>
      <p:sp>
        <p:nvSpPr>
          <p:cNvPr id="4" name="Oval 3"/>
          <p:cNvSpPr/>
          <p:nvPr/>
        </p:nvSpPr>
        <p:spPr>
          <a:xfrm>
            <a:off x="1143000" y="41148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77105" y="228600"/>
            <a:ext cx="1749197" cy="400110"/>
          </a:xfrm>
          <a:prstGeom prst="rect">
            <a:avLst/>
          </a:prstGeom>
          <a:solidFill>
            <a:schemeClr val="bg1"/>
          </a:solidFill>
        </p:spPr>
        <p:txBody>
          <a:bodyPr wrap="none" rtlCol="0">
            <a:spAutoFit/>
          </a:bodyPr>
          <a:lstStyle/>
          <a:p>
            <a:pPr marL="0" lvl="1"/>
            <a:r>
              <a:rPr lang="en-US" sz="2000" dirty="0" smtClean="0">
                <a:latin typeface="Arial Unicode MS" pitchFamily="34" charset="-128"/>
              </a:rPr>
              <a:t> 4 micrometer</a:t>
            </a:r>
            <a:endParaRPr lang="en-US" sz="2000" dirty="0">
              <a:latin typeface="Arial Unicode MS" pitchFamily="34" charset="-128"/>
            </a:endParaRPr>
          </a:p>
        </p:txBody>
      </p:sp>
    </p:spTree>
    <p:extLst>
      <p:ext uri="{BB962C8B-B14F-4D97-AF65-F5344CB8AC3E}">
        <p14:creationId xmlns:p14="http://schemas.microsoft.com/office/powerpoint/2010/main" val="35783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Spectral</a:t>
            </a:r>
          </a:p>
          <a:p>
            <a:pPr lvl="1" eaLnBrk="1" hangingPunct="1">
              <a:lnSpc>
                <a:spcPct val="90000"/>
              </a:lnSpc>
            </a:pPr>
            <a:r>
              <a:rPr lang="en-US" dirty="0">
                <a:solidFill>
                  <a:schemeClr val="bg1"/>
                </a:solidFill>
              </a:rPr>
              <a:t>Spatial</a:t>
            </a:r>
          </a:p>
          <a:p>
            <a:pPr lvl="1" eaLnBrk="1" hangingPunct="1">
              <a:lnSpc>
                <a:spcPct val="90000"/>
              </a:lnSpc>
            </a:pPr>
            <a:r>
              <a:rPr lang="en-US" dirty="0" smtClean="0">
                <a:solidFill>
                  <a:schemeClr val="bg1"/>
                </a:solidFill>
              </a:rPr>
              <a:t>Temporal</a:t>
            </a:r>
            <a:endParaRPr lang="en-US" dirty="0">
              <a:solidFill>
                <a:schemeClr val="bg1"/>
              </a:solidFill>
            </a:endParaRPr>
          </a:p>
          <a:p>
            <a:pPr lvl="1" eaLnBrk="1" hangingPunct="1">
              <a:lnSpc>
                <a:spcPct val="90000"/>
              </a:lnSpc>
            </a:pPr>
            <a:endParaRPr lang="en-US" dirty="0" smtClean="0">
              <a:solidFill>
                <a:schemeClr val="bg1"/>
              </a:solidFill>
            </a:endParaRPr>
          </a:p>
          <a:p>
            <a:pPr eaLnBrk="1" hangingPunct="1">
              <a:lnSpc>
                <a:spcPct val="90000"/>
              </a:lnSpc>
            </a:pPr>
            <a:endParaRPr lang="en-US" dirty="0" smtClean="0">
              <a:solidFill>
                <a:schemeClr val="bg1"/>
              </a:solidFill>
            </a:endParaRP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352800"/>
            <a:ext cx="3124200" cy="3124200"/>
          </a:xfrm>
          <a:prstGeom prst="rect">
            <a:avLst/>
          </a:prstGeom>
        </p:spPr>
      </p:pic>
    </p:spTree>
    <p:extLst>
      <p:ext uri="{BB962C8B-B14F-4D97-AF65-F5344CB8AC3E}">
        <p14:creationId xmlns:p14="http://schemas.microsoft.com/office/powerpoint/2010/main" val="2106326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Spatial</a:t>
            </a:r>
          </a:p>
          <a:p>
            <a:pPr lvl="1" eaLnBrk="1" hangingPunct="1">
              <a:lnSpc>
                <a:spcPct val="90000"/>
              </a:lnSpc>
            </a:pPr>
            <a:r>
              <a:rPr lang="en-US" dirty="0">
                <a:solidFill>
                  <a:schemeClr val="bg1"/>
                </a:solidFill>
              </a:rPr>
              <a:t>Temporal</a:t>
            </a:r>
          </a:p>
          <a:p>
            <a:pPr lvl="1" eaLnBrk="1" hangingPunct="1">
              <a:lnSpc>
                <a:spcPct val="90000"/>
              </a:lnSpc>
            </a:pPr>
            <a:endParaRPr lang="en-US" dirty="0" smtClean="0">
              <a:solidFill>
                <a:schemeClr val="bg1"/>
              </a:solidFill>
            </a:endParaRPr>
          </a:p>
          <a:p>
            <a:pPr eaLnBrk="1" hangingPunct="1">
              <a:lnSpc>
                <a:spcPct val="90000"/>
              </a:lnSpc>
            </a:pPr>
            <a:endParaRPr lang="en-US" dirty="0" smtClean="0">
              <a:solidFill>
                <a:schemeClr val="bg1"/>
              </a:solidFill>
            </a:endParaRP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rgbClr val="FFFF00"/>
                </a:solidFill>
              </a:rPr>
              <a:t>More information</a:t>
            </a:r>
          </a:p>
          <a:p>
            <a:pPr lvl="1" eaLnBrk="1" hangingPunct="1">
              <a:lnSpc>
                <a:spcPct val="90000"/>
              </a:lnSpc>
            </a:pPr>
            <a:r>
              <a:rPr lang="en-US" dirty="0" smtClean="0">
                <a:solidFill>
                  <a:srgbClr val="FFFF00"/>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30</a:t>
            </a:fld>
            <a:endParaRPr lang="en-US" smtClean="0">
              <a:solidFill>
                <a:srgbClr val="000000"/>
              </a:solidFill>
            </a:endParaRPr>
          </a:p>
        </p:txBody>
      </p:sp>
      <p:pic>
        <p:nvPicPr>
          <p:cNvPr id="5" name="Picture 2" descr="C:\SAT\ABI\ABIX OLD\MATLAB6p5p1\work\cube_imager.png"/>
          <p:cNvPicPr>
            <a:picLocks noChangeAspect="1" noChangeArrowheads="1"/>
          </p:cNvPicPr>
          <p:nvPr/>
        </p:nvPicPr>
        <p:blipFill rotWithShape="1">
          <a:blip r:embed="rId2">
            <a:extLst>
              <a:ext uri="{28A0092B-C50C-407E-A947-70E740481C1C}">
                <a14:useLocalDpi xmlns:a14="http://schemas.microsoft.com/office/drawing/2010/main" val="0"/>
              </a:ext>
            </a:extLst>
          </a:blip>
          <a:srcRect l="4959" t="13600" r="6401" b="6187"/>
          <a:stretch/>
        </p:blipFill>
        <p:spPr bwMode="auto">
          <a:xfrm>
            <a:off x="4876800" y="3962400"/>
            <a:ext cx="3893642" cy="264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390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Tree>
    <p:extLst>
      <p:ext uri="{BB962C8B-B14F-4D97-AF65-F5344CB8AC3E}">
        <p14:creationId xmlns:p14="http://schemas.microsoft.com/office/powerpoint/2010/main" val="376618016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lstStyle/>
          <a:p>
            <a:pPr marL="0" indent="0" eaLnBrk="1" hangingPunct="1">
              <a:buNone/>
              <a:defRPr/>
            </a:pPr>
            <a:r>
              <a:rPr lang="en-US" sz="2800" dirty="0" smtClean="0">
                <a:solidFill>
                  <a:schemeClr val="bg1"/>
                </a:solidFill>
              </a:rPr>
              <a:t>1. The GOES-R ABI provides mission continuity</a:t>
            </a:r>
          </a:p>
          <a:p>
            <a:pPr marL="514350" indent="-514350" eaLnBrk="1" hangingPunct="1">
              <a:buAutoNum type="arabicPeriod"/>
              <a:defRPr/>
            </a:pPr>
            <a:endParaRPr lang="en-US" sz="2800" dirty="0" smtClean="0">
              <a:solidFill>
                <a:schemeClr val="bg1"/>
              </a:solidFill>
            </a:endParaRPr>
          </a:p>
          <a:p>
            <a:pPr marL="0" indent="0" eaLnBrk="1" hangingPunct="1">
              <a:buNone/>
              <a:defRPr/>
            </a:pPr>
            <a:r>
              <a:rPr lang="en-US" sz="2800" dirty="0" smtClean="0">
                <a:solidFill>
                  <a:schemeClr val="bg1"/>
                </a:solidFill>
              </a:rPr>
              <a:t>2. Two times the image navigation quality</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3. Three times the number of imaging bands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4. Four times the spatial resolutions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5. Five times the coverage rate</a:t>
            </a:r>
          </a:p>
          <a:p>
            <a:pPr marL="0" indent="0" eaLnBrk="1" hangingPunct="1">
              <a:buNone/>
              <a:defRPr/>
            </a:pPr>
            <a:r>
              <a:rPr lang="en-US" sz="2400" dirty="0">
                <a:solidFill>
                  <a:schemeClr val="bg1"/>
                </a:solidFill>
              </a:rPr>
              <a:t>	</a:t>
            </a:r>
            <a:r>
              <a:rPr lang="en-US" sz="2400" dirty="0" smtClean="0">
                <a:solidFill>
                  <a:schemeClr val="bg1"/>
                </a:solidFill>
              </a:rPr>
              <a:t>- Special GOES-14 1-min data pathfinder</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32</a:t>
            </a:fld>
            <a:endParaRPr lang="en-US" smtClean="0">
              <a:solidFill>
                <a:srgbClr val="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spTree>
    <p:extLst>
      <p:ext uri="{BB962C8B-B14F-4D97-AF65-F5344CB8AC3E}">
        <p14:creationId xmlns:p14="http://schemas.microsoft.com/office/powerpoint/2010/main" val="2732763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Tree>
    <p:extLst>
      <p:ext uri="{BB962C8B-B14F-4D97-AF65-F5344CB8AC3E}">
        <p14:creationId xmlns:p14="http://schemas.microsoft.com/office/powerpoint/2010/main" val="210896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08441541"/>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580666632"/>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8746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r>
              <a:rPr lang="en-US" sz="2400" dirty="0" smtClean="0">
                <a:solidFill>
                  <a:srgbClr val="FFFFFF"/>
                </a:solidFill>
                <a:latin typeface="Arial Unicode MS" pitchFamily="34" charset="-128"/>
              </a:rPr>
              <a:t>/</a:t>
            </a:r>
          </a:p>
          <a:p>
            <a:pPr lvl="1" fontAlgn="base">
              <a:spcBef>
                <a:spcPct val="0"/>
              </a:spcBef>
              <a:spcAft>
                <a:spcPct val="0"/>
              </a:spcAft>
              <a:buFontTx/>
              <a:buChar char="•"/>
            </a:pPr>
            <a:r>
              <a:rPr lang="en-US" sz="2400" dirty="0">
                <a:solidFill>
                  <a:srgbClr val="FFFF00"/>
                </a:solidFill>
                <a:latin typeface="Arial Unicode MS" pitchFamily="34" charset="-128"/>
              </a:rPr>
              <a:t>http://cimss.ssec.wisc.edu/goes/srsor/GOES-14_SRSOR.html</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sp>
        <p:nvSpPr>
          <p:cNvPr id="79877" name="Text Box 5"/>
          <p:cNvSpPr txBox="1">
            <a:spLocks noChangeArrowheads="1"/>
          </p:cNvSpPr>
          <p:nvPr/>
        </p:nvSpPr>
        <p:spPr bwMode="auto">
          <a:xfrm>
            <a:off x="5715000" y="6611779"/>
            <a:ext cx="2057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i="1" dirty="0">
                <a:solidFill>
                  <a:srgbClr val="FFFFFF"/>
                </a:solidFill>
              </a:rPr>
              <a:t>AMS BAMS Article on the </a:t>
            </a:r>
            <a:r>
              <a:rPr lang="en-US" sz="1000" i="1" dirty="0" smtClean="0">
                <a:solidFill>
                  <a:srgbClr val="FFFFFF"/>
                </a:solidFill>
              </a:rPr>
              <a:t>ABI</a:t>
            </a:r>
            <a:endParaRPr lang="en-US" sz="1000" i="1" dirty="0">
              <a:solidFill>
                <a:srgbClr val="FFFFFF"/>
              </a:solidFill>
            </a:endParaRPr>
          </a:p>
        </p:txBody>
      </p:sp>
      <p:pic>
        <p:nvPicPr>
          <p:cNvPr id="79878" name="Picture 6" descr="goesRNextGenerationWHurrican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82829" y="0"/>
            <a:ext cx="96117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197" y="5029200"/>
            <a:ext cx="1537138" cy="1792224"/>
          </a:xfrm>
          <a:prstGeom prst="rect">
            <a:avLst/>
          </a:prstGeom>
        </p:spPr>
      </p:pic>
    </p:spTree>
    <p:extLst>
      <p:ext uri="{BB962C8B-B14F-4D97-AF65-F5344CB8AC3E}">
        <p14:creationId xmlns:p14="http://schemas.microsoft.com/office/powerpoint/2010/main" val="277865854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36</a:t>
            </a:fld>
            <a:endParaRPr lang="en-US">
              <a:solidFill>
                <a:srgbClr val="000000"/>
              </a:solidFill>
            </a:endParaRPr>
          </a:p>
        </p:txBody>
      </p:sp>
      <p:pic>
        <p:nvPicPr>
          <p:cNvPr id="4" name="800x900_GOES_B1_RSRSO_PAS_animated_2012259_150000_182_2012259_1600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Tree>
    <p:extLst>
      <p:ext uri="{BB962C8B-B14F-4D97-AF65-F5344CB8AC3E}">
        <p14:creationId xmlns:p14="http://schemas.microsoft.com/office/powerpoint/2010/main" val="148695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00x900_GOES_B1_RSRSO_SANDY_animated_2012299_174500_182_2012299_1855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37</a:t>
            </a:fld>
            <a:endParaRPr lang="en-US">
              <a:solidFill>
                <a:srgbClr val="000000"/>
              </a:solidFill>
            </a:endParaRPr>
          </a:p>
        </p:txBody>
      </p:sp>
      <p:sp>
        <p:nvSpPr>
          <p:cNvPr id="3" name="TextBox 2"/>
          <p:cNvSpPr txBox="1"/>
          <p:nvPr/>
        </p:nvSpPr>
        <p:spPr>
          <a:xfrm>
            <a:off x="4267200" y="621792"/>
            <a:ext cx="3890873" cy="369332"/>
          </a:xfrm>
          <a:prstGeom prst="rect">
            <a:avLst/>
          </a:prstGeom>
          <a:noFill/>
        </p:spPr>
        <p:txBody>
          <a:bodyPr wrap="none" rtlCol="0">
            <a:spAutoFit/>
          </a:bodyPr>
          <a:lstStyle/>
          <a:p>
            <a:r>
              <a:rPr lang="en-US" dirty="0">
                <a:hlinkClick r:id="rId5"/>
              </a:rPr>
              <a:t>http://www.ssec.wisc.edu/data/1min</a:t>
            </a:r>
            <a:r>
              <a:rPr lang="en-US" dirty="0" smtClean="0">
                <a:hlinkClick r:id="rId5"/>
              </a:rPr>
              <a:t>/</a:t>
            </a:r>
            <a:endParaRPr lang="en-US" dirty="0" smtClean="0"/>
          </a:p>
        </p:txBody>
      </p:sp>
    </p:spTree>
    <p:extLst>
      <p:ext uri="{BB962C8B-B14F-4D97-AF65-F5344CB8AC3E}">
        <p14:creationId xmlns:p14="http://schemas.microsoft.com/office/powerpoint/2010/main" val="324724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a:t>
            </a:fld>
            <a:endParaRPr lang="en-US">
              <a:solidFill>
                <a:srgbClr val="000000"/>
              </a:solidFill>
            </a:endParaRPr>
          </a:p>
        </p:txBody>
      </p:sp>
      <p:sp>
        <p:nvSpPr>
          <p:cNvPr id="5" name="Rectangle 2"/>
          <p:cNvSpPr>
            <a:spLocks noGrp="1" noChangeArrowheads="1"/>
          </p:cNvSpPr>
          <p:nvPr>
            <p:ph type="title"/>
          </p:nvPr>
        </p:nvSpPr>
        <p:spPr>
          <a:xfrm>
            <a:off x="0" y="-152400"/>
            <a:ext cx="9144000" cy="914400"/>
          </a:xfrm>
        </p:spPr>
        <p:txBody>
          <a:bodyPr/>
          <a:lstStyle/>
          <a:p>
            <a:r>
              <a:rPr lang="en-US" dirty="0">
                <a:solidFill>
                  <a:srgbClr val="FFFF00"/>
                </a:solidFill>
              </a:rPr>
              <a:t>GOES-R main instruments</a:t>
            </a:r>
          </a:p>
        </p:txBody>
      </p:sp>
      <p:grpSp>
        <p:nvGrpSpPr>
          <p:cNvPr id="6" name="Group 3"/>
          <p:cNvGrpSpPr>
            <a:grpSpLocks/>
          </p:cNvGrpSpPr>
          <p:nvPr/>
        </p:nvGrpSpPr>
        <p:grpSpPr bwMode="auto">
          <a:xfrm>
            <a:off x="5409811" y="685801"/>
            <a:ext cx="8839200" cy="3962400"/>
            <a:chOff x="2720" y="376"/>
            <a:chExt cx="6240" cy="3224"/>
          </a:xfrm>
        </p:grpSpPr>
        <p:sp>
          <p:nvSpPr>
            <p:cNvPr id="7"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fontAlgn="base" hangingPunct="0">
                <a:spcBef>
                  <a:spcPct val="0"/>
                </a:spcBef>
                <a:spcAft>
                  <a:spcPct val="0"/>
                </a:spcAft>
              </a:pPr>
              <a:r>
                <a:rPr lang="en-US" sz="1000" b="1" dirty="0" smtClean="0">
                  <a:solidFill>
                    <a:srgbClr val="C0C0C0"/>
                  </a:solidFill>
                </a:rPr>
                <a:t>Images courtesy of SOHO EIT, a joint NASA/ESA program</a:t>
              </a:r>
              <a:endParaRPr lang="en-US" sz="1000" b="1" i="1" dirty="0" smtClean="0">
                <a:solidFill>
                  <a:srgbClr val="C0C0C0"/>
                </a:solidFill>
              </a:endParaRPr>
            </a:p>
          </p:txBody>
        </p:sp>
        <p:pic>
          <p:nvPicPr>
            <p:cNvPr id="8"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9"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2864" y="376"/>
              <a:ext cx="6096"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dirty="0" smtClean="0">
                  <a:solidFill>
                    <a:schemeClr val="bg1"/>
                  </a:solidFill>
                </a:rPr>
                <a:t>Space Weather/Solar</a:t>
              </a:r>
            </a:p>
          </p:txBody>
        </p:sp>
      </p:grpSp>
      <p:grpSp>
        <p:nvGrpSpPr>
          <p:cNvPr id="11" name="Group 8"/>
          <p:cNvGrpSpPr>
            <a:grpSpLocks/>
          </p:cNvGrpSpPr>
          <p:nvPr/>
        </p:nvGrpSpPr>
        <p:grpSpPr bwMode="auto">
          <a:xfrm>
            <a:off x="76200" y="457200"/>
            <a:ext cx="5105400" cy="3206750"/>
            <a:chOff x="48" y="480"/>
            <a:chExt cx="3216" cy="2020"/>
          </a:xfrm>
        </p:grpSpPr>
        <p:pic>
          <p:nvPicPr>
            <p:cNvPr id="12"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1620" y="1381"/>
              <a:ext cx="1473"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a:spcBef>
                  <a:spcPct val="0"/>
                </a:spcBef>
                <a:defRPr>
                  <a:solidFill>
                    <a:schemeClr val="tx1"/>
                  </a:solidFill>
                  <a:latin typeface="Arial" pitchFamily="34" charset="0"/>
                </a:defRPr>
              </a:lvl1pPr>
              <a:lvl2pPr defTabSz="4232275">
                <a:spcBef>
                  <a:spcPct val="0"/>
                </a:spcBef>
                <a:defRPr>
                  <a:solidFill>
                    <a:schemeClr val="tx1"/>
                  </a:solidFill>
                  <a:latin typeface="Arial" pitchFamily="34" charset="0"/>
                </a:defRPr>
              </a:lvl2pPr>
              <a:lvl3pPr defTabSz="4232275">
                <a:spcBef>
                  <a:spcPct val="0"/>
                </a:spcBef>
                <a:defRPr>
                  <a:solidFill>
                    <a:schemeClr val="tx1"/>
                  </a:solidFill>
                  <a:latin typeface="Arial" pitchFamily="34" charset="0"/>
                </a:defRPr>
              </a:lvl3pPr>
              <a:lvl4pPr defTabSz="4232275">
                <a:spcBef>
                  <a:spcPct val="0"/>
                </a:spcBef>
                <a:defRPr>
                  <a:solidFill>
                    <a:schemeClr val="tx1"/>
                  </a:solidFill>
                  <a:latin typeface="Arial" pitchFamily="34" charset="0"/>
                </a:defRPr>
              </a:lvl4pPr>
              <a:lvl5pPr defTabSz="4232275">
                <a:spcBef>
                  <a:spcPct val="0"/>
                </a:spcBef>
                <a:defRPr>
                  <a:solidFill>
                    <a:schemeClr val="tx1"/>
                  </a:solidFill>
                  <a:latin typeface="Arial" pitchFamily="34" charset="0"/>
                </a:defRPr>
              </a:lvl5pPr>
              <a:lvl6pPr defTabSz="4232275" fontAlgn="base">
                <a:spcBef>
                  <a:spcPct val="0"/>
                </a:spcBef>
                <a:spcAft>
                  <a:spcPct val="0"/>
                </a:spcAft>
                <a:defRPr>
                  <a:solidFill>
                    <a:schemeClr val="tx1"/>
                  </a:solidFill>
                  <a:latin typeface="Arial" pitchFamily="34" charset="0"/>
                </a:defRPr>
              </a:lvl6pPr>
              <a:lvl7pPr defTabSz="4232275" fontAlgn="base">
                <a:spcBef>
                  <a:spcPct val="0"/>
                </a:spcBef>
                <a:spcAft>
                  <a:spcPct val="0"/>
                </a:spcAft>
                <a:defRPr>
                  <a:solidFill>
                    <a:schemeClr val="tx1"/>
                  </a:solidFill>
                  <a:latin typeface="Arial" pitchFamily="34" charset="0"/>
                </a:defRPr>
              </a:lvl7pPr>
              <a:lvl8pPr defTabSz="4232275" fontAlgn="base">
                <a:spcBef>
                  <a:spcPct val="0"/>
                </a:spcBef>
                <a:spcAft>
                  <a:spcPct val="0"/>
                </a:spcAft>
                <a:defRPr>
                  <a:solidFill>
                    <a:schemeClr val="tx1"/>
                  </a:solidFill>
                  <a:latin typeface="Arial" pitchFamily="34" charset="0"/>
                </a:defRPr>
              </a:lvl8pPr>
              <a:lvl9pPr defTabSz="4232275" fontAlgn="base">
                <a:spcBef>
                  <a:spcPct val="0"/>
                </a:spcBef>
                <a:spcAft>
                  <a:spcPct val="0"/>
                </a:spcAft>
                <a:defRPr>
                  <a:solidFill>
                    <a:schemeClr val="tx1"/>
                  </a:solidFill>
                  <a:latin typeface="Arial" pitchFamily="34" charset="0"/>
                </a:defRPr>
              </a:lvl9pPr>
            </a:lstStyle>
            <a:p>
              <a:pPr fontAlgn="base">
                <a:spcAft>
                  <a:spcPct val="0"/>
                </a:spcAft>
              </a:pPr>
              <a:r>
                <a:rPr lang="en-US" smtClean="0">
                  <a:solidFill>
                    <a:srgbClr val="FFFFFF"/>
                  </a:solidFill>
                </a:rPr>
                <a:t>ABI covers the earth approximately five times faster than the current Imager.</a:t>
              </a:r>
            </a:p>
          </p:txBody>
        </p:sp>
        <p:sp>
          <p:nvSpPr>
            <p:cNvPr id="14" name="Text Box 11"/>
            <p:cNvSpPr txBox="1">
              <a:spLocks noChangeArrowheads="1"/>
            </p:cNvSpPr>
            <p:nvPr/>
          </p:nvSpPr>
          <p:spPr bwMode="auto">
            <a:xfrm>
              <a:off x="48" y="480"/>
              <a:ext cx="321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400" b="1" dirty="0" smtClean="0">
                  <a:solidFill>
                    <a:schemeClr val="bg1"/>
                  </a:solidFill>
                </a:rPr>
                <a:t>ABI – Advanced Baseline Imager</a:t>
              </a:r>
              <a:r>
                <a:rPr lang="en-US" sz="3600" b="1" dirty="0" smtClean="0">
                  <a:solidFill>
                    <a:schemeClr val="bg1"/>
                  </a:solidFill>
                </a:rPr>
                <a:t> </a:t>
              </a:r>
              <a:endParaRPr lang="en-US" sz="3600" b="1" dirty="0" smtClean="0">
                <a:solidFill>
                  <a:schemeClr val="bg1"/>
                </a:solidFill>
                <a:cs typeface="Times New Roman" pitchFamily="18" charset="0"/>
              </a:endParaRPr>
            </a:p>
          </p:txBody>
        </p:sp>
      </p:grpSp>
      <p:grpSp>
        <p:nvGrpSpPr>
          <p:cNvPr id="15" name="Group 12"/>
          <p:cNvGrpSpPr>
            <a:grpSpLocks/>
          </p:cNvGrpSpPr>
          <p:nvPr/>
        </p:nvGrpSpPr>
        <p:grpSpPr bwMode="auto">
          <a:xfrm>
            <a:off x="762000" y="3581400"/>
            <a:ext cx="9067800" cy="3048000"/>
            <a:chOff x="48" y="2256"/>
            <a:chExt cx="5712" cy="1920"/>
          </a:xfrm>
        </p:grpSpPr>
        <p:sp>
          <p:nvSpPr>
            <p:cNvPr id="16"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spcBef>
                  <a:spcPct val="0"/>
                </a:spcBef>
                <a:defRPr>
                  <a:solidFill>
                    <a:schemeClr val="tx1"/>
                  </a:solidFill>
                  <a:latin typeface="Arial" pitchFamily="34" charset="0"/>
                </a:defRPr>
              </a:lvl1pPr>
              <a:lvl2pPr marL="762000" indent="-304800">
                <a:spcBef>
                  <a:spcPct val="0"/>
                </a:spcBef>
                <a:defRPr>
                  <a:solidFill>
                    <a:schemeClr val="tx1"/>
                  </a:solidFill>
                  <a:latin typeface="Arial" pitchFamily="34" charset="0"/>
                </a:defRPr>
              </a:lvl2pPr>
              <a:lvl3pPr>
                <a:spcBef>
                  <a:spcPct val="0"/>
                </a:spcBef>
                <a:defRPr>
                  <a:solidFill>
                    <a:schemeClr val="tx1"/>
                  </a:solidFill>
                  <a:latin typeface="Arial" pitchFamily="34" charset="0"/>
                </a:defRPr>
              </a:lvl3pPr>
              <a:lvl4pPr>
                <a:spcBef>
                  <a:spcPct val="0"/>
                </a:spcBef>
                <a:defRPr>
                  <a:solidFill>
                    <a:schemeClr val="tx1"/>
                  </a:solidFill>
                  <a:latin typeface="Arial" pitchFamily="34" charset="0"/>
                </a:defRPr>
              </a:lvl4pPr>
              <a:lvl5pPr>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Aft>
                  <a:spcPct val="0"/>
                </a:spcAft>
              </a:pPr>
              <a:r>
                <a:rPr lang="en-US" sz="2400" b="1" dirty="0" smtClean="0">
                  <a:solidFill>
                    <a:schemeClr val="bg1"/>
                  </a:solidFill>
                </a:rPr>
                <a:t>Geostationary Lightning Mapper</a:t>
              </a:r>
              <a:r>
                <a:rPr lang="en-US" sz="3600" b="1" dirty="0" smtClean="0">
                  <a:solidFill>
                    <a:schemeClr val="bg1"/>
                  </a:solidFill>
                </a:rPr>
                <a:t> </a:t>
              </a:r>
            </a:p>
            <a:p>
              <a:pPr fontAlgn="base">
                <a:spcAft>
                  <a:spcPct val="0"/>
                </a:spcAft>
              </a:pPr>
              <a:endParaRPr lang="en-US" sz="1000" b="1" dirty="0" smtClean="0">
                <a:solidFill>
                  <a:srgbClr val="000000"/>
                </a:solidFill>
              </a:endParaRPr>
            </a:p>
          </p:txBody>
        </p:sp>
        <p:pic>
          <p:nvPicPr>
            <p:cNvPr id="17"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8866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a:t>
            </a:r>
            <a:r>
              <a:rPr lang="en-US" sz="2800" dirty="0" smtClean="0">
                <a:solidFill>
                  <a:schemeClr val="bg1"/>
                </a:solidFill>
              </a:rPr>
              <a:t>)</a:t>
            </a:r>
          </a:p>
          <a:p>
            <a:pPr lvl="1">
              <a:lnSpc>
                <a:spcPct val="80000"/>
              </a:lnSpc>
              <a:defRPr/>
            </a:pPr>
            <a:r>
              <a:rPr lang="en-US" sz="2400" dirty="0">
                <a:solidFill>
                  <a:schemeClr val="bg1"/>
                </a:solidFill>
              </a:rPr>
              <a:t>No dedicated Sounder</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5</a:t>
            </a:fld>
            <a:endParaRPr lang="en-US" dirty="0" smtClean="0">
              <a:solidFill>
                <a:srgbClr val="000000"/>
              </a:solidFill>
            </a:endParaRPr>
          </a:p>
        </p:txBody>
      </p:sp>
    </p:spTree>
    <p:extLst>
      <p:ext uri="{BB962C8B-B14F-4D97-AF65-F5344CB8AC3E}">
        <p14:creationId xmlns:p14="http://schemas.microsoft.com/office/powerpoint/2010/main" val="4177843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448756"/>
            <a:ext cx="8534400" cy="6561644"/>
          </a:xfrm>
        </p:spPr>
      </p:pic>
      <p:sp>
        <p:nvSpPr>
          <p:cNvPr id="2" name="Title 1"/>
          <p:cNvSpPr>
            <a:spLocks noGrp="1"/>
          </p:cNvSpPr>
          <p:nvPr>
            <p:ph type="title"/>
          </p:nvPr>
        </p:nvSpPr>
        <p:spPr>
          <a:xfrm>
            <a:off x="457200" y="-228600"/>
            <a:ext cx="8229600" cy="1143000"/>
          </a:xfrm>
        </p:spPr>
        <p:txBody>
          <a:bodyPr/>
          <a:lstStyle/>
          <a:p>
            <a:r>
              <a:rPr lang="en-US" dirty="0" smtClean="0"/>
              <a:t>GOES Fly-out Schedule</a:t>
            </a:r>
            <a:endParaRPr lang="en-US" dirty="0"/>
          </a:p>
        </p:txBody>
      </p:sp>
    </p:spTree>
    <p:extLst>
      <p:ext uri="{BB962C8B-B14F-4D97-AF65-F5344CB8AC3E}">
        <p14:creationId xmlns:p14="http://schemas.microsoft.com/office/powerpoint/2010/main" val="3318466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rgbClr val="FFFF00"/>
                </a:solidFill>
              </a:rPr>
              <a:t>Spectral</a:t>
            </a:r>
          </a:p>
          <a:p>
            <a:pPr lvl="1" eaLnBrk="1" hangingPunct="1">
              <a:lnSpc>
                <a:spcPct val="90000"/>
              </a:lnSpc>
            </a:pPr>
            <a:r>
              <a:rPr lang="en-US" dirty="0" smtClean="0">
                <a:solidFill>
                  <a:srgbClr val="FFFF00"/>
                </a:solidFill>
              </a:rPr>
              <a:t>Spatial</a:t>
            </a:r>
          </a:p>
          <a:p>
            <a:pPr lvl="1" eaLnBrk="1" hangingPunct="1">
              <a:lnSpc>
                <a:spcPct val="90000"/>
              </a:lnSpc>
            </a:pPr>
            <a:r>
              <a:rPr lang="en-US" dirty="0" smtClean="0">
                <a:solidFill>
                  <a:srgbClr val="FFFF00"/>
                </a:solidFill>
              </a:rPr>
              <a:t>Temporal</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endParaRPr lang="en-US" dirty="0" smtClean="0">
              <a:solidFill>
                <a:schemeClr val="bg1"/>
              </a:solidFill>
            </a:endParaRPr>
          </a:p>
          <a:p>
            <a:pPr eaLnBrk="1" hangingPunct="1">
              <a:lnSpc>
                <a:spcPct val="90000"/>
              </a:lnSpc>
            </a:pPr>
            <a:endParaRPr lang="en-US" dirty="0" smtClean="0">
              <a:solidFill>
                <a:schemeClr val="bg1"/>
              </a:solidFill>
            </a:endParaRP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7</a:t>
            </a:fld>
            <a:endParaRPr lang="en-US" smtClean="0">
              <a:solidFill>
                <a:srgbClr val="000000"/>
              </a:solidFill>
            </a:endParaRPr>
          </a:p>
        </p:txBody>
      </p:sp>
      <p:sp>
        <p:nvSpPr>
          <p:cNvPr id="6" name="TextBox 2"/>
          <p:cNvSpPr txBox="1">
            <a:spLocks noChangeArrowheads="1"/>
          </p:cNvSpPr>
          <p:nvPr/>
        </p:nvSpPr>
        <p:spPr bwMode="auto">
          <a:xfrm>
            <a:off x="7162800" y="5907716"/>
            <a:ext cx="1542107" cy="25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2819400"/>
            <a:ext cx="4763175" cy="2682458"/>
          </a:xfrm>
          <a:prstGeom prst="rect">
            <a:avLst/>
          </a:prstGeom>
        </p:spPr>
      </p:pic>
    </p:spTree>
    <p:extLst>
      <p:ext uri="{BB962C8B-B14F-4D97-AF65-F5344CB8AC3E}">
        <p14:creationId xmlns:p14="http://schemas.microsoft.com/office/powerpoint/2010/main" val="2788752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dirty="0"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400" dirty="0">
                <a:solidFill>
                  <a:srgbClr val="FFFF00"/>
                </a:solidFill>
              </a:rPr>
              <a:t>m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400" dirty="0">
                <a:solidFill>
                  <a:srgbClr val="FFFF00"/>
                </a:solidFill>
              </a:rPr>
              <a:t>m)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4 per hour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12 per hour		</a:t>
            </a:r>
            <a:r>
              <a:rPr lang="en-US" sz="2400" dirty="0">
                <a:solidFill>
                  <a:srgbClr val="FFFFFF"/>
                </a:solidFill>
              </a:rPr>
              <a:t>~4 per hour</a:t>
            </a:r>
          </a:p>
          <a:p>
            <a:pPr fontAlgn="base">
              <a:spcBef>
                <a:spcPct val="0"/>
              </a:spcBef>
              <a:spcAft>
                <a:spcPct val="0"/>
              </a:spcAft>
            </a:pPr>
            <a:r>
              <a:rPr lang="en-US" sz="2400" dirty="0">
                <a:solidFill>
                  <a:srgbClr val="FFFF00"/>
                </a:solidFill>
              </a:rPr>
              <a:t>	</a:t>
            </a:r>
            <a:r>
              <a:rPr lang="en-US" sz="2400" dirty="0" err="1">
                <a:solidFill>
                  <a:srgbClr val="FFFF00"/>
                </a:solidFill>
              </a:rPr>
              <a:t>Mesoscale</a:t>
            </a:r>
            <a:r>
              <a:rPr lang="en-US" sz="2400" dirty="0">
                <a:solidFill>
                  <a:srgbClr val="FFFF00"/>
                </a:solidFill>
              </a:rPr>
              <a:t>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1986317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9</a:t>
            </a:fld>
            <a:endParaRPr lang="en-US" smtClean="0">
              <a:solidFill>
                <a:srgbClr val="000000"/>
              </a:solidFill>
            </a:endParaRPr>
          </a:p>
        </p:txBody>
      </p:sp>
      <p:sp>
        <p:nvSpPr>
          <p:cNvPr id="6"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Tree>
    <p:extLst>
      <p:ext uri="{BB962C8B-B14F-4D97-AF65-F5344CB8AC3E}">
        <p14:creationId xmlns:p14="http://schemas.microsoft.com/office/powerpoint/2010/main" val="203175164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21550</TotalTime>
  <Words>1552</Words>
  <Application>Microsoft Office PowerPoint</Application>
  <PresentationFormat>On-screen Show (4:3)</PresentationFormat>
  <Paragraphs>352</Paragraphs>
  <Slides>37</Slides>
  <Notes>13</Notes>
  <HiddenSlides>0</HiddenSlides>
  <MMClips>7</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Office Theme</vt:lpstr>
      <vt:lpstr>1_Default Design</vt:lpstr>
      <vt:lpstr>1_Office Theme</vt:lpstr>
      <vt:lpstr>2_Office Theme</vt:lpstr>
      <vt:lpstr>6_Default Design</vt:lpstr>
      <vt:lpstr>3_Office Theme</vt:lpstr>
      <vt:lpstr>PowerPoint Presentation</vt:lpstr>
      <vt:lpstr>Thanks to…</vt:lpstr>
      <vt:lpstr>Outline</vt:lpstr>
      <vt:lpstr>GOES-R main instruments</vt:lpstr>
      <vt:lpstr>GOES-R Overview</vt:lpstr>
      <vt:lpstr>GOES Fly-out Schedule</vt:lpstr>
      <vt:lpstr>Outline</vt:lpstr>
      <vt:lpstr>The Advanced Baseline Imager:</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Approximate spectral and spatial resolutions of US GOES Imagers</vt:lpstr>
      <vt:lpstr>Summary  </vt:lpstr>
      <vt:lpstr>PowerPoint Presentation</vt:lpstr>
      <vt:lpstr>GOES-R ABI Products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40</cp:revision>
  <dcterms:created xsi:type="dcterms:W3CDTF">2012-09-19T15:33:08Z</dcterms:created>
  <dcterms:modified xsi:type="dcterms:W3CDTF">2012-10-25T19:25:07Z</dcterms:modified>
</cp:coreProperties>
</file>