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2" r:id="rId3"/>
    <p:sldId id="261" r:id="rId4"/>
    <p:sldId id="263" r:id="rId5"/>
    <p:sldId id="264" r:id="rId6"/>
    <p:sldId id="257" r:id="rId7"/>
    <p:sldId id="265" r:id="rId8"/>
    <p:sldId id="258" r:id="rId9"/>
    <p:sldId id="266" r:id="rId10"/>
    <p:sldId id="259" r:id="rId11"/>
    <p:sldId id="267" r:id="rId12"/>
    <p:sldId id="26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5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14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65D84-9338-499E-AF8C-BCB22CEC548A}" type="datetimeFigureOut">
              <a:rPr lang="en-US" smtClean="0"/>
              <a:t>9/5/2019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FDF4F-E2A9-4B36-9FD0-0FCDCBC16A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621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26" name="Google Shape;22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6160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286D9-E64A-423B-956A-816A1E86F931}" type="datetime1">
              <a:rPr lang="en-US" smtClean="0"/>
              <a:t>9/5/2019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D06D4-6608-4CC7-8FEB-F597810B49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655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462FF-48B3-4747-8228-594194C6427F}" type="datetime1">
              <a:rPr lang="en-US" smtClean="0"/>
              <a:t>9/5/2019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D06D4-6608-4CC7-8FEB-F597810B49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430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00BCB-8E31-47EC-BB95-A8995DFCF607}" type="datetime1">
              <a:rPr lang="en-US" smtClean="0"/>
              <a:t>9/5/2019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D06D4-6608-4CC7-8FEB-F597810B49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260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1"/>
            <a:ext cx="11582400" cy="68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685800"/>
            <a:ext cx="11582400" cy="18288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1727200" y="228600"/>
            <a:ext cx="9855200" cy="493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0832" y="182881"/>
            <a:ext cx="1102360" cy="466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8319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CCDAF-06DB-4067-8269-52886F82DE86}" type="datetime1">
              <a:rPr lang="en-US" smtClean="0"/>
              <a:t>9/5/2019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D06D4-6608-4CC7-8FEB-F597810B49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16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F5D5-D1ED-4487-84E2-9FBDA0CFD97C}" type="datetime1">
              <a:rPr lang="en-US" smtClean="0"/>
              <a:t>9/5/2019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D06D4-6608-4CC7-8FEB-F597810B49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594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1FFB9-6C96-4908-8C00-6AB881229BD8}" type="datetime1">
              <a:rPr lang="en-US" smtClean="0"/>
              <a:t>9/5/2019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D06D4-6608-4CC7-8FEB-F597810B49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310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C712D-3281-4C6E-BFDA-525E1A949663}" type="datetime1">
              <a:rPr lang="en-US" smtClean="0"/>
              <a:t>9/5/2019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D06D4-6608-4CC7-8FEB-F597810B49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545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B19A5-41B4-454E-B76D-443D60E1C949}" type="datetime1">
              <a:rPr lang="en-US" smtClean="0"/>
              <a:t>9/5/2019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D06D4-6608-4CC7-8FEB-F597810B49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128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DB31A-C559-412B-9BFA-B29CE97D7269}" type="datetime1">
              <a:rPr lang="en-US" smtClean="0"/>
              <a:t>9/5/2019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D06D4-6608-4CC7-8FEB-F597810B49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387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BF817-FE25-4127-8EFB-408DF0085C3A}" type="datetime1">
              <a:rPr lang="en-US" smtClean="0"/>
              <a:t>9/5/2019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D06D4-6608-4CC7-8FEB-F597810B49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014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F7586-C4ED-4B20-AB32-60E21C47C463}" type="datetime1">
              <a:rPr lang="en-US" smtClean="0"/>
              <a:t>9/5/2019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D06D4-6608-4CC7-8FEB-F597810B49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779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44E36-ECEE-4EF7-A61C-0FA09BF56E61}" type="datetime1">
              <a:rPr lang="en-US" smtClean="0"/>
              <a:t>9/5/2019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D06D4-6608-4CC7-8FEB-F597810B49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14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spreadsheets/d/1f99tP8A_Xaer72e9poQdumP2gFoMCAI8TC2cW1YKMdI/edit#gid=1902798135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spreadsheets/d/1f99tP8A_Xaer72e9poQdumP2gFoMCAI8TC2cW1YKMdI/edit#gid=1902798135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spreadsheets/d/1hVx3DuVoNBm2nHQ5hscQom7n4XSDYifD-lEThUg3dZo/edit#gid=1839449828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spreadsheets/d/1hVx3DuVoNBm2nHQ5hscQom7n4XSDYifD-lEThUg3dZo/edit#gid=1839449828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StAR Imagery Team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400" b="1" dirty="0" smtClean="0"/>
              <a:t>(JPSS and GOES-R series)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41053"/>
            <a:ext cx="9144000" cy="1655762"/>
          </a:xfrm>
        </p:spPr>
        <p:txBody>
          <a:bodyPr/>
          <a:lstStyle/>
          <a:p>
            <a:r>
              <a:rPr lang="en-US" b="1" dirty="0" smtClean="0"/>
              <a:t>Don Hillger (lead) </a:t>
            </a:r>
            <a:r>
              <a:rPr lang="en-US" dirty="0" smtClean="0"/>
              <a:t>and Tim Schmit (co-lead)</a:t>
            </a:r>
          </a:p>
          <a:p>
            <a:r>
              <a:rPr lang="en-US" dirty="0" smtClean="0"/>
              <a:t>2019-09-05</a:t>
            </a:r>
            <a:endParaRPr lang="en-US" dirty="0"/>
          </a:p>
        </p:txBody>
      </p:sp>
      <p:pic>
        <p:nvPicPr>
          <p:cNvPr id="4" name="Picture 3" descr="D:\GOES-14\images\NOAA 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35" y="277886"/>
            <a:ext cx="1678398" cy="168895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290" y="239653"/>
            <a:ext cx="1765420" cy="176542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D06D4-6608-4CC7-8FEB-F597810B498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543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Product Line </a:t>
            </a:r>
            <a:r>
              <a:rPr lang="en-US" b="1" dirty="0" smtClean="0"/>
              <a:t>plans (JPSS)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 separate spreadsheet</a:t>
            </a:r>
          </a:p>
          <a:p>
            <a:endParaRPr lang="en-US" dirty="0"/>
          </a:p>
          <a:p>
            <a:r>
              <a:rPr lang="en-US" dirty="0" smtClean="0"/>
              <a:t>Proposed initiatives (for continued funding):</a:t>
            </a:r>
          </a:p>
          <a:p>
            <a:pPr lvl="1"/>
            <a:r>
              <a:rPr lang="en-US" dirty="0" smtClean="0"/>
              <a:t>Develop </a:t>
            </a:r>
            <a:r>
              <a:rPr lang="en-US" b="1" dirty="0" smtClean="0"/>
              <a:t>code changes for </a:t>
            </a:r>
            <a:r>
              <a:rPr lang="en-US" b="1" dirty="0"/>
              <a:t>all 16 M-bands as EDR Imagery </a:t>
            </a:r>
            <a:r>
              <a:rPr lang="en-US" dirty="0"/>
              <a:t>(now a fixed set of 6 of 16 bands, which limits EDR use for example in true-color/RGB imagery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Assess Imagery (</a:t>
            </a:r>
            <a:r>
              <a:rPr lang="en-US" dirty="0"/>
              <a:t>as </a:t>
            </a:r>
            <a:r>
              <a:rPr lang="en-US" u="sng" dirty="0"/>
              <a:t>level 1/primary </a:t>
            </a:r>
            <a:r>
              <a:rPr lang="en-US" u="sng" dirty="0" smtClean="0"/>
              <a:t>product and a KPP</a:t>
            </a:r>
            <a:r>
              <a:rPr lang="en-US" dirty="0" smtClean="0"/>
              <a:t>) for ground system/code changes/updates.</a:t>
            </a:r>
          </a:p>
          <a:p>
            <a:pPr lvl="1"/>
            <a:r>
              <a:rPr lang="en-US" b="1" dirty="0" smtClean="0"/>
              <a:t>Long-term monitoring </a:t>
            </a:r>
            <a:r>
              <a:rPr lang="en-US" dirty="0" smtClean="0"/>
              <a:t>of S-NPP and JPSS-1/NOAA-20</a:t>
            </a:r>
          </a:p>
          <a:p>
            <a:pPr lvl="1"/>
            <a:r>
              <a:rPr lang="en-US" dirty="0" smtClean="0"/>
              <a:t>Pre-launch and post-launch checkout of </a:t>
            </a:r>
            <a:r>
              <a:rPr lang="en-US" b="1" dirty="0" smtClean="0"/>
              <a:t>JPSS-2 and beyond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D06D4-6608-4CC7-8FEB-F597810B498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787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Product Line </a:t>
            </a:r>
            <a:r>
              <a:rPr lang="en-US" b="1" dirty="0" smtClean="0"/>
              <a:t>plans (GOES Imagery)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 separate spreadsheet</a:t>
            </a:r>
          </a:p>
          <a:p>
            <a:endParaRPr lang="en-US" dirty="0"/>
          </a:p>
          <a:p>
            <a:r>
              <a:rPr lang="en-US" dirty="0" smtClean="0"/>
              <a:t>Proposed initiatives (for continued funding):</a:t>
            </a:r>
          </a:p>
          <a:p>
            <a:pPr lvl="1"/>
            <a:r>
              <a:rPr lang="en-US" dirty="0"/>
              <a:t>Continue </a:t>
            </a:r>
            <a:r>
              <a:rPr lang="en-US" b="1" dirty="0" smtClean="0"/>
              <a:t>generating GOES-16 and GOES-17 </a:t>
            </a:r>
            <a:r>
              <a:rPr lang="en-US" b="1" dirty="0"/>
              <a:t>images and animations </a:t>
            </a:r>
            <a:r>
              <a:rPr lang="en-US" dirty="0" smtClean="0"/>
              <a:t>of </a:t>
            </a:r>
            <a:r>
              <a:rPr lang="en-US" dirty="0"/>
              <a:t>interest for NOAA and others.</a:t>
            </a:r>
          </a:p>
          <a:p>
            <a:pPr lvl="1"/>
            <a:r>
              <a:rPr lang="en-US" dirty="0"/>
              <a:t>Continue monitoring </a:t>
            </a:r>
            <a:r>
              <a:rPr lang="en-US" b="1" dirty="0" err="1"/>
              <a:t>realtime</a:t>
            </a:r>
            <a:r>
              <a:rPr lang="en-US" b="1" dirty="0"/>
              <a:t> Imagery for validation</a:t>
            </a:r>
          </a:p>
          <a:p>
            <a:pPr lvl="1"/>
            <a:r>
              <a:rPr lang="en-US" b="1" dirty="0" smtClean="0"/>
              <a:t>GOES-T </a:t>
            </a:r>
            <a:r>
              <a:rPr lang="en-US" dirty="0"/>
              <a:t>Post-launch test; including first light imagery</a:t>
            </a:r>
          </a:p>
          <a:p>
            <a:pPr lvl="1"/>
            <a:r>
              <a:rPr lang="en-US" b="1" dirty="0" smtClean="0"/>
              <a:t>GOES-U </a:t>
            </a:r>
            <a:r>
              <a:rPr lang="en-US" dirty="0"/>
              <a:t>Post-launch test; including first light imagery</a:t>
            </a:r>
          </a:p>
          <a:p>
            <a:pPr lvl="1"/>
            <a:r>
              <a:rPr lang="en-US" b="1" dirty="0"/>
              <a:t>Validate Imagery (as a KPP) for tests of ground system/software updates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D06D4-6608-4CC7-8FEB-F597810B498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267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Discussion and Feedback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Checking out GOES-14 each year has been unfunded at SSEC for over six years. </a:t>
            </a:r>
          </a:p>
          <a:p>
            <a:pPr lvl="1"/>
            <a:r>
              <a:rPr lang="en-US" dirty="0" smtClean="0"/>
              <a:t>Due to the new funding structure at SSEC, what’s the proper path to see that this critical work, requested by OSPO is full resourced?</a:t>
            </a:r>
          </a:p>
          <a:p>
            <a:pPr lvl="1"/>
            <a:endParaRPr lang="en-US" dirty="0"/>
          </a:p>
          <a:p>
            <a:r>
              <a:rPr lang="en-US" dirty="0" smtClean="0"/>
              <a:t>Similarly, twice this year, at the request of OSPO, GOES-13 was checked out for imagery quality. This means a needed antenna is available, pointed to the correct location, signal peaked, data ingested, displayed and reported.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D06D4-6608-4CC7-8FEB-F597810B498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76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JPSS VIIRS </a:t>
            </a:r>
            <a:r>
              <a:rPr lang="en-US" b="1" u="sng" dirty="0" smtClean="0"/>
              <a:t>Imagery</a:t>
            </a:r>
            <a:r>
              <a:rPr lang="en-US" b="1" dirty="0" smtClean="0"/>
              <a:t> accomplishments thru FY19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31502"/>
            <a:ext cx="10515600" cy="4190165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S-NPP launched in October 2011</a:t>
            </a:r>
          </a:p>
          <a:p>
            <a:pPr lvl="1"/>
            <a:r>
              <a:rPr lang="en-US" dirty="0" smtClean="0"/>
              <a:t>First light imagery on November 21</a:t>
            </a:r>
          </a:p>
          <a:p>
            <a:pPr lvl="1"/>
            <a:r>
              <a:rPr lang="en-US" dirty="0" smtClean="0"/>
              <a:t>VIIRS EDR Imagery validated in 12 months</a:t>
            </a:r>
          </a:p>
          <a:p>
            <a:r>
              <a:rPr lang="en-US" b="1" dirty="0" smtClean="0"/>
              <a:t>JPSS-1/NOAA-20 launched in November 2017</a:t>
            </a:r>
          </a:p>
          <a:p>
            <a:pPr lvl="1"/>
            <a:r>
              <a:rPr lang="en-US" dirty="0" smtClean="0"/>
              <a:t>First light imagery on December 13</a:t>
            </a:r>
          </a:p>
          <a:p>
            <a:pPr lvl="1"/>
            <a:r>
              <a:rPr lang="en-US" dirty="0" smtClean="0"/>
              <a:t>VIIRS EDR Imagery validated in 3 months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Validation of VIIRS Imagery involves feedback from users, as opposed to instrument calibration:</a:t>
            </a:r>
          </a:p>
          <a:p>
            <a:pPr lvl="1"/>
            <a:r>
              <a:rPr lang="en-US" dirty="0" smtClean="0"/>
              <a:t>Striping (no hard requirement) and noise (signal-to-noise)</a:t>
            </a:r>
          </a:p>
          <a:p>
            <a:pPr lvl="1"/>
            <a:r>
              <a:rPr lang="en-US" dirty="0" smtClean="0"/>
              <a:t>Geo-location/mapping accuracy (feature shifts between orbits/satellites)</a:t>
            </a:r>
          </a:p>
          <a:p>
            <a:pPr lvl="1"/>
            <a:r>
              <a:rPr lang="en-US" dirty="0" smtClean="0"/>
              <a:t>DNB stray light (towards both poles, due to sun intrusion)</a:t>
            </a:r>
          </a:p>
          <a:p>
            <a:pPr lvl="1"/>
            <a:r>
              <a:rPr lang="en-US" dirty="0" smtClean="0"/>
              <a:t>User satisfaction/feedback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D06D4-6608-4CC7-8FEB-F597810B498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021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/>
          </p:nvPr>
        </p:nvGraphicFramePr>
        <p:xfrm>
          <a:off x="1524001" y="1345528"/>
          <a:ext cx="5775325" cy="324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Presentation" r:id="rId4" imgW="6350040" imgH="3571920" progId="PowerPoint.Show.12">
                  <p:embed/>
                </p:oleObj>
              </mc:Choice>
              <mc:Fallback>
                <p:oleObj name="Presentation" r:id="rId4" imgW="6350040" imgH="3571920" progId="PowerPoint.Show.12">
                  <p:embed/>
                  <p:pic>
                    <p:nvPicPr>
                      <p:cNvPr id="2" name="Object 1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4001" y="1345528"/>
                        <a:ext cx="5775325" cy="3248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827" y="3976100"/>
            <a:ext cx="3329522" cy="2881901"/>
          </a:xfrm>
          <a:prstGeom prst="rect">
            <a:avLst/>
          </a:prstGeom>
        </p:spPr>
      </p:pic>
      <p:sp>
        <p:nvSpPr>
          <p:cNvPr id="228" name="Google Shape;228;p39"/>
          <p:cNvSpPr txBox="1">
            <a:spLocks noGrp="1"/>
          </p:cNvSpPr>
          <p:nvPr>
            <p:ph type="title"/>
          </p:nvPr>
        </p:nvSpPr>
        <p:spPr>
          <a:xfrm>
            <a:off x="2941739" y="283779"/>
            <a:ext cx="7364121" cy="5391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en-US" dirty="0"/>
              <a:t> </a:t>
            </a:r>
            <a:r>
              <a:rPr lang="en-US" dirty="0" smtClean="0"/>
              <a:t>JPSS VIIRS Imagery examples</a:t>
            </a:r>
            <a:endParaRPr dirty="0"/>
          </a:p>
        </p:txBody>
      </p:sp>
      <p:sp>
        <p:nvSpPr>
          <p:cNvPr id="229" name="Google Shape;229;p39"/>
          <p:cNvSpPr txBox="1"/>
          <p:nvPr/>
        </p:nvSpPr>
        <p:spPr>
          <a:xfrm>
            <a:off x="1858362" y="806347"/>
            <a:ext cx="844749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Various </a:t>
            </a:r>
            <a:r>
              <a:rPr lang="en-US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JPSS VIIRS </a:t>
            </a:r>
            <a:r>
              <a:rPr lang="en-US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Imagery examples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depicting details on the earth and in the atmosphere which may not seen as well with other instrumentation.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778" y="4169257"/>
            <a:ext cx="3050256" cy="2688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461" y="1452677"/>
            <a:ext cx="3197649" cy="25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97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GOES ABI </a:t>
            </a:r>
            <a:r>
              <a:rPr lang="en-US" b="1" u="sng" dirty="0" smtClean="0"/>
              <a:t>Imagery</a:t>
            </a:r>
            <a:r>
              <a:rPr lang="en-US" b="1" dirty="0" smtClean="0"/>
              <a:t> </a:t>
            </a:r>
            <a:r>
              <a:rPr lang="en-US" b="1" dirty="0" smtClean="0"/>
              <a:t>accomplishments thru FY19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478" y="1566377"/>
            <a:ext cx="11081657" cy="4789973"/>
          </a:xfrm>
        </p:spPr>
        <p:txBody>
          <a:bodyPr>
            <a:normAutofit fontScale="47500" lnSpcReduction="20000"/>
          </a:bodyPr>
          <a:lstStyle/>
          <a:p>
            <a:r>
              <a:rPr lang="en-US" sz="4200" dirty="0"/>
              <a:t>GOES-16 and -17 ABI are operating in the </a:t>
            </a:r>
            <a:r>
              <a:rPr lang="en-US" sz="4200" b="1" dirty="0"/>
              <a:t>mode 6 (10 min FD flex mode). </a:t>
            </a:r>
            <a:r>
              <a:rPr lang="en-US" sz="4200" dirty="0"/>
              <a:t>This provides more timely information to those outside of the CONUS domains</a:t>
            </a:r>
            <a:r>
              <a:rPr lang="en-US" sz="4200" dirty="0" smtClean="0"/>
              <a:t>.</a:t>
            </a:r>
          </a:p>
          <a:p>
            <a:pPr lvl="1"/>
            <a:r>
              <a:rPr lang="en-US" sz="4200" dirty="0" smtClean="0"/>
              <a:t>First suggested in 2014</a:t>
            </a:r>
            <a:endParaRPr lang="en-US" sz="4200" dirty="0"/>
          </a:p>
          <a:p>
            <a:r>
              <a:rPr lang="en-US" sz="4200" dirty="0" smtClean="0"/>
              <a:t>Lead </a:t>
            </a:r>
            <a:r>
              <a:rPr lang="en-US" sz="4200" dirty="0"/>
              <a:t>the critical GOES-17 Peer/Stakeholder Product Validation Review (PS PVR) provisional for </a:t>
            </a:r>
            <a:r>
              <a:rPr lang="en-US" sz="4200" dirty="0" smtClean="0"/>
              <a:t>imagery (for the stable temperature times) </a:t>
            </a:r>
            <a:r>
              <a:rPr lang="en-US" sz="4200" dirty="0"/>
              <a:t>and assisted in the early check-out of GOES-17 ABI at 137.2W. </a:t>
            </a:r>
            <a:endParaRPr lang="en-US" sz="4200" dirty="0" smtClean="0"/>
          </a:p>
          <a:p>
            <a:pPr lvl="1"/>
            <a:r>
              <a:rPr lang="en-US" sz="4200" b="1" dirty="0" smtClean="0"/>
              <a:t>GOES-17 </a:t>
            </a:r>
            <a:r>
              <a:rPr lang="en-US" sz="4200" b="1" dirty="0"/>
              <a:t>being declared operational as GOES-West</a:t>
            </a:r>
          </a:p>
          <a:p>
            <a:r>
              <a:rPr lang="en-US" sz="4200" dirty="0" smtClean="0"/>
              <a:t>Critical </a:t>
            </a:r>
            <a:r>
              <a:rPr lang="en-US" sz="4200" b="1" dirty="0" smtClean="0"/>
              <a:t>Predictive </a:t>
            </a:r>
            <a:r>
              <a:rPr lang="en-US" sz="4200" b="1" dirty="0"/>
              <a:t>Cal </a:t>
            </a:r>
            <a:r>
              <a:rPr lang="en-US" sz="4200" dirty="0"/>
              <a:t>(</a:t>
            </a:r>
            <a:r>
              <a:rPr lang="en-US" sz="4200" dirty="0" err="1"/>
              <a:t>PCal</a:t>
            </a:r>
            <a:r>
              <a:rPr lang="en-US" sz="4200" dirty="0"/>
              <a:t>) </a:t>
            </a:r>
            <a:r>
              <a:rPr lang="en-US" sz="4200" dirty="0" smtClean="0"/>
              <a:t>Analysis for GOES-17</a:t>
            </a:r>
          </a:p>
          <a:p>
            <a:pPr lvl="1"/>
            <a:r>
              <a:rPr lang="en-US" sz="4200" dirty="0" smtClean="0"/>
              <a:t>Operational July 25</a:t>
            </a:r>
            <a:r>
              <a:rPr lang="en-US" sz="4200" baseline="30000" dirty="0" smtClean="0"/>
              <a:t>th</a:t>
            </a:r>
            <a:r>
              <a:rPr lang="en-US" sz="4200" dirty="0" smtClean="0"/>
              <a:t>.</a:t>
            </a:r>
            <a:endParaRPr lang="en-US" sz="4200" dirty="0"/>
          </a:p>
          <a:p>
            <a:r>
              <a:rPr lang="en-US" sz="4200" dirty="0" smtClean="0"/>
              <a:t>Focal Plane Module (FPM) </a:t>
            </a:r>
            <a:r>
              <a:rPr lang="en-US" sz="4200" dirty="0"/>
              <a:t>Temperature Thresholds for ABI </a:t>
            </a:r>
            <a:r>
              <a:rPr lang="en-US" sz="4200" b="1" dirty="0" smtClean="0"/>
              <a:t>Data Quality Flags (DQF)s </a:t>
            </a:r>
            <a:r>
              <a:rPr lang="en-US" sz="4200" dirty="0" smtClean="0"/>
              <a:t>post-</a:t>
            </a:r>
            <a:r>
              <a:rPr lang="en-US" sz="4200" dirty="0" err="1" smtClean="0"/>
              <a:t>Pcal</a:t>
            </a:r>
            <a:endParaRPr lang="en-US" sz="4200" dirty="0" smtClean="0"/>
          </a:p>
          <a:p>
            <a:pPr lvl="1"/>
            <a:r>
              <a:rPr lang="en-US" sz="4200" dirty="0" smtClean="0"/>
              <a:t>Operational </a:t>
            </a:r>
            <a:r>
              <a:rPr lang="en-US" sz="4200" dirty="0" err="1" smtClean="0"/>
              <a:t>Augst</a:t>
            </a:r>
            <a:r>
              <a:rPr lang="en-US" sz="4200" dirty="0" smtClean="0"/>
              <a:t> 8</a:t>
            </a:r>
            <a:r>
              <a:rPr lang="en-US" sz="4200" baseline="30000" dirty="0" smtClean="0"/>
              <a:t>th</a:t>
            </a:r>
            <a:r>
              <a:rPr lang="en-US" sz="4200" dirty="0" smtClean="0"/>
              <a:t>.</a:t>
            </a:r>
            <a:endParaRPr lang="en-US" sz="4200" dirty="0"/>
          </a:p>
          <a:p>
            <a:r>
              <a:rPr lang="en-US" sz="4200" b="1" dirty="0" smtClean="0"/>
              <a:t>GOES-13 </a:t>
            </a:r>
            <a:r>
              <a:rPr lang="en-US" sz="4200" b="1" dirty="0"/>
              <a:t>&amp; -14 Imagery </a:t>
            </a:r>
            <a:r>
              <a:rPr lang="en-US" sz="4200" dirty="0" smtClean="0"/>
              <a:t>Acquisition and Assessment</a:t>
            </a:r>
            <a:endParaRPr lang="en-US" sz="4200" dirty="0"/>
          </a:p>
          <a:p>
            <a:pPr lvl="1"/>
            <a:r>
              <a:rPr lang="en-US" sz="4200" dirty="0" smtClean="0"/>
              <a:t>Requested by OSPO</a:t>
            </a:r>
            <a:endParaRPr lang="en-US" sz="4200" dirty="0" smtClean="0"/>
          </a:p>
          <a:p>
            <a:pPr lvl="0"/>
            <a:r>
              <a:rPr lang="en-US" sz="4200" dirty="0"/>
              <a:t>G</a:t>
            </a:r>
            <a:r>
              <a:rPr lang="en-US" sz="4200" dirty="0" smtClean="0"/>
              <a:t>eneration </a:t>
            </a:r>
            <a:r>
              <a:rPr lang="en-US" sz="4200" dirty="0"/>
              <a:t>of case-study imagery for training team, social media content, and GOES-R program </a:t>
            </a:r>
            <a:r>
              <a:rPr lang="en-US" sz="4200" dirty="0" smtClean="0"/>
              <a:t>presentations, web, etc.</a:t>
            </a:r>
            <a:endParaRPr lang="en-US" sz="4200" dirty="0"/>
          </a:p>
          <a:p>
            <a:pPr lvl="1"/>
            <a:r>
              <a:rPr lang="en-US" sz="4200" b="1" dirty="0" smtClean="0"/>
              <a:t>Validation </a:t>
            </a:r>
            <a:r>
              <a:rPr lang="en-US" sz="4200" b="1" dirty="0" smtClean="0"/>
              <a:t>of </a:t>
            </a:r>
            <a:r>
              <a:rPr lang="en-US" sz="4200" b="1" dirty="0" smtClean="0"/>
              <a:t>GOES ABI </a:t>
            </a:r>
            <a:r>
              <a:rPr lang="en-US" sz="4200" b="1" dirty="0" smtClean="0"/>
              <a:t>Imagery </a:t>
            </a:r>
            <a:r>
              <a:rPr lang="en-US" sz="4200" dirty="0" smtClean="0"/>
              <a:t>involves feedback from </a:t>
            </a:r>
            <a:r>
              <a:rPr lang="en-US" sz="4200" dirty="0" smtClean="0"/>
              <a:t>users and inter-facing with the Calibration Working Group. </a:t>
            </a:r>
            <a:endParaRPr lang="en-US" sz="4200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D06D4-6608-4CC7-8FEB-F597810B498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025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" y="-271689"/>
            <a:ext cx="5608863" cy="1325563"/>
          </a:xfrm>
        </p:spPr>
        <p:txBody>
          <a:bodyPr/>
          <a:lstStyle/>
          <a:p>
            <a:r>
              <a:rPr lang="en-US" dirty="0" smtClean="0"/>
              <a:t>GOES ABI Imagery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D06D4-6608-4CC7-8FEB-F597810B4981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55" y="3243489"/>
            <a:ext cx="3484676" cy="3484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4" y="3243489"/>
            <a:ext cx="4637314" cy="34779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5"/>
          <a:stretch/>
        </p:blipFill>
        <p:spPr>
          <a:xfrm>
            <a:off x="4509051" y="106135"/>
            <a:ext cx="3903069" cy="30476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"/>
          <a:stretch/>
        </p:blipFill>
        <p:spPr>
          <a:xfrm>
            <a:off x="130628" y="750826"/>
            <a:ext cx="4197923" cy="23865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061" y="750826"/>
            <a:ext cx="3717468" cy="557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24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FY20 APO Overview </a:t>
            </a:r>
            <a:r>
              <a:rPr lang="en-US" b="1" dirty="0"/>
              <a:t>(</a:t>
            </a:r>
            <a:r>
              <a:rPr lang="en-US" b="1" dirty="0" smtClean="0"/>
              <a:t>milestones and risks)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6867"/>
            <a:ext cx="10515600" cy="4190165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JPSS VIIRS Imagery APO Milestone:</a:t>
            </a:r>
          </a:p>
          <a:p>
            <a:pPr lvl="1"/>
            <a:r>
              <a:rPr lang="en-US" dirty="0" smtClean="0"/>
              <a:t>Develop </a:t>
            </a:r>
            <a:r>
              <a:rPr lang="en-US" b="1" dirty="0" smtClean="0"/>
              <a:t>code changes for Terrain-Corrected EDR Imagery </a:t>
            </a:r>
            <a:r>
              <a:rPr lang="en-US" dirty="0" smtClean="0"/>
              <a:t>and deliver to ASSISTT for use in operations.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Risk</a:t>
            </a:r>
            <a:r>
              <a:rPr lang="en-US" dirty="0" smtClean="0"/>
              <a:t>: must be accomplished before JPSS-2 code freeze (2021) to meet requirements.</a:t>
            </a:r>
          </a:p>
          <a:p>
            <a:r>
              <a:rPr lang="en-US" dirty="0" smtClean="0"/>
              <a:t>Other Milestones/Deliverables:</a:t>
            </a:r>
          </a:p>
          <a:p>
            <a:pPr lvl="1"/>
            <a:r>
              <a:rPr lang="en-US" dirty="0" smtClean="0"/>
              <a:t>Update </a:t>
            </a:r>
            <a:r>
              <a:rPr lang="en-US" b="1" dirty="0" smtClean="0"/>
              <a:t>DNB-to-NCC Look Up Table (LUT) </a:t>
            </a:r>
            <a:r>
              <a:rPr lang="en-US" dirty="0" smtClean="0"/>
              <a:t>for NOAA-20 pseudo-albedos, to replace S-NPP LUT currently in use.</a:t>
            </a:r>
          </a:p>
          <a:p>
            <a:pPr lvl="1"/>
            <a:r>
              <a:rPr lang="en-US" dirty="0" smtClean="0"/>
              <a:t>Exploit </a:t>
            </a:r>
            <a:r>
              <a:rPr lang="en-US" dirty="0"/>
              <a:t>time-shifted/motion/change information from S-NPP and </a:t>
            </a:r>
            <a:r>
              <a:rPr lang="en-US" dirty="0" smtClean="0"/>
              <a:t>JPSS-1/NOAA-20, providing </a:t>
            </a:r>
            <a:r>
              <a:rPr lang="en-US" b="1" dirty="0"/>
              <a:t>Imagery-pair examples with 50 minute </a:t>
            </a:r>
            <a:r>
              <a:rPr lang="en-US" b="1" dirty="0" smtClean="0"/>
              <a:t>separation</a:t>
            </a:r>
            <a:r>
              <a:rPr lang="en-US" dirty="0" smtClean="0"/>
              <a:t>; </a:t>
            </a:r>
            <a:r>
              <a:rPr lang="en-US" dirty="0"/>
              <a:t>Alaska user feedback in particular</a:t>
            </a:r>
            <a:r>
              <a:rPr lang="en-US" dirty="0" smtClean="0"/>
              <a:t>.</a:t>
            </a:r>
          </a:p>
          <a:p>
            <a:pPr lvl="1"/>
            <a:r>
              <a:rPr lang="en-US" b="1" dirty="0"/>
              <a:t>Images of the Month </a:t>
            </a:r>
            <a:r>
              <a:rPr lang="en-US" dirty="0"/>
              <a:t>to StAR JPSS Program/website, and </a:t>
            </a:r>
            <a:r>
              <a:rPr lang="en-US" b="1" dirty="0"/>
              <a:t>interesting Imagery </a:t>
            </a:r>
            <a:r>
              <a:rPr lang="en-US" dirty="0"/>
              <a:t>to Social Media </a:t>
            </a:r>
            <a:r>
              <a:rPr lang="en-US" dirty="0" smtClean="0"/>
              <a:t>outlets.</a:t>
            </a:r>
          </a:p>
          <a:p>
            <a:pPr lvl="1"/>
            <a:r>
              <a:rPr lang="en-US" dirty="0" smtClean="0"/>
              <a:t>Provide Imagery and products to </a:t>
            </a:r>
            <a:r>
              <a:rPr lang="en-US" b="1" dirty="0" smtClean="0"/>
              <a:t>Polar SLIDER and other online displays</a:t>
            </a:r>
          </a:p>
          <a:p>
            <a:pPr lvl="1"/>
            <a:r>
              <a:rPr lang="en-US" dirty="0" smtClean="0"/>
              <a:t>Continue monitoring </a:t>
            </a:r>
            <a:r>
              <a:rPr lang="en-US" b="1" dirty="0" smtClean="0"/>
              <a:t>realtime Imagery for validation</a:t>
            </a:r>
          </a:p>
          <a:p>
            <a:pPr lvl="1"/>
            <a:r>
              <a:rPr lang="en-US" dirty="0" smtClean="0"/>
              <a:t>Continue </a:t>
            </a:r>
            <a:r>
              <a:rPr lang="en-US" b="1" dirty="0" smtClean="0"/>
              <a:t>VIIRS blogs (Polar and Artic blogs)</a:t>
            </a:r>
          </a:p>
          <a:p>
            <a:pPr lvl="1"/>
            <a:r>
              <a:rPr lang="en-US" b="1" dirty="0" smtClean="0"/>
              <a:t>Validate Imagery (as a KPP) for tests of ground system/software updates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5727032"/>
            <a:ext cx="10355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also </a:t>
            </a:r>
            <a:r>
              <a:rPr lang="en-US" dirty="0">
                <a:hlinkClick r:id="rId2"/>
              </a:rPr>
              <a:t>https://docs.google.com/spreadsheets/d/1f99tP8A_Xaer72e9poQdumP2gFoMCAI8TC2cW1YKMdI/edit#gid=1902798135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D06D4-6608-4CC7-8FEB-F597810B498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165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FY20 APO Overview </a:t>
            </a:r>
            <a:r>
              <a:rPr lang="en-US" b="1" dirty="0"/>
              <a:t>(</a:t>
            </a:r>
            <a:r>
              <a:rPr lang="en-US" b="1" dirty="0" smtClean="0"/>
              <a:t>milestones and risks)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6867"/>
            <a:ext cx="10515600" cy="4190165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GOES ABI Imagery </a:t>
            </a:r>
            <a:r>
              <a:rPr lang="en-US" b="1" dirty="0" smtClean="0"/>
              <a:t>APO Milestone:</a:t>
            </a:r>
          </a:p>
          <a:p>
            <a:pPr lvl="1"/>
            <a:r>
              <a:rPr lang="en-US" dirty="0"/>
              <a:t>Support the </a:t>
            </a:r>
            <a:r>
              <a:rPr lang="en-US" b="1" dirty="0"/>
              <a:t>GOES-17 Loop Heat Pipe </a:t>
            </a:r>
            <a:r>
              <a:rPr lang="en-US" dirty="0"/>
              <a:t>anomaly, via comparisons with the GOES-16 </a:t>
            </a:r>
            <a:r>
              <a:rPr lang="en-US" dirty="0" smtClean="0"/>
              <a:t>ABI</a:t>
            </a:r>
            <a:endParaRPr lang="en-US" dirty="0" smtClean="0"/>
          </a:p>
          <a:p>
            <a:r>
              <a:rPr lang="en-US" dirty="0" smtClean="0"/>
              <a:t>Other Milestones:</a:t>
            </a:r>
            <a:endParaRPr lang="en-US" dirty="0" smtClean="0"/>
          </a:p>
          <a:p>
            <a:pPr lvl="1"/>
            <a:r>
              <a:rPr lang="en-US" dirty="0" smtClean="0"/>
              <a:t>Fine-tuning </a:t>
            </a:r>
            <a:r>
              <a:rPr lang="en-US" dirty="0"/>
              <a:t>the </a:t>
            </a:r>
            <a:r>
              <a:rPr lang="en-US" b="1" dirty="0"/>
              <a:t>Data Quality Threshold </a:t>
            </a:r>
            <a:r>
              <a:rPr lang="en-US" dirty="0"/>
              <a:t>Look Up Table. </a:t>
            </a:r>
          </a:p>
          <a:p>
            <a:pPr lvl="1"/>
            <a:r>
              <a:rPr lang="en-US" dirty="0" smtClean="0"/>
              <a:t>Support </a:t>
            </a:r>
            <a:r>
              <a:rPr lang="en-US" dirty="0"/>
              <a:t>the operational </a:t>
            </a:r>
            <a:r>
              <a:rPr lang="en-US" b="1" dirty="0"/>
              <a:t>GOES-16 imagery</a:t>
            </a:r>
            <a:r>
              <a:rPr lang="en-US" dirty="0"/>
              <a:t>, mostly via monitoring imagery quality and reporting any artifacts.</a:t>
            </a:r>
          </a:p>
          <a:p>
            <a:pPr lvl="1"/>
            <a:r>
              <a:rPr lang="en-US" dirty="0" smtClean="0"/>
              <a:t>Continue </a:t>
            </a:r>
            <a:r>
              <a:rPr lang="en-US" b="1" dirty="0"/>
              <a:t>generating images and animations </a:t>
            </a:r>
            <a:r>
              <a:rPr lang="en-US" dirty="0"/>
              <a:t>for interest for NOAA and </a:t>
            </a:r>
            <a:r>
              <a:rPr lang="en-US" dirty="0" smtClean="0"/>
              <a:t>others.</a:t>
            </a:r>
          </a:p>
          <a:p>
            <a:pPr lvl="1"/>
            <a:r>
              <a:rPr lang="en-US" dirty="0" smtClean="0"/>
              <a:t>Continue </a:t>
            </a:r>
            <a:r>
              <a:rPr lang="en-US" dirty="0" smtClean="0"/>
              <a:t>monitoring </a:t>
            </a:r>
            <a:r>
              <a:rPr lang="en-US" b="1" dirty="0" smtClean="0"/>
              <a:t>realtime Imagery for </a:t>
            </a:r>
            <a:r>
              <a:rPr lang="en-US" b="1" dirty="0" smtClean="0"/>
              <a:t>validation</a:t>
            </a:r>
          </a:p>
          <a:p>
            <a:pPr lvl="1"/>
            <a:r>
              <a:rPr lang="en-US" b="1" dirty="0" smtClean="0"/>
              <a:t>Validate </a:t>
            </a:r>
            <a:r>
              <a:rPr lang="en-US" b="1" dirty="0" smtClean="0"/>
              <a:t>Imagery (as a KPP) for tests of ground system/software updates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5727032"/>
            <a:ext cx="103559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also </a:t>
            </a:r>
            <a:r>
              <a:rPr lang="en-US" dirty="0">
                <a:hlinkClick r:id="rId2"/>
              </a:rPr>
              <a:t>https://docs.google.com/spreadsheets/d/1f99tP8A_Xaer72e9poQdumP2gFoMCAI8TC2cW1YKMdI/edit#gid=1902798135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D06D4-6608-4CC7-8FEB-F597810B498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142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FY20 Spend Plan Overview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001980"/>
              </p:ext>
            </p:extLst>
          </p:nvPr>
        </p:nvGraphicFramePr>
        <p:xfrm>
          <a:off x="1212783" y="1825625"/>
          <a:ext cx="9875520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2787">
                  <a:extLst>
                    <a:ext uri="{9D8B030D-6E8A-4147-A177-3AD203B41FA5}">
                      <a16:colId xmlns:a16="http://schemas.microsoft.com/office/drawing/2014/main" val="3581591707"/>
                    </a:ext>
                  </a:extLst>
                </a:gridCol>
                <a:gridCol w="1912733">
                  <a:extLst>
                    <a:ext uri="{9D8B030D-6E8A-4147-A177-3AD203B41FA5}">
                      <a16:colId xmlns:a16="http://schemas.microsoft.com/office/drawing/2014/main" val="16738232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JPSS VIIRS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Imagery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87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CIRA/CSU</a:t>
                      </a:r>
                      <a:r>
                        <a:rPr lang="en-US" sz="2400" baseline="0" dirty="0" smtClean="0"/>
                        <a:t> (S. Miller, C. Seaman, S. Finley)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$380K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8187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School</a:t>
                      </a:r>
                      <a:r>
                        <a:rPr lang="en-US" sz="2400" baseline="0" dirty="0" smtClean="0"/>
                        <a:t> of Mines – Earth Observation Night Lights/Fires/Boats (C. Elvidge)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$50K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67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CIMSS - McIDAS-X/V</a:t>
                      </a:r>
                      <a:r>
                        <a:rPr lang="en-US" sz="2400" baseline="0" dirty="0" smtClean="0"/>
                        <a:t> tools/display (D. Santek, T. Jasmin)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$50K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568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Total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$480K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538257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62526" y="4995512"/>
            <a:ext cx="10125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also </a:t>
            </a:r>
            <a:r>
              <a:rPr lang="en-US" dirty="0">
                <a:hlinkClick r:id="rId2"/>
              </a:rPr>
              <a:t>https://docs.google.com/spreadsheets/d/1hVx3DuVoNBm2nHQ5hscQom7n4XSDYifD-lEThUg3dZo/edit#gid=1839449828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D06D4-6608-4CC7-8FEB-F597810B498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948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FY20 Spend Plan Overview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945645"/>
              </p:ext>
            </p:extLst>
          </p:nvPr>
        </p:nvGraphicFramePr>
        <p:xfrm>
          <a:off x="1212783" y="1825625"/>
          <a:ext cx="987552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2787">
                  <a:extLst>
                    <a:ext uri="{9D8B030D-6E8A-4147-A177-3AD203B41FA5}">
                      <a16:colId xmlns:a16="http://schemas.microsoft.com/office/drawing/2014/main" val="3581591707"/>
                    </a:ext>
                  </a:extLst>
                </a:gridCol>
                <a:gridCol w="1912733">
                  <a:extLst>
                    <a:ext uri="{9D8B030D-6E8A-4147-A177-3AD203B41FA5}">
                      <a16:colId xmlns:a16="http://schemas.microsoft.com/office/drawing/2014/main" val="16738232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GOES ABI Imagery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87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CIMSS/UW</a:t>
                      </a:r>
                      <a:r>
                        <a:rPr lang="en-US" sz="2400" baseline="0" dirty="0" smtClean="0"/>
                        <a:t> (M. </a:t>
                      </a:r>
                      <a:r>
                        <a:rPr lang="en-US" sz="2400" baseline="0" dirty="0" err="1" smtClean="0"/>
                        <a:t>Gunshor</a:t>
                      </a:r>
                      <a:r>
                        <a:rPr lang="en-US" sz="2400" baseline="0" dirty="0" smtClean="0"/>
                        <a:t>, J. Nelson)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$240K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8187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CIRA/CSU </a:t>
                      </a:r>
                      <a:r>
                        <a:rPr lang="en-US" sz="2400" baseline="0" dirty="0" smtClean="0"/>
                        <a:t>(</a:t>
                      </a:r>
                      <a:r>
                        <a:rPr lang="en-US" sz="2400" baseline="0" dirty="0" smtClean="0"/>
                        <a:t>S. Miller, etc.)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$60K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667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Total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/>
                        <a:t>$300K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538257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62526" y="4995512"/>
            <a:ext cx="10125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also </a:t>
            </a:r>
            <a:r>
              <a:rPr lang="en-US" dirty="0">
                <a:hlinkClick r:id="rId2"/>
              </a:rPr>
              <a:t>https://docs.google.com/spreadsheets/d/1hVx3DuVoNBm2nHQ5hscQom7n4XSDYifD-lEThUg3dZo/edit#gid=1839449828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D06D4-6608-4CC7-8FEB-F597810B498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803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888</Words>
  <Application>Microsoft Office PowerPoint</Application>
  <PresentationFormat>Widescreen</PresentationFormat>
  <Paragraphs>108</Paragraphs>
  <Slides>12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Presentation</vt:lpstr>
      <vt:lpstr>StAR Imagery Team (JPSS and GOES-R series)</vt:lpstr>
      <vt:lpstr>JPSS VIIRS Imagery accomplishments thru FY19</vt:lpstr>
      <vt:lpstr> JPSS VIIRS Imagery examples</vt:lpstr>
      <vt:lpstr>GOES ABI Imagery accomplishments thru FY19</vt:lpstr>
      <vt:lpstr>GOES ABI Imagery</vt:lpstr>
      <vt:lpstr>FY20 APO Overview (milestones and risks) </vt:lpstr>
      <vt:lpstr>FY20 APO Overview (milestones and risks) </vt:lpstr>
      <vt:lpstr>FY20 Spend Plan Overview</vt:lpstr>
      <vt:lpstr>FY20 Spend Plan Overview</vt:lpstr>
      <vt:lpstr>Product Line plans (JPSS)</vt:lpstr>
      <vt:lpstr>Product Line plans (GOES Imagery)</vt:lpstr>
      <vt:lpstr>Discussion and Feedback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 Imagery Team (JPSS and GOES-R series)</dc:title>
  <dc:creator>Hillger, Don</dc:creator>
  <cp:lastModifiedBy>Tim Schmit</cp:lastModifiedBy>
  <cp:revision>40</cp:revision>
  <dcterms:created xsi:type="dcterms:W3CDTF">2019-08-29T20:13:03Z</dcterms:created>
  <dcterms:modified xsi:type="dcterms:W3CDTF">2019-09-05T18:10:10Z</dcterms:modified>
</cp:coreProperties>
</file>