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52"/>
  </p:notesMasterIdLst>
  <p:sldIdLst>
    <p:sldId id="307" r:id="rId5"/>
    <p:sldId id="308" r:id="rId6"/>
    <p:sldId id="287" r:id="rId7"/>
    <p:sldId id="288" r:id="rId8"/>
    <p:sldId id="304" r:id="rId9"/>
    <p:sldId id="305" r:id="rId10"/>
    <p:sldId id="306"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309" r:id="rId46"/>
    <p:sldId id="279" r:id="rId47"/>
    <p:sldId id="280" r:id="rId48"/>
    <p:sldId id="281" r:id="rId49"/>
    <p:sldId id="283" r:id="rId50"/>
    <p:sldId id="28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834" y="-114"/>
      </p:cViewPr>
      <p:guideLst>
        <p:guide orient="horz" pos="2160"/>
        <p:guide pos="2880"/>
      </p:guideLst>
    </p:cSldViewPr>
  </p:slideViewPr>
  <p:notesTextViewPr>
    <p:cViewPr>
      <p:scale>
        <a:sx n="1" d="1"/>
        <a:sy n="1" d="1"/>
      </p:scale>
      <p:origin x="0" y="0"/>
    </p:cViewPr>
  </p:notesTextViewPr>
  <p:sorterViewPr>
    <p:cViewPr>
      <p:scale>
        <a:sx n="100" d="100"/>
        <a:sy n="100" d="100"/>
      </p:scale>
      <p:origin x="0" y="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E46EB-A3C5-4663-AA05-A6E255436242}" type="datetimeFigureOut">
              <a:rPr lang="en-US" smtClean="0"/>
              <a:t>1/12/2012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C3E16D-6956-48F0-B675-B3C3D6DABCE3}" type="slidenum">
              <a:rPr lang="en-US" smtClean="0"/>
              <a:t>‹#›</a:t>
            </a:fld>
            <a:endParaRPr lang="en-US"/>
          </a:p>
        </p:txBody>
      </p:sp>
    </p:spTree>
    <p:extLst>
      <p:ext uri="{BB962C8B-B14F-4D97-AF65-F5344CB8AC3E}">
        <p14:creationId xmlns:p14="http://schemas.microsoft.com/office/powerpoint/2010/main" val="282441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910DD1E-1CB1-44AA-9D5E-440DBFC8EB92}" type="slidenum">
              <a:rPr lang="en-US" smtClean="0"/>
              <a:pPr eaLnBrk="1" hangingPunct="1"/>
              <a:t>1</a:t>
            </a:fld>
            <a:endParaRPr lang="en-US" smtClean="0"/>
          </a:p>
        </p:txBody>
      </p:sp>
      <p:sp>
        <p:nvSpPr>
          <p:cNvPr id="57347" name="Rectangle 2"/>
          <p:cNvSpPr>
            <a:spLocks noGrp="1" noRot="1" noChangeAspect="1" noChangeArrowheads="1" noTextEdit="1"/>
          </p:cNvSpPr>
          <p:nvPr>
            <p:ph type="sldImg"/>
          </p:nvPr>
        </p:nvSpPr>
        <p:spPr>
          <a:xfrm>
            <a:off x="1143000" y="687388"/>
            <a:ext cx="4572000" cy="3429000"/>
          </a:xfrm>
          <a:ln/>
        </p:spPr>
      </p:sp>
      <p:sp>
        <p:nvSpPr>
          <p:cNvPr id="5734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19</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20</a:t>
            </a:fld>
            <a:endParaRPr lang="en-US"/>
          </a:p>
        </p:txBody>
      </p:sp>
    </p:spTree>
    <p:extLst>
      <p:ext uri="{BB962C8B-B14F-4D97-AF65-F5344CB8AC3E}">
        <p14:creationId xmlns:p14="http://schemas.microsoft.com/office/powerpoint/2010/main" val="373082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21</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t>Otkin</a:t>
            </a:r>
            <a:r>
              <a:rPr lang="en-US" b="0" dirty="0" smtClean="0"/>
              <a:t>, J. A., </a:t>
            </a:r>
            <a:r>
              <a:rPr lang="en-US" dirty="0" smtClean="0"/>
              <a:t>T. J. Greenwald, J. </a:t>
            </a:r>
            <a:r>
              <a:rPr lang="en-US" dirty="0" err="1" smtClean="0"/>
              <a:t>Sieglaff</a:t>
            </a:r>
            <a:r>
              <a:rPr lang="en-US" dirty="0" smtClean="0"/>
              <a:t>, and H.-L. Huang, 2009: Validation of a large-scale simulated brightness temperature dataset using SEVIRI satellite observations. </a:t>
            </a:r>
            <a:r>
              <a:rPr lang="en-US" i="1" dirty="0" smtClean="0"/>
              <a:t>J. Appl. Meteor. </a:t>
            </a:r>
            <a:r>
              <a:rPr lang="en-US" i="1" dirty="0" err="1" smtClean="0"/>
              <a:t>Climatol</a:t>
            </a:r>
            <a:r>
              <a:rPr lang="en-US" dirty="0" smtClean="0"/>
              <a:t>., </a:t>
            </a:r>
            <a:r>
              <a:rPr lang="en-US" b="1" dirty="0" smtClean="0"/>
              <a:t>48</a:t>
            </a:r>
            <a:r>
              <a:rPr lang="en-US" dirty="0" smtClean="0"/>
              <a:t>, 1613-1626. </a:t>
            </a:r>
          </a:p>
          <a:p>
            <a:endParaRPr lang="en-US" dirty="0" smtClean="0"/>
          </a:p>
          <a:p>
            <a:r>
              <a:rPr lang="en-US" dirty="0" smtClean="0"/>
              <a:t>Feltz, W. F., K. M. </a:t>
            </a:r>
            <a:r>
              <a:rPr lang="en-US" dirty="0" err="1" smtClean="0"/>
              <a:t>Bedka</a:t>
            </a:r>
            <a:r>
              <a:rPr lang="en-US" dirty="0" smtClean="0"/>
              <a:t>, </a:t>
            </a:r>
            <a:r>
              <a:rPr lang="en-US" b="0" dirty="0" smtClean="0"/>
              <a:t>J. A. </a:t>
            </a:r>
            <a:r>
              <a:rPr lang="en-US" b="0" dirty="0" err="1" smtClean="0"/>
              <a:t>Otkin</a:t>
            </a:r>
            <a:r>
              <a:rPr lang="en-US" dirty="0" smtClean="0"/>
              <a:t>, T. Greenwald, and S. A. Ackerman, 2009: Understanding satellite-observed mountain wave signatures using high-resolution numerical model data. </a:t>
            </a:r>
            <a:r>
              <a:rPr lang="en-US" i="1" dirty="0" err="1" smtClean="0"/>
              <a:t>Wea</a:t>
            </a:r>
            <a:r>
              <a:rPr lang="en-US" i="1" dirty="0" smtClean="0"/>
              <a:t>. Forecasting</a:t>
            </a:r>
            <a:r>
              <a:rPr lang="en-US" dirty="0" smtClean="0"/>
              <a:t>, </a:t>
            </a:r>
            <a:r>
              <a:rPr lang="en-US" b="1" dirty="0" smtClean="0"/>
              <a:t>24</a:t>
            </a:r>
            <a:r>
              <a:rPr lang="en-US" dirty="0" smtClean="0"/>
              <a:t>, 76-86. </a:t>
            </a:r>
          </a:p>
          <a:p>
            <a:endParaRPr lang="en-US" dirty="0" smtClean="0"/>
          </a:p>
          <a:p>
            <a:r>
              <a:rPr lang="en-US" b="0" dirty="0" err="1" smtClean="0"/>
              <a:t>Otkin</a:t>
            </a:r>
            <a:r>
              <a:rPr lang="en-US" b="0" dirty="0" smtClean="0"/>
              <a:t>, J. A., </a:t>
            </a:r>
            <a:r>
              <a:rPr lang="en-US" dirty="0" smtClean="0"/>
              <a:t>and T. J. Greenwald, 2008: Comparison of WRF model-simulated and MODIS-derived cloud data. </a:t>
            </a:r>
            <a:r>
              <a:rPr lang="en-US" i="1" dirty="0" smtClean="0"/>
              <a:t>Mon. </a:t>
            </a:r>
            <a:r>
              <a:rPr lang="en-US" i="1" dirty="0" err="1" smtClean="0"/>
              <a:t>Wea</a:t>
            </a:r>
            <a:r>
              <a:rPr lang="en-US" i="1" dirty="0" smtClean="0"/>
              <a:t>. Rev., </a:t>
            </a:r>
            <a:r>
              <a:rPr lang="en-US" b="1" dirty="0" smtClean="0"/>
              <a:t>136</a:t>
            </a:r>
            <a:r>
              <a:rPr lang="en-US" dirty="0" smtClean="0"/>
              <a:t>, 1957-1970</a:t>
            </a:r>
            <a:r>
              <a:rPr lang="en-US" i="1"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1415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solidFill>
                  <a:prstClr val="black"/>
                </a:solidFill>
              </a:rPr>
              <a:pPr/>
              <a:t>38</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120F62A-E03D-408E-8CDA-C40433E4154E}" type="slidenum">
              <a:rPr lang="en-US" sz="1200">
                <a:solidFill>
                  <a:prstClr val="black"/>
                </a:solidFill>
              </a:rPr>
              <a:pPr/>
              <a:t>41</a:t>
            </a:fld>
            <a:endParaRPr lang="en-US" sz="1200">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Data from this high-resolution simulation has been extensively used by two validation studies, with results shown in the next slide.  To the best of our knowledge, this was the largest model simulation (in terms of memory) ever performed at the time and was only surpassed by an even larger simulation late last year. Real image is on the right.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44</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47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8</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10</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11</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12</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NEdT</a:t>
            </a:r>
            <a:r>
              <a:rPr lang="en-US" baseline="0" dirty="0" smtClean="0"/>
              <a:t> is 300K for all bands, but the Water vapor bands are 240K for ABI and 230K for GOES!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14</a:t>
            </a:fld>
            <a:endParaRPr lang="en-US"/>
          </a:p>
        </p:txBody>
      </p:sp>
    </p:spTree>
    <p:extLst>
      <p:ext uri="{BB962C8B-B14F-4D97-AF65-F5344CB8AC3E}">
        <p14:creationId xmlns:p14="http://schemas.microsoft.com/office/powerpoint/2010/main" val="423549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18</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7480D1-33ED-4953-B271-07A91C8E7A31}"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342186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7480D1-33ED-4953-B271-07A91C8E7A31}"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123280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7480D1-33ED-4953-B271-07A91C8E7A31}"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2393861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199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856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352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0130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76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7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986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233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7480D1-33ED-4953-B271-07A91C8E7A31}"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3956489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773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587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012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722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3864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47046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2244361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2706452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969574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284160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7480D1-33ED-4953-B271-07A91C8E7A31}"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3031633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4261930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819487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991699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2442185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484095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609414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166_.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248400" y="1027113"/>
            <a:ext cx="2895600" cy="4916487"/>
          </a:xfrm>
          <a:prstGeom prst="rect">
            <a:avLst/>
          </a:prstGeom>
          <a:noFill/>
          <a:ln w="9525">
            <a:noFill/>
            <a:miter lim="800000"/>
            <a:headEnd/>
            <a:tailEnd/>
          </a:ln>
        </p:spPr>
      </p:pic>
      <p:sp>
        <p:nvSpPr>
          <p:cNvPr id="3" name="Subtitle 2"/>
          <p:cNvSpPr>
            <a:spLocks noGrp="1"/>
          </p:cNvSpPr>
          <p:nvPr>
            <p:ph type="subTitle" idx="1"/>
          </p:nvPr>
        </p:nvSpPr>
        <p:spPr>
          <a:xfrm>
            <a:off x="0"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0"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1/12/2012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85170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796A5602-5454-FE4B-9136-925147ECF399}" type="datetime1">
              <a:rPr lang="en-US" smtClean="0">
                <a:solidFill>
                  <a:prstClr val="white">
                    <a:tint val="75000"/>
                  </a:prstClr>
                </a:solidFill>
              </a:rPr>
              <a:pPr>
                <a:defRPr/>
              </a:pPr>
              <a:t>1/12/2012</a:t>
            </a:fld>
            <a:endParaRPr lang="en-US" dirty="0">
              <a:solidFill>
                <a:prstClr val="white">
                  <a:tint val="75000"/>
                </a:prstClr>
              </a:solidFill>
            </a:endParaRPr>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1" name="Picture 6"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740092" y="0"/>
            <a:ext cx="403907" cy="685800"/>
          </a:xfrm>
          <a:prstGeom prst="rect">
            <a:avLst/>
          </a:prstGeom>
          <a:noFill/>
          <a:ln w="9525">
            <a:noFill/>
            <a:miter lim="800000"/>
            <a:headEnd/>
            <a:tailEnd/>
          </a:ln>
        </p:spPr>
      </p:pic>
      <p:pic>
        <p:nvPicPr>
          <p:cNvPr id="22" name="Picture 21" descr="GOES-R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76200"/>
            <a:ext cx="914400" cy="583250"/>
          </a:xfrm>
          <a:prstGeom prst="rect">
            <a:avLst/>
          </a:prstGeom>
        </p:spPr>
      </p:pic>
      <p:pic>
        <p:nvPicPr>
          <p:cNvPr id="25" name="Picture 24" descr="NASA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35703" y="139225"/>
            <a:ext cx="542204" cy="457200"/>
          </a:xfrm>
          <a:prstGeom prst="rect">
            <a:avLst/>
          </a:prstGeom>
        </p:spPr>
      </p:pic>
      <p:pic>
        <p:nvPicPr>
          <p:cNvPr id="26" name="Picture 25" descr="NOAA_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69102" y="139225"/>
            <a:ext cx="456236" cy="457200"/>
          </a:xfrm>
          <a:prstGeom prst="rect">
            <a:avLst/>
          </a:prstGeom>
        </p:spPr>
      </p:pic>
    </p:spTree>
    <p:extLst>
      <p:ext uri="{BB962C8B-B14F-4D97-AF65-F5344CB8AC3E}">
        <p14:creationId xmlns:p14="http://schemas.microsoft.com/office/powerpoint/2010/main" val="4002623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sp>
          <p:nvSpPr>
            <p:cNvPr id="17" name="Rectangle 1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9"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1"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1/12/2012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pic>
        <p:nvPicPr>
          <p:cNvPr id="23" name="Picture 22"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143000" cy="762000"/>
          </a:xfrm>
          <a:prstGeom prst="rect">
            <a:avLst/>
          </a:prstGeom>
        </p:spPr>
      </p:pic>
    </p:spTree>
    <p:extLst>
      <p:ext uri="{BB962C8B-B14F-4D97-AF65-F5344CB8AC3E}">
        <p14:creationId xmlns:p14="http://schemas.microsoft.com/office/powerpoint/2010/main" val="557578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p:cNvGrpSpPr/>
          <p:nvPr userDrawn="1"/>
        </p:nvGrpSpPr>
        <p:grpSpPr>
          <a:xfrm>
            <a:off x="0" y="0"/>
            <a:ext cx="9144000" cy="6858000"/>
            <a:chOff x="0" y="0"/>
            <a:chExt cx="9144000" cy="6858000"/>
          </a:xfrm>
        </p:grpSpPr>
        <p:sp>
          <p:nvSpPr>
            <p:cNvPr id="19" name="Rectangle 1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1"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2"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3"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pic>
          <p:nvPicPr>
            <p:cNvPr id="24" name="Picture 33" descr="GOES-R_Color_Lg"/>
            <p:cNvPicPr>
              <a:picLocks noChangeAspect="1" noChangeArrowheads="1"/>
            </p:cNvPicPr>
            <p:nvPr userDrawn="1"/>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0"/>
              <a:ext cx="1241425" cy="827617"/>
            </a:xfrm>
            <a:prstGeom prst="rect">
              <a:avLst/>
            </a:prstGeom>
            <a:noFill/>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1/12/2012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27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7480D1-33ED-4953-B271-07A91C8E7A31}" type="datetimeFigureOut">
              <a:rPr lang="en-US" smtClean="0"/>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2103472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9144000" cy="6858000"/>
            <a:chOff x="0" y="0"/>
            <a:chExt cx="9144000" cy="6858000"/>
          </a:xfrm>
        </p:grpSpPr>
        <p:sp>
          <p:nvSpPr>
            <p:cNvPr id="15" name="Rectangle 14"/>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9"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1/12/2012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pic>
        <p:nvPicPr>
          <p:cNvPr id="21" name="Picture 20"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1216177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7"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8"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1/12/2012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1433227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1/12/2012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7135496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7480D1-33ED-4953-B271-07A91C8E7A31}" type="datetimeFigureOut">
              <a:rPr lang="en-US" smtClean="0"/>
              <a:t>1/12/2012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221337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7480D1-33ED-4953-B271-07A91C8E7A31}" type="datetimeFigureOut">
              <a:rPr lang="en-US" smtClean="0"/>
              <a:t>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363342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480D1-33ED-4953-B271-07A91C8E7A31}" type="datetimeFigureOut">
              <a:rPr lang="en-US" smtClean="0"/>
              <a:t>1/12/2012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4032988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7480D1-33ED-4953-B271-07A91C8E7A31}" type="datetimeFigureOut">
              <a:rPr lang="en-US" smtClean="0"/>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245011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7480D1-33ED-4953-B271-07A91C8E7A31}" type="datetimeFigureOut">
              <a:rPr lang="en-US" smtClean="0"/>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89417-9CCF-4670-A5C5-2BE7F1576710}" type="slidenum">
              <a:rPr lang="en-US" smtClean="0"/>
              <a:t>‹#›</a:t>
            </a:fld>
            <a:endParaRPr lang="en-US"/>
          </a:p>
        </p:txBody>
      </p:sp>
    </p:spTree>
    <p:extLst>
      <p:ext uri="{BB962C8B-B14F-4D97-AF65-F5344CB8AC3E}">
        <p14:creationId xmlns:p14="http://schemas.microsoft.com/office/powerpoint/2010/main" val="32669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480D1-33ED-4953-B271-07A91C8E7A31}" type="datetimeFigureOut">
              <a:rPr lang="en-US" smtClean="0"/>
              <a:t>1/12/2012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9417-9CCF-4670-A5C5-2BE7F1576710}" type="slidenum">
              <a:rPr lang="en-US" smtClean="0"/>
              <a:t>‹#›</a:t>
            </a:fld>
            <a:endParaRPr lang="en-US"/>
          </a:p>
        </p:txBody>
      </p:sp>
    </p:spTree>
    <p:extLst>
      <p:ext uri="{BB962C8B-B14F-4D97-AF65-F5344CB8AC3E}">
        <p14:creationId xmlns:p14="http://schemas.microsoft.com/office/powerpoint/2010/main" val="4265211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83892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4076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chemeClr val="tx1"/>
            </a:gs>
            <a:gs pos="90000">
              <a:schemeClr val="bg1">
                <a:shade val="20000"/>
                <a:satMod val="255000"/>
              </a:schemeClr>
            </a:gs>
          </a:gsLst>
          <a:lin ang="162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1/12/2012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06773972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0.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2.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04800" y="76200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600" b="1" dirty="0">
                <a:solidFill>
                  <a:srgbClr val="FFFF00"/>
                </a:solidFill>
                <a:latin typeface="Arial Unicode MS" pitchFamily="34" charset="-128"/>
                <a:cs typeface="Times New Roman" pitchFamily="18" charset="0"/>
              </a:rPr>
              <a:t>The </a:t>
            </a:r>
            <a:r>
              <a:rPr lang="en-US" sz="3600" b="1" dirty="0" smtClean="0">
                <a:solidFill>
                  <a:srgbClr val="FFFF00"/>
                </a:solidFill>
                <a:latin typeface="Arial Unicode MS" pitchFamily="34" charset="-128"/>
                <a:cs typeface="Times New Roman" pitchFamily="18" charset="0"/>
              </a:rPr>
              <a:t>ABI </a:t>
            </a:r>
            <a:r>
              <a:rPr lang="en-US" sz="3600" b="1" dirty="0">
                <a:solidFill>
                  <a:srgbClr val="FFFF00"/>
                </a:solidFill>
                <a:latin typeface="Arial Unicode MS" pitchFamily="34" charset="-128"/>
                <a:cs typeface="Times New Roman" pitchFamily="18" charset="0"/>
              </a:rPr>
              <a:t>on GOES-R </a:t>
            </a:r>
          </a:p>
        </p:txBody>
      </p:sp>
      <p:sp>
        <p:nvSpPr>
          <p:cNvPr id="7171" name="Text Box 3"/>
          <p:cNvSpPr txBox="1">
            <a:spLocks noChangeArrowheads="1"/>
          </p:cNvSpPr>
          <p:nvPr/>
        </p:nvSpPr>
        <p:spPr bwMode="auto">
          <a:xfrm>
            <a:off x="381000" y="1447800"/>
            <a:ext cx="85344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000" b="1" dirty="0">
                <a:solidFill>
                  <a:schemeClr val="bg1"/>
                </a:solidFill>
                <a:latin typeface="Arial Unicode MS" pitchFamily="34" charset="-128"/>
              </a:rPr>
              <a:t>Timothy J. Schmit</a:t>
            </a:r>
          </a:p>
          <a:p>
            <a:pPr algn="ctr">
              <a:spcBef>
                <a:spcPct val="50000"/>
              </a:spcBef>
            </a:pPr>
            <a:r>
              <a:rPr lang="en-US" sz="2000" b="1" dirty="0">
                <a:solidFill>
                  <a:srgbClr val="FFFF00"/>
                </a:solidFill>
                <a:latin typeface="Arial Unicode MS" pitchFamily="34" charset="-128"/>
              </a:rPr>
              <a:t>NOAA/NESDIS/Satellite Applications and Research</a:t>
            </a:r>
          </a:p>
          <a:p>
            <a:pPr algn="ctr">
              <a:spcBef>
                <a:spcPct val="50000"/>
              </a:spcBef>
            </a:pPr>
            <a:r>
              <a:rPr lang="en-US" sz="2000" b="1" dirty="0">
                <a:solidFill>
                  <a:srgbClr val="FFFF00"/>
                </a:solidFill>
                <a:latin typeface="Arial Unicode MS" pitchFamily="34" charset="-128"/>
              </a:rPr>
              <a:t>  Advanced Satellite Products Branch (ASPB)</a:t>
            </a:r>
          </a:p>
          <a:p>
            <a:pPr algn="ctr">
              <a:spcBef>
                <a:spcPct val="50000"/>
              </a:spcBef>
            </a:pPr>
            <a:r>
              <a:rPr lang="en-US" sz="2000" b="1" dirty="0" err="1">
                <a:solidFill>
                  <a:schemeClr val="bg1"/>
                </a:solidFill>
                <a:latin typeface="Arial Unicode MS" pitchFamily="34" charset="-128"/>
              </a:rPr>
              <a:t>Kaba</a:t>
            </a:r>
            <a:r>
              <a:rPr lang="en-US" sz="2000" b="1" dirty="0">
                <a:solidFill>
                  <a:schemeClr val="bg1"/>
                </a:solidFill>
                <a:latin typeface="Arial Unicode MS" pitchFamily="34" charset="-128"/>
              </a:rPr>
              <a:t> Bah, Mathew M. </a:t>
            </a:r>
            <a:r>
              <a:rPr lang="en-US" sz="2000" b="1" dirty="0" err="1">
                <a:solidFill>
                  <a:schemeClr val="bg1"/>
                </a:solidFill>
                <a:latin typeface="Arial Unicode MS" pitchFamily="34" charset="-128"/>
              </a:rPr>
              <a:t>Gunshor</a:t>
            </a:r>
            <a:r>
              <a:rPr lang="en-US" sz="2000" b="1" dirty="0">
                <a:solidFill>
                  <a:schemeClr val="bg1"/>
                </a:solidFill>
                <a:latin typeface="Arial Unicode MS" pitchFamily="34" charset="-128"/>
              </a:rPr>
              <a:t>, Jun Li, Scott Bachmeier, William </a:t>
            </a:r>
            <a:r>
              <a:rPr lang="en-US" sz="2000" b="1" dirty="0" err="1">
                <a:solidFill>
                  <a:schemeClr val="bg1"/>
                </a:solidFill>
                <a:latin typeface="Arial Unicode MS" pitchFamily="34" charset="-128"/>
              </a:rPr>
              <a:t>Straka</a:t>
            </a:r>
            <a:r>
              <a:rPr lang="en-US" sz="2000" b="1" dirty="0">
                <a:solidFill>
                  <a:schemeClr val="bg1"/>
                </a:solidFill>
                <a:latin typeface="Arial Unicode MS" pitchFamily="34" charset="-128"/>
              </a:rPr>
              <a:t>, etc.</a:t>
            </a:r>
          </a:p>
          <a:p>
            <a:pPr algn="ctr">
              <a:spcBef>
                <a:spcPct val="50000"/>
              </a:spcBef>
            </a:pPr>
            <a:r>
              <a:rPr lang="en-US" sz="2000" b="1" dirty="0">
                <a:solidFill>
                  <a:srgbClr val="FFFF00"/>
                </a:solidFill>
                <a:latin typeface="Arial Unicode MS" pitchFamily="34" charset="-128"/>
              </a:rPr>
              <a:t>CIMSS, Madison, WI</a:t>
            </a:r>
          </a:p>
          <a:p>
            <a:pPr algn="ctr">
              <a:spcBef>
                <a:spcPct val="50000"/>
              </a:spcBef>
            </a:pPr>
            <a:r>
              <a:rPr lang="en-US" sz="2000" b="1" dirty="0">
                <a:solidFill>
                  <a:schemeClr val="bg1"/>
                </a:solidFill>
                <a:latin typeface="Arial Unicode MS" pitchFamily="34" charset="-128"/>
              </a:rPr>
              <a:t>James J. </a:t>
            </a:r>
            <a:r>
              <a:rPr lang="en-US" sz="2000" b="1" dirty="0" err="1">
                <a:solidFill>
                  <a:schemeClr val="bg1"/>
                </a:solidFill>
                <a:latin typeface="Arial Unicode MS" pitchFamily="34" charset="-128"/>
              </a:rPr>
              <a:t>Gurka</a:t>
            </a:r>
            <a:r>
              <a:rPr lang="en-US" sz="2000" b="1" dirty="0">
                <a:solidFill>
                  <a:schemeClr val="bg1"/>
                </a:solidFill>
                <a:latin typeface="Arial Unicode MS" pitchFamily="34" charset="-128"/>
              </a:rPr>
              <a:t>, Steve Goodman, etc. </a:t>
            </a:r>
          </a:p>
          <a:p>
            <a:pPr algn="ctr">
              <a:spcBef>
                <a:spcPct val="50000"/>
              </a:spcBef>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a:latin typeface="Times New Roman" pitchFamily="18" charset="0"/>
              </a:rPr>
              <a:t>UW-Madison</a:t>
            </a:r>
            <a:endParaRPr lang="en-US" sz="800">
              <a:latin typeface="Times New Roman" pitchFamily="18" charset="0"/>
            </a:endParaRPr>
          </a:p>
        </p:txBody>
      </p:sp>
      <p:sp>
        <p:nvSpPr>
          <p:cNvPr id="7174" name="Text Box 6"/>
          <p:cNvSpPr txBox="1">
            <a:spLocks noChangeArrowheads="1"/>
          </p:cNvSpPr>
          <p:nvPr/>
        </p:nvSpPr>
        <p:spPr bwMode="auto">
          <a:xfrm>
            <a:off x="2971800" y="5181600"/>
            <a:ext cx="3657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dirty="0" smtClean="0">
                <a:solidFill>
                  <a:schemeClr val="bg1"/>
                </a:solidFill>
              </a:rPr>
              <a:t>Eighth </a:t>
            </a:r>
            <a:r>
              <a:rPr lang="en-US" sz="1600" b="1" dirty="0">
                <a:solidFill>
                  <a:schemeClr val="bg1"/>
                </a:solidFill>
              </a:rPr>
              <a:t>Annual Symposium on Future Operational Environmental Satellite </a:t>
            </a:r>
            <a:r>
              <a:rPr lang="en-US" sz="1600" b="1" dirty="0" smtClean="0">
                <a:solidFill>
                  <a:schemeClr val="bg1"/>
                </a:solidFill>
              </a:rPr>
              <a:t>Systems</a:t>
            </a:r>
          </a:p>
          <a:p>
            <a:pPr algn="ctr" eaLnBrk="1" hangingPunct="1"/>
            <a:r>
              <a:rPr lang="en-US" sz="1600" b="1" dirty="0" smtClean="0">
                <a:solidFill>
                  <a:schemeClr val="bg1"/>
                </a:solidFill>
              </a:rPr>
              <a:t> </a:t>
            </a:r>
            <a:endParaRPr lang="en-US" sz="1600" b="1" dirty="0">
              <a:solidFill>
                <a:schemeClr val="bg1"/>
              </a:solidFill>
            </a:endParaRPr>
          </a:p>
          <a:p>
            <a:pPr algn="ctr" eaLnBrk="1" hangingPunct="1"/>
            <a:r>
              <a:rPr lang="en-US" sz="1600" b="1" i="1" dirty="0" smtClean="0">
                <a:solidFill>
                  <a:schemeClr val="bg1"/>
                </a:solidFill>
              </a:rPr>
              <a:t>New Orleans, LA</a:t>
            </a:r>
            <a:endParaRPr lang="en-US" sz="1600" b="1" i="1" dirty="0">
              <a:solidFill>
                <a:schemeClr val="bg1"/>
              </a:solidFill>
            </a:endParaRPr>
          </a:p>
          <a:p>
            <a:pPr algn="ctr" eaLnBrk="1" hangingPunct="1"/>
            <a:r>
              <a:rPr lang="en-US" sz="1600" b="1" i="1" dirty="0" smtClean="0">
                <a:solidFill>
                  <a:schemeClr val="bg1"/>
                </a:solidFill>
              </a:rPr>
              <a:t>24 </a:t>
            </a:r>
            <a:r>
              <a:rPr lang="en-US" sz="1600" b="1" i="1" dirty="0">
                <a:solidFill>
                  <a:schemeClr val="bg1"/>
                </a:solidFill>
              </a:rPr>
              <a:t>January 2011</a:t>
            </a: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8">
            <a:extLst>
              <a:ext uri="{28A0092B-C50C-407E-A947-70E740481C1C}">
                <a14:useLocalDpi xmlns:a14="http://schemas.microsoft.com/office/drawing/2010/main" val="0"/>
              </a:ext>
            </a:extLst>
          </a:blip>
          <a:srcRect l="14430" t="30359" r="11411" b="5500"/>
          <a:stretch/>
        </p:blipFill>
        <p:spPr bwMode="auto">
          <a:xfrm>
            <a:off x="1721069" y="5181600"/>
            <a:ext cx="1326931" cy="154777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9A30B3-00E2-400A-9E01-282774F7B193}" type="slidenum">
              <a:rPr lang="en-US" smtClean="0"/>
              <a:pPr eaLnBrk="1" hangingPunct="1"/>
              <a:t>1</a:t>
            </a:fld>
            <a:endParaRPr lang="en-US" smtClean="0"/>
          </a:p>
        </p:txBody>
      </p:sp>
    </p:spTree>
    <p:extLst>
      <p:ext uri="{BB962C8B-B14F-4D97-AF65-F5344CB8AC3E}">
        <p14:creationId xmlns:p14="http://schemas.microsoft.com/office/powerpoint/2010/main" val="1454816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10</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36614937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11</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1158351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12</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2821939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640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 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a:t>
            </a:r>
            <a:r>
              <a:rPr lang="en-US" sz="1600" dirty="0" smtClean="0">
                <a:solidFill>
                  <a:srgbClr val="FFFFFF"/>
                </a:solidFill>
                <a:ea typeface="MS PGothic" pitchFamily="34" charset="-128"/>
              </a:rPr>
              <a:t>Schmit</a:t>
            </a:r>
          </a:p>
          <a:p>
            <a:pPr fontAlgn="base">
              <a:spcBef>
                <a:spcPct val="0"/>
              </a:spcBef>
              <a:spcAft>
                <a:spcPct val="0"/>
              </a:spcAft>
            </a:pPr>
            <a:r>
              <a:rPr lang="en-US" sz="1600" dirty="0" smtClean="0">
                <a:solidFill>
                  <a:srgbClr val="FFFFFF"/>
                </a:solidFill>
                <a:ea typeface="MS PGothic" pitchFamily="34" charset="-128"/>
              </a:rPr>
              <a:t>- Can these type loops validate </a:t>
            </a:r>
            <a:r>
              <a:rPr lang="en-US" sz="1600" dirty="0" err="1" smtClean="0">
                <a:solidFill>
                  <a:srgbClr val="FFFFFF"/>
                </a:solidFill>
                <a:ea typeface="MS PGothic" pitchFamily="34" charset="-128"/>
              </a:rPr>
              <a:t>meso</a:t>
            </a:r>
            <a:r>
              <a:rPr lang="en-US" sz="1600" dirty="0" smtClean="0">
                <a:solidFill>
                  <a:srgbClr val="FFFFFF"/>
                </a:solidFill>
                <a:ea typeface="MS PGothic" pitchFamily="34" charset="-128"/>
              </a:rPr>
              <a:t>-scale models? </a:t>
            </a:r>
            <a:endParaRPr lang="en-US" sz="1600" dirty="0">
              <a:solidFill>
                <a:srgbClr val="FFFFFF"/>
              </a:solidFill>
              <a:ea typeface="MS PGothic" pitchFamily="34" charset="-128"/>
            </a:endParaRP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
        <p:nvSpPr>
          <p:cNvPr id="2" name="Slide Number Placeholder 1"/>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473508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dirty="0">
                <a:solidFill>
                  <a:srgbClr val="FFFF00"/>
                </a:solidFill>
              </a:rPr>
              <a:t>ABI to Imager Noise Comparison</a:t>
            </a:r>
            <a:br>
              <a:rPr lang="en-US" dirty="0">
                <a:solidFill>
                  <a:srgbClr val="FFFF00"/>
                </a:solidFill>
              </a:rPr>
            </a:b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1FFFAA2E-2DCD-4576-B58B-C5DD3B30C939}" type="slidenum">
              <a:rPr lang="en-US" smtClean="0">
                <a:solidFill>
                  <a:srgbClr val="000000"/>
                </a:solidFill>
              </a:rPr>
              <a:pPr>
                <a:defRPr/>
              </a:pPr>
              <a:t>14</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56451064"/>
              </p:ext>
            </p:extLst>
          </p:nvPr>
        </p:nvGraphicFramePr>
        <p:xfrm>
          <a:off x="457197" y="1219200"/>
          <a:ext cx="8153403" cy="5024120"/>
        </p:xfrm>
        <a:graphic>
          <a:graphicData uri="http://schemas.openxmlformats.org/drawingml/2006/table">
            <a:tbl>
              <a:tblPr firstRow="1" bandRow="1">
                <a:tableStyleId>{5C22544A-7EE6-4342-B048-85BDC9FD1C3A}</a:tableStyleId>
              </a:tblPr>
              <a:tblGrid>
                <a:gridCol w="672004"/>
                <a:gridCol w="851999"/>
                <a:gridCol w="685800"/>
                <a:gridCol w="1295401"/>
                <a:gridCol w="914399"/>
                <a:gridCol w="685800"/>
                <a:gridCol w="685800"/>
                <a:gridCol w="1143000"/>
                <a:gridCol w="1219200"/>
              </a:tblGrid>
              <a:tr h="370840">
                <a:tc>
                  <a:txBody>
                    <a:bodyPr/>
                    <a:lstStyle/>
                    <a:p>
                      <a:pPr algn="r"/>
                      <a:r>
                        <a:rPr lang="en-US" dirty="0" smtClean="0">
                          <a:solidFill>
                            <a:schemeClr val="tx1"/>
                          </a:solidFill>
                        </a:rPr>
                        <a:t>ABI</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r"/>
                      <a:r>
                        <a:rPr lang="en-US" dirty="0" smtClean="0">
                          <a:solidFill>
                            <a:schemeClr val="tx1"/>
                          </a:solidFill>
                        </a:rPr>
                        <a:t>GOES</a:t>
                      </a:r>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a:p>
                  </a:txBody>
                  <a:tcPr/>
                </a:tc>
                <a:tc>
                  <a:txBody>
                    <a:bodyPr/>
                    <a:lstStyle/>
                    <a:p>
                      <a:pPr algn="ctr"/>
                      <a:r>
                        <a:rPr lang="en-US" dirty="0" smtClean="0">
                          <a:solidFill>
                            <a:schemeClr val="tx1"/>
                          </a:solidFill>
                        </a:rPr>
                        <a:t>-12</a:t>
                      </a:r>
                      <a:endParaRPr lang="en-US" dirty="0">
                        <a:solidFill>
                          <a:schemeClr val="tx1"/>
                        </a:solidFill>
                      </a:endParaRPr>
                    </a:p>
                  </a:txBody>
                  <a:tcPr/>
                </a:tc>
                <a:tc>
                  <a:txBody>
                    <a:bodyPr/>
                    <a:lstStyle/>
                    <a:p>
                      <a:pPr algn="ctr"/>
                      <a:r>
                        <a:rPr lang="en-US" dirty="0" smtClean="0">
                          <a:solidFill>
                            <a:schemeClr val="tx1"/>
                          </a:solidFill>
                        </a:rPr>
                        <a:t>-15</a:t>
                      </a:r>
                      <a:endParaRPr lang="en-US" dirty="0">
                        <a:solidFill>
                          <a:schemeClr val="tx1"/>
                        </a:solidFill>
                      </a:endParaRPr>
                    </a:p>
                  </a:txBody>
                  <a:tcPr/>
                </a:tc>
              </a:tr>
              <a:tr h="370840">
                <a:tc>
                  <a:txBody>
                    <a:bodyPr/>
                    <a:lstStyle/>
                    <a:p>
                      <a:pPr algn="r"/>
                      <a:r>
                        <a:rPr lang="en-US" sz="1600" dirty="0" smtClean="0">
                          <a:solidFill>
                            <a:schemeClr val="tx1"/>
                          </a:solidFill>
                        </a:rPr>
                        <a:t>#</a:t>
                      </a:r>
                      <a:endParaRPr lang="en-US" sz="1600" dirty="0">
                        <a:solidFill>
                          <a:schemeClr val="tx1"/>
                        </a:solidFill>
                      </a:endParaRPr>
                    </a:p>
                  </a:txBody>
                  <a:tcPr/>
                </a:tc>
                <a:tc>
                  <a:txBody>
                    <a:bodyPr/>
                    <a:lstStyle/>
                    <a:p>
                      <a:pPr algn="ctr"/>
                      <a:r>
                        <a:rPr lang="en-US" sz="1600" dirty="0" smtClean="0">
                          <a:solidFill>
                            <a:schemeClr val="tx1"/>
                          </a:solidFill>
                        </a:rPr>
                        <a:t>Freq.</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endParaRPr lang="en-US" sz="1600" dirty="0">
                        <a:solidFill>
                          <a:schemeClr val="tx1"/>
                        </a:solidFill>
                      </a:endParaRPr>
                    </a:p>
                  </a:txBody>
                  <a:tcPr/>
                </a:tc>
                <a:tc>
                  <a:txBody>
                    <a:bodyPr/>
                    <a:lstStyle/>
                    <a:p>
                      <a:pPr algn="ctr"/>
                      <a:r>
                        <a:rPr lang="en-US" sz="1600" dirty="0" smtClean="0">
                          <a:solidFill>
                            <a:schemeClr val="tx1"/>
                          </a:solidFill>
                        </a:rPr>
                        <a:t>Spec</a:t>
                      </a:r>
                    </a:p>
                    <a:p>
                      <a:pPr algn="ctr"/>
                      <a:r>
                        <a:rPr lang="en-US" sz="1600" dirty="0" smtClean="0">
                          <a:solidFill>
                            <a:schemeClr val="tx1"/>
                          </a:solidFill>
                        </a:rPr>
                        <a:t>(K)</a:t>
                      </a:r>
                      <a:endParaRPr lang="en-US" sz="1600" dirty="0">
                        <a:solidFill>
                          <a:schemeClr val="tx1"/>
                        </a:solidFill>
                      </a:endParaRPr>
                    </a:p>
                  </a:txBody>
                  <a:tcPr/>
                </a:tc>
                <a:tc>
                  <a:txBody>
                    <a:bodyPr/>
                    <a:lstStyle/>
                    <a:p>
                      <a:pPr algn="ctr"/>
                      <a:r>
                        <a:rPr lang="en-US" sz="1600" dirty="0" smtClean="0">
                          <a:solidFill>
                            <a:schemeClr val="tx1"/>
                          </a:solidFill>
                        </a:rPr>
                        <a:t>Worst Case Estimate*</a:t>
                      </a:r>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sz="1600" dirty="0" smtClean="0">
                          <a:solidFill>
                            <a:schemeClr val="tx1"/>
                          </a:solidFill>
                        </a:rPr>
                        <a:t>#</a:t>
                      </a: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en-US" sz="1600" dirty="0" err="1" smtClean="0">
                          <a:solidFill>
                            <a:schemeClr val="tx1"/>
                          </a:solidFill>
                        </a:rPr>
                        <a:t>Freq</a:t>
                      </a:r>
                      <a:endParaRPr lang="en-US" sz="16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p>
                  </a:txBody>
                  <a:tcPr/>
                </a:tc>
                <a:tc>
                  <a:txBody>
                    <a:bodyPr/>
                    <a:lstStyle/>
                    <a:p>
                      <a:pPr algn="ctr"/>
                      <a:r>
                        <a:rPr lang="en-US" sz="1600" dirty="0" smtClean="0"/>
                        <a:t>Spec</a:t>
                      </a:r>
                    </a:p>
                    <a:p>
                      <a:pPr algn="ctr"/>
                      <a:r>
                        <a:rPr lang="en-US" sz="1600" dirty="0" smtClean="0"/>
                        <a:t>(K)</a:t>
                      </a:r>
                      <a:endParaRPr lang="en-US" sz="1600" dirty="0"/>
                    </a:p>
                  </a:txBody>
                  <a:tcPr/>
                </a:tc>
                <a:tc>
                  <a:txBody>
                    <a:bodyPr/>
                    <a:lstStyle/>
                    <a:p>
                      <a:pPr algn="ctr"/>
                      <a:r>
                        <a:rPr lang="en-US" sz="1600" dirty="0" smtClean="0">
                          <a:solidFill>
                            <a:schemeClr val="tx1"/>
                          </a:solidFill>
                        </a:rPr>
                        <a:t>Measured</a:t>
                      </a:r>
                    </a:p>
                    <a:p>
                      <a:pPr algn="ctr"/>
                      <a:r>
                        <a:rPr lang="en-US" sz="1600" dirty="0" smtClean="0">
                          <a:solidFill>
                            <a:schemeClr val="tx1"/>
                          </a:solidFill>
                        </a:rPr>
                        <a:t>(PLT)</a:t>
                      </a:r>
                      <a:endParaRPr lang="en-US" sz="16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Measured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(PLT)</a:t>
                      </a:r>
                      <a:endParaRPr lang="en-US" sz="1600" dirty="0">
                        <a:solidFill>
                          <a:schemeClr val="tx1"/>
                        </a:solidFill>
                      </a:endParaRPr>
                    </a:p>
                  </a:txBody>
                  <a:tcPr/>
                </a:tc>
              </a:tr>
              <a:tr h="0">
                <a:tc>
                  <a:txBody>
                    <a:bodyPr/>
                    <a:lstStyle/>
                    <a:p>
                      <a:pPr algn="r"/>
                      <a:endParaRPr lang="en-US"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US" sz="1600"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370840">
                <a:tc>
                  <a:txBody>
                    <a:bodyPr/>
                    <a:lstStyle/>
                    <a:p>
                      <a:pPr algn="r"/>
                      <a:r>
                        <a:rPr lang="en-US" sz="1800" dirty="0" smtClean="0">
                          <a:solidFill>
                            <a:schemeClr val="tx1"/>
                          </a:solidFill>
                          <a:latin typeface="+mj-lt"/>
                        </a:rPr>
                        <a:t>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n-lt"/>
                        </a:rPr>
                        <a:t>3.9</a:t>
                      </a:r>
                      <a:endParaRPr lang="en-US" sz="18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0.1</a:t>
                      </a:r>
                      <a:endParaRPr lang="en-US" sz="1800" dirty="0">
                        <a:solidFill>
                          <a:schemeClr val="tx1"/>
                        </a:solidFill>
                        <a:latin typeface="+mn-lt"/>
                      </a:endParaRPr>
                    </a:p>
                  </a:txBody>
                  <a:tcPr anchor="ctr"/>
                </a:tc>
                <a:tc>
                  <a:txBody>
                    <a:bodyPr/>
                    <a:lstStyle/>
                    <a:p>
                      <a:pPr algn="ctr"/>
                      <a:r>
                        <a:rPr lang="en-US" sz="1800" dirty="0" smtClean="0">
                          <a:solidFill>
                            <a:schemeClr val="tx1"/>
                          </a:solidFill>
                          <a:latin typeface="+mj-lt"/>
                        </a:rPr>
                        <a:t>0.10</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2</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3.9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0.063</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8</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6.185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9</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6.95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0.09</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3</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6.x</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0.17</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7.34</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11</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12</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9.61</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13</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10.35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11.2</a:t>
                      </a:r>
                    </a:p>
                  </a:txBody>
                  <a:tcPr marL="9525" marR="9525" marT="9525" marB="0" anchor="ctr"/>
                </a:tc>
                <a:tc>
                  <a:txBody>
                    <a:bodyPr/>
                    <a:lstStyle/>
                    <a:p>
                      <a:pPr algn="ctr" fontAlgn="b"/>
                      <a:r>
                        <a:rPr lang="en-US" sz="1800" b="0" i="0" u="none" strike="noStrike" dirty="0" smtClean="0">
                          <a:effectLst/>
                          <a:latin typeface="+mn-lt"/>
                        </a:rPr>
                        <a:t>0.1</a:t>
                      </a:r>
                      <a:endParaRPr lang="en-US" sz="1800" b="0" i="0" u="none" strike="noStrike" dirty="0">
                        <a:effectLst/>
                        <a:latin typeface="+mn-lt"/>
                      </a:endParaRP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4</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10.7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15</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12.3</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5</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12.0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16</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13.3</a:t>
                      </a:r>
                    </a:p>
                  </a:txBody>
                  <a:tcPr marL="9525" marR="9525" marT="9525" marB="0" anchor="ctr"/>
                </a:tc>
                <a:tc>
                  <a:txBody>
                    <a:bodyPr/>
                    <a:lstStyle/>
                    <a:p>
                      <a:pPr algn="ctr" fontAlgn="b"/>
                      <a:r>
                        <a:rPr lang="en-US" sz="1800" b="0" i="0" u="none" strike="noStrike" dirty="0">
                          <a:effectLst/>
                          <a:latin typeface="+mn-lt"/>
                        </a:rPr>
                        <a:t>0.3</a:t>
                      </a:r>
                    </a:p>
                  </a:txBody>
                  <a:tcPr marL="9525" marR="9525" marT="9525" marB="0" anchor="ctr"/>
                </a:tc>
                <a:tc>
                  <a:txBody>
                    <a:bodyPr/>
                    <a:lstStyle/>
                    <a:p>
                      <a:pPr algn="ctr"/>
                      <a:r>
                        <a:rPr lang="en-US" sz="1800" dirty="0" smtClean="0">
                          <a:solidFill>
                            <a:schemeClr val="tx1"/>
                          </a:solidFill>
                          <a:latin typeface="+mj-lt"/>
                        </a:rPr>
                        <a:t>0.14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6</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13.3</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0.32</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a:t>
                      </a:r>
                      <a:endParaRPr lang="en-US" sz="1800" dirty="0">
                        <a:solidFill>
                          <a:schemeClr val="tx1"/>
                        </a:solidFill>
                        <a:latin typeface="+mj-lt"/>
                      </a:endParaRPr>
                    </a:p>
                  </a:txBody>
                  <a:tcPr anchor="ctr"/>
                </a:tc>
              </a:tr>
            </a:tbl>
          </a:graphicData>
        </a:graphic>
      </p:graphicFrame>
      <p:sp>
        <p:nvSpPr>
          <p:cNvPr id="6" name="TextBox 5"/>
          <p:cNvSpPr txBox="1"/>
          <p:nvPr/>
        </p:nvSpPr>
        <p:spPr>
          <a:xfrm>
            <a:off x="2133600" y="914400"/>
            <a:ext cx="2019592" cy="338554"/>
          </a:xfrm>
          <a:prstGeom prst="rect">
            <a:avLst/>
          </a:prstGeom>
          <a:noFill/>
        </p:spPr>
        <p:txBody>
          <a:bodyPr wrap="none" rtlCol="0">
            <a:spAutoFit/>
          </a:bodyPr>
          <a:lstStyle/>
          <a:p>
            <a:r>
              <a:rPr lang="en-US" sz="1600" dirty="0" smtClean="0">
                <a:solidFill>
                  <a:schemeClr val="bg1"/>
                </a:solidFill>
              </a:rPr>
              <a:t>* From ITT at GUC7</a:t>
            </a:r>
            <a:endParaRPr lang="en-US" sz="1600" dirty="0">
              <a:solidFill>
                <a:schemeClr val="bg1"/>
              </a:solidFill>
            </a:endParaRPr>
          </a:p>
        </p:txBody>
      </p:sp>
      <p:sp>
        <p:nvSpPr>
          <p:cNvPr id="7" name="TextBox 6"/>
          <p:cNvSpPr txBox="1"/>
          <p:nvPr/>
        </p:nvSpPr>
        <p:spPr>
          <a:xfrm>
            <a:off x="533400" y="6381690"/>
            <a:ext cx="8175636" cy="400110"/>
          </a:xfrm>
          <a:prstGeom prst="rect">
            <a:avLst/>
          </a:prstGeom>
          <a:noFill/>
        </p:spPr>
        <p:txBody>
          <a:bodyPr wrap="none" rtlCol="0">
            <a:spAutoFit/>
          </a:bodyPr>
          <a:lstStyle/>
          <a:p>
            <a:r>
              <a:rPr lang="en-US" sz="2000" dirty="0" smtClean="0">
                <a:solidFill>
                  <a:schemeClr val="bg1"/>
                </a:solidFill>
              </a:rPr>
              <a:t>Similar instrument noise, even with 4-16 times finer spatial resolutions!</a:t>
            </a:r>
            <a:endParaRPr lang="en-US" sz="2000" dirty="0">
              <a:solidFill>
                <a:schemeClr val="bg1"/>
              </a:solidFill>
            </a:endParaRPr>
          </a:p>
        </p:txBody>
      </p:sp>
    </p:spTree>
    <p:extLst>
      <p:ext uri="{BB962C8B-B14F-4D97-AF65-F5344CB8AC3E}">
        <p14:creationId xmlns:p14="http://schemas.microsoft.com/office/powerpoint/2010/main" val="3747028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28600" y="838200"/>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GOES</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15</a:t>
            </a:fld>
            <a:endParaRPr lang="en-US" smtClean="0">
              <a:solidFill>
                <a:srgbClr val="000000"/>
              </a:solidFill>
            </a:endParaRPr>
          </a:p>
        </p:txBody>
      </p:sp>
      <p:sp>
        <p:nvSpPr>
          <p:cNvPr id="7" name="Rectangle 4"/>
          <p:cNvSpPr txBox="1">
            <a:spLocks noChangeArrowheads="1"/>
          </p:cNvSpPr>
          <p:nvPr/>
        </p:nvSpPr>
        <p:spPr>
          <a:xfrm>
            <a:off x="1158875" y="0"/>
            <a:ext cx="7604125" cy="609600"/>
          </a:xfrm>
          <a:prstGeom prst="rect">
            <a:avLst/>
          </a:prstGeom>
          <a:solidFill>
            <a:srgbClr val="FFFFFF"/>
          </a:solidFill>
        </p:spPr>
        <p:txBody>
          <a:bodyPr lIns="0" tIns="0" rIns="0" bIns="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rPr>
              <a:t>GOES: Cannot monitor waves</a:t>
            </a:r>
          </a:p>
        </p:txBody>
      </p:sp>
      <p:sp>
        <p:nvSpPr>
          <p:cNvPr id="9" name="Text Box 4"/>
          <p:cNvSpPr txBox="1">
            <a:spLocks noChangeArrowheads="1"/>
          </p:cNvSpPr>
          <p:nvPr/>
        </p:nvSpPr>
        <p:spPr bwMode="auto">
          <a:xfrm>
            <a:off x="76200" y="6324600"/>
            <a:ext cx="368402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smtClean="0">
                <a:solidFill>
                  <a:srgbClr val="000000"/>
                </a:solidFill>
              </a:rPr>
              <a:t>Aircraft turbulence reports plotted (squares).</a:t>
            </a:r>
          </a:p>
          <a:p>
            <a:pPr eaLnBrk="1" fontAlgn="base" hangingPunct="1">
              <a:spcBef>
                <a:spcPct val="0"/>
              </a:spcBef>
              <a:spcAft>
                <a:spcPct val="0"/>
              </a:spcAft>
            </a:pPr>
            <a:r>
              <a:rPr lang="en-US" sz="1400" dirty="0" smtClean="0">
                <a:solidFill>
                  <a:srgbClr val="000000"/>
                </a:solidFill>
              </a:rPr>
              <a:t>Figure </a:t>
            </a:r>
            <a:r>
              <a:rPr lang="en-US" sz="1400" dirty="0">
                <a:solidFill>
                  <a:srgbClr val="000000"/>
                </a:solidFill>
              </a:rPr>
              <a:t>courtesy of K. </a:t>
            </a:r>
            <a:r>
              <a:rPr lang="en-US" sz="1400" dirty="0" err="1">
                <a:solidFill>
                  <a:srgbClr val="000000"/>
                </a:solidFill>
              </a:rPr>
              <a:t>Bedka</a:t>
            </a:r>
            <a:r>
              <a:rPr lang="en-US" sz="1400" dirty="0">
                <a:solidFill>
                  <a:srgbClr val="000000"/>
                </a:solidFill>
              </a:rPr>
              <a:t> and W. Feltz</a:t>
            </a:r>
          </a:p>
        </p:txBody>
      </p:sp>
    </p:spTree>
    <p:extLst>
      <p:ext uri="{BB962C8B-B14F-4D97-AF65-F5344CB8AC3E}">
        <p14:creationId xmlns:p14="http://schemas.microsoft.com/office/powerpoint/2010/main" val="1369894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83373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33796" name="Text Box 4"/>
          <p:cNvSpPr txBox="1">
            <a:spLocks noChangeArrowheads="1"/>
          </p:cNvSpPr>
          <p:nvPr/>
        </p:nvSpPr>
        <p:spPr bwMode="auto">
          <a:xfrm>
            <a:off x="76200" y="6324600"/>
            <a:ext cx="368402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smtClean="0">
                <a:solidFill>
                  <a:srgbClr val="000000"/>
                </a:solidFill>
              </a:rPr>
              <a:t>Aircraft turbulence reports plotted (squares).</a:t>
            </a:r>
          </a:p>
          <a:p>
            <a:pPr eaLnBrk="1" fontAlgn="base" hangingPunct="1">
              <a:spcBef>
                <a:spcPct val="0"/>
              </a:spcBef>
              <a:spcAft>
                <a:spcPct val="0"/>
              </a:spcAft>
            </a:pPr>
            <a:r>
              <a:rPr lang="en-US" sz="1400" dirty="0" smtClean="0">
                <a:solidFill>
                  <a:srgbClr val="000000"/>
                </a:solidFill>
              </a:rPr>
              <a:t>Figure </a:t>
            </a:r>
            <a:r>
              <a:rPr lang="en-US" sz="1400" dirty="0">
                <a:solidFill>
                  <a:srgbClr val="000000"/>
                </a:solidFill>
              </a:rPr>
              <a:t>courtesy of K. </a:t>
            </a:r>
            <a:r>
              <a:rPr lang="en-US" sz="1400" dirty="0" err="1">
                <a:solidFill>
                  <a:srgbClr val="000000"/>
                </a:solidFill>
              </a:rPr>
              <a:t>Bedka</a:t>
            </a:r>
            <a:r>
              <a:rPr lang="en-US" sz="1400" dirty="0">
                <a:solidFill>
                  <a:srgbClr val="000000"/>
                </a:solidFill>
              </a:rPr>
              <a:t>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16</a:t>
            </a:fld>
            <a:endParaRPr lang="en-US" smtClean="0">
              <a:solidFill>
                <a:srgbClr val="000000"/>
              </a:solidFill>
            </a:endParaRPr>
          </a:p>
        </p:txBody>
      </p:sp>
      <p:sp>
        <p:nvSpPr>
          <p:cNvPr id="6" name="Rectangle 4"/>
          <p:cNvSpPr txBox="1">
            <a:spLocks noChangeArrowheads="1"/>
          </p:cNvSpPr>
          <p:nvPr/>
        </p:nvSpPr>
        <p:spPr>
          <a:xfrm>
            <a:off x="1158875" y="0"/>
            <a:ext cx="6461125" cy="609600"/>
          </a:xfrm>
          <a:prstGeom prst="rect">
            <a:avLst/>
          </a:prstGeom>
          <a:solidFill>
            <a:srgbClr val="FFFFFF"/>
          </a:solidFill>
        </p:spPr>
        <p:txBody>
          <a:bodyPr lIns="0" tIns="0" rIns="0" bIns="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rPr>
              <a:t>ABI: Can monitor waves</a:t>
            </a:r>
          </a:p>
        </p:txBody>
      </p:sp>
    </p:spTree>
    <p:extLst>
      <p:ext uri="{BB962C8B-B14F-4D97-AF65-F5344CB8AC3E}">
        <p14:creationId xmlns:p14="http://schemas.microsoft.com/office/powerpoint/2010/main" val="1444585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17</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Tree>
    <p:extLst>
      <p:ext uri="{BB962C8B-B14F-4D97-AF65-F5344CB8AC3E}">
        <p14:creationId xmlns:p14="http://schemas.microsoft.com/office/powerpoint/2010/main" val="110366273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18</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2197498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119664716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295400"/>
            <a:ext cx="8229600" cy="4525963"/>
          </a:xfrm>
        </p:spPr>
        <p:txBody>
          <a:bodyPr/>
          <a:lstStyle/>
          <a:p>
            <a:pPr eaLnBrk="1" hangingPunct="1"/>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Feltz, </a:t>
            </a:r>
            <a:r>
              <a:rPr lang="en-US" sz="2000" dirty="0" err="1" smtClean="0">
                <a:solidFill>
                  <a:srgbClr val="FFFF00"/>
                </a:solidFill>
              </a:rPr>
              <a:t>Joleen</a:t>
            </a:r>
            <a:r>
              <a:rPr lang="en-US" sz="2000" dirty="0" smtClean="0">
                <a:solidFill>
                  <a:srgbClr val="FFFF00"/>
                </a:solidFill>
              </a:rPr>
              <a:t>;  Feltz, Wayne;  Frey, Rich;  Griffin, Michael K.;  </a:t>
            </a: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Key,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Whittaker, Tom; Woolf, Hal, Jason </a:t>
            </a:r>
            <a:r>
              <a:rPr lang="en-US" sz="2000" dirty="0" err="1" smtClean="0">
                <a:solidFill>
                  <a:srgbClr val="FFFF00"/>
                </a:solidFill>
              </a:rPr>
              <a:t>Oktin</a:t>
            </a:r>
            <a:r>
              <a:rPr lang="en-US" sz="2000" dirty="0" smtClean="0">
                <a:solidFill>
                  <a:srgbClr val="FFFF00"/>
                </a:solidFill>
              </a:rPr>
              <a:t>, etc.</a:t>
            </a:r>
          </a:p>
          <a:p>
            <a:pPr eaLnBrk="1" hangingPunct="1"/>
            <a:r>
              <a:rPr lang="en-US" sz="2000" dirty="0" smtClean="0">
                <a:solidFill>
                  <a:srgbClr val="FFFF00"/>
                </a:solidFill>
              </a:rPr>
              <a:t>Mitch Goldberg, AWG co-chairs, AWG Leads, Jaime Daniels, Walter Wolf, GPO, Jordan </a:t>
            </a:r>
            <a:r>
              <a:rPr lang="en-US" sz="2000" dirty="0" err="1" smtClean="0">
                <a:solidFill>
                  <a:srgbClr val="FFFF00"/>
                </a:solidFill>
              </a:rPr>
              <a:t>Gerth</a:t>
            </a:r>
            <a:r>
              <a:rPr lang="en-US" sz="2000" dirty="0" smtClean="0">
                <a:solidFill>
                  <a:srgbClr val="FFFF00"/>
                </a:solidFill>
              </a:rPr>
              <a:t>, </a:t>
            </a:r>
            <a:r>
              <a:rPr lang="en-US" sz="2000" dirty="0" err="1" smtClean="0">
                <a:solidFill>
                  <a:srgbClr val="FFFF00"/>
                </a:solidFill>
              </a:rPr>
              <a:t>Chian</a:t>
            </a:r>
            <a:r>
              <a:rPr lang="en-US" sz="2000" dirty="0" smtClean="0">
                <a:solidFill>
                  <a:srgbClr val="FFFF00"/>
                </a:solidFill>
              </a:rPr>
              <a:t>-Yi Liu, Jason </a:t>
            </a:r>
            <a:r>
              <a:rPr lang="en-US" sz="2000" dirty="0" err="1" smtClean="0">
                <a:solidFill>
                  <a:srgbClr val="FFFF00"/>
                </a:solidFill>
              </a:rPr>
              <a:t>Otkin</a:t>
            </a:r>
            <a:r>
              <a:rPr lang="en-US" sz="2000" dirty="0" smtClean="0">
                <a:solidFill>
                  <a:srgbClr val="FFFF00"/>
                </a:solidFill>
              </a:rPr>
              <a:t>,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a:t>
            </a:r>
            <a:r>
              <a:rPr lang="en-US" sz="2000" dirty="0" smtClean="0">
                <a:solidFill>
                  <a:srgbClr val="FFFF00"/>
                </a:solidFill>
              </a:rPr>
              <a:t>NASA, ITT, etc</a:t>
            </a:r>
            <a:r>
              <a:rPr lang="en-US" sz="2000" dirty="0" smtClean="0">
                <a:solidFill>
                  <a:srgbClr val="FFFF00"/>
                </a:solidFill>
              </a:rPr>
              <a:t>. </a:t>
            </a:r>
          </a:p>
          <a:p>
            <a:pPr eaLnBrk="1" hangingPunct="1"/>
            <a:r>
              <a:rPr lang="en-US" sz="2000" dirty="0" smtClean="0">
                <a:solidFill>
                  <a:srgbClr val="FFFF00"/>
                </a:solidFill>
              </a:rPr>
              <a:t>You!</a:t>
            </a: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7E6264-EE1A-45B0-A57A-3C6FA596BF77}" type="slidenum">
              <a:rPr lang="en-US" smtClean="0"/>
              <a:pPr eaLnBrk="1" hangingPunct="1"/>
              <a:t>2</a:t>
            </a:fld>
            <a:endParaRPr lang="en-US" smtClean="0"/>
          </a:p>
        </p:txBody>
      </p:sp>
    </p:spTree>
    <p:extLst>
      <p:ext uri="{BB962C8B-B14F-4D97-AF65-F5344CB8AC3E}">
        <p14:creationId xmlns:p14="http://schemas.microsoft.com/office/powerpoint/2010/main" val="2223718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ABI IR Weighting Functions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20</a:t>
            </a:fld>
            <a:endParaRPr lang="en-US">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1295400"/>
            <a:ext cx="6858000" cy="5143500"/>
          </a:xfrm>
          <a:prstGeom prst="rect">
            <a:avLst/>
          </a:prstGeom>
        </p:spPr>
      </p:pic>
      <p:sp>
        <p:nvSpPr>
          <p:cNvPr id="6" name="Text Box 4"/>
          <p:cNvSpPr txBox="1">
            <a:spLocks noChangeArrowheads="1"/>
          </p:cNvSpPr>
          <p:nvPr/>
        </p:nvSpPr>
        <p:spPr bwMode="auto">
          <a:xfrm>
            <a:off x="76200" y="6477000"/>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FFFFFF"/>
                </a:solidFill>
              </a:rPr>
              <a:t>Clear-sky</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1212468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FF"/>
                </a:solidFill>
                <a:latin typeface="Arial Unicode MS" pitchFamily="34" charset="-128"/>
              </a:rPr>
              <a:t>ABI </a:t>
            </a:r>
            <a:r>
              <a:rPr lang="en-US" sz="2000" dirty="0">
                <a:solidFill>
                  <a:srgbClr val="FFFFFF"/>
                </a:solidFill>
                <a:latin typeface="Arial Unicode MS" pitchFamily="34" charset="-128"/>
              </a:rPr>
              <a:t>has many more bands than the current operational GOES imagers.</a:t>
            </a:r>
            <a:r>
              <a:rPr lang="en-US" dirty="0">
                <a:solidFill>
                  <a:srgbClr val="FFFFFF"/>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21</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Clouds, Stability Indices </a:t>
            </a:r>
            <a:endParaRPr lang="en-US" sz="2000" dirty="0">
              <a:solidFill>
                <a:srgbClr val="000000"/>
              </a:solidFill>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Rainfall, Aerosol</a:t>
            </a:r>
            <a:endParaRPr lang="en-US" sz="2000" dirty="0">
              <a:solidFill>
                <a:srgbClr val="000000"/>
              </a:solidFill>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SST, Fires, Radiances</a:t>
            </a:r>
            <a:endParaRPr lang="en-US" sz="2000" dirty="0">
              <a:solidFill>
                <a:srgbClr val="000000"/>
              </a:solidFill>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Hurricane, Imagery</a:t>
            </a:r>
            <a:endParaRPr lang="en-US" sz="2000" dirty="0">
              <a:solidFill>
                <a:srgbClr val="000000"/>
              </a:solidFill>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 Cloud Phase, SST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Ozone, Downward Radiation</a:t>
            </a:r>
            <a:endParaRPr lang="en-US" sz="2000" dirty="0">
              <a:solidFill>
                <a:srgbClr val="000000"/>
              </a:solidFill>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SO2, Radiances</a:t>
            </a:r>
            <a:endParaRPr lang="en-US" sz="2000" dirty="0">
              <a:solidFill>
                <a:srgbClr val="000000"/>
              </a:solidFill>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Winds, WV profiling</a:t>
            </a:r>
            <a:endParaRPr lang="en-US" sz="2000" dirty="0">
              <a:solidFill>
                <a:srgbClr val="000000"/>
              </a:solidFill>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TPW, Rainfall rate</a:t>
            </a:r>
            <a:endParaRPr lang="en-US" sz="2000" dirty="0">
              <a:solidFill>
                <a:srgbClr val="000000"/>
              </a:solidFill>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Fires, Fog</a:t>
            </a:r>
            <a:endParaRPr lang="en-US" sz="2000" dirty="0">
              <a:solidFill>
                <a:srgbClr val="000000"/>
              </a:solidFill>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855523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22</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 Daytime </a:t>
            </a:r>
            <a:r>
              <a:rPr lang="en-US" dirty="0">
                <a:solidFill>
                  <a:srgbClr val="000000"/>
                </a:solidFill>
              </a:rPr>
              <a:t>“Blue” </a:t>
            </a:r>
            <a:r>
              <a:rPr lang="en-US" dirty="0" smtClean="0">
                <a:solidFill>
                  <a:srgbClr val="000000"/>
                </a:solidFill>
              </a:rPr>
              <a:t>band</a:t>
            </a:r>
            <a:r>
              <a:rPr lang="en-US" dirty="0">
                <a:solidFill>
                  <a:srgbClr val="000000"/>
                </a:solidFill>
              </a:rPr>
              <a:t> </a:t>
            </a:r>
            <a:r>
              <a:rPr lang="en-US" dirty="0" smtClean="0">
                <a:solidFill>
                  <a:srgbClr val="000000"/>
                </a:solidFill>
              </a:rPr>
              <a:t>– aerosols, solar insolation, snow cover</a:t>
            </a:r>
            <a:endParaRPr lang="en-US" dirty="0">
              <a:solidFill>
                <a:srgbClr val="000000"/>
              </a:solidFill>
            </a:endParaRPr>
          </a:p>
        </p:txBody>
      </p:sp>
    </p:spTree>
    <p:extLst>
      <p:ext uri="{BB962C8B-B14F-4D97-AF65-F5344CB8AC3E}">
        <p14:creationId xmlns:p14="http://schemas.microsoft.com/office/powerpoint/2010/main" val="12418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5334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2: Daytime “Red” band</a:t>
            </a:r>
            <a:r>
              <a:rPr lang="en-US" dirty="0">
                <a:solidFill>
                  <a:srgbClr val="000000"/>
                </a:solidFill>
              </a:rPr>
              <a:t> </a:t>
            </a:r>
            <a:r>
              <a:rPr lang="en-US" dirty="0" smtClean="0">
                <a:solidFill>
                  <a:srgbClr val="000000"/>
                </a:solidFill>
              </a:rPr>
              <a:t>– clouds, cloud-mask, optical depth, winds, etc.</a:t>
            </a:r>
            <a:endParaRPr lang="en-US" dirty="0">
              <a:solidFill>
                <a:srgbClr val="000000"/>
              </a:solidFill>
            </a:endParaRPr>
          </a:p>
        </p:txBody>
      </p:sp>
    </p:spTree>
    <p:extLst>
      <p:ext uri="{BB962C8B-B14F-4D97-AF65-F5344CB8AC3E}">
        <p14:creationId xmlns:p14="http://schemas.microsoft.com/office/powerpoint/2010/main" val="775392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3: Daytime “Veggie” band – NDVI, solar insolation, snow cover</a:t>
            </a:r>
            <a:endParaRPr lang="en-US" dirty="0">
              <a:solidFill>
                <a:srgbClr val="000000"/>
              </a:solidFill>
            </a:endParaRPr>
          </a:p>
        </p:txBody>
      </p:sp>
    </p:spTree>
    <p:extLst>
      <p:ext uri="{BB962C8B-B14F-4D97-AF65-F5344CB8AC3E}">
        <p14:creationId xmlns:p14="http://schemas.microsoft.com/office/powerpoint/2010/main" val="624242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4: Daytime “Cirrus” band – cloud mask, aerosol detection</a:t>
            </a:r>
            <a:endParaRPr lang="en-US" dirty="0">
              <a:solidFill>
                <a:srgbClr val="000000"/>
              </a:solidFill>
            </a:endParaRPr>
          </a:p>
        </p:txBody>
      </p:sp>
    </p:spTree>
    <p:extLst>
      <p:ext uri="{BB962C8B-B14F-4D97-AF65-F5344CB8AC3E}">
        <p14:creationId xmlns:p14="http://schemas.microsoft.com/office/powerpoint/2010/main" val="2058454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5: Daytime “Snow” band – snow cover, cloud mask, etc. </a:t>
            </a:r>
            <a:endParaRPr lang="en-US" dirty="0">
              <a:solidFill>
                <a:srgbClr val="000000"/>
              </a:solidFill>
            </a:endParaRPr>
          </a:p>
        </p:txBody>
      </p:sp>
    </p:spTree>
    <p:extLst>
      <p:ext uri="{BB962C8B-B14F-4D97-AF65-F5344CB8AC3E}">
        <p14:creationId xmlns:p14="http://schemas.microsoft.com/office/powerpoint/2010/main" val="3602070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6: Daytime “Cloud-top phase” band – cloud particle size, snow cover</a:t>
            </a:r>
            <a:endParaRPr lang="en-US" dirty="0">
              <a:solidFill>
                <a:srgbClr val="000000"/>
              </a:solidFill>
            </a:endParaRPr>
          </a:p>
        </p:txBody>
      </p:sp>
    </p:spTree>
    <p:extLst>
      <p:ext uri="{BB962C8B-B14F-4D97-AF65-F5344CB8AC3E}">
        <p14:creationId xmlns:p14="http://schemas.microsoft.com/office/powerpoint/2010/main" val="1508518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7: Shortwave IR window band - fog, fires, winds, SST, etc.</a:t>
            </a:r>
            <a:endParaRPr lang="en-US" dirty="0">
              <a:solidFill>
                <a:srgbClr val="000000"/>
              </a:solidFill>
            </a:endParaRPr>
          </a:p>
        </p:txBody>
      </p:sp>
    </p:spTree>
    <p:extLst>
      <p:ext uri="{BB962C8B-B14F-4D97-AF65-F5344CB8AC3E}">
        <p14:creationId xmlns:p14="http://schemas.microsoft.com/office/powerpoint/2010/main" val="3513005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8: Upper-level tropospheric water vapor band – moisture, flow, winds</a:t>
            </a:r>
            <a:endParaRPr lang="en-US" dirty="0">
              <a:solidFill>
                <a:srgbClr val="000000"/>
              </a:solidFill>
            </a:endParaRPr>
          </a:p>
        </p:txBody>
      </p:sp>
    </p:spTree>
    <p:extLst>
      <p:ext uri="{BB962C8B-B14F-4D97-AF65-F5344CB8AC3E}">
        <p14:creationId xmlns:p14="http://schemas.microsoft.com/office/powerpoint/2010/main" val="727889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914400"/>
            <a:ext cx="8839200" cy="5105400"/>
          </a:xfrm>
        </p:spPr>
        <p:txBody>
          <a:bodyPr/>
          <a:lstStyle/>
          <a:p>
            <a:pPr eaLnBrk="1" hangingPunct="1">
              <a:lnSpc>
                <a:spcPct val="90000"/>
              </a:lnSpc>
            </a:pPr>
            <a:r>
              <a:rPr lang="en-US" dirty="0" smtClean="0">
                <a:solidFill>
                  <a:srgbClr val="FFFF00"/>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2035841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228600" y="6248400"/>
            <a:ext cx="832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9: Upper/mid-level </a:t>
            </a:r>
            <a:r>
              <a:rPr lang="en-US" dirty="0">
                <a:solidFill>
                  <a:srgbClr val="000000"/>
                </a:solidFill>
              </a:rPr>
              <a:t>tropospheric water vapor band – moisture, flow, winds</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2487857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228600" y="6248400"/>
            <a:ext cx="832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10: Lower mid-level </a:t>
            </a:r>
            <a:r>
              <a:rPr lang="en-US" dirty="0">
                <a:solidFill>
                  <a:srgbClr val="000000"/>
                </a:solidFill>
              </a:rPr>
              <a:t>tropospheric water vapor band– moisture, flow, winds</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563947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11: “Cloud-top phase” band – SO</a:t>
            </a:r>
            <a:r>
              <a:rPr lang="en-US" baseline="-25000" dirty="0" smtClean="0">
                <a:solidFill>
                  <a:srgbClr val="000000"/>
                </a:solidFill>
              </a:rPr>
              <a:t>2</a:t>
            </a:r>
            <a:r>
              <a:rPr lang="en-US" dirty="0" smtClean="0">
                <a:solidFill>
                  <a:srgbClr val="000000"/>
                </a:solidFill>
              </a:rPr>
              <a:t>, dust, SST, stability indices, etc. </a:t>
            </a:r>
            <a:endParaRPr lang="en-US" dirty="0">
              <a:solidFill>
                <a:srgbClr val="000000"/>
              </a:solidFill>
            </a:endParaRPr>
          </a:p>
        </p:txBody>
      </p:sp>
    </p:spTree>
    <p:extLst>
      <p:ext uri="{BB962C8B-B14F-4D97-AF65-F5344CB8AC3E}">
        <p14:creationId xmlns:p14="http://schemas.microsoft.com/office/powerpoint/2010/main" val="644917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12: “Ozone” band </a:t>
            </a:r>
            <a:endParaRPr lang="en-US" dirty="0">
              <a:solidFill>
                <a:srgbClr val="000000"/>
              </a:solidFill>
            </a:endParaRPr>
          </a:p>
        </p:txBody>
      </p:sp>
    </p:spTree>
    <p:extLst>
      <p:ext uri="{BB962C8B-B14F-4D97-AF65-F5344CB8AC3E}">
        <p14:creationId xmlns:p14="http://schemas.microsoft.com/office/powerpoint/2010/main" val="2382196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13: “Clean” IR </a:t>
            </a:r>
            <a:r>
              <a:rPr lang="en-US" dirty="0" err="1" smtClean="0">
                <a:solidFill>
                  <a:srgbClr val="000000"/>
                </a:solidFill>
              </a:rPr>
              <a:t>longwave</a:t>
            </a:r>
            <a:r>
              <a:rPr lang="en-US" dirty="0" smtClean="0">
                <a:solidFill>
                  <a:srgbClr val="000000"/>
                </a:solidFill>
              </a:rPr>
              <a:t> window band – imagery, TPW, etc.</a:t>
            </a:r>
            <a:endParaRPr lang="en-US" dirty="0">
              <a:solidFill>
                <a:srgbClr val="000000"/>
              </a:solidFill>
            </a:endParaRPr>
          </a:p>
        </p:txBody>
      </p:sp>
    </p:spTree>
    <p:extLst>
      <p:ext uri="{BB962C8B-B14F-4D97-AF65-F5344CB8AC3E}">
        <p14:creationId xmlns:p14="http://schemas.microsoft.com/office/powerpoint/2010/main" val="512535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152400" y="6248400"/>
            <a:ext cx="8778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14: IR </a:t>
            </a:r>
            <a:r>
              <a:rPr lang="en-US" dirty="0" err="1">
                <a:solidFill>
                  <a:srgbClr val="000000"/>
                </a:solidFill>
              </a:rPr>
              <a:t>longwave</a:t>
            </a:r>
            <a:r>
              <a:rPr lang="en-US" dirty="0">
                <a:solidFill>
                  <a:srgbClr val="000000"/>
                </a:solidFill>
              </a:rPr>
              <a:t> window </a:t>
            </a:r>
            <a:r>
              <a:rPr lang="en-US" dirty="0" smtClean="0">
                <a:solidFill>
                  <a:srgbClr val="000000"/>
                </a:solidFill>
              </a:rPr>
              <a:t>band – many cloud parameters, SST, snow cover</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879007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15: “Dirty” </a:t>
            </a:r>
            <a:r>
              <a:rPr lang="en-US" dirty="0">
                <a:solidFill>
                  <a:srgbClr val="000000"/>
                </a:solidFill>
              </a:rPr>
              <a:t>IR </a:t>
            </a:r>
            <a:r>
              <a:rPr lang="en-US" dirty="0" err="1">
                <a:solidFill>
                  <a:srgbClr val="000000"/>
                </a:solidFill>
              </a:rPr>
              <a:t>longwave</a:t>
            </a:r>
            <a:r>
              <a:rPr lang="en-US" dirty="0">
                <a:solidFill>
                  <a:srgbClr val="000000"/>
                </a:solidFill>
              </a:rPr>
              <a:t> window band – many cloud parameters</a:t>
            </a:r>
            <a:r>
              <a:rPr lang="en-US" dirty="0" smtClean="0">
                <a:solidFill>
                  <a:srgbClr val="000000"/>
                </a:solidFill>
              </a:rPr>
              <a:t>, TPW </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4644198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rPr>
              <a:t>Band 16:  “CO2” </a:t>
            </a:r>
            <a:r>
              <a:rPr lang="en-US" dirty="0" err="1" smtClean="0">
                <a:solidFill>
                  <a:srgbClr val="000000"/>
                </a:solidFill>
              </a:rPr>
              <a:t>longwave</a:t>
            </a:r>
            <a:r>
              <a:rPr lang="en-US" dirty="0" smtClean="0">
                <a:solidFill>
                  <a:srgbClr val="000000"/>
                </a:solidFill>
              </a:rPr>
              <a:t> IR band – cloud height/pressure, stability indices</a:t>
            </a:r>
            <a:endParaRPr lang="en-US" dirty="0">
              <a:solidFill>
                <a:srgbClr val="000000"/>
              </a:solidFill>
            </a:endParaRPr>
          </a:p>
        </p:txBody>
      </p:sp>
    </p:spTree>
    <p:extLst>
      <p:ext uri="{BB962C8B-B14F-4D97-AF65-F5344CB8AC3E}">
        <p14:creationId xmlns:p14="http://schemas.microsoft.com/office/powerpoint/2010/main" val="3817105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solidFill>
                  <a:srgbClr val="000000"/>
                </a:solidFill>
              </a:rPr>
              <a:pPr/>
              <a:t>38</a:t>
            </a:fld>
            <a:endParaRPr lang="en-US">
              <a:solidFill>
                <a:srgbClr val="000000"/>
              </a:solidFill>
            </a:endParaRPr>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rgbClr val="99CC00"/>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99CC00"/>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FF"/>
                </a:solidFill>
              </a:rPr>
              <a:t>J. </a:t>
            </a:r>
            <a:r>
              <a:rPr lang="en-US" dirty="0" err="1">
                <a:solidFill>
                  <a:srgbClr val="FFFFFF"/>
                </a:solidFill>
              </a:rPr>
              <a:t>Oktin</a:t>
            </a:r>
            <a:r>
              <a:rPr lang="en-US" dirty="0">
                <a:solidFill>
                  <a:srgbClr val="FFFFFF"/>
                </a:solidFill>
              </a:rPr>
              <a:t> et al., CIMSS</a:t>
            </a:r>
          </a:p>
        </p:txBody>
      </p:sp>
    </p:spTree>
    <p:extLst>
      <p:ext uri="{BB962C8B-B14F-4D97-AF65-F5344CB8AC3E}">
        <p14:creationId xmlns:p14="http://schemas.microsoft.com/office/powerpoint/2010/main" val="2299360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39</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938153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A6F948-6015-4A5D-B9BA-E7EDEFFD978D}" type="slidenum">
              <a:rPr lang="en-US" smtClean="0"/>
              <a:pPr eaLnBrk="1" hangingPunct="1"/>
              <a:t>4</a:t>
            </a:fld>
            <a:endParaRPr lang="en-US" smtClean="0"/>
          </a:p>
        </p:txBody>
      </p:sp>
      <p:sp>
        <p:nvSpPr>
          <p:cNvPr id="6147" name="Rectangle 2"/>
          <p:cNvSpPr>
            <a:spLocks noGrp="1" noChangeArrowheads="1"/>
          </p:cNvSpPr>
          <p:nvPr>
            <p:ph type="title"/>
          </p:nvPr>
        </p:nvSpPr>
        <p:spPr>
          <a:xfrm>
            <a:off x="0" y="685800"/>
            <a:ext cx="9448800" cy="685800"/>
          </a:xfrm>
        </p:spPr>
        <p:txBody>
          <a:bodyPr/>
          <a:lstStyle/>
          <a:p>
            <a:pPr eaLnBrk="1" hangingPunct="1"/>
            <a:r>
              <a:rPr lang="en-US" sz="4000" b="1" smtClean="0">
                <a:solidFill>
                  <a:srgbClr val="FFFF00"/>
                </a:solidFill>
              </a:rPr>
              <a:t>GOES-15 </a:t>
            </a:r>
            <a:r>
              <a:rPr lang="en-US" sz="4000" smtClean="0">
                <a:solidFill>
                  <a:srgbClr val="FFFF00"/>
                </a:solidFill>
              </a:rPr>
              <a:t/>
            </a:r>
            <a:br>
              <a:rPr lang="en-US" sz="4000" smtClean="0">
                <a:solidFill>
                  <a:srgbClr val="FFFF00"/>
                </a:solidFill>
              </a:rPr>
            </a:b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6148" name="Rectangle 3"/>
          <p:cNvSpPr>
            <a:spLocks noGrp="1" noChangeArrowheads="1"/>
          </p:cNvSpPr>
          <p:nvPr>
            <p:ph type="body" sz="half" idx="1"/>
          </p:nvPr>
        </p:nvSpPr>
        <p:spPr>
          <a:xfrm>
            <a:off x="228600" y="1143000"/>
            <a:ext cx="4648200" cy="1905000"/>
          </a:xfrm>
        </p:spPr>
        <p:txBody>
          <a:bodyPr/>
          <a:lstStyle/>
          <a:p>
            <a:pPr eaLnBrk="1" hangingPunct="1">
              <a:lnSpc>
                <a:spcPct val="80000"/>
              </a:lnSpc>
              <a:spcBef>
                <a:spcPct val="0"/>
              </a:spcBef>
              <a:buFontTx/>
              <a:buNone/>
            </a:pPr>
            <a:r>
              <a:rPr lang="en-US" sz="2400" b="1" dirty="0" smtClean="0">
                <a:solidFill>
                  <a:schemeClr val="bg1"/>
                </a:solidFill>
              </a:rPr>
              <a:t>GOES-13/14/15 have similar instruments to GOES-8-12, but on a different spacecraft bus. </a:t>
            </a: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Spring and fall eclipse outages will be avoided by larger onboard batteries. </a:t>
            </a: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Improved navigation</a:t>
            </a: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Improved </a:t>
            </a:r>
            <a:r>
              <a:rPr lang="en-US" sz="2400" b="1" dirty="0" err="1" smtClean="0">
                <a:solidFill>
                  <a:schemeClr val="bg1"/>
                </a:solidFill>
              </a:rPr>
              <a:t>radiometrics</a:t>
            </a:r>
            <a:endParaRPr lang="en-US" sz="2400" b="1" dirty="0" smtClean="0">
              <a:solidFill>
                <a:schemeClr val="bg1"/>
              </a:solidFill>
            </a:endParaRP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Similar stray light to GOES-13/14</a:t>
            </a:r>
          </a:p>
          <a:p>
            <a:pPr eaLnBrk="1" hangingPunct="1">
              <a:lnSpc>
                <a:spcPct val="80000"/>
              </a:lnSpc>
              <a:spcBef>
                <a:spcPct val="0"/>
              </a:spcBef>
              <a:buFontTx/>
              <a:buNone/>
            </a:pPr>
            <a:endParaRPr lang="en-US" sz="2400" b="1" dirty="0">
              <a:solidFill>
                <a:schemeClr val="bg1"/>
              </a:solidFill>
            </a:endParaRPr>
          </a:p>
          <a:p>
            <a:pPr eaLnBrk="1" hangingPunct="1">
              <a:lnSpc>
                <a:spcPct val="80000"/>
              </a:lnSpc>
              <a:spcBef>
                <a:spcPct val="0"/>
              </a:spcBef>
              <a:buFontTx/>
              <a:buNone/>
            </a:pPr>
            <a:r>
              <a:rPr lang="en-US" sz="2400" b="1" dirty="0" smtClean="0">
                <a:solidFill>
                  <a:schemeClr val="bg1"/>
                </a:solidFill>
              </a:rPr>
              <a:t>Operational on Dec 6</a:t>
            </a:r>
            <a:r>
              <a:rPr lang="en-US" sz="2400" b="1" baseline="30000" dirty="0" smtClean="0">
                <a:solidFill>
                  <a:schemeClr val="bg1"/>
                </a:solidFill>
              </a:rPr>
              <a:t>th</a:t>
            </a:r>
            <a:r>
              <a:rPr lang="en-US" sz="2400" b="1" dirty="0" smtClean="0">
                <a:solidFill>
                  <a:schemeClr val="bg1"/>
                </a:solidFill>
              </a:rPr>
              <a:t>, 2011</a:t>
            </a:r>
          </a:p>
          <a:p>
            <a:pPr eaLnBrk="1" hangingPunct="1">
              <a:lnSpc>
                <a:spcPct val="80000"/>
              </a:lnSpc>
              <a:spcBef>
                <a:spcPct val="0"/>
              </a:spcBef>
              <a:buFontTx/>
              <a:buNone/>
            </a:pPr>
            <a:r>
              <a:rPr lang="en-US" sz="2400" dirty="0" smtClean="0">
                <a:solidFill>
                  <a:schemeClr val="bg1"/>
                </a:solidFill>
              </a:rPr>
              <a:t> </a:t>
            </a:r>
          </a:p>
        </p:txBody>
      </p:sp>
      <p:sp>
        <p:nvSpPr>
          <p:cNvPr id="6149" name="Text Box 4"/>
          <p:cNvSpPr txBox="1">
            <a:spLocks noChangeArrowheads="1"/>
          </p:cNvSpPr>
          <p:nvPr/>
        </p:nvSpPr>
        <p:spPr bwMode="auto">
          <a:xfrm>
            <a:off x="6629400" y="2667000"/>
            <a:ext cx="217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GOES-8/12</a:t>
            </a:r>
          </a:p>
        </p:txBody>
      </p:sp>
      <p:sp>
        <p:nvSpPr>
          <p:cNvPr id="6150" name="Rectangle 5"/>
          <p:cNvSpPr>
            <a:spLocks noChangeArrowheads="1"/>
          </p:cNvSpPr>
          <p:nvPr/>
        </p:nvSpPr>
        <p:spPr bwMode="auto">
          <a:xfrm>
            <a:off x="2976563"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6151" name="Picture 6" descr="goesSpacecraf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990600"/>
            <a:ext cx="3810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n-q_spacec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4114800"/>
            <a:ext cx="3448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8"/>
          <p:cNvSpPr txBox="1">
            <a:spLocks noChangeArrowheads="1"/>
          </p:cNvSpPr>
          <p:nvPr/>
        </p:nvSpPr>
        <p:spPr bwMode="auto">
          <a:xfrm>
            <a:off x="3810000" y="6126163"/>
            <a:ext cx="2892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GOES-13/14/15</a:t>
            </a:r>
          </a:p>
        </p:txBody>
      </p:sp>
    </p:spTree>
    <p:extLst>
      <p:ext uri="{BB962C8B-B14F-4D97-AF65-F5344CB8AC3E}">
        <p14:creationId xmlns:p14="http://schemas.microsoft.com/office/powerpoint/2010/main" val="1871541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336268"/>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21531"/>
            <a:ext cx="8246335" cy="5514737"/>
          </a:xfrm>
          <a:prstGeom prst="rect">
            <a:avLst/>
          </a:prstGeom>
        </p:spPr>
      </p:pic>
      <p:sp>
        <p:nvSpPr>
          <p:cNvPr id="5" name="TextBox 4"/>
          <p:cNvSpPr txBox="1"/>
          <p:nvPr/>
        </p:nvSpPr>
        <p:spPr>
          <a:xfrm>
            <a:off x="1905000" y="4495800"/>
            <a:ext cx="5867400" cy="923330"/>
          </a:xfrm>
          <a:prstGeom prst="rect">
            <a:avLst/>
          </a:prstGeom>
          <a:noFill/>
        </p:spPr>
        <p:txBody>
          <a:bodyPr wrap="square" rtlCol="0">
            <a:spAutoFit/>
          </a:bodyPr>
          <a:lstStyle/>
          <a:p>
            <a:r>
              <a:rPr lang="en-US" dirty="0">
                <a:solidFill>
                  <a:srgbClr val="FFFFFF"/>
                </a:solidFill>
              </a:rPr>
              <a:t>- Run in near-</a:t>
            </a:r>
            <a:r>
              <a:rPr lang="en-US" dirty="0" err="1">
                <a:solidFill>
                  <a:srgbClr val="FFFFFF"/>
                </a:solidFill>
              </a:rPr>
              <a:t>realtime</a:t>
            </a:r>
            <a:r>
              <a:rPr lang="en-US" dirty="0">
                <a:solidFill>
                  <a:srgbClr val="FFFFFF"/>
                </a:solidFill>
              </a:rPr>
              <a:t> each day.</a:t>
            </a:r>
          </a:p>
          <a:p>
            <a:r>
              <a:rPr lang="en-US" dirty="0">
                <a:solidFill>
                  <a:srgbClr val="FFFFFF"/>
                </a:solidFill>
              </a:rPr>
              <a:t>- Future plans call for all ABI bands to be simulated, currently only 8 or 9 are being generated. </a:t>
            </a:r>
          </a:p>
        </p:txBody>
      </p:sp>
    </p:spTree>
    <p:extLst>
      <p:ext uri="{BB962C8B-B14F-4D97-AF65-F5344CB8AC3E}">
        <p14:creationId xmlns:p14="http://schemas.microsoft.com/office/powerpoint/2010/main" val="28202517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p:cNvSpPr txBox="1">
            <a:spLocks noChangeArrowheads="1"/>
          </p:cNvSpPr>
          <p:nvPr/>
        </p:nvSpPr>
        <p:spPr bwMode="auto">
          <a:xfrm>
            <a:off x="457200" y="5715000"/>
            <a:ext cx="84582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Times" charset="0"/>
              <a:buChar char="•"/>
            </a:pPr>
            <a:r>
              <a:rPr lang="en-US" sz="1800" dirty="0">
                <a:solidFill>
                  <a:srgbClr val="FFFFFF"/>
                </a:solidFill>
              </a:rPr>
              <a:t>  </a:t>
            </a:r>
            <a:r>
              <a:rPr lang="en-US" sz="1800" dirty="0" smtClean="0">
                <a:solidFill>
                  <a:srgbClr val="FFFFFF"/>
                </a:solidFill>
              </a:rPr>
              <a:t>Which is which – Proxy/Observed or Observed/Proxy SEVIRI </a:t>
            </a:r>
            <a:r>
              <a:rPr lang="en-US" sz="1800" dirty="0">
                <a:solidFill>
                  <a:srgbClr val="FFFFFF"/>
                </a:solidFill>
              </a:rPr>
              <a:t>10.8 </a:t>
            </a:r>
            <a:r>
              <a:rPr lang="en-US" sz="1800" dirty="0">
                <a:solidFill>
                  <a:srgbClr val="FFFFFF"/>
                </a:solidFill>
                <a:latin typeface="Symbol" charset="2"/>
                <a:sym typeface="Symbol" charset="2"/>
              </a:rPr>
              <a:t></a:t>
            </a:r>
            <a:r>
              <a:rPr lang="en-US" sz="1800" dirty="0">
                <a:solidFill>
                  <a:srgbClr val="FFFFFF"/>
                </a:solidFill>
              </a:rPr>
              <a:t>m </a:t>
            </a:r>
            <a:r>
              <a:rPr lang="en-US" sz="1800" dirty="0" smtClean="0">
                <a:solidFill>
                  <a:srgbClr val="FFFFFF"/>
                </a:solidFill>
              </a:rPr>
              <a:t>Tb?</a:t>
            </a:r>
            <a:endParaRPr lang="en-US" sz="1800" b="1" dirty="0">
              <a:solidFill>
                <a:srgbClr val="FFFFFF"/>
              </a:solidFill>
            </a:endParaRPr>
          </a:p>
        </p:txBody>
      </p:sp>
      <p:pic>
        <p:nvPicPr>
          <p:cNvPr id="19460" name="Picture 7" descr="SEV09_fulldisk_3km_goescolor_msg_2006_0816_1200_300_croppe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647" y="1514475"/>
            <a:ext cx="465764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txBox="1">
            <a:spLocks noChangeArrowheads="1"/>
          </p:cNvSpPr>
          <p:nvPr/>
        </p:nvSpPr>
        <p:spPr bwMode="auto">
          <a:xfrm>
            <a:off x="0" y="-30163"/>
            <a:ext cx="9143999"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dirty="0">
                <a:solidFill>
                  <a:srgbClr val="FFFF00"/>
                </a:solidFill>
              </a:rPr>
              <a:t>WRF Model-Derived Proxy </a:t>
            </a:r>
            <a:r>
              <a:rPr lang="en-US" dirty="0" smtClean="0">
                <a:solidFill>
                  <a:srgbClr val="FFFF00"/>
                </a:solidFill>
              </a:rPr>
              <a:t>Radiance Datasets</a:t>
            </a:r>
          </a:p>
          <a:p>
            <a:pPr algn="ctr"/>
            <a:r>
              <a:rPr lang="en-US" sz="1800" dirty="0" smtClean="0">
                <a:solidFill>
                  <a:srgbClr val="FFFF00"/>
                </a:solidFill>
              </a:rPr>
              <a:t>(UW CIMSS)</a:t>
            </a:r>
            <a:endParaRPr lang="en-US" sz="1800" dirty="0">
              <a:solidFill>
                <a:srgbClr val="FFFF00"/>
              </a:solidFill>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l="3855" t="11588" r="4551" b="11083"/>
          <a:stretch/>
        </p:blipFill>
        <p:spPr>
          <a:xfrm>
            <a:off x="4571998" y="1514475"/>
            <a:ext cx="4648201" cy="3924300"/>
          </a:xfrm>
          <a:prstGeom prst="rect">
            <a:avLst/>
          </a:prstGeom>
        </p:spPr>
      </p:pic>
      <p:sp>
        <p:nvSpPr>
          <p:cNvPr id="7" name="Text Box 5"/>
          <p:cNvSpPr txBox="1">
            <a:spLocks noChangeArrowheads="1"/>
          </p:cNvSpPr>
          <p:nvPr/>
        </p:nvSpPr>
        <p:spPr bwMode="auto">
          <a:xfrm>
            <a:off x="3657600" y="6315075"/>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FFFF"/>
                </a:solidFill>
              </a:rPr>
              <a:t>J. </a:t>
            </a:r>
            <a:r>
              <a:rPr lang="en-US" dirty="0" err="1">
                <a:solidFill>
                  <a:srgbClr val="FFFFFF"/>
                </a:solidFill>
              </a:rPr>
              <a:t>Oktin</a:t>
            </a:r>
            <a:r>
              <a:rPr lang="en-US" dirty="0">
                <a:solidFill>
                  <a:srgbClr val="FFFFFF"/>
                </a:solidFill>
              </a:rPr>
              <a:t> et al., CIMSS</a:t>
            </a:r>
          </a:p>
        </p:txBody>
      </p:sp>
      <p:sp>
        <p:nvSpPr>
          <p:cNvPr id="2" name="Slide Number Placeholder 1"/>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2456484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79560939"/>
              </p:ext>
            </p:extLst>
          </p:nvPr>
        </p:nvGraphicFramePr>
        <p:xfrm>
          <a:off x="96819" y="1143000"/>
          <a:ext cx="2646381" cy="54305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aseline="0" dirty="0" smtClean="0"/>
                        <a:t>Legacy Vertical Moisture Profile</a:t>
                      </a:r>
                    </a:p>
                    <a:p>
                      <a:pPr>
                        <a:spcAft>
                          <a:spcPts val="200"/>
                        </a:spcAft>
                      </a:pPr>
                      <a:r>
                        <a:rPr lang="en-US" sz="1100"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82273451"/>
              </p:ext>
            </p:extLst>
          </p:nvPr>
        </p:nvGraphicFramePr>
        <p:xfrm>
          <a:off x="2871394" y="1143000"/>
          <a:ext cx="2843606" cy="4795559"/>
        </p:xfrm>
        <a:graphic>
          <a:graphicData uri="http://schemas.openxmlformats.org/drawingml/2006/table">
            <a:tbl>
              <a:tblPr firstRow="1" bandRow="1">
                <a:tableStyleId>{5C22544A-7EE6-4342-B048-85BDC9FD1C3A}</a:tableStyleId>
              </a:tblPr>
              <a:tblGrid>
                <a:gridCol w="2843606"/>
              </a:tblGrid>
              <a:tr h="377377">
                <a:tc>
                  <a:txBody>
                    <a:bodyPr/>
                    <a:lstStyle/>
                    <a:p>
                      <a:r>
                        <a:rPr lang="en-US" sz="1200" dirty="0" smtClean="0">
                          <a:solidFill>
                            <a:schemeClr val="tx1"/>
                          </a:solidFill>
                        </a:rPr>
                        <a:t>Geostationary Lightning Mapper (GLM)</a:t>
                      </a:r>
                      <a:endParaRPr lang="en-US" sz="1200"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Lightning Detection:</a:t>
                      </a:r>
                      <a:r>
                        <a:rPr lang="en-US" sz="1100" baseline="0" dirty="0" smtClean="0"/>
                        <a:t> Events, Groups &amp; Flashes</a:t>
                      </a:r>
                      <a:endParaRPr lang="en-US" sz="1100" dirty="0"/>
                    </a:p>
                  </a:txBody>
                  <a:tcPr anchor="ctr">
                    <a:solidFill>
                      <a:schemeClr val="accent1">
                        <a:lumMod val="20000"/>
                        <a:lumOff val="80000"/>
                      </a:schemeClr>
                    </a:solidFill>
                  </a:tcPr>
                </a:tc>
              </a:tr>
              <a:tr h="377377">
                <a:tc>
                  <a:txBody>
                    <a:bodyPr/>
                    <a:lstStyle/>
                    <a:p>
                      <a:r>
                        <a:rPr lang="en-US" sz="1200" b="1" dirty="0" smtClean="0">
                          <a:solidFill>
                            <a:schemeClr val="tx1"/>
                          </a:solidFill>
                        </a:rPr>
                        <a:t>Space Environment</a:t>
                      </a:r>
                      <a:r>
                        <a:rPr lang="en-US" sz="1200" b="1" baseline="0" dirty="0" smtClean="0">
                          <a:solidFill>
                            <a:schemeClr val="tx1"/>
                          </a:solidFill>
                        </a:rPr>
                        <a:t> In-Situ Suite (SEISS)</a:t>
                      </a:r>
                      <a:endParaRPr lang="en-US" sz="12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pPr>
                        <a:spcBef>
                          <a:spcPts val="200"/>
                        </a:spcBef>
                        <a:spcAft>
                          <a:spcPts val="200"/>
                        </a:spcAft>
                      </a:pPr>
                      <a:r>
                        <a:rPr lang="en-US" sz="1100" dirty="0" smtClean="0"/>
                        <a:t>Energetic Heavy Ions</a:t>
                      </a:r>
                    </a:p>
                    <a:p>
                      <a:pPr>
                        <a:spcBef>
                          <a:spcPts val="200"/>
                        </a:spcBef>
                        <a:spcAft>
                          <a:spcPts val="200"/>
                        </a:spcAft>
                      </a:pPr>
                      <a:r>
                        <a:rPr lang="en-US" sz="1100" dirty="0" smtClean="0"/>
                        <a:t>Magnetospheric</a:t>
                      </a:r>
                      <a:r>
                        <a:rPr lang="en-US" sz="1100" baseline="0" dirty="0" smtClean="0"/>
                        <a:t> Electrons  &amp; Protons: Low Energy</a:t>
                      </a:r>
                    </a:p>
                    <a:p>
                      <a:pPr>
                        <a:spcBef>
                          <a:spcPts val="200"/>
                        </a:spcBef>
                        <a:spcAft>
                          <a:spcPts val="200"/>
                        </a:spcAft>
                      </a:pPr>
                      <a:r>
                        <a:rPr lang="en-US" sz="1100" baseline="0" dirty="0" smtClean="0"/>
                        <a:t>Magnetospheric Electrons: Med &amp; High Energy</a:t>
                      </a:r>
                    </a:p>
                    <a:p>
                      <a:pPr>
                        <a:spcBef>
                          <a:spcPts val="200"/>
                        </a:spcBef>
                        <a:spcAft>
                          <a:spcPts val="200"/>
                        </a:spcAft>
                      </a:pPr>
                      <a:r>
                        <a:rPr lang="en-US" sz="1100" baseline="0" dirty="0" smtClean="0"/>
                        <a:t>Magnetospheric Protons: Med &amp; High Energy</a:t>
                      </a:r>
                    </a:p>
                    <a:p>
                      <a:pPr>
                        <a:spcBef>
                          <a:spcPts val="200"/>
                        </a:spcBef>
                        <a:spcAft>
                          <a:spcPts val="200"/>
                        </a:spcAft>
                      </a:pPr>
                      <a:r>
                        <a:rPr lang="en-US" sz="1100" baseline="0" dirty="0" smtClean="0"/>
                        <a:t>Solar and Galactic Protons</a:t>
                      </a:r>
                    </a:p>
                  </a:txBody>
                  <a:tcPr anchor="ctr">
                    <a:solidFill>
                      <a:schemeClr val="accent1">
                        <a:lumMod val="20000"/>
                        <a:lumOff val="80000"/>
                      </a:schemeClr>
                    </a:solidFill>
                  </a:tcPr>
                </a:tc>
              </a:tr>
              <a:tr h="377377">
                <a:tc>
                  <a:txBody>
                    <a:bodyPr/>
                    <a:lstStyle/>
                    <a:p>
                      <a:r>
                        <a:rPr lang="en-US" sz="1100" b="1" dirty="0" smtClean="0">
                          <a:solidFill>
                            <a:schemeClr val="tx1"/>
                          </a:solidFill>
                        </a:rPr>
                        <a:t>Magnetometer (MAG)</a:t>
                      </a: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Geomagnetic Field</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Extreme Ultraviolet</a:t>
                      </a:r>
                      <a:r>
                        <a:rPr lang="en-US" sz="1100" b="1" baseline="0" dirty="0" smtClean="0">
                          <a:solidFill>
                            <a:schemeClr val="tx1"/>
                          </a:solidFill>
                        </a:rPr>
                        <a:t> and X-ray Irradiance Suite (EXIS)</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Solar Flux: EUV</a:t>
                      </a:r>
                    </a:p>
                    <a:p>
                      <a:r>
                        <a:rPr lang="en-US" sz="1100" dirty="0" smtClean="0"/>
                        <a:t>Solar Flux: X-ray Irradiance</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Solar Ultraviolet Imager (SUVI)</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b="0" dirty="0" smtClean="0">
                          <a:solidFill>
                            <a:schemeClr val="bg1"/>
                          </a:solidFill>
                        </a:rPr>
                        <a:t>Solar EUV Imagery</a:t>
                      </a:r>
                      <a:endParaRPr lang="en-US" sz="1100" b="0" dirty="0">
                        <a:solidFill>
                          <a:schemeClr val="bg1"/>
                        </a:solidFill>
                      </a:endParaRPr>
                    </a:p>
                  </a:txBody>
                  <a:tcPr anchor="ctr">
                    <a:solidFill>
                      <a:schemeClr val="accent1">
                        <a:lumMod val="20000"/>
                        <a:lumOff val="80000"/>
                      </a:schemeClr>
                    </a:solidFill>
                  </a:tcPr>
                </a:tc>
              </a:tr>
            </a:tbl>
          </a:graphicData>
        </a:graphic>
      </p:graphicFrame>
      <p:sp>
        <p:nvSpPr>
          <p:cNvPr id="7" name="TextBox 6"/>
          <p:cNvSpPr txBox="1"/>
          <p:nvPr/>
        </p:nvSpPr>
        <p:spPr>
          <a:xfrm>
            <a:off x="53788" y="773668"/>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99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2162862167"/>
              </p:ext>
            </p:extLst>
          </p:nvPr>
        </p:nvGraphicFramePr>
        <p:xfrm>
          <a:off x="6281569" y="1143000"/>
          <a:ext cx="2646381" cy="56591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100" dirty="0" smtClean="0"/>
                        <a:t>Absorbed Shortwave Radiation:</a:t>
                      </a:r>
                      <a:r>
                        <a:rPr lang="en-US" sz="1100" baseline="0" dirty="0" smtClean="0"/>
                        <a:t> Surface</a:t>
                      </a:r>
                    </a:p>
                    <a:p>
                      <a:pPr>
                        <a:spcAft>
                          <a:spcPts val="0"/>
                        </a:spcAft>
                      </a:pPr>
                      <a:r>
                        <a:rPr lang="en-US" sz="1100" baseline="0" dirty="0" smtClean="0"/>
                        <a:t>Aerosol Particle Size</a:t>
                      </a:r>
                    </a:p>
                    <a:p>
                      <a:pPr>
                        <a:spcAft>
                          <a:spcPts val="0"/>
                        </a:spcAft>
                      </a:pPr>
                      <a:r>
                        <a:rPr lang="en-US" sz="1100" baseline="0" dirty="0" smtClean="0"/>
                        <a:t>Aircraft Icing Threat</a:t>
                      </a:r>
                    </a:p>
                    <a:p>
                      <a:pPr>
                        <a:spcAft>
                          <a:spcPts val="0"/>
                        </a:spcAft>
                      </a:pPr>
                      <a:r>
                        <a:rPr lang="en-US" sz="1100" baseline="0" dirty="0" smtClean="0"/>
                        <a:t>Cloud Ice Water Path</a:t>
                      </a:r>
                    </a:p>
                    <a:p>
                      <a:pPr>
                        <a:spcAft>
                          <a:spcPts val="0"/>
                        </a:spcAft>
                      </a:pPr>
                      <a:r>
                        <a:rPr lang="en-US" sz="1100" baseline="0" dirty="0" smtClean="0"/>
                        <a:t>Cloud Layers/Heights</a:t>
                      </a:r>
                    </a:p>
                    <a:p>
                      <a:pPr>
                        <a:spcAft>
                          <a:spcPts val="0"/>
                        </a:spcAft>
                      </a:pPr>
                      <a:r>
                        <a:rPr lang="en-US" sz="1100" baseline="0" dirty="0" smtClean="0"/>
                        <a:t>Cloud Liquid Water</a:t>
                      </a:r>
                    </a:p>
                    <a:p>
                      <a:pPr>
                        <a:spcAft>
                          <a:spcPts val="0"/>
                        </a:spcAft>
                      </a:pPr>
                      <a:r>
                        <a:rPr lang="en-US" sz="1100" baseline="0" dirty="0" smtClean="0"/>
                        <a:t>Cloud Type</a:t>
                      </a:r>
                    </a:p>
                    <a:p>
                      <a:pPr>
                        <a:spcAft>
                          <a:spcPts val="0"/>
                        </a:spcAft>
                      </a:pPr>
                      <a:r>
                        <a:rPr lang="en-US" sz="1100" baseline="0" dirty="0" smtClean="0"/>
                        <a:t>Convective Initiation</a:t>
                      </a:r>
                    </a:p>
                    <a:p>
                      <a:pPr>
                        <a:spcAft>
                          <a:spcPts val="0"/>
                        </a:spcAft>
                      </a:pPr>
                      <a:r>
                        <a:rPr lang="en-US" sz="1100" baseline="0" dirty="0" smtClean="0"/>
                        <a:t>Currents</a:t>
                      </a:r>
                    </a:p>
                    <a:p>
                      <a:pPr>
                        <a:spcAft>
                          <a:spcPts val="0"/>
                        </a:spcAft>
                      </a:pPr>
                      <a:r>
                        <a:rPr lang="en-US" sz="1100" baseline="0" dirty="0" smtClean="0"/>
                        <a:t>Currents: Offshore</a:t>
                      </a:r>
                    </a:p>
                    <a:p>
                      <a:pPr>
                        <a:spcAft>
                          <a:spcPts val="0"/>
                        </a:spcAft>
                      </a:pPr>
                      <a:r>
                        <a:rPr lang="en-US" sz="1100" baseline="0" dirty="0" smtClean="0"/>
                        <a:t>Downward Longwave Radiation: Surface</a:t>
                      </a:r>
                    </a:p>
                    <a:p>
                      <a:pPr>
                        <a:spcAft>
                          <a:spcPts val="0"/>
                        </a:spcAft>
                      </a:pPr>
                      <a:r>
                        <a:rPr lang="en-US" sz="1100" baseline="0" dirty="0" smtClean="0"/>
                        <a:t>Enhanced “V”/Overshooting Top Detection</a:t>
                      </a:r>
                    </a:p>
                    <a:p>
                      <a:pPr>
                        <a:spcAft>
                          <a:spcPts val="0"/>
                        </a:spcAft>
                      </a:pPr>
                      <a:r>
                        <a:rPr lang="en-US" sz="1100" baseline="0" dirty="0" smtClean="0"/>
                        <a:t>Flood/Standing Water</a:t>
                      </a:r>
                    </a:p>
                    <a:p>
                      <a:pPr>
                        <a:spcAft>
                          <a:spcPts val="0"/>
                        </a:spcAft>
                      </a:pPr>
                      <a:r>
                        <a:rPr lang="en-US" sz="1100" baseline="0" dirty="0" smtClean="0"/>
                        <a:t>Ice Cover</a:t>
                      </a:r>
                    </a:p>
                    <a:p>
                      <a:pPr>
                        <a:spcAft>
                          <a:spcPts val="0"/>
                        </a:spcAft>
                      </a:pPr>
                      <a:r>
                        <a:rPr lang="en-US" sz="1100" baseline="0" dirty="0" smtClean="0"/>
                        <a:t>Low Cloud and Fog</a:t>
                      </a:r>
                    </a:p>
                    <a:p>
                      <a:pPr>
                        <a:spcAft>
                          <a:spcPts val="0"/>
                        </a:spcAft>
                      </a:pPr>
                      <a:r>
                        <a:rPr lang="en-US" sz="1100" baseline="0" dirty="0" smtClean="0"/>
                        <a:t>Ozone Total</a:t>
                      </a:r>
                    </a:p>
                    <a:p>
                      <a:pPr>
                        <a:spcAft>
                          <a:spcPts val="0"/>
                        </a:spcAft>
                      </a:pPr>
                      <a:r>
                        <a:rPr lang="en-US" sz="1100" baseline="0" dirty="0" smtClean="0"/>
                        <a:t>Probability of Rainfall</a:t>
                      </a:r>
                    </a:p>
                    <a:p>
                      <a:pPr>
                        <a:spcAft>
                          <a:spcPts val="0"/>
                        </a:spcAft>
                      </a:pPr>
                      <a:r>
                        <a:rPr lang="en-US" sz="1100" baseline="0" dirty="0" smtClean="0"/>
                        <a:t>Rainfall Potential</a:t>
                      </a:r>
                    </a:p>
                    <a:p>
                      <a:pPr>
                        <a:spcAft>
                          <a:spcPts val="0"/>
                        </a:spcAft>
                      </a:pPr>
                      <a:r>
                        <a:rPr lang="en-US" sz="1100" baseline="0" dirty="0" smtClean="0"/>
                        <a:t>Sea and Lake Ice: Age</a:t>
                      </a:r>
                    </a:p>
                    <a:p>
                      <a:pPr>
                        <a:spcAft>
                          <a:spcPts val="0"/>
                        </a:spcAft>
                      </a:pPr>
                      <a:r>
                        <a:rPr lang="en-US" sz="1100" baseline="0" dirty="0" smtClean="0"/>
                        <a:t>Sea and Lake Ice: Concentration</a:t>
                      </a:r>
                    </a:p>
                    <a:p>
                      <a:pPr>
                        <a:spcAft>
                          <a:spcPts val="0"/>
                        </a:spcAft>
                      </a:pPr>
                      <a:r>
                        <a:rPr lang="en-US" sz="1100" baseline="0" dirty="0" smtClean="0"/>
                        <a:t>Sea and Lake Ice: Motion</a:t>
                      </a:r>
                    </a:p>
                    <a:p>
                      <a:pPr>
                        <a:spcAft>
                          <a:spcPts val="0"/>
                        </a:spcAft>
                      </a:pPr>
                      <a:r>
                        <a:rPr lang="en-US" sz="1100" baseline="0" dirty="0" smtClean="0"/>
                        <a:t>Snow Depth (Over Plains)</a:t>
                      </a:r>
                    </a:p>
                    <a:p>
                      <a:pPr>
                        <a:spcAft>
                          <a:spcPts val="0"/>
                        </a:spcAft>
                      </a:pPr>
                      <a:r>
                        <a:rPr lang="en-US" sz="1100" baseline="0" dirty="0" smtClean="0"/>
                        <a:t>SO</a:t>
                      </a:r>
                      <a:r>
                        <a:rPr lang="en-US" sz="1100" baseline="-25000" dirty="0" smtClean="0"/>
                        <a:t>2 </a:t>
                      </a:r>
                      <a:r>
                        <a:rPr lang="en-US" sz="1100" baseline="0" dirty="0" smtClean="0"/>
                        <a:t>Detection</a:t>
                      </a:r>
                    </a:p>
                    <a:p>
                      <a:pPr>
                        <a:spcAft>
                          <a:spcPts val="0"/>
                        </a:spcAft>
                      </a:pPr>
                      <a:r>
                        <a:rPr lang="en-US" sz="1100" baseline="0" dirty="0" smtClean="0"/>
                        <a:t>Surface Albedo</a:t>
                      </a:r>
                    </a:p>
                    <a:p>
                      <a:pPr>
                        <a:spcAft>
                          <a:spcPts val="0"/>
                        </a:spcAft>
                      </a:pPr>
                      <a:r>
                        <a:rPr lang="en-US" sz="1100" baseline="0" dirty="0" smtClean="0"/>
                        <a:t>Surface Emissivity</a:t>
                      </a:r>
                    </a:p>
                    <a:p>
                      <a:pPr>
                        <a:spcAft>
                          <a:spcPts val="0"/>
                        </a:spcAft>
                      </a:pPr>
                      <a:r>
                        <a:rPr lang="en-US" sz="1100" baseline="0" dirty="0" smtClean="0"/>
                        <a:t>Tropopause Folding Turbulence Prediction</a:t>
                      </a:r>
                    </a:p>
                    <a:p>
                      <a:pPr>
                        <a:spcAft>
                          <a:spcPts val="0"/>
                        </a:spcAft>
                      </a:pPr>
                      <a:r>
                        <a:rPr lang="en-US" sz="1100" baseline="0" dirty="0" smtClean="0"/>
                        <a:t>Upward Longwave Radiation: Surface</a:t>
                      </a:r>
                    </a:p>
                    <a:p>
                      <a:pPr>
                        <a:spcAft>
                          <a:spcPts val="0"/>
                        </a:spcAft>
                      </a:pPr>
                      <a:r>
                        <a:rPr lang="en-US" sz="1100" baseline="0" dirty="0" smtClean="0"/>
                        <a:t>Upward Longwave Radiation: TOA</a:t>
                      </a:r>
                    </a:p>
                    <a:p>
                      <a:pPr>
                        <a:spcAft>
                          <a:spcPts val="0"/>
                        </a:spcAft>
                      </a:pPr>
                      <a:r>
                        <a:rPr lang="en-US" sz="1100" baseline="0" dirty="0" smtClean="0"/>
                        <a:t>Vegetation Fraction: Green</a:t>
                      </a:r>
                    </a:p>
                    <a:p>
                      <a:pPr>
                        <a:spcAft>
                          <a:spcPts val="0"/>
                        </a:spcAft>
                      </a:pPr>
                      <a:r>
                        <a:rPr lang="en-US" sz="1100" baseline="0" dirty="0" smtClean="0"/>
                        <a:t>Vegetation Index</a:t>
                      </a:r>
                    </a:p>
                    <a:p>
                      <a:pPr>
                        <a:spcAft>
                          <a:spcPts val="0"/>
                        </a:spcAft>
                      </a:pPr>
                      <a:r>
                        <a:rPr lang="en-US" sz="11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6324600" y="773668"/>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9900"/>
                </a:solidFill>
                <a:latin typeface="Arial" charset="0"/>
              </a:rPr>
              <a:t>Future Capabilities</a:t>
            </a:r>
          </a:p>
        </p:txBody>
      </p:sp>
      <p:cxnSp>
        <p:nvCxnSpPr>
          <p:cNvPr id="11" name="Straight Connector 10"/>
          <p:cNvCxnSpPr/>
          <p:nvPr/>
        </p:nvCxnSpPr>
        <p:spPr>
          <a:xfrm flipH="1">
            <a:off x="5927464" y="753035"/>
            <a:ext cx="10758" cy="610496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742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914400"/>
            <a:ext cx="8839200" cy="5105400"/>
          </a:xfrm>
        </p:spPr>
        <p:txBody>
          <a:bodyPr/>
          <a:lstStyle/>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43</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048000"/>
            <a:ext cx="4724400" cy="3543300"/>
          </a:xfrm>
          <a:prstGeom prst="rect">
            <a:avLst/>
          </a:prstGeom>
        </p:spPr>
      </p:pic>
    </p:spTree>
    <p:extLst>
      <p:ext uri="{BB962C8B-B14F-4D97-AF65-F5344CB8AC3E}">
        <p14:creationId xmlns:p14="http://schemas.microsoft.com/office/powerpoint/2010/main" val="2483293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extLst>
              <p:ext uri="{D42A27DB-BD31-4B8C-83A1-F6EECF244321}">
                <p14:modId xmlns:p14="http://schemas.microsoft.com/office/powerpoint/2010/main" val="3467521363"/>
              </p:ext>
            </p:extLst>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GOES-12/13</a:t>
                      </a:r>
                      <a:endParaRPr kumimoji="0" lang="en-US" sz="1200" b="1" i="0" u="none" strike="noStrike" cap="none" normalizeH="0" baseline="0" dirty="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GOES-14/15</a:t>
                      </a:r>
                      <a:endParaRPr kumimoji="0" lang="en-US" sz="1200" b="1" i="0" u="none" strike="noStrike" cap="none" normalizeH="0" baseline="0" dirty="0" smtClean="0">
                        <a:ln>
                          <a:noFill/>
                        </a:ln>
                        <a:solidFill>
                          <a:srgbClr val="FFFF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latin typeface="Times New Roman" pitchFamily="18" charset="0"/>
            </a:endParaRP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dirty="0">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r>
              <a:rPr lang="en-US" dirty="0" smtClean="0">
                <a:solidFill>
                  <a:srgbClr val="000000"/>
                </a:solidFill>
                <a:latin typeface="Times New Roman" pitchFamily="18" charset="0"/>
                <a:cs typeface="Times New Roman" pitchFamily="18" charset="0"/>
              </a:rPr>
              <a:t>4</a:t>
            </a:r>
            <a:endParaRPr lang="en-US" dirty="0">
              <a:solidFill>
                <a:srgbClr val="000000"/>
              </a:solidFill>
              <a:latin typeface="Times New Roman" pitchFamily="18" charset="0"/>
              <a:cs typeface="Times New Roman" pitchFamily="18" charset="0"/>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323246178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381000" y="990600"/>
            <a:ext cx="8534400" cy="4462462"/>
          </a:xfrm>
        </p:spPr>
        <p:txBody>
          <a:bodyPr/>
          <a:lstStyle/>
          <a:p>
            <a:pPr eaLnBrk="1" hangingPunct="1">
              <a:defRPr/>
            </a:pPr>
            <a:r>
              <a:rPr lang="en-US" dirty="0" smtClean="0">
                <a:solidFill>
                  <a:schemeClr val="bg1"/>
                </a:solidFill>
              </a:rPr>
              <a:t>The ABI on GOES-R will improve over the current </a:t>
            </a:r>
            <a:r>
              <a:rPr lang="en-US" dirty="0">
                <a:solidFill>
                  <a:schemeClr val="bg1"/>
                </a:solidFill>
              </a:rPr>
              <a:t>instruments (spectrally, </a:t>
            </a:r>
            <a:r>
              <a:rPr lang="en-US" dirty="0" smtClean="0">
                <a:solidFill>
                  <a:schemeClr val="bg1"/>
                </a:solidFill>
              </a:rPr>
              <a:t>spatially </a:t>
            </a:r>
            <a:r>
              <a:rPr lang="en-US" dirty="0">
                <a:solidFill>
                  <a:schemeClr val="bg1"/>
                </a:solidFill>
              </a:rPr>
              <a:t>and </a:t>
            </a:r>
            <a:r>
              <a:rPr lang="en-US" dirty="0" smtClean="0">
                <a:solidFill>
                  <a:schemeClr val="bg1"/>
                </a:solidFill>
              </a:rPr>
              <a:t>temporally</a:t>
            </a:r>
            <a:r>
              <a:rPr lang="en-US" dirty="0">
                <a:solidFill>
                  <a:schemeClr val="bg1"/>
                </a:solidFill>
              </a:rPr>
              <a:t>), </a:t>
            </a:r>
            <a:r>
              <a:rPr lang="en-US" dirty="0" smtClean="0">
                <a:solidFill>
                  <a:schemeClr val="bg1"/>
                </a:solidFill>
              </a:rPr>
              <a:t>plus improved </a:t>
            </a:r>
            <a:r>
              <a:rPr lang="en-US" dirty="0" smtClean="0">
                <a:solidFill>
                  <a:schemeClr val="bg1"/>
                </a:solidFill>
              </a:rPr>
              <a:t>image navigation and registration and radiometer </a:t>
            </a:r>
            <a:r>
              <a:rPr lang="en-US" dirty="0" smtClean="0">
                <a:solidFill>
                  <a:schemeClr val="bg1"/>
                </a:solidFill>
              </a:rPr>
              <a:t>performance.</a:t>
            </a:r>
            <a:r>
              <a:rPr lang="en-US" sz="2800" dirty="0" smtClean="0">
                <a:solidFill>
                  <a:schemeClr val="bg1"/>
                </a:solidFill>
              </a:rPr>
              <a:t/>
            </a:r>
            <a:br>
              <a:rPr lang="en-US" sz="2800" dirty="0" smtClean="0">
                <a:solidFill>
                  <a:schemeClr val="bg1"/>
                </a:solidFill>
              </a:rPr>
            </a:br>
            <a:endParaRPr lang="en-US" sz="2800" dirty="0" smtClean="0">
              <a:solidFill>
                <a:schemeClr val="bg1"/>
              </a:solidFill>
            </a:endParaRPr>
          </a:p>
          <a:p>
            <a:pPr eaLnBrk="1" hangingPunct="1"/>
            <a:r>
              <a:rPr lang="en-US" dirty="0" smtClean="0">
                <a:solidFill>
                  <a:schemeClr val="bg1"/>
                </a:solidFill>
              </a:rPr>
              <a:t>These </a:t>
            </a:r>
            <a:r>
              <a:rPr lang="en-US" dirty="0">
                <a:solidFill>
                  <a:schemeClr val="bg1"/>
                </a:solidFill>
              </a:rPr>
              <a:t>improvements will greatly assist a host of applications and new products</a:t>
            </a:r>
            <a:r>
              <a:rPr lang="en-US" dirty="0" smtClean="0">
                <a:solidFill>
                  <a:schemeClr val="bg1"/>
                </a:solidFill>
              </a:rPr>
              <a:t>.</a:t>
            </a:r>
            <a:br>
              <a:rPr lang="en-US" dirty="0" smtClean="0">
                <a:solidFill>
                  <a:schemeClr val="bg1"/>
                </a:solidFill>
              </a:rPr>
            </a:br>
            <a:endParaRPr lang="en-US" dirty="0">
              <a:solidFill>
                <a:schemeClr val="bg1"/>
              </a:solidFill>
            </a:endParaRPr>
          </a:p>
          <a:p>
            <a:pPr eaLnBrk="1" hangingPunct="1"/>
            <a:r>
              <a:rPr lang="en-US" dirty="0">
                <a:solidFill>
                  <a:schemeClr val="bg1"/>
                </a:solidFill>
              </a:rPr>
              <a:t>Contact information: </a:t>
            </a:r>
          </a:p>
          <a:p>
            <a:pPr lvl="1" eaLnBrk="1" hangingPunct="1"/>
            <a:r>
              <a:rPr lang="en-US" dirty="0">
                <a:solidFill>
                  <a:schemeClr val="bg1"/>
                </a:solidFill>
              </a:rPr>
              <a:t>tim.j.schmit@noaa.gov</a:t>
            </a:r>
          </a:p>
          <a:p>
            <a:pPr eaLnBrk="1" hangingPunct="1">
              <a:defRPr/>
            </a:pPr>
            <a:endParaRPr lang="en-US" sz="2800" dirty="0" smtClean="0">
              <a:solidFill>
                <a:schemeClr val="bg1"/>
              </a:solidFill>
            </a:endParaRPr>
          </a:p>
          <a:p>
            <a:pPr eaLnBrk="1" hangingPunct="1">
              <a:defRPr/>
            </a:pPr>
            <a:endParaRPr lang="en-US" sz="28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45</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3577903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73544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(especially the GOES-R Program Office);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cstate="email">
            <a:extLst>
              <a:ext uri="{28A0092B-C50C-407E-A947-70E740481C1C}">
                <a14:useLocalDpi xmlns:a14="http://schemas.microsoft.com/office/drawing/2010/main"/>
              </a:ext>
            </a:extLst>
          </a:blip>
          <a:srcRect r="38046" b="30000"/>
          <a:stretch>
            <a:fillRect/>
          </a:stretch>
        </p:blipFill>
        <p:spPr bwMode="auto">
          <a:xfrm>
            <a:off x="228600" y="4214068"/>
            <a:ext cx="2667000" cy="247505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871" t="5382" r="4435" b="2543"/>
          <a:stretch/>
        </p:blipFill>
        <p:spPr bwMode="auto">
          <a:xfrm>
            <a:off x="3039762" y="4160481"/>
            <a:ext cx="1989438" cy="252864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47</a:t>
            </a:fld>
            <a:endParaRPr lang="en-US" smtClean="0">
              <a:solidFill>
                <a:srgbClr val="000000"/>
              </a:solidFill>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599" y="4160481"/>
            <a:ext cx="3794448" cy="2528644"/>
          </a:xfrm>
          <a:prstGeom prst="roundRect">
            <a:avLst/>
          </a:prstGeom>
        </p:spPr>
      </p:pic>
    </p:spTree>
    <p:extLst>
      <p:ext uri="{BB962C8B-B14F-4D97-AF65-F5344CB8AC3E}">
        <p14:creationId xmlns:p14="http://schemas.microsoft.com/office/powerpoint/2010/main" val="2252489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8CE0BA4-E8C6-434C-ADA0-1A91C0D5DE60}" type="slidenum">
              <a:rPr lang="en-US" smtClean="0">
                <a:solidFill>
                  <a:srgbClr val="000000"/>
                </a:solidFill>
              </a:rPr>
              <a:pPr>
                <a:defRPr/>
              </a:pPr>
              <a:t>5</a:t>
            </a:fld>
            <a:endParaRPr lang="en-US">
              <a:solidFill>
                <a:srgbClr val="000000"/>
              </a:solidFill>
            </a:endParaRPr>
          </a:p>
        </p:txBody>
      </p:sp>
      <p:sp>
        <p:nvSpPr>
          <p:cNvPr id="5" name="Rectangle 2"/>
          <p:cNvSpPr txBox="1">
            <a:spLocks noChangeArrowheads="1"/>
          </p:cNvSpPr>
          <p:nvPr/>
        </p:nvSpPr>
        <p:spPr>
          <a:xfrm>
            <a:off x="6096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Improved GOES-15 WV imagery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93" y="609600"/>
            <a:ext cx="7715250" cy="6172200"/>
          </a:xfrm>
          <a:prstGeom prst="rect">
            <a:avLst/>
          </a:prstGeom>
        </p:spPr>
      </p:pic>
      <p:sp>
        <p:nvSpPr>
          <p:cNvPr id="7" name="Text Box 7"/>
          <p:cNvSpPr txBox="1">
            <a:spLocks noChangeArrowheads="1"/>
          </p:cNvSpPr>
          <p:nvPr/>
        </p:nvSpPr>
        <p:spPr bwMode="auto">
          <a:xfrm rot="16200000">
            <a:off x="7213188" y="1245012"/>
            <a:ext cx="738664" cy="2058640"/>
          </a:xfrm>
          <a:prstGeom prst="rect">
            <a:avLst/>
          </a:prstGeom>
          <a:solidFill>
            <a:schemeClr val="tx2">
              <a:lumMod val="20000"/>
              <a:lumOff val="80000"/>
              <a:alpha val="50000"/>
            </a:schemeClr>
          </a:solidFill>
          <a:ln>
            <a:noFill/>
          </a:ln>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smtClean="0">
                <a:solidFill>
                  <a:schemeClr val="bg1"/>
                </a:solidFill>
              </a:rPr>
              <a:t>GOES-11</a:t>
            </a:r>
            <a:endParaRPr lang="en-US" sz="3600" dirty="0">
              <a:solidFill>
                <a:schemeClr val="bg1"/>
              </a:solidFill>
            </a:endParaRPr>
          </a:p>
        </p:txBody>
      </p:sp>
      <p:sp>
        <p:nvSpPr>
          <p:cNvPr id="8" name="Text Box 7"/>
          <p:cNvSpPr txBox="1">
            <a:spLocks noChangeArrowheads="1"/>
          </p:cNvSpPr>
          <p:nvPr/>
        </p:nvSpPr>
        <p:spPr bwMode="auto">
          <a:xfrm rot="16200000">
            <a:off x="7213188" y="4832628"/>
            <a:ext cx="738664" cy="2092881"/>
          </a:xfrm>
          <a:prstGeom prst="rect">
            <a:avLst/>
          </a:prstGeom>
          <a:solidFill>
            <a:schemeClr val="tx2">
              <a:lumMod val="20000"/>
              <a:lumOff val="80000"/>
              <a:alpha val="50000"/>
            </a:schemeClr>
          </a:solidFill>
          <a:ln>
            <a:noFill/>
          </a:ln>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smtClean="0">
                <a:solidFill>
                  <a:schemeClr val="bg1"/>
                </a:solidFill>
              </a:rPr>
              <a:t>GOES-15</a:t>
            </a:r>
            <a:endParaRPr lang="en-US" sz="3600" dirty="0">
              <a:solidFill>
                <a:schemeClr val="bg1"/>
              </a:solidFill>
            </a:endParaRPr>
          </a:p>
        </p:txBody>
      </p:sp>
    </p:spTree>
    <p:extLst>
      <p:ext uri="{BB962C8B-B14F-4D97-AF65-F5344CB8AC3E}">
        <p14:creationId xmlns:p14="http://schemas.microsoft.com/office/powerpoint/2010/main" val="3260025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6</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0332"/>
            <a:ext cx="8178800" cy="6134100"/>
          </a:xfrm>
          <a:prstGeom prst="rect">
            <a:avLst/>
          </a:prstGeom>
        </p:spPr>
      </p:pic>
      <p:sp>
        <p:nvSpPr>
          <p:cNvPr id="4"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GOES-15 imagery</a:t>
            </a:r>
          </a:p>
        </p:txBody>
      </p:sp>
    </p:spTree>
    <p:extLst>
      <p:ext uri="{BB962C8B-B14F-4D97-AF65-F5344CB8AC3E}">
        <p14:creationId xmlns:p14="http://schemas.microsoft.com/office/powerpoint/2010/main" val="3937982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914400"/>
            <a:ext cx="8839200" cy="5105400"/>
          </a:xfrm>
        </p:spPr>
        <p:txBody>
          <a:bodyPr/>
          <a:lstStyle/>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3" name="TextBox 2"/>
          <p:cNvSpPr txBox="1">
            <a:spLocks noChangeArrowheads="1"/>
          </p:cNvSpPr>
          <p:nvPr/>
        </p:nvSpPr>
        <p:spPr bwMode="auto">
          <a:xfrm>
            <a:off x="7162800" y="5907716"/>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2819400"/>
            <a:ext cx="4763175" cy="2682458"/>
          </a:xfrm>
          <a:prstGeom prst="rect">
            <a:avLst/>
          </a:prstGeom>
        </p:spPr>
      </p:pic>
    </p:spTree>
    <p:extLst>
      <p:ext uri="{BB962C8B-B14F-4D97-AF65-F5344CB8AC3E}">
        <p14:creationId xmlns:p14="http://schemas.microsoft.com/office/powerpoint/2010/main" val="3825738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717271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9</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397952373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12004</TotalTime>
  <Words>2385</Words>
  <Application>Microsoft Office PowerPoint</Application>
  <PresentationFormat>On-screen Show (4:3)</PresentationFormat>
  <Paragraphs>465</Paragraphs>
  <Slides>47</Slides>
  <Notes>17</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Office Theme</vt:lpstr>
      <vt:lpstr>1_Default Design</vt:lpstr>
      <vt:lpstr>2_NOAA</vt:lpstr>
      <vt:lpstr>4_Office Theme</vt:lpstr>
      <vt:lpstr>PowerPoint Presentation</vt:lpstr>
      <vt:lpstr>Also Thanks to…</vt:lpstr>
      <vt:lpstr>Outline</vt:lpstr>
      <vt:lpstr>GOES-15   </vt:lpstr>
      <vt:lpstr>PowerPoint Presentation</vt:lpstr>
      <vt:lpstr>PowerPoint Presentation</vt:lpstr>
      <vt:lpstr>Outline</vt:lpstr>
      <vt:lpstr>The Advanced Baseline Imager:</vt:lpstr>
      <vt:lpstr>PowerPoint Presentation</vt:lpstr>
      <vt:lpstr>PowerPoint Presentation</vt:lpstr>
      <vt:lpstr>PowerPoint Presentation</vt:lpstr>
      <vt:lpstr>PowerPoint Presentation</vt:lpstr>
      <vt:lpstr>GOES-14: Sample “1-min” imagery</vt:lpstr>
      <vt:lpstr>ABI to Imager Noise Comparison </vt:lpstr>
      <vt:lpstr>PowerPoint Presentation</vt:lpstr>
      <vt:lpstr>PowerPoint Presentation</vt:lpstr>
      <vt:lpstr>ABI Visible/Near-IR Bands</vt:lpstr>
      <vt:lpstr>PowerPoint Presentation</vt:lpstr>
      <vt:lpstr>ABI IR Bands</vt:lpstr>
      <vt:lpstr>ABI IR Weighting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PowerPoint Presentation</vt:lpstr>
      <vt:lpstr>PowerPoint Presentation</vt:lpstr>
      <vt:lpstr>GOES-R Products</vt:lpstr>
      <vt:lpstr>Outline</vt:lpstr>
      <vt:lpstr>Approximate spectral and spatial resolutions of US GOES Imagers</vt:lpstr>
      <vt:lpstr>Summary  </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8</cp:revision>
  <dcterms:created xsi:type="dcterms:W3CDTF">2011-12-22T21:31:52Z</dcterms:created>
  <dcterms:modified xsi:type="dcterms:W3CDTF">2012-01-20T22:37:15Z</dcterms:modified>
</cp:coreProperties>
</file>