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8" r:id="rId4"/>
    <p:sldId id="279" r:id="rId5"/>
    <p:sldId id="280" r:id="rId6"/>
    <p:sldId id="281" r:id="rId7"/>
    <p:sldId id="277" r:id="rId8"/>
    <p:sldId id="276" r:id="rId9"/>
    <p:sldId id="257"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showGuides="1">
      <p:cViewPr varScale="1">
        <p:scale>
          <a:sx n="155" d="100"/>
          <a:sy n="155" d="100"/>
        </p:scale>
        <p:origin x="156" y="7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30C72B-D052-43F7-B6D9-8AAB5ACBDC20}"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4041007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0C72B-D052-43F7-B6D9-8AAB5ACBDC20}"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401273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0C72B-D052-43F7-B6D9-8AAB5ACBDC20}"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180853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30C72B-D052-43F7-B6D9-8AAB5ACBDC20}"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328836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30C72B-D052-43F7-B6D9-8AAB5ACBDC20}"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152623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0C72B-D052-43F7-B6D9-8AAB5ACBDC20}"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389069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30C72B-D052-43F7-B6D9-8AAB5ACBDC20}"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224410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30C72B-D052-43F7-B6D9-8AAB5ACBDC20}" type="datetimeFigureOut">
              <a:rPr lang="en-US" smtClean="0"/>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10590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0C72B-D052-43F7-B6D9-8AAB5ACBDC20}" type="datetimeFigureOut">
              <a:rPr lang="en-US" smtClean="0"/>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410105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30C72B-D052-43F7-B6D9-8AAB5ACBDC20}"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2645063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30C72B-D052-43F7-B6D9-8AAB5ACBDC20}"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16BEF-ECC6-4CD3-B782-67F761063188}" type="slidenum">
              <a:rPr lang="en-US" smtClean="0"/>
              <a:t>‹#›</a:t>
            </a:fld>
            <a:endParaRPr lang="en-US"/>
          </a:p>
        </p:txBody>
      </p:sp>
    </p:spTree>
    <p:extLst>
      <p:ext uri="{BB962C8B-B14F-4D97-AF65-F5344CB8AC3E}">
        <p14:creationId xmlns:p14="http://schemas.microsoft.com/office/powerpoint/2010/main" val="203915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0C72B-D052-43F7-B6D9-8AAB5ACBDC20}" type="datetimeFigureOut">
              <a:rPr lang="en-US" smtClean="0"/>
              <a:t>10/25/2017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16BEF-ECC6-4CD3-B782-67F761063188}" type="slidenum">
              <a:rPr lang="en-US" smtClean="0"/>
              <a:t>‹#›</a:t>
            </a:fld>
            <a:endParaRPr lang="en-US"/>
          </a:p>
        </p:txBody>
      </p:sp>
    </p:spTree>
    <p:extLst>
      <p:ext uri="{BB962C8B-B14F-4D97-AF65-F5344CB8AC3E}">
        <p14:creationId xmlns:p14="http://schemas.microsoft.com/office/powerpoint/2010/main" val="1852301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Backscatter in GOES-13</a:t>
            </a:r>
            <a:endParaRPr lang="en-US" dirty="0"/>
          </a:p>
        </p:txBody>
      </p:sp>
      <p:sp>
        <p:nvSpPr>
          <p:cNvPr id="3" name="Subtitle 2"/>
          <p:cNvSpPr>
            <a:spLocks noGrp="1"/>
          </p:cNvSpPr>
          <p:nvPr>
            <p:ph type="subTitle" idx="1"/>
          </p:nvPr>
        </p:nvSpPr>
        <p:spPr/>
        <p:txBody>
          <a:bodyPr/>
          <a:lstStyle/>
          <a:p>
            <a:r>
              <a:rPr lang="en-US" dirty="0" smtClean="0"/>
              <a:t>Mat Gunshor, Jim Nelson (CIMSS/UW-Madison)</a:t>
            </a:r>
          </a:p>
          <a:p>
            <a:r>
              <a:rPr lang="en-US" dirty="0" smtClean="0"/>
              <a:t>Tim Schmit (NOAA/NESDIS/STAR)</a:t>
            </a:r>
          </a:p>
          <a:p>
            <a:endParaRPr lang="en-US" dirty="0"/>
          </a:p>
        </p:txBody>
      </p:sp>
    </p:spTree>
    <p:extLst>
      <p:ext uri="{BB962C8B-B14F-4D97-AF65-F5344CB8AC3E}">
        <p14:creationId xmlns:p14="http://schemas.microsoft.com/office/powerpoint/2010/main" val="4081708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dirty="0"/>
              <a:t>GOES-13 CONUS, October 7, 2006 </a:t>
            </a:r>
            <a:r>
              <a:rPr lang="en-US" dirty="0" smtClean="0"/>
              <a:t>14:15-19:45 UTC</a:t>
            </a:r>
            <a:endParaRPr lang="en-US" dirty="0"/>
          </a:p>
        </p:txBody>
      </p:sp>
      <p:pic>
        <p:nvPicPr>
          <p:cNvPr id="4" name="GOES13_07OCT2006_1415_1945_loop_imaginato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7225" y="1825625"/>
            <a:ext cx="5795963" cy="4351338"/>
          </a:xfrm>
        </p:spPr>
      </p:pic>
      <p:sp>
        <p:nvSpPr>
          <p:cNvPr id="5" name="TextBox 4"/>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6" name="TextBox 5"/>
          <p:cNvSpPr txBox="1"/>
          <p:nvPr/>
        </p:nvSpPr>
        <p:spPr>
          <a:xfrm>
            <a:off x="9432324"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7" name="TextBox 6"/>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8" name="TextBox 7"/>
          <p:cNvSpPr txBox="1"/>
          <p:nvPr/>
        </p:nvSpPr>
        <p:spPr>
          <a:xfrm>
            <a:off x="9432324"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
        <p:nvSpPr>
          <p:cNvPr id="10" name="TextBox 9"/>
          <p:cNvSpPr txBox="1"/>
          <p:nvPr/>
        </p:nvSpPr>
        <p:spPr>
          <a:xfrm>
            <a:off x="3197224" y="6400800"/>
            <a:ext cx="5795963" cy="369332"/>
          </a:xfrm>
          <a:prstGeom prst="rect">
            <a:avLst/>
          </a:prstGeom>
          <a:noFill/>
        </p:spPr>
        <p:txBody>
          <a:bodyPr wrap="square" rtlCol="0">
            <a:spAutoFit/>
          </a:bodyPr>
          <a:lstStyle/>
          <a:p>
            <a:pPr algn="ctr"/>
            <a:r>
              <a:rPr lang="en-US" dirty="0" smtClean="0"/>
              <a:t>Animation. Individual frames on following slides.</a:t>
            </a:r>
            <a:endParaRPr lang="en-US" dirty="0"/>
          </a:p>
        </p:txBody>
      </p:sp>
    </p:spTree>
    <p:extLst>
      <p:ext uri="{BB962C8B-B14F-4D97-AF65-F5344CB8AC3E}">
        <p14:creationId xmlns:p14="http://schemas.microsoft.com/office/powerpoint/2010/main" val="33976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60200_0004PANELS_000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7" name="TextBox 6"/>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8" name="TextBox 7"/>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9" name="TextBox 8"/>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10" name="TextBox 9"/>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
        <p:nvSpPr>
          <p:cNvPr id="11" name="TextBox 10"/>
          <p:cNvSpPr txBox="1"/>
          <p:nvPr/>
        </p:nvSpPr>
        <p:spPr>
          <a:xfrm>
            <a:off x="2781837" y="96592"/>
            <a:ext cx="6965589" cy="369332"/>
          </a:xfrm>
          <a:prstGeom prst="rect">
            <a:avLst/>
          </a:prstGeom>
          <a:noFill/>
        </p:spPr>
        <p:txBody>
          <a:bodyPr wrap="square" rtlCol="0">
            <a:spAutoFit/>
          </a:bodyPr>
          <a:lstStyle/>
          <a:p>
            <a:r>
              <a:rPr lang="en-US" dirty="0" smtClean="0"/>
              <a:t>Individual Frames from 16:02 UTC to 19:45 UTC on October 7, 2006 </a:t>
            </a:r>
            <a:endParaRPr lang="en-US" dirty="0"/>
          </a:p>
        </p:txBody>
      </p:sp>
      <p:sp>
        <p:nvSpPr>
          <p:cNvPr id="12" name="TextBox 11"/>
          <p:cNvSpPr txBox="1"/>
          <p:nvPr/>
        </p:nvSpPr>
        <p:spPr>
          <a:xfrm>
            <a:off x="3272307" y="6488668"/>
            <a:ext cx="5647386" cy="369332"/>
          </a:xfrm>
          <a:prstGeom prst="rect">
            <a:avLst/>
          </a:prstGeom>
          <a:noFill/>
        </p:spPr>
        <p:txBody>
          <a:bodyPr wrap="square" rtlCol="0">
            <a:spAutoFit/>
          </a:bodyPr>
          <a:lstStyle/>
          <a:p>
            <a:r>
              <a:rPr lang="en-US" dirty="0" smtClean="0"/>
              <a:t>Band, Times, Date appear on bottom of all four panels.</a:t>
            </a:r>
            <a:endParaRPr lang="en-US" dirty="0"/>
          </a:p>
        </p:txBody>
      </p:sp>
    </p:spTree>
    <p:extLst>
      <p:ext uri="{BB962C8B-B14F-4D97-AF65-F5344CB8AC3E}">
        <p14:creationId xmlns:p14="http://schemas.microsoft.com/office/powerpoint/2010/main" val="4135842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61500_0004PANELS_000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7" name="TextBox 6"/>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8" name="TextBox 7"/>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9" name="TextBox 8"/>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10" name="TextBox 9"/>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4098911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63200_0004PANELS_000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3181124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64500_0004PANELS_000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1840066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70200_0004PANELS_000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2227294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71500_0004PANELS_000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271644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73200_0004PANELS_000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
        <p:nvSpPr>
          <p:cNvPr id="7" name="TextBox 6"/>
          <p:cNvSpPr txBox="1"/>
          <p:nvPr/>
        </p:nvSpPr>
        <p:spPr>
          <a:xfrm>
            <a:off x="2704562" y="6488668"/>
            <a:ext cx="6800045" cy="369332"/>
          </a:xfrm>
          <a:prstGeom prst="rect">
            <a:avLst/>
          </a:prstGeom>
          <a:noFill/>
        </p:spPr>
        <p:txBody>
          <a:bodyPr wrap="square" rtlCol="0">
            <a:spAutoFit/>
          </a:bodyPr>
          <a:lstStyle/>
          <a:p>
            <a:pPr algn="ctr"/>
            <a:r>
              <a:rPr lang="en-US" dirty="0" smtClean="0"/>
              <a:t>Notice the brightening (darker orange) in the difference images.</a:t>
            </a:r>
            <a:endParaRPr lang="en-US" dirty="0"/>
          </a:p>
        </p:txBody>
      </p:sp>
    </p:spTree>
    <p:extLst>
      <p:ext uri="{BB962C8B-B14F-4D97-AF65-F5344CB8AC3E}">
        <p14:creationId xmlns:p14="http://schemas.microsoft.com/office/powerpoint/2010/main" val="2907291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74500_0004PANELS_000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
        <p:nvSpPr>
          <p:cNvPr id="7" name="TextBox 6"/>
          <p:cNvSpPr txBox="1"/>
          <p:nvPr/>
        </p:nvSpPr>
        <p:spPr>
          <a:xfrm>
            <a:off x="1081825" y="6488668"/>
            <a:ext cx="10045521" cy="369332"/>
          </a:xfrm>
          <a:prstGeom prst="rect">
            <a:avLst/>
          </a:prstGeom>
          <a:noFill/>
        </p:spPr>
        <p:txBody>
          <a:bodyPr wrap="square" rtlCol="0">
            <a:spAutoFit/>
          </a:bodyPr>
          <a:lstStyle/>
          <a:p>
            <a:pPr algn="ctr"/>
            <a:r>
              <a:rPr lang="en-US" dirty="0" smtClean="0"/>
              <a:t>Notice the orange/blue couplet as the effect moves across CONUS in the difference images.</a:t>
            </a:r>
            <a:endParaRPr lang="en-US" dirty="0"/>
          </a:p>
        </p:txBody>
      </p:sp>
    </p:spTree>
    <p:extLst>
      <p:ext uri="{BB962C8B-B14F-4D97-AF65-F5344CB8AC3E}">
        <p14:creationId xmlns:p14="http://schemas.microsoft.com/office/powerpoint/2010/main" val="278249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81500_0004PANELS_000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
        <p:nvSpPr>
          <p:cNvPr id="7" name="TextBox 6"/>
          <p:cNvSpPr txBox="1"/>
          <p:nvPr/>
        </p:nvSpPr>
        <p:spPr>
          <a:xfrm>
            <a:off x="1081825" y="6488668"/>
            <a:ext cx="10045521" cy="369332"/>
          </a:xfrm>
          <a:prstGeom prst="rect">
            <a:avLst/>
          </a:prstGeom>
          <a:noFill/>
        </p:spPr>
        <p:txBody>
          <a:bodyPr wrap="square" rtlCol="0">
            <a:spAutoFit/>
          </a:bodyPr>
          <a:lstStyle/>
          <a:p>
            <a:pPr algn="ctr"/>
            <a:r>
              <a:rPr lang="en-US" dirty="0" smtClean="0"/>
              <a:t>Notice the cooling/darkening blue hues across CONUS in the difference images.</a:t>
            </a:r>
            <a:endParaRPr lang="en-US" dirty="0"/>
          </a:p>
        </p:txBody>
      </p:sp>
    </p:spTree>
    <p:extLst>
      <p:ext uri="{BB962C8B-B14F-4D97-AF65-F5344CB8AC3E}">
        <p14:creationId xmlns:p14="http://schemas.microsoft.com/office/powerpoint/2010/main" val="1244519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pPr marL="571500" indent="-571500"/>
            <a:r>
              <a:rPr lang="en-US" dirty="0" smtClean="0"/>
              <a:t>GOES-16 ABI imagery has show some sort of backscatter phenomenon that can be seen moving quickly across successive CONUS and FD images (some of the VIS/NIR bands and shortwave window band 7).</a:t>
            </a:r>
          </a:p>
          <a:p>
            <a:pPr marL="1028700" lvl="1" indent="-571500"/>
            <a:r>
              <a:rPr lang="en-US" dirty="0" smtClean="0"/>
              <a:t>This appears to be caused when the satellite happens to be in the direct line between the sun and the part of the earth ABI is scanning.  Due to earth/sun/satellite geometry, this will only occur for a limited number of days in fall and spring.</a:t>
            </a:r>
          </a:p>
        </p:txBody>
      </p:sp>
    </p:spTree>
    <p:extLst>
      <p:ext uri="{BB962C8B-B14F-4D97-AF65-F5344CB8AC3E}">
        <p14:creationId xmlns:p14="http://schemas.microsoft.com/office/powerpoint/2010/main" val="1826415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83200_0004PANELS_000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1324646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84500_0004PANELS_000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1385574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90200_0004PANELS_000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1879621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91500_0004PANELS_000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3087300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93200_0004PANELS_000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589408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13_07OCT2006_1402_1945_600x800_B1212_2006280_194500_0004PANELS_000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41575" y="685800"/>
            <a:ext cx="7308850" cy="5486400"/>
          </a:xfrm>
          <a:prstGeom prst="rect">
            <a:avLst/>
          </a:prstGeom>
        </p:spPr>
      </p:pic>
      <p:sp>
        <p:nvSpPr>
          <p:cNvPr id="3" name="TextBox 2"/>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4" name="TextBox 3"/>
          <p:cNvSpPr txBox="1"/>
          <p:nvPr/>
        </p:nvSpPr>
        <p:spPr>
          <a:xfrm>
            <a:off x="9747426"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5" name="TextBox 4"/>
          <p:cNvSpPr txBox="1"/>
          <p:nvPr/>
        </p:nvSpPr>
        <p:spPr>
          <a:xfrm>
            <a:off x="654908" y="4644081"/>
            <a:ext cx="1804087" cy="646331"/>
          </a:xfrm>
          <a:prstGeom prst="rect">
            <a:avLst/>
          </a:prstGeom>
          <a:noFill/>
        </p:spPr>
        <p:txBody>
          <a:bodyPr wrap="square" rtlCol="0">
            <a:spAutoFit/>
          </a:bodyPr>
          <a:lstStyle/>
          <a:p>
            <a:r>
              <a:rPr lang="en-US" dirty="0" smtClean="0"/>
              <a:t>0.64um Visible</a:t>
            </a:r>
          </a:p>
          <a:p>
            <a:r>
              <a:rPr lang="en-US" dirty="0" smtClean="0"/>
              <a:t>Time Difference</a:t>
            </a:r>
            <a:endParaRPr lang="en-US" dirty="0"/>
          </a:p>
        </p:txBody>
      </p:sp>
      <p:sp>
        <p:nvSpPr>
          <p:cNvPr id="6" name="TextBox 5"/>
          <p:cNvSpPr txBox="1"/>
          <p:nvPr/>
        </p:nvSpPr>
        <p:spPr>
          <a:xfrm>
            <a:off x="9747426" y="4644081"/>
            <a:ext cx="2232454" cy="646331"/>
          </a:xfrm>
          <a:prstGeom prst="rect">
            <a:avLst/>
          </a:prstGeom>
          <a:noFill/>
        </p:spPr>
        <p:txBody>
          <a:bodyPr wrap="square" rtlCol="0">
            <a:spAutoFit/>
          </a:bodyPr>
          <a:lstStyle/>
          <a:p>
            <a:r>
              <a:rPr lang="en-US" dirty="0" smtClean="0"/>
              <a:t>3.9um Shortwave IR</a:t>
            </a:r>
          </a:p>
          <a:p>
            <a:r>
              <a:rPr lang="en-US" dirty="0" smtClean="0"/>
              <a:t>Time Difference</a:t>
            </a:r>
            <a:endParaRPr lang="en-US" dirty="0"/>
          </a:p>
        </p:txBody>
      </p:sp>
    </p:spTree>
    <p:extLst>
      <p:ext uri="{BB962C8B-B14F-4D97-AF65-F5344CB8AC3E}">
        <p14:creationId xmlns:p14="http://schemas.microsoft.com/office/powerpoint/2010/main" val="1912934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GOES-13 was at nearly the same location in 2006 as GOES-16 during the GOES-16 PLT and therefore would experience similar solar angles on similar days.</a:t>
            </a:r>
          </a:p>
          <a:p>
            <a:r>
              <a:rPr lang="en-US" dirty="0" smtClean="0"/>
              <a:t>Time difference images of both GOES-13 Imager visible band 1 and shortwave IR band 2 exhibit a similar effect to what is seen today with ABI in terms of backscatter due to solar illumination on the earth directly in line with the sun, earth, and satellite.</a:t>
            </a:r>
          </a:p>
          <a:p>
            <a:r>
              <a:rPr lang="en-US" dirty="0" smtClean="0"/>
              <a:t>The effect in GOES-13 is less easily detected because of several reasons.</a:t>
            </a:r>
          </a:p>
          <a:p>
            <a:pPr lvl="1"/>
            <a:r>
              <a:rPr lang="en-US" dirty="0" smtClean="0"/>
              <a:t>GOES-13 images are taken less frequently.</a:t>
            </a:r>
          </a:p>
          <a:p>
            <a:pPr lvl="1"/>
            <a:r>
              <a:rPr lang="en-US" dirty="0" smtClean="0"/>
              <a:t>The effect is less apparent in the 0.64um band on ABI, so it is not the best band to use for this though it’s the only visible band on GOES-13.</a:t>
            </a:r>
          </a:p>
          <a:p>
            <a:pPr lvl="1"/>
            <a:r>
              <a:rPr lang="en-US" dirty="0" smtClean="0"/>
              <a:t>The 3.9um band on GOES-13 is lower spatial resolution than that on ABI.</a:t>
            </a:r>
          </a:p>
          <a:p>
            <a:pPr lvl="1"/>
            <a:r>
              <a:rPr lang="en-US" dirty="0"/>
              <a:t>Other improvements on ABI such as bit depth, signal-to-noise, calibration, </a:t>
            </a:r>
            <a:r>
              <a:rPr lang="en-US" dirty="0" err="1"/>
              <a:t>etc</a:t>
            </a:r>
            <a:r>
              <a:rPr lang="en-US" dirty="0"/>
              <a:t> may also make this effect more noticeable in ABI than on previous GOES</a:t>
            </a:r>
            <a:r>
              <a:rPr lang="en-US" dirty="0" smtClean="0"/>
              <a:t>.</a:t>
            </a:r>
            <a:endParaRPr lang="en-US" dirty="0"/>
          </a:p>
        </p:txBody>
      </p:sp>
    </p:spTree>
    <p:extLst>
      <p:ext uri="{BB962C8B-B14F-4D97-AF65-F5344CB8AC3E}">
        <p14:creationId xmlns:p14="http://schemas.microsoft.com/office/powerpoint/2010/main" val="42372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6736B2-5C5A-44FB-8F77-1103FB94D68D}" type="slidenum">
              <a:rPr lang="en-US" smtClean="0"/>
              <a:t>3</a:t>
            </a:fld>
            <a:endParaRPr lang="en-US"/>
          </a:p>
        </p:txBody>
      </p:sp>
      <p:pic>
        <p:nvPicPr>
          <p:cNvPr id="3" name="16panel_fd_05oct2017_163039_1830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
        <p:nvSpPr>
          <p:cNvPr id="4" name="TextBox 3"/>
          <p:cNvSpPr txBox="1"/>
          <p:nvPr/>
        </p:nvSpPr>
        <p:spPr>
          <a:xfrm>
            <a:off x="40108" y="858253"/>
            <a:ext cx="2653290" cy="523220"/>
          </a:xfrm>
          <a:prstGeom prst="rect">
            <a:avLst/>
          </a:prstGeom>
          <a:noFill/>
        </p:spPr>
        <p:txBody>
          <a:bodyPr wrap="none" rtlCol="0">
            <a:spAutoFit/>
          </a:bodyPr>
          <a:lstStyle/>
          <a:p>
            <a:r>
              <a:rPr lang="en-US" sz="2800" b="1" dirty="0" smtClean="0"/>
              <a:t>05Oct2017 (278)</a:t>
            </a:r>
            <a:endParaRPr lang="en-US" sz="2800" b="1" dirty="0"/>
          </a:p>
        </p:txBody>
      </p:sp>
    </p:spTree>
    <p:extLst>
      <p:ext uri="{BB962C8B-B14F-4D97-AF65-F5344CB8AC3E}">
        <p14:creationId xmlns:p14="http://schemas.microsoft.com/office/powerpoint/2010/main" val="35281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6736B2-5C5A-44FB-8F77-1103FB94D68D}" type="slidenum">
              <a:rPr lang="en-US" smtClean="0"/>
              <a:t>4</a:t>
            </a:fld>
            <a:endParaRPr lang="en-US"/>
          </a:p>
        </p:txBody>
      </p:sp>
      <p:pic>
        <p:nvPicPr>
          <p:cNvPr id="3" name="16paneltimediff_fd_05oct2017_163039_1830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
        <p:nvSpPr>
          <p:cNvPr id="4" name="TextBox 3"/>
          <p:cNvSpPr txBox="1"/>
          <p:nvPr/>
        </p:nvSpPr>
        <p:spPr>
          <a:xfrm>
            <a:off x="40108" y="858253"/>
            <a:ext cx="2653290" cy="523220"/>
          </a:xfrm>
          <a:prstGeom prst="rect">
            <a:avLst/>
          </a:prstGeom>
          <a:noFill/>
        </p:spPr>
        <p:txBody>
          <a:bodyPr wrap="none" rtlCol="0">
            <a:spAutoFit/>
          </a:bodyPr>
          <a:lstStyle/>
          <a:p>
            <a:r>
              <a:rPr lang="en-US" sz="2800" b="1" dirty="0" smtClean="0"/>
              <a:t>05Oct2017 (278)</a:t>
            </a:r>
            <a:endParaRPr lang="en-US" sz="2800" b="1" dirty="0"/>
          </a:p>
        </p:txBody>
      </p:sp>
    </p:spTree>
    <p:extLst>
      <p:ext uri="{BB962C8B-B14F-4D97-AF65-F5344CB8AC3E}">
        <p14:creationId xmlns:p14="http://schemas.microsoft.com/office/powerpoint/2010/main" val="4128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142" y="0"/>
            <a:ext cx="8097715" cy="6858000"/>
          </a:xfrm>
          <a:prstGeom prst="rect">
            <a:avLst/>
          </a:prstGeom>
        </p:spPr>
      </p:pic>
      <p:sp>
        <p:nvSpPr>
          <p:cNvPr id="3" name="TextBox 2"/>
          <p:cNvSpPr txBox="1"/>
          <p:nvPr/>
        </p:nvSpPr>
        <p:spPr>
          <a:xfrm>
            <a:off x="10249930" y="821724"/>
            <a:ext cx="1742302" cy="646331"/>
          </a:xfrm>
          <a:prstGeom prst="rect">
            <a:avLst/>
          </a:prstGeom>
          <a:noFill/>
        </p:spPr>
        <p:txBody>
          <a:bodyPr wrap="square" rtlCol="0">
            <a:spAutoFit/>
          </a:bodyPr>
          <a:lstStyle/>
          <a:p>
            <a:r>
              <a:rPr lang="en-US" dirty="0" smtClean="0"/>
              <a:t>07 October 2017</a:t>
            </a:r>
          </a:p>
          <a:p>
            <a:r>
              <a:rPr lang="en-US" dirty="0" smtClean="0"/>
              <a:t>17:30 UTC</a:t>
            </a:r>
            <a:endParaRPr lang="en-US" dirty="0"/>
          </a:p>
        </p:txBody>
      </p:sp>
    </p:spTree>
    <p:extLst>
      <p:ext uri="{BB962C8B-B14F-4D97-AF65-F5344CB8AC3E}">
        <p14:creationId xmlns:p14="http://schemas.microsoft.com/office/powerpoint/2010/main" val="1156213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142" y="0"/>
            <a:ext cx="8097715" cy="6858000"/>
          </a:xfrm>
          <a:prstGeom prst="rect">
            <a:avLst/>
          </a:prstGeom>
        </p:spPr>
      </p:pic>
      <p:sp>
        <p:nvSpPr>
          <p:cNvPr id="3" name="TextBox 2"/>
          <p:cNvSpPr txBox="1"/>
          <p:nvPr/>
        </p:nvSpPr>
        <p:spPr>
          <a:xfrm>
            <a:off x="10249930" y="821724"/>
            <a:ext cx="1742302" cy="646331"/>
          </a:xfrm>
          <a:prstGeom prst="rect">
            <a:avLst/>
          </a:prstGeom>
          <a:noFill/>
        </p:spPr>
        <p:txBody>
          <a:bodyPr wrap="square" rtlCol="0">
            <a:spAutoFit/>
          </a:bodyPr>
          <a:lstStyle/>
          <a:p>
            <a:r>
              <a:rPr lang="en-US" dirty="0" smtClean="0"/>
              <a:t>07 October 2017</a:t>
            </a:r>
          </a:p>
          <a:p>
            <a:r>
              <a:rPr lang="en-US" dirty="0" smtClean="0"/>
              <a:t>17:45 UTC</a:t>
            </a:r>
            <a:endParaRPr lang="en-US" dirty="0"/>
          </a:p>
        </p:txBody>
      </p:sp>
    </p:spTree>
    <p:extLst>
      <p:ext uri="{BB962C8B-B14F-4D97-AF65-F5344CB8AC3E}">
        <p14:creationId xmlns:p14="http://schemas.microsoft.com/office/powerpoint/2010/main" val="373073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GOES-16 CONUS, October 7, 2017 17:37 UTC</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4248" y="1252806"/>
            <a:ext cx="8323503" cy="5010666"/>
          </a:xfrm>
        </p:spPr>
      </p:pic>
      <p:sp>
        <p:nvSpPr>
          <p:cNvPr id="6" name="TextBox 5"/>
          <p:cNvSpPr txBox="1"/>
          <p:nvPr/>
        </p:nvSpPr>
        <p:spPr>
          <a:xfrm>
            <a:off x="1" y="6214064"/>
            <a:ext cx="12192000" cy="646331"/>
          </a:xfrm>
          <a:prstGeom prst="rect">
            <a:avLst/>
          </a:prstGeom>
          <a:noFill/>
        </p:spPr>
        <p:txBody>
          <a:bodyPr wrap="square" rtlCol="0">
            <a:spAutoFit/>
          </a:bodyPr>
          <a:lstStyle/>
          <a:p>
            <a:r>
              <a:rPr lang="en-US" dirty="0" smtClean="0"/>
              <a:t>Time difference images show the solar backscattering effect as it moves across CONUS.  The blue/orange couplet is a negative/positive difference couplet indicating bright (VIS/NIR) or warm (IR) moved across the images used in the difference.</a:t>
            </a:r>
            <a:endParaRPr lang="en-US" dirty="0"/>
          </a:p>
        </p:txBody>
      </p:sp>
    </p:spTree>
    <p:extLst>
      <p:ext uri="{BB962C8B-B14F-4D97-AF65-F5344CB8AC3E}">
        <p14:creationId xmlns:p14="http://schemas.microsoft.com/office/powerpoint/2010/main" val="1591205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fontScale="92500" lnSpcReduction="20000"/>
          </a:bodyPr>
          <a:lstStyle/>
          <a:p>
            <a:pPr marL="571500" indent="-571500"/>
            <a:r>
              <a:rPr lang="en-US" dirty="0" smtClean="0"/>
              <a:t>The question was raised if this was seen with the previous GOES series of imagers and was just not widely reported.</a:t>
            </a:r>
          </a:p>
          <a:p>
            <a:pPr marL="1028700" lvl="1" indent="-571500"/>
            <a:r>
              <a:rPr lang="en-US" dirty="0" smtClean="0"/>
              <a:t>GOES-13 data from October 2006, when GOES-13 was at the checkout location of 89.5 West (GOES-16 was at 89.3 West during October 2017)</a:t>
            </a:r>
          </a:p>
          <a:p>
            <a:pPr marL="571500" indent="-571500"/>
            <a:r>
              <a:rPr lang="en-US" dirty="0" smtClean="0"/>
              <a:t>The answer appears to be “yes” – a similar feature is noticeable in GOES-13 on October 7, 2006 but mostly only in time difference images.</a:t>
            </a:r>
          </a:p>
          <a:p>
            <a:pPr marL="1028700" lvl="1" indent="-571500"/>
            <a:r>
              <a:rPr lang="en-US" dirty="0" smtClean="0"/>
              <a:t>Because GOES-13 Imager takes images far less frequently than ABI, it is more difficult to notice the effect, which moves across the CONUS rapidly.</a:t>
            </a:r>
          </a:p>
          <a:p>
            <a:pPr marL="1028700" lvl="1" indent="-571500"/>
            <a:r>
              <a:rPr lang="en-US" dirty="0" smtClean="0"/>
              <a:t>Because of the fast moving nature of the effect, it shows up fairly sharply in the 5-minute CONUS images of ABI.  But in the 15-minute CONUS of GOES-13, it is less noticeable and much less clear.</a:t>
            </a:r>
          </a:p>
          <a:p>
            <a:pPr marL="1028700" lvl="1" indent="-571500"/>
            <a:r>
              <a:rPr lang="en-US" dirty="0" smtClean="0"/>
              <a:t>The effect is also less obvious in the 0.64um band on ABI than some of the other ABI bands that are not on GOES-13, such as the 1.61 and 2.25um. </a:t>
            </a:r>
          </a:p>
          <a:p>
            <a:pPr marL="1028700" lvl="1" indent="-571500"/>
            <a:r>
              <a:rPr lang="en-US" dirty="0" smtClean="0"/>
              <a:t>Other improvements on ABI such as bit depth, signal-to-noise, calibration, </a:t>
            </a:r>
            <a:r>
              <a:rPr lang="en-US" dirty="0" err="1" smtClean="0"/>
              <a:t>etc</a:t>
            </a:r>
            <a:r>
              <a:rPr lang="en-US" dirty="0" smtClean="0"/>
              <a:t> may also make this effect more noticeable in ABI than on previous GOES.</a:t>
            </a:r>
            <a:endParaRPr lang="en-US" dirty="0"/>
          </a:p>
        </p:txBody>
      </p:sp>
    </p:spTree>
    <p:extLst>
      <p:ext uri="{BB962C8B-B14F-4D97-AF65-F5344CB8AC3E}">
        <p14:creationId xmlns:p14="http://schemas.microsoft.com/office/powerpoint/2010/main" val="2122000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GOES-13 CONUS, October 7, 2006 17:45UTC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7517" y="1825625"/>
            <a:ext cx="5796965" cy="4351338"/>
          </a:xfrm>
        </p:spPr>
      </p:pic>
      <p:sp>
        <p:nvSpPr>
          <p:cNvPr id="5" name="TextBox 4"/>
          <p:cNvSpPr txBox="1"/>
          <p:nvPr/>
        </p:nvSpPr>
        <p:spPr>
          <a:xfrm>
            <a:off x="654908" y="2038865"/>
            <a:ext cx="1804087" cy="369332"/>
          </a:xfrm>
          <a:prstGeom prst="rect">
            <a:avLst/>
          </a:prstGeom>
          <a:noFill/>
        </p:spPr>
        <p:txBody>
          <a:bodyPr wrap="square" rtlCol="0">
            <a:spAutoFit/>
          </a:bodyPr>
          <a:lstStyle/>
          <a:p>
            <a:r>
              <a:rPr lang="en-US" dirty="0" smtClean="0"/>
              <a:t>0.64um Visible</a:t>
            </a:r>
            <a:endParaRPr lang="en-US" dirty="0"/>
          </a:p>
        </p:txBody>
      </p:sp>
      <p:sp>
        <p:nvSpPr>
          <p:cNvPr id="6" name="TextBox 5"/>
          <p:cNvSpPr txBox="1"/>
          <p:nvPr/>
        </p:nvSpPr>
        <p:spPr>
          <a:xfrm>
            <a:off x="9432324" y="2038865"/>
            <a:ext cx="2232454" cy="369332"/>
          </a:xfrm>
          <a:prstGeom prst="rect">
            <a:avLst/>
          </a:prstGeom>
          <a:noFill/>
        </p:spPr>
        <p:txBody>
          <a:bodyPr wrap="square" rtlCol="0">
            <a:spAutoFit/>
          </a:bodyPr>
          <a:lstStyle/>
          <a:p>
            <a:r>
              <a:rPr lang="en-US" dirty="0" smtClean="0"/>
              <a:t>3.9um Shortwave IR</a:t>
            </a:r>
            <a:endParaRPr lang="en-US" dirty="0"/>
          </a:p>
        </p:txBody>
      </p:sp>
      <p:sp>
        <p:nvSpPr>
          <p:cNvPr id="7" name="TextBox 6"/>
          <p:cNvSpPr txBox="1"/>
          <p:nvPr/>
        </p:nvSpPr>
        <p:spPr>
          <a:xfrm>
            <a:off x="654908" y="4644081"/>
            <a:ext cx="1804087" cy="923330"/>
          </a:xfrm>
          <a:prstGeom prst="rect">
            <a:avLst/>
          </a:prstGeom>
          <a:noFill/>
        </p:spPr>
        <p:txBody>
          <a:bodyPr wrap="square" rtlCol="0">
            <a:spAutoFit/>
          </a:bodyPr>
          <a:lstStyle/>
          <a:p>
            <a:r>
              <a:rPr lang="en-US" dirty="0" smtClean="0"/>
              <a:t>0.64um Visible</a:t>
            </a:r>
          </a:p>
          <a:p>
            <a:r>
              <a:rPr lang="en-US" dirty="0" smtClean="0"/>
              <a:t>Time Difference</a:t>
            </a:r>
          </a:p>
          <a:p>
            <a:r>
              <a:rPr lang="en-US" dirty="0" smtClean="0"/>
              <a:t>(17:45-17:32)</a:t>
            </a:r>
            <a:endParaRPr lang="en-US" dirty="0"/>
          </a:p>
        </p:txBody>
      </p:sp>
      <p:sp>
        <p:nvSpPr>
          <p:cNvPr id="8" name="TextBox 7"/>
          <p:cNvSpPr txBox="1"/>
          <p:nvPr/>
        </p:nvSpPr>
        <p:spPr>
          <a:xfrm>
            <a:off x="9432324" y="4644081"/>
            <a:ext cx="2232454" cy="923330"/>
          </a:xfrm>
          <a:prstGeom prst="rect">
            <a:avLst/>
          </a:prstGeom>
          <a:noFill/>
        </p:spPr>
        <p:txBody>
          <a:bodyPr wrap="square" rtlCol="0">
            <a:spAutoFit/>
          </a:bodyPr>
          <a:lstStyle/>
          <a:p>
            <a:r>
              <a:rPr lang="en-US" dirty="0" smtClean="0"/>
              <a:t>3.9um Shortwave IR</a:t>
            </a:r>
          </a:p>
          <a:p>
            <a:r>
              <a:rPr lang="en-US" dirty="0" smtClean="0"/>
              <a:t>Time Difference</a:t>
            </a:r>
          </a:p>
          <a:p>
            <a:r>
              <a:rPr lang="en-US" dirty="0"/>
              <a:t>(17:45-17:32</a:t>
            </a:r>
            <a:r>
              <a:rPr lang="en-US" dirty="0" smtClean="0"/>
              <a:t>)</a:t>
            </a:r>
            <a:endParaRPr lang="en-US" dirty="0"/>
          </a:p>
        </p:txBody>
      </p:sp>
      <p:sp>
        <p:nvSpPr>
          <p:cNvPr id="9" name="TextBox 8"/>
          <p:cNvSpPr txBox="1"/>
          <p:nvPr/>
        </p:nvSpPr>
        <p:spPr>
          <a:xfrm>
            <a:off x="438664" y="6295768"/>
            <a:ext cx="11331145" cy="646331"/>
          </a:xfrm>
          <a:prstGeom prst="rect">
            <a:avLst/>
          </a:prstGeom>
          <a:noFill/>
        </p:spPr>
        <p:txBody>
          <a:bodyPr wrap="square" rtlCol="0">
            <a:spAutoFit/>
          </a:bodyPr>
          <a:lstStyle/>
          <a:p>
            <a:r>
              <a:rPr lang="en-US" dirty="0" smtClean="0"/>
              <a:t>The blue/orange “couplet” indicative of the effect in the time differences can be seen perhaps most clearly in this image (blue on the west indicates cooling or darkening, orange indicates heating or brightening)</a:t>
            </a:r>
            <a:endParaRPr lang="en-US" dirty="0"/>
          </a:p>
        </p:txBody>
      </p:sp>
    </p:spTree>
    <p:extLst>
      <p:ext uri="{BB962C8B-B14F-4D97-AF65-F5344CB8AC3E}">
        <p14:creationId xmlns:p14="http://schemas.microsoft.com/office/powerpoint/2010/main" val="8873614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12593</TotalTime>
  <Words>916</Words>
  <Application>Microsoft Office PowerPoint</Application>
  <PresentationFormat>Widescreen</PresentationFormat>
  <Paragraphs>145</Paragraphs>
  <Slides>26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Backscatter in GOES-13</vt:lpstr>
      <vt:lpstr>Background</vt:lpstr>
      <vt:lpstr>PowerPoint Presentation</vt:lpstr>
      <vt:lpstr>PowerPoint Presentation</vt:lpstr>
      <vt:lpstr>PowerPoint Presentation</vt:lpstr>
      <vt:lpstr>PowerPoint Presentation</vt:lpstr>
      <vt:lpstr>GOES-16 CONUS, October 7, 2017 17:37 UTC</vt:lpstr>
      <vt:lpstr>Background</vt:lpstr>
      <vt:lpstr>GOES-13 CONUS, October 7, 2006 17:45UTC</vt:lpstr>
      <vt:lpstr>GOES-13 CONUS, October 7, 2006 14:15-19:45 UTC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Backscatter in GOES-13</dc:title>
  <dc:creator>Mat Gunshor</dc:creator>
  <cp:lastModifiedBy>Mat Gunshor</cp:lastModifiedBy>
  <cp:revision>15</cp:revision>
  <dcterms:created xsi:type="dcterms:W3CDTF">2017-10-16T20:52:59Z</dcterms:created>
  <dcterms:modified xsi:type="dcterms:W3CDTF">2017-10-25T15:32:22Z</dcterms:modified>
</cp:coreProperties>
</file>