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2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87" r:id="rId4"/>
    <p:sldMasterId id="2147483701" r:id="rId5"/>
    <p:sldMasterId id="2147483714" r:id="rId6"/>
    <p:sldMasterId id="2147483727" r:id="rId7"/>
  </p:sldMasterIdLst>
  <p:notesMasterIdLst>
    <p:notesMasterId r:id="rId33"/>
  </p:notesMasterIdLst>
  <p:sldIdLst>
    <p:sldId id="263" r:id="rId8"/>
    <p:sldId id="264" r:id="rId9"/>
    <p:sldId id="265" r:id="rId10"/>
    <p:sldId id="281" r:id="rId11"/>
    <p:sldId id="266" r:id="rId12"/>
    <p:sldId id="267" r:id="rId13"/>
    <p:sldId id="268" r:id="rId14"/>
    <p:sldId id="257" r:id="rId15"/>
    <p:sldId id="285" r:id="rId16"/>
    <p:sldId id="288" r:id="rId17"/>
    <p:sldId id="269" r:id="rId18"/>
    <p:sldId id="270" r:id="rId19"/>
    <p:sldId id="259" r:id="rId20"/>
    <p:sldId id="260" r:id="rId21"/>
    <p:sldId id="282" r:id="rId22"/>
    <p:sldId id="286" r:id="rId23"/>
    <p:sldId id="261" r:id="rId24"/>
    <p:sldId id="284" r:id="rId25"/>
    <p:sldId id="273" r:id="rId26"/>
    <p:sldId id="274" r:id="rId27"/>
    <p:sldId id="275" r:id="rId28"/>
    <p:sldId id="276" r:id="rId29"/>
    <p:sldId id="277" r:id="rId30"/>
    <p:sldId id="278" r:id="rId31"/>
    <p:sldId id="28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7161" autoAdjust="0"/>
  </p:normalViewPr>
  <p:slideViewPr>
    <p:cSldViewPr showGuides="1">
      <p:cViewPr>
        <p:scale>
          <a:sx n="100" d="100"/>
          <a:sy n="100" d="100"/>
        </p:scale>
        <p:origin x="-948" y="-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B1E1A-9717-4B7B-BFAB-5A931BBCE4CE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5FF6F-DAF7-4BD3-A3B9-9D1191A0C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8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from J. </a:t>
            </a:r>
            <a:r>
              <a:rPr lang="en-US" dirty="0" err="1" smtClean="0"/>
              <a:t>Gerth</a:t>
            </a:r>
            <a:r>
              <a:rPr lang="en-US" dirty="0" smtClean="0"/>
              <a:t>, CIMSS.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FF6F-DAF7-4BD3-A3B9-9D1191A0C6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2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Different days simulated.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39B64-9E29-4E87-9215-2E470EDD379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08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72C546-AB31-4DE2-9E9C-89C9AA37F91B}" type="slidenum">
              <a:rPr lang="en-US" smtClean="0">
                <a:solidFill>
                  <a:prstClr val="black"/>
                </a:solidFill>
              </a:rPr>
              <a:pPr eaLnBrk="1" hangingPunct="1"/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Igor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Data was provided to many groups: WPC, OPC, AWC, SPC, SAB, several WFO, who used the data for discussions and forecasts. 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5005-BF14-4448-91F0-263EB83372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16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Highlights added.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FF6F-DAF7-4BD3-A3B9-9D1191A0C6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3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Hurricane Sandy</a:t>
            </a:r>
          </a:p>
          <a:p>
            <a:endParaRPr lang="en-US" dirty="0" smtClean="0"/>
          </a:p>
          <a:p>
            <a:r>
              <a:rPr lang="en-US" dirty="0" smtClean="0"/>
              <a:t>AMVs generated from 5-min visible</a:t>
            </a:r>
            <a:r>
              <a:rPr lang="en-US" baseline="0" dirty="0" smtClean="0"/>
              <a:t> imagery </a:t>
            </a:r>
            <a:r>
              <a:rPr lang="en-US" dirty="0" smtClean="0"/>
              <a:t>using</a:t>
            </a:r>
            <a:r>
              <a:rPr lang="en-US" baseline="0" dirty="0" smtClean="0"/>
              <a:t> GOES-R DMW algorithm. A different configuration </a:t>
            </a:r>
            <a:r>
              <a:rPr lang="en-US" baseline="0" smtClean="0"/>
              <a:t>(11km x11km </a:t>
            </a:r>
            <a:r>
              <a:rPr lang="en-US" baseline="0" dirty="0" smtClean="0"/>
              <a:t>target scene) was used in order to generated higher resolution  winds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loop is from 1605Z - 1850Z on October 28,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25499-94A0-4623-AA06-4A6D1955CA3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8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7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65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B86E0-F4BD-432F-BB08-29EBDBA387D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50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6B52-CFDF-43B4-B881-7DB76FA4E27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72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C9723-8334-438D-8522-C1BD577D96D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61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56A4A-8E0C-49B6-B8E3-FBEFEEAD77A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72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BEFDF-2DE3-4C3E-B71F-397883B0FFC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0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AC687-853E-4709-AE11-7DCA18AF038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61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35C3A-7A41-40F6-83A6-685429439F7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78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67B5D-BE7B-4677-B847-DE7464E1665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9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77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90F60-46DA-4B5F-B559-4411BD5FAD1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03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94C7A-D241-452C-8409-D0125982B5B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86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FFEA5-FBED-4ADB-A804-ED23841977E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58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761DF-D7AF-4167-A944-BDC44D0E34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34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F1208-3081-41BF-8ADB-3C02E108166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99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42" y="46482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642" y="685800"/>
            <a:ext cx="6781800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9F38-5EC6-D140-80EF-CFE0A6945C1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610-794B-43F9-A0D9-AF1E5933AB5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09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9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8B839-8756-C94C-A47D-583F8BA95CC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B978-F783-4560-B5F8-459943D3045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91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A9001-4838-5A4A-AF6B-307A42C382F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EE794-286C-43E6-A7E2-0D551E93D8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47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26652-F626-454A-851B-0656F6A0F77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0D5D-487B-49EF-ADB5-2AA03D04BA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4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9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E1055-48A6-3246-B91B-18BA09128D8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741-1BF0-41AA-9B51-622F501F52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 descr="GOES-R_logo_v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00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DCB09A-BA5E-4AB7-91E1-C59162FD57D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386495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0068"/>
            <a:ext cx="8229600" cy="52145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1889" y="6487723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>
                    <a:tint val="75000"/>
                  </a:prstClr>
                </a:solidFill>
              </a:rPr>
              <a:t>May 14, 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87723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>
                    <a:tint val="75000"/>
                  </a:prstClr>
                </a:solidFill>
              </a:rPr>
              <a:t>SENSITIVE AND PRIVILEGED:  FOR OFFICIAL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6273" y="6487723"/>
            <a:ext cx="2133600" cy="365125"/>
          </a:xfrm>
          <a:prstGeom prst="rect">
            <a:avLst/>
          </a:prstGeom>
        </p:spPr>
        <p:txBody>
          <a:bodyPr/>
          <a:lstStyle/>
          <a:p>
            <a:fld id="{7C81C18B-989A-4738-B9CF-989732883A3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29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3983EC4F-2A0D-4A04-8884-A8C0206F6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12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7FA11908-7626-4223-B0F9-609808D95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75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11A6CB1A-82A9-490A-A72E-AC5973597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9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17E84C-2843-4FE6-AB13-457B7DD2F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51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BCF041E9-97F0-4936-9FFF-E0EB00713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1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821475-0E67-4098-BF3D-BD15632C5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89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A3D9720-CB3E-430D-968B-09E6DC53B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6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23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49A53A0-E963-4F66-98E4-C62153744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16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77F592-1E1B-4C57-8C68-32D037D1F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8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9F336F56-24E9-45A4-834D-B4E9B578F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96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681F1FA-3F48-4839-997C-3D7B3F015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449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8D0ECDA-F2AE-44B7-BDD4-D5C4DC982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782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209800"/>
            <a:ext cx="784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CC263A-0325-4CDC-AF33-8A0D3B833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44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41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46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32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6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42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55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99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73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05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88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388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05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2679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DFDD2-A697-1D44-89D4-44E8754812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386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12D3360C-BF11-41AB-A803-DFDDA0933236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257B4-DC8B-6A48-AE5D-4E9055F48D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8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62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0069F4E-EEA1-4DD8-85C6-DB3092999E62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BAA8A-62EE-3D4F-BE19-CA16774809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750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05060FFC-6945-42ED-A094-9A3E09BD0EE2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97132-1E94-AB44-9E47-0F4CE1CBBA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76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E905A22C-739C-4891-9FE6-CB0A9FE7ABBA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D8FCE-71A5-6349-A3BC-53A27642F1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82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97C3BA61-C2B9-4674-8C55-BEBF3026FDCE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DDFC6-E8F3-644A-B49B-EA170D3778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203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BC511364-ACD9-49E6-A8DF-F603B976DC8F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B995A-F5B3-BF45-BBFC-C763FDCF1E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03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AA9C284-24A7-4B37-8812-2469FEB71A57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048AB-2BC3-274E-B6BD-BDFF3E09F3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346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91D0601D-5AFE-47FE-8462-9391B6975B6D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59EE-FD16-D64C-A29C-388D87C698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240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0F4E7B0E-0AD6-41FC-B342-187DDEEEB0E8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6D0BF-F845-3046-BA17-A55F9F49FE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439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D3267988-A586-4879-89F5-A1D090F7923D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E1F1F-0D87-5448-BF2A-6ED054907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230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48C3CB-32C2-44DC-9AA8-C5B960117D74}" type="datetimeFigureOut">
              <a:rPr lang="en-US" smtClean="0">
                <a:solidFill>
                  <a:prstClr val="black"/>
                </a:solidFill>
              </a:rPr>
              <a:pPr/>
              <a:t>10/23/2014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FDB-BDAC-4C0E-9009-750D1EA186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14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847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0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9308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6400" y="39051"/>
            <a:ext cx="6019800" cy="875349"/>
          </a:xfrm>
        </p:spPr>
        <p:txBody>
          <a:bodyPr>
            <a:no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1" descr="C:\Users\bline\Desktop\spclogo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7" y="115251"/>
            <a:ext cx="1540863" cy="72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03-med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924800" y="0"/>
            <a:ext cx="990600" cy="86436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67191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93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019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3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90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605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419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373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5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283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1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9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8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8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D6A801-223F-401A-B65D-0EB06AB455BE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1AB6D1-6459-4441-BBE4-74E809A1525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52078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3" descr="goesr_iosspdt_template1"/>
          <p:cNvPicPr>
            <a:picLocks noChangeAspect="1" noChangeArrowheads="1"/>
          </p:cNvPicPr>
          <p:nvPr/>
        </p:nvPicPr>
        <p:blipFill>
          <a:blip r:embed="rId15">
            <a:lum bright="-30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b="0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705600"/>
            <a:ext cx="1447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b="1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A52FEA2-6043-4062-8E64-41FC7FB5FC6E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5077EF"/>
              </a:gs>
              <a:gs pos="100000">
                <a:srgbClr val="063DE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7" name="Picture 39" descr="NOAA-NESDI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57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2"/>
        <a:buChar char="l"/>
        <a:defRPr sz="2000">
          <a:solidFill>
            <a:srgbClr val="F8F8F8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606DF-7828-4233-B26D-67DA2E6C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48B6-EEDB-4FDE-8E4C-7D20CD40E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4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15" descr="Terra-II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75" t="26163" r="13078" b="65103"/>
          <a:stretch>
            <a:fillRect/>
          </a:stretch>
        </p:blipFill>
        <p:spPr bwMode="auto">
          <a:xfrm>
            <a:off x="0" y="6356350"/>
            <a:ext cx="9144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4C1FF90-0658-224A-A6F8-5C0D035E87AE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175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31" name="Picture 7" descr="NASA_Logo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60325"/>
            <a:ext cx="5492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_logo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60325"/>
            <a:ext cx="46513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GOES-R_logo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8100"/>
            <a:ext cx="79692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2" name="Picture 2" descr="http://cimss.ssec.wisc.edu/logo/download/web/CIMSS_logo_web_multicolor_PNG_550x400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8" y="6126163"/>
            <a:ext cx="937116" cy="6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73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4.xml"/><Relationship Id="rId4" Type="http://schemas.openxmlformats.org/officeDocument/2006/relationships/hyperlink" Target="http://satelliteliaisonblog.wordpress.com/category/spc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2013/GOES-14_SRSOR.html" TargetMode="External"/><Relationship Id="rId2" Type="http://schemas.openxmlformats.org/officeDocument/2006/relationships/hyperlink" Target="http://cimss.ssec.wisc.edu/goes/srsor/GOES-14_SRSOR.html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gif"/><Relationship Id="rId4" Type="http://schemas.openxmlformats.org/officeDocument/2006/relationships/hyperlink" Target="http://cimss.ssec.wisc.edu/goes/srsor2014/GOES-14_SRSOR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2013/GOES-14_SRSOR.html" TargetMode="External"/><Relationship Id="rId7" Type="http://schemas.openxmlformats.org/officeDocument/2006/relationships/image" Target="../media/image35.JPG"/><Relationship Id="rId2" Type="http://schemas.openxmlformats.org/officeDocument/2006/relationships/hyperlink" Target="http://cimss.ssec.wisc.edu/goes/srsor/GOES-14_SRSOR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hyperlink" Target="http://www.nesdis.noaa.gov/fourbox/09-23-13/" TargetMode="External"/><Relationship Id="rId4" Type="http://schemas.openxmlformats.org/officeDocument/2006/relationships/hyperlink" Target="http://cimss.ssec.wisc.edu/goes/srsor2014/GOES-14_SRSOR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blog/archives/17027" TargetMode="External"/><Relationship Id="rId2" Type="http://schemas.openxmlformats.org/officeDocument/2006/relationships/hyperlink" Target="http://cimss.ssec.wisc.edu/goes/blog/archives/16856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immse.wordpress.com/2014/08/24/an-example-of-how-goes-14-super-rapid-scan-operations-for-goes-r-helped-during-warning-operations-at-nws-wfo-raleigh-nc-on-18-august-2014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hyperlink" Target="http://cimss.ssec.wisc.edu/goes/srsor2014/GOES-14_SRSOR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28601" y="838200"/>
            <a:ext cx="8534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GOES </a:t>
            </a:r>
            <a:r>
              <a:rPr lang="en-US" sz="40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(Geostationary Operational Environmental Satellite</a:t>
            </a:r>
            <a:r>
              <a:rPr lang="en-US" sz="40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) Rapid Scans</a:t>
            </a:r>
            <a:endParaRPr lang="en-US" sz="4000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3048000"/>
            <a:ext cx="8534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Schmit  (</a:t>
            </a:r>
            <a:r>
              <a:rPr lang="en-US" dirty="0" smtClean="0">
                <a:solidFill>
                  <a:srgbClr val="FFFFFF"/>
                </a:solidFill>
              </a:rPr>
              <a:t>tim.j.schmit@noaa.gov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NOAA/NESDIS/Satellite Applications and Research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  Advanced Satellite Products Branch (ASPB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Madison, WI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latin typeface="Arial Unicode MS" pitchFamily="34" charset="-128"/>
              </a:rPr>
              <a:t>With help from many others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954963" y="6611938"/>
            <a:ext cx="884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UW-Madison</a:t>
            </a:r>
            <a:endParaRPr lang="en-US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438400" y="5704582"/>
            <a:ext cx="4876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COPC: COMMITTEE </a:t>
            </a:r>
            <a:r>
              <a:rPr lang="en-US" sz="1600" i="1" dirty="0">
                <a:solidFill>
                  <a:srgbClr val="FFFFFF"/>
                </a:solidFill>
              </a:rPr>
              <a:t>FOR OPERATIONAL PROCESSING </a:t>
            </a:r>
            <a:r>
              <a:rPr lang="en-US" sz="1600" i="1" dirty="0" smtClean="0">
                <a:solidFill>
                  <a:srgbClr val="FFFFFF"/>
                </a:solidFill>
              </a:rPr>
              <a:t>CENTERS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 smtClean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</a:rPr>
              <a:t>5</a:t>
            </a:r>
            <a:r>
              <a:rPr lang="en-US" sz="1600" i="1" dirty="0" smtClean="0">
                <a:solidFill>
                  <a:srgbClr val="FFFFFF"/>
                </a:solidFill>
              </a:rPr>
              <a:t> November 2014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11126"/>
            <a:ext cx="4495800" cy="59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66259"/>
            <a:ext cx="1041699" cy="6952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269870"/>
            <a:ext cx="2149372" cy="1588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90" y="5753100"/>
            <a:ext cx="13144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GOES-14 SRSOR </a:t>
            </a:r>
            <a:r>
              <a:rPr lang="en-US" sz="3600" dirty="0" smtClean="0"/>
              <a:t>in SPC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Autofit/>
          </a:bodyPr>
          <a:lstStyle/>
          <a:p>
            <a:r>
              <a:rPr lang="en-US" sz="1600" dirty="0"/>
              <a:t>“The one-minute imagery helped me to anticipate areas of new convective development as well, which was </a:t>
            </a:r>
            <a:r>
              <a:rPr lang="en-US" sz="1600" b="1" dirty="0"/>
              <a:t>useful in developing short-term forecasts and </a:t>
            </a:r>
            <a:r>
              <a:rPr lang="en-US" sz="1600" b="1" dirty="0" err="1"/>
              <a:t>mesoscale</a:t>
            </a:r>
            <a:r>
              <a:rPr lang="en-US" sz="1600" b="1" dirty="0"/>
              <a:t> discussions </a:t>
            </a:r>
            <a:r>
              <a:rPr lang="en-US" sz="1600" dirty="0"/>
              <a:t>for severe weather. ” 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1600" dirty="0" smtClean="0"/>
              <a:t>“… </a:t>
            </a:r>
            <a:r>
              <a:rPr lang="en-US" sz="1600" dirty="0"/>
              <a:t>having the data available routinely would very likely, over time, allow forecasters to gain a </a:t>
            </a:r>
            <a:r>
              <a:rPr lang="en-US" sz="1600" b="1" dirty="0"/>
              <a:t>better understanding of processes related to convective initiation</a:t>
            </a:r>
            <a:r>
              <a:rPr lang="en-US" sz="1600" dirty="0"/>
              <a:t>, as these processes occurring within a cu field would be visually revealed in high temporal -resolution data in a way that 15- or 30-minute imagery cannot as clearly depict.”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1600" dirty="0" smtClean="0"/>
              <a:t>“</a:t>
            </a:r>
            <a:r>
              <a:rPr lang="en-US" sz="1600" dirty="0"/>
              <a:t>In the pre-storm environment, these data were </a:t>
            </a:r>
            <a:r>
              <a:rPr lang="en-US" sz="1600" b="1" dirty="0"/>
              <a:t>especially helpful </a:t>
            </a:r>
            <a:r>
              <a:rPr lang="en-US" sz="1600" dirty="0"/>
              <a:t>in monitoring the vertical growth of cumulus convection and in the identification of boundaries.”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600" dirty="0"/>
              <a:t>“I found it to </a:t>
            </a:r>
            <a:r>
              <a:rPr lang="en-US" sz="1600" b="1" dirty="0"/>
              <a:t>be very useful </a:t>
            </a:r>
            <a:r>
              <a:rPr lang="en-US" sz="1600" dirty="0"/>
              <a:t>in… Using cloud character  and trends to diagnose boundary locations and motion, and </a:t>
            </a:r>
            <a:r>
              <a:rPr lang="en-US" sz="1600" dirty="0" err="1"/>
              <a:t>nowcast</a:t>
            </a:r>
            <a:r>
              <a:rPr lang="en-US" sz="1600" dirty="0"/>
              <a:t> their potential for either CI or influences on </a:t>
            </a:r>
            <a:r>
              <a:rPr lang="en-US" sz="1600" dirty="0" err="1"/>
              <a:t>upshear</a:t>
            </a:r>
            <a:r>
              <a:rPr lang="en-US" sz="1600" dirty="0"/>
              <a:t> storms to interact therewith.”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600" dirty="0"/>
              <a:t>“This has provided </a:t>
            </a:r>
            <a:r>
              <a:rPr lang="en-US" sz="1600" b="1" dirty="0"/>
              <a:t>extra confidence and lead time </a:t>
            </a:r>
            <a:r>
              <a:rPr lang="en-US" sz="1600" dirty="0"/>
              <a:t>for the issuance of two </a:t>
            </a:r>
            <a:r>
              <a:rPr lang="en-US" sz="1600" dirty="0" err="1"/>
              <a:t>mesoscale</a:t>
            </a:r>
            <a:r>
              <a:rPr lang="en-US" sz="1600" dirty="0"/>
              <a:t> discussions compared to the normal satellite update frequency/latency. </a:t>
            </a:r>
            <a:r>
              <a:rPr lang="en-US" sz="1600" dirty="0" smtClean="0"/>
              <a:t>… </a:t>
            </a:r>
            <a:r>
              <a:rPr lang="en-US" sz="1600" dirty="0"/>
              <a:t>quite striking. It’s analogous to the difference between watching high-</a:t>
            </a:r>
            <a:r>
              <a:rPr lang="en-US" sz="1600" dirty="0" err="1"/>
              <a:t>def</a:t>
            </a:r>
            <a:r>
              <a:rPr lang="en-US" sz="1600" dirty="0"/>
              <a:t> TVs vs. standard </a:t>
            </a:r>
            <a:r>
              <a:rPr lang="en-US" sz="1600" dirty="0" err="1"/>
              <a:t>def</a:t>
            </a:r>
            <a:r>
              <a:rPr lang="en-US" sz="1600" dirty="0"/>
              <a:t>, </a:t>
            </a:r>
            <a:r>
              <a:rPr lang="en-US" sz="1600" dirty="0" smtClean="0"/>
              <a:t>... </a:t>
            </a:r>
            <a:r>
              <a:rPr lang="en-US" sz="1600" dirty="0"/>
              <a:t>Satellite imagery at 1-min temporal resolution </a:t>
            </a:r>
            <a:r>
              <a:rPr lang="en-US" sz="1600" b="1" dirty="0"/>
              <a:t>needs to become the new standard for severe weather operations</a:t>
            </a:r>
            <a:r>
              <a:rPr lang="en-US" sz="1600" dirty="0"/>
              <a:t>.”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600" dirty="0"/>
              <a:t>“Post-storm initiation, the high-resolution data allowed for </a:t>
            </a:r>
            <a:r>
              <a:rPr lang="en-US" sz="1600" b="1" dirty="0"/>
              <a:t>careful analysis of overshooting and collapsing tops, the character of the storm anvils (</a:t>
            </a:r>
            <a:r>
              <a:rPr lang="en-US" sz="1600" b="1" dirty="0" err="1"/>
              <a:t>ie</a:t>
            </a:r>
            <a:r>
              <a:rPr lang="en-US" sz="1600" b="1" dirty="0"/>
              <a:t>. health of the storm) </a:t>
            </a:r>
            <a:r>
              <a:rPr lang="en-US" sz="1600" dirty="0"/>
              <a:t>and the identification of convectively generated outflows.”</a:t>
            </a:r>
          </a:p>
          <a:p>
            <a:pPr marL="0" indent="0">
              <a:buNone/>
            </a:pPr>
            <a:endParaRPr lang="en-US" sz="800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6324600"/>
            <a:ext cx="5425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http://satelliteliaisonblog.wordpress.com/category/spc/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09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FFFF00"/>
                </a:solidFill>
              </a:rPr>
              <a:t>GOES-14 </a:t>
            </a:r>
            <a:r>
              <a:rPr lang="en-US" sz="2700" b="1" dirty="0">
                <a:solidFill>
                  <a:srgbClr val="FFFF00"/>
                </a:solidFill>
              </a:rPr>
              <a:t>Super Rapid Scan Operations to Prepare for </a:t>
            </a:r>
            <a:r>
              <a:rPr lang="en-US" sz="2700" b="1" dirty="0" smtClean="0">
                <a:solidFill>
                  <a:srgbClr val="FFFF00"/>
                </a:solidFill>
              </a:rPr>
              <a:t>GOES-R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76200" y="1745615"/>
            <a:ext cx="4267200" cy="5112385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SRSOR (Super Rapid Scan Operations for GOES-R) from GOES-14 imager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Data between mid-August and September 24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and late October 2012; and two days in June and 12 days in mid-August, </a:t>
            </a:r>
            <a:r>
              <a:rPr lang="en-US" dirty="0" smtClean="0">
                <a:solidFill>
                  <a:schemeClr val="bg1"/>
                </a:solidFill>
              </a:rPr>
              <a:t>2013; and mid-May (8-24), 2014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lnSpc>
                <a:spcPct val="95000"/>
              </a:lnSpc>
              <a:buFontTx/>
              <a:buChar char="•"/>
              <a:defRPr/>
            </a:pPr>
            <a:r>
              <a:rPr lang="en-US" i="1" dirty="0" smtClean="0">
                <a:solidFill>
                  <a:schemeClr val="bg1"/>
                </a:solidFill>
                <a:hlinkClick r:id="rId2"/>
              </a:rPr>
              <a:t>http://cimss.ssec.wisc.edu/goes/srsor/GOES-14_SRSOR.html</a:t>
            </a:r>
            <a:r>
              <a:rPr lang="en-US" i="1" dirty="0" smtClean="0">
                <a:solidFill>
                  <a:schemeClr val="bg1"/>
                </a:solidFill>
              </a:rPr>
              <a:t> and </a:t>
            </a:r>
          </a:p>
          <a:p>
            <a:pPr lvl="1">
              <a:lnSpc>
                <a:spcPct val="95000"/>
              </a:lnSpc>
              <a:buFontTx/>
              <a:buChar char="•"/>
              <a:defRPr/>
            </a:pPr>
            <a:r>
              <a:rPr lang="en-US" i="1" dirty="0" smtClean="0">
                <a:solidFill>
                  <a:schemeClr val="bg1"/>
                </a:solidFill>
                <a:hlinkClick r:id="rId3"/>
              </a:rPr>
              <a:t>http</a:t>
            </a:r>
            <a:r>
              <a:rPr lang="en-US" i="1" dirty="0">
                <a:solidFill>
                  <a:schemeClr val="bg1"/>
                </a:solidFill>
                <a:hlinkClick r:id="rId3"/>
              </a:rPr>
              <a:t>://</a:t>
            </a:r>
            <a:r>
              <a:rPr lang="en-US" i="1" dirty="0" smtClean="0">
                <a:solidFill>
                  <a:schemeClr val="bg1"/>
                </a:solidFill>
                <a:hlinkClick r:id="rId3"/>
              </a:rPr>
              <a:t>cimss.ssec.wisc.edu/goes/srsor2013/GOES-14_SRSOR.html</a:t>
            </a:r>
            <a:endParaRPr lang="en-US" i="1" dirty="0" smtClean="0">
              <a:solidFill>
                <a:schemeClr val="bg1"/>
              </a:solidFill>
            </a:endParaRPr>
          </a:p>
          <a:p>
            <a:pPr lvl="1">
              <a:lnSpc>
                <a:spcPct val="95000"/>
              </a:lnSpc>
              <a:buFontTx/>
              <a:buChar char="•"/>
              <a:defRPr/>
            </a:pPr>
            <a:r>
              <a:rPr lang="en-US" i="1" dirty="0">
                <a:solidFill>
                  <a:schemeClr val="bg1"/>
                </a:solidFill>
                <a:hlinkClick r:id="rId4"/>
              </a:rPr>
              <a:t>http://</a:t>
            </a:r>
            <a:r>
              <a:rPr lang="en-US" i="1" dirty="0" smtClean="0">
                <a:solidFill>
                  <a:schemeClr val="bg1"/>
                </a:solidFill>
                <a:hlinkClick r:id="rId4"/>
              </a:rPr>
              <a:t>cimss.ssec.wisc.edu/goes/srsor2014/GOES-14_SRSOR.html</a:t>
            </a:r>
            <a:r>
              <a:rPr lang="en-US" i="1" dirty="0" smtClean="0">
                <a:solidFill>
                  <a:schemeClr val="bg1"/>
                </a:solidFill>
              </a:rPr>
              <a:t/>
            </a:r>
            <a:br>
              <a:rPr lang="en-US" i="1" dirty="0" smtClean="0">
                <a:solidFill>
                  <a:schemeClr val="bg1"/>
                </a:solidFill>
              </a:rPr>
            </a:br>
            <a:endParaRPr lang="en-US" i="1" dirty="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GOES-14 provided very unique data and offered a glimpse into the possibilities that will be provided by the ABI on GOES-R in one minute </a:t>
            </a:r>
            <a:r>
              <a:rPr lang="en-US" dirty="0" err="1">
                <a:solidFill>
                  <a:schemeClr val="bg1"/>
                </a:solidFill>
              </a:rPr>
              <a:t>mesoscale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imagery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Many phenomena were observed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19600" y="6057352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GOES-14 visible image showing rapid convective development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98326"/>
            <a:ext cx="4343400" cy="4343400"/>
          </a:xfrm>
        </p:spPr>
      </p:pic>
    </p:spTree>
    <p:extLst>
      <p:ext uri="{BB962C8B-B14F-4D97-AF65-F5344CB8AC3E}">
        <p14:creationId xmlns:p14="http://schemas.microsoft.com/office/powerpoint/2010/main" val="10221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GOES1314_VIS_21AUG2013loop_redu.mo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850900"/>
            <a:ext cx="7924800" cy="5943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11"/>
          <p:cNvSpPr txBox="1">
            <a:spLocks/>
          </p:cNvSpPr>
          <p:nvPr/>
        </p:nvSpPr>
        <p:spPr bwMode="auto">
          <a:xfrm>
            <a:off x="6096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700" b="1" dirty="0" smtClean="0">
                <a:solidFill>
                  <a:srgbClr val="FFFF00"/>
                </a:solidFill>
              </a:rPr>
              <a:t>Future </a:t>
            </a:r>
            <a:r>
              <a:rPr lang="en-US" sz="2700" b="1" dirty="0" err="1" smtClean="0">
                <a:solidFill>
                  <a:srgbClr val="FFFF00"/>
                </a:solidFill>
              </a:rPr>
              <a:t>vs</a:t>
            </a:r>
            <a:r>
              <a:rPr lang="en-US" sz="2700" b="1" dirty="0" smtClean="0">
                <a:solidFill>
                  <a:srgbClr val="FFFF00"/>
                </a:solidFill>
              </a:rPr>
              <a:t> Current Imagery 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9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3158 - storm A enhanced 1280x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87465"/>
            <a:ext cx="8890000" cy="76944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>
                <a:ln w="317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Monitoring The Co-Evolution Of </a:t>
            </a:r>
          </a:p>
          <a:p>
            <a:pPr algn="ctr" defTabSz="457200"/>
            <a:r>
              <a:rPr lang="en-US" sz="3200" b="1" dirty="0">
                <a:ln w="317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Total Lightning, Radar, and </a:t>
            </a:r>
          </a:p>
          <a:p>
            <a:pPr algn="ctr" defTabSz="457200"/>
            <a:r>
              <a:rPr lang="en-US" sz="3200" b="1" dirty="0">
                <a:ln w="317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GOES-14 Super Rapid Scan Observations </a:t>
            </a:r>
          </a:p>
          <a:p>
            <a:pPr algn="ctr" defTabSz="457200"/>
            <a:r>
              <a:rPr lang="en-US" sz="3200" b="1" dirty="0">
                <a:ln w="317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Of Deep Convective Clouds</a:t>
            </a:r>
          </a:p>
          <a:p>
            <a:pPr algn="ctr" defTabSz="457200"/>
            <a:endParaRPr lang="en-US" sz="3600" b="1" dirty="0">
              <a:ln w="3175">
                <a:solidFill>
                  <a:prstClr val="white"/>
                </a:solidFill>
              </a:ln>
              <a:solidFill>
                <a:srgbClr val="000090"/>
              </a:solidFill>
              <a:latin typeface="Arial"/>
              <a:cs typeface="Arial"/>
            </a:endParaRPr>
          </a:p>
          <a:p>
            <a:pPr algn="ctr" defTabSz="457200"/>
            <a:r>
              <a:rPr lang="en-US" sz="2400" b="1" dirty="0">
                <a:ln w="3175">
                  <a:noFill/>
                </a:ln>
                <a:solidFill>
                  <a:srgbClr val="000090"/>
                </a:solidFill>
                <a:latin typeface="Arial"/>
                <a:cs typeface="Arial"/>
              </a:rPr>
              <a:t>Kristopher M. Bedka, Cecilia Wang, Patrick Minnis</a:t>
            </a:r>
          </a:p>
          <a:p>
            <a:pPr algn="ctr" defTabSz="457200"/>
            <a:r>
              <a:rPr lang="en-US" b="1" dirty="0">
                <a:ln w="3175">
                  <a:noFill/>
                </a:ln>
                <a:solidFill>
                  <a:srgbClr val="000090"/>
                </a:solidFill>
                <a:latin typeface="Arial"/>
                <a:cs typeface="Arial"/>
              </a:rPr>
              <a:t>NASA Langley Research Center</a:t>
            </a:r>
          </a:p>
          <a:p>
            <a:pPr algn="ctr" defTabSz="457200"/>
            <a:endParaRPr lang="en-US" sz="2400" b="1" dirty="0">
              <a:ln w="3175">
                <a:noFill/>
              </a:ln>
              <a:solidFill>
                <a:srgbClr val="000090"/>
              </a:solidFill>
              <a:latin typeface="Arial"/>
              <a:cs typeface="Arial"/>
            </a:endParaRPr>
          </a:p>
          <a:p>
            <a:pPr algn="ctr" defTabSz="457200"/>
            <a:r>
              <a:rPr lang="en-US" sz="2400" b="1" dirty="0">
                <a:ln w="3175">
                  <a:noFill/>
                </a:ln>
                <a:solidFill>
                  <a:srgbClr val="000090"/>
                </a:solidFill>
                <a:latin typeface="Arial"/>
                <a:cs typeface="Arial"/>
              </a:rPr>
              <a:t>Ryan Rogers, Lawrence D. Carey</a:t>
            </a:r>
          </a:p>
          <a:p>
            <a:pPr algn="ctr" defTabSz="457200"/>
            <a:r>
              <a:rPr lang="en-US" b="1" dirty="0">
                <a:ln w="3175">
                  <a:noFill/>
                </a:ln>
                <a:solidFill>
                  <a:srgbClr val="000090"/>
                </a:solidFill>
                <a:latin typeface="Arial"/>
                <a:cs typeface="Arial"/>
              </a:rPr>
              <a:t>University of Alabama in Huntsville</a:t>
            </a:r>
          </a:p>
          <a:p>
            <a:pPr algn="ctr" defTabSz="457200"/>
            <a:endParaRPr lang="en-US" sz="2400" b="1" dirty="0">
              <a:ln w="3175">
                <a:noFill/>
              </a:ln>
              <a:solidFill>
                <a:srgbClr val="000090"/>
              </a:solidFill>
              <a:latin typeface="Arial"/>
              <a:cs typeface="Arial"/>
            </a:endParaRPr>
          </a:p>
          <a:p>
            <a:pPr algn="ctr" defTabSz="457200"/>
            <a:r>
              <a:rPr lang="en-US" sz="2400" b="1" dirty="0">
                <a:ln w="3175">
                  <a:noFill/>
                </a:ln>
                <a:solidFill>
                  <a:srgbClr val="000090"/>
                </a:solidFill>
                <a:latin typeface="Arial"/>
                <a:cs typeface="Arial"/>
              </a:rPr>
              <a:t>Wayne Feltz</a:t>
            </a:r>
          </a:p>
          <a:p>
            <a:pPr algn="ctr" defTabSz="457200"/>
            <a:r>
              <a:rPr lang="en-US" b="1" dirty="0">
                <a:ln w="3175">
                  <a:noFill/>
                </a:ln>
                <a:solidFill>
                  <a:srgbClr val="000090"/>
                </a:solidFill>
                <a:latin typeface="Arial"/>
                <a:cs typeface="Arial"/>
              </a:rPr>
              <a:t>Cooperative Institute for Meteorological Satellite Studies</a:t>
            </a:r>
          </a:p>
          <a:p>
            <a:pPr algn="ctr" defTabSz="457200"/>
            <a:r>
              <a:rPr lang="en-US" b="1" dirty="0">
                <a:ln w="3175">
                  <a:noFill/>
                </a:ln>
                <a:solidFill>
                  <a:srgbClr val="000090"/>
                </a:solidFill>
                <a:latin typeface="Arial"/>
                <a:cs typeface="Arial"/>
              </a:rPr>
              <a:t>University of Wisconsin-Madison</a:t>
            </a:r>
          </a:p>
          <a:p>
            <a:pPr algn="ctr" defTabSz="457200"/>
            <a:endParaRPr lang="en-US" sz="2400" b="1" dirty="0">
              <a:ln w="3175">
                <a:noFill/>
              </a:ln>
              <a:solidFill>
                <a:srgbClr val="000090"/>
              </a:solidFill>
              <a:latin typeface="Arial"/>
              <a:cs typeface="Arial"/>
            </a:endParaRPr>
          </a:p>
          <a:p>
            <a:pPr algn="ctr" defTabSz="457200"/>
            <a:r>
              <a:rPr lang="en-US" sz="2400" b="1" dirty="0">
                <a:ln w="3175">
                  <a:noFill/>
                </a:ln>
                <a:solidFill>
                  <a:srgbClr val="000090"/>
                </a:solidFill>
                <a:latin typeface="Arial"/>
                <a:cs typeface="Arial"/>
              </a:rPr>
              <a:t>Jan Kanak</a:t>
            </a:r>
          </a:p>
          <a:p>
            <a:pPr algn="ctr" defTabSz="457200"/>
            <a:r>
              <a:rPr lang="en-US" b="1" dirty="0">
                <a:ln w="3175">
                  <a:noFill/>
                </a:ln>
                <a:solidFill>
                  <a:srgbClr val="000090"/>
                </a:solidFill>
                <a:latin typeface="Arial"/>
                <a:cs typeface="Arial"/>
              </a:rPr>
              <a:t>Slovak Hydrometeorological Institute</a:t>
            </a:r>
          </a:p>
          <a:p>
            <a:pPr algn="ctr" defTabSz="457200"/>
            <a:endParaRPr lang="en-US" sz="2400" b="1" dirty="0">
              <a:ln w="3175">
                <a:noFill/>
              </a:ln>
              <a:solidFill>
                <a:srgbClr val="000090"/>
              </a:solidFill>
              <a:latin typeface="Arial"/>
              <a:cs typeface="Arial"/>
            </a:endParaRPr>
          </a:p>
          <a:p>
            <a:pPr algn="ctr" defTabSz="457200"/>
            <a:r>
              <a:rPr lang="en-US" sz="3200" b="1" dirty="0">
                <a:ln w="3175">
                  <a:noFill/>
                </a:ln>
                <a:solidFill>
                  <a:srgbClr val="000090"/>
                </a:solidFill>
                <a:latin typeface="Arial"/>
                <a:cs typeface="Arial"/>
              </a:rPr>
              <a:t>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2BF20-AD8C-2140-8F4A-F17D557063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0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i="1">
                <a:solidFill>
                  <a:srgbClr val="0000FF"/>
                </a:solidFill>
              </a:rPr>
              <a:t>Above-Anvil Cirrus Plume</a:t>
            </a:r>
          </a:p>
          <a:p>
            <a:r>
              <a:rPr lang="en-US" sz="3700" b="1" i="1">
                <a:solidFill>
                  <a:srgbClr val="0000FF"/>
                </a:solidFill>
              </a:rPr>
              <a:t>Severe Weather Relationships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66" y="1162209"/>
            <a:ext cx="8874633" cy="5355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/>
              <a:t>Plumes appeared in advance of a severe weather report for 28 of the 33 (85%) events</a:t>
            </a:r>
            <a:r>
              <a:rPr lang="en-US" b="1" dirty="0">
                <a:effectLst/>
              </a:rPr>
              <a:t>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For the 5 events with no lead-time, the plumes emerged a maximum of 10 </a:t>
            </a:r>
            <a:r>
              <a:rPr lang="en-US" dirty="0" err="1"/>
              <a:t>mins</a:t>
            </a:r>
            <a:r>
              <a:rPr lang="en-US" dirty="0"/>
              <a:t> after the severe weather report</a:t>
            </a:r>
            <a:r>
              <a:rPr lang="en-US" dirty="0">
                <a:effectLst/>
              </a:rPr>
              <a:t> 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For </a:t>
            </a:r>
            <a:r>
              <a:rPr lang="en-US" dirty="0"/>
              <a:t>the other 28 events, the plumes appeared an average of 18 minutes in advance of severe weather with a standard deviation of 14 </a:t>
            </a:r>
            <a:r>
              <a:rPr lang="en-US" dirty="0" err="1"/>
              <a:t>mins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 smtClean="0"/>
              <a:t>The </a:t>
            </a:r>
            <a:r>
              <a:rPr lang="en-US" dirty="0"/>
              <a:t>large standard deviation was caused by 7 of the plumes providing greater than 30 minutes lead-time</a:t>
            </a:r>
            <a:r>
              <a:rPr lang="en-US" dirty="0">
                <a:effectLst/>
              </a:rPr>
              <a:t> 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The severe weather </a:t>
            </a:r>
            <a:r>
              <a:rPr lang="en-US" b="1" dirty="0" err="1"/>
              <a:t>nowcast</a:t>
            </a:r>
            <a:r>
              <a:rPr lang="en-US" b="1" dirty="0"/>
              <a:t> lead-times offered by GOES if it were operating in 15-30-minute operational and 7.5 min rapid scanning modes were determined</a:t>
            </a:r>
            <a:r>
              <a:rPr lang="en-US" b="1" dirty="0">
                <a:effectLst/>
              </a:rPr>
              <a:t>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 plume would have been observed prior to a severe weather report for 48% of the plume events if GOES were in normal </a:t>
            </a:r>
            <a:r>
              <a:rPr lang="en-US" dirty="0" smtClean="0"/>
              <a:t>operations; a </a:t>
            </a:r>
            <a:r>
              <a:rPr lang="en-US" dirty="0"/>
              <a:t>plume would have been observed prior to a severe weather report for only 64% of the plume events if GOES were in 7.5 min rapid scan mode</a:t>
            </a:r>
            <a:endParaRPr lang="en-US" dirty="0">
              <a:effectLst/>
            </a:endParaRPr>
          </a:p>
          <a:p>
            <a:pPr marL="742950" lvl="1" indent="-285750">
              <a:buFontTx/>
              <a:buChar char="-"/>
            </a:pPr>
            <a:endParaRPr lang="en-US" dirty="0">
              <a:effectLst/>
            </a:endParaRPr>
          </a:p>
          <a:p>
            <a:pPr marL="742950" lvl="1" indent="-285750">
              <a:buFontTx/>
              <a:buChar char="-"/>
            </a:pPr>
            <a:r>
              <a:rPr lang="en-US" dirty="0"/>
              <a:t>For the 48% of the events observed by all scan modes, </a:t>
            </a:r>
            <a:endParaRPr lang="en-US" dirty="0" smtClean="0"/>
          </a:p>
          <a:p>
            <a:pPr marL="1200150" lvl="2" indent="-285750">
              <a:buFontTx/>
              <a:buChar char="-"/>
            </a:pPr>
            <a:r>
              <a:rPr lang="en-US" dirty="0" smtClean="0"/>
              <a:t>SRSOR </a:t>
            </a:r>
            <a:r>
              <a:rPr lang="en-US" dirty="0"/>
              <a:t>lead </a:t>
            </a:r>
            <a:r>
              <a:rPr lang="en-US" dirty="0" smtClean="0"/>
              <a:t>time          = 27 </a:t>
            </a:r>
            <a:r>
              <a:rPr lang="en-US" dirty="0" err="1"/>
              <a:t>mins</a:t>
            </a:r>
            <a:r>
              <a:rPr lang="en-US" dirty="0"/>
              <a:t>, </a:t>
            </a:r>
            <a:endParaRPr lang="en-US" dirty="0" smtClean="0"/>
          </a:p>
          <a:p>
            <a:pPr marL="1200150" lvl="2" indent="-285750">
              <a:buFontTx/>
              <a:buChar char="-"/>
            </a:pPr>
            <a:r>
              <a:rPr lang="en-US" dirty="0" smtClean="0"/>
              <a:t>Rapid </a:t>
            </a:r>
            <a:r>
              <a:rPr lang="en-US" dirty="0"/>
              <a:t>scan lead </a:t>
            </a:r>
            <a:r>
              <a:rPr lang="en-US" dirty="0" smtClean="0"/>
              <a:t>time   = 22 </a:t>
            </a:r>
            <a:r>
              <a:rPr lang="en-US" dirty="0" err="1"/>
              <a:t>mins</a:t>
            </a:r>
            <a:r>
              <a:rPr lang="en-US" dirty="0"/>
              <a:t>, </a:t>
            </a:r>
            <a:endParaRPr lang="en-US" dirty="0" smtClean="0"/>
          </a:p>
          <a:p>
            <a:pPr marL="1200150" lvl="2" indent="-285750">
              <a:buFontTx/>
              <a:buChar char="-"/>
            </a:pPr>
            <a:r>
              <a:rPr lang="en-US" dirty="0" smtClean="0"/>
              <a:t>Operational </a:t>
            </a:r>
            <a:r>
              <a:rPr lang="en-US" dirty="0"/>
              <a:t>lead </a:t>
            </a:r>
            <a:r>
              <a:rPr lang="en-US" dirty="0" smtClean="0"/>
              <a:t>time =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18 </a:t>
            </a:r>
            <a:r>
              <a:rPr lang="en-US" dirty="0" err="1">
                <a:effectLst/>
              </a:rPr>
              <a:t>mins</a:t>
            </a:r>
            <a:endParaRPr lang="en-US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5257800"/>
            <a:ext cx="7924800" cy="1219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2BF20-AD8C-2140-8F4A-F17D557063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56749" y="647700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/>
            <a:r>
              <a:rPr lang="en-US" b="1" dirty="0">
                <a:ln w="3175">
                  <a:noFill/>
                </a:ln>
                <a:solidFill>
                  <a:srgbClr val="000090"/>
                </a:solidFill>
                <a:latin typeface="Arial"/>
                <a:cs typeface="Arial"/>
              </a:rPr>
              <a:t>Kristopher M. </a:t>
            </a:r>
            <a:r>
              <a:rPr lang="en-US" b="1" dirty="0" err="1" smtClean="0">
                <a:ln w="3175">
                  <a:noFill/>
                </a:ln>
                <a:solidFill>
                  <a:srgbClr val="000090"/>
                </a:solidFill>
                <a:latin typeface="Arial"/>
                <a:cs typeface="Arial"/>
              </a:rPr>
              <a:t>Bedka</a:t>
            </a:r>
            <a:r>
              <a:rPr lang="en-US" b="1" dirty="0" smtClean="0">
                <a:ln w="3175">
                  <a:noFill/>
                </a:ln>
                <a:solidFill>
                  <a:srgbClr val="000090"/>
                </a:solidFill>
                <a:latin typeface="Arial"/>
                <a:cs typeface="Arial"/>
              </a:rPr>
              <a:t> et al.</a:t>
            </a:r>
            <a:endParaRPr lang="en-US" b="1" dirty="0">
              <a:ln w="3175">
                <a:noFill/>
              </a:ln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67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4114" r="15333" b="11794"/>
          <a:stretch/>
        </p:blipFill>
        <p:spPr bwMode="auto">
          <a:xfrm>
            <a:off x="0" y="-9358"/>
            <a:ext cx="9156476" cy="68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6172200"/>
            <a:ext cx="397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http://</a:t>
            </a:r>
            <a:r>
              <a:rPr lang="en-US" sz="3200" dirty="0" smtClean="0">
                <a:solidFill>
                  <a:srgbClr val="FFFF00"/>
                </a:solidFill>
              </a:rPr>
              <a:t>www.goes-r.gov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9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dy_vz_loo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5728" y="616530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Sandy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750" y="6280861"/>
            <a:ext cx="3321529" cy="369332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CCFF"/>
                </a:solidFill>
              </a:rPr>
              <a:t>Hurricane force winds (&gt; 75 mph)</a:t>
            </a:r>
          </a:p>
        </p:txBody>
      </p:sp>
      <p:sp>
        <p:nvSpPr>
          <p:cNvPr id="6" name="Rectangle 5"/>
          <p:cNvSpPr/>
          <p:nvPr/>
        </p:nvSpPr>
        <p:spPr>
          <a:xfrm>
            <a:off x="8566248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BA0CD8C-480D-4EFE-B840-7F15D9DDF482}" type="slidenum">
              <a:rPr lang="en-US">
                <a:solidFill>
                  <a:srgbClr val="FFC000"/>
                </a:solidFill>
              </a:rPr>
              <a:pPr/>
              <a:t>16</a:t>
            </a:fld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0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SRSOR Links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446246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000" dirty="0">
                <a:solidFill>
                  <a:schemeClr val="bg1"/>
                </a:solidFill>
                <a:hlinkClick r:id="rId2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2"/>
              </a:rPr>
              <a:t>cimss.ssec.wisc.edu/goes/srsor/GOES-14_SRSOR.html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000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3"/>
              </a:rPr>
              <a:t>cimss.ssec.wisc.edu/goes/srsor2013/GOES-14_SRSOR.html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000" dirty="0">
                <a:solidFill>
                  <a:schemeClr val="bg1"/>
                </a:solidFill>
                <a:hlinkClick r:id="rId4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4"/>
              </a:rPr>
              <a:t>cimss.ssec.wisc.edu/goes/srsor2014/GOES-14_SRSOR.html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000" dirty="0">
                <a:solidFill>
                  <a:schemeClr val="bg1"/>
                </a:solidFill>
                <a:hlinkClick r:id="rId5"/>
              </a:rPr>
              <a:t>http://www.nesdis.noaa.gov/fourbox/09-23-13</a:t>
            </a:r>
            <a:r>
              <a:rPr lang="en-US" sz="2000" dirty="0" smtClean="0">
                <a:solidFill>
                  <a:schemeClr val="bg1"/>
                </a:solidFill>
                <a:hlinkClick r:id="rId5"/>
              </a:rPr>
              <a:t>/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19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DB4AF0-9137-4E66-BBEB-EA2B82F149F3}" type="slidenum">
              <a:rPr lang="en-US" smtClean="0">
                <a:solidFill>
                  <a:srgbClr val="000000"/>
                </a:solidFill>
              </a:rPr>
              <a:pPr eaLnBrk="1" hangingPunct="1"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276" y="6012599"/>
            <a:ext cx="1152524" cy="769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633217"/>
            <a:ext cx="5791199" cy="307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152400"/>
            <a:ext cx="90678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latin typeface="Verdana" pitchFamily="34" charset="0"/>
              </a:rPr>
              <a:t>Accepted References</a:t>
            </a:r>
            <a:endParaRPr lang="en-US" sz="4000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763000" cy="1600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Schmit, T. J., and co-authors, 2014: </a:t>
            </a:r>
            <a:r>
              <a:rPr lang="en-US" sz="1800" b="1" dirty="0">
                <a:solidFill>
                  <a:schemeClr val="bg1"/>
                </a:solidFill>
              </a:rPr>
              <a:t>Rapid Refresh Information of Significant Events: Preparing users for the next generation of geostationary operational satellites</a:t>
            </a:r>
            <a:r>
              <a:rPr lang="en-US" sz="1800" dirty="0">
                <a:solidFill>
                  <a:schemeClr val="bg1"/>
                </a:solidFill>
              </a:rPr>
              <a:t>, Bull. Amer. Meteor. Soc., accepted.</a:t>
            </a:r>
          </a:p>
          <a:p>
            <a:pPr marL="0" indent="0">
              <a:buNone/>
            </a:pPr>
            <a:r>
              <a:rPr lang="en-US" sz="1800" i="1" dirty="0" smtClean="0">
                <a:solidFill>
                  <a:srgbClr val="FFFF00"/>
                </a:solidFill>
              </a:rPr>
              <a:t>http</a:t>
            </a:r>
            <a:r>
              <a:rPr lang="en-US" sz="1800" i="1" dirty="0">
                <a:solidFill>
                  <a:srgbClr val="FFFF00"/>
                </a:solidFill>
              </a:rPr>
              <a:t>://</a:t>
            </a:r>
            <a:r>
              <a:rPr lang="en-US" sz="1800" i="1" dirty="0" smtClean="0">
                <a:solidFill>
                  <a:srgbClr val="FFFF00"/>
                </a:solidFill>
              </a:rPr>
              <a:t>journals.ametsoc.org/doi/pdf/10.1175/BAMS-D-13-00210.1</a:t>
            </a:r>
            <a:endParaRPr lang="en-US" sz="1800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Schmit </a:t>
            </a:r>
            <a:r>
              <a:rPr lang="en-US" sz="1800" dirty="0">
                <a:solidFill>
                  <a:schemeClr val="bg1"/>
                </a:solidFill>
              </a:rPr>
              <a:t>T.J., Goodman S.J., Lindsey D.T., R. M. Rabin, K. M. </a:t>
            </a:r>
            <a:r>
              <a:rPr lang="en-US" sz="1800" dirty="0" err="1">
                <a:solidFill>
                  <a:schemeClr val="bg1"/>
                </a:solidFill>
              </a:rPr>
              <a:t>Bedka</a:t>
            </a:r>
            <a:r>
              <a:rPr lang="en-US" sz="1800" dirty="0">
                <a:solidFill>
                  <a:schemeClr val="bg1"/>
                </a:solidFill>
              </a:rPr>
              <a:t>, M. M. Gunshor, J. L. </a:t>
            </a:r>
            <a:r>
              <a:rPr lang="en-US" sz="1800" dirty="0" err="1">
                <a:solidFill>
                  <a:schemeClr val="bg1"/>
                </a:solidFill>
              </a:rPr>
              <a:t>Cintineo</a:t>
            </a:r>
            <a:r>
              <a:rPr lang="en-US" sz="1800" dirty="0">
                <a:solidFill>
                  <a:schemeClr val="bg1"/>
                </a:solidFill>
              </a:rPr>
              <a:t>, C. S. Velden, A. S. Bachmeier, S. S. Lindstrom, and C. C. </a:t>
            </a:r>
            <a:r>
              <a:rPr lang="en-US" sz="1800" dirty="0" smtClean="0">
                <a:solidFill>
                  <a:schemeClr val="bg1"/>
                </a:solidFill>
              </a:rPr>
              <a:t>Schmidt, 2013: </a:t>
            </a:r>
            <a:r>
              <a:rPr lang="en-US" sz="1800" b="1" dirty="0">
                <a:solidFill>
                  <a:schemeClr val="bg1"/>
                </a:solidFill>
              </a:rPr>
              <a:t>Geostationary operational environmental satellite (GOES)-14 super rapid scan operations to prepare for GOES-R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i="1" dirty="0">
                <a:solidFill>
                  <a:schemeClr val="bg1"/>
                </a:solidFill>
              </a:rPr>
              <a:t>J. Appl. Remote Sens. </a:t>
            </a:r>
            <a:r>
              <a:rPr lang="en-US" sz="1800" dirty="0">
                <a:solidFill>
                  <a:schemeClr val="bg1"/>
                </a:solidFill>
              </a:rPr>
              <a:t>0001;7(1):073462.  doi:10.1117/1.JRS.7.073462.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 charset="0"/>
              </a:rPr>
              <a:t>http</a:t>
            </a:r>
            <a:r>
              <a:rPr lang="en-US" sz="1800" dirty="0">
                <a:solidFill>
                  <a:srgbClr val="FFFF00"/>
                </a:solidFill>
                <a:latin typeface="Arial" charset="0"/>
              </a:rPr>
              <a:t>://</a:t>
            </a:r>
            <a:r>
              <a:rPr lang="en-US" sz="1800" dirty="0" smtClean="0">
                <a:solidFill>
                  <a:srgbClr val="FFFF00"/>
                </a:solidFill>
                <a:latin typeface="Arial" charset="0"/>
              </a:rPr>
              <a:t>remotesensing.spiedigitallibrary.org/article.aspx?articleid=1790703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bg1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Schmit, Timothy J.; Gunshor, Mathew M.; </a:t>
            </a:r>
            <a:r>
              <a:rPr lang="en-US" sz="1800" dirty="0" err="1">
                <a:solidFill>
                  <a:schemeClr val="bg1"/>
                </a:solidFill>
              </a:rPr>
              <a:t>Menzel</a:t>
            </a:r>
            <a:r>
              <a:rPr lang="en-US" sz="1800" dirty="0">
                <a:solidFill>
                  <a:schemeClr val="bg1"/>
                </a:solidFill>
              </a:rPr>
              <a:t>, W. Paul; </a:t>
            </a:r>
            <a:r>
              <a:rPr lang="en-US" sz="1800" dirty="0" err="1">
                <a:solidFill>
                  <a:schemeClr val="bg1"/>
                </a:solidFill>
              </a:rPr>
              <a:t>Gurka</a:t>
            </a:r>
            <a:r>
              <a:rPr lang="en-US" sz="1800" dirty="0">
                <a:solidFill>
                  <a:schemeClr val="bg1"/>
                </a:solidFill>
              </a:rPr>
              <a:t>, James J.; Li, Jun and Bachmeier, A. Scott. </a:t>
            </a:r>
            <a:r>
              <a:rPr lang="en-US" sz="1800" b="1" dirty="0">
                <a:solidFill>
                  <a:schemeClr val="bg1"/>
                </a:solidFill>
              </a:rPr>
              <a:t>Introducing the next-generation Advanced Baseline Imager on GOES-R. </a:t>
            </a:r>
            <a:r>
              <a:rPr lang="en-US" sz="1800" dirty="0">
                <a:solidFill>
                  <a:schemeClr val="bg1"/>
                </a:solidFill>
              </a:rPr>
              <a:t>Bulletin of the American Meteorological Society, Volume 86, Issue 8, 2005, pp.1079-1096. 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 charset="0"/>
              </a:rPr>
              <a:t>http</a:t>
            </a:r>
            <a:r>
              <a:rPr lang="en-US" sz="1800" dirty="0">
                <a:solidFill>
                  <a:srgbClr val="FFFF00"/>
                </a:solidFill>
                <a:latin typeface="Arial" charset="0"/>
              </a:rPr>
              <a:t>://</a:t>
            </a:r>
            <a:r>
              <a:rPr lang="en-US" sz="1800" dirty="0" smtClean="0">
                <a:solidFill>
                  <a:srgbClr val="FFFF00"/>
                </a:solidFill>
                <a:latin typeface="Arial" charset="0"/>
              </a:rPr>
              <a:t>journals.ametsoc.org.ezproxy.library.wisc.edu/doi/pdf/10.1175/BAMS-86-8-1079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	</a:t>
            </a:r>
          </a:p>
          <a:p>
            <a:endParaRPr lang="en-US" sz="1600" dirty="0">
              <a:solidFill>
                <a:schemeClr val="bg1"/>
              </a:solidFill>
              <a:latin typeface="Arial" charset="0"/>
            </a:endParaRPr>
          </a:p>
          <a:p>
            <a:endParaRPr lang="en-US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E691E-EB41-48F8-BEE9-389CD7BFC50A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67000" y="2514600"/>
            <a:ext cx="63107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http://cimss.ssec.wisc.edu/goes/srsor2014/GOES-14_SRSOR.html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505200" y="1371600"/>
            <a:ext cx="10668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96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GOES RSO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Recent GOES-West updates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GOES-R Rapid Scans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Baseline scan strategies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GOES SRSOR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2014 overview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SRSOR 2012/2013 recap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SRSOR </a:t>
            </a:r>
            <a:r>
              <a:rPr lang="en-US" dirty="0" smtClean="0">
                <a:solidFill>
                  <a:schemeClr val="bg1"/>
                </a:solidFill>
              </a:rPr>
              <a:t>examples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More information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Links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animations/references/data) 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743200"/>
            <a:ext cx="4762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58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7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1378527" y="651164"/>
            <a:ext cx="35814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05400" y="5943600"/>
            <a:ext cx="3784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http://www.ssec.wisc.edu/data/1min/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1676400"/>
            <a:ext cx="14384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Select date….</a:t>
            </a:r>
          </a:p>
        </p:txBody>
      </p:sp>
    </p:spTree>
    <p:extLst>
      <p:ext uri="{BB962C8B-B14F-4D97-AF65-F5344CB8AC3E}">
        <p14:creationId xmlns:p14="http://schemas.microsoft.com/office/powerpoint/2010/main" val="414727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05400" y="5943600"/>
            <a:ext cx="3784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http://www.ssec.wisc.edu/data/1min/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00" y="1752600"/>
            <a:ext cx="8899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Zoom…</a:t>
            </a:r>
          </a:p>
        </p:txBody>
      </p:sp>
    </p:spTree>
    <p:extLst>
      <p:ext uri="{BB962C8B-B14F-4D97-AF65-F5344CB8AC3E}">
        <p14:creationId xmlns:p14="http://schemas.microsoft.com/office/powerpoint/2010/main" val="401923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05400" y="5943600"/>
            <a:ext cx="3784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http://www.ssec.wisc.edu/data/1min/</a:t>
            </a:r>
          </a:p>
        </p:txBody>
      </p:sp>
      <p:sp>
        <p:nvSpPr>
          <p:cNvPr id="4" name="Oval 3"/>
          <p:cNvSpPr/>
          <p:nvPr/>
        </p:nvSpPr>
        <p:spPr>
          <a:xfrm>
            <a:off x="2667000" y="2057400"/>
            <a:ext cx="4572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More 1-min data…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0282A-8845-4631-932E-4DEB8381A1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394x700_GOES_B1_DERECHO_animated_2013164_201500_182_2013164_214500_182_X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417" y="1524000"/>
            <a:ext cx="8218383" cy="4625775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81000" y="25146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Plans call for SRSOR again in parts of the spring and summer of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7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GOES-West RSO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7630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As a result of recent testing, GOES-15 (West) is once again able to call Rapid Scan Operations (RSO) over Hawaii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RSO was called for almost 6 days to monitor Tropical Cyclone Ana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  <a:p>
            <a:r>
              <a:rPr lang="en-US" sz="1600" dirty="0">
                <a:hlinkClick r:id="rId2"/>
              </a:rPr>
              <a:t>http://www.ospo.noaa.gov/Operations/GOES/schedules.html</a:t>
            </a:r>
            <a:endParaRPr lang="en-US" sz="1600" dirty="0" smtClean="0">
              <a:hlinkClick r:id="rId2"/>
            </a:endParaRPr>
          </a:p>
          <a:p>
            <a:endParaRPr lang="en-US" sz="1600" dirty="0">
              <a:hlinkClick r:id="rId2"/>
            </a:endParaRPr>
          </a:p>
          <a:p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2"/>
              </a:rPr>
              <a:t>cimss.ssec.wisc.edu/goes/blog/archives/16856</a:t>
            </a:r>
            <a:endParaRPr lang="en-US" sz="1600" dirty="0" smtClean="0"/>
          </a:p>
          <a:p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</a:t>
            </a:r>
            <a:r>
              <a:rPr lang="en-US" sz="1600" dirty="0" smtClean="0">
                <a:hlinkClick r:id="rId3"/>
              </a:rPr>
              <a:t>cimss.ssec.wisc.edu/goes/blog/archives/17027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419600"/>
            <a:ext cx="30226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1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ube_imag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/>
          <a:stretch/>
        </p:blipFill>
        <p:spPr bwMode="auto">
          <a:xfrm>
            <a:off x="304800" y="838200"/>
            <a:ext cx="556591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Baseline Imager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F257B4-DC8B-6A48-AE5D-4E9055F48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333" y="1175753"/>
            <a:ext cx="3209267" cy="2177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365760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prstClr val="black"/>
                </a:solidFill>
              </a:rPr>
              <a:t>5</a:t>
            </a:r>
            <a:endParaRPr lang="en-US" sz="138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365760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prstClr val="black"/>
                </a:solidFill>
              </a:rPr>
              <a:t>4</a:t>
            </a:r>
            <a:endParaRPr lang="en-US" sz="138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365760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4114800"/>
            <a:ext cx="2133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</a:rPr>
              <a:t>X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Faster scanning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(5-minute full disk vs. 25-minute)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600" y="4114800"/>
            <a:ext cx="2133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X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Improved spatial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resolution (2 km IR vs. 4 km)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34200" y="4114800"/>
            <a:ext cx="21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</a:rPr>
              <a:t>X</a:t>
            </a:r>
            <a:endParaRPr lang="en-US" sz="4800" b="1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More spectral bands (16 on ABI vs. 5)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76200"/>
            <a:ext cx="7543800" cy="1143000"/>
          </a:xfrm>
        </p:spPr>
        <p:txBody>
          <a:bodyPr/>
          <a:lstStyle/>
          <a:p>
            <a:r>
              <a:rPr lang="en-US" dirty="0" smtClean="0"/>
              <a:t>ABI Scan Modes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3" y="1219200"/>
            <a:ext cx="4778217" cy="4343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497244-FA3C-4012-968F-09C273D16AE7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95400"/>
            <a:ext cx="3962399" cy="2370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639" y="3882957"/>
            <a:ext cx="2975161" cy="224790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534561"/>
            <a:ext cx="861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Scan mode (3) or ‘flex mode’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for the ABI:</a:t>
            </a: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- Full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disk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every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15 minutes + 5 min CONUS </a:t>
            </a:r>
            <a:endParaRPr lang="en-US" sz="2000" b="1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    + 1-min </a:t>
            </a:r>
            <a:r>
              <a:rPr lang="en-US" sz="2000" b="1" dirty="0" err="1" smtClean="0">
                <a:solidFill>
                  <a:srgbClr val="FFFFFF"/>
                </a:solidFill>
                <a:latin typeface="Arial Unicode MS" pitchFamily="34" charset="-128"/>
              </a:rPr>
              <a:t>mesoscales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(2 locations). </a:t>
            </a: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[Scan mode (4) or ‘Continuous Full Disk’ (CFD) is a full disk every 5 min]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62800" y="4431268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MESO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1285" y="2404533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52600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ggested-EAST-WEST-conu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38"/>
            <a:ext cx="9144000" cy="56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28600" y="4648200"/>
            <a:ext cx="7010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ABI CONUS sectors from East and West (proposed)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Igor_zoom_goes_15_13_80pc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553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GOES-15: Sample “1-min” imagery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1084263" y="6521450"/>
            <a:ext cx="72796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Visible data from the </a:t>
            </a:r>
            <a:r>
              <a:rPr lang="en-US" sz="1600" dirty="0" smtClean="0">
                <a:solidFill>
                  <a:srgbClr val="FFFFFF"/>
                </a:solidFill>
              </a:rPr>
              <a:t>GOES-15 NOAA </a:t>
            </a:r>
            <a:r>
              <a:rPr lang="en-US" sz="1600" dirty="0">
                <a:solidFill>
                  <a:srgbClr val="FFFFFF"/>
                </a:solidFill>
              </a:rPr>
              <a:t>Science Test, lead by </a:t>
            </a:r>
            <a:r>
              <a:rPr lang="en-US" sz="1600" dirty="0" err="1">
                <a:solidFill>
                  <a:srgbClr val="FFFFFF"/>
                </a:solidFill>
              </a:rPr>
              <a:t>Hillger</a:t>
            </a:r>
            <a:r>
              <a:rPr lang="en-US" sz="1600" dirty="0">
                <a:solidFill>
                  <a:srgbClr val="FFFFFF"/>
                </a:solidFill>
              </a:rPr>
              <a:t> and Schmit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029200" y="5867400"/>
            <a:ext cx="882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30-min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295400" y="5867400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1-min</a:t>
            </a:r>
          </a:p>
        </p:txBody>
      </p:sp>
      <p:sp>
        <p:nvSpPr>
          <p:cNvPr id="1127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CBE1D7-F2F0-4B09-B27C-3BE14D824942}" type="slidenum">
              <a:rPr lang="en-US" smtClean="0">
                <a:solidFill>
                  <a:srgbClr val="000000"/>
                </a:solidFill>
              </a:rPr>
              <a:pPr eaLnBrk="1" hangingPunct="1"/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4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527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solidFill>
                  <a:srgbClr val="1F497D"/>
                </a:solidFill>
              </a:rPr>
              <a:t>GOES-14: Special Rapid Scanning offers glimpse of the ABI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5800" y="6127313"/>
            <a:ext cx="77724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GOES-14 provided very unique information and offers a glimpse into the possibilities that will be provided by the ABI on GOES-R.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581400" y="5296525"/>
            <a:ext cx="5334000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</a:rPr>
              <a:t>GOES-14 Image from CIMMSE blog</a:t>
            </a:r>
            <a:endParaRPr lang="en-US" sz="1400" i="1" dirty="0">
              <a:solidFill>
                <a:prstClr val="black"/>
              </a:solidFill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200" i="1" dirty="0">
                <a:solidFill>
                  <a:prstClr val="black"/>
                </a:solidFill>
                <a:hlinkClick r:id="rId3"/>
              </a:rPr>
              <a:t>http://cimmse.wordpress.com/2014/08/24/an-example-of-how-goes-14-super-rapid-scan-operations-for-goes-r-helped-during-warning-operations-at-nws-wfo-raleigh-nc-on-18-august-2014/</a:t>
            </a:r>
            <a:endParaRPr lang="en-US" sz="1200" i="1" dirty="0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8575" y="781586"/>
            <a:ext cx="33528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SRSOR (Super Rapid Scan Operations for GOES-R) from GOES-14 imager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More SRSOR data in both May 8-24 and August 14-28 of 2014. </a:t>
            </a: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i="1" dirty="0">
                <a:solidFill>
                  <a:prstClr val="black"/>
                </a:solidFill>
                <a:hlinkClick r:id="rId4"/>
              </a:rPr>
              <a:t>http://</a:t>
            </a:r>
            <a:r>
              <a:rPr lang="en-US" sz="2000" i="1" dirty="0" smtClean="0">
                <a:solidFill>
                  <a:prstClr val="black"/>
                </a:solidFill>
                <a:hlinkClick r:id="rId4"/>
              </a:rPr>
              <a:t>cimss.ssec.wisc.edu/goes/srsor2014/GOES-14_SRSOR.html</a:t>
            </a:r>
            <a:endParaRPr lang="en-US" sz="2000" i="1" dirty="0" smtClean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Many </a:t>
            </a:r>
            <a:r>
              <a:rPr lang="en-US" sz="2000" dirty="0">
                <a:solidFill>
                  <a:prstClr val="black"/>
                </a:solidFill>
              </a:rPr>
              <a:t>phenomena were observed: convection, hurricanes, fires, smoke, ...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Data used by the NWS.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Data </a:t>
            </a:r>
            <a:r>
              <a:rPr lang="en-US" sz="2000" dirty="0" err="1" smtClean="0">
                <a:solidFill>
                  <a:prstClr val="black"/>
                </a:solidFill>
              </a:rPr>
              <a:t>achived</a:t>
            </a:r>
            <a:r>
              <a:rPr lang="en-US" sz="2000" dirty="0" smtClean="0">
                <a:solidFill>
                  <a:prstClr val="black"/>
                </a:solidFill>
              </a:rPr>
              <a:t> at a number of locations, including NOAA NESDIS CLASS.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733961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NWS Forecaster: SRSOR </a:t>
            </a:r>
            <a:r>
              <a:rPr lang="en-US" sz="1600" i="1" dirty="0" smtClean="0"/>
              <a:t>“….certainly increased our confidence in our warning decisions and ultimately made the process more efficient … having the Super Rapid Scan data very valuable and very worthwhile, … should be able to be built into everyday operations at NWS weather forecast offices around the country.”</a:t>
            </a:r>
            <a:endParaRPr lang="en-US" sz="1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185" y="2133600"/>
            <a:ext cx="5805815" cy="305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7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SRSOR in SPC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7 direct references in SPC text forecast products during May and August GOES-14 SRSOR periods</a:t>
            </a:r>
          </a:p>
          <a:p>
            <a:pPr lvl="1"/>
            <a:r>
              <a:rPr lang="en-US" sz="2200" dirty="0" smtClean="0"/>
              <a:t>SPC forecasters consistently viewed the 1-min imagery in Operations, incorporating it into their decision-making</a:t>
            </a:r>
            <a:endParaRPr lang="en-US" sz="2200" dirty="0"/>
          </a:p>
          <a:p>
            <a:pPr lvl="1"/>
            <a:r>
              <a:rPr lang="en-US" sz="2200" dirty="0" smtClean="0"/>
              <a:t>Allowed for easier analysis, identification and tracking of:</a:t>
            </a:r>
          </a:p>
          <a:p>
            <a:pPr lvl="2"/>
            <a:r>
              <a:rPr lang="en-US" sz="2000" dirty="0"/>
              <a:t>deepening and clumping of BL cu, </a:t>
            </a:r>
            <a:r>
              <a:rPr lang="en-US" sz="2000" dirty="0" smtClean="0"/>
              <a:t>vertical growth of cumulus convection, identification and tracking of boundaries, </a:t>
            </a:r>
            <a:r>
              <a:rPr lang="en-US" sz="2000" dirty="0"/>
              <a:t>o</a:t>
            </a:r>
            <a:r>
              <a:rPr lang="en-US" sz="2000" dirty="0" smtClean="0"/>
              <a:t>vershooting and collapsing storm tops, character of storm anvils, convectively generated outflow, gravity wave progression, visual assessment of storm-top divergence and flanking line development, diagnosis of near-storm environment though convective trends and cloud character, </a:t>
            </a:r>
          </a:p>
          <a:p>
            <a:pPr lvl="2"/>
            <a:r>
              <a:rPr lang="en-US" sz="2000" dirty="0" smtClean="0"/>
              <a:t>All on time scales not otherwise available.</a:t>
            </a:r>
          </a:p>
          <a:p>
            <a:pPr lvl="1"/>
            <a:r>
              <a:rPr lang="en-US" sz="2200" dirty="0" smtClean="0"/>
              <a:t>Over time, this imagery will allow forecasters to gain a better understanding of processes related to CI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5619498" y="6400800"/>
            <a:ext cx="329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William </a:t>
            </a:r>
            <a:r>
              <a:rPr lang="en-US" i="1" dirty="0" smtClean="0"/>
              <a:t>Line, SPC Satellite Liaison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375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00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17750</TotalTime>
  <Words>1209</Words>
  <Application>Microsoft Office PowerPoint</Application>
  <PresentationFormat>On-screen Show (4:3)</PresentationFormat>
  <Paragraphs>191</Paragraphs>
  <Slides>25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Office Theme</vt:lpstr>
      <vt:lpstr>2_Default Design</vt:lpstr>
      <vt:lpstr>1_Office Theme</vt:lpstr>
      <vt:lpstr>2_NOAA</vt:lpstr>
      <vt:lpstr>5_Office Theme</vt:lpstr>
      <vt:lpstr>4_Office Theme</vt:lpstr>
      <vt:lpstr>2_Office Theme</vt:lpstr>
      <vt:lpstr>PowerPoint Presentation</vt:lpstr>
      <vt:lpstr>Outline</vt:lpstr>
      <vt:lpstr>GOES-West RSO</vt:lpstr>
      <vt:lpstr>Advanced Baseline Imager</vt:lpstr>
      <vt:lpstr>ABI Scan Modes</vt:lpstr>
      <vt:lpstr>PowerPoint Presentation</vt:lpstr>
      <vt:lpstr>GOES-15: Sample “1-min” imagery</vt:lpstr>
      <vt:lpstr>PowerPoint Presentation</vt:lpstr>
      <vt:lpstr>SRSOR in SPC</vt:lpstr>
      <vt:lpstr>GOES-14 SRSOR in SPC</vt:lpstr>
      <vt:lpstr>GOES-14 Super Rapid Scan Operations to Prepare for GOES-R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SRSOR Links</vt:lpstr>
      <vt:lpstr>Accepted 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1-min data…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29</cp:revision>
  <dcterms:created xsi:type="dcterms:W3CDTF">2014-08-29T14:06:05Z</dcterms:created>
  <dcterms:modified xsi:type="dcterms:W3CDTF">2014-10-24T19:00:13Z</dcterms:modified>
</cp:coreProperties>
</file>