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22"/>
  </p:notesMasterIdLst>
  <p:sldIdLst>
    <p:sldId id="257" r:id="rId5"/>
    <p:sldId id="266" r:id="rId6"/>
    <p:sldId id="267" r:id="rId7"/>
    <p:sldId id="262" r:id="rId8"/>
    <p:sldId id="263" r:id="rId9"/>
    <p:sldId id="268" r:id="rId10"/>
    <p:sldId id="258" r:id="rId11"/>
    <p:sldId id="259" r:id="rId12"/>
    <p:sldId id="260" r:id="rId13"/>
    <p:sldId id="261" r:id="rId14"/>
    <p:sldId id="271" r:id="rId15"/>
    <p:sldId id="272" r:id="rId16"/>
    <p:sldId id="273" r:id="rId17"/>
    <p:sldId id="274" r:id="rId18"/>
    <p:sldId id="264" r:id="rId19"/>
    <p:sldId id="265" r:id="rId20"/>
    <p:sldId id="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68" autoAdjust="0"/>
    <p:restoredTop sz="94660"/>
  </p:normalViewPr>
  <p:slideViewPr>
    <p:cSldViewPr snapToGrid="0">
      <p:cViewPr varScale="1">
        <p:scale>
          <a:sx n="99" d="100"/>
          <a:sy n="99" d="100"/>
        </p:scale>
        <p:origin x="114" y="258"/>
      </p:cViewPr>
      <p:guideLst/>
    </p:cSldViewPr>
  </p:slideViewPr>
  <p:notesTextViewPr>
    <p:cViewPr>
      <p:scale>
        <a:sx n="1" d="1"/>
        <a:sy n="1" d="1"/>
      </p:scale>
      <p:origin x="0" y="0"/>
    </p:cViewPr>
  </p:notesTextViewPr>
  <p:sorterViewPr>
    <p:cViewPr>
      <p:scale>
        <a:sx n="100" d="100"/>
        <a:sy n="100" d="100"/>
      </p:scale>
      <p:origin x="0" y="-22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589EE-3F37-47FA-9ADA-E788E8B1C5C6}" type="datetimeFigureOut">
              <a:rPr lang="en-US" smtClean="0"/>
              <a:t>11/1/2016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CD0B6-E6D5-4352-A3ED-9049A54D9105}" type="slidenum">
              <a:rPr lang="en-US" smtClean="0"/>
              <a:t>‹#›</a:t>
            </a:fld>
            <a:endParaRPr lang="en-US"/>
          </a:p>
        </p:txBody>
      </p:sp>
    </p:spTree>
    <p:extLst>
      <p:ext uri="{BB962C8B-B14F-4D97-AF65-F5344CB8AC3E}">
        <p14:creationId xmlns:p14="http://schemas.microsoft.com/office/powerpoint/2010/main" val="2736596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991F8-E4FF-497C-97F1-314C110672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4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991F8-E4FF-497C-97F1-314C110672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60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image is simulated 16 bands of</a:t>
            </a:r>
            <a:r>
              <a:rPr lang="en-US" baseline="0" dirty="0" smtClean="0"/>
              <a:t> the ABI</a:t>
            </a:r>
            <a:endParaRPr lang="en-US" dirty="0"/>
          </a:p>
        </p:txBody>
      </p:sp>
      <p:sp>
        <p:nvSpPr>
          <p:cNvPr id="4" name="Slide Number Placeholder 3"/>
          <p:cNvSpPr>
            <a:spLocks noGrp="1"/>
          </p:cNvSpPr>
          <p:nvPr>
            <p:ph type="sldNum" sz="quarter" idx="10"/>
          </p:nvPr>
        </p:nvSpPr>
        <p:spPr/>
        <p:txBody>
          <a:bodyPr/>
          <a:lstStyle/>
          <a:p>
            <a:fld id="{F738ADC5-92FA-4370-8A11-84693DFFEE3B}" type="slidenum">
              <a:rPr lang="en-US" smtClean="0"/>
              <a:t>17</a:t>
            </a:fld>
            <a:endParaRPr lang="en-US"/>
          </a:p>
        </p:txBody>
      </p:sp>
    </p:spTree>
    <p:extLst>
      <p:ext uri="{BB962C8B-B14F-4D97-AF65-F5344CB8AC3E}">
        <p14:creationId xmlns:p14="http://schemas.microsoft.com/office/powerpoint/2010/main" val="39935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12/23/2015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177300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12/23/2015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220885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12/23/2015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2416638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771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790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0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196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80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56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63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27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12/23/2015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186576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93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465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12/23/2015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964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51115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455912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852517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008762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4229407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960690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408309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12/23/2015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3732851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424666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086628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271959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932388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296650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4196445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6B0A48-4BA4-D442-B558-F9D6E87E7325}"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8589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DB72CB8-1001-E540-8740-A028B1BA9986}"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2207450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012A2DFB-54AF-0F4C-9DCB-665F01DBAB01}"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914237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A0F63856-DC6A-534A-99E1-30C95B21689F}"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3007246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12/23/2015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109116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7642D1A6-1435-D640-B8EC-E804375AEFB0}"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15234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03944CE-2ED7-534C-BD5F-E22646CDF7ED}"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3645186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BE2EA0C-F57F-A341-85AF-BAC2E17EFAC2}" type="datetime1">
              <a:rPr lang="en-US" smtClean="0"/>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2350616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F4DDE54-9943-7D47-AA0F-948EF98243E2}" type="datetime1">
              <a:rPr lang="en-US" smtClean="0"/>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323158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ACAAB-03AF-8D49-9430-0390AE6FC4FD}" type="datetime1">
              <a:rPr lang="en-US" smtClean="0"/>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67CC5-2D73-3146-B6E4-2F96D7EA54EF}"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911272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0A2790-ACEE-5149-8279-7FA2316D2788}"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303582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446C9F-AFD0-EC4D-93AC-D50323479173}"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3160038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9E29A4-7357-D846-8758-686285888447}"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428207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95C2B6-2A91-764B-B407-4FFB1A3344BE}"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006504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F3E651-BA92-2844-B90E-D712401248FE}" type="datetime1">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67CC5-2D73-3146-B6E4-2F96D7EA54EF}"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46049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12/23/2015</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1450458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87B3D0B-A30C-CA4D-B09A-7674B62FD31F}"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Tree>
    <p:extLst>
      <p:ext uri="{BB962C8B-B14F-4D97-AF65-F5344CB8AC3E}">
        <p14:creationId xmlns:p14="http://schemas.microsoft.com/office/powerpoint/2010/main" val="608280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EA595CE-F870-7E4D-AE88-7A184E44DF78}" type="datetime1">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40999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12/23/2015</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37443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12/23/2015</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326993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12/23/2015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293493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12/23/2015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03BFA-A616-4772-A7BF-AC405E6AE648}" type="slidenum">
              <a:rPr lang="en-US" smtClean="0"/>
              <a:t>‹#›</a:t>
            </a:fld>
            <a:endParaRPr lang="en-US"/>
          </a:p>
        </p:txBody>
      </p:sp>
    </p:spTree>
    <p:extLst>
      <p:ext uri="{BB962C8B-B14F-4D97-AF65-F5344CB8AC3E}">
        <p14:creationId xmlns:p14="http://schemas.microsoft.com/office/powerpoint/2010/main" val="126885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12/23/2015</a:t>
            </a: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903BFA-A616-4772-A7BF-AC405E6AE648}" type="slidenum">
              <a:rPr lang="en-US" smtClean="0"/>
              <a:t>‹#›</a:t>
            </a:fld>
            <a:endParaRPr lang="en-US"/>
          </a:p>
        </p:txBody>
      </p:sp>
    </p:spTree>
    <p:extLst>
      <p:ext uri="{BB962C8B-B14F-4D97-AF65-F5344CB8AC3E}">
        <p14:creationId xmlns:p14="http://schemas.microsoft.com/office/powerpoint/2010/main" val="3190531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12/23/2015</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732983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r>
              <a:rPr lang="en-US" smtClean="0"/>
              <a:t>12/23/2015</a:t>
            </a: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14984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54DAC3BE-2AFB-C348-88FF-73942EBEA2BB}" type="datetime1">
              <a:rPr lang="en-US" smtClean="0"/>
              <a:t>11/1/2016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E2567CC5-2D73-3146-B6E4-2F96D7EA54EF}"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9841835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inyurl.com/shortcourse2016" TargetMode="External"/><Relationship Id="rId7" Type="http://schemas.openxmlformats.org/officeDocument/2006/relationships/image" Target="../media/image4.gif"/><Relationship Id="rId2" Type="http://schemas.openxmlformats.org/officeDocument/2006/relationships/hyperlink" Target="http://cimss.ssec.wisc.edu/goes/shortcourse/links.html"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cimss.ssec.wisc.edu/goes/shortcourse/links.html" TargetMode="External"/><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hyperlink" Target="http://tinyurl.com/shortcourse201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4.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 Id="rId5" Type="http://schemas.openxmlformats.org/officeDocument/2006/relationships/image" Target="../media/image28.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4.JPG"/><Relationship Id="rId5" Type="http://schemas.openxmlformats.org/officeDocument/2006/relationships/hyperlink" Target="http://cimss.ssec.wisc.edu/education/goesr" TargetMode="Externa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hyperlink" Target="http://cimss.ssec.wisc.edu/goes/shortcourse/links.html" TargetMode="External"/><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hyperlink" Target="http://tinyurl.com/shortcourse201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6.GIF"/><Relationship Id="rId4" Type="http://schemas.openxmlformats.org/officeDocument/2006/relationships/hyperlink" Target="http://cimss.ssec.wisc.edu/education/goes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cimss.ssec.wisc.edu/goes/shortcourse/links.html" TargetMode="External"/><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hyperlink" Target="http://tinyurl.com/shortcourse2016"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76426"/>
            <a:ext cx="8458200" cy="1470025"/>
          </a:xfrm>
        </p:spPr>
        <p:txBody>
          <a:bodyPr>
            <a:normAutofit fontScale="90000"/>
          </a:bodyPr>
          <a:lstStyle/>
          <a:p>
            <a:r>
              <a:rPr lang="en-US" dirty="0"/>
              <a:t>Hands-on exercise showcasing ABI’s 16 channels with improved spatial resolution </a:t>
            </a:r>
            <a:r>
              <a:rPr lang="en-US" dirty="0" smtClean="0"/>
              <a:t>and </a:t>
            </a:r>
            <a:r>
              <a:rPr lang="en-US" dirty="0"/>
              <a:t>temporal refresh rate (plus </a:t>
            </a:r>
            <a:r>
              <a:rPr lang="en-US" dirty="0" smtClean="0"/>
              <a:t>RGB </a:t>
            </a:r>
            <a:r>
              <a:rPr lang="en-US" dirty="0"/>
              <a:t>ABI examples) </a:t>
            </a:r>
            <a:r>
              <a:rPr lang="en-US" dirty="0" smtClean="0"/>
              <a:t/>
            </a:r>
            <a:br>
              <a:rPr lang="en-US" dirty="0" smtClean="0"/>
            </a:br>
            <a:r>
              <a:rPr lang="en-US" dirty="0" smtClean="0"/>
              <a:t/>
            </a:r>
            <a:br>
              <a:rPr lang="en-US" dirty="0" smtClean="0"/>
            </a:br>
            <a:r>
              <a:rPr lang="en-US" sz="1100" dirty="0"/>
              <a:t/>
            </a:r>
            <a:br>
              <a:rPr lang="en-US" sz="1100" dirty="0"/>
            </a:br>
            <a:r>
              <a:rPr lang="en-US" sz="3600" dirty="0" smtClean="0"/>
              <a:t>Mat </a:t>
            </a:r>
            <a:r>
              <a:rPr lang="en-US" sz="3600" dirty="0"/>
              <a:t>Gunshor, </a:t>
            </a:r>
            <a:r>
              <a:rPr lang="en-US" sz="3600" dirty="0"/>
              <a:t>Tim Schmit, Scott Lindstrom, </a:t>
            </a:r>
            <a:br>
              <a:rPr lang="en-US" sz="3600" dirty="0"/>
            </a:br>
            <a:r>
              <a:rPr lang="en-US" sz="3600" dirty="0"/>
              <a:t>Chris </a:t>
            </a:r>
            <a:r>
              <a:rPr lang="en-US" sz="3600" dirty="0"/>
              <a:t>Schmidt, </a:t>
            </a:r>
            <a:r>
              <a:rPr lang="en-US" sz="3600" dirty="0"/>
              <a:t>and Jordan </a:t>
            </a:r>
            <a:r>
              <a:rPr lang="en-US" sz="3600" dirty="0" err="1"/>
              <a:t>Gerth</a:t>
            </a:r>
            <a:r>
              <a:rPr lang="en-US" sz="3600" dirty="0"/>
              <a:t> (and others)</a:t>
            </a:r>
            <a:br>
              <a:rPr lang="en-US" sz="3600" dirty="0"/>
            </a:br>
            <a:endParaRPr lang="en-US" sz="3600" dirty="0"/>
          </a:p>
        </p:txBody>
      </p:sp>
      <p:sp>
        <p:nvSpPr>
          <p:cNvPr id="3" name="Subtitle 2"/>
          <p:cNvSpPr>
            <a:spLocks noGrp="1"/>
          </p:cNvSpPr>
          <p:nvPr>
            <p:ph type="subTitle" idx="1"/>
          </p:nvPr>
        </p:nvSpPr>
        <p:spPr>
          <a:xfrm>
            <a:off x="0" y="4800600"/>
            <a:ext cx="9144000" cy="1752600"/>
          </a:xfrm>
        </p:spPr>
        <p:txBody>
          <a:bodyPr>
            <a:normAutofit/>
          </a:bodyPr>
          <a:lstStyle/>
          <a:p>
            <a:r>
              <a:rPr lang="en-US" sz="2800" dirty="0">
                <a:hlinkClick r:id="rId2"/>
              </a:rPr>
              <a:t>http://cimss.ssec.wisc.edu/goes/shortcourse/links.html</a:t>
            </a:r>
            <a:endParaRPr lang="en-US" sz="2800" dirty="0"/>
          </a:p>
          <a:p>
            <a:r>
              <a:rPr lang="en-US" sz="2800" dirty="0">
                <a:hlinkClick r:id="rId3"/>
              </a:rPr>
              <a:t>http://Tinyurl.com/shortcourse2016</a:t>
            </a:r>
            <a:endParaRPr lang="en-US" sz="2800" dirty="0"/>
          </a:p>
          <a:p>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2" y="5961618"/>
            <a:ext cx="1142191" cy="80647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09" y="5867400"/>
            <a:ext cx="990600" cy="990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5826268"/>
            <a:ext cx="1314450" cy="952500"/>
          </a:xfrm>
          <a:prstGeom prst="rect">
            <a:avLst/>
          </a:prstGeom>
        </p:spPr>
      </p:pic>
      <p:sp>
        <p:nvSpPr>
          <p:cNvPr id="7" name="Slide Number Placeholder 6"/>
          <p:cNvSpPr>
            <a:spLocks noGrp="1"/>
          </p:cNvSpPr>
          <p:nvPr>
            <p:ph type="sldNum" sz="quarter" idx="12"/>
          </p:nvPr>
        </p:nvSpPr>
        <p:spPr/>
        <p:txBody>
          <a:bodyPr/>
          <a:lstStyle/>
          <a:p>
            <a:fld id="{81903BFA-A616-4772-A7BF-AC405E6AE648}" type="slidenum">
              <a:rPr lang="en-US">
                <a:solidFill>
                  <a:prstClr val="black">
                    <a:tint val="75000"/>
                  </a:prstClr>
                </a:solidFill>
                <a:latin typeface="Calibri"/>
              </a:rPr>
              <a:pPr/>
              <a:t>1</a:t>
            </a:fld>
            <a:endParaRPr lang="en-US">
              <a:solidFill>
                <a:prstClr val="black">
                  <a:tint val="75000"/>
                </a:prstClr>
              </a:solidFill>
              <a:latin typeface="Calibri"/>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602" y="5867401"/>
            <a:ext cx="1409053" cy="900689"/>
          </a:xfrm>
          <a:prstGeom prst="rect">
            <a:avLst/>
          </a:prstGeom>
        </p:spPr>
      </p:pic>
    </p:spTree>
    <p:extLst>
      <p:ext uri="{BB962C8B-B14F-4D97-AF65-F5344CB8AC3E}">
        <p14:creationId xmlns:p14="http://schemas.microsoft.com/office/powerpoint/2010/main" val="799051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5531659" cy="6858000"/>
          </a:xfrm>
          <a:prstGeom prst="rect">
            <a:avLst/>
          </a:prstGeom>
        </p:spPr>
      </p:pic>
      <p:sp>
        <p:nvSpPr>
          <p:cNvPr id="4" name="TextBox 3"/>
          <p:cNvSpPr txBox="1"/>
          <p:nvPr/>
        </p:nvSpPr>
        <p:spPr>
          <a:xfrm>
            <a:off x="4267200" y="381002"/>
            <a:ext cx="4800600" cy="830997"/>
          </a:xfrm>
          <a:prstGeom prst="rect">
            <a:avLst/>
          </a:prstGeom>
          <a:solidFill>
            <a:schemeClr val="bg1"/>
          </a:solidFill>
        </p:spPr>
        <p:txBody>
          <a:bodyPr wrap="square" rtlCol="0">
            <a:spAutoFit/>
          </a:bodyPr>
          <a:lstStyle/>
          <a:p>
            <a:r>
              <a:rPr lang="en-US" sz="1600" dirty="0">
                <a:solidFill>
                  <a:prstClr val="black"/>
                </a:solidFill>
                <a:latin typeface="Calibri"/>
                <a:hlinkClick r:id="rId3"/>
              </a:rPr>
              <a:t>http://cimss.ssec.wisc.edu/goes/shortcourse/links.html</a:t>
            </a:r>
            <a:endParaRPr lang="en-US" sz="1600" dirty="0">
              <a:solidFill>
                <a:prstClr val="black"/>
              </a:solidFill>
              <a:latin typeface="Calibri"/>
            </a:endParaRPr>
          </a:p>
          <a:p>
            <a:r>
              <a:rPr lang="en-US" sz="1600" dirty="0">
                <a:solidFill>
                  <a:prstClr val="black"/>
                </a:solidFill>
                <a:latin typeface="Calibri"/>
              </a:rPr>
              <a:t>o</a:t>
            </a:r>
            <a:r>
              <a:rPr lang="en-US" sz="1600" dirty="0">
                <a:solidFill>
                  <a:prstClr val="black"/>
                </a:solidFill>
                <a:latin typeface="Calibri"/>
              </a:rPr>
              <a:t>r</a:t>
            </a:r>
          </a:p>
          <a:p>
            <a:r>
              <a:rPr lang="en-US" sz="1600" dirty="0">
                <a:solidFill>
                  <a:prstClr val="black"/>
                </a:solidFill>
                <a:latin typeface="Calibri"/>
                <a:hlinkClick r:id="rId4"/>
              </a:rPr>
              <a:t>http://</a:t>
            </a:r>
            <a:r>
              <a:rPr lang="en-US" sz="1600" dirty="0">
                <a:solidFill>
                  <a:prstClr val="black"/>
                </a:solidFill>
                <a:latin typeface="Calibri"/>
                <a:hlinkClick r:id="rId4"/>
              </a:rPr>
              <a:t>Tinyurl.com/shortcourse2016</a:t>
            </a:r>
            <a:endParaRPr lang="en-US" sz="1600" dirty="0">
              <a:solidFill>
                <a:prstClr val="black"/>
              </a:solidFill>
              <a:latin typeface="Calibri"/>
            </a:endParaRPr>
          </a:p>
        </p:txBody>
      </p:sp>
      <p:sp>
        <p:nvSpPr>
          <p:cNvPr id="6" name="Oval 5"/>
          <p:cNvSpPr/>
          <p:nvPr/>
        </p:nvSpPr>
        <p:spPr>
          <a:xfrm>
            <a:off x="721468" y="2057400"/>
            <a:ext cx="1564532"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4648200" y="1752600"/>
            <a:ext cx="3848100" cy="3108543"/>
          </a:xfrm>
          <a:prstGeom prst="rect">
            <a:avLst/>
          </a:prstGeom>
          <a:solidFill>
            <a:srgbClr val="0070C0"/>
          </a:solidFill>
        </p:spPr>
        <p:txBody>
          <a:bodyPr wrap="square" rtlCol="0">
            <a:spAutoFit/>
          </a:bodyPr>
          <a:lstStyle/>
          <a:p>
            <a:r>
              <a:rPr lang="en-US" sz="2800" dirty="0">
                <a:solidFill>
                  <a:srgbClr val="FFFF00"/>
                </a:solidFill>
                <a:latin typeface="Calibri"/>
              </a:rPr>
              <a:t>Explore an example, what might advantages of high time observations be? </a:t>
            </a:r>
            <a:endParaRPr lang="en-US" sz="2800" dirty="0" smtClean="0">
              <a:solidFill>
                <a:srgbClr val="FFFF00"/>
              </a:solidFill>
              <a:latin typeface="Calibri"/>
            </a:endParaRPr>
          </a:p>
          <a:p>
            <a:endParaRPr lang="en-US" sz="2800" dirty="0">
              <a:solidFill>
                <a:srgbClr val="FFFF00"/>
              </a:solidFill>
              <a:latin typeface="Calibri"/>
            </a:endParaRPr>
          </a:p>
          <a:p>
            <a:r>
              <a:rPr lang="en-US" sz="2800" dirty="0" smtClean="0">
                <a:solidFill>
                  <a:srgbClr val="FFFF00"/>
                </a:solidFill>
                <a:latin typeface="Calibri"/>
              </a:rPr>
              <a:t>Pick another case, what do you see?</a:t>
            </a:r>
            <a:endParaRPr lang="en-US" sz="2800" dirty="0">
              <a:solidFill>
                <a:srgbClr val="FFFF00"/>
              </a:solidFill>
              <a:latin typeface="Calibri"/>
            </a:endParaRPr>
          </a:p>
        </p:txBody>
      </p:sp>
      <p:sp>
        <p:nvSpPr>
          <p:cNvPr id="8" name="TextBox 7"/>
          <p:cNvSpPr txBox="1"/>
          <p:nvPr/>
        </p:nvSpPr>
        <p:spPr>
          <a:xfrm>
            <a:off x="5410200" y="5486400"/>
            <a:ext cx="3505200" cy="923330"/>
          </a:xfrm>
          <a:prstGeom prst="rect">
            <a:avLst/>
          </a:prstGeom>
          <a:solidFill>
            <a:schemeClr val="bg1"/>
          </a:solidFill>
        </p:spPr>
        <p:txBody>
          <a:bodyPr wrap="square" rtlCol="0">
            <a:spAutoFit/>
          </a:bodyPr>
          <a:lstStyle/>
          <a:p>
            <a:r>
              <a:rPr lang="en-US" dirty="0">
                <a:solidFill>
                  <a:prstClr val="black"/>
                </a:solidFill>
                <a:latin typeface="Calibri"/>
              </a:rPr>
              <a:t>Note: The main purpose is to introduce the tools, they can be further explored later.</a:t>
            </a: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10</a:t>
            </a:fld>
            <a:endParaRPr lang="en-US">
              <a:solidFill>
                <a:prstClr val="black">
                  <a:tint val="75000"/>
                </a:prstClr>
              </a:solidFill>
              <a:latin typeface="Calibri"/>
            </a:endParaRPr>
          </a:p>
        </p:txBody>
      </p:sp>
    </p:spTree>
    <p:extLst>
      <p:ext uri="{BB962C8B-B14F-4D97-AF65-F5344CB8AC3E}">
        <p14:creationId xmlns:p14="http://schemas.microsoft.com/office/powerpoint/2010/main" val="1579938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Birth of an RGB Composite</a:t>
            </a:r>
            <a:endParaRPr lang="en-US" dirty="0"/>
          </a:p>
        </p:txBody>
      </p:sp>
      <p:sp>
        <p:nvSpPr>
          <p:cNvPr id="3" name="Content Placeholder 2"/>
          <p:cNvSpPr>
            <a:spLocks noGrp="1"/>
          </p:cNvSpPr>
          <p:nvPr>
            <p:ph idx="1"/>
          </p:nvPr>
        </p:nvSpPr>
        <p:spPr/>
        <p:txBody>
          <a:bodyPr/>
          <a:lstStyle/>
          <a:p>
            <a:r>
              <a:rPr lang="en-US" dirty="0" smtClean="0"/>
              <a:t>Scale a range of values for a single band from 0 to 1</a:t>
            </a:r>
          </a:p>
          <a:p>
            <a:r>
              <a:rPr lang="en-US" dirty="0" smtClean="0"/>
              <a:t>Create a triplet at each pixel, where each of the three bands contributes a value to the triplet</a:t>
            </a:r>
          </a:p>
          <a:p>
            <a:r>
              <a:rPr lang="en-US" dirty="0" smtClean="0"/>
              <a:t>The triplet is in the order of the additive primary colors for display purposes</a:t>
            </a:r>
          </a:p>
          <a:p>
            <a:pPr lvl="1"/>
            <a:r>
              <a:rPr lang="en-US" dirty="0" smtClean="0"/>
              <a:t>(Red, Green, Blue)</a:t>
            </a:r>
          </a:p>
          <a:p>
            <a:r>
              <a:rPr lang="en-US" dirty="0" smtClean="0"/>
              <a:t>The triplet (1, 0, 0) is red, (0, 1, 0) is green, (0, 0, 1)</a:t>
            </a:r>
            <a:r>
              <a:rPr lang="en-US" dirty="0"/>
              <a:t> </a:t>
            </a:r>
            <a:r>
              <a:rPr lang="en-US" dirty="0" smtClean="0"/>
              <a:t>is blue, (0, 0, 0) is black, and (1, 1, 1) is white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27199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RGB Color Space as a Cube</a:t>
            </a:r>
            <a:endParaRPr lang="en-US" dirty="0"/>
          </a:p>
        </p:txBody>
      </p:sp>
      <p:pic>
        <p:nvPicPr>
          <p:cNvPr id="5" name="Content Placeholder 4" descr="RGB_Cube_Show_lowgamma_cutout_b.png"/>
          <p:cNvPicPr>
            <a:picLocks noGrp="1" noChangeAspect="1"/>
          </p:cNvPicPr>
          <p:nvPr>
            <p:ph idx="1"/>
          </p:nvPr>
        </p:nvPicPr>
        <p:blipFill>
          <a:blip r:embed="rId2" cstate="print">
            <a:extLst>
              <a:ext uri="{28A0092B-C50C-407E-A947-70E740481C1C}">
                <a14:useLocalDpi xmlns:a14="http://schemas.microsoft.com/office/drawing/2010/main" val="0"/>
              </a:ext>
            </a:extLst>
          </a:blip>
          <a:srcRect l="-16471" r="-16471"/>
          <a:stretch>
            <a:fillRect/>
          </a:stretch>
        </p:blipFill>
        <p:spPr>
          <a:xfrm>
            <a:off x="1781175" y="2133600"/>
            <a:ext cx="7077075" cy="3992563"/>
          </a:xfrm>
          <a:prstGeom prst="rect">
            <a:avLst/>
          </a:prstGeom>
          <a:noFill/>
          <a:ln>
            <a:noFill/>
          </a:ln>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
        <p:nvSpPr>
          <p:cNvPr id="6" name="TextBox 5"/>
          <p:cNvSpPr txBox="1"/>
          <p:nvPr/>
        </p:nvSpPr>
        <p:spPr>
          <a:xfrm>
            <a:off x="2618171" y="6126163"/>
            <a:ext cx="5410067"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800" b="0" i="0" u="sng" strike="noStrike" kern="1200" cap="none" spc="0" normalizeH="0" baseline="0" noProof="0" dirty="0">
                <a:ln>
                  <a:noFill/>
                </a:ln>
                <a:solidFill>
                  <a:prstClr val="black"/>
                </a:solidFill>
                <a:effectLst/>
                <a:uLnTx/>
                <a:uFillTx/>
                <a:latin typeface="Calibri"/>
                <a:ea typeface="+mn-ea"/>
                <a:cs typeface="+mn-cs"/>
              </a:rPr>
              <a:t>https://</a:t>
            </a:r>
            <a:r>
              <a:rPr kumimoji="0" lang="en-US" sz="1800" b="0" i="0" u="sng" strike="noStrike" kern="1200" cap="none" spc="0" normalizeH="0" baseline="0" noProof="0" dirty="0" err="1">
                <a:ln>
                  <a:noFill/>
                </a:ln>
                <a:solidFill>
                  <a:prstClr val="black"/>
                </a:solidFill>
                <a:effectLst/>
                <a:uLnTx/>
                <a:uFillTx/>
                <a:latin typeface="Calibri"/>
                <a:ea typeface="+mn-ea"/>
                <a:cs typeface="+mn-cs"/>
              </a:rPr>
              <a:t>en.wikipedia.org</a:t>
            </a:r>
            <a:r>
              <a:rPr kumimoji="0" lang="en-US" sz="1800" b="0" i="0" u="sng" strike="noStrike" kern="1200" cap="none" spc="0" normalizeH="0" baseline="0" noProof="0" dirty="0">
                <a:ln>
                  <a:noFill/>
                </a:ln>
                <a:solidFill>
                  <a:prstClr val="black"/>
                </a:solidFill>
                <a:effectLst/>
                <a:uLnTx/>
                <a:uFillTx/>
                <a:latin typeface="Calibri"/>
                <a:ea typeface="+mn-ea"/>
                <a:cs typeface="+mn-cs"/>
              </a:rPr>
              <a:t>/wiki/</a:t>
            </a:r>
            <a:r>
              <a:rPr kumimoji="0" lang="en-US" sz="1800" b="0" i="0" u="sng" strike="noStrike" kern="1200" cap="none" spc="0" normalizeH="0" baseline="0" noProof="0" dirty="0" err="1">
                <a:ln>
                  <a:noFill/>
                </a:ln>
                <a:solidFill>
                  <a:prstClr val="black"/>
                </a:solidFill>
                <a:effectLst/>
                <a:uLnTx/>
                <a:uFillTx/>
                <a:latin typeface="Calibri"/>
                <a:ea typeface="+mn-ea"/>
                <a:cs typeface="+mn-cs"/>
              </a:rPr>
              <a:t>RGB_color_space</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6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00815_N16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686285"/>
            <a:ext cx="4038602" cy="302895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100815_N16_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6285"/>
            <a:ext cx="4038602" cy="3028952"/>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100815_N16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15238"/>
            <a:ext cx="4038602" cy="302895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10"/>
          <p:cNvSpPr>
            <a:spLocks noChangeArrowheads="1"/>
          </p:cNvSpPr>
          <p:nvPr/>
        </p:nvSpPr>
        <p:spPr bwMode="auto">
          <a:xfrm>
            <a:off x="0" y="45720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6" name="Rectangle 11"/>
          <p:cNvSpPr>
            <a:spLocks noChangeArrowheads="1"/>
          </p:cNvSpPr>
          <p:nvPr/>
        </p:nvSpPr>
        <p:spPr bwMode="auto">
          <a:xfrm>
            <a:off x="0" y="70866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7" name="Rectangle 12"/>
          <p:cNvSpPr>
            <a:spLocks noChangeArrowheads="1"/>
          </p:cNvSpPr>
          <p:nvPr/>
        </p:nvSpPr>
        <p:spPr bwMode="auto">
          <a:xfrm>
            <a:off x="0" y="9144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8" name="Rectangle 13"/>
          <p:cNvSpPr>
            <a:spLocks noChangeArrowheads="1"/>
          </p:cNvSpPr>
          <p:nvPr/>
        </p:nvSpPr>
        <p:spPr bwMode="auto">
          <a:xfrm>
            <a:off x="0" y="132588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2" descr="100815_N16_RGB_CH010204"/>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72001" y="3715237"/>
            <a:ext cx="4038602" cy="3028952"/>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3886200" y="3105637"/>
            <a:ext cx="1371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1	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4	C</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 Box 35"/>
          <p:cNvSpPr txBox="1">
            <a:spLocks noChangeArrowheads="1"/>
          </p:cNvSpPr>
          <p:nvPr/>
        </p:nvSpPr>
        <p:spPr bwMode="auto">
          <a:xfrm rot="10800000">
            <a:off x="8690253" y="2748910"/>
            <a:ext cx="369332" cy="3993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AVHRR example courtesy of Scott </a:t>
            </a:r>
            <a:r>
              <a:rPr kumimoji="0" lang="en-US" sz="1200" b="1" i="0" u="none" strike="noStrike" kern="1200" cap="none" spc="0" normalizeH="0" baseline="0" noProof="0" dirty="0" err="1" smtClean="0">
                <a:ln>
                  <a:noFill/>
                </a:ln>
                <a:solidFill>
                  <a:prstClr val="black"/>
                </a:solidFill>
                <a:effectLst/>
                <a:uLnTx/>
                <a:uFillTx/>
                <a:latin typeface="Arial" charset="0"/>
                <a:ea typeface="ＭＳ Ｐゴシック" charset="-128"/>
                <a:cs typeface="+mn-cs"/>
              </a:rPr>
              <a:t>Bachmeier</a:t>
            </a:r>
            <a:r>
              <a:rPr kumimoji="0" lang="en-US" sz="12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 CIMSS</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19652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gb_red"/>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2" y="688973"/>
            <a:ext cx="4041648" cy="30266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rgb_gree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8973"/>
            <a:ext cx="4041648" cy="30266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descr="rgb_blu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52" y="3715637"/>
            <a:ext cx="4041648" cy="302666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 descr="100815_N16_RGB_CH0102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15637"/>
            <a:ext cx="4041648" cy="30266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35"/>
          <p:cNvSpPr txBox="1">
            <a:spLocks noChangeArrowheads="1"/>
          </p:cNvSpPr>
          <p:nvPr/>
        </p:nvSpPr>
        <p:spPr bwMode="auto">
          <a:xfrm rot="10800000">
            <a:off x="8690253" y="2748910"/>
            <a:ext cx="369332" cy="3993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AVHRR example courtesy of Scott </a:t>
            </a:r>
            <a:r>
              <a:rPr kumimoji="0" lang="en-US" sz="1200" b="1" i="0" u="none" strike="noStrike" kern="1200" cap="none" spc="0" normalizeH="0" baseline="0" noProof="0" dirty="0" err="1" smtClean="0">
                <a:ln>
                  <a:noFill/>
                </a:ln>
                <a:solidFill>
                  <a:prstClr val="black"/>
                </a:solidFill>
                <a:effectLst/>
                <a:uLnTx/>
                <a:uFillTx/>
                <a:latin typeface="Arial" charset="0"/>
                <a:ea typeface="ＭＳ Ｐゴシック" charset="-128"/>
                <a:cs typeface="+mn-cs"/>
              </a:rPr>
              <a:t>Bachmeier</a:t>
            </a:r>
            <a:r>
              <a:rPr kumimoji="0" lang="en-US" sz="12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 CIMSS</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 name="TextBox 8"/>
          <p:cNvSpPr txBox="1"/>
          <p:nvPr/>
        </p:nvSpPr>
        <p:spPr>
          <a:xfrm>
            <a:off x="3886200" y="3106037"/>
            <a:ext cx="1371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1	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4	C</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400" b="1"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395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6624600" cy="418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76402"/>
            <a:ext cx="6624600" cy="4404839"/>
          </a:xfrm>
          <a:prstGeom prst="rect">
            <a:avLst/>
          </a:prstGeom>
        </p:spPr>
      </p:pic>
      <p:sp>
        <p:nvSpPr>
          <p:cNvPr id="12" name="Title 11"/>
          <p:cNvSpPr>
            <a:spLocks noGrp="1"/>
          </p:cNvSpPr>
          <p:nvPr>
            <p:ph type="title"/>
          </p:nvPr>
        </p:nvSpPr>
        <p:spPr>
          <a:xfrm>
            <a:off x="457200" y="-152400"/>
            <a:ext cx="8229600" cy="1143000"/>
          </a:xfrm>
        </p:spPr>
        <p:txBody>
          <a:bodyPr>
            <a:normAutofit/>
          </a:bodyPr>
          <a:lstStyle/>
          <a:p>
            <a:r>
              <a:rPr lang="en-US" dirty="0" smtClean="0">
                <a:solidFill>
                  <a:srgbClr val="FFFF00"/>
                </a:solidFill>
              </a:rPr>
              <a:t>Educational RGB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27914" y="5410200"/>
            <a:ext cx="4332513" cy="1524000"/>
          </a:xfrm>
        </p:spPr>
        <p:txBody>
          <a:bodyPr>
            <a:noAutofit/>
          </a:bodyPr>
          <a:lstStyle/>
          <a:p>
            <a:pPr marL="0" indent="0">
              <a:buClr>
                <a:srgbClr val="000000"/>
              </a:buClr>
              <a:buSzPct val="100000"/>
              <a:buNone/>
            </a:pPr>
            <a:r>
              <a:rPr lang="en-US" sz="2000" i="1" u="sng" dirty="0">
                <a:solidFill>
                  <a:schemeClr val="bg1"/>
                </a:solidFill>
                <a:latin typeface="+mj-lt"/>
                <a:ea typeface="Calibri"/>
                <a:cs typeface="Calibri"/>
                <a:sym typeface="Calibri"/>
                <a:hlinkClick r:id="rId5"/>
                <a:rtl val="0"/>
              </a:rPr>
              <a:t/>
            </a:r>
            <a:br>
              <a:rPr lang="en-US" sz="2000" i="1" u="sng" dirty="0">
                <a:solidFill>
                  <a:schemeClr val="bg1"/>
                </a:solidFill>
                <a:latin typeface="+mj-lt"/>
                <a:ea typeface="Calibri"/>
                <a:cs typeface="Calibri"/>
                <a:sym typeface="Calibri"/>
                <a:hlinkClick r:id="rId5"/>
                <a:rtl val="0"/>
              </a:rPr>
            </a:br>
            <a:endParaRPr lang="en-US" sz="2000" i="1" u="sng" dirty="0">
              <a:solidFill>
                <a:schemeClr val="bg1"/>
              </a:solidFill>
              <a:latin typeface="+mj-lt"/>
              <a:ea typeface="Calibri"/>
              <a:cs typeface="Calibri"/>
              <a:sym typeface="Calibri"/>
              <a:hlinkClick r:id="rId5"/>
              <a:rtl val="0"/>
            </a:endParaRPr>
          </a:p>
          <a:p>
            <a:pPr marL="0" indent="0">
              <a:spcBef>
                <a:spcPts val="400"/>
              </a:spcBef>
              <a:buClr>
                <a:srgbClr val="000000"/>
              </a:buClr>
              <a:buSzPct val="100000"/>
              <a:buNone/>
            </a:pPr>
            <a:r>
              <a:rPr lang="en-US" sz="2000" dirty="0" err="1">
                <a:solidFill>
                  <a:schemeClr val="bg1"/>
                </a:solidFill>
                <a:latin typeface="+mj-lt"/>
              </a:rPr>
              <a:t>Webapp</a:t>
            </a:r>
            <a:r>
              <a:rPr lang="en-US" sz="2000" dirty="0">
                <a:solidFill>
                  <a:schemeClr val="bg1"/>
                </a:solidFill>
                <a:latin typeface="+mj-lt"/>
              </a:rPr>
              <a:t> to combine simulated ABI images into one image.</a:t>
            </a:r>
            <a:endParaRPr lang="en-US" sz="1800" i="1" u="sng" dirty="0">
              <a:solidFill>
                <a:schemeClr val="bg1"/>
              </a:solidFill>
              <a:latin typeface="+mj-lt"/>
              <a:ea typeface="Calibri"/>
              <a:cs typeface="Calibri"/>
              <a:sym typeface="Calibri"/>
              <a:hlinkClick r:id="rId5"/>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a:pPr/>
              <a:t>15</a:t>
            </a:fld>
            <a:endParaRPr lang="en-US"/>
          </a:p>
        </p:txBody>
      </p:sp>
      <p:sp>
        <p:nvSpPr>
          <p:cNvPr id="4" name="TextBox 3"/>
          <p:cNvSpPr txBox="1"/>
          <p:nvPr/>
        </p:nvSpPr>
        <p:spPr>
          <a:xfrm>
            <a:off x="1298419" y="685802"/>
            <a:ext cx="7921783" cy="646331"/>
          </a:xfrm>
          <a:prstGeom prst="rect">
            <a:avLst/>
          </a:prstGeom>
          <a:noFill/>
        </p:spPr>
        <p:txBody>
          <a:bodyPr wrap="square" rtlCol="0">
            <a:spAutoFit/>
          </a:bodyPr>
          <a:lstStyle/>
          <a:p>
            <a:r>
              <a:rPr lang="en-US" dirty="0">
                <a:solidFill>
                  <a:srgbClr val="FFFFFF"/>
                </a:solidFill>
                <a:latin typeface="Arial"/>
              </a:rPr>
              <a:t>Sample interactive “RGB” educational </a:t>
            </a:r>
            <a:r>
              <a:rPr lang="en-US" dirty="0" err="1">
                <a:solidFill>
                  <a:srgbClr val="FFFFFF"/>
                </a:solidFill>
                <a:latin typeface="Arial"/>
              </a:rPr>
              <a:t>webapp</a:t>
            </a:r>
            <a:r>
              <a:rPr lang="en-US" dirty="0">
                <a:solidFill>
                  <a:srgbClr val="FFFFFF"/>
                </a:solidFill>
                <a:latin typeface="Arial"/>
              </a:rPr>
              <a:t> using simulated ABI images:</a:t>
            </a:r>
          </a:p>
          <a:p>
            <a:r>
              <a:rPr lang="en-US" i="1" dirty="0">
                <a:solidFill>
                  <a:srgbClr val="FFFFFF"/>
                </a:solidFill>
                <a:latin typeface="Arial"/>
              </a:rPr>
              <a:t>http://cimss.ssec.wisc.edu/goes/webapps/satrgb/overview.html</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2039550"/>
            <a:ext cx="4816788" cy="49684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9117" y="2765931"/>
            <a:ext cx="5354885" cy="4092071"/>
          </a:xfrm>
          <a:prstGeom prst="rect">
            <a:avLst/>
          </a:prstGeom>
        </p:spPr>
      </p:pic>
    </p:spTree>
    <p:extLst>
      <p:ext uri="{BB962C8B-B14F-4D97-AF65-F5344CB8AC3E}">
        <p14:creationId xmlns:p14="http://schemas.microsoft.com/office/powerpoint/2010/main" val="6114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5531659" cy="6858000"/>
          </a:xfrm>
          <a:prstGeom prst="rect">
            <a:avLst/>
          </a:prstGeom>
        </p:spPr>
      </p:pic>
      <p:sp>
        <p:nvSpPr>
          <p:cNvPr id="6" name="Oval 5"/>
          <p:cNvSpPr/>
          <p:nvPr/>
        </p:nvSpPr>
        <p:spPr>
          <a:xfrm>
            <a:off x="2362200" y="5715000"/>
            <a:ext cx="1447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5029201" y="1881748"/>
            <a:ext cx="3352800" cy="3539430"/>
          </a:xfrm>
          <a:prstGeom prst="rect">
            <a:avLst/>
          </a:prstGeom>
          <a:solidFill>
            <a:srgbClr val="0070C0"/>
          </a:solidFill>
        </p:spPr>
        <p:txBody>
          <a:bodyPr wrap="square" rtlCol="0">
            <a:spAutoFit/>
          </a:bodyPr>
          <a:lstStyle/>
          <a:p>
            <a:r>
              <a:rPr lang="en-US" sz="2800" dirty="0">
                <a:solidFill>
                  <a:srgbClr val="FFFF00"/>
                </a:solidFill>
                <a:latin typeface="Calibri"/>
              </a:rPr>
              <a:t>Explore an example. Can you get the ice clouds to stand out? </a:t>
            </a:r>
          </a:p>
          <a:p>
            <a:endParaRPr lang="en-US" sz="2800" dirty="0">
              <a:solidFill>
                <a:srgbClr val="FFFF00"/>
              </a:solidFill>
              <a:latin typeface="Calibri"/>
            </a:endParaRPr>
          </a:p>
          <a:p>
            <a:r>
              <a:rPr lang="en-US" sz="2800" dirty="0">
                <a:solidFill>
                  <a:srgbClr val="FFFF00"/>
                </a:solidFill>
                <a:latin typeface="Calibri"/>
              </a:rPr>
              <a:t>Or the vegetation</a:t>
            </a:r>
            <a:r>
              <a:rPr lang="en-US" sz="2800" dirty="0" smtClean="0">
                <a:solidFill>
                  <a:srgbClr val="FFFF00"/>
                </a:solidFill>
                <a:latin typeface="Calibri"/>
              </a:rPr>
              <a:t>?</a:t>
            </a:r>
          </a:p>
          <a:p>
            <a:endParaRPr lang="en-US" sz="2800" dirty="0">
              <a:solidFill>
                <a:srgbClr val="FFFF00"/>
              </a:solidFill>
              <a:latin typeface="Calibri"/>
            </a:endParaRPr>
          </a:p>
          <a:p>
            <a:r>
              <a:rPr lang="en-US" sz="2800" dirty="0" smtClean="0">
                <a:solidFill>
                  <a:srgbClr val="FFFF00"/>
                </a:solidFill>
                <a:latin typeface="Calibri"/>
              </a:rPr>
              <a:t>Can you make a really ‘vivid’ image?</a:t>
            </a:r>
            <a:endParaRPr lang="en-US" sz="2800" dirty="0">
              <a:solidFill>
                <a:srgbClr val="FFFF00"/>
              </a:solidFill>
              <a:latin typeface="Calibri"/>
            </a:endParaRPr>
          </a:p>
        </p:txBody>
      </p:sp>
      <p:sp>
        <p:nvSpPr>
          <p:cNvPr id="8" name="TextBox 7"/>
          <p:cNvSpPr txBox="1"/>
          <p:nvPr/>
        </p:nvSpPr>
        <p:spPr>
          <a:xfrm>
            <a:off x="5410200" y="5486400"/>
            <a:ext cx="3505200" cy="923330"/>
          </a:xfrm>
          <a:prstGeom prst="rect">
            <a:avLst/>
          </a:prstGeom>
          <a:solidFill>
            <a:schemeClr val="bg1"/>
          </a:solidFill>
        </p:spPr>
        <p:txBody>
          <a:bodyPr wrap="square" rtlCol="0">
            <a:spAutoFit/>
          </a:bodyPr>
          <a:lstStyle/>
          <a:p>
            <a:r>
              <a:rPr lang="en-US" dirty="0">
                <a:solidFill>
                  <a:prstClr val="black"/>
                </a:solidFill>
                <a:latin typeface="Calibri"/>
              </a:rPr>
              <a:t>Note: The main purpose is to introduce the tools, they can be further explored later.</a:t>
            </a:r>
          </a:p>
        </p:txBody>
      </p:sp>
      <p:sp>
        <p:nvSpPr>
          <p:cNvPr id="2" name="Slide Number Placeholder 1"/>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16</a:t>
            </a:fld>
            <a:endParaRPr lang="en-US">
              <a:solidFill>
                <a:prstClr val="black">
                  <a:tint val="75000"/>
                </a:prstClr>
              </a:solidFill>
              <a:latin typeface="Calibri"/>
            </a:endParaRPr>
          </a:p>
        </p:txBody>
      </p:sp>
      <p:sp>
        <p:nvSpPr>
          <p:cNvPr id="10" name="TextBox 9"/>
          <p:cNvSpPr txBox="1"/>
          <p:nvPr/>
        </p:nvSpPr>
        <p:spPr>
          <a:xfrm>
            <a:off x="4267200" y="381002"/>
            <a:ext cx="4800600" cy="830997"/>
          </a:xfrm>
          <a:prstGeom prst="rect">
            <a:avLst/>
          </a:prstGeom>
          <a:solidFill>
            <a:schemeClr val="bg1"/>
          </a:solidFill>
        </p:spPr>
        <p:txBody>
          <a:bodyPr wrap="square" rtlCol="0">
            <a:spAutoFit/>
          </a:bodyPr>
          <a:lstStyle/>
          <a:p>
            <a:r>
              <a:rPr lang="en-US" sz="1600" dirty="0">
                <a:solidFill>
                  <a:prstClr val="black"/>
                </a:solidFill>
                <a:latin typeface="Calibri"/>
                <a:hlinkClick r:id="rId3"/>
              </a:rPr>
              <a:t>http://cimss.ssec.wisc.edu/goes/shortcourse/links.html</a:t>
            </a:r>
            <a:endParaRPr lang="en-US" sz="1600" dirty="0">
              <a:solidFill>
                <a:prstClr val="black"/>
              </a:solidFill>
              <a:latin typeface="Calibri"/>
            </a:endParaRPr>
          </a:p>
          <a:p>
            <a:r>
              <a:rPr lang="en-US" sz="1600" dirty="0">
                <a:solidFill>
                  <a:prstClr val="black"/>
                </a:solidFill>
                <a:latin typeface="Calibri"/>
              </a:rPr>
              <a:t>o</a:t>
            </a:r>
            <a:r>
              <a:rPr lang="en-US" sz="1600" dirty="0">
                <a:solidFill>
                  <a:prstClr val="black"/>
                </a:solidFill>
                <a:latin typeface="Calibri"/>
              </a:rPr>
              <a:t>r</a:t>
            </a:r>
          </a:p>
          <a:p>
            <a:r>
              <a:rPr lang="en-US" sz="1600" dirty="0">
                <a:solidFill>
                  <a:prstClr val="black"/>
                </a:solidFill>
                <a:latin typeface="Calibri"/>
                <a:hlinkClick r:id="rId4"/>
              </a:rPr>
              <a:t>http://</a:t>
            </a:r>
            <a:r>
              <a:rPr lang="en-US" sz="1600" dirty="0">
                <a:solidFill>
                  <a:prstClr val="black"/>
                </a:solidFill>
                <a:latin typeface="Calibri"/>
                <a:hlinkClick r:id="rId4"/>
              </a:rPr>
              <a:t>Tinyurl.com/shortcourse2016</a:t>
            </a:r>
            <a:endParaRPr lang="en-US" sz="1600" dirty="0">
              <a:solidFill>
                <a:prstClr val="black"/>
              </a:solidFill>
              <a:latin typeface="Calibri"/>
            </a:endParaRPr>
          </a:p>
        </p:txBody>
      </p:sp>
    </p:spTree>
    <p:extLst>
      <p:ext uri="{BB962C8B-B14F-4D97-AF65-F5344CB8AC3E}">
        <p14:creationId xmlns:p14="http://schemas.microsoft.com/office/powerpoint/2010/main" val="1223521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53425"/>
            <a:ext cx="5562600" cy="2062103"/>
          </a:xfrm>
          <a:prstGeom prst="rect">
            <a:avLst/>
          </a:prstGeom>
          <a:noFill/>
        </p:spPr>
        <p:txBody>
          <a:bodyPr wrap="square" rtlCol="0">
            <a:spAutoFit/>
          </a:bodyPr>
          <a:lstStyle/>
          <a:p>
            <a:r>
              <a:rPr lang="en-US" sz="3200" b="1" dirty="0">
                <a:solidFill>
                  <a:prstClr val="white"/>
                </a:solidFill>
              </a:rPr>
              <a:t>Educational  </a:t>
            </a:r>
            <a:endParaRPr lang="en-US" sz="3200" b="1" dirty="0" smtClean="0">
              <a:solidFill>
                <a:prstClr val="white"/>
              </a:solidFill>
            </a:endParaRPr>
          </a:p>
          <a:p>
            <a:r>
              <a:rPr lang="en-US" sz="3200" b="1" dirty="0" smtClean="0">
                <a:solidFill>
                  <a:prstClr val="white"/>
                </a:solidFill>
              </a:rPr>
              <a:t>WebApps:</a:t>
            </a:r>
          </a:p>
          <a:p>
            <a:endParaRPr lang="en-US" sz="3200" b="1" dirty="0" smtClean="0">
              <a:solidFill>
                <a:prstClr val="white"/>
              </a:solidFill>
            </a:endParaRPr>
          </a:p>
          <a:p>
            <a:r>
              <a:rPr lang="en-US" sz="3200" b="1" dirty="0" smtClean="0">
                <a:solidFill>
                  <a:prstClr val="white"/>
                </a:solidFill>
              </a:rPr>
              <a:t>Front Page </a:t>
            </a:r>
            <a:endParaRPr lang="en-US" sz="3200" b="1" dirty="0">
              <a:solidFill>
                <a:prstClr val="white"/>
              </a:solidFill>
            </a:endParaRPr>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258" y="0"/>
            <a:ext cx="4391742" cy="4572001"/>
          </a:xfrm>
          <a:prstGeom prst="rect">
            <a:avLst/>
          </a:prstGeom>
        </p:spPr>
      </p:pic>
      <p:sp>
        <p:nvSpPr>
          <p:cNvPr id="10" name="Rectangle 9"/>
          <p:cNvSpPr/>
          <p:nvPr/>
        </p:nvSpPr>
        <p:spPr>
          <a:xfrm>
            <a:off x="76201" y="2480102"/>
            <a:ext cx="5334000" cy="415498"/>
          </a:xfrm>
          <a:prstGeom prst="rect">
            <a:avLst/>
          </a:prstGeom>
          <a:solidFill>
            <a:schemeClr val="bg1"/>
          </a:solidFill>
        </p:spPr>
        <p:txBody>
          <a:bodyPr wrap="square">
            <a:spAutoFit/>
          </a:bodyPr>
          <a:lstStyle/>
          <a:p>
            <a:r>
              <a:rPr lang="en-US" sz="2100" dirty="0">
                <a:hlinkClick r:id="rId4"/>
              </a:rPr>
              <a:t>http://cimss.ssec.wisc.edu/education/goesr/</a:t>
            </a:r>
            <a:endParaRPr lang="en-US" sz="2100" dirty="0"/>
          </a:p>
        </p:txBody>
      </p:sp>
      <p:sp>
        <p:nvSpPr>
          <p:cNvPr id="4" name="Oval 3"/>
          <p:cNvSpPr/>
          <p:nvPr/>
        </p:nvSpPr>
        <p:spPr>
          <a:xfrm>
            <a:off x="5995629" y="3429000"/>
            <a:ext cx="1752600" cy="5767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99099"/>
            <a:ext cx="9144000" cy="2271871"/>
          </a:xfrm>
          <a:prstGeom prst="rect">
            <a:avLst/>
          </a:prstGeom>
        </p:spPr>
      </p:pic>
      <p:sp>
        <p:nvSpPr>
          <p:cNvPr id="6" name="TextBox 5"/>
          <p:cNvSpPr txBox="1"/>
          <p:nvPr/>
        </p:nvSpPr>
        <p:spPr>
          <a:xfrm>
            <a:off x="0" y="4278868"/>
            <a:ext cx="3326616" cy="369332"/>
          </a:xfrm>
          <a:prstGeom prst="rect">
            <a:avLst/>
          </a:prstGeom>
          <a:noFill/>
        </p:spPr>
        <p:txBody>
          <a:bodyPr wrap="none" rtlCol="0">
            <a:spAutoFit/>
          </a:bodyPr>
          <a:lstStyle/>
          <a:p>
            <a:r>
              <a:rPr lang="en-US" dirty="0" smtClean="0">
                <a:solidFill>
                  <a:srgbClr val="FFFF00"/>
                </a:solidFill>
              </a:rPr>
              <a:t>Simulated ABI Spectral Bands:</a:t>
            </a:r>
            <a:endParaRPr lang="en-US" dirty="0">
              <a:solidFill>
                <a:srgbClr val="FFFF00"/>
              </a:solidFill>
            </a:endParaRPr>
          </a:p>
        </p:txBody>
      </p:sp>
    </p:spTree>
    <p:extLst>
      <p:ext uri="{BB962C8B-B14F-4D97-AF65-F5344CB8AC3E}">
        <p14:creationId xmlns:p14="http://schemas.microsoft.com/office/powerpoint/2010/main" val="635288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53425"/>
            <a:ext cx="5562600" cy="2062103"/>
          </a:xfrm>
          <a:prstGeom prst="rect">
            <a:avLst/>
          </a:prstGeom>
          <a:noFill/>
        </p:spPr>
        <p:txBody>
          <a:bodyPr wrap="square" rtlCol="0">
            <a:spAutoFit/>
          </a:bodyPr>
          <a:lstStyle/>
          <a:p>
            <a:r>
              <a:rPr lang="en-US" sz="3200" b="1" dirty="0">
                <a:solidFill>
                  <a:prstClr val="white"/>
                </a:solidFill>
              </a:rPr>
              <a:t>Educational  </a:t>
            </a:r>
            <a:endParaRPr lang="en-US" sz="3200" b="1" dirty="0" smtClean="0">
              <a:solidFill>
                <a:prstClr val="white"/>
              </a:solidFill>
            </a:endParaRPr>
          </a:p>
          <a:p>
            <a:r>
              <a:rPr lang="en-US" sz="3200" b="1" dirty="0" smtClean="0">
                <a:solidFill>
                  <a:prstClr val="white"/>
                </a:solidFill>
              </a:rPr>
              <a:t>WebApps:</a:t>
            </a:r>
          </a:p>
          <a:p>
            <a:endParaRPr lang="en-US" sz="3200" b="1" dirty="0" smtClean="0">
              <a:solidFill>
                <a:prstClr val="white"/>
              </a:solidFill>
            </a:endParaRPr>
          </a:p>
          <a:p>
            <a:r>
              <a:rPr lang="en-US" sz="3200" b="1" dirty="0" smtClean="0">
                <a:solidFill>
                  <a:prstClr val="white"/>
                </a:solidFill>
              </a:rPr>
              <a:t>Front Page </a:t>
            </a:r>
            <a:endParaRPr lang="en-US" sz="3200" b="1" dirty="0">
              <a:solidFill>
                <a:prstClr val="white"/>
              </a:solidFill>
            </a:endParaRPr>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580" y="76200"/>
            <a:ext cx="6441220" cy="6705599"/>
          </a:xfrm>
          <a:prstGeom prst="rect">
            <a:avLst/>
          </a:prstGeom>
        </p:spPr>
      </p:pic>
      <p:sp>
        <p:nvSpPr>
          <p:cNvPr id="10" name="Rectangle 9"/>
          <p:cNvSpPr/>
          <p:nvPr/>
        </p:nvSpPr>
        <p:spPr>
          <a:xfrm>
            <a:off x="3200400" y="3276600"/>
            <a:ext cx="5058501" cy="415498"/>
          </a:xfrm>
          <a:prstGeom prst="rect">
            <a:avLst/>
          </a:prstGeom>
          <a:solidFill>
            <a:schemeClr val="bg1"/>
          </a:solidFill>
        </p:spPr>
        <p:txBody>
          <a:bodyPr wrap="none">
            <a:spAutoFit/>
          </a:bodyPr>
          <a:lstStyle/>
          <a:p>
            <a:r>
              <a:rPr lang="en-US" sz="2100" dirty="0">
                <a:solidFill>
                  <a:prstClr val="white"/>
                </a:solidFill>
              </a:rPr>
              <a:t>http://cimss.ssec.wisc.edu/education/goesr/</a:t>
            </a:r>
          </a:p>
        </p:txBody>
      </p:sp>
      <p:sp>
        <p:nvSpPr>
          <p:cNvPr id="4" name="Oval 3"/>
          <p:cNvSpPr/>
          <p:nvPr/>
        </p:nvSpPr>
        <p:spPr>
          <a:xfrm>
            <a:off x="4953000" y="5181600"/>
            <a:ext cx="1752600" cy="762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97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3657600" cy="29767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762000"/>
            <a:ext cx="3657600" cy="42859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2039112"/>
            <a:ext cx="3661609" cy="3447288"/>
          </a:xfrm>
          <a:prstGeom prst="rect">
            <a:avLst/>
          </a:prstGeom>
        </p:spPr>
      </p:pic>
      <p:sp>
        <p:nvSpPr>
          <p:cNvPr id="9" name="TextBox 8"/>
          <p:cNvSpPr txBox="1"/>
          <p:nvPr/>
        </p:nvSpPr>
        <p:spPr>
          <a:xfrm>
            <a:off x="4307304" y="177225"/>
            <a:ext cx="5562600" cy="584775"/>
          </a:xfrm>
          <a:prstGeom prst="rect">
            <a:avLst/>
          </a:prstGeom>
          <a:noFill/>
        </p:spPr>
        <p:txBody>
          <a:bodyPr wrap="square" rtlCol="0">
            <a:spAutoFit/>
          </a:bodyPr>
          <a:lstStyle/>
          <a:p>
            <a:r>
              <a:rPr lang="en-US" sz="3200" b="1" dirty="0">
                <a:solidFill>
                  <a:prstClr val="white"/>
                </a:solidFill>
              </a:rPr>
              <a:t>Educational  WebApps </a:t>
            </a:r>
          </a:p>
        </p:txBody>
      </p:sp>
      <p:sp>
        <p:nvSpPr>
          <p:cNvPr id="10" name="Rectangle 9"/>
          <p:cNvSpPr/>
          <p:nvPr/>
        </p:nvSpPr>
        <p:spPr>
          <a:xfrm>
            <a:off x="3200400" y="6477000"/>
            <a:ext cx="5058501" cy="415498"/>
          </a:xfrm>
          <a:prstGeom prst="rect">
            <a:avLst/>
          </a:prstGeom>
        </p:spPr>
        <p:txBody>
          <a:bodyPr wrap="none">
            <a:spAutoFit/>
          </a:bodyPr>
          <a:lstStyle/>
          <a:p>
            <a:r>
              <a:rPr lang="en-US" sz="2100" dirty="0">
                <a:solidFill>
                  <a:prstClr val="white"/>
                </a:solidFill>
              </a:rPr>
              <a:t>http://cimss.ssec.wisc.edu/education/goesr/</a:t>
            </a:r>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a:t>
            </a:fld>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607" y="2819400"/>
            <a:ext cx="3513393" cy="3657600"/>
          </a:xfrm>
          <a:prstGeom prst="rect">
            <a:avLst/>
          </a:prstGeom>
        </p:spPr>
      </p:pic>
    </p:spTree>
    <p:extLst>
      <p:ext uri="{BB962C8B-B14F-4D97-AF65-F5344CB8AC3E}">
        <p14:creationId xmlns:p14="http://schemas.microsoft.com/office/powerpoint/2010/main" val="22542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a:bodyPr>
          <a:lstStyle/>
          <a:p>
            <a:r>
              <a:rPr lang="en-US" dirty="0" smtClean="0">
                <a:solidFill>
                  <a:srgbClr val="FFFF00"/>
                </a:solidFill>
              </a:rPr>
              <a:t>Educational Spectral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10888" y="762000"/>
            <a:ext cx="4332513" cy="5257800"/>
          </a:xfrm>
        </p:spPr>
        <p:txBody>
          <a:bodyPr>
            <a:noAutofit/>
          </a:bodyPr>
          <a:lstStyle/>
          <a:p>
            <a:pPr>
              <a:buClr>
                <a:srgbClr val="000000"/>
              </a:buClr>
              <a:buSzPct val="100000"/>
            </a:pPr>
            <a:r>
              <a:rPr lang="en-US" sz="2000" dirty="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a:solidFill>
                  <a:schemeClr val="bg1"/>
                </a:solidFill>
                <a:latin typeface="+mj-lt"/>
                <a:ea typeface="Calibri"/>
                <a:cs typeface="Calibri"/>
                <a:sym typeface="Calibri"/>
                <a:rtl val="0"/>
              </a:rPr>
              <a:t>several educational </a:t>
            </a:r>
            <a:r>
              <a:rPr lang="en-US" sz="2000" dirty="0">
                <a:solidFill>
                  <a:schemeClr val="bg1"/>
                </a:solidFill>
                <a:latin typeface="+mj-lt"/>
                <a:ea typeface="Calibri"/>
                <a:cs typeface="Calibri"/>
                <a:sym typeface="Calibri"/>
                <a:rtl val="0"/>
              </a:rPr>
              <a:t>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a:solidFill>
                  <a:schemeClr val="bg1"/>
                </a:solidFill>
                <a:latin typeface="+mj-lt"/>
                <a:ea typeface="Calibri"/>
                <a:cs typeface="Calibri"/>
                <a:sym typeface="Calibri"/>
                <a:rtl val="0"/>
              </a:rPr>
              <a:t>Ground at CIMSS</a:t>
            </a:r>
            <a:r>
              <a:rPr lang="en-US" sz="2000" dirty="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rgbClr val="FFFF00"/>
                </a:solidFill>
                <a:latin typeface="+mj-lt"/>
                <a:ea typeface="Calibri"/>
                <a:cs typeface="Calibri"/>
                <a:sym typeface="Calibri"/>
                <a:rtl val="0"/>
              </a:rPr>
              <a:t>http://cimss.ssec.wisc.edu/education/goesr</a:t>
            </a:r>
            <a:r>
              <a:rPr lang="en-US" sz="2000" i="1" u="sng" dirty="0">
                <a:solidFill>
                  <a:schemeClr val="bg1"/>
                </a:solidFill>
                <a:latin typeface="+mj-lt"/>
                <a:ea typeface="Calibri"/>
                <a:cs typeface="Calibri"/>
                <a:sym typeface="Calibri"/>
                <a:rtl val="0"/>
              </a:rPr>
              <a:t/>
            </a:r>
            <a:br>
              <a:rPr lang="en-US" sz="2000" i="1" u="sng" dirty="0">
                <a:solidFill>
                  <a:schemeClr val="bg1"/>
                </a:solidFill>
                <a:latin typeface="+mj-lt"/>
                <a:ea typeface="Calibri"/>
                <a:cs typeface="Calibri"/>
                <a:sym typeface="Calibri"/>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a:pPr/>
              <a:t>4</a:t>
            </a:fld>
            <a:endParaRPr lang="en-US" dirty="0"/>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3" y="762002"/>
            <a:ext cx="4717859" cy="4668803"/>
          </a:xfrm>
        </p:spPr>
      </p:pic>
      <p:sp>
        <p:nvSpPr>
          <p:cNvPr id="4" name="TextBox 3"/>
          <p:cNvSpPr txBox="1"/>
          <p:nvPr/>
        </p:nvSpPr>
        <p:spPr>
          <a:xfrm>
            <a:off x="4572001" y="5486402"/>
            <a:ext cx="4495801" cy="1200329"/>
          </a:xfrm>
          <a:prstGeom prst="rect">
            <a:avLst/>
          </a:prstGeom>
          <a:noFill/>
        </p:spPr>
        <p:txBody>
          <a:bodyPr wrap="square" rtlCol="0">
            <a:spAutoFit/>
          </a:bodyPr>
          <a:lstStyle/>
          <a:p>
            <a:r>
              <a:rPr lang="en-US" dirty="0">
                <a:solidFill>
                  <a:srgbClr val="FFFFFF"/>
                </a:solidFill>
                <a:latin typeface="Arial"/>
              </a:rPr>
              <a:t>Sample interactive “</a:t>
            </a:r>
            <a:r>
              <a:rPr lang="en-US" dirty="0" err="1">
                <a:solidFill>
                  <a:srgbClr val="FFFFFF"/>
                </a:solidFill>
                <a:latin typeface="Arial"/>
              </a:rPr>
              <a:t>Bandapp</a:t>
            </a:r>
            <a:r>
              <a:rPr lang="en-US" dirty="0">
                <a:solidFill>
                  <a:srgbClr val="FFFFFF"/>
                </a:solidFill>
                <a:latin typeface="Arial"/>
              </a:rPr>
              <a:t>” educational </a:t>
            </a:r>
            <a:r>
              <a:rPr lang="en-US" dirty="0" err="1">
                <a:solidFill>
                  <a:srgbClr val="FFFFFF"/>
                </a:solidFill>
                <a:latin typeface="Arial"/>
              </a:rPr>
              <a:t>webapp</a:t>
            </a:r>
            <a:r>
              <a:rPr lang="en-US" dirty="0">
                <a:solidFill>
                  <a:srgbClr val="FFFFFF"/>
                </a:solidFill>
                <a:latin typeface="Arial"/>
              </a:rPr>
              <a:t> using simulated ABI images:</a:t>
            </a:r>
          </a:p>
          <a:p>
            <a:r>
              <a:rPr lang="en-US" i="1" dirty="0">
                <a:solidFill>
                  <a:srgbClr val="FFFF00"/>
                </a:solidFill>
                <a:latin typeface="Arial"/>
              </a:rPr>
              <a:t>http://cimss.ssec.wisc.edu/goes/webapps/bandapp/</a:t>
            </a:r>
          </a:p>
        </p:txBody>
      </p:sp>
      <p:sp>
        <p:nvSpPr>
          <p:cNvPr id="14" name="Shape 318"/>
          <p:cNvSpPr txBox="1"/>
          <p:nvPr/>
        </p:nvSpPr>
        <p:spPr>
          <a:xfrm>
            <a:off x="4343401" y="3429002"/>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Tree>
    <p:extLst>
      <p:ext uri="{BB962C8B-B14F-4D97-AF65-F5344CB8AC3E}">
        <p14:creationId xmlns:p14="http://schemas.microsoft.com/office/powerpoint/2010/main" val="3645586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5531659" cy="6858000"/>
          </a:xfrm>
          <a:prstGeom prst="rect">
            <a:avLst/>
          </a:prstGeom>
        </p:spPr>
      </p:pic>
      <p:sp>
        <p:nvSpPr>
          <p:cNvPr id="6" name="Oval 5"/>
          <p:cNvSpPr/>
          <p:nvPr/>
        </p:nvSpPr>
        <p:spPr>
          <a:xfrm>
            <a:off x="1524000" y="4572000"/>
            <a:ext cx="1447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4191002" y="1371602"/>
            <a:ext cx="4876799" cy="3108543"/>
          </a:xfrm>
          <a:prstGeom prst="rect">
            <a:avLst/>
          </a:prstGeom>
          <a:solidFill>
            <a:srgbClr val="0070C0"/>
          </a:solidFill>
        </p:spPr>
        <p:txBody>
          <a:bodyPr wrap="square" rtlCol="0">
            <a:spAutoFit/>
          </a:bodyPr>
          <a:lstStyle/>
          <a:p>
            <a:r>
              <a:rPr lang="en-US" sz="2800" dirty="0">
                <a:solidFill>
                  <a:srgbClr val="FFFF00"/>
                </a:solidFill>
                <a:latin typeface="Calibri"/>
              </a:rPr>
              <a:t>Explore an example, pick a case. </a:t>
            </a:r>
          </a:p>
          <a:p>
            <a:endParaRPr lang="en-US" sz="2800" dirty="0">
              <a:solidFill>
                <a:srgbClr val="FFFF00"/>
              </a:solidFill>
              <a:latin typeface="Calibri"/>
            </a:endParaRPr>
          </a:p>
          <a:p>
            <a:r>
              <a:rPr lang="en-US" sz="2800" dirty="0">
                <a:solidFill>
                  <a:srgbClr val="FFFF00"/>
                </a:solidFill>
                <a:latin typeface="Calibri"/>
              </a:rPr>
              <a:t>Turn on the “interactive chart”</a:t>
            </a:r>
          </a:p>
          <a:p>
            <a:endParaRPr lang="en-US" sz="2800" dirty="0">
              <a:solidFill>
                <a:srgbClr val="FFFF00"/>
              </a:solidFill>
              <a:latin typeface="Calibri"/>
            </a:endParaRPr>
          </a:p>
          <a:p>
            <a:r>
              <a:rPr lang="en-US" sz="2800" dirty="0">
                <a:solidFill>
                  <a:srgbClr val="FFFF00"/>
                </a:solidFill>
                <a:latin typeface="Calibri"/>
              </a:rPr>
              <a:t>What’s the general relationship between the visible and IR bands?</a:t>
            </a:r>
            <a:endParaRPr lang="en-US" sz="2800" dirty="0">
              <a:solidFill>
                <a:srgbClr val="FFFF00"/>
              </a:solidFill>
              <a:latin typeface="Calibri"/>
            </a:endParaRPr>
          </a:p>
        </p:txBody>
      </p:sp>
      <p:sp>
        <p:nvSpPr>
          <p:cNvPr id="8" name="TextBox 7"/>
          <p:cNvSpPr txBox="1"/>
          <p:nvPr/>
        </p:nvSpPr>
        <p:spPr>
          <a:xfrm>
            <a:off x="5410200" y="5486400"/>
            <a:ext cx="3505200" cy="923330"/>
          </a:xfrm>
          <a:prstGeom prst="rect">
            <a:avLst/>
          </a:prstGeom>
          <a:solidFill>
            <a:schemeClr val="bg1"/>
          </a:solidFill>
        </p:spPr>
        <p:txBody>
          <a:bodyPr wrap="square" rtlCol="0">
            <a:spAutoFit/>
          </a:bodyPr>
          <a:lstStyle/>
          <a:p>
            <a:r>
              <a:rPr lang="en-US" dirty="0">
                <a:solidFill>
                  <a:prstClr val="black"/>
                </a:solidFill>
                <a:latin typeface="Calibri"/>
              </a:rPr>
              <a:t>Note: The main purpose is to introduce the tools, they can be further explored later.</a:t>
            </a:r>
          </a:p>
        </p:txBody>
      </p:sp>
      <p:sp>
        <p:nvSpPr>
          <p:cNvPr id="2" name="Slide Number Placeholder 1"/>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5</a:t>
            </a:fld>
            <a:endParaRPr lang="en-US">
              <a:solidFill>
                <a:prstClr val="black">
                  <a:tint val="75000"/>
                </a:prstClr>
              </a:solidFill>
              <a:latin typeface="Calibri"/>
            </a:endParaRPr>
          </a:p>
        </p:txBody>
      </p:sp>
      <p:sp>
        <p:nvSpPr>
          <p:cNvPr id="10" name="TextBox 9"/>
          <p:cNvSpPr txBox="1"/>
          <p:nvPr/>
        </p:nvSpPr>
        <p:spPr>
          <a:xfrm>
            <a:off x="4267200" y="381002"/>
            <a:ext cx="4800600" cy="830997"/>
          </a:xfrm>
          <a:prstGeom prst="rect">
            <a:avLst/>
          </a:prstGeom>
          <a:solidFill>
            <a:schemeClr val="bg1"/>
          </a:solidFill>
        </p:spPr>
        <p:txBody>
          <a:bodyPr wrap="square" rtlCol="0">
            <a:spAutoFit/>
          </a:bodyPr>
          <a:lstStyle/>
          <a:p>
            <a:r>
              <a:rPr lang="en-US" sz="1600" dirty="0">
                <a:solidFill>
                  <a:prstClr val="black"/>
                </a:solidFill>
                <a:latin typeface="Calibri"/>
                <a:hlinkClick r:id="rId3"/>
              </a:rPr>
              <a:t>http://cimss.ssec.wisc.edu/goes/shortcourse/links.html</a:t>
            </a:r>
            <a:endParaRPr lang="en-US" sz="1600" dirty="0">
              <a:solidFill>
                <a:prstClr val="black"/>
              </a:solidFill>
              <a:latin typeface="Calibri"/>
            </a:endParaRPr>
          </a:p>
          <a:p>
            <a:r>
              <a:rPr lang="en-US" sz="1600" dirty="0">
                <a:solidFill>
                  <a:prstClr val="black"/>
                </a:solidFill>
                <a:latin typeface="Calibri"/>
              </a:rPr>
              <a:t>o</a:t>
            </a:r>
            <a:r>
              <a:rPr lang="en-US" sz="1600" dirty="0">
                <a:solidFill>
                  <a:prstClr val="black"/>
                </a:solidFill>
                <a:latin typeface="Calibri"/>
              </a:rPr>
              <a:t>r</a:t>
            </a:r>
          </a:p>
          <a:p>
            <a:r>
              <a:rPr lang="en-US" sz="1600" dirty="0">
                <a:solidFill>
                  <a:prstClr val="black"/>
                </a:solidFill>
                <a:latin typeface="Calibri"/>
                <a:hlinkClick r:id="rId4"/>
              </a:rPr>
              <a:t>http://</a:t>
            </a:r>
            <a:r>
              <a:rPr lang="en-US" sz="1600" dirty="0">
                <a:solidFill>
                  <a:prstClr val="black"/>
                </a:solidFill>
                <a:latin typeface="Calibri"/>
                <a:hlinkClick r:id="rId4"/>
              </a:rPr>
              <a:t>Tinyurl.com/shortcourse2016</a:t>
            </a:r>
            <a:endParaRPr lang="en-US" sz="1600" dirty="0">
              <a:solidFill>
                <a:prstClr val="black"/>
              </a:solidFill>
              <a:latin typeface="Calibri"/>
            </a:endParaRPr>
          </a:p>
        </p:txBody>
      </p:sp>
    </p:spTree>
    <p:extLst>
      <p:ext uri="{BB962C8B-B14F-4D97-AF65-F5344CB8AC3E}">
        <p14:creationId xmlns:p14="http://schemas.microsoft.com/office/powerpoint/2010/main" val="3797454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828800" y="914400"/>
            <a:ext cx="533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55"/>
            <a:ext cx="4850269" cy="5808000"/>
          </a:xfrm>
          <a:prstGeom prst="rect">
            <a:avLst/>
          </a:prstGeom>
        </p:spPr>
      </p:pic>
      <p:sp>
        <p:nvSpPr>
          <p:cNvPr id="6" name="Title 11"/>
          <p:cNvSpPr>
            <a:spLocks noGrp="1"/>
          </p:cNvSpPr>
          <p:nvPr>
            <p:ph type="title"/>
          </p:nvPr>
        </p:nvSpPr>
        <p:spPr>
          <a:xfrm>
            <a:off x="5181600" y="457200"/>
            <a:ext cx="4114800" cy="1143000"/>
          </a:xfrm>
        </p:spPr>
        <p:txBody>
          <a:bodyPr>
            <a:normAutofit fontScale="90000"/>
          </a:bodyPr>
          <a:lstStyle/>
          <a:p>
            <a:r>
              <a:rPr lang="en-US" dirty="0" smtClean="0">
                <a:solidFill>
                  <a:srgbClr val="FFFF00"/>
                </a:solidFill>
              </a:rPr>
              <a:t>Educational </a:t>
            </a:r>
            <a:r>
              <a:rPr lang="en-US" u="sng" dirty="0" smtClean="0">
                <a:solidFill>
                  <a:srgbClr val="FFFF00"/>
                </a:solidFill>
              </a:rPr>
              <a:t>Spatial</a:t>
            </a:r>
            <a:r>
              <a:rPr lang="en-US" dirty="0" smtClean="0">
                <a:solidFill>
                  <a:srgbClr val="FFFF00"/>
                </a:solidFill>
              </a:rPr>
              <a:t> (“What’s This?”) </a:t>
            </a:r>
            <a:r>
              <a:rPr lang="en-US" dirty="0" err="1" smtClean="0">
                <a:solidFill>
                  <a:srgbClr val="FFFF00"/>
                </a:solidFill>
              </a:rPr>
              <a:t>Webapp</a:t>
            </a:r>
            <a:endParaRPr lang="en-US" dirty="0">
              <a:solidFill>
                <a:srgbClr val="FFFF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381000"/>
            <a:ext cx="4850269" cy="5808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685800"/>
            <a:ext cx="4850269" cy="580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990600"/>
            <a:ext cx="4850269" cy="580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9922" y="1278600"/>
            <a:ext cx="4850269" cy="580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7331" y="1600200"/>
            <a:ext cx="4850269" cy="5808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0400" y="1828800"/>
            <a:ext cx="4850269" cy="58080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6531" y="2057400"/>
            <a:ext cx="4850269" cy="580800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6131" y="2362200"/>
            <a:ext cx="4850269" cy="5808000"/>
          </a:xfrm>
          <a:prstGeom prst="rect">
            <a:avLst/>
          </a:prstGeom>
        </p:spPr>
      </p:pic>
    </p:spTree>
    <p:extLst>
      <p:ext uri="{BB962C8B-B14F-4D97-AF65-F5344CB8AC3E}">
        <p14:creationId xmlns:p14="http://schemas.microsoft.com/office/powerpoint/2010/main" val="34614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5"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a:solidFill>
                  <a:prstClr val="black"/>
                </a:solidFill>
                <a:latin typeface="Calibri"/>
              </a:rPr>
              <a:t>http://cimss.ssec.wisc.edu/goes/applets/overview.html</a:t>
            </a:r>
          </a:p>
        </p:txBody>
      </p:sp>
      <p:sp>
        <p:nvSpPr>
          <p:cNvPr id="4" name="Oval 3"/>
          <p:cNvSpPr/>
          <p:nvPr/>
        </p:nvSpPr>
        <p:spPr>
          <a:xfrm>
            <a:off x="22860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7</a:t>
            </a:fld>
            <a:endParaRPr lang="en-US">
              <a:solidFill>
                <a:prstClr val="black">
                  <a:tint val="75000"/>
                </a:prstClr>
              </a:solidFill>
              <a:latin typeface="Calibri"/>
            </a:endParaRPr>
          </a:p>
        </p:txBody>
      </p:sp>
    </p:spTree>
    <p:extLst>
      <p:ext uri="{BB962C8B-B14F-4D97-AF65-F5344CB8AC3E}">
        <p14:creationId xmlns:p14="http://schemas.microsoft.com/office/powerpoint/2010/main" val="374493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5" y="0"/>
            <a:ext cx="6300787" cy="6858000"/>
          </a:xfrm>
          <a:prstGeom prst="rect">
            <a:avLst/>
          </a:prstGeom>
          <a:noFill/>
          <a:ln>
            <a:noFill/>
          </a:ln>
        </p:spPr>
      </p:pic>
      <p:sp>
        <p:nvSpPr>
          <p:cNvPr id="3" name="Slide Number Placeholder 2"/>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8</a:t>
            </a:fld>
            <a:endParaRPr lang="en-US">
              <a:solidFill>
                <a:prstClr val="black">
                  <a:tint val="75000"/>
                </a:prstClr>
              </a:solidFill>
              <a:latin typeface="Calibri"/>
            </a:endParaRPr>
          </a:p>
        </p:txBody>
      </p:sp>
    </p:spTree>
    <p:extLst>
      <p:ext uri="{BB962C8B-B14F-4D97-AF65-F5344CB8AC3E}">
        <p14:creationId xmlns:p14="http://schemas.microsoft.com/office/powerpoint/2010/main" val="344353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2286000" y="9144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latin typeface="Calibri"/>
              </a:rPr>
              <a:pPr/>
              <a:t>9</a:t>
            </a:fld>
            <a:endParaRPr lang="en-US">
              <a:solidFill>
                <a:prstClr val="black">
                  <a:tint val="75000"/>
                </a:prstClr>
              </a:solidFill>
              <a:latin typeface="Calibri"/>
            </a:endParaRPr>
          </a:p>
        </p:txBody>
      </p:sp>
    </p:spTree>
    <p:extLst>
      <p:ext uri="{BB962C8B-B14F-4D97-AF65-F5344CB8AC3E}">
        <p14:creationId xmlns:p14="http://schemas.microsoft.com/office/powerpoint/2010/main" val="408886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510</Words>
  <Application>Microsoft Office PowerPoint</Application>
  <PresentationFormat>On-screen Show (4:3)</PresentationFormat>
  <Paragraphs>101</Paragraphs>
  <Slides>17</Slides>
  <Notes>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MS PGothic</vt:lpstr>
      <vt:lpstr>Arial</vt:lpstr>
      <vt:lpstr>Calibri</vt:lpstr>
      <vt:lpstr>Corbel</vt:lpstr>
      <vt:lpstr>Wingdings</vt:lpstr>
      <vt:lpstr>1_Office Theme</vt:lpstr>
      <vt:lpstr>5_Office Theme</vt:lpstr>
      <vt:lpstr>13_Default Design</vt:lpstr>
      <vt:lpstr>Spectrum</vt:lpstr>
      <vt:lpstr>Hands-on exercise showcasing ABI’s 16 channels with improved spatial resolution and temporal refresh rate (plus RGB ABI examples)    Mat Gunshor, Tim Schmit, Scott Lindstrom,  Chris Schmidt, and Jordan Gerth (and others) </vt:lpstr>
      <vt:lpstr>PowerPoint Presentation</vt:lpstr>
      <vt:lpstr>PowerPoint Presentation</vt:lpstr>
      <vt:lpstr>Educational Spectral Webapp</vt:lpstr>
      <vt:lpstr>PowerPoint Presentation</vt:lpstr>
      <vt:lpstr>Educational Spatial (“What’s This?”) Webapp</vt:lpstr>
      <vt:lpstr>PowerPoint Presentation</vt:lpstr>
      <vt:lpstr>PowerPoint Presentation</vt:lpstr>
      <vt:lpstr>PowerPoint Presentation</vt:lpstr>
      <vt:lpstr>PowerPoint Presentation</vt:lpstr>
      <vt:lpstr>The Birth of an RGB Composite</vt:lpstr>
      <vt:lpstr>RGB Color Space as a Cube</vt:lpstr>
      <vt:lpstr>PowerPoint Presentation</vt:lpstr>
      <vt:lpstr>PowerPoint Presentation</vt:lpstr>
      <vt:lpstr>Educational RGB Webapp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exercise showcasing ABI’s 16 channels with improved spatial resolution and temporal refresh rate (plus Weighting Functions and RGB ABI examples)   Mat Gunshor, Tim Schmit, Scott Lindstrom,  Chris Schmidt, and Jordan Gerth (and others) </dc:title>
  <dc:creator>Tim Schmit</dc:creator>
  <cp:lastModifiedBy>Tim Schmit</cp:lastModifiedBy>
  <cp:revision>4</cp:revision>
  <dcterms:created xsi:type="dcterms:W3CDTF">2016-11-01T14:46:24Z</dcterms:created>
  <dcterms:modified xsi:type="dcterms:W3CDTF">2016-11-01T14:59:13Z</dcterms:modified>
</cp:coreProperties>
</file>