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6" r:id="rId3"/>
  </p:sldMasterIdLst>
  <p:notesMasterIdLst>
    <p:notesMasterId r:id="rId8"/>
  </p:notesMasterIdLst>
  <p:sldIdLst>
    <p:sldId id="260" r:id="rId4"/>
    <p:sldId id="257" r:id="rId5"/>
    <p:sldId id="258" r:id="rId6"/>
    <p:sldId id="259" r:id="rId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140" d="100"/>
          <a:sy n="140" d="100"/>
        </p:scale>
        <p:origin x="-1662" y="-10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tableStyles" Target="tableStyle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theme" Target="theme/theme1.xml"/><Relationship Id="rId5" Type="http://schemas.openxmlformats.org/officeDocument/2006/relationships/slide" Target="slides/slide2.xml"/><Relationship Id="rId10"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506DF14-E771-462F-9634-58CC1DDE68A3}" type="datetimeFigureOut">
              <a:rPr lang="en-US" smtClean="0"/>
              <a:t>5/15/2015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4DB9ABD-66F0-488A-9C01-C6CA78DC8121}" type="slidenum">
              <a:rPr lang="en-US" smtClean="0"/>
              <a:t>‹#›</a:t>
            </a:fld>
            <a:endParaRPr lang="en-US"/>
          </a:p>
        </p:txBody>
      </p:sp>
    </p:spTree>
    <p:extLst>
      <p:ext uri="{BB962C8B-B14F-4D97-AF65-F5344CB8AC3E}">
        <p14:creationId xmlns:p14="http://schemas.microsoft.com/office/powerpoint/2010/main" val="42054351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0DB886B-21C2-48C8-9DB5-BB76DB720205}" type="slidenum">
              <a:rPr lang="en-US">
                <a:solidFill>
                  <a:srgbClr val="000000"/>
                </a:solidFill>
              </a:rPr>
              <a:pPr eaLnBrk="1" hangingPunct="1"/>
              <a:t>1</a:t>
            </a:fld>
            <a:endParaRPr lang="en-US">
              <a:solidFill>
                <a:srgbClr val="000000"/>
              </a:solidFill>
            </a:endParaRPr>
          </a:p>
        </p:txBody>
      </p:sp>
      <p:sp>
        <p:nvSpPr>
          <p:cNvPr id="187395" name="Rectangle 2"/>
          <p:cNvSpPr>
            <a:spLocks noGrp="1" noRot="1" noChangeAspect="1" noChangeArrowheads="1" noTextEdit="1"/>
          </p:cNvSpPr>
          <p:nvPr>
            <p:ph type="sldImg"/>
          </p:nvPr>
        </p:nvSpPr>
        <p:spPr>
          <a:xfrm>
            <a:off x="1143000" y="687388"/>
            <a:ext cx="4572000" cy="3429000"/>
          </a:xfrm>
          <a:ln/>
        </p:spPr>
      </p:sp>
      <p:sp>
        <p:nvSpPr>
          <p:cNvPr id="187396" name="Rectangle 3"/>
          <p:cNvSpPr>
            <a:spLocks noGrp="1" noChangeArrowheads="1"/>
          </p:cNvSpPr>
          <p:nvPr>
            <p:ph type="body" idx="1"/>
          </p:nvPr>
        </p:nvSpPr>
        <p:spPr>
          <a:xfrm>
            <a:off x="912813" y="4343400"/>
            <a:ext cx="5032375" cy="41132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D5DE2F2-A303-4097-A407-AE33DF437C21}" type="slidenum">
              <a:rPr lang="en-US" altLang="en-US">
                <a:solidFill>
                  <a:prstClr val="black"/>
                </a:solidFill>
              </a:rPr>
              <a:pPr eaLnBrk="1" hangingPunct="1"/>
              <a:t>2</a:t>
            </a:fld>
            <a:endParaRPr lang="en-US" altLang="en-US">
              <a:solidFill>
                <a:prstClr val="black"/>
              </a:solidFill>
            </a:endParaRPr>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p:spPr>
        <p:txBody>
          <a:bodyPr/>
          <a:lstStyle/>
          <a:p>
            <a:pPr eaLnBrk="1" hangingPunct="1"/>
            <a:r>
              <a:rPr lang="en-US" altLang="en-US" smtClean="0">
                <a:latin typeface="Arial" charset="0"/>
              </a:rPr>
              <a:t>Note the number of different levels of motion you can see (the cyclonic low level circulation over the ocean through the breaks in the higher clouds)... and you can't distinguish those on the GOES-12 loop.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Animations at: ftp://ftp.ssec.wisc.edu/ABI/overview</a:t>
            </a:r>
            <a:endParaRPr lang="en-US" dirty="0"/>
          </a:p>
        </p:txBody>
      </p:sp>
      <p:sp>
        <p:nvSpPr>
          <p:cNvPr id="4" name="Slide Number Placeholder 3"/>
          <p:cNvSpPr>
            <a:spLocks noGrp="1"/>
          </p:cNvSpPr>
          <p:nvPr>
            <p:ph type="sldNum" sz="quarter" idx="10"/>
          </p:nvPr>
        </p:nvSpPr>
        <p:spPr/>
        <p:txBody>
          <a:bodyPr/>
          <a:lstStyle/>
          <a:p>
            <a:fld id="{625C6E42-B320-4003-8229-9D4E2119D775}"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3992350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2770184-9F19-4EEF-A65B-2622B31494F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776920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D396EF9-E80E-4BBF-B38A-2191A84C19C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502672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1814E92-3EC6-4E36-AC2F-2E4B6099FD6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541076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C6D36B3-0034-4F74-B64D-BDB1887B5B7F}" type="slidenum">
              <a:rPr lang="en-US"/>
              <a:pPr>
                <a:defRPr/>
              </a:pPr>
              <a:t>‹#›</a:t>
            </a:fld>
            <a:endParaRPr lang="en-US"/>
          </a:p>
        </p:txBody>
      </p:sp>
    </p:spTree>
    <p:extLst>
      <p:ext uri="{BB962C8B-B14F-4D97-AF65-F5344CB8AC3E}">
        <p14:creationId xmlns:p14="http://schemas.microsoft.com/office/powerpoint/2010/main" val="15566565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A943134-0504-46F1-BB45-E89738A11324}" type="slidenum">
              <a:rPr lang="en-US"/>
              <a:pPr>
                <a:defRPr/>
              </a:pPr>
              <a:t>‹#›</a:t>
            </a:fld>
            <a:endParaRPr lang="en-US"/>
          </a:p>
        </p:txBody>
      </p:sp>
    </p:spTree>
    <p:extLst>
      <p:ext uri="{BB962C8B-B14F-4D97-AF65-F5344CB8AC3E}">
        <p14:creationId xmlns:p14="http://schemas.microsoft.com/office/powerpoint/2010/main" val="15843046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B8A5AD0-547A-4958-9114-E372E4CE7E29}" type="slidenum">
              <a:rPr lang="en-US"/>
              <a:pPr>
                <a:defRPr/>
              </a:pPr>
              <a:t>‹#›</a:t>
            </a:fld>
            <a:endParaRPr lang="en-US"/>
          </a:p>
        </p:txBody>
      </p:sp>
    </p:spTree>
    <p:extLst>
      <p:ext uri="{BB962C8B-B14F-4D97-AF65-F5344CB8AC3E}">
        <p14:creationId xmlns:p14="http://schemas.microsoft.com/office/powerpoint/2010/main" val="79346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0A03A27-4C28-4078-BC08-83C0D28F5F0A}" type="slidenum">
              <a:rPr lang="en-US"/>
              <a:pPr>
                <a:defRPr/>
              </a:pPr>
              <a:t>‹#›</a:t>
            </a:fld>
            <a:endParaRPr lang="en-US"/>
          </a:p>
        </p:txBody>
      </p:sp>
    </p:spTree>
    <p:extLst>
      <p:ext uri="{BB962C8B-B14F-4D97-AF65-F5344CB8AC3E}">
        <p14:creationId xmlns:p14="http://schemas.microsoft.com/office/powerpoint/2010/main" val="19087816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C68B4A6-754C-4268-B308-2EA12F232FD2}" type="slidenum">
              <a:rPr lang="en-US"/>
              <a:pPr>
                <a:defRPr/>
              </a:pPr>
              <a:t>‹#›</a:t>
            </a:fld>
            <a:endParaRPr lang="en-US"/>
          </a:p>
        </p:txBody>
      </p:sp>
    </p:spTree>
    <p:extLst>
      <p:ext uri="{BB962C8B-B14F-4D97-AF65-F5344CB8AC3E}">
        <p14:creationId xmlns:p14="http://schemas.microsoft.com/office/powerpoint/2010/main" val="31319141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4098F14-8660-45D2-9BD7-63C57E01FA1F}" type="slidenum">
              <a:rPr lang="en-US"/>
              <a:pPr>
                <a:defRPr/>
              </a:pPr>
              <a:t>‹#›</a:t>
            </a:fld>
            <a:endParaRPr lang="en-US"/>
          </a:p>
        </p:txBody>
      </p:sp>
    </p:spTree>
    <p:extLst>
      <p:ext uri="{BB962C8B-B14F-4D97-AF65-F5344CB8AC3E}">
        <p14:creationId xmlns:p14="http://schemas.microsoft.com/office/powerpoint/2010/main" val="9818858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A96EEE5-D0D9-40F7-908D-62EC4745F6FF}" type="slidenum">
              <a:rPr lang="en-US"/>
              <a:pPr>
                <a:defRPr/>
              </a:pPr>
              <a:t>‹#›</a:t>
            </a:fld>
            <a:endParaRPr lang="en-US"/>
          </a:p>
        </p:txBody>
      </p:sp>
    </p:spTree>
    <p:extLst>
      <p:ext uri="{BB962C8B-B14F-4D97-AF65-F5344CB8AC3E}">
        <p14:creationId xmlns:p14="http://schemas.microsoft.com/office/powerpoint/2010/main" val="18769421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A858291-EFB0-4A53-A2FF-6AF79B85BB18}" type="slidenum">
              <a:rPr lang="en-US"/>
              <a:pPr>
                <a:defRPr/>
              </a:pPr>
              <a:t>‹#›</a:t>
            </a:fld>
            <a:endParaRPr lang="en-US"/>
          </a:p>
        </p:txBody>
      </p:sp>
    </p:spTree>
    <p:extLst>
      <p:ext uri="{BB962C8B-B14F-4D97-AF65-F5344CB8AC3E}">
        <p14:creationId xmlns:p14="http://schemas.microsoft.com/office/powerpoint/2010/main" val="15230256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70F6A53-163A-4B57-A8B5-67D76E5048D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090839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0DADEFE-707C-44B2-A918-B83933D16743}" type="slidenum">
              <a:rPr lang="en-US"/>
              <a:pPr>
                <a:defRPr/>
              </a:pPr>
              <a:t>‹#›</a:t>
            </a:fld>
            <a:endParaRPr lang="en-US"/>
          </a:p>
        </p:txBody>
      </p:sp>
    </p:spTree>
    <p:extLst>
      <p:ext uri="{BB962C8B-B14F-4D97-AF65-F5344CB8AC3E}">
        <p14:creationId xmlns:p14="http://schemas.microsoft.com/office/powerpoint/2010/main" val="32073768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70256ED-A91C-4F8A-A668-07FC584790D8}" type="slidenum">
              <a:rPr lang="en-US"/>
              <a:pPr>
                <a:defRPr/>
              </a:pPr>
              <a:t>‹#›</a:t>
            </a:fld>
            <a:endParaRPr lang="en-US"/>
          </a:p>
        </p:txBody>
      </p:sp>
    </p:spTree>
    <p:extLst>
      <p:ext uri="{BB962C8B-B14F-4D97-AF65-F5344CB8AC3E}">
        <p14:creationId xmlns:p14="http://schemas.microsoft.com/office/powerpoint/2010/main" val="1316825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A64F1EA-FA84-44CC-BA14-19193F046D63}" type="slidenum">
              <a:rPr lang="en-US"/>
              <a:pPr>
                <a:defRPr/>
              </a:pPr>
              <a:t>‹#›</a:t>
            </a:fld>
            <a:endParaRPr lang="en-US"/>
          </a:p>
        </p:txBody>
      </p:sp>
    </p:spTree>
    <p:extLst>
      <p:ext uri="{BB962C8B-B14F-4D97-AF65-F5344CB8AC3E}">
        <p14:creationId xmlns:p14="http://schemas.microsoft.com/office/powerpoint/2010/main" val="25053524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B887481-32AC-4382-A2C8-3DF14CE9B6FD}" type="slidenum">
              <a:rPr lang="en-US"/>
              <a:pPr>
                <a:defRPr/>
              </a:pPr>
              <a:t>‹#›</a:t>
            </a:fld>
            <a:endParaRPr lang="en-US"/>
          </a:p>
        </p:txBody>
      </p:sp>
    </p:spTree>
    <p:extLst>
      <p:ext uri="{BB962C8B-B14F-4D97-AF65-F5344CB8AC3E}">
        <p14:creationId xmlns:p14="http://schemas.microsoft.com/office/powerpoint/2010/main" val="30269481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0AA59A1-FE21-4B02-9212-BDB8025586B4}" type="slidenum">
              <a:rPr lang="en-US"/>
              <a:pPr>
                <a:defRPr/>
              </a:pPr>
              <a:t>‹#›</a:t>
            </a:fld>
            <a:endParaRPr lang="en-US"/>
          </a:p>
        </p:txBody>
      </p:sp>
    </p:spTree>
    <p:extLst>
      <p:ext uri="{BB962C8B-B14F-4D97-AF65-F5344CB8AC3E}">
        <p14:creationId xmlns:p14="http://schemas.microsoft.com/office/powerpoint/2010/main" val="368428523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AD35FC85-E849-4794-A393-59409C9C85B0}" type="datetime1">
              <a:rPr lang="en-US" smtClean="0">
                <a:solidFill>
                  <a:srgbClr val="000000"/>
                </a:solidFill>
              </a:rPr>
              <a:pPr>
                <a:defRPr/>
              </a:pPr>
              <a:t>5/15/2015</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8CE0BA4-E8C6-434C-ADA0-1A91C0D5DE6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170897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CB951D02-9A0F-410A-A219-18EF8607EC4C}" type="datetime1">
              <a:rPr lang="en-US" smtClean="0">
                <a:solidFill>
                  <a:srgbClr val="000000"/>
                </a:solidFill>
              </a:rPr>
              <a:pPr>
                <a:defRPr/>
              </a:pPr>
              <a:t>5/15/2015</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F1472FF-57B5-4206-AA59-7354F91BDF2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6979207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4BE4D20F-636D-48AB-B141-BDA684531A03}" type="datetime1">
              <a:rPr lang="en-US" smtClean="0">
                <a:solidFill>
                  <a:srgbClr val="000000"/>
                </a:solidFill>
              </a:rPr>
              <a:pPr>
                <a:defRPr/>
              </a:pPr>
              <a:t>5/15/2015</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EA31225-F751-460F-B51C-E16DD624991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1558638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8432F223-3F12-4296-9EBE-53E104B54CC0}" type="datetime1">
              <a:rPr lang="en-US" smtClean="0">
                <a:solidFill>
                  <a:srgbClr val="000000"/>
                </a:solidFill>
              </a:rPr>
              <a:pPr>
                <a:defRPr/>
              </a:pPr>
              <a:t>5/15/2015</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6ABA35E-14B8-4C3A-9772-DEB291AF5C6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8552962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42580DDC-936B-475F-B81C-E32254845937}" type="datetime1">
              <a:rPr lang="en-US" smtClean="0">
                <a:solidFill>
                  <a:srgbClr val="000000"/>
                </a:solidFill>
              </a:rPr>
              <a:pPr>
                <a:defRPr/>
              </a:pPr>
              <a:t>5/15/2015</a:t>
            </a:fld>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1D8219E9-3919-4D64-8FD9-D68C67D1041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281319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5D0B5A6-159F-4B7F-A168-C8558F5C6C7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9845812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A168B053-7C3D-49AD-B82F-7867F511E945}" type="datetime1">
              <a:rPr lang="en-US" smtClean="0">
                <a:solidFill>
                  <a:srgbClr val="000000"/>
                </a:solidFill>
              </a:rPr>
              <a:pPr>
                <a:defRPr/>
              </a:pPr>
              <a:t>5/15/2015</a:t>
            </a:fld>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1FFFAA2E-2DCD-4576-B58B-C5DD3B30C93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3367737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86CA81B5-2ABE-460C-A1E0-19CE9B54CA07}" type="datetime1">
              <a:rPr lang="en-US" smtClean="0">
                <a:solidFill>
                  <a:srgbClr val="000000"/>
                </a:solidFill>
              </a:rPr>
              <a:pPr>
                <a:defRPr/>
              </a:pPr>
              <a:t>5/15/2015</a:t>
            </a:fld>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D2ECD224-1A74-47C7-937F-D2AF1EDE567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8124331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F5F688A4-5A5A-4E5C-9939-B69A4067480B}" type="datetime1">
              <a:rPr lang="en-US" smtClean="0">
                <a:solidFill>
                  <a:srgbClr val="000000"/>
                </a:solidFill>
              </a:rPr>
              <a:pPr>
                <a:defRPr/>
              </a:pPr>
              <a:t>5/15/2015</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2215A57-D5F5-4DAB-8065-3CD09C494BA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6156599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A8DC9842-2DD5-41AE-8F58-48D745E0F8D3}" type="datetime1">
              <a:rPr lang="en-US" smtClean="0">
                <a:solidFill>
                  <a:srgbClr val="000000"/>
                </a:solidFill>
              </a:rPr>
              <a:pPr>
                <a:defRPr/>
              </a:pPr>
              <a:t>5/15/2015</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1B3F6D5-C7DE-4F28-927C-A4A3578C5C7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1460814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107AB52D-8226-49A1-8904-5B62DB7B6DC9}" type="datetime1">
              <a:rPr lang="en-US" smtClean="0">
                <a:solidFill>
                  <a:srgbClr val="000000"/>
                </a:solidFill>
              </a:rPr>
              <a:pPr>
                <a:defRPr/>
              </a:pPr>
              <a:t>5/15/2015</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24BCAD9-4E8E-4F59-9824-E3DD4333FD1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767102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487AC4FA-6C77-49FB-9B2C-E51EE3AD95EF}" type="datetime1">
              <a:rPr lang="en-US" smtClean="0">
                <a:solidFill>
                  <a:srgbClr val="000000"/>
                </a:solidFill>
              </a:rPr>
              <a:pPr>
                <a:defRPr/>
              </a:pPr>
              <a:t>5/15/2015</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36574A5-5032-4E19-B7A0-EA932453A76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2330061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fld id="{84177ADD-46FF-4599-B2C5-1362C5E3A715}" type="datetime1">
              <a:rPr lang="en-US" smtClean="0">
                <a:solidFill>
                  <a:srgbClr val="000000"/>
                </a:solidFill>
              </a:rPr>
              <a:pPr>
                <a:defRPr/>
              </a:pPr>
              <a:t>5/15/2015</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A506917-834C-4792-AAAF-FFE87483023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1942772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4B3E7D63-82DD-49FA-89E7-9F97637C6879}" type="datetime1">
              <a:rPr lang="en-US" smtClean="0">
                <a:solidFill>
                  <a:srgbClr val="000000"/>
                </a:solidFill>
              </a:rPr>
              <a:pPr>
                <a:defRPr/>
              </a:pPr>
              <a:t>5/15/2015</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971FCB4-B20D-44A1-A55E-58DD90C4907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426626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262E8A0-679F-4416-9C9D-DBD1CF8FD9D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832867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71698580-265A-474D-A709-E47E8F3D9EC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624560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4179660-1300-44B2-877C-90E753D16D9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012313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6C6E8577-DCC8-4820-8F87-DD36B0A7829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829717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AA18B30-6CBA-4936-B470-011E9C00AE4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560120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3ED6C59-F5DF-4F1F-8A20-1753691D9B0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10791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3333CC"/>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075"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8637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atin typeface="Arial" pitchFamily="34" charset="0"/>
              </a:defRPr>
            </a:lvl1pPr>
          </a:lstStyle>
          <a:p>
            <a:pPr fontAlgn="base">
              <a:spcBef>
                <a:spcPct val="0"/>
              </a:spcBef>
              <a:spcAft>
                <a:spcPct val="0"/>
              </a:spcAft>
              <a:defRPr/>
            </a:pPr>
            <a:endParaRPr lang="en-US">
              <a:solidFill>
                <a:srgbClr val="000000"/>
              </a:solidFill>
            </a:endParaRPr>
          </a:p>
        </p:txBody>
      </p:sp>
      <p:sp>
        <p:nvSpPr>
          <p:cNvPr id="186373"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atin typeface="Arial" pitchFamily="34" charset="0"/>
              </a:defRPr>
            </a:lvl1pPr>
          </a:lstStyle>
          <a:p>
            <a:pPr fontAlgn="base">
              <a:spcBef>
                <a:spcPct val="0"/>
              </a:spcBef>
              <a:spcAft>
                <a:spcPct val="0"/>
              </a:spcAft>
              <a:defRPr/>
            </a:pPr>
            <a:endParaRPr lang="en-US">
              <a:solidFill>
                <a:srgbClr val="000000"/>
              </a:solidFill>
            </a:endParaRPr>
          </a:p>
        </p:txBody>
      </p:sp>
      <p:sp>
        <p:nvSpPr>
          <p:cNvPr id="186374"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atin typeface="Arial" pitchFamily="34" charset="0"/>
              </a:defRPr>
            </a:lvl1pPr>
          </a:lstStyle>
          <a:p>
            <a:pPr fontAlgn="base">
              <a:spcBef>
                <a:spcPct val="0"/>
              </a:spcBef>
              <a:spcAft>
                <a:spcPct val="0"/>
              </a:spcAft>
              <a:defRPr/>
            </a:pPr>
            <a:fld id="{B4B19567-0D33-4885-8A69-EC22885C3F34}"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34814747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3333CC"/>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843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686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defRPr>
            </a:lvl1pPr>
          </a:lstStyle>
          <a:p>
            <a:pPr fontAlgn="base">
              <a:spcBef>
                <a:spcPct val="0"/>
              </a:spcBef>
              <a:spcAft>
                <a:spcPct val="0"/>
              </a:spcAft>
              <a:defRPr/>
            </a:pPr>
            <a:endParaRPr lang="en-US"/>
          </a:p>
        </p:txBody>
      </p:sp>
      <p:sp>
        <p:nvSpPr>
          <p:cNvPr id="3686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defRPr>
            </a:lvl1pPr>
          </a:lstStyle>
          <a:p>
            <a:pPr fontAlgn="base">
              <a:spcBef>
                <a:spcPct val="0"/>
              </a:spcBef>
              <a:spcAft>
                <a:spcPct val="0"/>
              </a:spcAft>
              <a:defRPr/>
            </a:pPr>
            <a:endParaRPr lang="en-US"/>
          </a:p>
        </p:txBody>
      </p:sp>
      <p:sp>
        <p:nvSpPr>
          <p:cNvPr id="3687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charset="0"/>
              </a:defRPr>
            </a:lvl1pPr>
          </a:lstStyle>
          <a:p>
            <a:pPr fontAlgn="base">
              <a:spcBef>
                <a:spcPct val="0"/>
              </a:spcBef>
              <a:spcAft>
                <a:spcPct val="0"/>
              </a:spcAft>
              <a:defRPr/>
            </a:pPr>
            <a:fld id="{50114B31-5865-4E15-9A90-BCF97067115D}"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120793728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3333CC"/>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686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fontAlgn="base">
              <a:spcBef>
                <a:spcPct val="0"/>
              </a:spcBef>
              <a:spcAft>
                <a:spcPct val="0"/>
              </a:spcAft>
              <a:defRPr/>
            </a:pPr>
            <a:fld id="{EED98605-C4D9-407D-AE7E-9A9517A22159}" type="datetime1">
              <a:rPr lang="en-US" smtClean="0">
                <a:solidFill>
                  <a:srgbClr val="000000"/>
                </a:solidFill>
              </a:rPr>
              <a:pPr fontAlgn="base">
                <a:spcBef>
                  <a:spcPct val="0"/>
                </a:spcBef>
                <a:spcAft>
                  <a:spcPct val="0"/>
                </a:spcAft>
                <a:defRPr/>
              </a:pPr>
              <a:t>5/15/2015</a:t>
            </a:fld>
            <a:endParaRPr lang="en-US">
              <a:solidFill>
                <a:srgbClr val="000000"/>
              </a:solidFill>
            </a:endParaRPr>
          </a:p>
        </p:txBody>
      </p:sp>
      <p:sp>
        <p:nvSpPr>
          <p:cNvPr id="3686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fontAlgn="base">
              <a:spcBef>
                <a:spcPct val="0"/>
              </a:spcBef>
              <a:spcAft>
                <a:spcPct val="0"/>
              </a:spcAft>
              <a:defRPr/>
            </a:pPr>
            <a:endParaRPr lang="en-US">
              <a:solidFill>
                <a:srgbClr val="000000"/>
              </a:solidFill>
            </a:endParaRPr>
          </a:p>
        </p:txBody>
      </p:sp>
      <p:sp>
        <p:nvSpPr>
          <p:cNvPr id="3687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fontAlgn="base">
              <a:spcBef>
                <a:spcPct val="0"/>
              </a:spcBef>
              <a:spcAft>
                <a:spcPct val="0"/>
              </a:spcAft>
              <a:defRPr/>
            </a:pPr>
            <a:fld id="{E4D2343B-4B55-410A-A059-59D128AC094A}"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2822074308"/>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gif"/><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hyperlink" Target="006_600x800_GOES_B1_VIS_SR_animated_14140_203000_182_14141_022500_182_EB_TSTORM2.mp4" TargetMode="External"/><Relationship Id="rId13" Type="http://schemas.openxmlformats.org/officeDocument/2006/relationships/hyperlink" Target="011_1080x1920_GOES_B1_MARIEZ_animated_2014237_134600_182_2014238_021900_182_EB_TSTORM2.mp4" TargetMode="External"/><Relationship Id="rId3" Type="http://schemas.openxmlformats.org/officeDocument/2006/relationships/hyperlink" Target="001_Video_09_BAMS2014_800x1000_GOES_B1_RIM_FIRE_animated_2013234_150000_182_2013234_200000_182_X.mp4" TargetMode="External"/><Relationship Id="rId7" Type="http://schemas.openxmlformats.org/officeDocument/2006/relationships/hyperlink" Target="005_Video_05_BAMS2014_600x1800_triplets_21Aug2013_redo.mp4" TargetMode="External"/><Relationship Id="rId12" Type="http://schemas.openxmlformats.org/officeDocument/2006/relationships/hyperlink" Target="010_1078x958_GOES_B1_CONV_TX_animated_2014144_111500_182_2014145_020000_182_EB_TSTORM2.mp4" TargetMode="External"/><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hyperlink" Target="004_Video_06_BAMS2014_GOES14_sandwich_larger.mp4" TargetMode="External"/><Relationship Id="rId11" Type="http://schemas.openxmlformats.org/officeDocument/2006/relationships/hyperlink" Target="009_Video_03_BAMS2014_800x1000_GOES_B1_FOG_PA_animated_2013232_111500_182_2013232_151500_182_FOG_DAN.mp4" TargetMode="External"/><Relationship Id="rId5" Type="http://schemas.openxmlformats.org/officeDocument/2006/relationships/hyperlink" Target="003_Video_08_BAMS2014_GOES14_VIS_IR2_19AUG2013loop_redo.mp4" TargetMode="External"/><Relationship Id="rId15" Type="http://schemas.openxmlformats.org/officeDocument/2006/relationships/hyperlink" Target="http://cimss.ssec.wisc.edu/goes/srsor/overview_training.html" TargetMode="External"/><Relationship Id="rId10" Type="http://schemas.openxmlformats.org/officeDocument/2006/relationships/hyperlink" Target="008_860x1060_GOES_B1_SRSOR_OHIO_animated_2013163_201500_182_2013164_005700_182_X.mp4" TargetMode="External"/><Relationship Id="rId4" Type="http://schemas.openxmlformats.org/officeDocument/2006/relationships/hyperlink" Target="002_S34_Video_05_800x900_GOES_B2_RSRSO_FIRES_OR_ID_animated_2012253_180000_182_2012253_220000_182_IR2TEMP.mov" TargetMode="External"/><Relationship Id="rId9" Type="http://schemas.openxmlformats.org/officeDocument/2006/relationships/hyperlink" Target="007_GOES14_IR_2panel_1_vs_15.mov" TargetMode="External"/><Relationship Id="rId14" Type="http://schemas.openxmlformats.org/officeDocument/2006/relationships/hyperlink" Target="012_sandy_6day_vis_usr_bin_qmax28_libx264_mp4_r48.mp4"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cimss.ssec.wisc.edu/goes/srsor2013/GOES-14_SRSOR.html" TargetMode="External"/><Relationship Id="rId7" Type="http://schemas.openxmlformats.org/officeDocument/2006/relationships/image" Target="../media/image7.JPG"/><Relationship Id="rId2" Type="http://schemas.openxmlformats.org/officeDocument/2006/relationships/hyperlink" Target="http://cimss.ssec.wisc.edu/goes/srsor/GOES-14_SRSOR.html" TargetMode="External"/><Relationship Id="rId1" Type="http://schemas.openxmlformats.org/officeDocument/2006/relationships/slideLayout" Target="../slideLayouts/slideLayout26.xml"/><Relationship Id="rId6" Type="http://schemas.openxmlformats.org/officeDocument/2006/relationships/image" Target="../media/image6.jpeg"/><Relationship Id="rId5" Type="http://schemas.openxmlformats.org/officeDocument/2006/relationships/hyperlink" Target="http://www.nesdis.noaa.gov/fourbox/09-23-13/" TargetMode="External"/><Relationship Id="rId4" Type="http://schemas.openxmlformats.org/officeDocument/2006/relationships/hyperlink" Target="http://cimss.ssec.wisc.edu/goes/srsor2014/GOES-14_SRSOR.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ext Box 2"/>
          <p:cNvSpPr txBox="1">
            <a:spLocks noChangeArrowheads="1"/>
          </p:cNvSpPr>
          <p:nvPr/>
        </p:nvSpPr>
        <p:spPr bwMode="auto">
          <a:xfrm>
            <a:off x="228600" y="1349514"/>
            <a:ext cx="869632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fontAlgn="base">
              <a:spcBef>
                <a:spcPct val="0"/>
              </a:spcBef>
              <a:spcAft>
                <a:spcPct val="0"/>
              </a:spcAft>
            </a:pPr>
            <a:r>
              <a:rPr lang="en-US" sz="4000" dirty="0" smtClean="0">
                <a:solidFill>
                  <a:srgbClr val="FFFF00"/>
                </a:solidFill>
                <a:latin typeface="Arial Unicode MS" pitchFamily="34" charset="-128"/>
                <a:cs typeface="Times New Roman" pitchFamily="18" charset="0"/>
              </a:rPr>
              <a:t>GOES SRSOR</a:t>
            </a:r>
            <a:endParaRPr lang="en-US" sz="4000" dirty="0">
              <a:solidFill>
                <a:srgbClr val="FFFF00"/>
              </a:solidFill>
              <a:latin typeface="Arial Unicode MS" pitchFamily="34" charset="-128"/>
              <a:cs typeface="Times New Roman" pitchFamily="18" charset="0"/>
            </a:endParaRPr>
          </a:p>
        </p:txBody>
      </p:sp>
      <p:sp>
        <p:nvSpPr>
          <p:cNvPr id="101379" name="Text Box 3"/>
          <p:cNvSpPr txBox="1">
            <a:spLocks noChangeArrowheads="1"/>
          </p:cNvSpPr>
          <p:nvPr/>
        </p:nvSpPr>
        <p:spPr bwMode="auto">
          <a:xfrm>
            <a:off x="304800" y="2590800"/>
            <a:ext cx="8534400" cy="178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lvl="1" algn="ctr" fontAlgn="base">
              <a:spcBef>
                <a:spcPct val="50000"/>
              </a:spcBef>
              <a:spcAft>
                <a:spcPct val="0"/>
              </a:spcAft>
            </a:pPr>
            <a:r>
              <a:rPr lang="en-US" sz="2000" b="1" dirty="0">
                <a:solidFill>
                  <a:srgbClr val="FFFFFF"/>
                </a:solidFill>
                <a:latin typeface="Arial Unicode MS" pitchFamily="34" charset="-128"/>
              </a:rPr>
              <a:t>Timothy J. Schmit  (</a:t>
            </a:r>
            <a:r>
              <a:rPr lang="en-US" dirty="0">
                <a:solidFill>
                  <a:srgbClr val="FFFFFF"/>
                </a:solidFill>
              </a:rPr>
              <a:t>tim.j.schmit@noaa.gov</a:t>
            </a:r>
            <a:r>
              <a:rPr lang="en-US" sz="2000" b="1" dirty="0">
                <a:solidFill>
                  <a:srgbClr val="FFFFFF"/>
                </a:solidFill>
                <a:latin typeface="Arial Unicode MS" pitchFamily="34" charset="-128"/>
              </a:rPr>
              <a:t>)</a:t>
            </a:r>
          </a:p>
          <a:p>
            <a:pPr algn="ctr" fontAlgn="base">
              <a:spcBef>
                <a:spcPct val="50000"/>
              </a:spcBef>
              <a:spcAft>
                <a:spcPct val="0"/>
              </a:spcAft>
            </a:pPr>
            <a:r>
              <a:rPr lang="en-US" sz="2000" b="1" dirty="0">
                <a:solidFill>
                  <a:srgbClr val="FFFF00"/>
                </a:solidFill>
                <a:latin typeface="Arial Unicode MS" pitchFamily="34" charset="-128"/>
              </a:rPr>
              <a:t>NOAA/NESDIS/Satellite Applications and Research</a:t>
            </a:r>
          </a:p>
          <a:p>
            <a:pPr algn="ctr" fontAlgn="base">
              <a:spcBef>
                <a:spcPct val="50000"/>
              </a:spcBef>
              <a:spcAft>
                <a:spcPct val="0"/>
              </a:spcAft>
            </a:pPr>
            <a:r>
              <a:rPr lang="en-US" sz="2000" b="1" dirty="0">
                <a:solidFill>
                  <a:srgbClr val="FFFF00"/>
                </a:solidFill>
                <a:latin typeface="Arial Unicode MS" pitchFamily="34" charset="-128"/>
              </a:rPr>
              <a:t>  Advanced Satellite Products Branch (ASPB)</a:t>
            </a:r>
          </a:p>
          <a:p>
            <a:pPr algn="ctr" fontAlgn="base">
              <a:spcBef>
                <a:spcPct val="50000"/>
              </a:spcBef>
              <a:spcAft>
                <a:spcPct val="0"/>
              </a:spcAft>
            </a:pPr>
            <a:r>
              <a:rPr lang="en-US" sz="2000" b="1" dirty="0">
                <a:solidFill>
                  <a:srgbClr val="FFFF00"/>
                </a:solidFill>
                <a:latin typeface="Arial Unicode MS" pitchFamily="34" charset="-128"/>
              </a:rPr>
              <a:t>Madison, WI</a:t>
            </a:r>
          </a:p>
        </p:txBody>
      </p:sp>
      <p:sp>
        <p:nvSpPr>
          <p:cNvPr id="101380" name="Text Box 5"/>
          <p:cNvSpPr txBox="1">
            <a:spLocks noChangeArrowheads="1"/>
          </p:cNvSpPr>
          <p:nvPr/>
        </p:nvSpPr>
        <p:spPr bwMode="auto">
          <a:xfrm>
            <a:off x="7954963" y="6611938"/>
            <a:ext cx="88423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0"/>
              </a:spcBef>
              <a:spcAft>
                <a:spcPct val="0"/>
              </a:spcAft>
            </a:pPr>
            <a:r>
              <a:rPr lang="en-US" sz="1000">
                <a:solidFill>
                  <a:srgbClr val="000000"/>
                </a:solidFill>
                <a:latin typeface="Times New Roman" pitchFamily="18" charset="0"/>
              </a:rPr>
              <a:t>UW-Madison</a:t>
            </a:r>
            <a:endParaRPr lang="en-US" sz="800">
              <a:solidFill>
                <a:srgbClr val="000000"/>
              </a:solidFill>
              <a:latin typeface="Times New Roman" pitchFamily="18" charset="0"/>
            </a:endParaRPr>
          </a:p>
        </p:txBody>
      </p:sp>
      <p:sp>
        <p:nvSpPr>
          <p:cNvPr id="101381" name="Text Box 6"/>
          <p:cNvSpPr txBox="1">
            <a:spLocks noChangeArrowheads="1"/>
          </p:cNvSpPr>
          <p:nvPr/>
        </p:nvSpPr>
        <p:spPr bwMode="auto">
          <a:xfrm>
            <a:off x="3581400" y="5552182"/>
            <a:ext cx="36576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0"/>
              </a:spcBef>
              <a:spcAft>
                <a:spcPct val="0"/>
              </a:spcAft>
            </a:pPr>
            <a:r>
              <a:rPr lang="en-US" sz="1600" b="1" dirty="0" smtClean="0">
                <a:solidFill>
                  <a:srgbClr val="FFFFFF"/>
                </a:solidFill>
              </a:rPr>
              <a:t>Short Course</a:t>
            </a:r>
          </a:p>
          <a:p>
            <a:pPr algn="ctr" eaLnBrk="1" fontAlgn="base" hangingPunct="1">
              <a:spcBef>
                <a:spcPct val="0"/>
              </a:spcBef>
              <a:spcAft>
                <a:spcPct val="0"/>
              </a:spcAft>
            </a:pPr>
            <a:r>
              <a:rPr lang="en-US" sz="1600" b="1" dirty="0" smtClean="0">
                <a:solidFill>
                  <a:srgbClr val="FFFFFF"/>
                </a:solidFill>
              </a:rPr>
              <a:t>Lunchtime</a:t>
            </a:r>
            <a:endParaRPr lang="en-US" sz="1600" b="1" dirty="0" smtClean="0">
              <a:solidFill>
                <a:srgbClr val="FFFFFF"/>
              </a:solidFill>
            </a:endParaRPr>
          </a:p>
          <a:p>
            <a:pPr algn="ctr" eaLnBrk="1" fontAlgn="base" hangingPunct="1">
              <a:spcBef>
                <a:spcPct val="0"/>
              </a:spcBef>
              <a:spcAft>
                <a:spcPct val="0"/>
              </a:spcAft>
            </a:pPr>
            <a:r>
              <a:rPr lang="en-US" sz="1600" b="1" dirty="0" smtClean="0">
                <a:solidFill>
                  <a:srgbClr val="FFFFFF"/>
                </a:solidFill>
              </a:rPr>
              <a:t>Raleigh, NC</a:t>
            </a:r>
            <a:endParaRPr lang="en-US" sz="1600" b="1" dirty="0">
              <a:solidFill>
                <a:srgbClr val="FFFFFF"/>
              </a:solidFill>
            </a:endParaRPr>
          </a:p>
          <a:p>
            <a:pPr algn="ctr" eaLnBrk="1" fontAlgn="base" hangingPunct="1">
              <a:spcBef>
                <a:spcPct val="0"/>
              </a:spcBef>
              <a:spcAft>
                <a:spcPct val="0"/>
              </a:spcAft>
            </a:pPr>
            <a:r>
              <a:rPr lang="en-US" sz="1600" b="1" dirty="0" smtClean="0">
                <a:solidFill>
                  <a:srgbClr val="FFFFFF"/>
                </a:solidFill>
              </a:rPr>
              <a:t>June 9, </a:t>
            </a:r>
            <a:r>
              <a:rPr lang="en-US" sz="1600" b="1" dirty="0" smtClean="0">
                <a:solidFill>
                  <a:srgbClr val="FFFFFF"/>
                </a:solidFill>
              </a:rPr>
              <a:t>2015 </a:t>
            </a:r>
            <a:endParaRPr lang="en-US" sz="1600" b="1" dirty="0">
              <a:solidFill>
                <a:srgbClr val="FFFFFF"/>
              </a:solidFill>
            </a:endParaRPr>
          </a:p>
        </p:txBody>
      </p:sp>
      <p:sp>
        <p:nvSpPr>
          <p:cNvPr id="101383" name="Slide Number Placeholder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E8BEC4E-F8ED-4337-BB55-72A2DF540C7F}" type="slidenum">
              <a:rPr lang="en-US" smtClean="0">
                <a:solidFill>
                  <a:srgbClr val="000000"/>
                </a:solidFill>
              </a:rPr>
              <a:pPr eaLnBrk="1" hangingPunct="1"/>
              <a:t>1</a:t>
            </a:fld>
            <a:endParaRPr lang="en-US" dirty="0" smtClean="0">
              <a:solidFill>
                <a:srgbClr val="000000"/>
              </a:solidFill>
            </a:endParaRPr>
          </a:p>
        </p:txBody>
      </p:sp>
      <p:pic>
        <p:nvPicPr>
          <p:cNvPr id="101384" name="Picture 1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4419600"/>
            <a:ext cx="3233738" cy="2389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1385" name="Picture 2" descr="C:\SAT\Users\tims\Documents\gifs_old\star_logo.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152400"/>
            <a:ext cx="542925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60549" y="5625080"/>
            <a:ext cx="1314450" cy="952500"/>
          </a:xfrm>
          <a:prstGeom prst="rect">
            <a:avLst/>
          </a:prstGeom>
        </p:spPr>
      </p:pic>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32205" y="26110"/>
            <a:ext cx="1668920" cy="1066800"/>
          </a:xfrm>
          <a:prstGeom prst="rect">
            <a:avLst/>
          </a:prstGeom>
        </p:spPr>
      </p:pic>
    </p:spTree>
    <p:extLst>
      <p:ext uri="{BB962C8B-B14F-4D97-AF65-F5344CB8AC3E}">
        <p14:creationId xmlns:p14="http://schemas.microsoft.com/office/powerpoint/2010/main" val="21522732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Number Placeholder 5"/>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077AFF1-CB1F-4DC2-B04D-336926EDCB89}" type="slidenum">
              <a:rPr lang="en-US" altLang="en-US">
                <a:solidFill>
                  <a:srgbClr val="000000"/>
                </a:solidFill>
              </a:rPr>
              <a:pPr eaLnBrk="1" hangingPunct="1"/>
              <a:t>2</a:t>
            </a:fld>
            <a:endParaRPr lang="en-US" altLang="en-US">
              <a:solidFill>
                <a:srgbClr val="000000"/>
              </a:solidFill>
            </a:endParaRPr>
          </a:p>
        </p:txBody>
      </p:sp>
      <p:sp>
        <p:nvSpPr>
          <p:cNvPr id="82947" name="Rectangle 2"/>
          <p:cNvSpPr>
            <a:spLocks noGrp="1" noChangeArrowheads="1"/>
          </p:cNvSpPr>
          <p:nvPr>
            <p:ph type="title"/>
          </p:nvPr>
        </p:nvSpPr>
        <p:spPr>
          <a:xfrm>
            <a:off x="457200" y="0"/>
            <a:ext cx="8229600" cy="1143000"/>
          </a:xfrm>
        </p:spPr>
        <p:txBody>
          <a:bodyPr/>
          <a:lstStyle/>
          <a:p>
            <a:pPr eaLnBrk="1" hangingPunct="1"/>
            <a:r>
              <a:rPr lang="en-US" altLang="en-US" sz="3600" dirty="0" smtClean="0">
                <a:solidFill>
                  <a:srgbClr val="FFFF00"/>
                </a:solidFill>
              </a:rPr>
              <a:t>New GOES: Sample “1-min” imagery</a:t>
            </a:r>
          </a:p>
        </p:txBody>
      </p:sp>
      <p:sp>
        <p:nvSpPr>
          <p:cNvPr id="82948" name="Text Box 3"/>
          <p:cNvSpPr txBox="1">
            <a:spLocks noChangeArrowheads="1"/>
          </p:cNvSpPr>
          <p:nvPr/>
        </p:nvSpPr>
        <p:spPr bwMode="auto">
          <a:xfrm>
            <a:off x="2133600" y="6384925"/>
            <a:ext cx="48498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altLang="en-US" sz="1600" smtClean="0">
                <a:solidFill>
                  <a:srgbClr val="FFFFFF"/>
                </a:solidFill>
              </a:rPr>
              <a:t>See “what is happening”, not “what has happened”. </a:t>
            </a:r>
          </a:p>
        </p:txBody>
      </p:sp>
      <p:pic>
        <p:nvPicPr>
          <p:cNvPr id="82949" name="Picture 4" descr="ecb_g12g14_vis_anim"/>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177925" y="914400"/>
            <a:ext cx="6746875" cy="5060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50" name="Text Box 5"/>
          <p:cNvSpPr txBox="1">
            <a:spLocks noChangeArrowheads="1"/>
          </p:cNvSpPr>
          <p:nvPr/>
        </p:nvSpPr>
        <p:spPr bwMode="auto">
          <a:xfrm>
            <a:off x="2286000" y="5957887"/>
            <a:ext cx="11747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altLang="en-US" dirty="0" smtClean="0">
                <a:solidFill>
                  <a:srgbClr val="FFFF00"/>
                </a:solidFill>
              </a:rPr>
              <a:t>GOES-12</a:t>
            </a:r>
          </a:p>
        </p:txBody>
      </p:sp>
      <p:sp>
        <p:nvSpPr>
          <p:cNvPr id="82951" name="Text Box 6"/>
          <p:cNvSpPr txBox="1">
            <a:spLocks noChangeArrowheads="1"/>
          </p:cNvSpPr>
          <p:nvPr/>
        </p:nvSpPr>
        <p:spPr bwMode="auto">
          <a:xfrm>
            <a:off x="5410200" y="5957887"/>
            <a:ext cx="11747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altLang="en-US" smtClean="0">
                <a:solidFill>
                  <a:srgbClr val="FFFF00"/>
                </a:solidFill>
              </a:rPr>
              <a:t>GOES-14</a:t>
            </a:r>
          </a:p>
        </p:txBody>
      </p:sp>
    </p:spTree>
    <p:extLst>
      <p:ext uri="{BB962C8B-B14F-4D97-AF65-F5344CB8AC3E}">
        <p14:creationId xmlns:p14="http://schemas.microsoft.com/office/powerpoint/2010/main" val="23926585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GOES-14 SRSOR 1-min</a:t>
            </a:r>
            <a:endParaRPr lang="en-US" dirty="0">
              <a:solidFill>
                <a:srgbClr val="FFFF00"/>
              </a:solidFill>
            </a:endParaRPr>
          </a:p>
        </p:txBody>
      </p:sp>
      <p:sp>
        <p:nvSpPr>
          <p:cNvPr id="3" name="Content Placeholder 2"/>
          <p:cNvSpPr>
            <a:spLocks noGrp="1"/>
          </p:cNvSpPr>
          <p:nvPr>
            <p:ph idx="1"/>
          </p:nvPr>
        </p:nvSpPr>
        <p:spPr>
          <a:xfrm>
            <a:off x="475445" y="1600200"/>
            <a:ext cx="2286000" cy="838200"/>
          </a:xfrm>
        </p:spPr>
        <p:txBody>
          <a:bodyPr/>
          <a:lstStyle/>
          <a:p>
            <a:r>
              <a:rPr lang="en-US" dirty="0" smtClean="0">
                <a:solidFill>
                  <a:schemeClr val="bg1"/>
                </a:solidFill>
                <a:hlinkClick r:id="rId3" action="ppaction://hlinkfile"/>
              </a:rPr>
              <a:t>PycroCu</a:t>
            </a:r>
            <a:r>
              <a:rPr lang="en-US" dirty="0" smtClean="0">
                <a:solidFill>
                  <a:schemeClr val="bg1"/>
                </a:solidFill>
              </a:rPr>
              <a:t>		</a:t>
            </a:r>
            <a:r>
              <a:rPr lang="en-US" dirty="0" smtClean="0"/>
              <a:t>	</a:t>
            </a:r>
            <a:endParaRPr lang="en-US" dirty="0"/>
          </a:p>
        </p:txBody>
      </p:sp>
      <p:sp>
        <p:nvSpPr>
          <p:cNvPr id="4" name="Slide Number Placeholder 3"/>
          <p:cNvSpPr>
            <a:spLocks noGrp="1"/>
          </p:cNvSpPr>
          <p:nvPr>
            <p:ph type="sldNum" sz="quarter" idx="12"/>
          </p:nvPr>
        </p:nvSpPr>
        <p:spPr/>
        <p:txBody>
          <a:bodyPr/>
          <a:lstStyle/>
          <a:p>
            <a:pPr>
              <a:defRPr/>
            </a:pPr>
            <a:fld id="{AA943134-0504-46F1-BB45-E89738A11324}" type="slidenum">
              <a:rPr lang="en-US" smtClean="0"/>
              <a:pPr>
                <a:defRPr/>
              </a:pPr>
              <a:t>3</a:t>
            </a:fld>
            <a:endParaRPr lang="en-US"/>
          </a:p>
        </p:txBody>
      </p:sp>
      <p:sp>
        <p:nvSpPr>
          <p:cNvPr id="5" name="Content Placeholder 2"/>
          <p:cNvSpPr txBox="1">
            <a:spLocks/>
          </p:cNvSpPr>
          <p:nvPr/>
        </p:nvSpPr>
        <p:spPr bwMode="auto">
          <a:xfrm>
            <a:off x="3294845" y="1600200"/>
            <a:ext cx="2286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kern="0" dirty="0" smtClean="0">
                <a:solidFill>
                  <a:srgbClr val="FFFFFF"/>
                </a:solidFill>
                <a:hlinkClick r:id="rId4" action="ppaction://hlinkfile"/>
              </a:rPr>
              <a:t>Hotspots</a:t>
            </a:r>
            <a:r>
              <a:rPr lang="en-US" kern="0" dirty="0" smtClean="0">
                <a:solidFill>
                  <a:srgbClr val="FFFFFF"/>
                </a:solidFill>
              </a:rPr>
              <a:t>		</a:t>
            </a:r>
            <a:r>
              <a:rPr lang="en-US" kern="0" dirty="0" smtClean="0">
                <a:solidFill>
                  <a:srgbClr val="000000"/>
                </a:solidFill>
              </a:rPr>
              <a:t>	</a:t>
            </a:r>
            <a:endParaRPr lang="en-US" kern="0" dirty="0">
              <a:solidFill>
                <a:srgbClr val="000000"/>
              </a:solidFill>
            </a:endParaRPr>
          </a:p>
        </p:txBody>
      </p:sp>
      <p:sp>
        <p:nvSpPr>
          <p:cNvPr id="6" name="Content Placeholder 2"/>
          <p:cNvSpPr txBox="1">
            <a:spLocks/>
          </p:cNvSpPr>
          <p:nvPr/>
        </p:nvSpPr>
        <p:spPr bwMode="auto">
          <a:xfrm>
            <a:off x="6172200" y="1600200"/>
            <a:ext cx="2286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kern="0" dirty="0" smtClean="0">
                <a:solidFill>
                  <a:srgbClr val="FFFFFF"/>
                </a:solidFill>
                <a:hlinkClick r:id="rId5" action="ppaction://hlinkfile"/>
              </a:rPr>
              <a:t>Vis / 4um</a:t>
            </a:r>
            <a:r>
              <a:rPr lang="en-US" kern="0" dirty="0" smtClean="0">
                <a:solidFill>
                  <a:srgbClr val="FFFFFF"/>
                </a:solidFill>
              </a:rPr>
              <a:t>		</a:t>
            </a:r>
            <a:r>
              <a:rPr lang="en-US" kern="0" dirty="0" smtClean="0">
                <a:solidFill>
                  <a:srgbClr val="000000"/>
                </a:solidFill>
              </a:rPr>
              <a:t>	</a:t>
            </a:r>
            <a:endParaRPr lang="en-US" kern="0" dirty="0">
              <a:solidFill>
                <a:srgbClr val="000000"/>
              </a:solidFill>
            </a:endParaRPr>
          </a:p>
        </p:txBody>
      </p:sp>
      <p:sp>
        <p:nvSpPr>
          <p:cNvPr id="7" name="TextBox 6"/>
          <p:cNvSpPr txBox="1"/>
          <p:nvPr/>
        </p:nvSpPr>
        <p:spPr>
          <a:xfrm>
            <a:off x="3449091" y="1200817"/>
            <a:ext cx="2198038" cy="369332"/>
          </a:xfrm>
          <a:prstGeom prst="rect">
            <a:avLst/>
          </a:prstGeom>
          <a:noFill/>
        </p:spPr>
        <p:txBody>
          <a:bodyPr wrap="none" rtlCol="0">
            <a:spAutoFit/>
          </a:bodyPr>
          <a:lstStyle/>
          <a:p>
            <a:r>
              <a:rPr lang="en-US" dirty="0">
                <a:solidFill>
                  <a:srgbClr val="000000"/>
                </a:solidFill>
              </a:rPr>
              <a:t>Click for animations</a:t>
            </a:r>
            <a:endParaRPr lang="en-US" dirty="0">
              <a:solidFill>
                <a:srgbClr val="000000"/>
              </a:solidFill>
            </a:endParaRPr>
          </a:p>
        </p:txBody>
      </p:sp>
      <p:sp>
        <p:nvSpPr>
          <p:cNvPr id="8" name="Content Placeholder 2"/>
          <p:cNvSpPr txBox="1">
            <a:spLocks/>
          </p:cNvSpPr>
          <p:nvPr/>
        </p:nvSpPr>
        <p:spPr bwMode="auto">
          <a:xfrm>
            <a:off x="475445" y="2743200"/>
            <a:ext cx="2286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kern="0" dirty="0" smtClean="0">
                <a:solidFill>
                  <a:srgbClr val="FFFFFF"/>
                </a:solidFill>
                <a:hlinkClick r:id="rId6" action="ppaction://hlinkfile"/>
              </a:rPr>
              <a:t>Vis/IRW	</a:t>
            </a:r>
            <a:r>
              <a:rPr lang="en-US" kern="0" dirty="0" smtClean="0">
                <a:solidFill>
                  <a:srgbClr val="FFFFFF"/>
                </a:solidFill>
              </a:rPr>
              <a:t>	</a:t>
            </a:r>
            <a:r>
              <a:rPr lang="en-US" kern="0" dirty="0" smtClean="0">
                <a:solidFill>
                  <a:srgbClr val="000000"/>
                </a:solidFill>
              </a:rPr>
              <a:t>	</a:t>
            </a:r>
            <a:endParaRPr lang="en-US" kern="0" dirty="0">
              <a:solidFill>
                <a:srgbClr val="000000"/>
              </a:solidFill>
            </a:endParaRPr>
          </a:p>
        </p:txBody>
      </p:sp>
      <p:sp>
        <p:nvSpPr>
          <p:cNvPr id="9" name="Content Placeholder 2"/>
          <p:cNvSpPr txBox="1">
            <a:spLocks/>
          </p:cNvSpPr>
          <p:nvPr/>
        </p:nvSpPr>
        <p:spPr bwMode="auto">
          <a:xfrm>
            <a:off x="3294845" y="2743200"/>
            <a:ext cx="285911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kern="0" dirty="0" smtClean="0">
                <a:solidFill>
                  <a:srgbClr val="FFFFFF"/>
                </a:solidFill>
                <a:hlinkClick r:id="rId7" action="ppaction://hlinkfile"/>
              </a:rPr>
              <a:t>1/5/15 min</a:t>
            </a:r>
            <a:r>
              <a:rPr lang="en-US" kern="0" dirty="0" smtClean="0">
                <a:solidFill>
                  <a:srgbClr val="FFFFFF"/>
                </a:solidFill>
              </a:rPr>
              <a:t>	</a:t>
            </a:r>
            <a:r>
              <a:rPr lang="en-US" kern="0" dirty="0" smtClean="0">
                <a:solidFill>
                  <a:srgbClr val="000000"/>
                </a:solidFill>
              </a:rPr>
              <a:t>	</a:t>
            </a:r>
            <a:endParaRPr lang="en-US" kern="0" dirty="0">
              <a:solidFill>
                <a:srgbClr val="000000"/>
              </a:solidFill>
            </a:endParaRPr>
          </a:p>
        </p:txBody>
      </p:sp>
      <p:sp>
        <p:nvSpPr>
          <p:cNvPr id="10" name="Content Placeholder 2"/>
          <p:cNvSpPr txBox="1">
            <a:spLocks/>
          </p:cNvSpPr>
          <p:nvPr/>
        </p:nvSpPr>
        <p:spPr bwMode="auto">
          <a:xfrm>
            <a:off x="6172200" y="2743200"/>
            <a:ext cx="25908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kern="0" dirty="0" smtClean="0">
                <a:solidFill>
                  <a:srgbClr val="FFFFFF"/>
                </a:solidFill>
                <a:hlinkClick r:id="rId8" action="ppaction://hlinkfile"/>
              </a:rPr>
              <a:t>Storm </a:t>
            </a:r>
            <a:r>
              <a:rPr lang="en-US" kern="0" dirty="0" err="1" smtClean="0">
                <a:solidFill>
                  <a:srgbClr val="FFFFFF"/>
                </a:solidFill>
                <a:hlinkClick r:id="rId8" action="ppaction://hlinkfile"/>
              </a:rPr>
              <a:t>Rel</a:t>
            </a:r>
            <a:r>
              <a:rPr lang="en-US" kern="0" dirty="0" smtClean="0">
                <a:solidFill>
                  <a:srgbClr val="FFFFFF"/>
                </a:solidFill>
              </a:rPr>
              <a:t>	</a:t>
            </a:r>
            <a:r>
              <a:rPr lang="en-US" kern="0" dirty="0" smtClean="0">
                <a:solidFill>
                  <a:srgbClr val="000000"/>
                </a:solidFill>
              </a:rPr>
              <a:t>	</a:t>
            </a:r>
            <a:endParaRPr lang="en-US" kern="0" dirty="0">
              <a:solidFill>
                <a:srgbClr val="000000"/>
              </a:solidFill>
            </a:endParaRPr>
          </a:p>
        </p:txBody>
      </p:sp>
      <p:sp>
        <p:nvSpPr>
          <p:cNvPr id="11" name="Content Placeholder 2"/>
          <p:cNvSpPr txBox="1">
            <a:spLocks/>
          </p:cNvSpPr>
          <p:nvPr/>
        </p:nvSpPr>
        <p:spPr bwMode="auto">
          <a:xfrm>
            <a:off x="475445" y="3962400"/>
            <a:ext cx="2286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kern="0" dirty="0" smtClean="0">
                <a:solidFill>
                  <a:srgbClr val="FFFFFF"/>
                </a:solidFill>
                <a:hlinkClick r:id="rId9" action="ppaction://hlinkfile"/>
              </a:rPr>
              <a:t>1/15 min</a:t>
            </a:r>
            <a:r>
              <a:rPr lang="en-US" kern="0" dirty="0" smtClean="0">
                <a:solidFill>
                  <a:srgbClr val="FFFFFF"/>
                </a:solidFill>
              </a:rPr>
              <a:t>		</a:t>
            </a:r>
            <a:r>
              <a:rPr lang="en-US" kern="0" dirty="0" smtClean="0">
                <a:solidFill>
                  <a:srgbClr val="000000"/>
                </a:solidFill>
              </a:rPr>
              <a:t>	</a:t>
            </a:r>
            <a:endParaRPr lang="en-US" kern="0" dirty="0">
              <a:solidFill>
                <a:srgbClr val="000000"/>
              </a:solidFill>
            </a:endParaRPr>
          </a:p>
        </p:txBody>
      </p:sp>
      <p:sp>
        <p:nvSpPr>
          <p:cNvPr id="12" name="Content Placeholder 2"/>
          <p:cNvSpPr txBox="1">
            <a:spLocks/>
          </p:cNvSpPr>
          <p:nvPr/>
        </p:nvSpPr>
        <p:spPr bwMode="auto">
          <a:xfrm>
            <a:off x="3294845" y="3962400"/>
            <a:ext cx="2286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kern="0" dirty="0" smtClean="0">
                <a:solidFill>
                  <a:srgbClr val="FFFFFF"/>
                </a:solidFill>
                <a:hlinkClick r:id="rId10" action="ppaction://hlinkfile"/>
              </a:rPr>
              <a:t>Derecho</a:t>
            </a:r>
            <a:r>
              <a:rPr lang="en-US" kern="0" dirty="0" smtClean="0">
                <a:solidFill>
                  <a:srgbClr val="FFFFFF"/>
                </a:solidFill>
              </a:rPr>
              <a:t>		</a:t>
            </a:r>
            <a:r>
              <a:rPr lang="en-US" kern="0" dirty="0" smtClean="0">
                <a:solidFill>
                  <a:srgbClr val="000000"/>
                </a:solidFill>
              </a:rPr>
              <a:t>	</a:t>
            </a:r>
            <a:endParaRPr lang="en-US" kern="0" dirty="0">
              <a:solidFill>
                <a:srgbClr val="000000"/>
              </a:solidFill>
            </a:endParaRPr>
          </a:p>
        </p:txBody>
      </p:sp>
      <p:sp>
        <p:nvSpPr>
          <p:cNvPr id="13" name="Content Placeholder 2"/>
          <p:cNvSpPr txBox="1">
            <a:spLocks/>
          </p:cNvSpPr>
          <p:nvPr/>
        </p:nvSpPr>
        <p:spPr bwMode="auto">
          <a:xfrm>
            <a:off x="6172200" y="3962400"/>
            <a:ext cx="2286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kern="0" dirty="0" smtClean="0">
                <a:solidFill>
                  <a:srgbClr val="FFFFFF"/>
                </a:solidFill>
                <a:hlinkClick r:id="rId11" action="ppaction://hlinkfile"/>
              </a:rPr>
              <a:t>Fog</a:t>
            </a:r>
            <a:r>
              <a:rPr lang="en-US" kern="0" dirty="0" smtClean="0">
                <a:solidFill>
                  <a:srgbClr val="FFFFFF"/>
                </a:solidFill>
              </a:rPr>
              <a:t>		</a:t>
            </a:r>
            <a:r>
              <a:rPr lang="en-US" kern="0" dirty="0" smtClean="0">
                <a:solidFill>
                  <a:srgbClr val="000000"/>
                </a:solidFill>
              </a:rPr>
              <a:t>	</a:t>
            </a:r>
            <a:endParaRPr lang="en-US" kern="0" dirty="0">
              <a:solidFill>
                <a:srgbClr val="000000"/>
              </a:solidFill>
            </a:endParaRPr>
          </a:p>
        </p:txBody>
      </p:sp>
      <p:sp>
        <p:nvSpPr>
          <p:cNvPr id="14" name="Content Placeholder 2"/>
          <p:cNvSpPr txBox="1">
            <a:spLocks/>
          </p:cNvSpPr>
          <p:nvPr/>
        </p:nvSpPr>
        <p:spPr bwMode="auto">
          <a:xfrm>
            <a:off x="457200" y="5029200"/>
            <a:ext cx="2286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kern="0" dirty="0" smtClean="0">
                <a:solidFill>
                  <a:srgbClr val="FFFFFF"/>
                </a:solidFill>
                <a:hlinkClick r:id="rId12" action="ppaction://hlinkfile"/>
              </a:rPr>
              <a:t>Texas</a:t>
            </a:r>
            <a:r>
              <a:rPr lang="en-US" kern="0" dirty="0" smtClean="0">
                <a:solidFill>
                  <a:srgbClr val="FFFFFF"/>
                </a:solidFill>
              </a:rPr>
              <a:t>	</a:t>
            </a:r>
            <a:r>
              <a:rPr lang="en-US" kern="0" dirty="0" smtClean="0">
                <a:solidFill>
                  <a:srgbClr val="000000"/>
                </a:solidFill>
              </a:rPr>
              <a:t>	</a:t>
            </a:r>
            <a:endParaRPr lang="en-US" kern="0" dirty="0">
              <a:solidFill>
                <a:srgbClr val="000000"/>
              </a:solidFill>
            </a:endParaRPr>
          </a:p>
        </p:txBody>
      </p:sp>
      <p:sp>
        <p:nvSpPr>
          <p:cNvPr id="15" name="Content Placeholder 2"/>
          <p:cNvSpPr txBox="1">
            <a:spLocks/>
          </p:cNvSpPr>
          <p:nvPr/>
        </p:nvSpPr>
        <p:spPr bwMode="auto">
          <a:xfrm>
            <a:off x="3276600" y="5029200"/>
            <a:ext cx="2286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kern="0" dirty="0" smtClean="0">
                <a:solidFill>
                  <a:srgbClr val="FFFFFF"/>
                </a:solidFill>
                <a:hlinkClick r:id="rId13" action="ppaction://hlinkfile"/>
              </a:rPr>
              <a:t>Marie</a:t>
            </a:r>
            <a:r>
              <a:rPr lang="en-US" kern="0" dirty="0" smtClean="0">
                <a:solidFill>
                  <a:srgbClr val="000000"/>
                </a:solidFill>
              </a:rPr>
              <a:t>	</a:t>
            </a:r>
            <a:endParaRPr lang="en-US" kern="0" dirty="0">
              <a:solidFill>
                <a:srgbClr val="000000"/>
              </a:solidFill>
            </a:endParaRPr>
          </a:p>
        </p:txBody>
      </p:sp>
      <p:sp>
        <p:nvSpPr>
          <p:cNvPr id="16" name="Content Placeholder 2"/>
          <p:cNvSpPr txBox="1">
            <a:spLocks/>
          </p:cNvSpPr>
          <p:nvPr/>
        </p:nvSpPr>
        <p:spPr bwMode="auto">
          <a:xfrm>
            <a:off x="6153955" y="5029200"/>
            <a:ext cx="2286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kern="0" dirty="0" smtClean="0">
                <a:solidFill>
                  <a:srgbClr val="FFFFFF"/>
                </a:solidFill>
                <a:hlinkClick r:id="rId14" action="ppaction://hlinkfile"/>
              </a:rPr>
              <a:t>Sandy</a:t>
            </a:r>
            <a:r>
              <a:rPr lang="en-US" kern="0" dirty="0" smtClean="0">
                <a:solidFill>
                  <a:srgbClr val="FFFFFF"/>
                </a:solidFill>
              </a:rPr>
              <a:t>	</a:t>
            </a:r>
            <a:r>
              <a:rPr lang="en-US" kern="0" dirty="0" smtClean="0">
                <a:solidFill>
                  <a:srgbClr val="000000"/>
                </a:solidFill>
              </a:rPr>
              <a:t>	</a:t>
            </a:r>
            <a:endParaRPr lang="en-US" kern="0" dirty="0">
              <a:solidFill>
                <a:srgbClr val="000000"/>
              </a:solidFill>
            </a:endParaRPr>
          </a:p>
        </p:txBody>
      </p:sp>
      <p:sp>
        <p:nvSpPr>
          <p:cNvPr id="17" name="TextBox 16"/>
          <p:cNvSpPr txBox="1"/>
          <p:nvPr/>
        </p:nvSpPr>
        <p:spPr>
          <a:xfrm>
            <a:off x="1371600" y="5941041"/>
            <a:ext cx="6353021" cy="369332"/>
          </a:xfrm>
          <a:prstGeom prst="rect">
            <a:avLst/>
          </a:prstGeom>
          <a:noFill/>
        </p:spPr>
        <p:txBody>
          <a:bodyPr wrap="none" rtlCol="0">
            <a:spAutoFit/>
          </a:bodyPr>
          <a:lstStyle/>
          <a:p>
            <a:r>
              <a:rPr lang="en-US" dirty="0">
                <a:solidFill>
                  <a:srgbClr val="FFFFFF"/>
                </a:solidFill>
                <a:hlinkClick r:id="rId15"/>
              </a:rPr>
              <a:t>http://cimss.ssec.wisc.edu/goes/srsor/overview_training.html</a:t>
            </a:r>
            <a:endParaRPr lang="en-US" dirty="0">
              <a:solidFill>
                <a:srgbClr val="FFFFFF"/>
              </a:solidFill>
            </a:endParaRPr>
          </a:p>
        </p:txBody>
      </p:sp>
    </p:spTree>
    <p:extLst>
      <p:ext uri="{BB962C8B-B14F-4D97-AF65-F5344CB8AC3E}">
        <p14:creationId xmlns:p14="http://schemas.microsoft.com/office/powerpoint/2010/main" val="21609603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457200" y="-76200"/>
            <a:ext cx="8229600" cy="1143000"/>
          </a:xfrm>
        </p:spPr>
        <p:txBody>
          <a:bodyPr/>
          <a:lstStyle/>
          <a:p>
            <a:pPr eaLnBrk="1" hangingPunct="1"/>
            <a:r>
              <a:rPr lang="en-US" dirty="0" smtClean="0">
                <a:solidFill>
                  <a:srgbClr val="FFFF00"/>
                </a:solidFill>
              </a:rPr>
              <a:t>SRSOR Links</a:t>
            </a:r>
          </a:p>
        </p:txBody>
      </p:sp>
      <p:sp>
        <p:nvSpPr>
          <p:cNvPr id="54275" name="Rectangle 3"/>
          <p:cNvSpPr>
            <a:spLocks noGrp="1" noChangeArrowheads="1"/>
          </p:cNvSpPr>
          <p:nvPr>
            <p:ph type="body" idx="1"/>
          </p:nvPr>
        </p:nvSpPr>
        <p:spPr>
          <a:xfrm>
            <a:off x="304800" y="914400"/>
            <a:ext cx="8610600" cy="4462462"/>
          </a:xfrm>
        </p:spPr>
        <p:txBody>
          <a:bodyPr/>
          <a:lstStyle/>
          <a:p>
            <a:pPr marL="0" indent="0" eaLnBrk="1" hangingPunct="1">
              <a:buNone/>
              <a:defRPr/>
            </a:pPr>
            <a:r>
              <a:rPr lang="en-US" sz="2000" dirty="0">
                <a:solidFill>
                  <a:schemeClr val="bg1"/>
                </a:solidFill>
                <a:hlinkClick r:id="rId2"/>
              </a:rPr>
              <a:t>http://</a:t>
            </a:r>
            <a:r>
              <a:rPr lang="en-US" sz="2000" dirty="0" smtClean="0">
                <a:solidFill>
                  <a:schemeClr val="bg1"/>
                </a:solidFill>
                <a:hlinkClick r:id="rId2"/>
              </a:rPr>
              <a:t>cimss.ssec.wisc.edu/goes/srsor/GOES-14_SRSOR.html</a:t>
            </a:r>
            <a:endParaRPr lang="en-US" sz="2000" dirty="0" smtClean="0">
              <a:solidFill>
                <a:schemeClr val="bg1"/>
              </a:solidFill>
            </a:endParaRPr>
          </a:p>
          <a:p>
            <a:pPr marL="0" indent="0" eaLnBrk="1" hangingPunct="1">
              <a:buNone/>
              <a:defRPr/>
            </a:pPr>
            <a:endParaRPr lang="en-US" sz="2000" dirty="0">
              <a:solidFill>
                <a:schemeClr val="bg1"/>
              </a:solidFill>
            </a:endParaRPr>
          </a:p>
          <a:p>
            <a:pPr marL="0" indent="0" eaLnBrk="1" hangingPunct="1">
              <a:buNone/>
              <a:defRPr/>
            </a:pPr>
            <a:r>
              <a:rPr lang="en-US" sz="2000" dirty="0">
                <a:solidFill>
                  <a:schemeClr val="bg1"/>
                </a:solidFill>
                <a:hlinkClick r:id="rId3"/>
              </a:rPr>
              <a:t>http://</a:t>
            </a:r>
            <a:r>
              <a:rPr lang="en-US" sz="2000" dirty="0" smtClean="0">
                <a:solidFill>
                  <a:schemeClr val="bg1"/>
                </a:solidFill>
                <a:hlinkClick r:id="rId3"/>
              </a:rPr>
              <a:t>cimss.ssec.wisc.edu/goes/srsor2013/GOES-14_SRSOR.html</a:t>
            </a:r>
            <a:endParaRPr lang="en-US" sz="2000" dirty="0" smtClean="0">
              <a:solidFill>
                <a:schemeClr val="bg1"/>
              </a:solidFill>
            </a:endParaRPr>
          </a:p>
          <a:p>
            <a:pPr marL="0" indent="0" eaLnBrk="1" hangingPunct="1">
              <a:buNone/>
              <a:defRPr/>
            </a:pPr>
            <a:endParaRPr lang="en-US" sz="2000" dirty="0">
              <a:solidFill>
                <a:schemeClr val="bg1"/>
              </a:solidFill>
            </a:endParaRPr>
          </a:p>
          <a:p>
            <a:pPr marL="0" indent="0" eaLnBrk="1" hangingPunct="1">
              <a:buNone/>
              <a:defRPr/>
            </a:pPr>
            <a:r>
              <a:rPr lang="en-US" sz="2000" dirty="0">
                <a:solidFill>
                  <a:schemeClr val="bg1"/>
                </a:solidFill>
                <a:hlinkClick r:id="rId4"/>
              </a:rPr>
              <a:t>http://</a:t>
            </a:r>
            <a:r>
              <a:rPr lang="en-US" sz="2000" dirty="0" smtClean="0">
                <a:solidFill>
                  <a:schemeClr val="bg1"/>
                </a:solidFill>
                <a:hlinkClick r:id="rId4"/>
              </a:rPr>
              <a:t>cimss.ssec.wisc.edu/goes/srsor2014/GOES-14_SRSOR.html</a:t>
            </a:r>
            <a:endParaRPr lang="en-US" sz="2000" dirty="0" smtClean="0">
              <a:solidFill>
                <a:schemeClr val="bg1"/>
              </a:solidFill>
            </a:endParaRPr>
          </a:p>
          <a:p>
            <a:pPr marL="0" indent="0" eaLnBrk="1" hangingPunct="1">
              <a:buNone/>
              <a:defRPr/>
            </a:pPr>
            <a:endParaRPr lang="en-US" sz="2000" dirty="0">
              <a:solidFill>
                <a:schemeClr val="bg1"/>
              </a:solidFill>
            </a:endParaRPr>
          </a:p>
          <a:p>
            <a:pPr marL="0" indent="0" eaLnBrk="1" hangingPunct="1">
              <a:buNone/>
              <a:defRPr/>
            </a:pPr>
            <a:r>
              <a:rPr lang="en-US" sz="2000" dirty="0">
                <a:solidFill>
                  <a:schemeClr val="bg1"/>
                </a:solidFill>
                <a:hlinkClick r:id="rId4"/>
              </a:rPr>
              <a:t>http://</a:t>
            </a:r>
            <a:r>
              <a:rPr lang="en-US" sz="2000" dirty="0" smtClean="0">
                <a:solidFill>
                  <a:schemeClr val="bg1"/>
                </a:solidFill>
                <a:hlinkClick r:id="rId4"/>
              </a:rPr>
              <a:t>cimss.ssec.wisc.edu/goes/srsor2015/GOES-14_SRSOR.html</a:t>
            </a:r>
            <a:endParaRPr lang="en-US" sz="2000" dirty="0">
              <a:solidFill>
                <a:schemeClr val="bg1"/>
              </a:solidFill>
            </a:endParaRPr>
          </a:p>
          <a:p>
            <a:pPr marL="0" indent="0" eaLnBrk="1" hangingPunct="1">
              <a:buNone/>
              <a:defRPr/>
            </a:pPr>
            <a:endParaRPr lang="en-US" sz="2000" dirty="0">
              <a:solidFill>
                <a:schemeClr val="bg1"/>
              </a:solidFill>
            </a:endParaRPr>
          </a:p>
          <a:p>
            <a:pPr marL="0" indent="0" eaLnBrk="1" hangingPunct="1">
              <a:buNone/>
              <a:defRPr/>
            </a:pPr>
            <a:r>
              <a:rPr lang="en-US" sz="2000" dirty="0">
                <a:solidFill>
                  <a:schemeClr val="bg1"/>
                </a:solidFill>
                <a:hlinkClick r:id="rId5"/>
              </a:rPr>
              <a:t>http://www.nesdis.noaa.gov/fourbox/09-23-13</a:t>
            </a:r>
            <a:r>
              <a:rPr lang="en-US" sz="2000" dirty="0" smtClean="0">
                <a:solidFill>
                  <a:schemeClr val="bg1"/>
                </a:solidFill>
                <a:hlinkClick r:id="rId5"/>
              </a:rPr>
              <a:t>/</a:t>
            </a:r>
            <a:endParaRPr lang="en-US" sz="2000" dirty="0" smtClean="0">
              <a:solidFill>
                <a:schemeClr val="bg1"/>
              </a:solidFill>
            </a:endParaRPr>
          </a:p>
          <a:p>
            <a:pPr marL="0" indent="0" eaLnBrk="1" hangingPunct="1">
              <a:buNone/>
              <a:defRPr/>
            </a:pPr>
            <a:endParaRPr lang="en-US" sz="2000" dirty="0">
              <a:solidFill>
                <a:schemeClr val="bg1"/>
              </a:solidFill>
            </a:endParaRPr>
          </a:p>
        </p:txBody>
      </p:sp>
      <p:sp>
        <p:nvSpPr>
          <p:cNvPr id="81924"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B9DB4AF0-9137-4E66-BBEB-EA2B82F149F3}" type="slidenum">
              <a:rPr lang="en-US" smtClean="0">
                <a:solidFill>
                  <a:srgbClr val="000000"/>
                </a:solidFill>
              </a:rPr>
              <a:pPr eaLnBrk="1" hangingPunct="1"/>
              <a:t>4</a:t>
            </a:fld>
            <a:endParaRPr lang="en-US" smtClean="0">
              <a:solidFill>
                <a:srgbClr val="000000"/>
              </a:solidFill>
            </a:endParaRPr>
          </a:p>
        </p:txBody>
      </p:sp>
      <p:pic>
        <p:nvPicPr>
          <p:cNvPr id="6" name="Picture 5"/>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915276" y="6012599"/>
            <a:ext cx="1152524" cy="769201"/>
          </a:xfrm>
          <a:prstGeom prst="rect">
            <a:avLst/>
          </a:prstGeom>
        </p:spPr>
      </p:pic>
      <p:pic>
        <p:nvPicPr>
          <p:cNvPr id="2" name="Picture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819400" y="4396661"/>
            <a:ext cx="4495799" cy="2385139"/>
          </a:xfrm>
          <a:prstGeom prst="rect">
            <a:avLst/>
          </a:prstGeom>
        </p:spPr>
      </p:pic>
    </p:spTree>
    <p:extLst>
      <p:ext uri="{BB962C8B-B14F-4D97-AF65-F5344CB8AC3E}">
        <p14:creationId xmlns:p14="http://schemas.microsoft.com/office/powerpoint/2010/main" val="1878738937"/>
      </p:ext>
    </p:extLst>
  </p:cSld>
  <p:clrMapOvr>
    <a:masterClrMapping/>
  </p:clrMapOvr>
  <p:timing>
    <p:tnLst>
      <p:par>
        <p:cTn id="1" dur="indefinite" restart="never" nodeType="tmRoot"/>
      </p:par>
    </p:tnLst>
  </p:timing>
</p:sld>
</file>

<file path=ppt/theme/theme1.xml><?xml version="1.0" encoding="utf-8"?>
<a:theme xmlns:a="http://schemas.openxmlformats.org/drawingml/2006/main" name="26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0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4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TotalTime>
  <Words>152</Words>
  <Application>Microsoft Office PowerPoint</Application>
  <PresentationFormat>On-screen Show (4:3)</PresentationFormat>
  <Paragraphs>48</Paragraphs>
  <Slides>4</Slides>
  <Notes>3</Notes>
  <HiddenSlides>0</HiddenSlides>
  <MMClips>0</MMClips>
  <ScaleCrop>false</ScaleCrop>
  <HeadingPairs>
    <vt:vector size="4" baseType="variant">
      <vt:variant>
        <vt:lpstr>Theme</vt:lpstr>
      </vt:variant>
      <vt:variant>
        <vt:i4>3</vt:i4>
      </vt:variant>
      <vt:variant>
        <vt:lpstr>Slide Titles</vt:lpstr>
      </vt:variant>
      <vt:variant>
        <vt:i4>4</vt:i4>
      </vt:variant>
    </vt:vector>
  </HeadingPairs>
  <TitlesOfParts>
    <vt:vector size="7" baseType="lpstr">
      <vt:lpstr>26_Default Design</vt:lpstr>
      <vt:lpstr>10_Default Design</vt:lpstr>
      <vt:lpstr>4_Default Design</vt:lpstr>
      <vt:lpstr>PowerPoint Presentation</vt:lpstr>
      <vt:lpstr>New GOES: Sample “1-min” imagery</vt:lpstr>
      <vt:lpstr>GOES-14 SRSOR 1-min</vt:lpstr>
      <vt:lpstr>SRSOR Links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GOES: Sample “1-min” imagery</dc:title>
  <dc:creator>Tim Schmit</dc:creator>
  <cp:lastModifiedBy>Tim Schmit</cp:lastModifiedBy>
  <cp:revision>3</cp:revision>
  <dcterms:created xsi:type="dcterms:W3CDTF">2015-05-15T16:20:10Z</dcterms:created>
  <dcterms:modified xsi:type="dcterms:W3CDTF">2015-05-15T16:26:03Z</dcterms:modified>
</cp:coreProperties>
</file>