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7" r:id="rId3"/>
    <p:sldMasterId id="2147483709" r:id="rId4"/>
    <p:sldMasterId id="2147483721" r:id="rId5"/>
    <p:sldMasterId id="2147483742" r:id="rId6"/>
  </p:sldMasterIdLst>
  <p:notesMasterIdLst>
    <p:notesMasterId r:id="rId72"/>
  </p:notesMasterIdLst>
  <p:sldIdLst>
    <p:sldId id="281" r:id="rId7"/>
    <p:sldId id="346" r:id="rId8"/>
    <p:sldId id="283" r:id="rId9"/>
    <p:sldId id="344" r:id="rId10"/>
    <p:sldId id="345" r:id="rId11"/>
    <p:sldId id="284" r:id="rId12"/>
    <p:sldId id="285" r:id="rId13"/>
    <p:sldId id="325" r:id="rId14"/>
    <p:sldId id="326" r:id="rId15"/>
    <p:sldId id="327" r:id="rId16"/>
    <p:sldId id="328" r:id="rId17"/>
    <p:sldId id="329" r:id="rId18"/>
    <p:sldId id="330" r:id="rId19"/>
    <p:sldId id="331"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33" r:id="rId34"/>
    <p:sldId id="33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43" r:id="rId48"/>
    <p:sldId id="342" r:id="rId49"/>
    <p:sldId id="340" r:id="rId50"/>
    <p:sldId id="353" r:id="rId51"/>
    <p:sldId id="354" r:id="rId52"/>
    <p:sldId id="355" r:id="rId53"/>
    <p:sldId id="356" r:id="rId54"/>
    <p:sldId id="357" r:id="rId55"/>
    <p:sldId id="347" r:id="rId56"/>
    <p:sldId id="317" r:id="rId57"/>
    <p:sldId id="318" r:id="rId58"/>
    <p:sldId id="319" r:id="rId59"/>
    <p:sldId id="320" r:id="rId60"/>
    <p:sldId id="321" r:id="rId61"/>
    <p:sldId id="322" r:id="rId62"/>
    <p:sldId id="332" r:id="rId63"/>
    <p:sldId id="348" r:id="rId64"/>
    <p:sldId id="359" r:id="rId65"/>
    <p:sldId id="360" r:id="rId66"/>
    <p:sldId id="323" r:id="rId67"/>
    <p:sldId id="361" r:id="rId68"/>
    <p:sldId id="362" r:id="rId69"/>
    <p:sldId id="324" r:id="rId70"/>
    <p:sldId id="341"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333399"/>
    <a:srgbClr val="FF99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90" d="100"/>
          <a:sy n="90" d="100"/>
        </p:scale>
        <p:origin x="-1908" y="-132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99A79-9536-475B-B2AD-4E9A7E247ACC}" type="datetimeFigureOut">
              <a:rPr lang="en-US" smtClean="0"/>
              <a:t>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28CDA0-33ED-4EAB-B984-6CC96D2EAD10}" type="slidenum">
              <a:rPr lang="en-US" smtClean="0"/>
              <a:t>‹#›</a:t>
            </a:fld>
            <a:endParaRPr lang="en-US"/>
          </a:p>
        </p:txBody>
      </p:sp>
    </p:spTree>
    <p:extLst>
      <p:ext uri="{BB962C8B-B14F-4D97-AF65-F5344CB8AC3E}">
        <p14:creationId xmlns:p14="http://schemas.microsoft.com/office/powerpoint/2010/main" val="74841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ln/>
        </p:spPr>
      </p:sp>
      <p:sp>
        <p:nvSpPr>
          <p:cNvPr id="112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4EE5DD1C-DBA9-48A7-9581-8D3B5E015F43}" type="slidenum">
              <a:rPr lang="en-US" altLang="zh-CN" sz="1200" b="0" i="0">
                <a:ea typeface="SimSun" pitchFamily="2" charset="-122"/>
              </a:rPr>
              <a:pPr eaLnBrk="1" hangingPunct="1"/>
              <a:t>16</a:t>
            </a:fld>
            <a:endParaRPr lang="en-US" altLang="zh-CN" sz="1200" b="0" i="0">
              <a:ea typeface="SimSun" pitchFamily="2" charset="-122"/>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ln/>
        </p:spPr>
      </p:sp>
      <p:sp>
        <p:nvSpPr>
          <p:cNvPr id="348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481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C2F6A646-E3BD-430F-A559-EB8157601E1E}" type="datetime1">
              <a:rPr lang="en-US" sz="1200" b="0" i="0"/>
              <a:pPr eaLnBrk="1" hangingPunct="1"/>
              <a:t>1/6/2014</a:t>
            </a:fld>
            <a:endParaRPr lang="en-US" sz="1200" b="0" i="0"/>
          </a:p>
        </p:txBody>
      </p:sp>
      <p:sp>
        <p:nvSpPr>
          <p:cNvPr id="348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96CCE8F0-4808-446F-8260-53C6A6B595D3}" type="slidenum">
              <a:rPr lang="en-US" sz="1200" b="0" i="0"/>
              <a:pPr eaLnBrk="1" hangingPunct="1"/>
              <a:t>17</a:t>
            </a:fld>
            <a:endParaRPr lang="en-US" sz="1200" b="0" i="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78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DF11CC5-8707-4F28-B265-5A7599C95146}" type="datetime1">
              <a:rPr lang="en-US" sz="1200" b="0" i="0"/>
              <a:pPr eaLnBrk="1" hangingPunct="1"/>
              <a:t>1/6/2014</a:t>
            </a:fld>
            <a:endParaRPr lang="en-US" sz="1200" b="0" i="0"/>
          </a:p>
        </p:txBody>
      </p:sp>
      <p:sp>
        <p:nvSpPr>
          <p:cNvPr id="378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6323D8B-3F20-47B9-B250-4FBCC6BBAFE4}" type="slidenum">
              <a:rPr lang="en-US" sz="1200" b="0" i="0"/>
              <a:pPr eaLnBrk="1" hangingPunct="1"/>
              <a:t>19</a:t>
            </a:fld>
            <a:endParaRPr lang="en-US" sz="1200" b="0" i="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993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6AFEFCE2-F66E-40CC-BC28-4A878B1B8605}" type="datetime1">
              <a:rPr lang="en-US" sz="1200" b="0" i="0"/>
              <a:pPr eaLnBrk="1" hangingPunct="1"/>
              <a:t>1/6/2014</a:t>
            </a:fld>
            <a:endParaRPr lang="en-US" sz="1200" b="0" i="0"/>
          </a:p>
        </p:txBody>
      </p:sp>
      <p:sp>
        <p:nvSpPr>
          <p:cNvPr id="3994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D74DB7B-2F1B-4CB9-9D4D-73AD2AE97430}" type="slidenum">
              <a:rPr lang="en-US" sz="1200" b="0" i="0"/>
              <a:pPr eaLnBrk="1" hangingPunct="1"/>
              <a:t>20</a:t>
            </a:fld>
            <a:endParaRPr lang="en-US" sz="1200" b="0" i="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4915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C0761CD-BB8A-41A9-998B-302D4D6DDB35}" type="datetime1">
              <a:rPr lang="en-US" sz="1200" b="0" i="0">
                <a:solidFill>
                  <a:prstClr val="black"/>
                </a:solidFill>
              </a:rPr>
              <a:pPr eaLnBrk="1" hangingPunct="1"/>
              <a:t>1/6/2014</a:t>
            </a:fld>
            <a:endParaRPr lang="en-US" sz="1200" b="0" i="0">
              <a:solidFill>
                <a:prstClr val="black"/>
              </a:solidFill>
            </a:endParaRPr>
          </a:p>
        </p:txBody>
      </p:sp>
      <p:sp>
        <p:nvSpPr>
          <p:cNvPr id="49156"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E1F5D815-C596-4E2C-9E2E-5227A9346303}" type="slidenum">
              <a:rPr lang="en-US" sz="1200" b="0" i="0">
                <a:solidFill>
                  <a:prstClr val="black"/>
                </a:solidFill>
              </a:rPr>
              <a:pPr eaLnBrk="1" hangingPunct="1"/>
              <a:t>28</a:t>
            </a:fld>
            <a:endParaRPr lang="en-US" sz="1200" b="0" i="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For each product, describe and illustrate the routine validation tools that you have or are developing. At a minimum address the following:</a:t>
            </a:r>
          </a:p>
          <a:p>
            <a:pPr marL="111552" lvl="1">
              <a:spcBef>
                <a:spcPct val="20000"/>
              </a:spcBef>
              <a:buClr>
                <a:schemeClr val="accent2"/>
              </a:buClr>
            </a:pPr>
            <a:r>
              <a:rPr lang="en-US" smtClean="0">
                <a:latin typeface="Arial" pitchFamily="34" charset="0"/>
                <a:ea typeface="ＭＳ Ｐゴシック" pitchFamily="34" charset="-128"/>
              </a:rPr>
              <a:t>- Capabilities (in their final state)</a:t>
            </a:r>
          </a:p>
          <a:p>
            <a:pPr marL="111552" lvl="1">
              <a:spcBef>
                <a:spcPct val="20000"/>
              </a:spcBef>
              <a:buClr>
                <a:schemeClr val="accent2"/>
              </a:buClr>
            </a:pPr>
            <a:r>
              <a:rPr lang="en-US" smtClean="0">
                <a:latin typeface="Arial" pitchFamily="34" charset="0"/>
                <a:ea typeface="ＭＳ Ｐゴシック" pitchFamily="34" charset="-128"/>
              </a:rPr>
              <a:t>- Datasets used</a:t>
            </a:r>
          </a:p>
          <a:p>
            <a:pPr marL="111552" lvl="1">
              <a:spcBef>
                <a:spcPct val="20000"/>
              </a:spcBef>
              <a:buClr>
                <a:schemeClr val="accent2"/>
              </a:buClr>
            </a:pPr>
            <a:r>
              <a:rPr lang="en-US" smtClean="0">
                <a:latin typeface="Arial" pitchFamily="34" charset="0"/>
                <a:ea typeface="ＭＳ Ｐゴシック" pitchFamily="34" charset="-128"/>
              </a:rPr>
              <a:t>- Visualization software tools used (IDL, McIDAS, other…) to visualize the products, intermediate products, diagnostic data, product performance measures,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 etc…  </a:t>
            </a:r>
          </a:p>
          <a:p>
            <a:pPr marL="111552" lvl="1">
              <a:spcBef>
                <a:spcPct val="20000"/>
              </a:spcBef>
              <a:buClr>
                <a:schemeClr val="accent2"/>
              </a:buClr>
            </a:pPr>
            <a:r>
              <a:rPr lang="en-US" smtClean="0">
                <a:latin typeface="Arial" pitchFamily="34" charset="0"/>
                <a:ea typeface="ＭＳ Ｐゴシック" pitchFamily="34" charset="-128"/>
              </a:rPr>
              <a:t>-  </a:t>
            </a:r>
          </a:p>
          <a:p>
            <a:pPr marL="111552" lvl="1">
              <a:spcBef>
                <a:spcPct val="20000"/>
              </a:spcBef>
              <a:buClr>
                <a:schemeClr val="accent2"/>
              </a:buClr>
            </a:pPr>
            <a:r>
              <a:rPr lang="en-US" smtClean="0">
                <a:latin typeface="Arial" pitchFamily="34" charset="0"/>
                <a:ea typeface="ＭＳ Ｐゴシック" pitchFamily="34" charset="-128"/>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Please provide your thoughts and ideas for enhancing the capabilities and utililty of the validation tools beyond what you already planned to do. For example:</a:t>
            </a:r>
          </a:p>
          <a:p>
            <a:pPr marL="111552" lvl="1">
              <a:spcBef>
                <a:spcPct val="20000"/>
              </a:spcBef>
              <a:buClr>
                <a:schemeClr val="accent2"/>
              </a:buClr>
            </a:pPr>
            <a:r>
              <a:rPr lang="en-US" smtClean="0">
                <a:latin typeface="Arial" pitchFamily="34" charset="0"/>
                <a:ea typeface="ＭＳ Ｐゴシック" pitchFamily="34" charset="-128"/>
              </a:rPr>
              <a:t>1) Could your matchup databases support product reprocessing? </a:t>
            </a:r>
          </a:p>
          <a:p>
            <a:pPr marL="111552" lvl="1">
              <a:spcBef>
                <a:spcPct val="20000"/>
              </a:spcBef>
              <a:buClr>
                <a:schemeClr val="accent2"/>
              </a:buClr>
            </a:pPr>
            <a:r>
              <a:rPr lang="en-US" smtClean="0">
                <a:latin typeface="Arial" pitchFamily="34" charset="0"/>
                <a:ea typeface="ＭＳ Ｐゴシック" pitchFamily="34" charset="-128"/>
              </a:rPr>
              <a:t>2) What new visualization technologies could be used to further enhance the capability/utility of a routine or </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deep-dive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validation tool?</a:t>
            </a:r>
          </a:p>
          <a:p>
            <a:pPr marL="111552" lvl="1">
              <a:spcBef>
                <a:spcPct val="20000"/>
              </a:spcBef>
              <a:buClr>
                <a:schemeClr val="accent2"/>
              </a:buClr>
            </a:pPr>
            <a:r>
              <a:rPr lang="en-US" smtClean="0">
                <a:latin typeface="Arial" pitchFamily="34" charset="0"/>
                <a:ea typeface="ＭＳ Ｐゴシック" pitchFamily="34" charset="-128"/>
              </a:rPr>
              <a:t>3) What web interfaces to your validation tool outcomes could/should be developed (if not already developed)?</a:t>
            </a:r>
          </a:p>
          <a:p>
            <a:pPr marL="111552" lvl="1">
              <a:spcBef>
                <a:spcPct val="20000"/>
              </a:spcBef>
              <a:buClr>
                <a:schemeClr val="accent2"/>
              </a:buClr>
            </a:pPr>
            <a:r>
              <a:rPr lang="en-US" smtClean="0">
                <a:latin typeface="Arial" pitchFamily="34" charset="0"/>
                <a:ea typeface="ＭＳ Ｐゴシック" pitchFamily="34" charset="-128"/>
              </a:rPr>
              <a:t>4) Other ideas?</a:t>
            </a:r>
          </a:p>
        </p:txBody>
      </p:sp>
      <p:sp>
        <p:nvSpPr>
          <p:cNvPr id="63491"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E6130D9-72E5-4F51-AEFE-3903866AFCE3}" type="datetime1">
              <a:rPr lang="en-US" sz="1200" b="0" i="0"/>
              <a:pPr eaLnBrk="1" hangingPunct="1"/>
              <a:t>1/6/2014</a:t>
            </a:fld>
            <a:endParaRPr lang="en-US" sz="1200" b="0" i="0"/>
          </a:p>
        </p:txBody>
      </p:sp>
      <p:sp>
        <p:nvSpPr>
          <p:cNvPr id="6349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544A6616-F299-4BF8-986C-AF88334B7AE8}" type="slidenum">
              <a:rPr lang="en-US" sz="1200" b="0" i="0"/>
              <a:pPr eaLnBrk="1" hangingPunct="1"/>
              <a:t>40</a:t>
            </a:fld>
            <a:endParaRPr lang="en-US" sz="1200" b="0" i="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also useful</a:t>
            </a:r>
            <a:r>
              <a:rPr lang="en-US" baseline="0" dirty="0" smtClean="0"/>
              <a:t> for forecasters to view recent past analyses of the NearCast fields. This allows them to see the most recent observed evolution of moisture and stability in the atmosphere along with satellite/radar imagery.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58008B3-DAFE-430A-BF95-236640E42350}" type="slidenum">
              <a:rPr lang="en-US" smtClean="0"/>
              <a:t>44</a:t>
            </a:fld>
            <a:endParaRPr lang="en-US"/>
          </a:p>
        </p:txBody>
      </p:sp>
    </p:spTree>
    <p:extLst>
      <p:ext uri="{BB962C8B-B14F-4D97-AF65-F5344CB8AC3E}">
        <p14:creationId xmlns:p14="http://schemas.microsoft.com/office/powerpoint/2010/main" val="2812404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3E0DFC-B613-45EE-BDF2-9E3E684451E7}" type="slidenum">
              <a:rPr lang="en-US" altLang="zh-CN" sz="1200" b="0" i="0"/>
              <a:pPr eaLnBrk="1" hangingPunct="1"/>
              <a:t>54</a:t>
            </a:fld>
            <a:endParaRPr lang="en-US" altLang="zh-CN" sz="1200" b="0" i="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8CBD3F9C-4DC8-4594-BB4F-D4C38FD52DAD}" type="slidenum">
              <a:rPr lang="en-US" altLang="zh-CN" sz="1200" b="0" i="0"/>
              <a:pPr eaLnBrk="1" hangingPunct="1"/>
              <a:t>55</a:t>
            </a:fld>
            <a:endParaRPr lang="en-US" altLang="zh-CN" sz="1200" b="0" i="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r>
              <a:rPr lang="en-US" dirty="0" smtClean="0"/>
              <a:t>Topic areas to cover. Plan on a 15-20 min presentation. </a:t>
            </a:r>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58</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03">
              <a:defRPr/>
            </a:pPr>
            <a:endParaRPr lang="en-US" dirty="0" smtClean="0"/>
          </a:p>
        </p:txBody>
      </p:sp>
      <p:sp>
        <p:nvSpPr>
          <p:cNvPr id="4" name="Slide Number Placeholder 3"/>
          <p:cNvSpPr>
            <a:spLocks noGrp="1"/>
          </p:cNvSpPr>
          <p:nvPr>
            <p:ph type="sldNum" sz="quarter" idx="10"/>
          </p:nvPr>
        </p:nvSpPr>
        <p:spPr/>
        <p:txBody>
          <a:bodyPr/>
          <a:lstStyle/>
          <a:p>
            <a:fld id="{98311FDA-E9E1-4142-9549-F617B3998ACE}" type="slidenum">
              <a:rPr lang="en-US" smtClean="0">
                <a:solidFill>
                  <a:prstClr val="black"/>
                </a:solidFill>
              </a:rPr>
              <a:pPr/>
              <a:t>59</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r>
              <a:rPr lang="en-US" b="1" dirty="0">
                <a:solidFill>
                  <a:srgbClr val="000099"/>
                </a:solidFill>
              </a:rPr>
              <a:t>Notes:</a:t>
            </a:r>
          </a:p>
          <a:p>
            <a:pPr defTabSz="904982">
              <a:defRPr/>
            </a:pPr>
            <a:r>
              <a:rPr lang="en-US" b="1" dirty="0">
                <a:solidFill>
                  <a:srgbClr val="000099"/>
                </a:solidFill>
              </a:rPr>
              <a:t>OAR has notified the Line Office Transition managers (LOTM) that it needs to have a decision on the transition of NOAA GPS-Met from research to operations.  Otherwise, ESRL/GSD data acquisition, processing and distribution will cease at the end of FY14.  A decision not to transition (the most likely outcome) will in all probability end NOAA/OAR activities with this observation unless someone in the private sector decides to pick it up commercially.  If that occurs, GPSPW data from some sites may still be available from UCAR/COSMIC as long as they receive funding from NSF or some other entity to support it.</a:t>
            </a:r>
          </a:p>
          <a:p>
            <a:pPr defTabSz="904982">
              <a:defRPr/>
            </a:pPr>
            <a:endParaRPr lang="en-US" b="1" dirty="0">
              <a:solidFill>
                <a:srgbClr val="000099"/>
              </a:solidFill>
            </a:endParaRPr>
          </a:p>
          <a:p>
            <a:pPr defTabSz="904982">
              <a:defRPr/>
            </a:pPr>
            <a:r>
              <a:rPr lang="en-US" b="1" dirty="0">
                <a:solidFill>
                  <a:srgbClr val="000099"/>
                </a:solidFill>
              </a:rPr>
              <a:t>Slides 41-52 describe applications/areas that we believe can benefit from ongoing GPSPW comparisons.  We welcome the opportunity to discuss these with you at your convenience.</a:t>
            </a:r>
          </a:p>
          <a:p>
            <a:pPr defTabSz="904982">
              <a:defRPr/>
            </a:pPr>
            <a:endParaRPr lang="en-US" b="1" dirty="0">
              <a:solidFill>
                <a:srgbClr val="000099"/>
              </a:solidFill>
            </a:endParaRPr>
          </a:p>
          <a:p>
            <a:pPr defTabSz="904982">
              <a:defRPr/>
            </a:pPr>
            <a:endParaRPr lang="en-US" b="1" dirty="0">
              <a:solidFill>
                <a:srgbClr val="000099"/>
              </a:solidFill>
            </a:endParaRPr>
          </a:p>
          <a:p>
            <a:endParaRPr lang="en-US" dirty="0"/>
          </a:p>
        </p:txBody>
      </p:sp>
      <p:sp>
        <p:nvSpPr>
          <p:cNvPr id="4" name="Slide Number Placeholder 3"/>
          <p:cNvSpPr>
            <a:spLocks noGrp="1"/>
          </p:cNvSpPr>
          <p:nvPr>
            <p:ph type="sldNum" sz="quarter" idx="10"/>
          </p:nvPr>
        </p:nvSpPr>
        <p:spPr/>
        <p:txBody>
          <a:bodyPr/>
          <a:lstStyle/>
          <a:p>
            <a:fld id="{A182D011-0681-4F37-B60D-41E71EAC8AD1}"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586625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7270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2F2FF1B3-5456-4E23-80E4-6BE02DC733B9}" type="datetime1">
              <a:rPr lang="en-US" sz="1200" b="0" i="0"/>
              <a:pPr eaLnBrk="1" hangingPunct="1"/>
              <a:t>1/6/2014</a:t>
            </a:fld>
            <a:endParaRPr lang="en-US" sz="1200" b="0" i="0"/>
          </a:p>
        </p:txBody>
      </p:sp>
      <p:sp>
        <p:nvSpPr>
          <p:cNvPr id="7270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F362ABFC-DDAC-48F3-90E6-8064C9EBFAA8}" type="slidenum">
              <a:rPr lang="en-US" sz="1200" b="0" i="0"/>
              <a:pPr eaLnBrk="1" hangingPunct="1"/>
              <a:t>64</a:t>
            </a:fld>
            <a:endParaRPr lang="en-US" sz="1200" b="0" i="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09663" y="674688"/>
            <a:ext cx="4554537" cy="3417887"/>
          </a:xfrm>
          <a:ln/>
        </p:spPr>
      </p:sp>
      <p:sp>
        <p:nvSpPr>
          <p:cNvPr id="1536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Provide a list of products and their specifications (spatial and temporal resolution, coverage). Include an example display(s) of your products.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09663" y="674688"/>
            <a:ext cx="4554537" cy="3417887"/>
          </a:xfrm>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t>Provide a list of products and their specifications (spatial and temporal resolution, coverage). Include an example display(s) of your products.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fld id="{161A7EE9-5F77-4346-A022-1C82AC9F1BFE}" type="slidenum">
              <a:rPr lang="en-US" sz="1200">
                <a:solidFill>
                  <a:prstClr val="black"/>
                </a:solidFill>
              </a:rPr>
              <a:pPr algn="r" eaLnBrk="1" hangingPunct="1"/>
              <a:t>5</a:t>
            </a:fld>
            <a:endParaRPr lang="en-US" sz="1200">
              <a:solidFill>
                <a:prstClr val="black"/>
              </a:solidFill>
            </a:endParaRPr>
          </a:p>
        </p:txBody>
      </p:sp>
      <p:sp>
        <p:nvSpPr>
          <p:cNvPr id="37891" name="Rectangle 2"/>
          <p:cNvSpPr>
            <a:spLocks noGrp="1" noRot="1" noChangeAspect="1" noChangeArrowheads="1" noTextEdit="1"/>
          </p:cNvSpPr>
          <p:nvPr>
            <p:ph type="sldImg"/>
          </p:nvPr>
        </p:nvSpPr>
        <p:spPr>
          <a:xfrm>
            <a:off x="1152525" y="692150"/>
            <a:ext cx="4556125" cy="3416300"/>
          </a:xfrm>
          <a:ln w="12700" cap="flat">
            <a:solidFill>
              <a:schemeClr val="tx1"/>
            </a:solidFill>
          </a:ln>
        </p:spPr>
      </p:sp>
      <p:sp>
        <p:nvSpPr>
          <p:cNvPr id="3789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5" tIns="45343" rIns="90685" bIns="45343"/>
          <a:lstStyle/>
          <a:p>
            <a:pPr eaLnBrk="1" hangingPunct="1"/>
            <a:r>
              <a:rPr lang="en-US" smtClean="0">
                <a:ea typeface="ＭＳ Ｐゴシック" pitchFamily="34" charset="-128"/>
              </a:rPr>
              <a:t>To a quick review of most stringent requirements.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F52F0BD-792F-4EB9-99A0-D562F883D471}" type="slidenum">
              <a:rPr lang="en-US" sz="1200" b="0" i="0"/>
              <a:pPr eaLnBrk="1" hangingPunct="1"/>
              <a:t>6</a:t>
            </a:fld>
            <a:endParaRPr lang="en-US" sz="1200" b="0" i="0"/>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latin typeface="Arial" pitchFamily="34" charset="0"/>
                <a:ea typeface="ＭＳ Ｐゴシック" pitchFamily="34" charset="-128"/>
              </a:rPr>
              <a:t>First algorithm summary slide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11552" lvl="1">
              <a:spcBef>
                <a:spcPct val="20000"/>
              </a:spcBef>
              <a:buClr>
                <a:schemeClr val="accent2"/>
              </a:buClr>
            </a:pPr>
            <a:r>
              <a:rPr lang="en-US" smtClean="0">
                <a:latin typeface="Arial" pitchFamily="34" charset="0"/>
                <a:ea typeface="ＭＳ Ｐゴシック" pitchFamily="34" charset="-128"/>
              </a:rPr>
              <a:t>Highlight/summarize validation strategy for each product.  </a:t>
            </a:r>
          </a:p>
          <a:p>
            <a:pPr marL="111552" lvl="1">
              <a:spcBef>
                <a:spcPct val="20000"/>
              </a:spcBef>
              <a:buClr>
                <a:schemeClr val="accent2"/>
              </a:buClr>
            </a:pPr>
            <a:r>
              <a:rPr lang="en-US" smtClean="0">
                <a:latin typeface="Arial" pitchFamily="34" charset="0"/>
                <a:ea typeface="ＭＳ Ｐゴシック" pitchFamily="34" charset="-128"/>
              </a:rPr>
              <a:t>Identify reference/</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ground truth</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 datasets that are needed and where/how these are obtained</a:t>
            </a:r>
          </a:p>
          <a:p>
            <a:pPr marL="111552" lvl="1">
              <a:spcBef>
                <a:spcPct val="20000"/>
              </a:spcBef>
              <a:buClr>
                <a:schemeClr val="accent2"/>
              </a:buClr>
            </a:pPr>
            <a:r>
              <a:rPr lang="en-US" smtClean="0">
                <a:latin typeface="Arial" pitchFamily="34" charset="0"/>
                <a:ea typeface="ＭＳ Ｐゴシック" pitchFamily="34" charset="-128"/>
              </a:rPr>
              <a:t>Identify validation tools (routine &amp; deep-dive) that are needed and being developed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ABI has the similar profile capability of GOES Sounder when combining forecasts and radiances in the retrieval processing (</a:t>
            </a:r>
            <a:r>
              <a:rPr lang="en-US" baseline="0" dirty="0" err="1" smtClean="0"/>
              <a:t>Schmit</a:t>
            </a:r>
            <a:r>
              <a:rPr lang="en-US" baseline="0" dirty="0" smtClean="0"/>
              <a:t> et al. 2008).  In this slides, GOES-R algorithm is applied to process GOES Sounder.</a:t>
            </a:r>
            <a:endParaRPr lang="en-US" dirty="0"/>
          </a:p>
        </p:txBody>
      </p:sp>
      <p:sp>
        <p:nvSpPr>
          <p:cNvPr id="4" name="Slide Number Placeholder 3"/>
          <p:cNvSpPr>
            <a:spLocks noGrp="1"/>
          </p:cNvSpPr>
          <p:nvPr>
            <p:ph type="sldNum" sz="quarter" idx="10"/>
          </p:nvPr>
        </p:nvSpPr>
        <p:spPr/>
        <p:txBody>
          <a:bodyPr/>
          <a:lstStyle/>
          <a:p>
            <a:fld id="{4128CDA0-33ED-4EAB-B984-6CC96D2EAD10}" type="slidenum">
              <a:rPr lang="en-US" smtClean="0"/>
              <a:t>9</a:t>
            </a:fld>
            <a:endParaRPr lang="en-US"/>
          </a:p>
        </p:txBody>
      </p:sp>
    </p:spTree>
    <p:extLst>
      <p:ext uri="{BB962C8B-B14F-4D97-AF65-F5344CB8AC3E}">
        <p14:creationId xmlns:p14="http://schemas.microsoft.com/office/powerpoint/2010/main" val="2808193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a typeface="ＭＳ Ｐゴシック" pitchFamily="34" charset="-128"/>
            </a:endParaRPr>
          </a:p>
        </p:txBody>
      </p:sp>
      <p:sp>
        <p:nvSpPr>
          <p:cNvPr id="30723"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A8843EE6-E983-4A71-BA98-623808FF20D3}" type="datetime1">
              <a:rPr lang="en-US" sz="1200" b="0" i="0"/>
              <a:pPr eaLnBrk="1" hangingPunct="1"/>
              <a:t>1/6/2014</a:t>
            </a:fld>
            <a:endParaRPr lang="en-US" sz="1200" b="0" i="0"/>
          </a:p>
        </p:txBody>
      </p:sp>
      <p:sp>
        <p:nvSpPr>
          <p:cNvPr id="3072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553" eaLnBrk="0" hangingPunct="0">
              <a:defRPr sz="2000" b="1" i="1">
                <a:solidFill>
                  <a:schemeClr val="tx1"/>
                </a:solidFill>
                <a:latin typeface="Arial" pitchFamily="34" charset="0"/>
                <a:ea typeface="ＭＳ Ｐゴシック" pitchFamily="34" charset="-128"/>
              </a:defRPr>
            </a:lvl1pPr>
            <a:lvl2pPr marL="735298" indent="-282807" defTabSz="906553" eaLnBrk="0" hangingPunct="0">
              <a:defRPr sz="2000" b="1" i="1">
                <a:solidFill>
                  <a:schemeClr val="tx1"/>
                </a:solidFill>
                <a:latin typeface="Arial" pitchFamily="34" charset="0"/>
                <a:ea typeface="ＭＳ Ｐゴシック" pitchFamily="34" charset="-128"/>
              </a:defRPr>
            </a:lvl2pPr>
            <a:lvl3pPr marL="1131227" indent="-226245" defTabSz="906553" eaLnBrk="0" hangingPunct="0">
              <a:defRPr sz="2000" b="1" i="1">
                <a:solidFill>
                  <a:schemeClr val="tx1"/>
                </a:solidFill>
                <a:latin typeface="Arial" pitchFamily="34" charset="0"/>
                <a:ea typeface="ＭＳ Ｐゴシック" pitchFamily="34" charset="-128"/>
              </a:defRPr>
            </a:lvl3pPr>
            <a:lvl4pPr marL="1583718" indent="-226245" defTabSz="906553" eaLnBrk="0" hangingPunct="0">
              <a:defRPr sz="2000" b="1" i="1">
                <a:solidFill>
                  <a:schemeClr val="tx1"/>
                </a:solidFill>
                <a:latin typeface="Arial" pitchFamily="34" charset="0"/>
                <a:ea typeface="ＭＳ Ｐゴシック" pitchFamily="34" charset="-128"/>
              </a:defRPr>
            </a:lvl4pPr>
            <a:lvl5pPr marL="2036209" indent="-226245" defTabSz="906553" eaLnBrk="0" hangingPunct="0">
              <a:defRPr sz="2000" b="1" i="1">
                <a:solidFill>
                  <a:schemeClr val="tx1"/>
                </a:solidFill>
                <a:latin typeface="Arial" pitchFamily="34" charset="0"/>
                <a:ea typeface="ＭＳ Ｐゴシック" pitchFamily="34" charset="-128"/>
              </a:defRPr>
            </a:lvl5pPr>
            <a:lvl6pPr marL="248870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41190"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393681"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46172" indent="-226245" defTabSz="906553"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fld id="{B7AE5493-1EEF-4BFF-A6EA-42629E351218}" type="slidenum">
              <a:rPr lang="en-US" sz="1200" b="0" i="0"/>
              <a:pPr eaLnBrk="1" hangingPunct="1"/>
              <a:t>15</a:t>
            </a:fld>
            <a:endParaRPr lang="en-US" sz="1200" b="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4122AF2-6259-48E1-9FA8-B31190CD4C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436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587228-6F33-47AE-A754-6A9A6CCE71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6312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1FA05E-5EC9-44E3-B9B3-E946C27E7C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840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cs typeface="+mn-cs"/>
              </a:defRPr>
            </a:lvl1pPr>
          </a:lstStyle>
          <a:p>
            <a:pPr>
              <a:defRPr/>
            </a:pPr>
            <a:r>
              <a:rPr lang="en-US"/>
              <a:t>&lt;Soundings&gt; AWG Annual</a:t>
            </a:r>
          </a:p>
        </p:txBody>
      </p:sp>
      <p:sp>
        <p:nvSpPr>
          <p:cNvPr id="5" name="Rectangle 4"/>
          <p:cNvSpPr>
            <a:spLocks noGrp="1" noChangeArrowheads="1"/>
          </p:cNvSpPr>
          <p:nvPr>
            <p:ph type="sldNum" sz="quarter" idx="11"/>
          </p:nvPr>
        </p:nvSpPr>
        <p:spPr/>
        <p:txBody>
          <a:bodyPr/>
          <a:lstStyle>
            <a:lvl1pPr>
              <a:defRPr/>
            </a:lvl1pPr>
          </a:lstStyle>
          <a:p>
            <a:fld id="{1F93D8DC-33DC-411B-B7C2-308F53054E10}" type="slidenum">
              <a:rPr lang="en-US"/>
              <a:pPr/>
              <a:t>‹#›</a:t>
            </a:fld>
            <a:endParaRPr lang="en-US"/>
          </a:p>
        </p:txBody>
      </p:sp>
    </p:spTree>
    <p:extLst>
      <p:ext uri="{BB962C8B-B14F-4D97-AF65-F5344CB8AC3E}">
        <p14:creationId xmlns:p14="http://schemas.microsoft.com/office/powerpoint/2010/main" val="492611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015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414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40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056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469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45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F497244-FA3C-4012-968F-09C273D16A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36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209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16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996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297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8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33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608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8167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0343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560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C47A05-32DA-4633-ABBB-31C9403656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9447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485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57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888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25307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38195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8795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291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5575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78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975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D0AB9A-A4B3-4789-9CF3-62E4C6C200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0605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428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91064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359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067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7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6E11007-3F35-4E7F-BB35-5754D28F53D4}" type="slidenum">
              <a:rPr lang="en-US"/>
              <a:pPr>
                <a:defRPr/>
              </a:pPr>
              <a:t>‹#›</a:t>
            </a:fld>
            <a:endParaRPr lang="en-US"/>
          </a:p>
        </p:txBody>
      </p:sp>
    </p:spTree>
    <p:extLst>
      <p:ext uri="{BB962C8B-B14F-4D97-AF65-F5344CB8AC3E}">
        <p14:creationId xmlns:p14="http://schemas.microsoft.com/office/powerpoint/2010/main" val="41408892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5"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0CA1FE1-1CDC-417A-BEAC-F61065428A43}" type="slidenum">
              <a:rPr lang="en-US"/>
              <a:pPr>
                <a:defRPr/>
              </a:pPr>
              <a:t>‹#›</a:t>
            </a:fld>
            <a:endParaRPr lang="en-US"/>
          </a:p>
        </p:txBody>
      </p:sp>
    </p:spTree>
    <p:extLst>
      <p:ext uri="{BB962C8B-B14F-4D97-AF65-F5344CB8AC3E}">
        <p14:creationId xmlns:p14="http://schemas.microsoft.com/office/powerpoint/2010/main" val="1261389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a:p>
            <a:pPr>
              <a:defRPr/>
            </a:pPr>
            <a:endParaRPr lang="en-US">
              <a:solidFill>
                <a:srgbClr val="000000"/>
              </a:solidFill>
            </a:endParaRPr>
          </a:p>
        </p:txBody>
      </p:sp>
      <p:sp>
        <p:nvSpPr>
          <p:cNvPr id="4" name="Rectangle 10"/>
          <p:cNvSpPr>
            <a:spLocks noGrp="1" noChangeArrowheads="1"/>
          </p:cNvSpPr>
          <p:nvPr>
            <p:ph type="dt" sz="half" idx="11"/>
          </p:nvPr>
        </p:nvSpPr>
        <p:spPr>
          <a:ln/>
        </p:spPr>
        <p:txBody>
          <a:bodyPr/>
          <a:lstStyle>
            <a:lvl1pPr>
              <a:defRPr/>
            </a:lvl1pPr>
          </a:lstStyle>
          <a:p>
            <a:pPr>
              <a:defRPr/>
            </a:pPr>
            <a:endParaRPr lang="en-US">
              <a:solidFill>
                <a:srgbClr val="000000"/>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1F1E80A8-1586-412A-A1CE-D82FE156FA0F}" type="slidenum">
              <a:rPr lang="en-US"/>
              <a:pPr>
                <a:defRPr/>
              </a:pPr>
              <a:t>‹#›</a:t>
            </a:fld>
            <a:endParaRPr lang="en-US"/>
          </a:p>
        </p:txBody>
      </p:sp>
    </p:spTree>
    <p:extLst>
      <p:ext uri="{BB962C8B-B14F-4D97-AF65-F5344CB8AC3E}">
        <p14:creationId xmlns:p14="http://schemas.microsoft.com/office/powerpoint/2010/main" val="3174323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2209800"/>
            <a:ext cx="3848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6" name="Rectangle 4"/>
          <p:cNvSpPr>
            <a:spLocks noGrp="1" noChangeArrowheads="1"/>
          </p:cNvSpPr>
          <p:nvPr>
            <p:ph type="sldNum" sz="quarter" idx="11"/>
          </p:nvPr>
        </p:nvSpPr>
        <p:spPr/>
        <p:txBody>
          <a:bodyPr/>
          <a:lstStyle>
            <a:lvl1pPr>
              <a:defRPr/>
            </a:lvl1pPr>
          </a:lstStyle>
          <a:p>
            <a:pPr>
              <a:defRPr/>
            </a:pPr>
            <a:fld id="{7F01C6DD-B7E0-40D2-9C61-9C0534F1029B}" type="slidenum">
              <a:rPr lang="en-US"/>
              <a:pPr>
                <a:defRPr/>
              </a:pPr>
              <a:t>‹#›</a:t>
            </a:fld>
            <a:endParaRPr lang="en-US"/>
          </a:p>
        </p:txBody>
      </p:sp>
    </p:spTree>
    <p:extLst>
      <p:ext uri="{BB962C8B-B14F-4D97-AF65-F5344CB8AC3E}">
        <p14:creationId xmlns:p14="http://schemas.microsoft.com/office/powerpoint/2010/main" val="218615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0367B41-98CC-43C4-9F11-5289BB6C665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40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3" name="Rectangle 4"/>
          <p:cNvSpPr>
            <a:spLocks noGrp="1" noChangeArrowheads="1"/>
          </p:cNvSpPr>
          <p:nvPr>
            <p:ph type="sldNum" sz="quarter" idx="11"/>
          </p:nvPr>
        </p:nvSpPr>
        <p:spPr/>
        <p:txBody>
          <a:bodyPr/>
          <a:lstStyle>
            <a:lvl1pPr>
              <a:defRPr/>
            </a:lvl1pPr>
          </a:lstStyle>
          <a:p>
            <a:pPr>
              <a:defRPr/>
            </a:pPr>
            <a:fld id="{4D7E5A2D-95A1-40F1-BA35-EEB7DCC3B1A3}" type="slidenum">
              <a:rPr lang="en-US"/>
              <a:pPr>
                <a:defRPr/>
              </a:pPr>
              <a:t>‹#›</a:t>
            </a:fld>
            <a:endParaRPr lang="en-US"/>
          </a:p>
        </p:txBody>
      </p:sp>
    </p:spTree>
    <p:extLst>
      <p:ext uri="{BB962C8B-B14F-4D97-AF65-F5344CB8AC3E}">
        <p14:creationId xmlns:p14="http://schemas.microsoft.com/office/powerpoint/2010/main" val="13603801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95400" y="228600"/>
            <a:ext cx="7543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2209800"/>
            <a:ext cx="7848600" cy="4114800"/>
          </a:xfrm>
        </p:spPr>
        <p:txBody>
          <a:bodyPr/>
          <a:lstStyle/>
          <a:p>
            <a:pPr lvl="0"/>
            <a:endParaRPr lang="en-US" noProof="0" smtClean="0"/>
          </a:p>
        </p:txBody>
      </p:sp>
      <p:sp>
        <p:nvSpPr>
          <p:cNvPr id="4" name="Rectangle 3"/>
          <p:cNvSpPr>
            <a:spLocks noGrp="1" noChangeArrowheads="1"/>
          </p:cNvSpPr>
          <p:nvPr>
            <p:ph type="ftr" sz="quarter" idx="10"/>
          </p:nvPr>
        </p:nvSpPr>
        <p:spPr/>
        <p:txBody>
          <a:bodyPr/>
          <a:lstStyle>
            <a:lvl1pPr>
              <a:defRPr>
                <a:latin typeface="Arial" charset="0"/>
                <a:ea typeface="+mn-ea"/>
              </a:defRPr>
            </a:lvl1pPr>
          </a:lstStyle>
          <a:p>
            <a:pPr>
              <a:defRPr/>
            </a:pPr>
            <a:r>
              <a:rPr lang="en-US">
                <a:solidFill>
                  <a:srgbClr val="000000"/>
                </a:solidFill>
              </a:rPr>
              <a:t>&lt;Soundings&gt; AWG Annual</a:t>
            </a:r>
          </a:p>
        </p:txBody>
      </p:sp>
      <p:sp>
        <p:nvSpPr>
          <p:cNvPr id="5" name="Rectangle 4"/>
          <p:cNvSpPr>
            <a:spLocks noGrp="1" noChangeArrowheads="1"/>
          </p:cNvSpPr>
          <p:nvPr>
            <p:ph type="sldNum" sz="quarter" idx="11"/>
          </p:nvPr>
        </p:nvSpPr>
        <p:spPr/>
        <p:txBody>
          <a:bodyPr/>
          <a:lstStyle>
            <a:lvl1pPr>
              <a:defRPr/>
            </a:lvl1pPr>
          </a:lstStyle>
          <a:p>
            <a:pPr>
              <a:defRPr/>
            </a:pPr>
            <a:fld id="{9BE61332-A3A8-458F-8F4C-7CFC9D8645EE}" type="slidenum">
              <a:rPr lang="en-US"/>
              <a:pPr>
                <a:defRPr/>
              </a:pPr>
              <a:t>‹#›</a:t>
            </a:fld>
            <a:endParaRPr lang="en-US"/>
          </a:p>
        </p:txBody>
      </p:sp>
    </p:spTree>
    <p:extLst>
      <p:ext uri="{BB962C8B-B14F-4D97-AF65-F5344CB8AC3E}">
        <p14:creationId xmlns:p14="http://schemas.microsoft.com/office/powerpoint/2010/main" val="4118223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fld id="{28AB42F3-0C86-4CFA-B693-8C297A7F7D5B}" type="slidenum">
              <a:rPr lang="en-US" smtClean="0">
                <a:solidFill>
                  <a:srgbClr val="000000"/>
                </a:solidFill>
              </a:rPr>
              <a:pPr lvl="4"/>
              <a:t>‹#›</a:t>
            </a:fld>
            <a:endParaRPr lang="en-US" dirty="0"/>
          </a:p>
        </p:txBody>
      </p:sp>
      <p:pic>
        <p:nvPicPr>
          <p:cNvPr id="8" name="Picture 7" descr="nasa_logo.jpeg"/>
          <p:cNvPicPr>
            <a:picLocks noChangeAspect="1"/>
          </p:cNvPicPr>
          <p:nvPr userDrawn="1"/>
        </p:nvPicPr>
        <p:blipFill>
          <a:blip r:embed="rId2" cstate="print"/>
          <a:stretch>
            <a:fillRect/>
          </a:stretch>
        </p:blipFill>
        <p:spPr>
          <a:xfrm>
            <a:off x="8301610" y="52629"/>
            <a:ext cx="855015" cy="688020"/>
          </a:xfrm>
          <a:prstGeom prst="rect">
            <a:avLst/>
          </a:prstGeom>
        </p:spPr>
      </p:pic>
      <p:pic>
        <p:nvPicPr>
          <p:cNvPr id="9" name="Picture 8" descr="noaalogo.jpeg"/>
          <p:cNvPicPr>
            <a:picLocks noChangeAspect="1"/>
          </p:cNvPicPr>
          <p:nvPr userDrawn="1"/>
        </p:nvPicPr>
        <p:blipFill>
          <a:blip r:embed="rId3" cstate="print"/>
          <a:stretch>
            <a:fillRect/>
          </a:stretch>
        </p:blipFill>
        <p:spPr>
          <a:xfrm>
            <a:off x="7616084" y="44083"/>
            <a:ext cx="744766" cy="744766"/>
          </a:xfrm>
          <a:prstGeom prst="rect">
            <a:avLst/>
          </a:prstGeom>
        </p:spPr>
      </p:pic>
      <p:sp>
        <p:nvSpPr>
          <p:cNvPr id="6" name="Slide Number Placeholder 7"/>
          <p:cNvSpPr>
            <a:spLocks noGrp="1"/>
          </p:cNvSpPr>
          <p:nvPr userDrawn="1">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580736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C107F82-9865-480F-85AC-331B0364DFF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81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6BA621-9667-46F7-9432-F4D42CEF1C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02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60C039E-87E1-478D-9DB4-60ADEA5A8F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68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EC4FCE2-59BE-46F0-B764-F9C4009DF4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842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4.jpeg"/><Relationship Id="rId5" Type="http://schemas.openxmlformats.org/officeDocument/2006/relationships/slideLayout" Target="../slideLayouts/slideLayout50.xml"/><Relationship Id="rId10"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52.xml"/><Relationship Id="rId5" Type="http://schemas.openxmlformats.org/officeDocument/2006/relationships/image" Target="../media/image7.jpe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80258CF-59F7-4179-A4D7-9A7040E9F01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0323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544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37688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CBA4A-3AD8-4B83-AF6E-D363AF04B82A}" type="datetimeFigureOut">
              <a:rPr lang="en-US" smtClean="0">
                <a:solidFill>
                  <a:prstClr val="black">
                    <a:tint val="75000"/>
                  </a:prstClr>
                </a:solidFill>
              </a:rPr>
              <a:pPr/>
              <a:t>1/6/2014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A1D188-B497-4817-885A-62783FFBD4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2249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goesr_iosspdt_template1"/>
          <p:cNvPicPr>
            <a:picLocks noChangeAspect="1" noChangeArrowheads="1"/>
          </p:cNvPicPr>
          <p:nvPr userDrawn="1"/>
        </p:nvPicPr>
        <p:blipFill>
          <a:blip r:embed="rId8">
            <a:lum bright="-30000" contrast="-36000"/>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466850" y="169863"/>
            <a:ext cx="57912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7" name="Rectangle 5"/>
          <p:cNvSpPr>
            <a:spLocks noGrp="1" noChangeArrowheads="1"/>
          </p:cNvSpPr>
          <p:nvPr>
            <p:ph type="ftr" sz="quarter" idx="3"/>
          </p:nvPr>
        </p:nvSpPr>
        <p:spPr bwMode="auto">
          <a:xfrm>
            <a:off x="2560638" y="6221413"/>
            <a:ext cx="402431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200" i="0">
                <a:latin typeface="Arial" pitchFamily="34" charset="0"/>
                <a:ea typeface="MS PGothic" pitchFamily="34" charset="-128"/>
              </a:defRPr>
            </a:lvl1pPr>
          </a:lstStyle>
          <a:p>
            <a:pPr fontAlgn="base">
              <a:spcAft>
                <a:spcPct val="0"/>
              </a:spcAft>
              <a:defRPr/>
            </a:pPr>
            <a:endParaRPr lang="en-US" b="1">
              <a:solidFill>
                <a:srgbClr val="000000"/>
              </a:solidFill>
            </a:endParaRPr>
          </a:p>
          <a:p>
            <a:pPr fontAlgn="base">
              <a:spcAft>
                <a:spcPct val="0"/>
              </a:spcAft>
              <a:defRPr/>
            </a:pPr>
            <a:endParaRPr lang="en-US" b="1">
              <a:solidFill>
                <a:srgbClr val="000000"/>
              </a:solidFill>
            </a:endParaRPr>
          </a:p>
        </p:txBody>
      </p:sp>
      <p:pic>
        <p:nvPicPr>
          <p:cNvPr id="1030" name="Picture 7" descr="NOAA logo"/>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315200" y="3175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8" descr="GOES-R NOAA-NASA Approved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25" y="41275"/>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b="0" i="0">
                <a:latin typeface="Arial" pitchFamily="34" charset="0"/>
                <a:ea typeface="MS PGothic" pitchFamily="34" charset="-128"/>
              </a:defRPr>
            </a:lvl1pPr>
          </a:lstStyle>
          <a:p>
            <a:pPr fontAlgn="base">
              <a:spcAft>
                <a:spcPct val="0"/>
              </a:spcAft>
              <a:defRPr/>
            </a:pPr>
            <a:endParaRPr lang="en-US">
              <a:solidFill>
                <a:srgbClr val="000000"/>
              </a:solidFill>
            </a:endParaRPr>
          </a:p>
        </p:txBody>
      </p:sp>
      <p:sp>
        <p:nvSpPr>
          <p:cNvPr id="1033" name="Rectangle 12"/>
          <p:cNvSpPr>
            <a:spLocks noChangeArrowheads="1"/>
          </p:cNvSpPr>
          <p:nvPr userDrawn="1"/>
        </p:nvSpPr>
        <p:spPr bwMode="auto">
          <a:xfrm>
            <a:off x="8250238" y="28575"/>
            <a:ext cx="914400"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pic>
        <p:nvPicPr>
          <p:cNvPr id="2"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18645" r="15254"/>
          <a:stretch>
            <a:fillRect/>
          </a:stretch>
        </p:blipFill>
        <p:spPr bwMode="auto">
          <a:xfrm>
            <a:off x="8210550" y="-57150"/>
            <a:ext cx="990600"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sz="1400" i="0">
                <a:solidFill>
                  <a:srgbClr val="FFFF00"/>
                </a:solidFill>
                <a:latin typeface="Times New Roman" pitchFamily="18" charset="0"/>
                <a:ea typeface="MS PGothic" pitchFamily="34" charset="-128"/>
              </a:defRPr>
            </a:lvl1pPr>
          </a:lstStyle>
          <a:p>
            <a:pPr fontAlgn="base">
              <a:spcAft>
                <a:spcPct val="0"/>
              </a:spcAft>
              <a:defRPr/>
            </a:pPr>
            <a:fld id="{E481495E-42B1-4FDB-8A11-0C51FC28B6E0}" type="slidenum">
              <a:rPr lang="en-US" b="1"/>
              <a:pPr fontAlgn="base">
                <a:spcAft>
                  <a:spcPct val="0"/>
                </a:spcAft>
                <a:defRPr/>
              </a:pPr>
              <a:t>‹#›</a:t>
            </a:fld>
            <a:endParaRPr lang="en-US" b="1"/>
          </a:p>
        </p:txBody>
      </p:sp>
      <p:sp>
        <p:nvSpPr>
          <p:cNvPr id="1036" name="Rectangle 14"/>
          <p:cNvSpPr>
            <a:spLocks noChangeArrowheads="1"/>
          </p:cNvSpPr>
          <p:nvPr userDrawn="1"/>
        </p:nvSpPr>
        <p:spPr bwMode="auto">
          <a:xfrm>
            <a:off x="0" y="1035050"/>
            <a:ext cx="9132888" cy="74613"/>
          </a:xfrm>
          <a:prstGeom prst="rect">
            <a:avLst/>
          </a:prstGeom>
          <a:gradFill rotWithShape="0">
            <a:gsLst>
              <a:gs pos="0">
                <a:srgbClr val="063DE8"/>
              </a:gs>
              <a:gs pos="50000">
                <a:srgbClr val="5077EF"/>
              </a:gs>
              <a:gs pos="100000">
                <a:srgbClr val="063DE8"/>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
        <p:nvSpPr>
          <p:cNvPr id="3" name="Rectangle 15"/>
          <p:cNvSpPr>
            <a:spLocks noChangeArrowheads="1"/>
          </p:cNvSpPr>
          <p:nvPr userDrawn="1"/>
        </p:nvSpPr>
        <p:spPr bwMode="auto">
          <a:xfrm>
            <a:off x="0" y="1149350"/>
            <a:ext cx="9132888" cy="381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20000"/>
              </a:spcBef>
              <a:spcAft>
                <a:spcPct val="0"/>
              </a:spcAft>
            </a:pPr>
            <a:endParaRPr lang="en-US" sz="2000" b="1" i="1">
              <a:solidFill>
                <a:srgbClr val="000000"/>
              </a:solidFill>
              <a:ea typeface="ＭＳ Ｐゴシック" pitchFamily="34" charset="-128"/>
            </a:endParaRPr>
          </a:p>
        </p:txBody>
      </p:sp>
    </p:spTree>
    <p:extLst>
      <p:ext uri="{BB962C8B-B14F-4D97-AF65-F5344CB8AC3E}">
        <p14:creationId xmlns:p14="http://schemas.microsoft.com/office/powerpoint/2010/main" val="13521621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Lst>
  <p:hf hdr="0" ftr="0" dt="0"/>
  <p:txStyles>
    <p:titleStyle>
      <a:lvl1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cs typeface="+mj-cs"/>
        </a:defRPr>
      </a:lvl1pPr>
      <a:lvl2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2pPr>
      <a:lvl3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3pPr>
      <a:lvl4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4pPr>
      <a:lvl5pPr algn="ctr" rtl="0" eaLnBrk="0" fontAlgn="base" hangingPunct="0">
        <a:spcBef>
          <a:spcPct val="0"/>
        </a:spcBef>
        <a:spcAft>
          <a:spcPct val="0"/>
        </a:spcAft>
        <a:defRPr sz="2400" b="1">
          <a:solidFill>
            <a:srgbClr val="FFFF00"/>
          </a:solidFill>
          <a:latin typeface="Arial Black" pitchFamily="34" charset="0"/>
          <a:ea typeface="ＭＳ Ｐゴシック" pitchFamily="34" charset="-128"/>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200">
          <a:solidFill>
            <a:schemeClr val="bg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pitchFamily="34" charset="-128"/>
        </a:defRPr>
      </a:lvl2pPr>
      <a:lvl3pPr marL="1143000" indent="-228600" algn="l" rtl="0" eaLnBrk="0" fontAlgn="base" hangingPunct="0">
        <a:spcBef>
          <a:spcPct val="20000"/>
        </a:spcBef>
        <a:spcAft>
          <a:spcPct val="0"/>
        </a:spcAft>
        <a:buChar char="•"/>
        <a:defRPr>
          <a:solidFill>
            <a:schemeClr val="bg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bg1"/>
          </a:solidFill>
          <a:latin typeface="+mn-lt"/>
          <a:ea typeface="ＭＳ Ｐゴシック" pitchFamily="34" charset="-128"/>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562100" y="65088"/>
            <a:ext cx="6019800" cy="7524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200150"/>
            <a:ext cx="8229600" cy="49260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Footer Placeholder 5"/>
          <p:cNvSpPr>
            <a:spLocks noGrp="1" noChangeArrowheads="1"/>
          </p:cNvSpPr>
          <p:nvPr>
            <p:ph type="ftr" sz="quarter" idx="3"/>
          </p:nvPr>
        </p:nvSpPr>
        <p:spPr>
          <a:xfrm>
            <a:off x="114299" y="6521450"/>
            <a:ext cx="4132385" cy="304800"/>
          </a:xfrm>
          <a:prstGeom prst="rect">
            <a:avLst/>
          </a:prstGeom>
          <a:ln/>
        </p:spPr>
        <p:txBody>
          <a:bodyPr/>
          <a:lstStyle>
            <a:lvl1pPr>
              <a:defRPr sz="1200"/>
            </a:lvl1pPr>
          </a:lstStyle>
          <a:p>
            <a:pPr defTabSz="457200">
              <a:defRPr/>
            </a:pPr>
            <a:r>
              <a:rPr lang="en-US" smtClean="0">
                <a:solidFill>
                  <a:srgbClr val="000000"/>
                </a:solidFill>
              </a:rPr>
              <a:t>NOAA-CMA Bilateral on Satellite Matters </a:t>
            </a:r>
            <a:endParaRPr lang="en-US" dirty="0" smtClean="0">
              <a:solidFill>
                <a:srgbClr val="000000"/>
              </a:solidFill>
            </a:endParaRPr>
          </a:p>
        </p:txBody>
      </p:sp>
      <p:pic>
        <p:nvPicPr>
          <p:cNvPr id="9" name="Picture 8" descr="GOES-R_logo_v2_Presentation Siz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80252" cy="853501"/>
          </a:xfrm>
          <a:prstGeom prst="rect">
            <a:avLst/>
          </a:prstGeom>
        </p:spPr>
      </p:pic>
      <p:pic>
        <p:nvPicPr>
          <p:cNvPr id="6" name="Picture 5" descr="nasa_logo.jpeg"/>
          <p:cNvPicPr>
            <a:picLocks noChangeAspect="1"/>
          </p:cNvPicPr>
          <p:nvPr userDrawn="1"/>
        </p:nvPicPr>
        <p:blipFill>
          <a:blip r:embed="rId4" cstate="print"/>
          <a:stretch>
            <a:fillRect/>
          </a:stretch>
        </p:blipFill>
        <p:spPr>
          <a:xfrm>
            <a:off x="8301610" y="52629"/>
            <a:ext cx="855015" cy="688020"/>
          </a:xfrm>
          <a:prstGeom prst="rect">
            <a:avLst/>
          </a:prstGeom>
        </p:spPr>
      </p:pic>
      <p:pic>
        <p:nvPicPr>
          <p:cNvPr id="8" name="Picture 7" descr="noaalogo.jpeg"/>
          <p:cNvPicPr>
            <a:picLocks noChangeAspect="1"/>
          </p:cNvPicPr>
          <p:nvPr userDrawn="1"/>
        </p:nvPicPr>
        <p:blipFill>
          <a:blip r:embed="rId5" cstate="print"/>
          <a:stretch>
            <a:fillRect/>
          </a:stretch>
        </p:blipFill>
        <p:spPr>
          <a:xfrm>
            <a:off x="7616084" y="44083"/>
            <a:ext cx="744766" cy="744766"/>
          </a:xfrm>
          <a:prstGeom prst="rect">
            <a:avLst/>
          </a:prstGeom>
        </p:spPr>
      </p:pic>
      <p:sp>
        <p:nvSpPr>
          <p:cNvPr id="10" name="Slide Number Placeholder 5"/>
          <p:cNvSpPr>
            <a:spLocks noGrp="1"/>
          </p:cNvSpPr>
          <p:nvPr>
            <p:ph type="sldNum" sz="quarter" idx="4"/>
          </p:nvPr>
        </p:nvSpPr>
        <p:spPr>
          <a:xfrm>
            <a:off x="6553200" y="6416675"/>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defRPr>
            </a:lvl1pPr>
          </a:lstStyle>
          <a:p>
            <a:pPr>
              <a:defRPr/>
            </a:pPr>
            <a:fld id="{AB7CDD12-FE8D-4106-B4D7-32F5C435D54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583048424"/>
      </p:ext>
    </p:extLst>
  </p:cSld>
  <p:clrMap bg1="lt1" tx1="dk1" bg2="lt2" tx2="dk2" accent1="accent1" accent2="accent2" accent3="accent3" accent4="accent4" accent5="accent5" accent6="accent6" hlink="hlink" folHlink="folHlink"/>
  <p:sldLayoutIdLst>
    <p:sldLayoutId id="2147483743" r:id="rId1"/>
  </p:sldLayoutIdLst>
  <p:hf hdr="0" ft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Arial Black" pitchFamily="34" charset="0"/>
        </a:defRPr>
      </a:lvl2pPr>
      <a:lvl3pPr algn="ctr" rtl="0" eaLnBrk="0" fontAlgn="base" hangingPunct="0">
        <a:spcBef>
          <a:spcPct val="0"/>
        </a:spcBef>
        <a:spcAft>
          <a:spcPct val="0"/>
        </a:spcAft>
        <a:defRPr sz="2800">
          <a:solidFill>
            <a:schemeClr val="tx2"/>
          </a:solidFill>
          <a:latin typeface="Arial Black" pitchFamily="34" charset="0"/>
        </a:defRPr>
      </a:lvl3pPr>
      <a:lvl4pPr algn="ctr" rtl="0" eaLnBrk="0" fontAlgn="base" hangingPunct="0">
        <a:spcBef>
          <a:spcPct val="0"/>
        </a:spcBef>
        <a:spcAft>
          <a:spcPct val="0"/>
        </a:spcAft>
        <a:defRPr sz="2800">
          <a:solidFill>
            <a:schemeClr val="tx2"/>
          </a:solidFill>
          <a:latin typeface="Arial Black" pitchFamily="34" charset="0"/>
        </a:defRPr>
      </a:lvl4pPr>
      <a:lvl5pPr algn="ctr" rtl="0" eaLnBrk="0" fontAlgn="base" hangingPunct="0">
        <a:spcBef>
          <a:spcPct val="0"/>
        </a:spcBef>
        <a:spcAft>
          <a:spcPct val="0"/>
        </a:spcAft>
        <a:defRPr sz="2800">
          <a:solidFill>
            <a:schemeClr val="tx2"/>
          </a:solidFill>
          <a:latin typeface="Arial Black" pitchFamily="34" charset="0"/>
        </a:defRPr>
      </a:lvl5pPr>
      <a:lvl6pPr marL="457200" algn="ctr" rtl="0" fontAlgn="base">
        <a:spcBef>
          <a:spcPct val="0"/>
        </a:spcBef>
        <a:spcAft>
          <a:spcPct val="0"/>
        </a:spcAft>
        <a:defRPr sz="2800">
          <a:solidFill>
            <a:schemeClr val="tx2"/>
          </a:solidFill>
          <a:latin typeface="Arial Black" pitchFamily="34" charset="0"/>
        </a:defRPr>
      </a:lvl6pPr>
      <a:lvl7pPr marL="914400" algn="ctr" rtl="0" fontAlgn="base">
        <a:spcBef>
          <a:spcPct val="0"/>
        </a:spcBef>
        <a:spcAft>
          <a:spcPct val="0"/>
        </a:spcAft>
        <a:defRPr sz="2800">
          <a:solidFill>
            <a:schemeClr val="tx2"/>
          </a:solidFill>
          <a:latin typeface="Arial Black" pitchFamily="34" charset="0"/>
        </a:defRPr>
      </a:lvl7pPr>
      <a:lvl8pPr marL="1371600" algn="ctr" rtl="0" fontAlgn="base">
        <a:spcBef>
          <a:spcPct val="0"/>
        </a:spcBef>
        <a:spcAft>
          <a:spcPct val="0"/>
        </a:spcAft>
        <a:defRPr sz="2800">
          <a:solidFill>
            <a:schemeClr val="tx2"/>
          </a:solidFill>
          <a:latin typeface="Arial Black" pitchFamily="34" charset="0"/>
        </a:defRPr>
      </a:lvl8pPr>
      <a:lvl9pPr marL="1828800" algn="ctr" rtl="0" fontAlgn="base">
        <a:spcBef>
          <a:spcPct val="0"/>
        </a:spcBef>
        <a:spcAft>
          <a:spcPct val="0"/>
        </a:spcAft>
        <a:defRPr sz="2800">
          <a:solidFill>
            <a:schemeClr val="tx2"/>
          </a:solidFill>
          <a:latin typeface="Arial Black" pitchFamily="34" charset="0"/>
        </a:defRPr>
      </a:lvl9pPr>
    </p:titleStyle>
    <p:body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3.xml"/><Relationship Id="rId1" Type="http://schemas.openxmlformats.org/officeDocument/2006/relationships/slideLayout" Target="../slideLayouts/slideLayout52.xml"/><Relationship Id="rId4" Type="http://schemas.openxmlformats.org/officeDocument/2006/relationships/image" Target="../media/image100.jpe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E7C7CC-A10F-40EC-8E38-785AE0AB2A4D}" type="slidenum">
              <a:rPr lang="en-US" sz="1400" i="0">
                <a:solidFill>
                  <a:srgbClr val="FFFF00"/>
                </a:solidFill>
                <a:latin typeface="Times New Roman" pitchFamily="18" charset="0"/>
              </a:rPr>
              <a:pPr/>
              <a:t>1</a:t>
            </a:fld>
            <a:endParaRPr lang="en-US" sz="1400" i="0">
              <a:solidFill>
                <a:srgbClr val="FFFF00"/>
              </a:solidFill>
              <a:latin typeface="Times New Roman" pitchFamily="18" charset="0"/>
            </a:endParaRPr>
          </a:p>
        </p:txBody>
      </p:sp>
      <p:sp>
        <p:nvSpPr>
          <p:cNvPr id="10242" name="Rectangle 1026"/>
          <p:cNvSpPr>
            <a:spLocks noGrp="1" noChangeArrowheads="1"/>
          </p:cNvSpPr>
          <p:nvPr>
            <p:ph type="ctrTitle"/>
          </p:nvPr>
        </p:nvSpPr>
        <p:spPr>
          <a:xfrm>
            <a:off x="83127" y="1044575"/>
            <a:ext cx="9060873" cy="1470025"/>
          </a:xfrm>
        </p:spPr>
        <p:txBody>
          <a:bodyPr/>
          <a:lstStyle/>
          <a:p>
            <a:r>
              <a:rPr lang="en-US" sz="3200" dirty="0" smtClean="0">
                <a:ea typeface="ＭＳ Ｐゴシック" pitchFamily="34" charset="-128"/>
              </a:rPr>
              <a:t>GOES-R AWG Algorithm Development and Product Validation – Current Status and Future Activities (January 2014)</a:t>
            </a:r>
          </a:p>
        </p:txBody>
      </p:sp>
      <p:sp>
        <p:nvSpPr>
          <p:cNvPr id="10243" name="Rectangle 1027"/>
          <p:cNvSpPr>
            <a:spLocks noGrp="1" noChangeArrowheads="1"/>
          </p:cNvSpPr>
          <p:nvPr>
            <p:ph type="subTitle" idx="1"/>
          </p:nvPr>
        </p:nvSpPr>
        <p:spPr>
          <a:xfrm>
            <a:off x="63500" y="2438400"/>
            <a:ext cx="9080500" cy="3184525"/>
          </a:xfrm>
        </p:spPr>
        <p:txBody>
          <a:bodyPr/>
          <a:lstStyle/>
          <a:p>
            <a:pPr>
              <a:lnSpc>
                <a:spcPct val="80000"/>
              </a:lnSpc>
            </a:pPr>
            <a:endParaRPr lang="en-US" sz="1600" dirty="0" smtClean="0">
              <a:solidFill>
                <a:schemeClr val="accent2"/>
              </a:solidFill>
              <a:ea typeface="ＭＳ Ｐゴシック" pitchFamily="34" charset="-128"/>
            </a:endParaRPr>
          </a:p>
          <a:p>
            <a:pPr>
              <a:lnSpc>
                <a:spcPct val="80000"/>
              </a:lnSpc>
            </a:pPr>
            <a:r>
              <a:rPr lang="en-US" sz="2800" i="1" dirty="0" smtClean="0">
                <a:solidFill>
                  <a:schemeClr val="tx1"/>
                </a:solidFill>
                <a:latin typeface="Arial Black" pitchFamily="34" charset="0"/>
                <a:ea typeface="ＭＳ Ｐゴシック" pitchFamily="34" charset="-128"/>
              </a:rPr>
              <a:t>Sounding Application Team </a:t>
            </a:r>
            <a:r>
              <a:rPr lang="en-US" sz="2800" i="1" dirty="0" smtClean="0">
                <a:solidFill>
                  <a:schemeClr val="tx1"/>
                </a:solidFill>
                <a:ea typeface="ＭＳ Ｐゴシック" pitchFamily="34" charset="-128"/>
              </a:rPr>
              <a:t/>
            </a:r>
            <a:br>
              <a:rPr lang="en-US" sz="2800" i="1" dirty="0" smtClean="0">
                <a:solidFill>
                  <a:schemeClr val="tx1"/>
                </a:solidFill>
                <a:ea typeface="ＭＳ Ｐゴシック" pitchFamily="34" charset="-128"/>
              </a:rPr>
            </a:br>
            <a:r>
              <a:rPr lang="en-US" sz="2800" dirty="0" smtClean="0">
                <a:solidFill>
                  <a:schemeClr val="tx1"/>
                </a:solidFill>
                <a:ea typeface="ＭＳ Ｐゴシック" pitchFamily="34" charset="-128"/>
              </a:rPr>
              <a:t/>
            </a:r>
            <a:br>
              <a:rPr lang="en-US" sz="2800" dirty="0" smtClean="0">
                <a:solidFill>
                  <a:schemeClr val="tx1"/>
                </a:solidFill>
                <a:ea typeface="ＭＳ Ｐゴシック" pitchFamily="34" charset="-128"/>
              </a:rPr>
            </a:br>
            <a:r>
              <a:rPr lang="en-US" sz="2400" dirty="0" smtClean="0">
                <a:solidFill>
                  <a:schemeClr val="tx1"/>
                </a:solidFill>
                <a:ea typeface="ＭＳ Ｐゴシック" pitchFamily="34" charset="-128"/>
              </a:rPr>
              <a:t>Tim </a:t>
            </a:r>
            <a:r>
              <a:rPr lang="en-US" sz="2400" dirty="0" smtClean="0">
                <a:solidFill>
                  <a:schemeClr val="tx1"/>
                </a:solidFill>
                <a:ea typeface="ＭＳ Ｐゴシック" pitchFamily="34" charset="-128"/>
              </a:rPr>
              <a:t>Schmit</a:t>
            </a:r>
            <a:r>
              <a:rPr lang="en-US" sz="2400" dirty="0">
                <a:ea typeface="ＭＳ Ｐゴシック" pitchFamily="34" charset="-128"/>
              </a:rPr>
              <a:t> </a:t>
            </a:r>
            <a:r>
              <a:rPr lang="en-US" sz="2400" dirty="0" smtClean="0">
                <a:solidFill>
                  <a:schemeClr val="tx1"/>
                </a:solidFill>
                <a:ea typeface="ＭＳ Ｐゴシック" pitchFamily="34" charset="-128"/>
              </a:rPr>
              <a:t>(STAR/NESDIS</a:t>
            </a:r>
            <a:r>
              <a:rPr lang="en-US" sz="2400" dirty="0" smtClean="0">
                <a:solidFill>
                  <a:schemeClr val="tx1"/>
                </a:solidFill>
                <a:ea typeface="ＭＳ Ｐゴシック" pitchFamily="34" charset="-128"/>
              </a:rPr>
              <a:t>) </a:t>
            </a:r>
            <a:endParaRPr lang="en-US" sz="2400" dirty="0" smtClean="0">
              <a:solidFill>
                <a:schemeClr val="tx1"/>
              </a:solidFill>
              <a:ea typeface="ＭＳ Ｐゴシック" pitchFamily="34" charset="-128"/>
            </a:endParaRP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Jun </a:t>
            </a:r>
            <a:r>
              <a:rPr lang="en-US" sz="2400" dirty="0" smtClean="0">
                <a:solidFill>
                  <a:schemeClr val="tx1"/>
                </a:solidFill>
                <a:ea typeface="ＭＳ Ｐゴシック" pitchFamily="34" charset="-128"/>
              </a:rPr>
              <a:t>Li, Yong-</a:t>
            </a:r>
            <a:r>
              <a:rPr lang="en-US" sz="2400" dirty="0" err="1" smtClean="0">
                <a:solidFill>
                  <a:schemeClr val="tx1"/>
                </a:solidFill>
                <a:ea typeface="ＭＳ Ｐゴシック" pitchFamily="34" charset="-128"/>
              </a:rPr>
              <a:t>Keun</a:t>
            </a:r>
            <a:r>
              <a:rPr lang="en-US" sz="2400" dirty="0" smtClean="0">
                <a:solidFill>
                  <a:schemeClr val="tx1"/>
                </a:solidFill>
                <a:ea typeface="ＭＳ Ｐゴシック" pitchFamily="34" charset="-128"/>
              </a:rPr>
              <a:t> Lee, </a:t>
            </a:r>
            <a:r>
              <a:rPr lang="en-US" sz="2400" dirty="0" err="1" smtClean="0">
                <a:solidFill>
                  <a:schemeClr val="tx1"/>
                </a:solidFill>
                <a:ea typeface="ＭＳ Ｐゴシック" pitchFamily="34" charset="-128"/>
              </a:rPr>
              <a:t>Zhenglong</a:t>
            </a:r>
            <a:r>
              <a:rPr lang="en-US" sz="2400" dirty="0" smtClean="0">
                <a:solidFill>
                  <a:schemeClr val="tx1"/>
                </a:solidFill>
                <a:ea typeface="ＭＳ Ｐゴシック" pitchFamily="34" charset="-128"/>
              </a:rPr>
              <a:t> Li, </a:t>
            </a:r>
            <a:r>
              <a:rPr lang="en-US" sz="2400" dirty="0" err="1" smtClean="0">
                <a:solidFill>
                  <a:schemeClr val="tx1"/>
                </a:solidFill>
                <a:ea typeface="ＭＳ Ｐゴシック" pitchFamily="34" charset="-128"/>
              </a:rPr>
              <a:t>Jinlong</a:t>
            </a:r>
            <a:r>
              <a:rPr lang="en-US" sz="2400" dirty="0" smtClean="0">
                <a:solidFill>
                  <a:schemeClr val="tx1"/>
                </a:solidFill>
                <a:ea typeface="ＭＳ Ｐゴシック" pitchFamily="34" charset="-128"/>
              </a:rPr>
              <a:t> Li, William </a:t>
            </a:r>
            <a:r>
              <a:rPr lang="en-US" sz="2400" dirty="0" err="1" smtClean="0">
                <a:solidFill>
                  <a:schemeClr val="tx1"/>
                </a:solidFill>
                <a:ea typeface="ＭＳ Ｐゴシック" pitchFamily="34" charset="-128"/>
              </a:rPr>
              <a:t>Straka</a:t>
            </a:r>
            <a:r>
              <a:rPr lang="en-US" sz="2400" dirty="0" smtClean="0">
                <a:solidFill>
                  <a:schemeClr val="tx1"/>
                </a:solidFill>
                <a:ea typeface="ＭＳ Ｐゴシック" pitchFamily="34" charset="-128"/>
              </a:rPr>
              <a:t>, Ralph Petersen, Graeme Martin, etc. </a:t>
            </a:r>
            <a:r>
              <a:rPr lang="en-US" sz="2400" dirty="0" smtClean="0">
                <a:solidFill>
                  <a:schemeClr val="tx1"/>
                </a:solidFill>
                <a:ea typeface="ＭＳ Ｐゴシック" pitchFamily="34" charset="-128"/>
              </a:rPr>
              <a:t>(</a:t>
            </a:r>
            <a:r>
              <a:rPr lang="en-US" sz="2400" dirty="0" smtClean="0">
                <a:solidFill>
                  <a:schemeClr val="tx1"/>
                </a:solidFill>
                <a:ea typeface="ＭＳ Ｐゴシック" pitchFamily="34" charset="-128"/>
              </a:rPr>
              <a:t>CIMSS/UW-Madison</a:t>
            </a:r>
            <a:r>
              <a:rPr lang="en-US" sz="2400" dirty="0" smtClean="0">
                <a:solidFill>
                  <a:schemeClr val="tx1"/>
                </a:solidFill>
                <a:ea typeface="ＭＳ Ｐゴシック" pitchFamily="34" charset="-128"/>
              </a:rPr>
              <a:t>)</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err="1" smtClean="0">
                <a:solidFill>
                  <a:schemeClr val="tx1"/>
                </a:solidFill>
                <a:ea typeface="ＭＳ Ｐゴシック" pitchFamily="34" charset="-128"/>
              </a:rPr>
              <a:t>Hua</a:t>
            </a:r>
            <a:r>
              <a:rPr lang="en-US" sz="2400" dirty="0" smtClean="0">
                <a:solidFill>
                  <a:schemeClr val="tx1"/>
                </a:solidFill>
                <a:ea typeface="ＭＳ Ｐゴシック" pitchFamily="34" charset="-128"/>
              </a:rPr>
              <a:t> </a:t>
            </a:r>
            <a:r>
              <a:rPr lang="en-US" sz="2400" dirty="0" err="1" smtClean="0">
                <a:solidFill>
                  <a:schemeClr val="tx1"/>
                </a:solidFill>
                <a:ea typeface="ＭＳ Ｐゴシック" pitchFamily="34" charset="-128"/>
              </a:rPr>
              <a:t>Xie</a:t>
            </a:r>
            <a:r>
              <a:rPr lang="en-US" sz="2400" dirty="0" smtClean="0">
                <a:solidFill>
                  <a:schemeClr val="tx1"/>
                </a:solidFill>
                <a:ea typeface="ＭＳ Ｐゴシック" pitchFamily="34" charset="-128"/>
              </a:rPr>
              <a:t> and Shanna </a:t>
            </a:r>
            <a:r>
              <a:rPr lang="en-US" sz="2400" dirty="0" smtClean="0">
                <a:solidFill>
                  <a:schemeClr val="tx1"/>
                </a:solidFill>
                <a:ea typeface="ＭＳ Ｐゴシック" pitchFamily="34" charset="-128"/>
              </a:rPr>
              <a:t>Sampson (STAR/NESDIS)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a:ea typeface="ＭＳ Ｐゴシック" pitchFamily="34" charset="-128"/>
              </a:rPr>
              <a:t>Brad Pierce, </a:t>
            </a:r>
            <a:r>
              <a:rPr lang="en-US" sz="2400" dirty="0" err="1">
                <a:ea typeface="ＭＳ Ｐゴシック" pitchFamily="34" charset="-128"/>
              </a:rPr>
              <a:t>Marek</a:t>
            </a:r>
            <a:r>
              <a:rPr lang="en-US" sz="2400" dirty="0">
                <a:ea typeface="ＭＳ Ｐゴシック" pitchFamily="34" charset="-128"/>
              </a:rPr>
              <a:t> </a:t>
            </a:r>
            <a:r>
              <a:rPr lang="en-US" sz="2400" dirty="0" err="1" smtClean="0">
                <a:ea typeface="ＭＳ Ｐゴシック" pitchFamily="34" charset="-128"/>
              </a:rPr>
              <a:t>Rogal</a:t>
            </a:r>
            <a:r>
              <a:rPr lang="en-US" sz="2400" dirty="0" smtClean="0">
                <a:ea typeface="ＭＳ Ｐゴシック" pitchFamily="34" charset="-128"/>
              </a:rPr>
              <a:t>, Bill Smith, </a:t>
            </a:r>
            <a:r>
              <a:rPr lang="en-US" sz="2400" dirty="0" err="1"/>
              <a:t>Stanislav</a:t>
            </a:r>
            <a:r>
              <a:rPr lang="en-US" sz="2400" dirty="0"/>
              <a:t> </a:t>
            </a:r>
            <a:r>
              <a:rPr lang="en-US" sz="2400" dirty="0" err="1" smtClean="0"/>
              <a:t>Kireev</a:t>
            </a:r>
            <a:r>
              <a:rPr lang="en-US" sz="2400" dirty="0" smtClean="0"/>
              <a:t>, </a:t>
            </a:r>
            <a:r>
              <a:rPr lang="en-US" sz="2400" dirty="0" smtClean="0">
                <a:ea typeface="ＭＳ Ｐゴシック" pitchFamily="34" charset="-128"/>
              </a:rPr>
              <a:t>etc.</a:t>
            </a:r>
            <a:endParaRPr lang="en-US" sz="2400" dirty="0" smtClean="0">
              <a:solidFill>
                <a:schemeClr val="tx1"/>
              </a:solidFill>
              <a:ea typeface="ＭＳ Ｐゴシック" pitchFamily="34" charset="-128"/>
            </a:endParaRPr>
          </a:p>
          <a:p>
            <a:pPr>
              <a:lnSpc>
                <a:spcPct val="80000"/>
              </a:lnSpc>
            </a:pPr>
            <a:endParaRPr lang="en-US" sz="2800" dirty="0" smtClean="0">
              <a:ea typeface="ＭＳ Ｐゴシック" pitchFamily="34" charset="-128"/>
            </a:endParaRPr>
          </a:p>
          <a:p>
            <a:pPr>
              <a:lnSpc>
                <a:spcPct val="80000"/>
              </a:lnSpc>
            </a:pPr>
            <a:endParaRPr lang="en-US" sz="900" dirty="0" smtClean="0">
              <a:ea typeface="ＭＳ Ｐゴシック" pitchFamily="34" charset="-128"/>
            </a:endParaRPr>
          </a:p>
        </p:txBody>
      </p:sp>
      <p:pic>
        <p:nvPicPr>
          <p:cNvPr id="5" name="Picture 11" descr="WideBannerLef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66259"/>
            <a:ext cx="2514600" cy="498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51150" y="63759"/>
            <a:ext cx="1041699" cy="695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3350" y="6927"/>
            <a:ext cx="1314450" cy="952500"/>
          </a:xfrm>
          <a:prstGeom prst="rect">
            <a:avLst/>
          </a:prstGeom>
        </p:spPr>
      </p:pic>
    </p:spTree>
    <p:extLst>
      <p:ext uri="{BB962C8B-B14F-4D97-AF65-F5344CB8AC3E}">
        <p14:creationId xmlns:p14="http://schemas.microsoft.com/office/powerpoint/2010/main" val="414342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10</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8998" r="3003"/>
          <a:stretch>
            <a:fillRect/>
          </a:stretch>
        </p:blipFill>
        <p:spPr bwMode="auto">
          <a:xfrm>
            <a:off x="228600" y="1143000"/>
            <a:ext cx="8839199" cy="372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7" name="TextBox 6"/>
          <p:cNvSpPr txBox="1"/>
          <p:nvPr/>
        </p:nvSpPr>
        <p:spPr>
          <a:xfrm>
            <a:off x="2209800" y="533400"/>
            <a:ext cx="4540923" cy="369332"/>
          </a:xfrm>
          <a:prstGeom prst="rect">
            <a:avLst/>
          </a:prstGeom>
          <a:noFill/>
        </p:spPr>
        <p:txBody>
          <a:bodyPr wrap="none" rtlCol="0">
            <a:spAutoFit/>
          </a:bodyPr>
          <a:lstStyle/>
          <a:p>
            <a:r>
              <a:rPr lang="en-US" dirty="0" smtClean="0">
                <a:solidFill>
                  <a:srgbClr val="3333CC"/>
                </a:solidFill>
              </a:rPr>
              <a:t>Validation with ARM CART site MWR TPW</a:t>
            </a:r>
            <a:endParaRPr lang="en-US" dirty="0">
              <a:solidFill>
                <a:srgbClr val="3333CC"/>
              </a:solidFill>
            </a:endParaRPr>
          </a:p>
        </p:txBody>
      </p:sp>
    </p:spTree>
    <p:extLst>
      <p:ext uri="{BB962C8B-B14F-4D97-AF65-F5344CB8AC3E}">
        <p14:creationId xmlns:p14="http://schemas.microsoft.com/office/powerpoint/2010/main" val="21947857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11</a:t>
            </a:fld>
            <a:endParaRPr lang="en-US">
              <a:solidFill>
                <a:srgbClr val="000000"/>
              </a:solidFill>
            </a:endParaRPr>
          </a:p>
        </p:txBody>
      </p:sp>
      <p:pic>
        <p:nvPicPr>
          <p:cNvPr id="3" name="Picture 2"/>
          <p:cNvPicPr>
            <a:picLocks/>
          </p:cNvPicPr>
          <p:nvPr/>
        </p:nvPicPr>
        <p:blipFill>
          <a:blip r:embed="rId2">
            <a:extLst>
              <a:ext uri="{28A0092B-C50C-407E-A947-70E740481C1C}">
                <a14:useLocalDpi xmlns:a14="http://schemas.microsoft.com/office/drawing/2010/main" val="0"/>
              </a:ext>
            </a:extLst>
          </a:blip>
          <a:srcRect l="8998" r="4001"/>
          <a:stretch>
            <a:fillRect/>
          </a:stretch>
        </p:blipFill>
        <p:spPr bwMode="auto">
          <a:xfrm>
            <a:off x="304800" y="1219200"/>
            <a:ext cx="8408871" cy="357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48678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62200" y="533400"/>
            <a:ext cx="4617867" cy="369332"/>
          </a:xfrm>
          <a:prstGeom prst="rect">
            <a:avLst/>
          </a:prstGeom>
          <a:noFill/>
        </p:spPr>
        <p:txBody>
          <a:bodyPr wrap="none" rtlCol="0">
            <a:spAutoFit/>
          </a:bodyPr>
          <a:lstStyle/>
          <a:p>
            <a:r>
              <a:rPr lang="en-US" dirty="0" smtClean="0">
                <a:solidFill>
                  <a:srgbClr val="3333CC"/>
                </a:solidFill>
              </a:rPr>
              <a:t>Validation with ARM CART site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372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12</a:t>
            </a:fld>
            <a:endParaRPr lang="en-US">
              <a:solidFill>
                <a:srgbClr val="000000"/>
              </a:solidFill>
            </a:endParaRPr>
          </a:p>
        </p:txBody>
      </p:sp>
      <p:pic>
        <p:nvPicPr>
          <p:cNvPr id="3" name="Picture 2"/>
          <p:cNvPicPr>
            <a:picLocks/>
          </p:cNvPicPr>
          <p:nvPr/>
        </p:nvPicPr>
        <p:blipFill>
          <a:blip r:embed="rId2" cstate="print">
            <a:extLst>
              <a:ext uri="{28A0092B-C50C-407E-A947-70E740481C1C}">
                <a14:useLocalDpi xmlns:a14="http://schemas.microsoft.com/office/drawing/2010/main" val="0"/>
              </a:ext>
            </a:extLst>
          </a:blip>
          <a:srcRect l="9000" r="3000"/>
          <a:stretch>
            <a:fillRect/>
          </a:stretch>
        </p:blipFill>
        <p:spPr bwMode="auto">
          <a:xfrm>
            <a:off x="76200" y="1219200"/>
            <a:ext cx="8785434" cy="3733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066800" y="509647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5" name="TextBox 4"/>
          <p:cNvSpPr txBox="1"/>
          <p:nvPr/>
        </p:nvSpPr>
        <p:spPr>
          <a:xfrm>
            <a:off x="2309550" y="533400"/>
            <a:ext cx="4472250" cy="369332"/>
          </a:xfrm>
          <a:prstGeom prst="rect">
            <a:avLst/>
          </a:prstGeom>
          <a:noFill/>
        </p:spPr>
        <p:txBody>
          <a:bodyPr wrap="none" rtlCol="0">
            <a:spAutoFit/>
          </a:bodyPr>
          <a:lstStyle/>
          <a:p>
            <a:r>
              <a:rPr lang="en-US" dirty="0" smtClean="0">
                <a:solidFill>
                  <a:srgbClr val="3333CC"/>
                </a:solidFill>
              </a:rPr>
              <a:t>Validation with conventional RAOB TPW</a:t>
            </a:r>
            <a:endParaRPr lang="en-US" dirty="0">
              <a:solidFill>
                <a:srgbClr val="3333CC"/>
              </a:solidFill>
            </a:endParaRPr>
          </a:p>
        </p:txBody>
      </p:sp>
      <p:pic>
        <p:nvPicPr>
          <p:cNvPr id="6" name="Picture 5"/>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533400" y="13716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87080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13</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8998" r="5000"/>
          <a:stretch>
            <a:fillRect/>
          </a:stretch>
        </p:blipFill>
        <p:spPr bwMode="auto">
          <a:xfrm>
            <a:off x="0" y="1104882"/>
            <a:ext cx="8610600" cy="3771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4953000"/>
            <a:ext cx="6781800" cy="923330"/>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p>
          <a:p>
            <a:endParaRPr lang="en-US" dirty="0">
              <a:solidFill>
                <a:srgbClr val="000000"/>
              </a:solidFill>
            </a:endParaRPr>
          </a:p>
        </p:txBody>
      </p:sp>
      <p:sp>
        <p:nvSpPr>
          <p:cNvPr id="6" name="TextBox 5"/>
          <p:cNvSpPr txBox="1"/>
          <p:nvPr/>
        </p:nvSpPr>
        <p:spPr>
          <a:xfrm>
            <a:off x="2133600" y="533400"/>
            <a:ext cx="5023748" cy="369332"/>
          </a:xfrm>
          <a:prstGeom prst="rect">
            <a:avLst/>
          </a:prstGeom>
          <a:noFill/>
        </p:spPr>
        <p:txBody>
          <a:bodyPr wrap="none" rtlCol="0">
            <a:spAutoFit/>
          </a:bodyPr>
          <a:lstStyle/>
          <a:p>
            <a:r>
              <a:rPr lang="en-US" dirty="0" smtClean="0">
                <a:solidFill>
                  <a:srgbClr val="3333CC"/>
                </a:solidFill>
              </a:rPr>
              <a:t>Validation with AMSR-E TPW (over ocean only)</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781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485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14</a:t>
            </a:fld>
            <a:endParaRPr lang="en-US">
              <a:solidFill>
                <a:srgbClr val="000000"/>
              </a:solidFill>
            </a:endParaRPr>
          </a:p>
        </p:txBody>
      </p:sp>
      <p:pic>
        <p:nvPicPr>
          <p:cNvPr id="3" name="Picture 3"/>
          <p:cNvPicPr>
            <a:picLocks/>
          </p:cNvPicPr>
          <p:nvPr/>
        </p:nvPicPr>
        <p:blipFill>
          <a:blip r:embed="rId2" cstate="print">
            <a:extLst>
              <a:ext uri="{28A0092B-C50C-407E-A947-70E740481C1C}">
                <a14:useLocalDpi xmlns:a14="http://schemas.microsoft.com/office/drawing/2010/main" val="0"/>
              </a:ext>
            </a:extLst>
          </a:blip>
          <a:srcRect l="9000" r="5000"/>
          <a:stretch>
            <a:fillRect/>
          </a:stretch>
        </p:blipFill>
        <p:spPr bwMode="auto">
          <a:xfrm>
            <a:off x="0" y="1143000"/>
            <a:ext cx="899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6800" y="5373469"/>
            <a:ext cx="6781800" cy="646331"/>
          </a:xfrm>
          <a:prstGeom prst="rect">
            <a:avLst/>
          </a:prstGeom>
          <a:noFill/>
        </p:spPr>
        <p:txBody>
          <a:bodyPr wrap="square" rtlCol="0">
            <a:spAutoFit/>
          </a:bodyPr>
          <a:lstStyle/>
          <a:p>
            <a:r>
              <a:rPr lang="en-US" dirty="0" smtClean="0">
                <a:solidFill>
                  <a:srgbClr val="000000"/>
                </a:solidFill>
              </a:rPr>
              <a:t>GOES-R </a:t>
            </a:r>
            <a:r>
              <a:rPr lang="en-US" dirty="0">
                <a:solidFill>
                  <a:srgbClr val="000000"/>
                </a:solidFill>
              </a:rPr>
              <a:t>ABI LAP algorithm is applied to GOES-13 Sounder radiance measurements for validation</a:t>
            </a:r>
            <a:r>
              <a:rPr lang="en-US" dirty="0" smtClean="0">
                <a:solidFill>
                  <a:srgbClr val="000000"/>
                </a:solidFill>
              </a:rPr>
              <a:t>.</a:t>
            </a:r>
            <a:endParaRPr lang="en-US" dirty="0">
              <a:solidFill>
                <a:srgbClr val="000000"/>
              </a:solidFill>
            </a:endParaRPr>
          </a:p>
        </p:txBody>
      </p:sp>
      <p:sp>
        <p:nvSpPr>
          <p:cNvPr id="6" name="TextBox 5"/>
          <p:cNvSpPr txBox="1"/>
          <p:nvPr/>
        </p:nvSpPr>
        <p:spPr>
          <a:xfrm>
            <a:off x="3048000" y="533400"/>
            <a:ext cx="3228320" cy="369332"/>
          </a:xfrm>
          <a:prstGeom prst="rect">
            <a:avLst/>
          </a:prstGeom>
          <a:noFill/>
        </p:spPr>
        <p:txBody>
          <a:bodyPr wrap="none" rtlCol="0">
            <a:spAutoFit/>
          </a:bodyPr>
          <a:lstStyle/>
          <a:p>
            <a:r>
              <a:rPr lang="en-US" dirty="0" smtClean="0">
                <a:solidFill>
                  <a:srgbClr val="3333CC"/>
                </a:solidFill>
              </a:rPr>
              <a:t>Validation with GPS Met TPW</a:t>
            </a:r>
            <a:endParaRPr lang="en-US" dirty="0">
              <a:solidFill>
                <a:srgbClr val="3333CC"/>
              </a:solidFill>
            </a:endParaRPr>
          </a:p>
        </p:txBody>
      </p:sp>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l="78126" t="8007" r="9785" b="55886"/>
          <a:stretch/>
        </p:blipFill>
        <p:spPr bwMode="auto">
          <a:xfrm>
            <a:off x="685800" y="1524000"/>
            <a:ext cx="1143001" cy="12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771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228600" y="274637"/>
            <a:ext cx="9525000" cy="563563"/>
          </a:xfrm>
        </p:spPr>
        <p:txBody>
          <a:bodyPr/>
          <a:lstStyle/>
          <a:p>
            <a:r>
              <a:rPr lang="en-US" sz="2800" dirty="0" smtClean="0">
                <a:solidFill>
                  <a:srgbClr val="3333CC"/>
                </a:solidFill>
                <a:ea typeface="ＭＳ Ｐゴシック" pitchFamily="34" charset="-128"/>
              </a:rPr>
              <a:t>Comparison to the operational GOES sounding algorithm</a:t>
            </a:r>
          </a:p>
        </p:txBody>
      </p:sp>
      <p:sp>
        <p:nvSpPr>
          <p:cNvPr id="296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8C5A08B-2EE3-4499-BDCB-C0B682679138}" type="slidenum">
              <a:rPr lang="en-US" sz="1400" i="0">
                <a:solidFill>
                  <a:srgbClr val="FFFF00"/>
                </a:solidFill>
                <a:latin typeface="Times New Roman" pitchFamily="18" charset="0"/>
              </a:rPr>
              <a:pPr/>
              <a:t>15</a:t>
            </a:fld>
            <a:endParaRPr lang="en-US" sz="1400" i="0">
              <a:solidFill>
                <a:srgbClr val="FFFF00"/>
              </a:solidFill>
              <a:latin typeface="Times New Roman" pitchFamily="18" charset="0"/>
            </a:endParaRPr>
          </a:p>
        </p:txBody>
      </p:sp>
      <p:grpSp>
        <p:nvGrpSpPr>
          <p:cNvPr id="2" name="Group 1"/>
          <p:cNvGrpSpPr/>
          <p:nvPr/>
        </p:nvGrpSpPr>
        <p:grpSpPr>
          <a:xfrm>
            <a:off x="0" y="1219200"/>
            <a:ext cx="9250287" cy="3565866"/>
            <a:chOff x="0" y="1219200"/>
            <a:chExt cx="9250287" cy="3565866"/>
          </a:xfrm>
        </p:grpSpPr>
        <p:pic>
          <p:nvPicPr>
            <p:cNvPr id="29700"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1219200"/>
              <a:ext cx="4754487" cy="35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p:cNvPicPr>
              <a:picLocks noChangeAspect="1"/>
            </p:cNvPicPr>
            <p:nvPr/>
          </p:nvPicPr>
          <p:blipFill>
            <a:blip r:embed="rId4" cstate="print">
              <a:extLst>
                <a:ext uri="{28A0092B-C50C-407E-A947-70E740481C1C}">
                  <a14:useLocalDpi xmlns:a14="http://schemas.microsoft.com/office/drawing/2010/main" val="0"/>
                </a:ext>
              </a:extLst>
            </a:blip>
            <a:srcRect l="13724" t="8920" r="66992" b="73956"/>
            <a:stretch>
              <a:fillRect/>
            </a:stretch>
          </p:blipFill>
          <p:spPr bwMode="auto">
            <a:xfrm>
              <a:off x="3423609" y="1534633"/>
              <a:ext cx="822325"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9703" name="Picture 10"/>
          <p:cNvPicPr>
            <a:picLocks noChangeAspect="1"/>
          </p:cNvPicPr>
          <p:nvPr/>
        </p:nvPicPr>
        <p:blipFill>
          <a:blip r:embed="rId4" cstate="print">
            <a:extLst>
              <a:ext uri="{28A0092B-C50C-407E-A947-70E740481C1C}">
                <a14:useLocalDpi xmlns:a14="http://schemas.microsoft.com/office/drawing/2010/main" val="0"/>
              </a:ext>
            </a:extLst>
          </a:blip>
          <a:srcRect l="39439" t="94008" r="36990" b="847"/>
          <a:stretch>
            <a:fillRect/>
          </a:stretch>
        </p:blipFill>
        <p:spPr bwMode="auto">
          <a:xfrm>
            <a:off x="1920875" y="4600575"/>
            <a:ext cx="1004888"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Box 11"/>
          <p:cNvSpPr txBox="1">
            <a:spLocks noChangeArrowheads="1"/>
          </p:cNvSpPr>
          <p:nvPr/>
        </p:nvSpPr>
        <p:spPr bwMode="auto">
          <a:xfrm>
            <a:off x="211138" y="5956938"/>
            <a:ext cx="48529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200" i="0" dirty="0"/>
              <a:t>Li et al. (2008): current operational GOES sounding algorithm </a:t>
            </a:r>
          </a:p>
          <a:p>
            <a:pPr eaLnBrk="1" hangingPunct="1"/>
            <a:r>
              <a:rPr lang="en-US" sz="1200" i="0" dirty="0"/>
              <a:t>Ma et al. (1999): previous operational GOES sounding algorithm</a:t>
            </a:r>
          </a:p>
        </p:txBody>
      </p:sp>
      <p:sp>
        <p:nvSpPr>
          <p:cNvPr id="29705" name="TextBox 17"/>
          <p:cNvSpPr txBox="1">
            <a:spLocks noChangeArrowheads="1"/>
          </p:cNvSpPr>
          <p:nvPr/>
        </p:nvSpPr>
        <p:spPr bwMode="auto">
          <a:xfrm>
            <a:off x="0" y="4868863"/>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a:t>
            </a:r>
            <a:r>
              <a:rPr lang="en-US" i="0" dirty="0" smtClean="0">
                <a:solidFill>
                  <a:srgbClr val="3333CC"/>
                </a:solidFill>
              </a:rPr>
              <a:t>(GOES13) betters </a:t>
            </a:r>
            <a:r>
              <a:rPr lang="en-US" i="0" dirty="0">
                <a:solidFill>
                  <a:srgbClr val="3333CC"/>
                </a:solidFill>
              </a:rPr>
              <a:t>both current </a:t>
            </a:r>
            <a:r>
              <a:rPr lang="en-US" i="0" dirty="0" smtClean="0">
                <a:solidFill>
                  <a:srgbClr val="3333CC"/>
                </a:solidFill>
              </a:rPr>
              <a:t>(Li) and </a:t>
            </a:r>
            <a:r>
              <a:rPr lang="en-US" i="0" dirty="0">
                <a:solidFill>
                  <a:srgbClr val="3333CC"/>
                </a:solidFill>
              </a:rPr>
              <a:t>previous </a:t>
            </a:r>
            <a:r>
              <a:rPr lang="en-US" i="0" dirty="0" smtClean="0">
                <a:solidFill>
                  <a:srgbClr val="3333CC"/>
                </a:solidFill>
              </a:rPr>
              <a:t>(Ma) operational </a:t>
            </a:r>
            <a:r>
              <a:rPr lang="en-US" i="0" dirty="0">
                <a:solidFill>
                  <a:srgbClr val="3333CC"/>
                </a:solidFill>
              </a:rPr>
              <a:t>GOES sounding algorithms in terms of TPW bias and RMSE</a:t>
            </a:r>
            <a:r>
              <a:rPr lang="en-US" i="0" dirty="0" smtClean="0">
                <a:solidFill>
                  <a:srgbClr val="3333CC"/>
                </a:solidFill>
              </a:rPr>
              <a:t>.  Note that Li-algorithm has been operational since February 2013.</a:t>
            </a:r>
            <a:endParaRPr lang="en-US" i="0" dirty="0">
              <a:solidFill>
                <a:srgbClr val="3333CC"/>
              </a:solidFill>
            </a:endParaRPr>
          </a:p>
        </p:txBody>
      </p:sp>
      <p:sp>
        <p:nvSpPr>
          <p:cNvPr id="29706" name="Rectangle 10"/>
          <p:cNvSpPr>
            <a:spLocks noChangeArrowheads="1"/>
          </p:cNvSpPr>
          <p:nvPr/>
        </p:nvSpPr>
        <p:spPr bwMode="auto">
          <a:xfrm>
            <a:off x="172775" y="6400800"/>
            <a:ext cx="6724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i="0" dirty="0">
                <a:solidFill>
                  <a:srgbClr val="3333CC"/>
                </a:solidFill>
              </a:rPr>
              <a:t>GOES-R ABI LAP algorithm is applied to GOES-13 </a:t>
            </a:r>
            <a:r>
              <a:rPr lang="en-US" sz="1200" i="0" dirty="0" smtClean="0">
                <a:solidFill>
                  <a:srgbClr val="3333CC"/>
                </a:solidFill>
              </a:rPr>
              <a:t>Sounder </a:t>
            </a:r>
            <a:r>
              <a:rPr lang="en-US" sz="1200" i="0" dirty="0">
                <a:solidFill>
                  <a:srgbClr val="3333CC"/>
                </a:solidFill>
              </a:rPr>
              <a:t>radiance measurements.</a:t>
            </a:r>
          </a:p>
        </p:txBody>
      </p:sp>
    </p:spTree>
    <p:extLst>
      <p:ext uri="{BB962C8B-B14F-4D97-AF65-F5344CB8AC3E}">
        <p14:creationId xmlns:p14="http://schemas.microsoft.com/office/powerpoint/2010/main" val="11636542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1746" name="Picture 3" descr="hist_month_sfov_vs_3x3"/>
          <p:cNvPicPr>
            <a:picLocks noChangeAspect="1" noChangeArrowheads="1"/>
          </p:cNvPicPr>
          <p:nvPr/>
        </p:nvPicPr>
        <p:blipFill>
          <a:blip r:embed="rId3">
            <a:extLst>
              <a:ext uri="{28A0092B-C50C-407E-A947-70E740481C1C}">
                <a14:useLocalDpi xmlns:a14="http://schemas.microsoft.com/office/drawing/2010/main" val="0"/>
              </a:ext>
            </a:extLst>
          </a:blip>
          <a:srcRect l="6520" t="3903" r="53307" b="5414"/>
          <a:stretch>
            <a:fillRect/>
          </a:stretch>
        </p:blipFill>
        <p:spPr bwMode="auto">
          <a:xfrm>
            <a:off x="6032500" y="1519238"/>
            <a:ext cx="2571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350" y="1422251"/>
            <a:ext cx="7229475" cy="5022850"/>
            <a:chOff x="6350" y="1422251"/>
            <a:chExt cx="7229475" cy="5022850"/>
          </a:xfrm>
        </p:grpSpPr>
        <p:pic>
          <p:nvPicPr>
            <p:cNvPr id="31745" name="Picture 2" descr="scatter_mwv_rtv_3x3_2"/>
            <p:cNvPicPr>
              <a:picLocks noChangeAspect="1" noChangeArrowheads="1"/>
            </p:cNvPicPr>
            <p:nvPr/>
          </p:nvPicPr>
          <p:blipFill>
            <a:blip r:embed="rId4">
              <a:extLst>
                <a:ext uri="{28A0092B-C50C-407E-A947-70E740481C1C}">
                  <a14:useLocalDpi xmlns:a14="http://schemas.microsoft.com/office/drawing/2010/main" val="0"/>
                </a:ext>
              </a:extLst>
            </a:blip>
            <a:srcRect l="51012" r="7016"/>
            <a:stretch>
              <a:fillRect/>
            </a:stretch>
          </p:blipFill>
          <p:spPr bwMode="auto">
            <a:xfrm>
              <a:off x="6350" y="1422251"/>
              <a:ext cx="499745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7" name="AutoShape 5"/>
            <p:cNvSpPr>
              <a:spLocks noChangeArrowheads="1"/>
            </p:cNvSpPr>
            <p:nvPr/>
          </p:nvSpPr>
          <p:spPr bwMode="auto">
            <a:xfrm>
              <a:off x="3492500" y="4897438"/>
              <a:ext cx="1079500" cy="215900"/>
            </a:xfrm>
            <a:prstGeom prst="wedgeRectCallout">
              <a:avLst>
                <a:gd name="adj1" fmla="val 101324"/>
                <a:gd name="adj2" fmla="val -86028"/>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8" name="AutoShape 6"/>
            <p:cNvSpPr>
              <a:spLocks noChangeArrowheads="1"/>
            </p:cNvSpPr>
            <p:nvPr/>
          </p:nvSpPr>
          <p:spPr bwMode="auto">
            <a:xfrm>
              <a:off x="3492500" y="5189538"/>
              <a:ext cx="1079500" cy="255587"/>
            </a:xfrm>
            <a:prstGeom prst="wedgeRectCallout">
              <a:avLst>
                <a:gd name="adj1" fmla="val 104852"/>
                <a:gd name="adj2" fmla="val -20806"/>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79" name="AutoShape 7"/>
            <p:cNvSpPr>
              <a:spLocks noChangeArrowheads="1"/>
            </p:cNvSpPr>
            <p:nvPr/>
          </p:nvSpPr>
          <p:spPr bwMode="auto">
            <a:xfrm>
              <a:off x="3492500" y="5503863"/>
              <a:ext cx="1079500" cy="211137"/>
            </a:xfrm>
            <a:prstGeom prst="wedgeRectCallout">
              <a:avLst>
                <a:gd name="adj1" fmla="val 107204"/>
                <a:gd name="adj2" fmla="val 43231"/>
              </a:avLst>
            </a:prstGeom>
            <a:noFill/>
            <a:ln w="952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endParaRPr lang="en-US"/>
            </a:p>
          </p:txBody>
        </p:sp>
        <p:sp>
          <p:nvSpPr>
            <p:cNvPr id="284680" name="Text Box 8"/>
            <p:cNvSpPr txBox="1">
              <a:spLocks noChangeArrowheads="1"/>
            </p:cNvSpPr>
            <p:nvPr/>
          </p:nvSpPr>
          <p:spPr bwMode="auto">
            <a:xfrm>
              <a:off x="5148263" y="4684713"/>
              <a:ext cx="2087562"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800" dirty="0">
                  <a:latin typeface="Arial" charset="0"/>
                  <a:ea typeface="+mn-ea"/>
                </a:rPr>
                <a:t>Legacy</a:t>
              </a:r>
            </a:p>
            <a:p>
              <a:pPr>
                <a:spcBef>
                  <a:spcPct val="50000"/>
                </a:spcBef>
                <a:defRPr/>
              </a:pPr>
              <a:r>
                <a:rPr lang="en-US" altLang="zh-CN" sz="1800" dirty="0">
                  <a:latin typeface="Arial" charset="0"/>
                  <a:ea typeface="+mn-ea"/>
                </a:rPr>
                <a:t>Phy1:Regression</a:t>
              </a:r>
            </a:p>
            <a:p>
              <a:pPr>
                <a:spcBef>
                  <a:spcPct val="50000"/>
                </a:spcBef>
                <a:defRPr/>
              </a:pPr>
              <a:r>
                <a:rPr lang="en-US" altLang="zh-CN" sz="1800" dirty="0">
                  <a:latin typeface="Arial" charset="0"/>
                  <a:ea typeface="+mn-ea"/>
                </a:rPr>
                <a:t>Phy2:Forecast</a:t>
              </a:r>
            </a:p>
          </p:txBody>
        </p:sp>
      </p:grpSp>
      <p:sp>
        <p:nvSpPr>
          <p:cNvPr id="284681" name="Text Box 9"/>
          <p:cNvSpPr txBox="1">
            <a:spLocks noChangeArrowheads="1"/>
          </p:cNvSpPr>
          <p:nvPr/>
        </p:nvSpPr>
        <p:spPr bwMode="auto">
          <a:xfrm rot="10800000" flipV="1">
            <a:off x="7235825" y="4989513"/>
            <a:ext cx="191135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spcBef>
                <a:spcPct val="50000"/>
              </a:spcBef>
              <a:defRPr/>
            </a:pPr>
            <a:r>
              <a:rPr lang="en-US" altLang="zh-CN" sz="1500" dirty="0">
                <a:latin typeface="Arial" charset="0"/>
                <a:ea typeface="+mn-ea"/>
              </a:rPr>
              <a:t>Compared with microwave measured TPW at SGP ARM site from June 2003 to May 2005</a:t>
            </a:r>
          </a:p>
        </p:txBody>
      </p:sp>
      <p:sp>
        <p:nvSpPr>
          <p:cNvPr id="31752" name="TextBox 1"/>
          <p:cNvSpPr txBox="1">
            <a:spLocks noChangeArrowheads="1"/>
          </p:cNvSpPr>
          <p:nvPr/>
        </p:nvSpPr>
        <p:spPr bwMode="auto">
          <a:xfrm>
            <a:off x="1219200" y="698500"/>
            <a:ext cx="73018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2400" dirty="0">
                <a:solidFill>
                  <a:srgbClr val="3333CC"/>
                </a:solidFill>
              </a:rPr>
              <a:t>GOES-12 Sounder TPW versus MWR at ARM site</a:t>
            </a:r>
          </a:p>
        </p:txBody>
      </p:sp>
      <p:sp>
        <p:nvSpPr>
          <p:cNvPr id="3" name="Rectangle 2"/>
          <p:cNvSpPr/>
          <p:nvPr/>
        </p:nvSpPr>
        <p:spPr>
          <a:xfrm>
            <a:off x="3057525" y="1839913"/>
            <a:ext cx="1603375" cy="754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400">
              <a:solidFill>
                <a:srgbClr val="FFFF00"/>
              </a:solidFill>
              <a:ea typeface="ＭＳ Ｐゴシック" pitchFamily="34" charset="-128"/>
            </a:endParaRPr>
          </a:p>
        </p:txBody>
      </p:sp>
      <p:sp>
        <p:nvSpPr>
          <p:cNvPr id="3175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8583A34-6B0C-45A4-8609-DE1E690F273A}" type="slidenum">
              <a:rPr lang="en-US" sz="1400" i="0">
                <a:solidFill>
                  <a:srgbClr val="FFFF00"/>
                </a:solidFill>
                <a:latin typeface="Times New Roman" pitchFamily="18" charset="0"/>
              </a:rPr>
              <a:pPr/>
              <a:t>16</a:t>
            </a:fld>
            <a:endParaRPr lang="en-US" sz="1400" i="0">
              <a:solidFill>
                <a:srgbClr val="FFFF00"/>
              </a:solidFill>
              <a:latin typeface="Times New Roman" pitchFamily="18" charset="0"/>
            </a:endParaRPr>
          </a:p>
        </p:txBody>
      </p:sp>
      <p:sp>
        <p:nvSpPr>
          <p:cNvPr id="2" name="TextBox 1"/>
          <p:cNvSpPr txBox="1"/>
          <p:nvPr/>
        </p:nvSpPr>
        <p:spPr>
          <a:xfrm>
            <a:off x="1555689" y="6436432"/>
            <a:ext cx="5184561" cy="400110"/>
          </a:xfrm>
          <a:prstGeom prst="rect">
            <a:avLst/>
          </a:prstGeom>
          <a:noFill/>
        </p:spPr>
        <p:txBody>
          <a:bodyPr wrap="none" rtlCol="0">
            <a:spAutoFit/>
          </a:bodyPr>
          <a:lstStyle/>
          <a:p>
            <a:r>
              <a:rPr lang="en-US" dirty="0" smtClean="0"/>
              <a:t>Phy2 is similar to GOES-R LAP algorithm</a:t>
            </a:r>
            <a:endParaRPr lang="en-US" dirty="0"/>
          </a:p>
        </p:txBody>
      </p:sp>
    </p:spTree>
    <p:extLst>
      <p:ext uri="{BB962C8B-B14F-4D97-AF65-F5344CB8AC3E}">
        <p14:creationId xmlns:p14="http://schemas.microsoft.com/office/powerpoint/2010/main" val="281474789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3" name="Title 1"/>
          <p:cNvSpPr>
            <a:spLocks noGrp="1"/>
          </p:cNvSpPr>
          <p:nvPr>
            <p:ph type="title"/>
          </p:nvPr>
        </p:nvSpPr>
        <p:spPr>
          <a:xfrm>
            <a:off x="1466850" y="212725"/>
            <a:ext cx="5791200" cy="563563"/>
          </a:xfrm>
        </p:spPr>
        <p:txBody>
          <a:bodyPr/>
          <a:lstStyle/>
          <a:p>
            <a:r>
              <a:rPr lang="en-US" sz="1600" smtClean="0">
                <a:ea typeface="ＭＳ Ｐゴシック" pitchFamily="34" charset="-128"/>
              </a:rPr>
              <a:t>GOES-12 Sounder TPW at ARM CART site - statistics</a:t>
            </a:r>
          </a:p>
        </p:txBody>
      </p:sp>
      <p:sp>
        <p:nvSpPr>
          <p:cNvPr id="337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DAAEB21-78EA-43BA-92FF-09547433E441}" type="slidenum">
              <a:rPr lang="en-US" sz="1400" i="0">
                <a:solidFill>
                  <a:srgbClr val="FFFF00"/>
                </a:solidFill>
                <a:latin typeface="Times New Roman" pitchFamily="18" charset="0"/>
              </a:rPr>
              <a:pPr/>
              <a:t>17</a:t>
            </a:fld>
            <a:endParaRPr lang="en-US" sz="1400" i="0">
              <a:solidFill>
                <a:srgbClr val="FFFF00"/>
              </a:solidFill>
              <a:latin typeface="Times New Roman" pitchFamily="18" charset="0"/>
            </a:endParaRPr>
          </a:p>
        </p:txBody>
      </p:sp>
      <p:pic>
        <p:nvPicPr>
          <p:cNvPr id="3379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73113" y="1225550"/>
            <a:ext cx="7429500" cy="5081588"/>
          </a:xfrm>
          <a:noFill/>
          <a:extLst>
            <a:ext uri="{91240B29-F687-4F45-9708-019B960494DF}">
              <a14:hiddenLine xmlns:a14="http://schemas.microsoft.com/office/drawing/2010/main" w="9525" cap="flat" cmpd="sng">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358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1" name="Title 1"/>
          <p:cNvSpPr>
            <a:spLocks noGrp="1"/>
          </p:cNvSpPr>
          <p:nvPr>
            <p:ph type="title"/>
          </p:nvPr>
        </p:nvSpPr>
        <p:spPr>
          <a:xfrm>
            <a:off x="152400" y="228600"/>
            <a:ext cx="8839200" cy="563563"/>
          </a:xfrm>
        </p:spPr>
        <p:txBody>
          <a:bodyPr/>
          <a:lstStyle/>
          <a:p>
            <a:r>
              <a:rPr lang="en-US" sz="2800" dirty="0" smtClean="0">
                <a:solidFill>
                  <a:srgbClr val="3333CC"/>
                </a:solidFill>
                <a:ea typeface="ＭＳ Ｐゴシック" pitchFamily="34" charset="-128"/>
              </a:rPr>
              <a:t>Time series of TPW </a:t>
            </a:r>
            <a:br>
              <a:rPr lang="en-US" sz="2800" dirty="0" smtClean="0">
                <a:solidFill>
                  <a:srgbClr val="3333CC"/>
                </a:solidFill>
                <a:ea typeface="ＭＳ Ｐゴシック" pitchFamily="34" charset="-128"/>
              </a:rPr>
            </a:br>
            <a:r>
              <a:rPr lang="en-US" sz="2800" dirty="0" smtClean="0">
                <a:solidFill>
                  <a:srgbClr val="3333CC"/>
                </a:solidFill>
                <a:ea typeface="ＭＳ Ｐゴシック" pitchFamily="34" charset="-128"/>
              </a:rPr>
              <a:t>(GOES–12 Sounder, MWR)</a:t>
            </a:r>
          </a:p>
        </p:txBody>
      </p:sp>
      <p:sp>
        <p:nvSpPr>
          <p:cNvPr id="358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040ECC65-2F08-4321-9162-CBC82D6F9BF6}" type="slidenum">
              <a:rPr lang="en-US" sz="1400" i="0">
                <a:solidFill>
                  <a:srgbClr val="FFFF00"/>
                </a:solidFill>
                <a:latin typeface="Times New Roman" pitchFamily="18" charset="0"/>
              </a:rPr>
              <a:pPr/>
              <a:t>18</a:t>
            </a:fld>
            <a:endParaRPr lang="en-US" sz="1400" i="0">
              <a:solidFill>
                <a:srgbClr val="FFFF00"/>
              </a:solidFill>
              <a:latin typeface="Times New Roman" pitchFamily="18" charset="0"/>
            </a:endParaRPr>
          </a:p>
        </p:txBody>
      </p:sp>
      <p:sp>
        <p:nvSpPr>
          <p:cNvPr id="26629" name="TextBox 3"/>
          <p:cNvSpPr txBox="1">
            <a:spLocks noChangeArrowheads="1"/>
          </p:cNvSpPr>
          <p:nvPr/>
        </p:nvSpPr>
        <p:spPr bwMode="auto">
          <a:xfrm>
            <a:off x="995363" y="3063875"/>
            <a:ext cx="2143125" cy="1876425"/>
          </a:xfrm>
          <a:prstGeom prst="rect">
            <a:avLst/>
          </a:prstGeom>
          <a:solidFill>
            <a:schemeClr val="bg1"/>
          </a:solidFill>
          <a:ln>
            <a:noFill/>
          </a:ln>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defRPr/>
            </a:pPr>
            <a:r>
              <a:rPr lang="pt-BR" dirty="0" smtClean="0">
                <a:solidFill>
                  <a:srgbClr val="0000FF"/>
                </a:solidFill>
              </a:rPr>
              <a:t>MWR</a:t>
            </a:r>
          </a:p>
          <a:p>
            <a:pPr eaLnBrk="1" hangingPunct="1">
              <a:defRPr/>
            </a:pPr>
            <a:r>
              <a:rPr lang="pt-BR" dirty="0" smtClean="0">
                <a:solidFill>
                  <a:srgbClr val="51E4E1"/>
                </a:solidFill>
              </a:rPr>
              <a:t>FCST</a:t>
            </a:r>
          </a:p>
          <a:p>
            <a:pPr eaLnBrk="1" hangingPunct="1">
              <a:defRPr/>
            </a:pPr>
            <a:r>
              <a:rPr lang="pt-BR" dirty="0" smtClean="0">
                <a:solidFill>
                  <a:schemeClr val="accent4"/>
                </a:solidFill>
              </a:rPr>
              <a:t>GOES </a:t>
            </a:r>
            <a:r>
              <a:rPr lang="pt-BR" dirty="0" err="1" smtClean="0">
                <a:solidFill>
                  <a:schemeClr val="accent4"/>
                </a:solidFill>
              </a:rPr>
              <a:t>Sounder</a:t>
            </a:r>
            <a:endParaRPr lang="pt-BR" dirty="0" smtClean="0">
              <a:solidFill>
                <a:schemeClr val="accent4"/>
              </a:solidFill>
            </a:endParaRPr>
          </a:p>
          <a:p>
            <a:pPr eaLnBrk="1" hangingPunct="1">
              <a:defRPr/>
            </a:pPr>
            <a:r>
              <a:rPr lang="pt-BR" dirty="0" smtClean="0">
                <a:solidFill>
                  <a:srgbClr val="00FF00"/>
                </a:solidFill>
              </a:rPr>
              <a:t>GOES </a:t>
            </a:r>
            <a:r>
              <a:rPr lang="pt-BR" dirty="0" err="1" smtClean="0">
                <a:solidFill>
                  <a:srgbClr val="00FF00"/>
                </a:solidFill>
              </a:rPr>
              <a:t>Sounder</a:t>
            </a:r>
            <a:endParaRPr lang="pt-BR" dirty="0" smtClean="0">
              <a:solidFill>
                <a:srgbClr val="00FF00"/>
              </a:solidFill>
            </a:endParaRPr>
          </a:p>
          <a:p>
            <a:pPr eaLnBrk="1" hangingPunct="1">
              <a:defRPr/>
            </a:pPr>
            <a:r>
              <a:rPr lang="pt-BR" dirty="0" smtClean="0">
                <a:solidFill>
                  <a:srgbClr val="FF0000"/>
                </a:solidFill>
              </a:rPr>
              <a:t>GOES </a:t>
            </a:r>
            <a:r>
              <a:rPr lang="pt-BR" dirty="0" err="1" smtClean="0">
                <a:solidFill>
                  <a:srgbClr val="FF0000"/>
                </a:solidFill>
              </a:rPr>
              <a:t>Sounder</a:t>
            </a:r>
            <a:endParaRPr lang="pt-BR" dirty="0" smtClean="0">
              <a:solidFill>
                <a:srgbClr val="FF0000"/>
              </a:solidFill>
            </a:endParaRPr>
          </a:p>
        </p:txBody>
      </p:sp>
      <p:pic>
        <p:nvPicPr>
          <p:cNvPr id="35844" name="Picture 1" descr="cmp_tpw_fcst_fg_origin.jpg"/>
          <p:cNvPicPr>
            <a:picLocks noChangeAspect="1"/>
          </p:cNvPicPr>
          <p:nvPr/>
        </p:nvPicPr>
        <p:blipFill>
          <a:blip r:embed="rId2">
            <a:extLst>
              <a:ext uri="{28A0092B-C50C-407E-A947-70E740481C1C}">
                <a14:useLocalDpi xmlns:a14="http://schemas.microsoft.com/office/drawing/2010/main" val="0"/>
              </a:ext>
            </a:extLst>
          </a:blip>
          <a:srcRect l="8334" t="4440" r="6664" b="4501"/>
          <a:stretch>
            <a:fillRect/>
          </a:stretch>
        </p:blipFill>
        <p:spPr bwMode="auto">
          <a:xfrm>
            <a:off x="3487738" y="1531938"/>
            <a:ext cx="4664075"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2"/>
          <p:cNvSpPr txBox="1">
            <a:spLocks noChangeArrowheads="1"/>
          </p:cNvSpPr>
          <p:nvPr/>
        </p:nvSpPr>
        <p:spPr bwMode="auto">
          <a:xfrm>
            <a:off x="492125" y="5572125"/>
            <a:ext cx="8583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dirty="0">
                <a:ea typeface="SimSun" pitchFamily="2" charset="-122"/>
              </a:rPr>
              <a:t>Physically retrieved TPWs from single FOV, spatial continuity and time continuity. The blue dots are microwave measured TPWs at Cart Site (</a:t>
            </a:r>
            <a:r>
              <a:rPr lang="en-US" altLang="zh-CN" sz="1200" dirty="0"/>
              <a:t>36.61</a:t>
            </a:r>
            <a:r>
              <a:rPr lang="en-US" altLang="zh-CN" sz="1200" baseline="30000" dirty="0"/>
              <a:t>o</a:t>
            </a:r>
            <a:r>
              <a:rPr lang="en-US" altLang="zh-CN" sz="1200" dirty="0"/>
              <a:t>, -97.49</a:t>
            </a:r>
            <a:r>
              <a:rPr lang="en-US" altLang="zh-CN" sz="1200" baseline="30000" dirty="0"/>
              <a:t>o</a:t>
            </a:r>
            <a:r>
              <a:rPr lang="en-US" altLang="zh-CN" sz="1200" dirty="0">
                <a:ea typeface="SimSun" pitchFamily="2" charset="-122"/>
              </a:rPr>
              <a:t>). The cyan line is the first guess for physical retrievals. The green line is the physical retrieval with spatial continuity. And the red line is the physical retrieval with time continuity. Case study of 00 UTC on Dec 25 2005.</a:t>
            </a:r>
          </a:p>
          <a:p>
            <a:pPr eaLnBrk="1" hangingPunct="1"/>
            <a:endParaRPr lang="en-US" dirty="0"/>
          </a:p>
        </p:txBody>
      </p:sp>
    </p:spTree>
    <p:extLst>
      <p:ext uri="{BB962C8B-B14F-4D97-AF65-F5344CB8AC3E}">
        <p14:creationId xmlns:p14="http://schemas.microsoft.com/office/powerpoint/2010/main" val="3746218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5" name="Title 1"/>
          <p:cNvSpPr>
            <a:spLocks noGrp="1"/>
          </p:cNvSpPr>
          <p:nvPr>
            <p:ph type="title"/>
          </p:nvPr>
        </p:nvSpPr>
        <p:spPr>
          <a:xfrm>
            <a:off x="228600" y="-76200"/>
            <a:ext cx="8839200" cy="563563"/>
          </a:xfrm>
        </p:spPr>
        <p:txBody>
          <a:bodyPr/>
          <a:lstStyle/>
          <a:p>
            <a:r>
              <a:rPr lang="en-US" sz="1800" dirty="0" smtClean="0">
                <a:solidFill>
                  <a:srgbClr val="3333CC"/>
                </a:solidFill>
                <a:ea typeface="ＭＳ Ｐゴシック" pitchFamily="34" charset="-128"/>
              </a:rPr>
              <a:t>Application of GOES sounding products to severe storm </a:t>
            </a:r>
            <a:r>
              <a:rPr lang="en-US" sz="1800" dirty="0" err="1" smtClean="0">
                <a:solidFill>
                  <a:srgbClr val="3333CC"/>
                </a:solidFill>
                <a:ea typeface="ＭＳ Ｐゴシック" pitchFamily="34" charset="-128"/>
              </a:rPr>
              <a:t>nowcasting</a:t>
            </a:r>
            <a:endParaRPr lang="en-US" sz="1800" dirty="0" smtClean="0">
              <a:solidFill>
                <a:srgbClr val="3333CC"/>
              </a:solidFill>
              <a:ea typeface="ＭＳ Ｐゴシック" pitchFamily="34" charset="-128"/>
            </a:endParaRPr>
          </a:p>
        </p:txBody>
      </p:sp>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384A7B3-A931-4058-818F-0F29DD9765FC}" type="slidenum">
              <a:rPr lang="en-US" sz="1400" i="0">
                <a:solidFill>
                  <a:srgbClr val="FFFF00"/>
                </a:solidFill>
                <a:latin typeface="Times New Roman" pitchFamily="18" charset="0"/>
              </a:rPr>
              <a:pPr/>
              <a:t>19</a:t>
            </a:fld>
            <a:endParaRPr lang="en-US" sz="1400" i="0">
              <a:solidFill>
                <a:srgbClr val="FFFF00"/>
              </a:solidFill>
              <a:latin typeface="Times New Roman" pitchFamily="18" charset="0"/>
            </a:endParaRPr>
          </a:p>
        </p:txBody>
      </p:sp>
      <p:sp>
        <p:nvSpPr>
          <p:cNvPr id="36886" name="TextBox 1"/>
          <p:cNvSpPr txBox="1">
            <a:spLocks noChangeArrowheads="1"/>
          </p:cNvSpPr>
          <p:nvPr/>
        </p:nvSpPr>
        <p:spPr bwMode="auto">
          <a:xfrm>
            <a:off x="508000" y="5936159"/>
            <a:ext cx="7950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dirty="0"/>
              <a:t>Lifted index depicts the unstable region associated with wind/hail reports (</a:t>
            </a:r>
            <a:r>
              <a:rPr lang="en-US" sz="2800" i="0" dirty="0">
                <a:solidFill>
                  <a:srgbClr val="3333CC"/>
                </a:solidFill>
              </a:rPr>
              <a:t>x</a:t>
            </a:r>
            <a:r>
              <a:rPr lang="en-US" sz="1600" i="0" dirty="0"/>
              <a:t>):</a:t>
            </a:r>
          </a:p>
          <a:p>
            <a:pPr eaLnBrk="1" hangingPunct="1"/>
            <a:r>
              <a:rPr lang="en-US" sz="1600" i="0" dirty="0"/>
              <a:t>                         GOES-R &gt;~ Li </a:t>
            </a:r>
            <a:r>
              <a:rPr lang="en-US" sz="1600" i="0" dirty="0" smtClean="0"/>
              <a:t>Algorithm </a:t>
            </a:r>
            <a:r>
              <a:rPr lang="en-US" sz="1600" i="0" dirty="0"/>
              <a:t>&gt;&gt; Ma </a:t>
            </a:r>
            <a:r>
              <a:rPr lang="en-US" sz="1600" i="0" dirty="0" smtClean="0"/>
              <a:t>Algorithm </a:t>
            </a:r>
            <a:r>
              <a:rPr lang="en-US" sz="1600" i="0" dirty="0"/>
              <a:t>&gt;&gt; GFS</a:t>
            </a:r>
          </a:p>
        </p:txBody>
      </p:sp>
      <p:grpSp>
        <p:nvGrpSpPr>
          <p:cNvPr id="2" name="Group 1"/>
          <p:cNvGrpSpPr/>
          <p:nvPr/>
        </p:nvGrpSpPr>
        <p:grpSpPr>
          <a:xfrm>
            <a:off x="304800" y="762000"/>
            <a:ext cx="6642100" cy="5108377"/>
            <a:chOff x="444500" y="914400"/>
            <a:chExt cx="6642100" cy="5108377"/>
          </a:xfrm>
        </p:grpSpPr>
        <p:sp>
          <p:nvSpPr>
            <p:cNvPr id="36876" name="TextBox 16"/>
            <p:cNvSpPr txBox="1">
              <a:spLocks noChangeArrowheads="1"/>
            </p:cNvSpPr>
            <p:nvPr/>
          </p:nvSpPr>
          <p:spPr bwMode="auto">
            <a:xfrm>
              <a:off x="779463" y="5715000"/>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7" name="TextBox 17"/>
            <p:cNvSpPr txBox="1">
              <a:spLocks noChangeArrowheads="1"/>
            </p:cNvSpPr>
            <p:nvPr/>
          </p:nvSpPr>
          <p:spPr bwMode="auto">
            <a:xfrm>
              <a:off x="2971800" y="5693734"/>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sp>
          <p:nvSpPr>
            <p:cNvPr id="36878" name="TextBox 18"/>
            <p:cNvSpPr txBox="1">
              <a:spLocks noChangeArrowheads="1"/>
            </p:cNvSpPr>
            <p:nvPr/>
          </p:nvSpPr>
          <p:spPr bwMode="auto">
            <a:xfrm>
              <a:off x="4437411" y="5712023"/>
              <a:ext cx="14847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Lifted </a:t>
              </a:r>
              <a:r>
                <a:rPr lang="en-US" sz="1400" i="0" dirty="0" smtClean="0"/>
                <a:t>index (K)</a:t>
              </a:r>
              <a:endParaRPr lang="en-US" sz="1400" i="0" dirty="0"/>
            </a:p>
          </p:txBody>
        </p:sp>
        <p:sp>
          <p:nvSpPr>
            <p:cNvPr id="36879" name="TextBox 19"/>
            <p:cNvSpPr txBox="1">
              <a:spLocks noChangeArrowheads="1"/>
            </p:cNvSpPr>
            <p:nvPr/>
          </p:nvSpPr>
          <p:spPr bwMode="auto">
            <a:xfrm>
              <a:off x="6324600" y="5638800"/>
              <a:ext cx="72167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smtClean="0"/>
                <a:t>BT (K)</a:t>
              </a:r>
              <a:endParaRPr lang="en-US" sz="1400" i="0" dirty="0"/>
            </a:p>
          </p:txBody>
        </p:sp>
        <p:grpSp>
          <p:nvGrpSpPr>
            <p:cNvPr id="39" name="Group 38"/>
            <p:cNvGrpSpPr/>
            <p:nvPr/>
          </p:nvGrpSpPr>
          <p:grpSpPr>
            <a:xfrm>
              <a:off x="444500" y="914400"/>
              <a:ext cx="6642100" cy="4795838"/>
              <a:chOff x="442913" y="1196975"/>
              <a:chExt cx="6642100" cy="4795838"/>
            </a:xfrm>
          </p:grpSpPr>
          <p:pic>
            <p:nvPicPr>
              <p:cNvPr id="40" name="Picture 4"/>
              <p:cNvPicPr>
                <a:picLocks noChangeAspect="1"/>
              </p:cNvPicPr>
              <p:nvPr/>
            </p:nvPicPr>
            <p:blipFill>
              <a:blip r:embed="rId3" cstate="print">
                <a:extLst>
                  <a:ext uri="{28A0092B-C50C-407E-A947-70E740481C1C}">
                    <a14:useLocalDpi xmlns:a14="http://schemas.microsoft.com/office/drawing/2010/main" val="0"/>
                  </a:ext>
                </a:extLst>
              </a:blip>
              <a:srcRect l="10358" t="4437" r="7146" b="10564"/>
              <a:stretch>
                <a:fillRect/>
              </a:stretch>
            </p:blipFill>
            <p:spPr bwMode="auto">
              <a:xfrm>
                <a:off x="442913" y="1206500"/>
                <a:ext cx="331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p:cNvPicPr>
                <a:picLocks noChangeAspect="1"/>
              </p:cNvPicPr>
              <p:nvPr/>
            </p:nvPicPr>
            <p:blipFill>
              <a:blip r:embed="rId4" cstate="print">
                <a:extLst>
                  <a:ext uri="{28A0092B-C50C-407E-A947-70E740481C1C}">
                    <a14:useLocalDpi xmlns:a14="http://schemas.microsoft.com/office/drawing/2010/main" val="0"/>
                  </a:ext>
                </a:extLst>
              </a:blip>
              <a:srcRect l="11250" t="3088" r="6250" b="11911"/>
              <a:stretch>
                <a:fillRect/>
              </a:stretch>
            </p:blipFill>
            <p:spPr bwMode="auto">
              <a:xfrm>
                <a:off x="3770313" y="11969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p:cNvPicPr>
                <a:picLocks noChangeAspect="1"/>
              </p:cNvPicPr>
              <p:nvPr/>
            </p:nvPicPr>
            <p:blipFill>
              <a:blip r:embed="rId5" cstate="print">
                <a:extLst>
                  <a:ext uri="{28A0092B-C50C-407E-A947-70E740481C1C}">
                    <a14:useLocalDpi xmlns:a14="http://schemas.microsoft.com/office/drawing/2010/main" val="0"/>
                  </a:ext>
                </a:extLst>
              </a:blip>
              <a:srcRect l="11288" t="5193" r="6494" b="12308"/>
              <a:stretch>
                <a:fillRect/>
              </a:stretch>
            </p:blipFill>
            <p:spPr bwMode="auto">
              <a:xfrm>
                <a:off x="442913" y="3424238"/>
                <a:ext cx="33115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
              <p:cNvPicPr>
                <a:picLocks noChangeAspect="1"/>
              </p:cNvPicPr>
              <p:nvPr/>
            </p:nvPicPr>
            <p:blipFill>
              <a:blip r:embed="rId6" cstate="print">
                <a:extLst>
                  <a:ext uri="{28A0092B-C50C-407E-A947-70E740481C1C}">
                    <a14:useLocalDpi xmlns:a14="http://schemas.microsoft.com/office/drawing/2010/main" val="0"/>
                  </a:ext>
                </a:extLst>
              </a:blip>
              <a:srcRect l="10828" t="3976" r="6673" b="11023"/>
              <a:stretch>
                <a:fillRect/>
              </a:stretch>
            </p:blipFill>
            <p:spPr bwMode="auto">
              <a:xfrm>
                <a:off x="3770313" y="3432175"/>
                <a:ext cx="33147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TextBox 8"/>
              <p:cNvSpPr txBox="1">
                <a:spLocks noChangeArrowheads="1"/>
              </p:cNvSpPr>
              <p:nvPr/>
            </p:nvSpPr>
            <p:spPr bwMode="auto">
              <a:xfrm>
                <a:off x="666750" y="1524000"/>
                <a:ext cx="1258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GOES-R</a:t>
                </a:r>
              </a:p>
            </p:txBody>
          </p:sp>
          <p:sp>
            <p:nvSpPr>
              <p:cNvPr id="45" name="TextBox 13"/>
              <p:cNvSpPr txBox="1">
                <a:spLocks noChangeArrowheads="1"/>
              </p:cNvSpPr>
              <p:nvPr/>
            </p:nvSpPr>
            <p:spPr bwMode="auto">
              <a:xfrm>
                <a:off x="638175" y="3716338"/>
                <a:ext cx="196733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t>Ma </a:t>
                </a:r>
                <a:r>
                  <a:rPr lang="en-US" dirty="0" smtClean="0"/>
                  <a:t>- Algorithm</a:t>
                </a:r>
                <a:endParaRPr lang="en-US" dirty="0"/>
              </a:p>
            </p:txBody>
          </p:sp>
          <p:sp>
            <p:nvSpPr>
              <p:cNvPr id="46" name="TextBox 14"/>
              <p:cNvSpPr txBox="1">
                <a:spLocks noChangeArrowheads="1"/>
              </p:cNvSpPr>
              <p:nvPr/>
            </p:nvSpPr>
            <p:spPr bwMode="auto">
              <a:xfrm>
                <a:off x="3976688" y="3751263"/>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t>GFS</a:t>
                </a:r>
              </a:p>
            </p:txBody>
          </p:sp>
          <p:sp>
            <p:nvSpPr>
              <p:cNvPr id="47" name="TextBox 15"/>
              <p:cNvSpPr txBox="1">
                <a:spLocks noChangeArrowheads="1"/>
              </p:cNvSpPr>
              <p:nvPr/>
            </p:nvSpPr>
            <p:spPr bwMode="auto">
              <a:xfrm>
                <a:off x="3951288" y="1549400"/>
                <a:ext cx="18390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Li - Algorithm</a:t>
                </a:r>
                <a:endParaRPr lang="en-US" dirty="0"/>
              </a:p>
            </p:txBody>
          </p:sp>
          <p:sp>
            <p:nvSpPr>
              <p:cNvPr id="48" name="Flowchart: Connector 47"/>
              <p:cNvSpPr/>
              <p:nvPr/>
            </p:nvSpPr>
            <p:spPr>
              <a:xfrm>
                <a:off x="2209800" y="22939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49" name="Flowchart: Connector 48"/>
              <p:cNvSpPr/>
              <p:nvPr/>
            </p:nvSpPr>
            <p:spPr>
              <a:xfrm>
                <a:off x="2163763" y="4513263"/>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0" name="Flowchart: Connector 49"/>
              <p:cNvSpPr/>
              <p:nvPr/>
            </p:nvSpPr>
            <p:spPr>
              <a:xfrm>
                <a:off x="5492750" y="2317750"/>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1" name="Flowchart: Connector 50"/>
              <p:cNvSpPr/>
              <p:nvPr/>
            </p:nvSpPr>
            <p:spPr>
              <a:xfrm>
                <a:off x="5516563" y="4529138"/>
                <a:ext cx="558800" cy="508000"/>
              </a:xfrm>
              <a:prstGeom prst="flowChartConnector">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grpSp>
      </p:grpSp>
      <p:sp>
        <p:nvSpPr>
          <p:cNvPr id="36885" name="Rectangle 21"/>
          <p:cNvSpPr>
            <a:spLocks noChangeArrowheads="1"/>
          </p:cNvSpPr>
          <p:nvPr/>
        </p:nvSpPr>
        <p:spPr bwMode="auto">
          <a:xfrm>
            <a:off x="6794202" y="3799582"/>
            <a:ext cx="2438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i="0" dirty="0">
                <a:solidFill>
                  <a:srgbClr val="3333CC"/>
                </a:solidFill>
              </a:rPr>
              <a:t>GOES-R ABI LAP algorithm is applied to GOES-13 </a:t>
            </a:r>
            <a:r>
              <a:rPr lang="en-US" sz="1600" i="0" dirty="0" smtClean="0">
                <a:solidFill>
                  <a:srgbClr val="3333CC"/>
                </a:solidFill>
              </a:rPr>
              <a:t>Sounder </a:t>
            </a:r>
            <a:r>
              <a:rPr lang="en-US" sz="1600" i="0" dirty="0">
                <a:solidFill>
                  <a:srgbClr val="3333CC"/>
                </a:solidFill>
              </a:rPr>
              <a:t>radiance measurements.</a:t>
            </a:r>
          </a:p>
        </p:txBody>
      </p:sp>
      <p:sp>
        <p:nvSpPr>
          <p:cNvPr id="36880" name="TextBox 22"/>
          <p:cNvSpPr txBox="1">
            <a:spLocks noChangeArrowheads="1"/>
          </p:cNvSpPr>
          <p:nvPr/>
        </p:nvSpPr>
        <p:spPr bwMode="auto">
          <a:xfrm>
            <a:off x="6794202" y="1696760"/>
            <a:ext cx="2343448" cy="10464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400" i="0" dirty="0"/>
              <a:t>June 29, 2012 </a:t>
            </a:r>
            <a:r>
              <a:rPr lang="en-US" sz="1400" i="0" dirty="0" err="1"/>
              <a:t>derecho</a:t>
            </a:r>
            <a:r>
              <a:rPr lang="en-US" sz="1400" i="0" dirty="0"/>
              <a:t> </a:t>
            </a:r>
          </a:p>
          <a:p>
            <a:pPr eaLnBrk="1" hangingPunct="1"/>
            <a:r>
              <a:rPr lang="en-US" i="0" dirty="0">
                <a:solidFill>
                  <a:srgbClr val="000099"/>
                </a:solidFill>
              </a:rPr>
              <a:t>x</a:t>
            </a:r>
            <a:r>
              <a:rPr lang="en-US" sz="1400" i="0" dirty="0"/>
              <a:t> : locations of </a:t>
            </a:r>
            <a:r>
              <a:rPr lang="en-US" sz="1400" i="0" dirty="0" smtClean="0"/>
              <a:t>   </a:t>
            </a:r>
            <a:r>
              <a:rPr lang="en-US" sz="1400" i="0" dirty="0"/>
              <a:t>wind and hail </a:t>
            </a:r>
            <a:r>
              <a:rPr lang="en-US" sz="1400" i="0" dirty="0" smtClean="0"/>
              <a:t>reports    </a:t>
            </a:r>
            <a:r>
              <a:rPr lang="en-US" sz="1400" i="0" dirty="0"/>
              <a:t>between </a:t>
            </a:r>
            <a:r>
              <a:rPr lang="en-US" sz="1400" i="0" dirty="0" smtClean="0"/>
              <a:t>2130 - 2330 </a:t>
            </a:r>
            <a:r>
              <a:rPr lang="en-US" sz="1400" i="0" dirty="0"/>
              <a:t>UTC</a:t>
            </a:r>
          </a:p>
        </p:txBody>
      </p:sp>
    </p:spTree>
    <p:extLst>
      <p:ext uri="{BB962C8B-B14F-4D97-AF65-F5344CB8AC3E}">
        <p14:creationId xmlns:p14="http://schemas.microsoft.com/office/powerpoint/2010/main" val="267865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rgbClr val="000099"/>
                </a:solidFill>
              </a:rPr>
              <a:t>Product Generation and Assessment Using Available Proxy Data</a:t>
            </a:r>
          </a:p>
          <a:p>
            <a:pPr lvl="1">
              <a:lnSpc>
                <a:spcPct val="120000"/>
              </a:lnSpc>
            </a:pPr>
            <a:r>
              <a:rPr lang="en-US" sz="1400" i="1" dirty="0" smtClean="0">
                <a:solidFill>
                  <a:srgbClr val="000099"/>
                </a:solidFill>
              </a:rPr>
              <a:t>Highlight proxy products being generated</a:t>
            </a:r>
          </a:p>
          <a:p>
            <a:pPr lvl="1">
              <a:lnSpc>
                <a:spcPct val="120000"/>
              </a:lnSpc>
            </a:pPr>
            <a:r>
              <a:rPr lang="en-US" sz="1400" i="1" dirty="0" smtClean="0">
                <a:solidFill>
                  <a:srgbClr val="000099"/>
                </a:solidFill>
              </a:rPr>
              <a:t>Highlight  validation tools/methods and recent validation results </a:t>
            </a:r>
          </a:p>
          <a:p>
            <a:pPr lvl="1">
              <a:lnSpc>
                <a:spcPct val="120000"/>
              </a:lnSpc>
            </a:pPr>
            <a:r>
              <a:rPr lang="en-US" sz="1400" i="1" dirty="0" smtClean="0">
                <a:solidFill>
                  <a:srgbClr val="000099"/>
                </a:solidFill>
              </a:rPr>
              <a:t>Highlight any user engagement activities</a:t>
            </a:r>
          </a:p>
          <a:p>
            <a:pPr lvl="1">
              <a:lnSpc>
                <a:spcPct val="120000"/>
              </a:lnSpc>
            </a:pPr>
            <a:r>
              <a:rPr lang="en-US" sz="1400" i="1" dirty="0" smtClean="0">
                <a:solidFill>
                  <a:srgbClr val="000099"/>
                </a:solidFill>
              </a:rPr>
              <a:t>Highlight interactions with or support provided to any GOES-R Proving Ground Demonstrations</a:t>
            </a:r>
          </a:p>
          <a:p>
            <a:pPr>
              <a:lnSpc>
                <a:spcPct val="120000"/>
              </a:lnSpc>
              <a:buNone/>
            </a:pPr>
            <a:endParaRPr lang="en-US" sz="1600" b="1" dirty="0" smtClean="0">
              <a:solidFill>
                <a:srgbClr val="000099"/>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2</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3353379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1466850" y="195263"/>
            <a:ext cx="5791200" cy="563562"/>
          </a:xfrm>
        </p:spPr>
        <p:txBody>
          <a:bodyPr/>
          <a:lstStyle/>
          <a:p>
            <a:r>
              <a:rPr lang="en-US" sz="2800" b="1" dirty="0" smtClean="0">
                <a:solidFill>
                  <a:srgbClr val="3333CC"/>
                </a:solidFill>
                <a:ea typeface="ＭＳ Ｐゴシック" pitchFamily="34" charset="-128"/>
              </a:rPr>
              <a:t>Validation of GOES-R LAP algorithm using MODIS</a:t>
            </a:r>
          </a:p>
        </p:txBody>
      </p:sp>
      <p:sp>
        <p:nvSpPr>
          <p:cNvPr id="389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8BBEAEA3-99C0-4FEB-A719-AC9CF6468FAA}" type="slidenum">
              <a:rPr lang="en-US" sz="1400" i="0">
                <a:solidFill>
                  <a:srgbClr val="FFFF00"/>
                </a:solidFill>
                <a:latin typeface="Times New Roman" pitchFamily="18" charset="0"/>
              </a:rPr>
              <a:pPr/>
              <a:t>20</a:t>
            </a:fld>
            <a:endParaRPr lang="en-US" sz="1400" i="0">
              <a:solidFill>
                <a:srgbClr val="FFFF00"/>
              </a:solidFill>
              <a:latin typeface="Times New Roman" pitchFamily="18" charset="0"/>
            </a:endParaRPr>
          </a:p>
        </p:txBody>
      </p:sp>
      <p:pic>
        <p:nvPicPr>
          <p:cNvPr id="38915" name="Picture 9"/>
          <p:cNvPicPr>
            <a:picLocks noChangeAspect="1"/>
          </p:cNvPicPr>
          <p:nvPr/>
        </p:nvPicPr>
        <p:blipFill>
          <a:blip r:embed="rId3">
            <a:extLst>
              <a:ext uri="{28A0092B-C50C-407E-A947-70E740481C1C}">
                <a14:useLocalDpi xmlns:a14="http://schemas.microsoft.com/office/drawing/2010/main" val="0"/>
              </a:ext>
            </a:extLst>
          </a:blip>
          <a:srcRect l="5264" r="5920"/>
          <a:stretch>
            <a:fillRect/>
          </a:stretch>
        </p:blipFill>
        <p:spPr bwMode="auto">
          <a:xfrm>
            <a:off x="4622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10"/>
          <p:cNvPicPr>
            <a:picLocks noChangeAspect="1"/>
          </p:cNvPicPr>
          <p:nvPr/>
        </p:nvPicPr>
        <p:blipFill>
          <a:blip r:embed="rId4">
            <a:extLst>
              <a:ext uri="{28A0092B-C50C-407E-A947-70E740481C1C}">
                <a14:useLocalDpi xmlns:a14="http://schemas.microsoft.com/office/drawing/2010/main" val="0"/>
              </a:ext>
            </a:extLst>
          </a:blip>
          <a:srcRect l="6104" r="5080"/>
          <a:stretch>
            <a:fillRect/>
          </a:stretch>
        </p:blipFill>
        <p:spPr bwMode="auto">
          <a:xfrm>
            <a:off x="177800" y="1143000"/>
            <a:ext cx="4427538" cy="373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37"/>
          <p:cNvSpPr txBox="1">
            <a:spLocks noChangeArrowheads="1"/>
          </p:cNvSpPr>
          <p:nvPr/>
        </p:nvSpPr>
        <p:spPr bwMode="auto">
          <a:xfrm>
            <a:off x="149225" y="5175250"/>
            <a:ext cx="84994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GOES-R LAP algorithm significantly improves </a:t>
            </a:r>
            <a:r>
              <a:rPr lang="en-US" i="0" dirty="0" smtClean="0">
                <a:solidFill>
                  <a:srgbClr val="3333CC"/>
                </a:solidFill>
              </a:rPr>
              <a:t>the operational MODIS TPW (MOD/MYD07)</a:t>
            </a:r>
            <a:endParaRPr lang="en-US" i="0" dirty="0">
              <a:solidFill>
                <a:srgbClr val="3333CC"/>
              </a:solidFill>
            </a:endParaRPr>
          </a:p>
          <a:p>
            <a:pPr eaLnBrk="1" hangingPunct="1"/>
            <a:r>
              <a:rPr lang="en-US" i="0" dirty="0">
                <a:solidFill>
                  <a:srgbClr val="3333CC"/>
                </a:solidFill>
              </a:rPr>
              <a:t>      Accuracy (bias): </a:t>
            </a:r>
            <a:r>
              <a:rPr lang="en-US" i="0" dirty="0" smtClean="0">
                <a:solidFill>
                  <a:srgbClr val="3333CC"/>
                </a:solidFill>
              </a:rPr>
              <a:t>                          1.07 </a:t>
            </a:r>
            <a:r>
              <a:rPr lang="en-US" i="0" dirty="0">
                <a:solidFill>
                  <a:srgbClr val="3333CC"/>
                </a:solidFill>
              </a:rPr>
              <a:t>mm  =&gt; 0.76 mm</a:t>
            </a:r>
          </a:p>
          <a:p>
            <a:pPr eaLnBrk="1" hangingPunct="1"/>
            <a:r>
              <a:rPr lang="en-US" i="0" dirty="0">
                <a:solidFill>
                  <a:srgbClr val="3333CC"/>
                </a:solidFill>
              </a:rPr>
              <a:t>      Precision (standard deviation): </a:t>
            </a:r>
            <a:r>
              <a:rPr lang="en-US" i="0" dirty="0" smtClean="0">
                <a:solidFill>
                  <a:srgbClr val="3333CC"/>
                </a:solidFill>
              </a:rPr>
              <a:t> 4.85 </a:t>
            </a:r>
            <a:r>
              <a:rPr lang="en-US" i="0" dirty="0">
                <a:solidFill>
                  <a:srgbClr val="3333CC"/>
                </a:solidFill>
              </a:rPr>
              <a:t>mm =&gt; 2.74 mm</a:t>
            </a:r>
          </a:p>
        </p:txBody>
      </p:sp>
      <p:sp>
        <p:nvSpPr>
          <p:cNvPr id="38919" name="TextBox 2"/>
          <p:cNvSpPr txBox="1">
            <a:spLocks noChangeArrowheads="1"/>
          </p:cNvSpPr>
          <p:nvPr/>
        </p:nvSpPr>
        <p:spPr bwMode="auto">
          <a:xfrm>
            <a:off x="567625" y="1447800"/>
            <a:ext cx="22765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MODIS (GOES-R)</a:t>
            </a:r>
            <a:endParaRPr lang="en-US" i="0" dirty="0">
              <a:solidFill>
                <a:srgbClr val="0000FF"/>
              </a:solidFill>
            </a:endParaRPr>
          </a:p>
        </p:txBody>
      </p:sp>
      <p:sp>
        <p:nvSpPr>
          <p:cNvPr id="38920" name="TextBox 10"/>
          <p:cNvSpPr txBox="1">
            <a:spLocks noChangeArrowheads="1"/>
          </p:cNvSpPr>
          <p:nvPr/>
        </p:nvSpPr>
        <p:spPr bwMode="auto">
          <a:xfrm>
            <a:off x="5156200" y="1533400"/>
            <a:ext cx="17091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0000FF"/>
                </a:solidFill>
              </a:rPr>
              <a:t>MOD/MYD07</a:t>
            </a:r>
            <a:endParaRPr lang="en-US" i="0" dirty="0">
              <a:solidFill>
                <a:srgbClr val="0000FF"/>
              </a:solidFill>
            </a:endParaRPr>
          </a:p>
        </p:txBody>
      </p:sp>
      <p:sp>
        <p:nvSpPr>
          <p:cNvPr id="38921" name="Rectangle 11"/>
          <p:cNvSpPr>
            <a:spLocks noChangeArrowheads="1"/>
          </p:cNvSpPr>
          <p:nvPr/>
        </p:nvSpPr>
        <p:spPr bwMode="auto">
          <a:xfrm>
            <a:off x="12699" y="6581775"/>
            <a:ext cx="81931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200" i="0" dirty="0">
                <a:solidFill>
                  <a:srgbClr val="3333CC"/>
                </a:solidFill>
              </a:rPr>
              <a:t>GOES-R ABI LAP algorithm is applied to MODIS/Aqua radiance </a:t>
            </a:r>
            <a:r>
              <a:rPr lang="en-US" sz="1200" i="0" dirty="0" smtClean="0">
                <a:solidFill>
                  <a:srgbClr val="3333CC"/>
                </a:solidFill>
              </a:rPr>
              <a:t>measurements (hurricane Ike 2008 case).</a:t>
            </a:r>
            <a:endParaRPr lang="en-US" sz="1200" i="0" dirty="0">
              <a:solidFill>
                <a:srgbClr val="3333CC"/>
              </a:solidFill>
            </a:endParaRPr>
          </a:p>
        </p:txBody>
      </p:sp>
    </p:spTree>
    <p:extLst>
      <p:ext uri="{BB962C8B-B14F-4D97-AF65-F5344CB8AC3E}">
        <p14:creationId xmlns:p14="http://schemas.microsoft.com/office/powerpoint/2010/main" val="23593955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1"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5FF7D1E2-5DDF-457E-9DB4-F392BFE4C2DD}" type="slidenum">
              <a:rPr lang="en-US" sz="1400">
                <a:solidFill>
                  <a:srgbClr val="FFFF00"/>
                </a:solidFill>
                <a:latin typeface="Times New Roman" pitchFamily="18" charset="0"/>
              </a:rPr>
              <a:pPr algn="r"/>
              <a:t>21</a:t>
            </a:fld>
            <a:endParaRPr lang="en-US" sz="1400" dirty="0">
              <a:solidFill>
                <a:srgbClr val="FFFF00"/>
              </a:solidFill>
              <a:latin typeface="Times New Roman" pitchFamily="18" charset="0"/>
            </a:endParaRPr>
          </a:p>
        </p:txBody>
      </p:sp>
      <p:sp>
        <p:nvSpPr>
          <p:cNvPr id="40962" name="Rectangle 2"/>
          <p:cNvSpPr>
            <a:spLocks noGrp="1" noChangeArrowheads="1"/>
          </p:cNvSpPr>
          <p:nvPr>
            <p:ph type="title" idx="4294967295"/>
          </p:nvPr>
        </p:nvSpPr>
        <p:spPr>
          <a:xfrm>
            <a:off x="1346200" y="76200"/>
            <a:ext cx="5926138" cy="933450"/>
          </a:xfrm>
          <a:noFill/>
        </p:spPr>
        <p:txBody>
          <a:bodyPr/>
          <a:lstStyle/>
          <a:p>
            <a:pPr eaLnBrk="1" hangingPunct="1"/>
            <a:r>
              <a:rPr lang="en-US" sz="2400" b="1" dirty="0" smtClean="0">
                <a:solidFill>
                  <a:srgbClr val="3333CC"/>
                </a:solidFill>
                <a:ea typeface="ＭＳ Ｐゴシック" pitchFamily="34" charset="-128"/>
              </a:rPr>
              <a:t>Validation of GOES-R LAP algorithm using SEVIRI measurements</a:t>
            </a:r>
            <a:endParaRPr lang="en-US" sz="2400" b="1" u="sng" dirty="0" smtClean="0">
              <a:solidFill>
                <a:srgbClr val="3333CC"/>
              </a:solidFill>
              <a:ea typeface="ＭＳ Ｐゴシック" pitchFamily="34" charset="-128"/>
            </a:endParaRPr>
          </a:p>
        </p:txBody>
      </p:sp>
      <p:sp>
        <p:nvSpPr>
          <p:cNvPr id="40963" name="Text Box 38"/>
          <p:cNvSpPr txBox="1">
            <a:spLocks noChangeArrowheads="1"/>
          </p:cNvSpPr>
          <p:nvPr/>
        </p:nvSpPr>
        <p:spPr bwMode="auto">
          <a:xfrm>
            <a:off x="42863" y="1143000"/>
            <a:ext cx="9101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The following images illustrate the AIT temperature/moisture/TPW retrieval using SEVIRI for Apr. 29, 2013  12 UTC against ECMWF analysis</a:t>
            </a:r>
          </a:p>
        </p:txBody>
      </p:sp>
      <p:sp>
        <p:nvSpPr>
          <p:cNvPr id="40964" name="Text Box 37"/>
          <p:cNvSpPr txBox="1">
            <a:spLocks noChangeArrowheads="1"/>
          </p:cNvSpPr>
          <p:nvPr/>
        </p:nvSpPr>
        <p:spPr bwMode="auto">
          <a:xfrm>
            <a:off x="125413" y="5638800"/>
            <a:ext cx="62896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TPW Precision (standard deviation) = 2.77 mm </a:t>
            </a:r>
          </a:p>
          <a:p>
            <a:pPr eaLnBrk="1" hangingPunct="1"/>
            <a:r>
              <a:rPr lang="en-US" dirty="0">
                <a:solidFill>
                  <a:srgbClr val="3333CC"/>
                </a:solidFill>
              </a:rPr>
              <a:t>Requirements met !!</a:t>
            </a:r>
          </a:p>
        </p:txBody>
      </p:sp>
      <p:pic>
        <p:nvPicPr>
          <p:cNvPr id="40965" name="Picture 11"/>
          <p:cNvPicPr>
            <a:picLocks noChangeAspect="1"/>
          </p:cNvPicPr>
          <p:nvPr/>
        </p:nvPicPr>
        <p:blipFill>
          <a:blip r:embed="rId2" cstate="print">
            <a:extLst>
              <a:ext uri="{28A0092B-C50C-407E-A947-70E740481C1C}">
                <a14:useLocalDpi xmlns:a14="http://schemas.microsoft.com/office/drawing/2010/main" val="0"/>
              </a:ext>
            </a:extLst>
          </a:blip>
          <a:srcRect l="4349" t="2649" r="7278" b="1227"/>
          <a:stretch>
            <a:fillRect/>
          </a:stretch>
        </p:blipFill>
        <p:spPr bwMode="auto">
          <a:xfrm>
            <a:off x="152400" y="1851025"/>
            <a:ext cx="2700337"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2"/>
          <p:cNvPicPr>
            <a:picLocks/>
          </p:cNvPicPr>
          <p:nvPr/>
        </p:nvPicPr>
        <p:blipFill>
          <a:blip r:embed="rId3" cstate="print">
            <a:extLst>
              <a:ext uri="{28A0092B-C50C-407E-A947-70E740481C1C}">
                <a14:useLocalDpi xmlns:a14="http://schemas.microsoft.com/office/drawing/2010/main" val="0"/>
              </a:ext>
            </a:extLst>
          </a:blip>
          <a:srcRect l="5125" t="2286" r="6503" b="1590"/>
          <a:stretch>
            <a:fillRect/>
          </a:stretch>
        </p:blipFill>
        <p:spPr bwMode="auto">
          <a:xfrm>
            <a:off x="2968625" y="1851025"/>
            <a:ext cx="2441575" cy="357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3"/>
          <p:cNvPicPr>
            <a:picLocks noChangeAspect="1"/>
          </p:cNvPicPr>
          <p:nvPr/>
        </p:nvPicPr>
        <p:blipFill>
          <a:blip r:embed="rId4" cstate="print">
            <a:extLst>
              <a:ext uri="{28A0092B-C50C-407E-A947-70E740481C1C}">
                <a14:useLocalDpi xmlns:a14="http://schemas.microsoft.com/office/drawing/2010/main" val="0"/>
              </a:ext>
            </a:extLst>
          </a:blip>
          <a:srcRect l="6589" t="2167" r="1550" b="1709"/>
          <a:stretch>
            <a:fillRect/>
          </a:stretch>
        </p:blipFill>
        <p:spPr bwMode="auto">
          <a:xfrm>
            <a:off x="5456238" y="2193925"/>
            <a:ext cx="3611562"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5"/>
          <p:cNvSpPr txBox="1">
            <a:spLocks noChangeArrowheads="1"/>
          </p:cNvSpPr>
          <p:nvPr/>
        </p:nvSpPr>
        <p:spPr bwMode="auto">
          <a:xfrm>
            <a:off x="5969000" y="2560638"/>
            <a:ext cx="10668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b="0" i="0" dirty="0" smtClean="0">
                <a:solidFill>
                  <a:srgbClr val="FFFF00"/>
                </a:solidFill>
                <a:cs typeface="ＭＳ Ｐゴシック" charset="0"/>
              </a:rPr>
              <a:t>TPW</a:t>
            </a:r>
          </a:p>
        </p:txBody>
      </p:sp>
      <p:sp>
        <p:nvSpPr>
          <p:cNvPr id="15" name="Text Box 15"/>
          <p:cNvSpPr txBox="1">
            <a:spLocks noChangeArrowheads="1"/>
          </p:cNvSpPr>
          <p:nvPr/>
        </p:nvSpPr>
        <p:spPr bwMode="auto">
          <a:xfrm>
            <a:off x="1481137" y="3044825"/>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16" name="Text Box 15"/>
          <p:cNvSpPr txBox="1">
            <a:spLocks noChangeArrowheads="1"/>
          </p:cNvSpPr>
          <p:nvPr/>
        </p:nvSpPr>
        <p:spPr bwMode="auto">
          <a:xfrm>
            <a:off x="3335338" y="2982912"/>
            <a:ext cx="1008062"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Tree>
    <p:extLst>
      <p:ext uri="{BB962C8B-B14F-4D97-AF65-F5344CB8AC3E}">
        <p14:creationId xmlns:p14="http://schemas.microsoft.com/office/powerpoint/2010/main" val="14401606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10ECF44B-F95F-4F8B-A061-C20DD66140DB}" type="slidenum">
              <a:rPr lang="en-US" sz="1400">
                <a:solidFill>
                  <a:srgbClr val="FFFF00"/>
                </a:solidFill>
                <a:latin typeface="Times New Roman" pitchFamily="18" charset="0"/>
              </a:rPr>
              <a:pPr algn="r"/>
              <a:t>22</a:t>
            </a:fld>
            <a:endParaRPr lang="en-US" sz="1400">
              <a:solidFill>
                <a:srgbClr val="FFFF00"/>
              </a:solidFill>
              <a:latin typeface="Times New Roman" pitchFamily="18" charset="0"/>
            </a:endParaRPr>
          </a:p>
        </p:txBody>
      </p:sp>
      <p:sp>
        <p:nvSpPr>
          <p:cNvPr id="41986" name="Rectangle 2"/>
          <p:cNvSpPr>
            <a:spLocks noGrp="1" noChangeArrowheads="1"/>
          </p:cNvSpPr>
          <p:nvPr>
            <p:ph type="title" idx="4294967295"/>
          </p:nvPr>
        </p:nvSpPr>
        <p:spPr>
          <a:xfrm>
            <a:off x="533400" y="-69850"/>
            <a:ext cx="7565575" cy="1143000"/>
          </a:xfrm>
          <a:noFill/>
        </p:spPr>
        <p:txBody>
          <a:bodyPr/>
          <a:lstStyle/>
          <a:p>
            <a:pPr eaLnBrk="1" hangingPunct="1"/>
            <a:r>
              <a:rPr lang="en-US" sz="2400" b="1" dirty="0" smtClean="0">
                <a:solidFill>
                  <a:srgbClr val="3333CC"/>
                </a:solidFill>
                <a:ea typeface="ＭＳ Ｐゴシック" pitchFamily="34" charset="-128"/>
              </a:rPr>
              <a:t>Temperature/Moisture Profile and TPW Validation over </a:t>
            </a:r>
            <a:r>
              <a:rPr lang="en-US" sz="2400" b="1" u="sng" dirty="0" smtClean="0">
                <a:solidFill>
                  <a:srgbClr val="3333CC"/>
                </a:solidFill>
                <a:ea typeface="ＭＳ Ｐゴシック" pitchFamily="34" charset="-128"/>
              </a:rPr>
              <a:t>Land</a:t>
            </a:r>
            <a:r>
              <a:rPr lang="en-US" sz="2400" b="1" dirty="0" smtClean="0">
                <a:solidFill>
                  <a:srgbClr val="3333CC"/>
                </a:solidFill>
                <a:ea typeface="ＭＳ Ｐゴシック" pitchFamily="34" charset="-128"/>
              </a:rPr>
              <a:t> (with SEVIRI)</a:t>
            </a:r>
            <a:endParaRPr lang="en-US" sz="2400" b="1" u="sng" dirty="0" smtClean="0">
              <a:solidFill>
                <a:srgbClr val="3333CC"/>
              </a:solidFill>
              <a:ea typeface="ＭＳ Ｐゴシック" pitchFamily="34" charset="-128"/>
            </a:endParaRPr>
          </a:p>
        </p:txBody>
      </p:sp>
      <p:sp>
        <p:nvSpPr>
          <p:cNvPr id="41987" name="Text Box 38"/>
          <p:cNvSpPr txBox="1">
            <a:spLocks noChangeArrowheads="1"/>
          </p:cNvSpPr>
          <p:nvPr/>
        </p:nvSpPr>
        <p:spPr bwMode="auto">
          <a:xfrm>
            <a:off x="533400" y="9144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475 </a:t>
            </a:r>
            <a:r>
              <a:rPr lang="en-US" sz="1800" dirty="0" err="1">
                <a:solidFill>
                  <a:srgbClr val="FF0000"/>
                </a:solidFill>
              </a:rPr>
              <a:t>radiosonde</a:t>
            </a:r>
            <a:r>
              <a:rPr lang="en-US" sz="1800" dirty="0">
                <a:solidFill>
                  <a:srgbClr val="FF0000"/>
                </a:solidFill>
              </a:rPr>
              <a:t> measurements </a:t>
            </a:r>
            <a:r>
              <a:rPr lang="en-US" sz="1800" dirty="0">
                <a:solidFill>
                  <a:srgbClr val="3333CC"/>
                </a:solidFill>
              </a:rPr>
              <a:t>over land for August 2006 </a:t>
            </a:r>
          </a:p>
        </p:txBody>
      </p:sp>
      <p:pic>
        <p:nvPicPr>
          <p:cNvPr id="41988"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524000"/>
            <a:ext cx="2976516" cy="307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2" descr="prof457_rmse_crtm"/>
          <p:cNvPicPr>
            <a:picLocks noChangeAspect="1" noChangeArrowheads="1"/>
          </p:cNvPicPr>
          <p:nvPr/>
        </p:nvPicPr>
        <p:blipFill>
          <a:blip r:embed="rId3" cstate="print">
            <a:extLst>
              <a:ext uri="{28A0092B-C50C-407E-A947-70E740481C1C}">
                <a14:useLocalDpi xmlns:a14="http://schemas.microsoft.com/office/drawing/2010/main" val="0"/>
              </a:ext>
            </a:extLst>
          </a:blip>
          <a:srcRect l="5882" t="2206" r="7353" b="2942"/>
          <a:stretch>
            <a:fillRect/>
          </a:stretch>
        </p:blipFill>
        <p:spPr bwMode="auto">
          <a:xfrm>
            <a:off x="21486" y="1746356"/>
            <a:ext cx="5236314" cy="381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37"/>
          <p:cNvSpPr txBox="1">
            <a:spLocks noChangeArrowheads="1"/>
          </p:cNvSpPr>
          <p:nvPr/>
        </p:nvSpPr>
        <p:spPr bwMode="auto">
          <a:xfrm>
            <a:off x="169863" y="5715000"/>
            <a:ext cx="50253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-0.3 mm and Precision = 2.83 for </a:t>
            </a:r>
            <a:r>
              <a:rPr lang="en-US" dirty="0" smtClean="0">
                <a:solidFill>
                  <a:srgbClr val="3333CC"/>
                </a:solidFill>
              </a:rPr>
              <a:t>TPW, requirements </a:t>
            </a:r>
            <a:r>
              <a:rPr lang="en-US" dirty="0">
                <a:solidFill>
                  <a:srgbClr val="3333CC"/>
                </a:solidFill>
              </a:rPr>
              <a:t>met !! </a:t>
            </a:r>
            <a:endParaRPr lang="en-US" dirty="0">
              <a:solidFill>
                <a:srgbClr val="FFFF00"/>
              </a:solidFill>
            </a:endParaRPr>
          </a:p>
        </p:txBody>
      </p:sp>
      <p:pic>
        <p:nvPicPr>
          <p:cNvPr id="41991"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4572000"/>
            <a:ext cx="2297905" cy="230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6"/>
          <p:cNvSpPr txBox="1">
            <a:spLocks noChangeArrowheads="1"/>
          </p:cNvSpPr>
          <p:nvPr/>
        </p:nvSpPr>
        <p:spPr bwMode="auto">
          <a:xfrm>
            <a:off x="6629400" y="6397823"/>
            <a:ext cx="1828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dirty="0" smtClean="0">
                <a:solidFill>
                  <a:srgbClr val="3333CC"/>
                </a:solidFill>
                <a:cs typeface="ＭＳ Ｐゴシック" charset="0"/>
              </a:rPr>
              <a:t>Sample sites</a:t>
            </a:r>
          </a:p>
        </p:txBody>
      </p:sp>
      <p:sp>
        <p:nvSpPr>
          <p:cNvPr id="41995" name="Slide Number Placeholder 2"/>
          <p:cNvSpPr>
            <a:spLocks noGrp="1"/>
          </p:cNvSpPr>
          <p:nvPr>
            <p:ph type="sldNum" sz="quarter" idx="11"/>
          </p:nvPr>
        </p:nvSpPr>
        <p:spPr>
          <a:xfrm>
            <a:off x="7620000" y="6324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60F42DB-8406-49BF-9EDA-BE46439DD70E}" type="slidenum">
              <a:rPr lang="en-US" sz="1400" i="0">
                <a:solidFill>
                  <a:srgbClr val="FFFF00"/>
                </a:solidFill>
                <a:latin typeface="Times New Roman" pitchFamily="18" charset="0"/>
              </a:rPr>
              <a:pPr/>
              <a:t>22</a:t>
            </a:fld>
            <a:endParaRPr lang="en-US" sz="1400" i="0" dirty="0">
              <a:solidFill>
                <a:srgbClr val="FFFF00"/>
              </a:solidFill>
              <a:latin typeface="Times New Roman" pitchFamily="18" charset="0"/>
            </a:endParaRPr>
          </a:p>
        </p:txBody>
      </p:sp>
    </p:spTree>
    <p:extLst>
      <p:ext uri="{BB962C8B-B14F-4D97-AF65-F5344CB8AC3E}">
        <p14:creationId xmlns:p14="http://schemas.microsoft.com/office/powerpoint/2010/main" val="42293041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09"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2ED5ED5-6BFE-4521-8497-55CFC6AC3E58}" type="slidenum">
              <a:rPr lang="en-US" sz="1400" i="0">
                <a:solidFill>
                  <a:srgbClr val="FFFF00"/>
                </a:solidFill>
                <a:latin typeface="Times New Roman" pitchFamily="18" charset="0"/>
              </a:rPr>
              <a:pPr/>
              <a:t>23</a:t>
            </a:fld>
            <a:endParaRPr lang="en-US" sz="1400" i="0">
              <a:solidFill>
                <a:srgbClr val="FFFF00"/>
              </a:solidFill>
              <a:latin typeface="Times New Roman" pitchFamily="18" charset="0"/>
            </a:endParaRPr>
          </a:p>
        </p:txBody>
      </p:sp>
      <p:sp>
        <p:nvSpPr>
          <p:cNvPr id="43010" name="Rectangle 2"/>
          <p:cNvSpPr>
            <a:spLocks noGrp="1" noChangeArrowheads="1"/>
          </p:cNvSpPr>
          <p:nvPr>
            <p:ph type="title"/>
          </p:nvPr>
        </p:nvSpPr>
        <p:spPr>
          <a:xfrm>
            <a:off x="352425" y="-76200"/>
            <a:ext cx="8410575" cy="955675"/>
          </a:xfrm>
          <a:noFill/>
        </p:spPr>
        <p:txBody>
          <a:bodyPr/>
          <a:lstStyle/>
          <a:p>
            <a:pPr eaLnBrk="1" hangingPunct="1"/>
            <a:r>
              <a:rPr lang="en-US" sz="2000" b="1" dirty="0" smtClean="0">
                <a:solidFill>
                  <a:srgbClr val="3333CC"/>
                </a:solidFill>
                <a:ea typeface="ＭＳ Ｐゴシック" pitchFamily="34" charset="-128"/>
              </a:rPr>
              <a:t>Temperature/Moisture Profile and TPW</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Validation over </a:t>
            </a:r>
            <a:r>
              <a:rPr lang="en-US" sz="2000" b="1" u="sng" dirty="0" smtClean="0">
                <a:solidFill>
                  <a:srgbClr val="3333CC"/>
                </a:solidFill>
                <a:ea typeface="ＭＳ Ｐゴシック" pitchFamily="34" charset="-128"/>
              </a:rPr>
              <a:t>Land</a:t>
            </a:r>
            <a:r>
              <a:rPr lang="en-US" sz="2000" b="1" dirty="0" smtClean="0">
                <a:solidFill>
                  <a:srgbClr val="3333CC"/>
                </a:solidFill>
                <a:ea typeface="ＭＳ Ｐゴシック" pitchFamily="34" charset="-128"/>
              </a:rPr>
              <a:t> (con</a:t>
            </a:r>
            <a:r>
              <a:rPr lang="ja-JP" altLang="en-US" sz="2000" b="1" dirty="0" smtClean="0">
                <a:solidFill>
                  <a:srgbClr val="3333CC"/>
                </a:solidFill>
                <a:ea typeface="ＭＳ Ｐゴシック" pitchFamily="34" charset="-128"/>
              </a:rPr>
              <a:t>’</a:t>
            </a:r>
            <a:r>
              <a:rPr lang="en-US" altLang="ja-JP" sz="2000" b="1" dirty="0" smtClean="0">
                <a:solidFill>
                  <a:srgbClr val="3333CC"/>
                </a:solidFill>
                <a:ea typeface="ＭＳ Ｐゴシック" pitchFamily="34" charset="-128"/>
              </a:rPr>
              <a:t>d) (SEVIRI)</a:t>
            </a:r>
            <a:endParaRPr lang="en-US" sz="2000" b="1" dirty="0" smtClean="0">
              <a:solidFill>
                <a:srgbClr val="3333CC"/>
              </a:solidFill>
              <a:ea typeface="ＭＳ Ｐゴシック" pitchFamily="34" charset="-128"/>
            </a:endParaRPr>
          </a:p>
        </p:txBody>
      </p:sp>
      <p:sp>
        <p:nvSpPr>
          <p:cNvPr id="43011" name="Text Box 38"/>
          <p:cNvSpPr txBox="1">
            <a:spLocks noChangeArrowheads="1"/>
          </p:cNvSpPr>
          <p:nvPr/>
        </p:nvSpPr>
        <p:spPr bwMode="auto">
          <a:xfrm>
            <a:off x="152400" y="838200"/>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images illustrate the temperature/moisture/TPW retrieval by SEVIRI against </a:t>
            </a:r>
            <a:r>
              <a:rPr lang="en-US" sz="1800" dirty="0">
                <a:solidFill>
                  <a:srgbClr val="FF0000"/>
                </a:solidFill>
              </a:rPr>
              <a:t>ECMWF analysis profiles </a:t>
            </a:r>
            <a:r>
              <a:rPr lang="en-US" sz="1800" dirty="0">
                <a:solidFill>
                  <a:srgbClr val="3333CC"/>
                </a:solidFill>
              </a:rPr>
              <a:t>over land for January 2008</a:t>
            </a:r>
          </a:p>
        </p:txBody>
      </p:sp>
      <p:pic>
        <p:nvPicPr>
          <p:cNvPr id="43012" name="Picture 9" descr="prof_rmse_pf43_L"/>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71" r="6500" b="3003"/>
          <a:stretch>
            <a:fillRect/>
          </a:stretch>
        </p:blipFill>
        <p:spPr bwMode="auto">
          <a:xfrm>
            <a:off x="-49352" y="1600200"/>
            <a:ext cx="4621352" cy="327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descr="prof_bias_pf43_L_new"/>
          <p:cNvPicPr>
            <a:picLocks noChangeAspect="1" noChangeArrowheads="1"/>
          </p:cNvPicPr>
          <p:nvPr/>
        </p:nvPicPr>
        <p:blipFill>
          <a:blip r:embed="rId3" cstate="print">
            <a:extLst>
              <a:ext uri="{28A0092B-C50C-407E-A947-70E740481C1C}">
                <a14:useLocalDpi xmlns:a14="http://schemas.microsoft.com/office/drawing/2010/main" val="0"/>
              </a:ext>
            </a:extLst>
          </a:blip>
          <a:srcRect l="6099" t="2592" r="7524" b="2390"/>
          <a:stretch>
            <a:fillRect/>
          </a:stretch>
        </p:blipFill>
        <p:spPr bwMode="auto">
          <a:xfrm>
            <a:off x="4572000" y="1553823"/>
            <a:ext cx="4590894" cy="336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953000"/>
            <a:ext cx="4358095" cy="192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37"/>
          <p:cNvSpPr txBox="1">
            <a:spLocks noChangeArrowheads="1"/>
          </p:cNvSpPr>
          <p:nvPr/>
        </p:nvSpPr>
        <p:spPr bwMode="auto">
          <a:xfrm>
            <a:off x="47593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0.13 mm and </a:t>
            </a:r>
          </a:p>
          <a:p>
            <a:pPr eaLnBrk="1" hangingPunct="1"/>
            <a:r>
              <a:rPr lang="en-US" dirty="0">
                <a:solidFill>
                  <a:srgbClr val="3333CC"/>
                </a:solidFill>
              </a:rPr>
              <a:t>Precision = 2.83 for TPW</a:t>
            </a:r>
          </a:p>
        </p:txBody>
      </p:sp>
      <p:sp>
        <p:nvSpPr>
          <p:cNvPr id="43016" name="Rectangle 1"/>
          <p:cNvSpPr>
            <a:spLocks noChangeArrowheads="1"/>
          </p:cNvSpPr>
          <p:nvPr/>
        </p:nvSpPr>
        <p:spPr bwMode="auto">
          <a:xfrm>
            <a:off x="4800600" y="6207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309153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3" name="Slide Number Placeholder 4"/>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algn="r"/>
            <a:fld id="{266FF032-48CB-48E2-A33C-5EE67FEEF818}" type="slidenum">
              <a:rPr lang="en-US" sz="1400">
                <a:solidFill>
                  <a:srgbClr val="FFFF00"/>
                </a:solidFill>
                <a:latin typeface="Times New Roman" pitchFamily="18" charset="0"/>
              </a:rPr>
              <a:pPr algn="r"/>
              <a:t>24</a:t>
            </a:fld>
            <a:endParaRPr lang="en-US" sz="1400">
              <a:solidFill>
                <a:srgbClr val="FFFF00"/>
              </a:solidFill>
              <a:latin typeface="Times New Roman" pitchFamily="18" charset="0"/>
            </a:endParaRPr>
          </a:p>
        </p:txBody>
      </p:sp>
      <p:sp>
        <p:nvSpPr>
          <p:cNvPr id="44034" name="Rectangle 2"/>
          <p:cNvSpPr>
            <a:spLocks noGrp="1" noChangeArrowheads="1"/>
          </p:cNvSpPr>
          <p:nvPr>
            <p:ph type="title" idx="4294967295"/>
          </p:nvPr>
        </p:nvSpPr>
        <p:spPr>
          <a:xfrm>
            <a:off x="1397000" y="-152400"/>
            <a:ext cx="5969000" cy="996950"/>
          </a:xfrm>
          <a:noFill/>
        </p:spPr>
        <p:txBody>
          <a:bodyPr/>
          <a:lstStyle/>
          <a:p>
            <a:pPr eaLnBrk="1" hangingPunct="1"/>
            <a:r>
              <a:rPr lang="en-US" sz="2000" b="1" dirty="0" smtClean="0">
                <a:solidFill>
                  <a:srgbClr val="3333CC"/>
                </a:solidFill>
                <a:ea typeface="ＭＳ Ｐゴシック" pitchFamily="34" charset="-128"/>
              </a:rPr>
              <a:t>Temperature/Moisture Profile and 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a:t>
            </a:r>
          </a:p>
        </p:txBody>
      </p:sp>
      <p:pic>
        <p:nvPicPr>
          <p:cNvPr id="44035" name="Picture 13" descr="prof_rmse_pf43_O"/>
          <p:cNvPicPr>
            <a:picLocks noChangeAspect="1" noChangeArrowheads="1"/>
          </p:cNvPicPr>
          <p:nvPr/>
        </p:nvPicPr>
        <p:blipFill>
          <a:blip r:embed="rId2" cstate="print">
            <a:extLst>
              <a:ext uri="{28A0092B-C50C-407E-A947-70E740481C1C}">
                <a14:useLocalDpi xmlns:a14="http://schemas.microsoft.com/office/drawing/2010/main" val="0"/>
              </a:ext>
            </a:extLst>
          </a:blip>
          <a:srcRect l="4834" t="2769" r="6500" b="3058"/>
          <a:stretch>
            <a:fillRect/>
          </a:stretch>
        </p:blipFill>
        <p:spPr bwMode="auto">
          <a:xfrm>
            <a:off x="0" y="1454665"/>
            <a:ext cx="4621352" cy="3272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14" descr="prof_bias_pf43_O_new"/>
          <p:cNvPicPr>
            <a:picLocks noChangeAspect="1" noChangeArrowheads="1"/>
          </p:cNvPicPr>
          <p:nvPr/>
        </p:nvPicPr>
        <p:blipFill>
          <a:blip r:embed="rId3" cstate="print">
            <a:extLst>
              <a:ext uri="{28A0092B-C50C-407E-A947-70E740481C1C}">
                <a14:useLocalDpi xmlns:a14="http://schemas.microsoft.com/office/drawing/2010/main" val="0"/>
              </a:ext>
            </a:extLst>
          </a:blip>
          <a:srcRect l="5966" t="1389" r="6885" b="2982"/>
          <a:stretch>
            <a:fillRect/>
          </a:stretch>
        </p:blipFill>
        <p:spPr bwMode="auto">
          <a:xfrm>
            <a:off x="4648200" y="1447800"/>
            <a:ext cx="4482509" cy="3279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Text Box 38"/>
          <p:cNvSpPr txBox="1">
            <a:spLocks noChangeArrowheads="1"/>
          </p:cNvSpPr>
          <p:nvPr/>
        </p:nvSpPr>
        <p:spPr bwMode="auto">
          <a:xfrm>
            <a:off x="315913" y="685800"/>
            <a:ext cx="830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a:solidFill>
                  <a:srgbClr val="3333CC"/>
                </a:solidFill>
              </a:rPr>
              <a:t>The following </a:t>
            </a:r>
            <a:r>
              <a:rPr lang="en-US" sz="1800" dirty="0" smtClean="0">
                <a:solidFill>
                  <a:srgbClr val="3333CC"/>
                </a:solidFill>
              </a:rPr>
              <a:t>images </a:t>
            </a:r>
            <a:r>
              <a:rPr lang="en-US" sz="1800" dirty="0">
                <a:solidFill>
                  <a:srgbClr val="3333CC"/>
                </a:solidFill>
              </a:rPr>
              <a:t>illustrate the temperature/moisture/TPW retrieval by SEVIRI against </a:t>
            </a:r>
            <a:r>
              <a:rPr lang="en-US" sz="1800" dirty="0">
                <a:solidFill>
                  <a:srgbClr val="FF0000"/>
                </a:solidFill>
              </a:rPr>
              <a:t>ECMWF analysis profiles </a:t>
            </a:r>
            <a:r>
              <a:rPr lang="en-US" sz="1800" dirty="0">
                <a:solidFill>
                  <a:srgbClr val="3333CC"/>
                </a:solidFill>
              </a:rPr>
              <a:t>over ocean for January 2008</a:t>
            </a:r>
          </a:p>
        </p:txBody>
      </p:sp>
      <p:pic>
        <p:nvPicPr>
          <p:cNvPr id="44038"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8" y="4808476"/>
            <a:ext cx="4259048" cy="204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ext Box 37"/>
          <p:cNvSpPr txBox="1">
            <a:spLocks noChangeArrowheads="1"/>
          </p:cNvSpPr>
          <p:nvPr/>
        </p:nvSpPr>
        <p:spPr bwMode="auto">
          <a:xfrm>
            <a:off x="5064125" y="5334000"/>
            <a:ext cx="4079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Accuracy = 0.91 mm and </a:t>
            </a:r>
          </a:p>
          <a:p>
            <a:pPr eaLnBrk="1" hangingPunct="1"/>
            <a:r>
              <a:rPr lang="en-US" dirty="0">
                <a:solidFill>
                  <a:srgbClr val="3333CC"/>
                </a:solidFill>
              </a:rPr>
              <a:t>Precision = 2.97 for TPW</a:t>
            </a:r>
          </a:p>
        </p:txBody>
      </p:sp>
      <p:sp>
        <p:nvSpPr>
          <p:cNvPr id="44040" name="Rectangle 8"/>
          <p:cNvSpPr>
            <a:spLocks noChangeArrowheads="1"/>
          </p:cNvSpPr>
          <p:nvPr/>
        </p:nvSpPr>
        <p:spPr bwMode="auto">
          <a:xfrm>
            <a:off x="5156200" y="6138862"/>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1791848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4AFC746-37DF-4312-B95F-F34B8DC99477}" type="slidenum">
              <a:rPr lang="en-US" sz="1400" i="0">
                <a:solidFill>
                  <a:srgbClr val="FFFF00"/>
                </a:solidFill>
                <a:latin typeface="Times New Roman" pitchFamily="18" charset="0"/>
              </a:rPr>
              <a:pPr/>
              <a:t>25</a:t>
            </a:fld>
            <a:endParaRPr lang="en-US" sz="1400" i="0">
              <a:solidFill>
                <a:srgbClr val="FFFF00"/>
              </a:solidFill>
              <a:latin typeface="Times New Roman" pitchFamily="18" charset="0"/>
            </a:endParaRPr>
          </a:p>
        </p:txBody>
      </p:sp>
      <p:sp>
        <p:nvSpPr>
          <p:cNvPr id="45058" name="Rectangle 2"/>
          <p:cNvSpPr>
            <a:spLocks noGrp="1" noChangeArrowheads="1"/>
          </p:cNvSpPr>
          <p:nvPr>
            <p:ph type="title"/>
          </p:nvPr>
        </p:nvSpPr>
        <p:spPr>
          <a:xfrm>
            <a:off x="755650" y="41275"/>
            <a:ext cx="7543800" cy="796925"/>
          </a:xfrm>
          <a:noFill/>
        </p:spPr>
        <p:txBody>
          <a:bodyPr/>
          <a:lstStyle/>
          <a:p>
            <a:pPr eaLnBrk="1" hangingPunct="1"/>
            <a:r>
              <a:rPr lang="en-US" sz="2000" b="1" dirty="0" smtClean="0">
                <a:solidFill>
                  <a:srgbClr val="3333CC"/>
                </a:solidFill>
                <a:ea typeface="ＭＳ Ｐゴシック" pitchFamily="34" charset="-128"/>
              </a:rPr>
              <a:t>TPW Validation over </a:t>
            </a:r>
            <a:r>
              <a:rPr lang="en-US" sz="2000" b="1" u="sng" dirty="0" smtClean="0">
                <a:solidFill>
                  <a:srgbClr val="3333CC"/>
                </a:solidFill>
                <a:ea typeface="ＭＳ Ｐゴシック" pitchFamily="34" charset="-128"/>
              </a:rPr>
              <a:t>Ocean</a:t>
            </a:r>
            <a:r>
              <a:rPr lang="en-US" sz="2000" b="1" dirty="0" smtClean="0">
                <a:solidFill>
                  <a:srgbClr val="3333CC"/>
                </a:solidFill>
                <a:ea typeface="ＭＳ Ｐゴシック" pitchFamily="34" charset="-128"/>
              </a:rPr>
              <a:t> (SEVIRI) with AMSR-E</a:t>
            </a:r>
            <a:endParaRPr lang="en-US" sz="2000" b="1" u="sng" dirty="0" smtClean="0">
              <a:solidFill>
                <a:srgbClr val="3333CC"/>
              </a:solidFill>
              <a:ea typeface="ＭＳ Ｐゴシック" pitchFamily="34" charset="-128"/>
            </a:endParaRPr>
          </a:p>
        </p:txBody>
      </p:sp>
      <p:sp>
        <p:nvSpPr>
          <p:cNvPr id="45059" name="Text Box 6"/>
          <p:cNvSpPr txBox="1">
            <a:spLocks noChangeArrowheads="1"/>
          </p:cNvSpPr>
          <p:nvPr/>
        </p:nvSpPr>
        <p:spPr bwMode="auto">
          <a:xfrm>
            <a:off x="76201" y="1676400"/>
            <a:ext cx="289559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smtClean="0"/>
              <a:t>AMSR-E </a:t>
            </a:r>
            <a:r>
              <a:rPr lang="en-US" dirty="0"/>
              <a:t>level-2 provides TPW over ocean.</a:t>
            </a:r>
          </a:p>
          <a:p>
            <a:pPr eaLnBrk="1" hangingPunct="1">
              <a:buFontTx/>
              <a:buChar char="•"/>
            </a:pPr>
            <a:endParaRPr lang="en-US" dirty="0">
              <a:solidFill>
                <a:srgbClr val="FFFFFF"/>
              </a:solidFill>
            </a:endParaRPr>
          </a:p>
          <a:p>
            <a:pPr eaLnBrk="1" hangingPunct="1"/>
            <a:r>
              <a:rPr lang="en-US" dirty="0" smtClean="0">
                <a:solidFill>
                  <a:srgbClr val="3333CC"/>
                </a:solidFill>
              </a:rPr>
              <a:t>Accuracy  </a:t>
            </a:r>
            <a:r>
              <a:rPr lang="en-US" dirty="0">
                <a:solidFill>
                  <a:srgbClr val="3333CC"/>
                </a:solidFill>
              </a:rPr>
              <a:t>= 0.4 mm</a:t>
            </a:r>
          </a:p>
          <a:p>
            <a:pPr eaLnBrk="1" hangingPunct="1">
              <a:buFontTx/>
              <a:buChar char="•"/>
            </a:pPr>
            <a:endParaRPr lang="en-US" dirty="0">
              <a:solidFill>
                <a:srgbClr val="3333CC"/>
              </a:solidFill>
            </a:endParaRPr>
          </a:p>
          <a:p>
            <a:pPr eaLnBrk="1" hangingPunct="1"/>
            <a:r>
              <a:rPr lang="en-US" dirty="0" smtClean="0">
                <a:solidFill>
                  <a:srgbClr val="3333CC"/>
                </a:solidFill>
              </a:rPr>
              <a:t>Precision  = </a:t>
            </a:r>
            <a:r>
              <a:rPr lang="en-US" dirty="0">
                <a:solidFill>
                  <a:srgbClr val="3333CC"/>
                </a:solidFill>
              </a:rPr>
              <a:t>2.74 mm</a:t>
            </a:r>
          </a:p>
        </p:txBody>
      </p:sp>
      <p:pic>
        <p:nvPicPr>
          <p:cNvPr id="45060" name="Picture 7" descr="Figure14"/>
          <p:cNvPicPr>
            <a:picLocks noChangeAspect="1" noChangeArrowheads="1"/>
          </p:cNvPicPr>
          <p:nvPr/>
        </p:nvPicPr>
        <p:blipFill rotWithShape="1">
          <a:blip r:embed="rId2">
            <a:extLst>
              <a:ext uri="{28A0092B-C50C-407E-A947-70E740481C1C}">
                <a14:useLocalDpi xmlns:a14="http://schemas.microsoft.com/office/drawing/2010/main" val="0"/>
              </a:ext>
            </a:extLst>
          </a:blip>
          <a:srcRect l="3351" r="4973"/>
          <a:stretch/>
        </p:blipFill>
        <p:spPr bwMode="auto">
          <a:xfrm>
            <a:off x="2812493" y="902327"/>
            <a:ext cx="6255307" cy="511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Box 1"/>
          <p:cNvSpPr txBox="1">
            <a:spLocks noChangeArrowheads="1"/>
          </p:cNvSpPr>
          <p:nvPr/>
        </p:nvSpPr>
        <p:spPr bwMode="auto">
          <a:xfrm>
            <a:off x="4533900" y="6400800"/>
            <a:ext cx="2239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solidFill>
                  <a:srgbClr val="3333CC"/>
                </a:solidFill>
              </a:rPr>
              <a:t>Jin et al. (2008), JGR</a:t>
            </a:r>
          </a:p>
        </p:txBody>
      </p:sp>
      <p:sp>
        <p:nvSpPr>
          <p:cNvPr id="45062" name="Rectangle 6"/>
          <p:cNvSpPr>
            <a:spLocks noChangeArrowheads="1"/>
          </p:cNvSpPr>
          <p:nvPr/>
        </p:nvSpPr>
        <p:spPr bwMode="auto">
          <a:xfrm>
            <a:off x="88900" y="4429125"/>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0" dirty="0">
                <a:solidFill>
                  <a:srgbClr val="3333CC"/>
                </a:solidFill>
              </a:rPr>
              <a:t>Requirements met !!</a:t>
            </a:r>
          </a:p>
        </p:txBody>
      </p:sp>
    </p:spTree>
    <p:extLst>
      <p:ext uri="{BB962C8B-B14F-4D97-AF65-F5344CB8AC3E}">
        <p14:creationId xmlns:p14="http://schemas.microsoft.com/office/powerpoint/2010/main" val="6899285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1"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6D7E2F7-A3A2-4E46-9266-59BCE982AE52}" type="slidenum">
              <a:rPr lang="en-US" sz="1400" i="0">
                <a:solidFill>
                  <a:srgbClr val="FFFF00"/>
                </a:solidFill>
                <a:latin typeface="Times New Roman" pitchFamily="18" charset="0"/>
              </a:rPr>
              <a:pPr/>
              <a:t>26</a:t>
            </a:fld>
            <a:endParaRPr lang="en-US" sz="1400" i="0">
              <a:solidFill>
                <a:srgbClr val="FFFF00"/>
              </a:solidFill>
              <a:latin typeface="Times New Roman" pitchFamily="18" charset="0"/>
            </a:endParaRPr>
          </a:p>
        </p:txBody>
      </p:sp>
      <p:sp>
        <p:nvSpPr>
          <p:cNvPr id="46082" name="Rectangle 2"/>
          <p:cNvSpPr>
            <a:spLocks noGrp="1" noChangeArrowheads="1"/>
          </p:cNvSpPr>
          <p:nvPr>
            <p:ph type="title"/>
          </p:nvPr>
        </p:nvSpPr>
        <p:spPr>
          <a:xfrm>
            <a:off x="123825" y="41275"/>
            <a:ext cx="9020175" cy="796925"/>
          </a:xfrm>
          <a:noFill/>
        </p:spPr>
        <p:txBody>
          <a:bodyPr/>
          <a:lstStyle/>
          <a:p>
            <a:pPr eaLnBrk="1" hangingPunct="1"/>
            <a:r>
              <a:rPr lang="en-US" sz="2200" b="1" dirty="0" smtClean="0">
                <a:solidFill>
                  <a:srgbClr val="3333CC"/>
                </a:solidFill>
                <a:ea typeface="ＭＳ Ｐゴシック" pitchFamily="34" charset="-128"/>
              </a:rPr>
              <a:t>Temperature Validation over </a:t>
            </a:r>
            <a:r>
              <a:rPr lang="en-US" sz="2200" b="1" u="sng" dirty="0" smtClean="0">
                <a:solidFill>
                  <a:srgbClr val="3333CC"/>
                </a:solidFill>
                <a:ea typeface="ＭＳ Ｐゴシック" pitchFamily="34" charset="-128"/>
              </a:rPr>
              <a:t>Ocean </a:t>
            </a:r>
            <a:r>
              <a:rPr lang="en-US" sz="2200" b="1" dirty="0" smtClean="0">
                <a:solidFill>
                  <a:srgbClr val="3333CC"/>
                </a:solidFill>
                <a:ea typeface="ＭＳ Ｐゴシック" pitchFamily="34" charset="-128"/>
              </a:rPr>
              <a:t>(SEVIRI)</a:t>
            </a:r>
            <a:endParaRPr lang="en-US" sz="2200" b="1" u="sng" dirty="0" smtClean="0">
              <a:solidFill>
                <a:srgbClr val="3333CC"/>
              </a:solidFill>
              <a:ea typeface="ＭＳ Ｐゴシック" pitchFamily="34" charset="-128"/>
            </a:endParaRPr>
          </a:p>
        </p:txBody>
      </p:sp>
      <p:sp>
        <p:nvSpPr>
          <p:cNvPr id="46083" name="Text Box 6"/>
          <p:cNvSpPr txBox="1">
            <a:spLocks noChangeArrowheads="1"/>
          </p:cNvSpPr>
          <p:nvPr/>
        </p:nvSpPr>
        <p:spPr bwMode="auto">
          <a:xfrm>
            <a:off x="123825" y="1674813"/>
            <a:ext cx="3228975" cy="320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a:t>
            </a:r>
            <a:r>
              <a:rPr lang="en-US" sz="1800" dirty="0"/>
              <a:t>Dedicated RAOB from NOAA Aerosols and Ocean Science Expedition (AEROSE)</a:t>
            </a:r>
          </a:p>
          <a:p>
            <a:pPr eaLnBrk="1" hangingPunct="1">
              <a:buFontTx/>
              <a:buChar char="•"/>
            </a:pPr>
            <a:endParaRPr lang="en-US" sz="1800" dirty="0"/>
          </a:p>
          <a:p>
            <a:pPr eaLnBrk="1" hangingPunct="1">
              <a:buFontTx/>
              <a:buChar char="•"/>
            </a:pPr>
            <a:r>
              <a:rPr lang="en-US" sz="1800" dirty="0"/>
              <a:t> 2007-2011</a:t>
            </a:r>
          </a:p>
          <a:p>
            <a:pPr eaLnBrk="1" hangingPunct="1">
              <a:buFontTx/>
              <a:buChar char="•"/>
            </a:pPr>
            <a:endParaRPr lang="en-US" sz="1800" dirty="0"/>
          </a:p>
          <a:p>
            <a:pPr eaLnBrk="1" hangingPunct="1">
              <a:buFontTx/>
              <a:buChar char="•"/>
            </a:pPr>
            <a:r>
              <a:rPr lang="en-US" sz="1800" dirty="0"/>
              <a:t> Atlantic Ocean</a:t>
            </a:r>
          </a:p>
          <a:p>
            <a:pPr eaLnBrk="1" hangingPunct="1">
              <a:buFontTx/>
              <a:buChar char="•"/>
            </a:pPr>
            <a:endParaRPr lang="en-US" sz="1800" dirty="0"/>
          </a:p>
          <a:p>
            <a:pPr eaLnBrk="1" hangingPunct="1">
              <a:buFontTx/>
              <a:buChar char="•"/>
            </a:pPr>
            <a:r>
              <a:rPr lang="en-US" sz="1800" dirty="0"/>
              <a:t> RMSE of temperature (K)</a:t>
            </a:r>
          </a:p>
          <a:p>
            <a:pPr eaLnBrk="1" hangingPunct="1">
              <a:buFontTx/>
              <a:buChar char="•"/>
            </a:pPr>
            <a:endParaRPr lang="en-US" dirty="0">
              <a:solidFill>
                <a:srgbClr val="FFFFFF"/>
              </a:solidFill>
            </a:endParaRPr>
          </a:p>
        </p:txBody>
      </p:sp>
      <p:sp>
        <p:nvSpPr>
          <p:cNvPr id="46084" name="TextBox 1"/>
          <p:cNvSpPr txBox="1">
            <a:spLocks noChangeArrowheads="1"/>
          </p:cNvSpPr>
          <p:nvPr/>
        </p:nvSpPr>
        <p:spPr bwMode="auto">
          <a:xfrm>
            <a:off x="5257800" y="60960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pic>
        <p:nvPicPr>
          <p:cNvPr id="46085" name="Picture 2" descr="Screen Shot 2013-10-11 at 12.10.58 PM.png"/>
          <p:cNvPicPr>
            <a:picLocks noChangeAspect="1"/>
          </p:cNvPicPr>
          <p:nvPr/>
        </p:nvPicPr>
        <p:blipFill>
          <a:blip r:embed="rId2" cstate="print">
            <a:extLst>
              <a:ext uri="{28A0092B-C50C-407E-A947-70E740481C1C}">
                <a14:useLocalDpi xmlns:a14="http://schemas.microsoft.com/office/drawing/2010/main" val="0"/>
              </a:ext>
            </a:extLst>
          </a:blip>
          <a:srcRect l="21001" t="12483" r="21001" b="10921"/>
          <a:stretch>
            <a:fillRect/>
          </a:stretch>
        </p:blipFill>
        <p:spPr bwMode="auto">
          <a:xfrm>
            <a:off x="3235198" y="914400"/>
            <a:ext cx="5908802" cy="500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Temperature retrieval is slightly better than GFS forecast !</a:t>
            </a:r>
          </a:p>
        </p:txBody>
      </p:sp>
    </p:spTree>
    <p:extLst>
      <p:ext uri="{BB962C8B-B14F-4D97-AF65-F5344CB8AC3E}">
        <p14:creationId xmlns:p14="http://schemas.microsoft.com/office/powerpoint/2010/main" val="29293446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BE88DF5-6C99-44EC-B5A5-66743968599C}" type="slidenum">
              <a:rPr lang="en-US" sz="1400" i="0">
                <a:solidFill>
                  <a:srgbClr val="FFFF00"/>
                </a:solidFill>
                <a:latin typeface="Times New Roman" pitchFamily="18" charset="0"/>
              </a:rPr>
              <a:pPr/>
              <a:t>27</a:t>
            </a:fld>
            <a:endParaRPr lang="en-US" sz="1400" i="0">
              <a:solidFill>
                <a:srgbClr val="FFFF00"/>
              </a:solidFill>
              <a:latin typeface="Times New Roman" pitchFamily="18" charset="0"/>
            </a:endParaRPr>
          </a:p>
        </p:txBody>
      </p:sp>
      <p:sp>
        <p:nvSpPr>
          <p:cNvPr id="47106" name="Rectangle 2"/>
          <p:cNvSpPr>
            <a:spLocks noGrp="1" noChangeArrowheads="1"/>
          </p:cNvSpPr>
          <p:nvPr>
            <p:ph type="title"/>
          </p:nvPr>
        </p:nvSpPr>
        <p:spPr>
          <a:xfrm>
            <a:off x="123825" y="41275"/>
            <a:ext cx="9782175" cy="949325"/>
          </a:xfrm>
          <a:noFill/>
        </p:spPr>
        <p:txBody>
          <a:bodyPr/>
          <a:lstStyle/>
          <a:p>
            <a:pPr eaLnBrk="1" hangingPunct="1"/>
            <a:r>
              <a:rPr lang="en-US" sz="2200" dirty="0" smtClean="0">
                <a:solidFill>
                  <a:srgbClr val="3333CC"/>
                </a:solidFill>
                <a:ea typeface="ＭＳ Ｐゴシック" pitchFamily="34" charset="-128"/>
              </a:rPr>
              <a:t>Mixing Ratio Validation over </a:t>
            </a:r>
            <a:r>
              <a:rPr lang="en-US" sz="2200" u="sng" dirty="0" smtClean="0">
                <a:solidFill>
                  <a:srgbClr val="3333CC"/>
                </a:solidFill>
                <a:ea typeface="ＭＳ Ｐゴシック" pitchFamily="34" charset="-128"/>
              </a:rPr>
              <a:t>Ocean</a:t>
            </a:r>
            <a:r>
              <a:rPr lang="en-US" sz="2200" dirty="0" smtClean="0">
                <a:solidFill>
                  <a:srgbClr val="3333CC"/>
                </a:solidFill>
                <a:ea typeface="ＭＳ Ｐゴシック" pitchFamily="34" charset="-128"/>
              </a:rPr>
              <a:t> (SEVIRI)</a:t>
            </a:r>
            <a:endParaRPr lang="en-US" sz="2200" u="sng" dirty="0" smtClean="0">
              <a:solidFill>
                <a:srgbClr val="3333CC"/>
              </a:solidFill>
              <a:ea typeface="ＭＳ Ｐゴシック" pitchFamily="34" charset="-128"/>
            </a:endParaRPr>
          </a:p>
        </p:txBody>
      </p:sp>
      <p:sp>
        <p:nvSpPr>
          <p:cNvPr id="47107" name="Text Box 6"/>
          <p:cNvSpPr txBox="1">
            <a:spLocks noChangeArrowheads="1"/>
          </p:cNvSpPr>
          <p:nvPr/>
        </p:nvSpPr>
        <p:spPr bwMode="auto">
          <a:xfrm>
            <a:off x="123825" y="1674813"/>
            <a:ext cx="30765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dirty="0"/>
              <a:t> Dedicated RAOB from NOAA Aerosols and Ocean Science Expedition (AEROSE)</a:t>
            </a:r>
          </a:p>
          <a:p>
            <a:pPr eaLnBrk="1" hangingPunct="1">
              <a:buFontTx/>
              <a:buChar char="•"/>
            </a:pPr>
            <a:endParaRPr lang="en-US" dirty="0"/>
          </a:p>
          <a:p>
            <a:pPr eaLnBrk="1" hangingPunct="1">
              <a:buFontTx/>
              <a:buChar char="•"/>
            </a:pPr>
            <a:r>
              <a:rPr lang="en-US" dirty="0"/>
              <a:t> 2007-2011</a:t>
            </a:r>
          </a:p>
          <a:p>
            <a:pPr eaLnBrk="1" hangingPunct="1">
              <a:buFontTx/>
              <a:buChar char="•"/>
            </a:pPr>
            <a:endParaRPr lang="en-US" dirty="0"/>
          </a:p>
          <a:p>
            <a:pPr eaLnBrk="1" hangingPunct="1">
              <a:buFontTx/>
              <a:buChar char="•"/>
            </a:pPr>
            <a:r>
              <a:rPr lang="en-US" dirty="0"/>
              <a:t> Atlantic Ocean</a:t>
            </a:r>
          </a:p>
          <a:p>
            <a:pPr eaLnBrk="1" hangingPunct="1">
              <a:buFontTx/>
              <a:buChar char="•"/>
            </a:pPr>
            <a:endParaRPr lang="en-US" dirty="0"/>
          </a:p>
          <a:p>
            <a:pPr eaLnBrk="1" hangingPunct="1">
              <a:buFontTx/>
              <a:buChar char="•"/>
            </a:pPr>
            <a:r>
              <a:rPr lang="en-US" dirty="0"/>
              <a:t> RMSE of mixing ratio (g/kg)</a:t>
            </a:r>
          </a:p>
          <a:p>
            <a:pPr eaLnBrk="1" hangingPunct="1">
              <a:buFontTx/>
              <a:buChar char="•"/>
            </a:pPr>
            <a:endParaRPr lang="en-US" dirty="0">
              <a:solidFill>
                <a:srgbClr val="FFFFFF"/>
              </a:solidFill>
            </a:endParaRPr>
          </a:p>
        </p:txBody>
      </p:sp>
      <p:sp>
        <p:nvSpPr>
          <p:cNvPr id="47108" name="TextBox 1"/>
          <p:cNvSpPr txBox="1">
            <a:spLocks noChangeArrowheads="1"/>
          </p:cNvSpPr>
          <p:nvPr/>
        </p:nvSpPr>
        <p:spPr bwMode="auto">
          <a:xfrm>
            <a:off x="5283200" y="6286500"/>
            <a:ext cx="250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err="1">
                <a:solidFill>
                  <a:srgbClr val="3333CC"/>
                </a:solidFill>
              </a:rPr>
              <a:t>Xie</a:t>
            </a:r>
            <a:r>
              <a:rPr lang="en-US" sz="1600" dirty="0">
                <a:solidFill>
                  <a:srgbClr val="3333CC"/>
                </a:solidFill>
              </a:rPr>
              <a:t> et al. (2013), JTECH</a:t>
            </a:r>
          </a:p>
        </p:txBody>
      </p:sp>
      <p:sp>
        <p:nvSpPr>
          <p:cNvPr id="47109" name="TextBox 3"/>
          <p:cNvSpPr txBox="1">
            <a:spLocks noChangeArrowheads="1"/>
          </p:cNvSpPr>
          <p:nvPr/>
        </p:nvSpPr>
        <p:spPr bwMode="auto">
          <a:xfrm>
            <a:off x="0" y="5956300"/>
            <a:ext cx="4210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dirty="0">
                <a:solidFill>
                  <a:srgbClr val="3333CC"/>
                </a:solidFill>
              </a:rPr>
              <a:t>Mixing ratio retrieval is better than GFS forecast !</a:t>
            </a:r>
          </a:p>
        </p:txBody>
      </p:sp>
      <p:pic>
        <p:nvPicPr>
          <p:cNvPr id="47110" name="Picture 4" descr="Screen Shot 2013-10-11 at 12.20.27 PM.png"/>
          <p:cNvPicPr>
            <a:picLocks noChangeAspect="1"/>
          </p:cNvPicPr>
          <p:nvPr/>
        </p:nvPicPr>
        <p:blipFill>
          <a:blip r:embed="rId2" cstate="print">
            <a:extLst>
              <a:ext uri="{28A0092B-C50C-407E-A947-70E740481C1C}">
                <a14:useLocalDpi xmlns:a14="http://schemas.microsoft.com/office/drawing/2010/main" val="0"/>
              </a:ext>
            </a:extLst>
          </a:blip>
          <a:srcRect l="21001" t="10924" r="21001" b="12479"/>
          <a:stretch>
            <a:fillRect/>
          </a:stretch>
        </p:blipFill>
        <p:spPr bwMode="auto">
          <a:xfrm>
            <a:off x="3200400" y="941556"/>
            <a:ext cx="5908802" cy="500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662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itle 1"/>
          <p:cNvSpPr>
            <a:spLocks noGrp="1"/>
          </p:cNvSpPr>
          <p:nvPr>
            <p:ph type="title"/>
          </p:nvPr>
        </p:nvSpPr>
        <p:spPr>
          <a:xfrm>
            <a:off x="-76200" y="0"/>
            <a:ext cx="9220199" cy="685799"/>
          </a:xfrm>
        </p:spPr>
        <p:txBody>
          <a:bodyPr/>
          <a:lstStyle/>
          <a:p>
            <a:r>
              <a:rPr lang="en-US" sz="1800" b="1" dirty="0" smtClean="0">
                <a:solidFill>
                  <a:srgbClr val="3333CC"/>
                </a:solidFill>
                <a:ea typeface="ＭＳ Ｐゴシック" pitchFamily="34" charset="-128"/>
              </a:rPr>
              <a:t>T/RH/TPW validation using simulated ABI full disk </a:t>
            </a:r>
            <a:r>
              <a:rPr lang="pl-PL" sz="1800" b="1" dirty="0">
                <a:solidFill>
                  <a:srgbClr val="3333CC"/>
                </a:solidFill>
                <a:ea typeface="ＭＳ Ｐゴシック" pitchFamily="34" charset="-128"/>
              </a:rPr>
              <a:t>20050604 2015 UTC 75 </a:t>
            </a:r>
            <a:r>
              <a:rPr lang="pl-PL" sz="1800" b="1" dirty="0" smtClean="0">
                <a:solidFill>
                  <a:srgbClr val="3333CC"/>
                </a:solidFill>
                <a:ea typeface="ＭＳ Ｐゴシック" pitchFamily="34" charset="-128"/>
              </a:rPr>
              <a:t>W</a:t>
            </a:r>
            <a:r>
              <a:rPr lang="en-US" sz="1800" b="1" dirty="0" smtClean="0">
                <a:solidFill>
                  <a:srgbClr val="3333CC"/>
                </a:solidFill>
                <a:ea typeface="ＭＳ Ｐゴシック" pitchFamily="34" charset="-128"/>
              </a:rPr>
              <a:t/>
            </a:r>
            <a:br>
              <a:rPr lang="en-US" sz="1800" b="1" dirty="0" smtClean="0">
                <a:solidFill>
                  <a:srgbClr val="3333CC"/>
                </a:solidFill>
                <a:ea typeface="ＭＳ Ｐゴシック" pitchFamily="34" charset="-128"/>
              </a:rPr>
            </a:br>
            <a:r>
              <a:rPr lang="en-US" sz="1800" b="1" dirty="0" smtClean="0">
                <a:solidFill>
                  <a:srgbClr val="3333CC"/>
                </a:solidFill>
                <a:ea typeface="ＭＳ Ｐゴシック" pitchFamily="34" charset="-128"/>
              </a:rPr>
              <a:t>Also consistency check between CIMSS and STAR AIT process</a:t>
            </a:r>
          </a:p>
        </p:txBody>
      </p:sp>
      <p:sp>
        <p:nvSpPr>
          <p:cNvPr id="4813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1171CCAF-7075-45FB-83B5-F750002C3030}" type="slidenum">
              <a:rPr lang="en-US" sz="1400" i="0">
                <a:solidFill>
                  <a:srgbClr val="FFFF00"/>
                </a:solidFill>
                <a:latin typeface="Times New Roman" pitchFamily="18" charset="0"/>
              </a:rPr>
              <a:pPr/>
              <a:t>28</a:t>
            </a:fld>
            <a:endParaRPr lang="en-US" sz="1400" i="0">
              <a:solidFill>
                <a:srgbClr val="FFFF00"/>
              </a:solidFill>
              <a:latin typeface="Times New Roman" pitchFamily="18" charset="0"/>
            </a:endParaRPr>
          </a:p>
        </p:txBody>
      </p:sp>
      <p:sp>
        <p:nvSpPr>
          <p:cNvPr id="48131" name="Text Box 37"/>
          <p:cNvSpPr txBox="1">
            <a:spLocks noChangeArrowheads="1"/>
          </p:cNvSpPr>
          <p:nvPr/>
        </p:nvSpPr>
        <p:spPr bwMode="auto">
          <a:xfrm>
            <a:off x="0" y="6211669"/>
            <a:ext cx="849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Accuracy </a:t>
            </a:r>
            <a:r>
              <a:rPr lang="en-US" sz="1800" dirty="0">
                <a:solidFill>
                  <a:srgbClr val="3333CC"/>
                </a:solidFill>
              </a:rPr>
              <a:t>(bias) </a:t>
            </a:r>
            <a:r>
              <a:rPr lang="en-US" sz="1800" dirty="0" smtClean="0">
                <a:solidFill>
                  <a:srgbClr val="3333CC"/>
                </a:solidFill>
              </a:rPr>
              <a:t>                         = 2.42 </a:t>
            </a:r>
            <a:r>
              <a:rPr lang="en-US" sz="1800" dirty="0">
                <a:solidFill>
                  <a:srgbClr val="3333CC"/>
                </a:solidFill>
              </a:rPr>
              <a:t>mm for AIT, </a:t>
            </a:r>
            <a:r>
              <a:rPr lang="en-US" sz="1800" dirty="0" smtClean="0">
                <a:solidFill>
                  <a:srgbClr val="3333CC"/>
                </a:solidFill>
              </a:rPr>
              <a:t>2.49 </a:t>
            </a:r>
            <a:r>
              <a:rPr lang="en-US" sz="1800" dirty="0">
                <a:solidFill>
                  <a:srgbClr val="3333CC"/>
                </a:solidFill>
              </a:rPr>
              <a:t>mm for </a:t>
            </a:r>
            <a:r>
              <a:rPr lang="en-US" sz="1800" dirty="0" smtClean="0">
                <a:solidFill>
                  <a:srgbClr val="3333CC"/>
                </a:solidFill>
              </a:rPr>
              <a:t>CIMSS </a:t>
            </a:r>
            <a:endParaRPr lang="en-US" sz="1800" dirty="0">
              <a:solidFill>
                <a:srgbClr val="3333CC"/>
              </a:solidFill>
            </a:endParaRPr>
          </a:p>
          <a:p>
            <a:pPr eaLnBrk="1" hangingPunct="1"/>
            <a:r>
              <a:rPr lang="en-US" sz="1800" dirty="0" smtClean="0">
                <a:solidFill>
                  <a:srgbClr val="3333CC"/>
                </a:solidFill>
              </a:rPr>
              <a:t>TPW Precision </a:t>
            </a:r>
            <a:r>
              <a:rPr lang="en-US" sz="1800" dirty="0">
                <a:solidFill>
                  <a:srgbClr val="3333CC"/>
                </a:solidFill>
              </a:rPr>
              <a:t>(standard deviation) = </a:t>
            </a:r>
            <a:r>
              <a:rPr lang="en-US" sz="1800" dirty="0" smtClean="0">
                <a:solidFill>
                  <a:srgbClr val="3333CC"/>
                </a:solidFill>
              </a:rPr>
              <a:t>3.16 </a:t>
            </a:r>
            <a:r>
              <a:rPr lang="en-US" sz="1800" dirty="0">
                <a:solidFill>
                  <a:srgbClr val="3333CC"/>
                </a:solidFill>
              </a:rPr>
              <a:t>mm for AIT, </a:t>
            </a:r>
            <a:r>
              <a:rPr lang="en-US" sz="1800" dirty="0" smtClean="0">
                <a:solidFill>
                  <a:srgbClr val="3333CC"/>
                </a:solidFill>
              </a:rPr>
              <a:t>3.19 </a:t>
            </a:r>
            <a:r>
              <a:rPr lang="en-US" sz="1800" dirty="0">
                <a:solidFill>
                  <a:srgbClr val="3333CC"/>
                </a:solidFill>
              </a:rPr>
              <a:t>mm for CIMSS </a:t>
            </a: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998" t="2496" r="7495" b="3330"/>
          <a:stretch/>
        </p:blipFill>
        <p:spPr>
          <a:xfrm>
            <a:off x="4953008" y="762000"/>
            <a:ext cx="3200392" cy="2583168"/>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val="0"/>
              </a:ext>
            </a:extLst>
          </a:blip>
          <a:srcRect l="5446" t="3096" r="7046" b="2729"/>
          <a:stretch/>
        </p:blipFill>
        <p:spPr>
          <a:xfrm>
            <a:off x="914400" y="762000"/>
            <a:ext cx="3200429" cy="2583196"/>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7495" t="2496" r="2182" b="3330"/>
          <a:stretch/>
        </p:blipFill>
        <p:spPr>
          <a:xfrm>
            <a:off x="990600" y="3377199"/>
            <a:ext cx="3633720" cy="2841485"/>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6693" t="3096" r="2046" b="3562"/>
          <a:stretch/>
        </p:blipFill>
        <p:spPr>
          <a:xfrm>
            <a:off x="4800600" y="3352800"/>
            <a:ext cx="3671455" cy="2816381"/>
          </a:xfrm>
          <a:prstGeom prst="rect">
            <a:avLst/>
          </a:prstGeom>
        </p:spPr>
      </p:pic>
      <p:sp>
        <p:nvSpPr>
          <p:cNvPr id="21" name="Text Box 15"/>
          <p:cNvSpPr txBox="1">
            <a:spLocks noChangeArrowheads="1"/>
          </p:cNvSpPr>
          <p:nvPr/>
        </p:nvSpPr>
        <p:spPr bwMode="auto">
          <a:xfrm>
            <a:off x="2616200" y="1524000"/>
            <a:ext cx="1185863"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0000"/>
                </a:solidFill>
                <a:cs typeface="ＭＳ Ｐゴシック" charset="0"/>
              </a:rPr>
              <a:t>Temperature</a:t>
            </a:r>
          </a:p>
        </p:txBody>
      </p:sp>
      <p:sp>
        <p:nvSpPr>
          <p:cNvPr id="22" name="Text Box 15"/>
          <p:cNvSpPr txBox="1">
            <a:spLocks noChangeArrowheads="1"/>
          </p:cNvSpPr>
          <p:nvPr/>
        </p:nvSpPr>
        <p:spPr bwMode="auto">
          <a:xfrm>
            <a:off x="5172075" y="1676400"/>
            <a:ext cx="1076325"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ts val="0"/>
              </a:spcBef>
              <a:defRPr/>
            </a:pPr>
            <a:r>
              <a:rPr lang="en-US" sz="1400" b="0" i="0" dirty="0" smtClean="0">
                <a:solidFill>
                  <a:srgbClr val="000099"/>
                </a:solidFill>
                <a:cs typeface="ＭＳ Ｐゴシック" charset="0"/>
              </a:rPr>
              <a:t>Relative</a:t>
            </a:r>
          </a:p>
          <a:p>
            <a:pPr eaLnBrk="1" hangingPunct="1">
              <a:spcBef>
                <a:spcPts val="0"/>
              </a:spcBef>
              <a:defRPr/>
            </a:pPr>
            <a:r>
              <a:rPr lang="en-US" sz="1400" b="0" i="0" dirty="0" smtClean="0">
                <a:solidFill>
                  <a:srgbClr val="000099"/>
                </a:solidFill>
                <a:cs typeface="ＭＳ Ｐゴシック" charset="0"/>
              </a:rPr>
              <a:t>Humidity</a:t>
            </a:r>
          </a:p>
        </p:txBody>
      </p:sp>
      <p:sp>
        <p:nvSpPr>
          <p:cNvPr id="23" name="Text Box 15"/>
          <p:cNvSpPr txBox="1">
            <a:spLocks noChangeArrowheads="1"/>
          </p:cNvSpPr>
          <p:nvPr/>
        </p:nvSpPr>
        <p:spPr bwMode="auto">
          <a:xfrm>
            <a:off x="1260475" y="3897313"/>
            <a:ext cx="1304925"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AIT vs. WRF</a:t>
            </a:r>
          </a:p>
        </p:txBody>
      </p:sp>
      <p:sp>
        <p:nvSpPr>
          <p:cNvPr id="24" name="Text Box 15"/>
          <p:cNvSpPr txBox="1">
            <a:spLocks noChangeArrowheads="1"/>
          </p:cNvSpPr>
          <p:nvPr/>
        </p:nvSpPr>
        <p:spPr bwMode="auto">
          <a:xfrm>
            <a:off x="5149850" y="3810000"/>
            <a:ext cx="147955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000" b="1" i="1">
                <a:solidFill>
                  <a:schemeClr val="tx1"/>
                </a:solidFill>
                <a:latin typeface="Arial" charset="0"/>
                <a:ea typeface="ＭＳ Ｐゴシック" charset="0"/>
              </a:defRPr>
            </a:lvl1pPr>
            <a:lvl2pPr marL="742950" indent="-285750" eaLnBrk="0" hangingPunct="0">
              <a:defRPr sz="2000" b="1" i="1">
                <a:solidFill>
                  <a:schemeClr val="tx1"/>
                </a:solidFill>
                <a:latin typeface="Arial" charset="0"/>
                <a:ea typeface="ＭＳ Ｐゴシック" charset="0"/>
              </a:defRPr>
            </a:lvl2pPr>
            <a:lvl3pPr marL="1143000" indent="-228600" eaLnBrk="0" hangingPunct="0">
              <a:defRPr sz="2000" b="1" i="1">
                <a:solidFill>
                  <a:schemeClr val="tx1"/>
                </a:solidFill>
                <a:latin typeface="Arial" charset="0"/>
                <a:ea typeface="ＭＳ Ｐゴシック" charset="0"/>
              </a:defRPr>
            </a:lvl3pPr>
            <a:lvl4pPr marL="1600200" indent="-228600" eaLnBrk="0" hangingPunct="0">
              <a:defRPr sz="2000" b="1" i="1">
                <a:solidFill>
                  <a:schemeClr val="tx1"/>
                </a:solidFill>
                <a:latin typeface="Arial" charset="0"/>
                <a:ea typeface="ＭＳ Ｐゴシック" charset="0"/>
              </a:defRPr>
            </a:lvl4pPr>
            <a:lvl5pPr marL="2057400" indent="-228600" eaLnBrk="0" hangingPunct="0">
              <a:defRPr sz="2000" b="1" i="1">
                <a:solidFill>
                  <a:schemeClr val="tx1"/>
                </a:solidFill>
                <a:latin typeface="Arial" charset="0"/>
                <a:ea typeface="ＭＳ Ｐゴシック" charset="0"/>
              </a:defRPr>
            </a:lvl5pPr>
            <a:lvl6pPr marL="2514600" indent="-228600" eaLnBrk="0" fontAlgn="base" hangingPunct="0">
              <a:spcBef>
                <a:spcPct val="20000"/>
              </a:spcBef>
              <a:spcAft>
                <a:spcPct val="0"/>
              </a:spcAft>
              <a:defRPr sz="2000" b="1" i="1">
                <a:solidFill>
                  <a:schemeClr val="tx1"/>
                </a:solidFill>
                <a:latin typeface="Arial" charset="0"/>
                <a:ea typeface="ＭＳ Ｐゴシック" charset="0"/>
              </a:defRPr>
            </a:lvl6pPr>
            <a:lvl7pPr marL="2971800" indent="-228600" eaLnBrk="0" fontAlgn="base" hangingPunct="0">
              <a:spcBef>
                <a:spcPct val="20000"/>
              </a:spcBef>
              <a:spcAft>
                <a:spcPct val="0"/>
              </a:spcAft>
              <a:defRPr sz="2000" b="1" i="1">
                <a:solidFill>
                  <a:schemeClr val="tx1"/>
                </a:solidFill>
                <a:latin typeface="Arial" charset="0"/>
                <a:ea typeface="ＭＳ Ｐゴシック" charset="0"/>
              </a:defRPr>
            </a:lvl7pPr>
            <a:lvl8pPr marL="3429000" indent="-228600" eaLnBrk="0" fontAlgn="base" hangingPunct="0">
              <a:spcBef>
                <a:spcPct val="20000"/>
              </a:spcBef>
              <a:spcAft>
                <a:spcPct val="0"/>
              </a:spcAft>
              <a:defRPr sz="2000" b="1" i="1">
                <a:solidFill>
                  <a:schemeClr val="tx1"/>
                </a:solidFill>
                <a:latin typeface="Arial" charset="0"/>
                <a:ea typeface="ＭＳ Ｐゴシック" charset="0"/>
              </a:defRPr>
            </a:lvl8pPr>
            <a:lvl9pPr marL="3886200" indent="-228600" eaLnBrk="0" fontAlgn="base" hangingPunct="0">
              <a:spcBef>
                <a:spcPct val="20000"/>
              </a:spcBef>
              <a:spcAft>
                <a:spcPct val="0"/>
              </a:spcAft>
              <a:defRPr sz="2000" b="1" i="1">
                <a:solidFill>
                  <a:schemeClr val="tx1"/>
                </a:solidFill>
                <a:latin typeface="Arial" charset="0"/>
                <a:ea typeface="ＭＳ Ｐゴシック" charset="0"/>
              </a:defRPr>
            </a:lvl9pPr>
          </a:lstStyle>
          <a:p>
            <a:pPr eaLnBrk="1" hangingPunct="1">
              <a:spcBef>
                <a:spcPct val="50000"/>
              </a:spcBef>
              <a:defRPr/>
            </a:pPr>
            <a:r>
              <a:rPr lang="en-US" sz="1400" b="0" i="0" dirty="0" smtClean="0">
                <a:solidFill>
                  <a:srgbClr val="FFFF00"/>
                </a:solidFill>
                <a:cs typeface="ＭＳ Ｐゴシック" charset="0"/>
              </a:rPr>
              <a:t>CIMSS vs. WRF</a:t>
            </a:r>
          </a:p>
        </p:txBody>
      </p:sp>
    </p:spTree>
    <p:extLst>
      <p:ext uri="{BB962C8B-B14F-4D97-AF65-F5344CB8AC3E}">
        <p14:creationId xmlns:p14="http://schemas.microsoft.com/office/powerpoint/2010/main" val="644145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7244-FA3C-4012-968F-09C273D16AE7}" type="slidenum">
              <a:rPr lang="en-US" smtClean="0">
                <a:solidFill>
                  <a:srgbClr val="FFFF00"/>
                </a:solidFill>
              </a:rPr>
              <a:pPr/>
              <a:t>29</a:t>
            </a:fld>
            <a:endParaRPr lang="en-US" dirty="0">
              <a:solidFill>
                <a:srgbClr val="FFFF00"/>
              </a:solidFill>
            </a:endParaRPr>
          </a:p>
        </p:txBody>
      </p:sp>
      <p:sp>
        <p:nvSpPr>
          <p:cNvPr id="5" name="TextBox 4"/>
          <p:cNvSpPr txBox="1"/>
          <p:nvPr/>
        </p:nvSpPr>
        <p:spPr>
          <a:xfrm>
            <a:off x="1295400" y="76200"/>
            <a:ext cx="708660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AIT vs. CIMSS </a:t>
            </a:r>
            <a:r>
              <a:rPr kumimoji="0" lang="en-US" sz="1800" b="1" i="0" u="none" strike="noStrike" kern="0" cap="none" spc="0" normalizeH="0" baseline="0" noProof="0" dirty="0" err="1" smtClean="0">
                <a:ln>
                  <a:noFill/>
                </a:ln>
                <a:solidFill>
                  <a:srgbClr val="3333CC"/>
                </a:solidFill>
                <a:effectLst/>
                <a:uLnTx/>
                <a:uFillTx/>
              </a:rPr>
              <a:t>Fulldisk</a:t>
            </a:r>
            <a:r>
              <a:rPr kumimoji="0" lang="en-US" sz="1800" b="1" i="0" u="none" strike="noStrike" kern="0" cap="none" spc="0" normalizeH="0" baseline="0" noProof="0" dirty="0" smtClean="0">
                <a:ln>
                  <a:noFill/>
                </a:ln>
                <a:solidFill>
                  <a:srgbClr val="3333CC"/>
                </a:solidFill>
                <a:effectLst/>
                <a:uLnTx/>
                <a:uFillTx/>
              </a:rPr>
              <a:t> 20050604 2015 UTC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3333CC"/>
                </a:solidFill>
                <a:effectLst/>
                <a:uLnTx/>
                <a:uFillTx/>
              </a:rPr>
              <a:t>2D TPW difference (mm)</a:t>
            </a:r>
            <a:endParaRPr kumimoji="0" lang="en-US" sz="1800" b="1" i="0" u="none" strike="noStrike" kern="0" cap="none" spc="0" normalizeH="0" baseline="0" noProof="0" dirty="0">
              <a:ln>
                <a:noFill/>
              </a:ln>
              <a:solidFill>
                <a:srgbClr val="3333CC"/>
              </a:solidFill>
              <a:effectLst/>
              <a:uLnTx/>
              <a:uFillTx/>
            </a:endParaRPr>
          </a:p>
        </p:txBody>
      </p:sp>
      <p:sp>
        <p:nvSpPr>
          <p:cNvPr id="6" name="TextBox 5"/>
          <p:cNvSpPr txBox="1"/>
          <p:nvPr/>
        </p:nvSpPr>
        <p:spPr>
          <a:xfrm>
            <a:off x="1828800" y="1219200"/>
            <a:ext cx="72327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3333CC"/>
                </a:solidFill>
                <a:effectLst/>
                <a:uLnTx/>
                <a:uFillTx/>
              </a:rPr>
              <a:t>75 W</a:t>
            </a:r>
            <a:endParaRPr kumimoji="0" lang="en-US" sz="1800" b="0" i="0" u="none" strike="noStrike" kern="0" cap="none" spc="0" normalizeH="0" baseline="0" noProof="0" dirty="0">
              <a:ln>
                <a:noFill/>
              </a:ln>
              <a:solidFill>
                <a:srgbClr val="3333CC"/>
              </a:solidFill>
              <a:effectLst/>
              <a:uLnTx/>
              <a:uFillTx/>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496" t="3329" r="8746" b="3329"/>
          <a:stretch/>
        </p:blipFill>
        <p:spPr>
          <a:xfrm>
            <a:off x="76200" y="1665709"/>
            <a:ext cx="4297680" cy="359209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7496" t="3329" r="2495" b="3329"/>
          <a:stretch/>
        </p:blipFill>
        <p:spPr>
          <a:xfrm>
            <a:off x="4495800" y="1625600"/>
            <a:ext cx="4572000" cy="3556000"/>
          </a:xfrm>
          <a:prstGeom prst="rect">
            <a:avLst/>
          </a:prstGeom>
        </p:spPr>
      </p:pic>
      <p:sp>
        <p:nvSpPr>
          <p:cNvPr id="9" name="Text Box 37"/>
          <p:cNvSpPr txBox="1">
            <a:spLocks noChangeArrowheads="1"/>
          </p:cNvSpPr>
          <p:nvPr/>
        </p:nvSpPr>
        <p:spPr bwMode="auto">
          <a:xfrm>
            <a:off x="263525" y="5562600"/>
            <a:ext cx="6594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800" dirty="0" smtClean="0">
                <a:solidFill>
                  <a:srgbClr val="3333CC"/>
                </a:solidFill>
              </a:rPr>
              <a:t>TPW bias (CIMSS – AIT)  = -0.08 mm</a:t>
            </a:r>
            <a:endParaRPr lang="en-US" sz="1800" dirty="0">
              <a:solidFill>
                <a:srgbClr val="3333CC"/>
              </a:solidFill>
            </a:endParaRPr>
          </a:p>
          <a:p>
            <a:pPr eaLnBrk="1" hangingPunct="1"/>
            <a:r>
              <a:rPr lang="en-US" sz="1800" dirty="0" smtClean="0">
                <a:solidFill>
                  <a:srgbClr val="3333CC"/>
                </a:solidFill>
              </a:rPr>
              <a:t>TPW STD                          = 0.51 </a:t>
            </a:r>
            <a:r>
              <a:rPr lang="en-US" sz="1800" dirty="0">
                <a:solidFill>
                  <a:srgbClr val="3333CC"/>
                </a:solidFill>
              </a:rPr>
              <a:t>mm </a:t>
            </a:r>
          </a:p>
        </p:txBody>
      </p:sp>
    </p:spTree>
    <p:extLst>
      <p:ext uri="{BB962C8B-B14F-4D97-AF65-F5344CB8AC3E}">
        <p14:creationId xmlns:p14="http://schemas.microsoft.com/office/powerpoint/2010/main" val="3284314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026"/>
          <p:cNvSpPr>
            <a:spLocks noGrp="1" noChangeArrowheads="1"/>
          </p:cNvSpPr>
          <p:nvPr>
            <p:ph type="title"/>
          </p:nvPr>
        </p:nvSpPr>
        <p:spPr/>
        <p:txBody>
          <a:bodyPr/>
          <a:lstStyle/>
          <a:p>
            <a:r>
              <a:rPr lang="en-US" sz="3200" b="1" dirty="0" smtClean="0">
                <a:solidFill>
                  <a:srgbClr val="333399"/>
                </a:solidFill>
                <a:ea typeface="ＭＳ Ｐゴシック" pitchFamily="34" charset="-128"/>
              </a:rPr>
              <a:t>Products</a:t>
            </a:r>
          </a:p>
        </p:txBody>
      </p:sp>
      <p:sp>
        <p:nvSpPr>
          <p:cNvPr id="14338" name="Rectangle 1027"/>
          <p:cNvSpPr>
            <a:spLocks noGrp="1" noChangeArrowheads="1"/>
          </p:cNvSpPr>
          <p:nvPr>
            <p:ph type="body" idx="1"/>
          </p:nvPr>
        </p:nvSpPr>
        <p:spPr/>
        <p:txBody>
          <a:bodyPr/>
          <a:lstStyle/>
          <a:p>
            <a:r>
              <a:rPr lang="en-US" sz="2400" dirty="0" smtClean="0">
                <a:solidFill>
                  <a:schemeClr val="tx1"/>
                </a:solidFill>
                <a:ea typeface="ＭＳ Ｐゴシック" pitchFamily="34" charset="-128"/>
              </a:rPr>
              <a:t>Legacy atmospheric temperature profile </a:t>
            </a:r>
          </a:p>
          <a:p>
            <a:r>
              <a:rPr lang="en-US" sz="2400" dirty="0" smtClean="0">
                <a:solidFill>
                  <a:schemeClr val="tx1"/>
                </a:solidFill>
                <a:ea typeface="ＭＳ Ｐゴシック" pitchFamily="34" charset="-128"/>
              </a:rPr>
              <a:t>Legacy atmospheric moisture profile </a:t>
            </a:r>
          </a:p>
          <a:p>
            <a:r>
              <a:rPr lang="en-US" sz="2400" dirty="0" smtClean="0">
                <a:solidFill>
                  <a:schemeClr val="tx1"/>
                </a:solidFill>
                <a:ea typeface="ＭＳ Ｐゴシック" pitchFamily="34" charset="-128"/>
              </a:rPr>
              <a:t>Total </a:t>
            </a:r>
            <a:r>
              <a:rPr lang="en-US" sz="2400" dirty="0" err="1" smtClean="0">
                <a:solidFill>
                  <a:schemeClr val="tx1"/>
                </a:solidFill>
                <a:ea typeface="ＭＳ Ｐゴシック" pitchFamily="34" charset="-128"/>
              </a:rPr>
              <a:t>precipitable</a:t>
            </a:r>
            <a:r>
              <a:rPr lang="en-US" sz="2400" dirty="0" smtClean="0">
                <a:solidFill>
                  <a:schemeClr val="tx1"/>
                </a:solidFill>
                <a:ea typeface="ＭＳ Ｐゴシック" pitchFamily="34" charset="-128"/>
              </a:rPr>
              <a:t> water </a:t>
            </a:r>
          </a:p>
          <a:p>
            <a:r>
              <a:rPr lang="en-US" sz="2400" dirty="0" smtClean="0">
                <a:solidFill>
                  <a:schemeClr val="tx1"/>
                </a:solidFill>
                <a:ea typeface="ＭＳ Ｐゴシック" pitchFamily="34" charset="-128"/>
              </a:rPr>
              <a:t>Lifted index </a:t>
            </a:r>
          </a:p>
          <a:p>
            <a:r>
              <a:rPr lang="en-US" sz="2400" dirty="0" smtClean="0">
                <a:solidFill>
                  <a:schemeClr val="tx1"/>
                </a:solidFill>
                <a:ea typeface="ＭＳ Ｐゴシック" pitchFamily="34" charset="-128"/>
              </a:rPr>
              <a:t>Convective available potential energy </a:t>
            </a:r>
          </a:p>
          <a:p>
            <a:r>
              <a:rPr lang="en-US" sz="2400" dirty="0" smtClean="0">
                <a:solidFill>
                  <a:schemeClr val="tx1"/>
                </a:solidFill>
                <a:ea typeface="ＭＳ Ｐゴシック" pitchFamily="34" charset="-128"/>
              </a:rPr>
              <a:t>Total totals index </a:t>
            </a:r>
          </a:p>
          <a:p>
            <a:r>
              <a:rPr lang="en-US" sz="2400" dirty="0" smtClean="0">
                <a:solidFill>
                  <a:schemeClr val="tx1"/>
                </a:solidFill>
                <a:ea typeface="ＭＳ Ｐゴシック" pitchFamily="34" charset="-128"/>
              </a:rPr>
              <a:t>Showalter index </a:t>
            </a:r>
          </a:p>
          <a:p>
            <a:r>
              <a:rPr lang="en-US" sz="2400" dirty="0" smtClean="0">
                <a:solidFill>
                  <a:schemeClr val="tx1"/>
                </a:solidFill>
                <a:ea typeface="ＭＳ Ｐゴシック" pitchFamily="34" charset="-128"/>
              </a:rPr>
              <a:t>K-index </a:t>
            </a:r>
          </a:p>
        </p:txBody>
      </p:sp>
      <p:sp>
        <p:nvSpPr>
          <p:cNvPr id="1433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r>
              <a:rPr lang="en-US" sz="1400" i="0">
                <a:solidFill>
                  <a:srgbClr val="FFFF00"/>
                </a:solidFill>
                <a:latin typeface="Times New Roman" pitchFamily="18" charset="0"/>
              </a:rPr>
              <a:t>3</a:t>
            </a:r>
          </a:p>
        </p:txBody>
      </p:sp>
      <p:sp>
        <p:nvSpPr>
          <p:cNvPr id="14340" name="TextBox 1"/>
          <p:cNvSpPr txBox="1">
            <a:spLocks noChangeArrowheads="1"/>
          </p:cNvSpPr>
          <p:nvPr/>
        </p:nvSpPr>
        <p:spPr bwMode="auto">
          <a:xfrm>
            <a:off x="5073650" y="5121275"/>
            <a:ext cx="324479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solidFill>
                  <a:srgbClr val="333399"/>
                </a:solidFill>
              </a:rPr>
              <a:t>Coverage and refresh rate:</a:t>
            </a:r>
          </a:p>
          <a:p>
            <a:pPr eaLnBrk="1" hangingPunct="1"/>
            <a:r>
              <a:rPr lang="en-US" b="0" i="0" dirty="0">
                <a:solidFill>
                  <a:srgbClr val="333399"/>
                </a:solidFill>
              </a:rPr>
              <a:t>      Full disk: hourly</a:t>
            </a:r>
          </a:p>
          <a:p>
            <a:pPr eaLnBrk="1" hangingPunct="1"/>
            <a:r>
              <a:rPr lang="en-US" b="0" i="0" dirty="0">
                <a:solidFill>
                  <a:srgbClr val="333399"/>
                </a:solidFill>
              </a:rPr>
              <a:t>      CONUS: 30 min</a:t>
            </a:r>
          </a:p>
          <a:p>
            <a:pPr eaLnBrk="1" hangingPunct="1"/>
            <a:r>
              <a:rPr lang="en-US" b="0" i="0" dirty="0">
                <a:solidFill>
                  <a:srgbClr val="333399"/>
                </a:solidFill>
              </a:rPr>
              <a:t>      </a:t>
            </a:r>
            <a:r>
              <a:rPr lang="en-US" b="0" i="0" dirty="0" err="1">
                <a:solidFill>
                  <a:srgbClr val="333399"/>
                </a:solidFill>
              </a:rPr>
              <a:t>Mesoscale</a:t>
            </a:r>
            <a:r>
              <a:rPr lang="en-US" b="0" i="0" dirty="0">
                <a:solidFill>
                  <a:srgbClr val="333399"/>
                </a:solidFill>
              </a:rPr>
              <a:t>: 5 min</a:t>
            </a:r>
          </a:p>
        </p:txBody>
      </p:sp>
      <p:sp>
        <p:nvSpPr>
          <p:cNvPr id="14341" name="Rectangle 2"/>
          <p:cNvSpPr>
            <a:spLocks noChangeArrowheads="1"/>
          </p:cNvSpPr>
          <p:nvPr/>
        </p:nvSpPr>
        <p:spPr bwMode="auto">
          <a:xfrm>
            <a:off x="457200" y="5486400"/>
            <a:ext cx="29161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i="0" dirty="0">
                <a:solidFill>
                  <a:srgbClr val="333399"/>
                </a:solidFill>
              </a:rPr>
              <a:t>Spatial resolution: 10 km</a:t>
            </a:r>
          </a:p>
        </p:txBody>
      </p:sp>
    </p:spTree>
    <p:extLst>
      <p:ext uri="{BB962C8B-B14F-4D97-AF65-F5344CB8AC3E}">
        <p14:creationId xmlns:p14="http://schemas.microsoft.com/office/powerpoint/2010/main" val="29030023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p:nvPr>
        </p:nvSpPr>
        <p:spPr>
          <a:xfrm>
            <a:off x="533400" y="-76200"/>
            <a:ext cx="7848600" cy="685800"/>
          </a:xfrm>
        </p:spPr>
        <p:txBody>
          <a:bodyPr/>
          <a:lstStyle/>
          <a:p>
            <a:r>
              <a:rPr lang="en-US" sz="2400" b="1" dirty="0" smtClean="0">
                <a:solidFill>
                  <a:srgbClr val="3333CC"/>
                </a:solidFill>
                <a:ea typeface="ＭＳ Ｐゴシック" pitchFamily="34" charset="-128"/>
              </a:rPr>
              <a:t>GOES-R LAP Product Validation Tool</a:t>
            </a:r>
          </a:p>
        </p:txBody>
      </p:sp>
      <p:sp>
        <p:nvSpPr>
          <p:cNvPr id="50178" name="Rectangle 3"/>
          <p:cNvSpPr>
            <a:spLocks noGrp="1" noChangeArrowheads="1"/>
          </p:cNvSpPr>
          <p:nvPr>
            <p:ph type="body" idx="1"/>
          </p:nvPr>
        </p:nvSpPr>
        <p:spPr>
          <a:xfrm>
            <a:off x="220663" y="708025"/>
            <a:ext cx="8923337" cy="5387975"/>
          </a:xfrm>
        </p:spPr>
        <p:txBody>
          <a:bodyPr/>
          <a:lstStyle/>
          <a:p>
            <a:pPr marL="0" indent="0">
              <a:buFontTx/>
              <a:buNone/>
            </a:pPr>
            <a:r>
              <a:rPr lang="en-US" dirty="0" smtClean="0">
                <a:solidFill>
                  <a:schemeClr val="tx1"/>
                </a:solidFill>
                <a:ea typeface="ＭＳ Ｐゴシック" pitchFamily="34" charset="-128"/>
              </a:rPr>
              <a:t>Routine Capabilities: </a:t>
            </a:r>
          </a:p>
          <a:p>
            <a:pPr marL="0" indent="0">
              <a:buFontTx/>
              <a:buNone/>
            </a:pPr>
            <a:r>
              <a:rPr lang="en-US" sz="1800" dirty="0" smtClean="0">
                <a:solidFill>
                  <a:schemeClr val="tx1"/>
                </a:solidFill>
                <a:ea typeface="ＭＳ Ｐゴシック" pitchFamily="34" charset="-128"/>
              </a:rPr>
              <a:t>       </a:t>
            </a:r>
            <a:r>
              <a:rPr lang="en-US" sz="1600" dirty="0" smtClean="0">
                <a:solidFill>
                  <a:schemeClr val="tx1"/>
                </a:solidFill>
                <a:ea typeface="ＭＳ Ｐゴシック" pitchFamily="34" charset="-128"/>
              </a:rPr>
              <a:t>- Monitoring the quality of atmospheric temperature and moisture profiles in near real time</a:t>
            </a:r>
          </a:p>
          <a:p>
            <a:pPr marL="0" indent="0">
              <a:buFontTx/>
              <a:buNone/>
            </a:pPr>
            <a:r>
              <a:rPr lang="en-US" sz="1600" dirty="0" smtClean="0">
                <a:solidFill>
                  <a:schemeClr val="tx1"/>
                </a:solidFill>
                <a:ea typeface="ＭＳ Ｐゴシック" pitchFamily="34" charset="-128"/>
              </a:rPr>
              <a:t>        - Monitoring the quality of TPW, LI, TT, CAPE, KI, and SI in near real time </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Deep Dive Capabilities: </a:t>
            </a:r>
          </a:p>
          <a:p>
            <a:pPr marL="0" indent="0">
              <a:buFontTx/>
              <a:buNone/>
            </a:pPr>
            <a:r>
              <a:rPr lang="en-US" sz="1600" dirty="0" smtClean="0">
                <a:solidFill>
                  <a:schemeClr val="tx1"/>
                </a:solidFill>
                <a:ea typeface="ＭＳ Ｐゴシック" pitchFamily="34" charset="-128"/>
              </a:rPr>
              <a:t>        - Monitor any anomalies of any GOES-R LAP product and identify the cause</a:t>
            </a:r>
          </a:p>
          <a:p>
            <a:pPr marL="0" indent="0">
              <a:buFontTx/>
              <a:buNone/>
            </a:pPr>
            <a:r>
              <a:rPr lang="en-US" sz="1600" dirty="0" smtClean="0">
                <a:solidFill>
                  <a:schemeClr val="tx1"/>
                </a:solidFill>
                <a:ea typeface="ＭＳ Ｐゴシック" pitchFamily="34" charset="-128"/>
              </a:rPr>
              <a:t>        - Quantify the error/uncertainty of GOES-R LAP products for better applications</a:t>
            </a:r>
          </a:p>
          <a:p>
            <a:pPr marL="0" indent="0">
              <a:buFontTx/>
              <a:buNone/>
            </a:pPr>
            <a:endParaRPr lang="en-US" sz="1000" dirty="0" smtClean="0">
              <a:solidFill>
                <a:schemeClr val="tx1"/>
              </a:solidFill>
              <a:ea typeface="ＭＳ Ｐゴシック" pitchFamily="34" charset="-128"/>
            </a:endParaRPr>
          </a:p>
          <a:p>
            <a:pPr marL="0" indent="0">
              <a:buFontTx/>
              <a:buNone/>
            </a:pPr>
            <a:r>
              <a:rPr lang="en-US" dirty="0" smtClean="0">
                <a:solidFill>
                  <a:schemeClr val="tx1"/>
                </a:solidFill>
                <a:ea typeface="ＭＳ Ｐゴシック" pitchFamily="34" charset="-128"/>
              </a:rPr>
              <a:t>Datasets used: </a:t>
            </a:r>
          </a:p>
          <a:p>
            <a:pPr marL="0" indent="0">
              <a:buFontTx/>
              <a:buNone/>
            </a:pPr>
            <a:r>
              <a:rPr lang="en-US" sz="1600" dirty="0" smtClean="0">
                <a:solidFill>
                  <a:schemeClr val="tx1"/>
                </a:solidFill>
                <a:ea typeface="ＭＳ Ｐゴシック" pitchFamily="34" charset="-128"/>
              </a:rPr>
              <a:t>        </a:t>
            </a:r>
            <a:r>
              <a:rPr lang="en-US" sz="1600" dirty="0" err="1" smtClean="0">
                <a:solidFill>
                  <a:schemeClr val="tx1"/>
                </a:solidFill>
                <a:ea typeface="ＭＳ Ｐゴシック" pitchFamily="34" charset="-128"/>
              </a:rPr>
              <a:t>Radiosonde</a:t>
            </a:r>
            <a:r>
              <a:rPr lang="en-US" sz="1600" dirty="0" smtClean="0">
                <a:solidFill>
                  <a:schemeClr val="tx1"/>
                </a:solidFill>
                <a:ea typeface="ＭＳ Ｐゴシック" pitchFamily="34" charset="-128"/>
              </a:rPr>
              <a:t> T/Q profiles (ARM CART and conventional RAOB sites);</a:t>
            </a:r>
          </a:p>
          <a:p>
            <a:pPr marL="0" indent="0">
              <a:buFontTx/>
              <a:buNone/>
            </a:pPr>
            <a:r>
              <a:rPr lang="en-US" sz="1600" dirty="0" smtClean="0">
                <a:solidFill>
                  <a:schemeClr val="tx1"/>
                </a:solidFill>
                <a:ea typeface="ＭＳ Ｐゴシック" pitchFamily="34" charset="-128"/>
              </a:rPr>
              <a:t>        microwave radiometer TPW, GPS TPW, RAOB TPW (ARM CART site);</a:t>
            </a:r>
          </a:p>
          <a:p>
            <a:pPr marL="0" indent="0">
              <a:buFontTx/>
              <a:buNone/>
            </a:pPr>
            <a:r>
              <a:rPr lang="en-US" sz="1600" dirty="0" smtClean="0">
                <a:solidFill>
                  <a:schemeClr val="tx1"/>
                </a:solidFill>
                <a:ea typeface="ＭＳ Ｐゴシック" pitchFamily="34" charset="-128"/>
              </a:rPr>
              <a:t>        RAOB TPW (conventional RAOB sites);</a:t>
            </a:r>
          </a:p>
          <a:p>
            <a:pPr marL="0" indent="0">
              <a:buFontTx/>
              <a:buNone/>
            </a:pPr>
            <a:r>
              <a:rPr lang="en-US" sz="1600" dirty="0" smtClean="0">
                <a:solidFill>
                  <a:schemeClr val="tx1"/>
                </a:solidFill>
                <a:ea typeface="ＭＳ Ｐゴシック" pitchFamily="34" charset="-128"/>
              </a:rPr>
              <a:t>        AMSR-E TPW (which will be replaced by AMSR2 TPW);</a:t>
            </a:r>
          </a:p>
          <a:p>
            <a:pPr marL="0" indent="0">
              <a:buFontTx/>
              <a:buNone/>
            </a:pPr>
            <a:r>
              <a:rPr lang="en-US" sz="1600" dirty="0" smtClean="0">
                <a:solidFill>
                  <a:schemeClr val="tx1"/>
                </a:solidFill>
                <a:ea typeface="ＭＳ Ｐゴシック" pitchFamily="34" charset="-128"/>
              </a:rPr>
              <a:t>        Stability indices from RAOB (ARM CART and conventional RAOB sites) </a:t>
            </a:r>
          </a:p>
          <a:p>
            <a:pPr marL="0" indent="0">
              <a:buFontTx/>
              <a:buNone/>
            </a:pPr>
            <a:r>
              <a:rPr lang="en-US" sz="1600" dirty="0" smtClean="0">
                <a:solidFill>
                  <a:schemeClr val="tx1"/>
                </a:solidFill>
                <a:ea typeface="ＭＳ Ｐゴシック" pitchFamily="34" charset="-128"/>
              </a:rPr>
              <a:t>        NWP forecast used in the LAP retrieval</a:t>
            </a:r>
          </a:p>
          <a:p>
            <a:pPr marL="0" indent="0">
              <a:buFontTx/>
              <a:buNone/>
            </a:pPr>
            <a:r>
              <a:rPr lang="en-US" sz="1600" dirty="0" smtClean="0">
                <a:solidFill>
                  <a:schemeClr val="tx1"/>
                </a:solidFill>
                <a:ea typeface="ＭＳ Ｐゴシック" pitchFamily="34" charset="-128"/>
              </a:rPr>
              <a:t>        ABI IR brightness temperatures</a:t>
            </a:r>
          </a:p>
        </p:txBody>
      </p:sp>
      <p:sp>
        <p:nvSpPr>
          <p:cNvPr id="5017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4F2E812-FBC5-4E87-A8CD-C3AD94579F54}" type="slidenum">
              <a:rPr lang="en-US" sz="1400" i="0">
                <a:solidFill>
                  <a:srgbClr val="FFFF00"/>
                </a:solidFill>
                <a:latin typeface="Times New Roman" pitchFamily="18" charset="0"/>
              </a:rPr>
              <a:pPr/>
              <a:t>30</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1500262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454025" y="161925"/>
            <a:ext cx="7848600" cy="685800"/>
          </a:xfrm>
        </p:spPr>
        <p:txBody>
          <a:bodyPr/>
          <a:lstStyle/>
          <a:p>
            <a:r>
              <a:rPr lang="en-US" sz="2400" b="1" dirty="0" smtClean="0">
                <a:solidFill>
                  <a:srgbClr val="3333CC"/>
                </a:solidFill>
                <a:ea typeface="ＭＳ Ｐゴシック" pitchFamily="34" charset="-128"/>
              </a:rPr>
              <a:t>GOES-R LAP product Validation Tool (continued</a:t>
            </a:r>
            <a:r>
              <a:rPr lang="en-US" altLang="ja-JP" sz="2400" b="1" dirty="0" smtClean="0">
                <a:solidFill>
                  <a:srgbClr val="3333CC"/>
                </a:solidFill>
                <a:ea typeface="ＭＳ Ｐゴシック" pitchFamily="34" charset="-128"/>
              </a:rPr>
              <a:t>)</a:t>
            </a:r>
            <a:endParaRPr lang="en-US" sz="2400" b="1" dirty="0" smtClean="0">
              <a:solidFill>
                <a:srgbClr val="3333CC"/>
              </a:solidFill>
              <a:ea typeface="ＭＳ Ｐゴシック" pitchFamily="34" charset="-128"/>
            </a:endParaRPr>
          </a:p>
        </p:txBody>
      </p:sp>
      <p:sp>
        <p:nvSpPr>
          <p:cNvPr id="52226" name="Rectangle 3"/>
          <p:cNvSpPr>
            <a:spLocks noGrp="1" noChangeArrowheads="1"/>
          </p:cNvSpPr>
          <p:nvPr>
            <p:ph type="body" idx="1"/>
          </p:nvPr>
        </p:nvSpPr>
        <p:spPr>
          <a:xfrm>
            <a:off x="152400" y="990600"/>
            <a:ext cx="8923337" cy="5588000"/>
          </a:xfrm>
        </p:spPr>
        <p:txBody>
          <a:bodyPr/>
          <a:lstStyle/>
          <a:p>
            <a:pPr marL="0" indent="0">
              <a:buFontTx/>
              <a:buNone/>
            </a:pPr>
            <a:r>
              <a:rPr lang="en-US" sz="1800" dirty="0" smtClean="0">
                <a:solidFill>
                  <a:schemeClr val="tx1"/>
                </a:solidFill>
                <a:ea typeface="ＭＳ Ｐゴシック" pitchFamily="34" charset="-128"/>
              </a:rPr>
              <a:t>Visualization and software tools based on </a:t>
            </a:r>
            <a:r>
              <a:rPr lang="en-US" sz="1800" dirty="0" err="1" smtClean="0">
                <a:solidFill>
                  <a:schemeClr val="tx1"/>
                </a:solidFill>
                <a:ea typeface="ＭＳ Ｐゴシック" pitchFamily="34" charset="-128"/>
              </a:rPr>
              <a:t>Matlab</a:t>
            </a:r>
            <a:r>
              <a:rPr lang="en-US" sz="1800" dirty="0" smtClean="0">
                <a:solidFill>
                  <a:schemeClr val="tx1"/>
                </a:solidFill>
                <a:ea typeface="ＭＳ Ｐゴシック" pitchFamily="34" charset="-128"/>
              </a:rPr>
              <a:t> include</a:t>
            </a:r>
          </a:p>
          <a:p>
            <a:pPr marL="0" indent="0">
              <a:buFontTx/>
              <a:buNone/>
            </a:pPr>
            <a:r>
              <a:rPr lang="en-US" sz="1400" dirty="0" smtClean="0">
                <a:solidFill>
                  <a:schemeClr val="tx1"/>
                </a:solidFill>
                <a:ea typeface="ＭＳ Ｐゴシック" pitchFamily="34" charset="-128"/>
              </a:rPr>
              <a:t>       - Time series of BT difference (</a:t>
            </a:r>
            <a:r>
              <a:rPr lang="en-US" sz="1400" dirty="0" err="1" smtClean="0">
                <a:solidFill>
                  <a:schemeClr val="tx1"/>
                </a:solidFill>
                <a:ea typeface="ＭＳ Ｐゴシック" pitchFamily="34" charset="-128"/>
              </a:rPr>
              <a:t>obs</a:t>
            </a:r>
            <a:r>
              <a:rPr lang="en-US" sz="1400" dirty="0" smtClean="0">
                <a:solidFill>
                  <a:schemeClr val="tx1"/>
                </a:solidFill>
                <a:ea typeface="ＭＳ Ｐゴシック" pitchFamily="34" charset="-128"/>
              </a:rPr>
              <a:t> – </a:t>
            </a:r>
            <a:r>
              <a:rPr lang="en-US" sz="1400" dirty="0" err="1" smtClean="0">
                <a:solidFill>
                  <a:schemeClr val="tx1"/>
                </a:solidFill>
                <a:ea typeface="ＭＳ Ｐゴシック" pitchFamily="34" charset="-128"/>
              </a:rPr>
              <a:t>cals</a:t>
            </a:r>
            <a:r>
              <a:rPr lang="en-US" sz="1400" dirty="0" smtClean="0">
                <a:solidFill>
                  <a:schemeClr val="tx1"/>
                </a:solidFill>
                <a:ea typeface="ＭＳ Ｐゴシック" pitchFamily="34" charset="-128"/>
              </a:rPr>
              <a:t> (FCST)) images for ABI IR channels</a:t>
            </a:r>
          </a:p>
          <a:p>
            <a:pPr marL="0" indent="0">
              <a:buFontTx/>
              <a:buNone/>
            </a:pPr>
            <a:r>
              <a:rPr lang="en-US" sz="1400" dirty="0" smtClean="0">
                <a:solidFill>
                  <a:schemeClr val="tx1"/>
                </a:solidFill>
                <a:ea typeface="ＭＳ Ｐゴシック" pitchFamily="34" charset="-128"/>
              </a:rPr>
              <a:t>       - Time series of difference (RTVL - FCST) images (TWP, LI, CAPE, TT, KI, SI)</a:t>
            </a:r>
          </a:p>
          <a:p>
            <a:pPr marL="0" indent="0">
              <a:buFontTx/>
              <a:buNone/>
            </a:pPr>
            <a:r>
              <a:rPr lang="en-US" sz="1400" dirty="0" smtClean="0">
                <a:solidFill>
                  <a:schemeClr val="tx1"/>
                </a:solidFill>
                <a:ea typeface="ＭＳ Ｐゴシック" pitchFamily="34" charset="-128"/>
              </a:rPr>
              <a:t>       - Time series of TPW, LI, CAPE, TT, KI, SI from GOES-R RTVLs, FCSTs and </a:t>
            </a:r>
            <a:r>
              <a:rPr lang="en-US" sz="1400" dirty="0" err="1" smtClean="0">
                <a:solidFill>
                  <a:schemeClr val="tx1"/>
                </a:solidFill>
                <a:ea typeface="ＭＳ Ｐゴシック" pitchFamily="34" charset="-128"/>
              </a:rPr>
              <a:t>radiosondes</a:t>
            </a:r>
            <a:r>
              <a:rPr lang="en-US" sz="1400" dirty="0" smtClean="0">
                <a:solidFill>
                  <a:schemeClr val="tx1"/>
                </a:solidFill>
                <a:ea typeface="ＭＳ Ｐゴシック" pitchFamily="34" charset="-128"/>
              </a:rPr>
              <a:t> at ARM CART  </a:t>
            </a:r>
          </a:p>
          <a:p>
            <a:pPr marL="0" indent="0">
              <a:buFontTx/>
              <a:buNone/>
            </a:pPr>
            <a:r>
              <a:rPr lang="en-US" sz="1400" dirty="0" smtClean="0">
                <a:solidFill>
                  <a:schemeClr val="tx1"/>
                </a:solidFill>
                <a:ea typeface="ＭＳ Ｐゴシック" pitchFamily="34" charset="-128"/>
              </a:rPr>
              <a:t>          and conventional RAOB sites with atmospheric status (e.g., T/Q profiles) for a selected time.</a:t>
            </a:r>
          </a:p>
          <a:p>
            <a:pPr marL="0" indent="0">
              <a:buFontTx/>
              <a:buNone/>
            </a:pPr>
            <a:r>
              <a:rPr lang="en-US" sz="1400" dirty="0" smtClean="0">
                <a:solidFill>
                  <a:schemeClr val="tx1"/>
                </a:solidFill>
                <a:ea typeface="ＭＳ Ｐゴシック" pitchFamily="34" charset="-128"/>
              </a:rPr>
              <a:t>       - Time series of GOES-R TPW, FCST TPW, and MWR TPW at ARM CART site</a:t>
            </a:r>
          </a:p>
          <a:p>
            <a:pPr marL="0" indent="0">
              <a:buFontTx/>
              <a:buNone/>
            </a:pPr>
            <a:r>
              <a:rPr lang="en-US" sz="1400" dirty="0" smtClean="0">
                <a:solidFill>
                  <a:schemeClr val="tx1"/>
                </a:solidFill>
                <a:ea typeface="ＭＳ Ｐゴシック" pitchFamily="34" charset="-128"/>
              </a:rPr>
              <a:t>       - Snap shot of atmospheric status at ARM CART site</a:t>
            </a:r>
          </a:p>
          <a:p>
            <a:pPr marL="0" indent="0">
              <a:buFontTx/>
              <a:buNone/>
            </a:pPr>
            <a:r>
              <a:rPr lang="en-US" sz="1400" dirty="0" smtClean="0">
                <a:solidFill>
                  <a:schemeClr val="tx1"/>
                </a:solidFill>
                <a:ea typeface="ＭＳ Ｐゴシック" pitchFamily="34" charset="-128"/>
              </a:rPr>
              <a:t>       - Statistics of T/Q, TPW, stability indices retrievals against ARM CART and conventional RAOBs over land</a:t>
            </a:r>
          </a:p>
          <a:p>
            <a:pPr marL="0" indent="0">
              <a:buFontTx/>
              <a:buNone/>
            </a:pPr>
            <a:r>
              <a:rPr lang="en-US" sz="1400" dirty="0" smtClean="0">
                <a:solidFill>
                  <a:schemeClr val="tx1"/>
                </a:solidFill>
                <a:ea typeface="ＭＳ Ｐゴシック" pitchFamily="34" charset="-128"/>
              </a:rPr>
              <a:t>       - Statistics of TPW retrievals against MWR, GPS TPW at ARM CART site over land</a:t>
            </a:r>
          </a:p>
          <a:p>
            <a:pPr marL="0" indent="0">
              <a:buFontTx/>
              <a:buNone/>
            </a:pPr>
            <a:r>
              <a:rPr lang="en-US" sz="1400" dirty="0" smtClean="0">
                <a:solidFill>
                  <a:schemeClr val="tx1"/>
                </a:solidFill>
                <a:ea typeface="ＭＳ Ｐゴシック" pitchFamily="34" charset="-128"/>
              </a:rPr>
              <a:t>       - Statistics of TPW retrievals against AMSR-E TPW over ocean</a:t>
            </a:r>
          </a:p>
          <a:p>
            <a:pPr marL="0" indent="0">
              <a:buFontTx/>
              <a:buNone/>
            </a:pPr>
            <a:r>
              <a:rPr lang="en-US" sz="1400" dirty="0" smtClean="0">
                <a:solidFill>
                  <a:schemeClr val="tx1"/>
                </a:solidFill>
                <a:ea typeface="ＭＳ Ｐゴシック" pitchFamily="34" charset="-128"/>
              </a:rPr>
              <a:t>       - Statistics of retrievals against ECMWF analysis both over land and ocean</a:t>
            </a:r>
          </a:p>
          <a:p>
            <a:pPr marL="0" indent="0">
              <a:buFontTx/>
              <a:buNone/>
            </a:pPr>
            <a:r>
              <a:rPr lang="en-US" sz="1400" dirty="0" smtClean="0">
                <a:solidFill>
                  <a:schemeClr val="tx1"/>
                </a:solidFill>
                <a:ea typeface="ＭＳ Ｐゴシック" pitchFamily="34" charset="-128"/>
              </a:rPr>
              <a:t>       - Animations of 2D variable imageries over CONUS</a:t>
            </a:r>
          </a:p>
          <a:p>
            <a:pPr marL="0" indent="0">
              <a:buFontTx/>
              <a:buNone/>
            </a:pPr>
            <a:r>
              <a:rPr lang="en-US" sz="1400" dirty="0" smtClean="0">
                <a:solidFill>
                  <a:schemeClr val="tx1"/>
                </a:solidFill>
                <a:ea typeface="ＭＳ Ｐゴシック" pitchFamily="34" charset="-128"/>
              </a:rPr>
              <a:t>         including BTs for ABI IR channels, TPW, atmospheric stability indices,</a:t>
            </a:r>
          </a:p>
          <a:p>
            <a:pPr marL="0" indent="0">
              <a:buFontTx/>
              <a:buNone/>
            </a:pPr>
            <a:r>
              <a:rPr lang="en-US" sz="1400" dirty="0" smtClean="0">
                <a:solidFill>
                  <a:schemeClr val="tx1"/>
                </a:solidFill>
                <a:ea typeface="ＭＳ Ｐゴシック" pitchFamily="34" charset="-128"/>
              </a:rPr>
              <a:t>         temperature (100, 200,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 </a:t>
            </a:r>
          </a:p>
          <a:p>
            <a:pPr marL="0" indent="0">
              <a:buFontTx/>
              <a:buNone/>
            </a:pPr>
            <a:r>
              <a:rPr lang="en-US" sz="1400" dirty="0" smtClean="0">
                <a:solidFill>
                  <a:schemeClr val="tx1"/>
                </a:solidFill>
                <a:ea typeface="ＭＳ Ｐゴシック" pitchFamily="34" charset="-128"/>
              </a:rPr>
              <a:t>         and water vapor (300, 400, 500, 700, 850, 1000 </a:t>
            </a:r>
            <a:r>
              <a:rPr lang="en-US" sz="1400" dirty="0" err="1" smtClean="0">
                <a:solidFill>
                  <a:schemeClr val="tx1"/>
                </a:solidFill>
                <a:ea typeface="ＭＳ Ｐゴシック" pitchFamily="34" charset="-128"/>
              </a:rPr>
              <a:t>hPa</a:t>
            </a:r>
            <a:r>
              <a:rPr lang="en-US" sz="1400" dirty="0" smtClean="0">
                <a:solidFill>
                  <a:schemeClr val="tx1"/>
                </a:solidFill>
                <a:ea typeface="ＭＳ Ｐゴシック" pitchFamily="34" charset="-128"/>
              </a:rPr>
              <a:t>)</a:t>
            </a:r>
          </a:p>
          <a:p>
            <a:pPr marL="0" indent="0">
              <a:buFontTx/>
              <a:buNone/>
            </a:pPr>
            <a:r>
              <a:rPr lang="en-US" sz="1400" dirty="0" smtClean="0">
                <a:solidFill>
                  <a:schemeClr val="tx1"/>
                </a:solidFill>
                <a:ea typeface="ＭＳ Ｐゴシック" pitchFamily="34" charset="-128"/>
              </a:rPr>
              <a:t>         with the difference between RTVLs and FCSTs </a:t>
            </a:r>
          </a:p>
          <a:p>
            <a:pPr marL="0" indent="0">
              <a:buFontTx/>
              <a:buNone/>
            </a:pPr>
            <a:r>
              <a:rPr lang="en-US" sz="1400" dirty="0" smtClean="0">
                <a:solidFill>
                  <a:schemeClr val="tx1"/>
                </a:solidFill>
                <a:ea typeface="ＭＳ Ｐゴシック" pitchFamily="34" charset="-128"/>
              </a:rPr>
              <a:t>       - Monitoring product quality</a:t>
            </a:r>
          </a:p>
          <a:p>
            <a:pPr marL="0" indent="0">
              <a:buFontTx/>
              <a:buNone/>
            </a:pPr>
            <a:r>
              <a:rPr lang="en-US" sz="1400" dirty="0" smtClean="0">
                <a:solidFill>
                  <a:schemeClr val="tx1"/>
                </a:solidFill>
                <a:ea typeface="ＭＳ Ｐゴシック" pitchFamily="34" charset="-128"/>
              </a:rPr>
              <a:t>       - Comparison with other products (e.g.,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 VIIRS, and ATMS soundings)</a:t>
            </a:r>
          </a:p>
          <a:p>
            <a:pPr marL="0" indent="0">
              <a:buFontTx/>
              <a:buNone/>
            </a:pPr>
            <a:r>
              <a:rPr lang="en-US" sz="1400" dirty="0" smtClean="0">
                <a:solidFill>
                  <a:schemeClr val="tx1"/>
                </a:solidFill>
                <a:ea typeface="ＭＳ Ｐゴシック" pitchFamily="34" charset="-128"/>
              </a:rPr>
              <a:t>       - Quality flag, cloud mask, and aerosol/dust product images</a:t>
            </a:r>
          </a:p>
          <a:p>
            <a:pPr marL="0" indent="0">
              <a:buFontTx/>
              <a:buNone/>
            </a:pPr>
            <a:endParaRPr lang="en-US" sz="1400" dirty="0" smtClean="0">
              <a:solidFill>
                <a:schemeClr val="tx1"/>
              </a:solidFill>
              <a:ea typeface="ＭＳ Ｐゴシック" pitchFamily="34" charset="-128"/>
            </a:endParaRPr>
          </a:p>
          <a:p>
            <a:pPr marL="0" indent="0">
              <a:buFontTx/>
              <a:buNone/>
            </a:pPr>
            <a:r>
              <a:rPr lang="en-US" sz="1400" dirty="0" smtClean="0">
                <a:solidFill>
                  <a:schemeClr val="tx1"/>
                </a:solidFill>
                <a:ea typeface="ＭＳ Ｐゴシック" pitchFamily="34" charset="-128"/>
              </a:rPr>
              <a:t> * Most time series and statistics include bias, </a:t>
            </a:r>
            <a:r>
              <a:rPr lang="en-US" sz="1400" dirty="0" err="1" smtClean="0">
                <a:solidFill>
                  <a:schemeClr val="tx1"/>
                </a:solidFill>
                <a:ea typeface="ＭＳ Ｐゴシック" pitchFamily="34" charset="-128"/>
              </a:rPr>
              <a:t>std</a:t>
            </a:r>
            <a:r>
              <a:rPr lang="en-US" sz="1400" dirty="0" smtClean="0">
                <a:solidFill>
                  <a:schemeClr val="tx1"/>
                </a:solidFill>
                <a:ea typeface="ＭＳ Ｐゴシック" pitchFamily="34" charset="-128"/>
              </a:rPr>
              <a:t>, and </a:t>
            </a:r>
            <a:r>
              <a:rPr lang="en-US" sz="1400" dirty="0" err="1" smtClean="0">
                <a:solidFill>
                  <a:schemeClr val="tx1"/>
                </a:solidFill>
                <a:ea typeface="ＭＳ Ｐゴシック" pitchFamily="34" charset="-128"/>
              </a:rPr>
              <a:t>rmse</a:t>
            </a:r>
            <a:r>
              <a:rPr lang="en-US" sz="1400" dirty="0" smtClean="0">
                <a:solidFill>
                  <a:schemeClr val="tx1"/>
                </a:solidFill>
                <a:ea typeface="ＭＳ Ｐゴシック" pitchFamily="34" charset="-128"/>
              </a:rPr>
              <a:t> compared with the truth dataset.</a:t>
            </a:r>
          </a:p>
        </p:txBody>
      </p:sp>
      <p:sp>
        <p:nvSpPr>
          <p:cNvPr id="522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E044971-68CB-4962-B3C3-E8FAA8E9D78A}" type="slidenum">
              <a:rPr lang="en-US" sz="1400" i="0">
                <a:solidFill>
                  <a:srgbClr val="FFFF00"/>
                </a:solidFill>
                <a:latin typeface="Times New Roman" pitchFamily="18" charset="0"/>
              </a:rPr>
              <a:pPr/>
              <a:t>31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7332072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762000" y="228600"/>
            <a:ext cx="7677150" cy="563563"/>
          </a:xfrm>
        </p:spPr>
        <p:txBody>
          <a:bodyPr/>
          <a:lstStyle/>
          <a:p>
            <a:r>
              <a:rPr lang="en-US" sz="2400" dirty="0" smtClean="0">
                <a:solidFill>
                  <a:srgbClr val="3333CC"/>
                </a:solidFill>
                <a:ea typeface="ＭＳ Ｐゴシック" pitchFamily="34" charset="-128"/>
              </a:rPr>
              <a:t>Matchup data locations</a:t>
            </a:r>
            <a:r>
              <a:rPr lang="en-US" dirty="0" smtClean="0">
                <a:solidFill>
                  <a:srgbClr val="3333CC"/>
                </a:solidFill>
                <a:ea typeface="ＭＳ Ｐゴシック" pitchFamily="34" charset="-128"/>
              </a:rPr>
              <a:t/>
            </a:r>
            <a:br>
              <a:rPr lang="en-US" dirty="0" smtClean="0">
                <a:solidFill>
                  <a:srgbClr val="3333CC"/>
                </a:solidFill>
                <a:ea typeface="ＭＳ Ｐゴシック" pitchFamily="34" charset="-128"/>
              </a:rPr>
            </a:br>
            <a:r>
              <a:rPr lang="en-US" sz="1600" dirty="0" smtClean="0">
                <a:ea typeface="ＭＳ Ｐゴシック" pitchFamily="34" charset="-128"/>
              </a:rPr>
              <a:t>ARM CART, conventional RAOB, and AMSR-E sites</a:t>
            </a:r>
          </a:p>
        </p:txBody>
      </p:sp>
      <p:sp>
        <p:nvSpPr>
          <p:cNvPr id="5427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9CF5ACA-9E8C-4FA2-B3A8-BFE0D5453767}" type="slidenum">
              <a:rPr lang="en-US" sz="1400" i="0">
                <a:solidFill>
                  <a:srgbClr val="FFFF00"/>
                </a:solidFill>
                <a:latin typeface="Times New Roman" pitchFamily="18" charset="0"/>
              </a:rPr>
              <a:pPr/>
              <a:t>32</a:t>
            </a:fld>
            <a:endParaRPr lang="en-US" sz="1400" i="0">
              <a:solidFill>
                <a:srgbClr val="FFFF00"/>
              </a:solidFill>
              <a:latin typeface="Times New Roman" pitchFamily="18" charset="0"/>
            </a:endParaRPr>
          </a:p>
        </p:txBody>
      </p:sp>
      <p:sp>
        <p:nvSpPr>
          <p:cNvPr id="54275" name="TextBox 2"/>
          <p:cNvSpPr txBox="1">
            <a:spLocks noChangeArrowheads="1"/>
          </p:cNvSpPr>
          <p:nvPr/>
        </p:nvSpPr>
        <p:spPr bwMode="auto">
          <a:xfrm>
            <a:off x="220663" y="5402263"/>
            <a:ext cx="8788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ARM CART (36.61°N, 97.47°W), Apr. 7, 2010 – Mar. 26, 2011 (00, 06, 12, and 18 UTC)</a:t>
            </a:r>
          </a:p>
          <a:p>
            <a:pPr eaLnBrk="1" hangingPunct="1"/>
            <a:r>
              <a:rPr lang="en-US" altLang="zh-CN" sz="1200" i="0" dirty="0">
                <a:ea typeface="SimSun" pitchFamily="2" charset="-122"/>
              </a:rPr>
              <a:t>       RAOB: T/RH, TPW, and atmospheric stability indices</a:t>
            </a:r>
          </a:p>
          <a:p>
            <a:pPr eaLnBrk="1" hangingPunct="1"/>
            <a:r>
              <a:rPr lang="en-US" altLang="zh-CN" sz="1200" i="0" dirty="0">
                <a:ea typeface="SimSun" pitchFamily="2" charset="-122"/>
              </a:rPr>
              <a:t>       MWR: TPW every 30 seconds </a:t>
            </a:r>
          </a:p>
          <a:p>
            <a:pPr eaLnBrk="1" hangingPunct="1"/>
            <a:r>
              <a:rPr lang="en-US" altLang="zh-CN" sz="1200" i="0" dirty="0">
                <a:ea typeface="SimSun" pitchFamily="2" charset="-122"/>
              </a:rPr>
              <a:t>       GPS: TPW every 30 min</a:t>
            </a:r>
          </a:p>
          <a:p>
            <a:pPr eaLnBrk="1" hangingPunct="1"/>
            <a:r>
              <a:rPr lang="en-US" altLang="zh-CN" sz="1200" i="0" dirty="0">
                <a:ea typeface="SimSun" pitchFamily="2" charset="-122"/>
              </a:rPr>
              <a:t>57 conventional RAOB sites: T/RH, TPW, and atmospheric stability indices, Apr. 23, 2011 – Apr. 30, 2012 (00 &amp; 12 UTC)</a:t>
            </a:r>
          </a:p>
          <a:p>
            <a:pPr eaLnBrk="1" hangingPunct="1"/>
            <a:r>
              <a:rPr lang="en-US" altLang="zh-CN" sz="1200" i="0" dirty="0">
                <a:ea typeface="SimSun" pitchFamily="2" charset="-122"/>
              </a:rPr>
              <a:t>34 AMSR-E locations: TPW, Aug. 1, 2011 – Aug. 10, 2011</a:t>
            </a: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l="6245" r="7497"/>
          <a:stretch>
            <a:fillRect/>
          </a:stretch>
        </p:blipFill>
        <p:spPr bwMode="auto">
          <a:xfrm>
            <a:off x="1846263" y="914400"/>
            <a:ext cx="5047539" cy="4388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2117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snapshot at ARM CART site </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529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F8375F5-E2DD-4D0A-9E0C-D1256695EB5A}" type="slidenum">
              <a:rPr lang="en-US" sz="1400" i="0">
                <a:solidFill>
                  <a:srgbClr val="FFFF00"/>
                </a:solidFill>
                <a:latin typeface="Times New Roman" pitchFamily="18" charset="0"/>
              </a:rPr>
              <a:pPr/>
              <a:t>33</a:t>
            </a:fld>
            <a:endParaRPr lang="en-US" sz="1400" i="0">
              <a:solidFill>
                <a:srgbClr val="FFFF00"/>
              </a:solidFill>
              <a:latin typeface="Times New Roman" pitchFamily="18" charset="0"/>
            </a:endParaRPr>
          </a:p>
        </p:txBody>
      </p:sp>
      <p:pic>
        <p:nvPicPr>
          <p:cNvPr id="5529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1489075"/>
            <a:ext cx="3521075"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3521075"/>
            <a:ext cx="24892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6200" y="1252538"/>
            <a:ext cx="2489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Box 2"/>
          <p:cNvSpPr txBox="1">
            <a:spLocks noChangeArrowheads="1"/>
          </p:cNvSpPr>
          <p:nvPr/>
        </p:nvSpPr>
        <p:spPr bwMode="auto">
          <a:xfrm>
            <a:off x="576263" y="5859463"/>
            <a:ext cx="80264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Skew-T diagram of temperature and dew point temperature at 00UTC Jun 1, 2010 at ARM CART site and</a:t>
            </a:r>
          </a:p>
          <a:p>
            <a:pPr eaLnBrk="1" hangingPunct="1"/>
            <a:r>
              <a:rPr lang="en-US" altLang="zh-CN" sz="1200" i="0" dirty="0">
                <a:ea typeface="SimSun" pitchFamily="2" charset="-122"/>
              </a:rPr>
              <a:t>corresponding profiles of temperature and water vapor mixing ratio on a regular axis.</a:t>
            </a:r>
          </a:p>
        </p:txBody>
      </p:sp>
      <p:sp>
        <p:nvSpPr>
          <p:cNvPr id="55303" name="TextBox 10"/>
          <p:cNvSpPr txBox="1">
            <a:spLocks noChangeArrowheads="1"/>
          </p:cNvSpPr>
          <p:nvPr/>
        </p:nvSpPr>
        <p:spPr bwMode="auto">
          <a:xfrm>
            <a:off x="4005263" y="2601913"/>
            <a:ext cx="1708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Regular axis</a:t>
            </a:r>
          </a:p>
        </p:txBody>
      </p:sp>
      <p:sp>
        <p:nvSpPr>
          <p:cNvPr id="2" name="Right Arrow 1"/>
          <p:cNvSpPr/>
          <p:nvPr/>
        </p:nvSpPr>
        <p:spPr>
          <a:xfrm>
            <a:off x="4386263" y="3040063"/>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33348324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a:xfrm>
            <a:off x="1466850" y="228600"/>
            <a:ext cx="5791200" cy="563563"/>
          </a:xfrm>
        </p:spPr>
        <p:txBody>
          <a:bodyPr/>
          <a:lstStyle/>
          <a:p>
            <a:r>
              <a:rPr lang="en-US" sz="2000" b="1" dirty="0" smtClean="0">
                <a:solidFill>
                  <a:srgbClr val="3333CC"/>
                </a:solidFill>
                <a:ea typeface="ＭＳ Ｐゴシック" pitchFamily="34" charset="-128"/>
              </a:rPr>
              <a:t>T/Q profile statistics at ARM CART site</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in Validation Tool</a:t>
            </a:r>
          </a:p>
        </p:txBody>
      </p:sp>
      <p:sp>
        <p:nvSpPr>
          <p:cNvPr id="5632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6C8DC58-9190-42B4-8AEE-8D03D8352D02}" type="slidenum">
              <a:rPr lang="en-US" sz="1400" i="0">
                <a:solidFill>
                  <a:srgbClr val="FFFF00"/>
                </a:solidFill>
                <a:latin typeface="Times New Roman" pitchFamily="18" charset="0"/>
              </a:rPr>
              <a:pPr/>
              <a:t>34</a:t>
            </a:fld>
            <a:endParaRPr lang="en-US" sz="1400" i="0">
              <a:solidFill>
                <a:srgbClr val="FFFF00"/>
              </a:solidFill>
              <a:latin typeface="Times New Roman" pitchFamily="18" charset="0"/>
            </a:endParaRPr>
          </a:p>
        </p:txBody>
      </p:sp>
      <p:sp>
        <p:nvSpPr>
          <p:cNvPr id="56323" name="TextBox 2"/>
          <p:cNvSpPr txBox="1">
            <a:spLocks noChangeArrowheads="1"/>
          </p:cNvSpPr>
          <p:nvPr/>
        </p:nvSpPr>
        <p:spPr bwMode="auto">
          <a:xfrm>
            <a:off x="517525" y="6181725"/>
            <a:ext cx="5934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Statistics of temperature and RH profiles for June 2010 at ARM CART site</a:t>
            </a:r>
          </a:p>
        </p:txBody>
      </p:sp>
      <p:pic>
        <p:nvPicPr>
          <p:cNvPr id="56324" name="Picture 7"/>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8064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8"/>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549650" y="1203325"/>
            <a:ext cx="274320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0"/>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6292850" y="119538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1"/>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804863" y="3663950"/>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2"/>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3548063" y="3673475"/>
            <a:ext cx="2743200" cy="246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3"/>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6292850" y="3678238"/>
            <a:ext cx="27432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Box 1"/>
          <p:cNvSpPr txBox="1">
            <a:spLocks noChangeArrowheads="1"/>
          </p:cNvSpPr>
          <p:nvPr/>
        </p:nvSpPr>
        <p:spPr bwMode="auto">
          <a:xfrm>
            <a:off x="287338" y="2268538"/>
            <a:ext cx="342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a:t>
            </a:r>
          </a:p>
        </p:txBody>
      </p:sp>
      <p:sp>
        <p:nvSpPr>
          <p:cNvPr id="56331" name="TextBox 14"/>
          <p:cNvSpPr txBox="1">
            <a:spLocks noChangeArrowheads="1"/>
          </p:cNvSpPr>
          <p:nvPr/>
        </p:nvSpPr>
        <p:spPr bwMode="auto">
          <a:xfrm>
            <a:off x="193675" y="4589463"/>
            <a:ext cx="55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RH</a:t>
            </a:r>
          </a:p>
        </p:txBody>
      </p:sp>
      <p:sp>
        <p:nvSpPr>
          <p:cNvPr id="56332" name="TextBox 15"/>
          <p:cNvSpPr txBox="1">
            <a:spLocks noChangeArrowheads="1"/>
          </p:cNvSpPr>
          <p:nvPr/>
        </p:nvSpPr>
        <p:spPr bwMode="auto">
          <a:xfrm>
            <a:off x="2416175" y="2711450"/>
            <a:ext cx="776288"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
        <p:nvSpPr>
          <p:cNvPr id="56333" name="TextBox 16"/>
          <p:cNvSpPr txBox="1">
            <a:spLocks noChangeArrowheads="1"/>
          </p:cNvSpPr>
          <p:nvPr/>
        </p:nvSpPr>
        <p:spPr bwMode="auto">
          <a:xfrm>
            <a:off x="5299075" y="5151438"/>
            <a:ext cx="673100"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4" name="TextBox 17"/>
          <p:cNvSpPr txBox="1">
            <a:spLocks noChangeArrowheads="1"/>
          </p:cNvSpPr>
          <p:nvPr/>
        </p:nvSpPr>
        <p:spPr bwMode="auto">
          <a:xfrm>
            <a:off x="8105775" y="5160963"/>
            <a:ext cx="59372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5" name="TextBox 18"/>
          <p:cNvSpPr txBox="1">
            <a:spLocks noChangeArrowheads="1"/>
          </p:cNvSpPr>
          <p:nvPr/>
        </p:nvSpPr>
        <p:spPr bwMode="auto">
          <a:xfrm>
            <a:off x="5243513" y="2728913"/>
            <a:ext cx="67468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BIAS</a:t>
            </a:r>
          </a:p>
        </p:txBody>
      </p:sp>
      <p:sp>
        <p:nvSpPr>
          <p:cNvPr id="56336" name="TextBox 19"/>
          <p:cNvSpPr txBox="1">
            <a:spLocks noChangeArrowheads="1"/>
          </p:cNvSpPr>
          <p:nvPr/>
        </p:nvSpPr>
        <p:spPr bwMode="auto">
          <a:xfrm>
            <a:off x="8088313" y="2720975"/>
            <a:ext cx="5937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STD</a:t>
            </a:r>
          </a:p>
        </p:txBody>
      </p:sp>
      <p:sp>
        <p:nvSpPr>
          <p:cNvPr id="56337" name="TextBox 20"/>
          <p:cNvSpPr txBox="1">
            <a:spLocks noChangeArrowheads="1"/>
          </p:cNvSpPr>
          <p:nvPr/>
        </p:nvSpPr>
        <p:spPr bwMode="auto">
          <a:xfrm>
            <a:off x="2436813" y="5157788"/>
            <a:ext cx="776287"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i="0"/>
              <a:t>RMSE</a:t>
            </a:r>
          </a:p>
        </p:txBody>
      </p:sp>
    </p:spTree>
    <p:extLst>
      <p:ext uri="{BB962C8B-B14F-4D97-AF65-F5344CB8AC3E}">
        <p14:creationId xmlns:p14="http://schemas.microsoft.com/office/powerpoint/2010/main" val="3591912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ARM CART site in Validation Tool</a:t>
            </a:r>
          </a:p>
        </p:txBody>
      </p:sp>
      <p:sp>
        <p:nvSpPr>
          <p:cNvPr id="57346"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BDDDE4FD-A185-4741-8BCF-6DB645B669AE}" type="slidenum">
              <a:rPr lang="en-US" sz="1400" i="0">
                <a:solidFill>
                  <a:srgbClr val="FFFF00"/>
                </a:solidFill>
                <a:latin typeface="Times New Roman" pitchFamily="18" charset="0"/>
              </a:rPr>
              <a:pPr/>
              <a:t>35</a:t>
            </a:fld>
            <a:endParaRPr lang="en-US" sz="1400" i="0">
              <a:solidFill>
                <a:srgbClr val="FFFF00"/>
              </a:solidFill>
              <a:latin typeface="Times New Roman" pitchFamily="18" charset="0"/>
            </a:endParaRPr>
          </a:p>
        </p:txBody>
      </p:sp>
      <p:sp>
        <p:nvSpPr>
          <p:cNvPr id="57347" name="TextBox 2"/>
          <p:cNvSpPr txBox="1">
            <a:spLocks noChangeArrowheads="1"/>
          </p:cNvSpPr>
          <p:nvPr/>
        </p:nvSpPr>
        <p:spPr bwMode="auto">
          <a:xfrm>
            <a:off x="576263" y="5859463"/>
            <a:ext cx="80264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Time series of TPW and the statistics of TPWs from several sources compared with MWR TPW </a:t>
            </a:r>
          </a:p>
          <a:p>
            <a:pPr eaLnBrk="1" hangingPunct="1"/>
            <a:r>
              <a:rPr lang="en-US" altLang="zh-CN" sz="1200" i="0" dirty="0">
                <a:ea typeface="SimSun" pitchFamily="2" charset="-122"/>
              </a:rPr>
              <a:t>during the period between Sep. 11, 2010 00UTC and Sep. 14, 2010 23 UTC at ARM CART site.</a:t>
            </a:r>
          </a:p>
          <a:p>
            <a:pPr eaLnBrk="1" hangingPunct="1"/>
            <a:endParaRPr lang="en-US" altLang="zh-CN" sz="1200" i="0" dirty="0">
              <a:ea typeface="SimSun" pitchFamily="2" charset="-122"/>
            </a:endParaRPr>
          </a:p>
          <a:p>
            <a:pPr eaLnBrk="1" hangingPunct="1"/>
            <a:r>
              <a:rPr lang="en-US" altLang="zh-CN" sz="1200" i="0" dirty="0">
                <a:ea typeface="SimSun" pitchFamily="2" charset="-122"/>
              </a:rPr>
              <a:t>Selected skew-T profiles of temperature and dew point temperature on Sep. 12, 2010 23UTC.</a:t>
            </a:r>
          </a:p>
        </p:txBody>
      </p:sp>
      <p:pic>
        <p:nvPicPr>
          <p:cNvPr id="5734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735138"/>
            <a:ext cx="3659187"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p:cNvPicPr>
            <a:picLocks noChangeAspect="1" noChangeArrowheads="1"/>
          </p:cNvPicPr>
          <p:nvPr/>
        </p:nvPicPr>
        <p:blipFill>
          <a:blip r:embed="rId3">
            <a:extLst>
              <a:ext uri="{28A0092B-C50C-407E-A947-70E740481C1C}">
                <a14:useLocalDpi xmlns:a14="http://schemas.microsoft.com/office/drawing/2010/main" val="0"/>
              </a:ext>
            </a:extLst>
          </a:blip>
          <a:srcRect l="50845" r="-52"/>
          <a:stretch>
            <a:fillRect/>
          </a:stretch>
        </p:blipFill>
        <p:spPr bwMode="auto">
          <a:xfrm>
            <a:off x="4748213" y="1735138"/>
            <a:ext cx="407352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Box 10"/>
          <p:cNvSpPr txBox="1">
            <a:spLocks noChangeArrowheads="1"/>
          </p:cNvSpPr>
          <p:nvPr/>
        </p:nvSpPr>
        <p:spPr bwMode="auto">
          <a:xfrm>
            <a:off x="1622425" y="1273175"/>
            <a:ext cx="1617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7351" name="TextBox 11"/>
          <p:cNvSpPr txBox="1">
            <a:spLocks noChangeArrowheads="1"/>
          </p:cNvSpPr>
          <p:nvPr/>
        </p:nvSpPr>
        <p:spPr bwMode="auto">
          <a:xfrm>
            <a:off x="5397500" y="1243013"/>
            <a:ext cx="2705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Selected T/Td profile</a:t>
            </a:r>
          </a:p>
        </p:txBody>
      </p:sp>
      <p:sp>
        <p:nvSpPr>
          <p:cNvPr id="57352" name="TextBox 10"/>
          <p:cNvSpPr txBox="1">
            <a:spLocks noChangeArrowheads="1"/>
          </p:cNvSpPr>
          <p:nvPr/>
        </p:nvSpPr>
        <p:spPr bwMode="auto">
          <a:xfrm>
            <a:off x="3741738" y="22129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1" name="Right Arrow 10"/>
          <p:cNvSpPr/>
          <p:nvPr/>
        </p:nvSpPr>
        <p:spPr>
          <a:xfrm>
            <a:off x="4117975" y="25574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25045999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381000" y="228600"/>
            <a:ext cx="8458200" cy="563563"/>
          </a:xfrm>
        </p:spPr>
        <p:txBody>
          <a:bodyPr/>
          <a:lstStyle/>
          <a:p>
            <a:r>
              <a:rPr lang="en-US" sz="2400" b="1" dirty="0" smtClean="0">
                <a:solidFill>
                  <a:srgbClr val="3333CC"/>
                </a:solidFill>
                <a:ea typeface="ＭＳ Ｐゴシック" pitchFamily="34" charset="-128"/>
              </a:rPr>
              <a:t>Imagery of 2D variables in Validation Tool</a:t>
            </a:r>
          </a:p>
        </p:txBody>
      </p:sp>
      <p:sp>
        <p:nvSpPr>
          <p:cNvPr id="58370"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A81D6E44-5B71-4F1C-AEBA-C6C61933804E}" type="slidenum">
              <a:rPr lang="en-US" sz="1400" i="0">
                <a:solidFill>
                  <a:srgbClr val="FFFF00"/>
                </a:solidFill>
                <a:latin typeface="Times New Roman" pitchFamily="18" charset="0"/>
              </a:rPr>
              <a:pPr/>
              <a:t>36</a:t>
            </a:fld>
            <a:endParaRPr lang="en-US" sz="1400" i="0">
              <a:solidFill>
                <a:srgbClr val="FFFF00"/>
              </a:solidFill>
              <a:latin typeface="Times New Roman" pitchFamily="18" charset="0"/>
            </a:endParaRPr>
          </a:p>
        </p:txBody>
      </p:sp>
      <p:sp>
        <p:nvSpPr>
          <p:cNvPr id="58371" name="TextBox 2"/>
          <p:cNvSpPr txBox="1">
            <a:spLocks noChangeArrowheads="1"/>
          </p:cNvSpPr>
          <p:nvPr/>
        </p:nvSpPr>
        <p:spPr bwMode="auto">
          <a:xfrm>
            <a:off x="534988" y="6003925"/>
            <a:ext cx="8024812"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Horizontal imagery comparison between GFS and GOES-R ABI LAP for TPW and 850 </a:t>
            </a:r>
            <a:r>
              <a:rPr lang="en-US" altLang="zh-CN" sz="1200" i="0" dirty="0" err="1">
                <a:ea typeface="SimSun" pitchFamily="2" charset="-122"/>
              </a:rPr>
              <a:t>hPa</a:t>
            </a:r>
            <a:r>
              <a:rPr lang="en-US" altLang="zh-CN" sz="1200" i="0" dirty="0">
                <a:ea typeface="SimSun" pitchFamily="2" charset="-122"/>
              </a:rPr>
              <a:t> temperature </a:t>
            </a:r>
          </a:p>
          <a:p>
            <a:pPr eaLnBrk="1" hangingPunct="1"/>
            <a:r>
              <a:rPr lang="en-US" altLang="zh-CN" sz="1200" i="0" dirty="0">
                <a:ea typeface="SimSun" pitchFamily="2" charset="-122"/>
              </a:rPr>
              <a:t>with cloud regions filled with GOES-13 sounder 11 um Tb (K) on Aug. 10, 2011 01 UTC.</a:t>
            </a:r>
          </a:p>
        </p:txBody>
      </p:sp>
      <p:pic>
        <p:nvPicPr>
          <p:cNvPr id="583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1230313"/>
            <a:ext cx="6578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3598863"/>
            <a:ext cx="6578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Box 12"/>
          <p:cNvSpPr txBox="1">
            <a:spLocks noChangeArrowheads="1"/>
          </p:cNvSpPr>
          <p:nvPr/>
        </p:nvSpPr>
        <p:spPr bwMode="auto">
          <a:xfrm>
            <a:off x="541338" y="2268538"/>
            <a:ext cx="75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TPW</a:t>
            </a:r>
          </a:p>
        </p:txBody>
      </p:sp>
      <p:sp>
        <p:nvSpPr>
          <p:cNvPr id="58375" name="TextBox 13"/>
          <p:cNvSpPr txBox="1">
            <a:spLocks noChangeArrowheads="1"/>
          </p:cNvSpPr>
          <p:nvPr/>
        </p:nvSpPr>
        <p:spPr bwMode="auto">
          <a:xfrm>
            <a:off x="287338" y="4462463"/>
            <a:ext cx="1312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 850hPa</a:t>
            </a:r>
          </a:p>
        </p:txBody>
      </p:sp>
      <p:sp>
        <p:nvSpPr>
          <p:cNvPr id="58376" name="TextBox 10"/>
          <p:cNvSpPr txBox="1">
            <a:spLocks noChangeArrowheads="1"/>
          </p:cNvSpPr>
          <p:nvPr/>
        </p:nvSpPr>
        <p:spPr bwMode="auto">
          <a:xfrm>
            <a:off x="5519738" y="116205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5895975" y="1506538"/>
            <a:ext cx="769938"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78" name="TextBox 10"/>
          <p:cNvSpPr txBox="1">
            <a:spLocks noChangeArrowheads="1"/>
          </p:cNvSpPr>
          <p:nvPr/>
        </p:nvSpPr>
        <p:spPr bwMode="auto">
          <a:xfrm>
            <a:off x="5568950" y="3543300"/>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2" name="Right Arrow 11"/>
          <p:cNvSpPr/>
          <p:nvPr/>
        </p:nvSpPr>
        <p:spPr>
          <a:xfrm>
            <a:off x="5945188" y="3887788"/>
            <a:ext cx="769937"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8380" name="TextBox 1"/>
          <p:cNvSpPr txBox="1">
            <a:spLocks noChangeArrowheads="1"/>
          </p:cNvSpPr>
          <p:nvPr/>
        </p:nvSpPr>
        <p:spPr bwMode="auto">
          <a:xfrm>
            <a:off x="2425700" y="27559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
        <p:nvSpPr>
          <p:cNvPr id="58381" name="TextBox 13"/>
          <p:cNvSpPr txBox="1">
            <a:spLocks noChangeArrowheads="1"/>
          </p:cNvSpPr>
          <p:nvPr/>
        </p:nvSpPr>
        <p:spPr bwMode="auto">
          <a:xfrm>
            <a:off x="2425700" y="5092700"/>
            <a:ext cx="554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              Difference</a:t>
            </a:r>
          </a:p>
        </p:txBody>
      </p:sp>
    </p:spTree>
    <p:extLst>
      <p:ext uri="{BB962C8B-B14F-4D97-AF65-F5344CB8AC3E}">
        <p14:creationId xmlns:p14="http://schemas.microsoft.com/office/powerpoint/2010/main" val="33153547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397000" y="228600"/>
            <a:ext cx="7442200" cy="563563"/>
          </a:xfrm>
        </p:spPr>
        <p:txBody>
          <a:bodyPr/>
          <a:lstStyle/>
          <a:p>
            <a:r>
              <a:rPr lang="en-US" sz="2400" b="1" dirty="0" smtClean="0">
                <a:solidFill>
                  <a:srgbClr val="3333CC"/>
                </a:solidFill>
                <a:ea typeface="ＭＳ Ｐゴシック" pitchFamily="34" charset="-128"/>
              </a:rPr>
              <a:t>Scatter plots and time series of TPW</a:t>
            </a:r>
            <a:br>
              <a:rPr lang="en-US" sz="2400" b="1" dirty="0" smtClean="0">
                <a:solidFill>
                  <a:srgbClr val="3333CC"/>
                </a:solidFill>
                <a:ea typeface="ＭＳ Ｐゴシック" pitchFamily="34" charset="-128"/>
              </a:rPr>
            </a:br>
            <a:r>
              <a:rPr lang="en-US" sz="2400" b="1" dirty="0" smtClean="0">
                <a:solidFill>
                  <a:srgbClr val="3333CC"/>
                </a:solidFill>
                <a:ea typeface="ＭＳ Ｐゴシック" pitchFamily="34" charset="-128"/>
              </a:rPr>
              <a:t>at conventional RAOB sites in Validation Tool</a:t>
            </a:r>
          </a:p>
        </p:txBody>
      </p:sp>
      <p:sp>
        <p:nvSpPr>
          <p:cNvPr id="59394"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E2CAF321-92AF-4230-BD03-48A3AE011DC2}" type="slidenum">
              <a:rPr lang="en-US" sz="1400" i="0">
                <a:solidFill>
                  <a:srgbClr val="FFFF00"/>
                </a:solidFill>
                <a:latin typeface="Times New Roman" pitchFamily="18" charset="0"/>
              </a:rPr>
              <a:pPr/>
              <a:t>37</a:t>
            </a:fld>
            <a:endParaRPr lang="en-US" sz="1400" i="0">
              <a:solidFill>
                <a:srgbClr val="FFFF00"/>
              </a:solidFill>
              <a:latin typeface="Times New Roman" pitchFamily="18" charset="0"/>
            </a:endParaRPr>
          </a:p>
        </p:txBody>
      </p:sp>
      <p:sp>
        <p:nvSpPr>
          <p:cNvPr id="59395"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RAOB TPW </a:t>
            </a:r>
          </a:p>
          <a:p>
            <a:pPr eaLnBrk="1" hangingPunct="1"/>
            <a:r>
              <a:rPr lang="en-US" altLang="zh-CN" sz="1200" i="0" dirty="0">
                <a:ea typeface="SimSun" pitchFamily="2" charset="-122"/>
              </a:rPr>
              <a:t>TPW scatter plots for all 57 conventional RAOB locations for the period from Jul. 31, 2011 to Aug. 11, 2011 </a:t>
            </a:r>
          </a:p>
          <a:p>
            <a:pPr eaLnBrk="1" hangingPunct="1"/>
            <a:r>
              <a:rPr lang="en-US" altLang="zh-CN" sz="1200" i="0" dirty="0">
                <a:ea typeface="SimSun" pitchFamily="2" charset="-122"/>
              </a:rPr>
              <a:t>Time series for the same period at Shreveport Regional Airport with related statistics.</a:t>
            </a:r>
          </a:p>
        </p:txBody>
      </p:sp>
      <p:sp>
        <p:nvSpPr>
          <p:cNvPr id="59396" name="TextBox 12"/>
          <p:cNvSpPr txBox="1">
            <a:spLocks noChangeArrowheads="1"/>
          </p:cNvSpPr>
          <p:nvPr/>
        </p:nvSpPr>
        <p:spPr bwMode="auto">
          <a:xfrm>
            <a:off x="6151563" y="1412875"/>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59397" name="TextBox 13"/>
          <p:cNvSpPr txBox="1">
            <a:spLocks noChangeArrowheads="1"/>
          </p:cNvSpPr>
          <p:nvPr/>
        </p:nvSpPr>
        <p:spPr bwMode="auto">
          <a:xfrm>
            <a:off x="1262063" y="1377950"/>
            <a:ext cx="1862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5939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3463" y="1981200"/>
            <a:ext cx="4376737" cy="276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8" y="1974850"/>
            <a:ext cx="446881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10"/>
          <p:cNvSpPr txBox="1">
            <a:spLocks noChangeArrowheads="1"/>
          </p:cNvSpPr>
          <p:nvPr/>
        </p:nvSpPr>
        <p:spPr bwMode="auto">
          <a:xfrm>
            <a:off x="3929063" y="1620838"/>
            <a:ext cx="1423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303713" y="2065338"/>
            <a:ext cx="769937" cy="906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59402" name="TextBox 10"/>
          <p:cNvSpPr txBox="1">
            <a:spLocks noChangeArrowheads="1"/>
          </p:cNvSpPr>
          <p:nvPr/>
        </p:nvSpPr>
        <p:spPr bwMode="auto">
          <a:xfrm>
            <a:off x="342900" y="2247900"/>
            <a:ext cx="3505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t>GFS                         GOES-R</a:t>
            </a:r>
          </a:p>
        </p:txBody>
      </p:sp>
    </p:spTree>
    <p:extLst>
      <p:ext uri="{BB962C8B-B14F-4D97-AF65-F5344CB8AC3E}">
        <p14:creationId xmlns:p14="http://schemas.microsoft.com/office/powerpoint/2010/main" val="16416722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7" name="Title 1"/>
          <p:cNvSpPr>
            <a:spLocks noGrp="1"/>
          </p:cNvSpPr>
          <p:nvPr>
            <p:ph type="title"/>
          </p:nvPr>
        </p:nvSpPr>
        <p:spPr>
          <a:xfrm>
            <a:off x="1397000" y="228600"/>
            <a:ext cx="5986463" cy="563563"/>
          </a:xfrm>
        </p:spPr>
        <p:txBody>
          <a:bodyPr/>
          <a:lstStyle/>
          <a:p>
            <a:r>
              <a:rPr lang="en-US" sz="2000" b="1" dirty="0" smtClean="0">
                <a:solidFill>
                  <a:srgbClr val="3333CC"/>
                </a:solidFill>
                <a:ea typeface="ＭＳ Ｐゴシック" pitchFamily="34" charset="-128"/>
              </a:rPr>
              <a:t>Time series of TPW and related statistics</a:t>
            </a:r>
            <a:br>
              <a:rPr lang="en-US" sz="2000" b="1" dirty="0" smtClean="0">
                <a:solidFill>
                  <a:srgbClr val="3333CC"/>
                </a:solidFill>
                <a:ea typeface="ＭＳ Ｐゴシック" pitchFamily="34" charset="-128"/>
              </a:rPr>
            </a:br>
            <a:r>
              <a:rPr lang="en-US" sz="2000" b="1" dirty="0" smtClean="0">
                <a:solidFill>
                  <a:srgbClr val="3333CC"/>
                </a:solidFill>
                <a:ea typeface="ＭＳ Ｐゴシック" pitchFamily="34" charset="-128"/>
              </a:rPr>
              <a:t>at AMSR-E pixels in Validation Tool</a:t>
            </a:r>
          </a:p>
        </p:txBody>
      </p:sp>
      <p:sp>
        <p:nvSpPr>
          <p:cNvPr id="60418"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E903A4E-291E-411A-885C-A92F57FAD825}" type="slidenum">
              <a:rPr lang="en-US" sz="1400" i="0">
                <a:solidFill>
                  <a:srgbClr val="FFFF00"/>
                </a:solidFill>
                <a:latin typeface="Times New Roman" pitchFamily="18" charset="0"/>
              </a:rPr>
              <a:pPr/>
              <a:t>38</a:t>
            </a:fld>
            <a:endParaRPr lang="en-US" sz="1400" i="0">
              <a:solidFill>
                <a:srgbClr val="FFFF00"/>
              </a:solidFill>
              <a:latin typeface="Times New Roman" pitchFamily="18" charset="0"/>
            </a:endParaRPr>
          </a:p>
        </p:txBody>
      </p:sp>
      <p:sp>
        <p:nvSpPr>
          <p:cNvPr id="60419" name="TextBox 2"/>
          <p:cNvSpPr txBox="1">
            <a:spLocks noChangeArrowheads="1"/>
          </p:cNvSpPr>
          <p:nvPr/>
        </p:nvSpPr>
        <p:spPr bwMode="auto">
          <a:xfrm>
            <a:off x="287338" y="5868988"/>
            <a:ext cx="83740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comparison with AMSR-E TPW </a:t>
            </a:r>
          </a:p>
          <a:p>
            <a:pPr eaLnBrk="1" hangingPunct="1"/>
            <a:r>
              <a:rPr lang="en-US" altLang="zh-CN" sz="1200" i="0" dirty="0">
                <a:ea typeface="SimSun" pitchFamily="2" charset="-122"/>
              </a:rPr>
              <a:t>TPW scatter plots for all 34 selected AMSR-E locations for the period Aug. 1-10, 2011</a:t>
            </a:r>
          </a:p>
          <a:p>
            <a:pPr eaLnBrk="1" hangingPunct="1"/>
            <a:r>
              <a:rPr lang="en-US" altLang="zh-CN" sz="1200" i="0" dirty="0">
                <a:ea typeface="SimSun" pitchFamily="2" charset="-122"/>
              </a:rPr>
              <a:t>Time series for the same period at 26°N and 72.5°W with related statistics. </a:t>
            </a:r>
          </a:p>
        </p:txBody>
      </p:sp>
      <p:sp>
        <p:nvSpPr>
          <p:cNvPr id="60420" name="TextBox 12"/>
          <p:cNvSpPr txBox="1">
            <a:spLocks noChangeArrowheads="1"/>
          </p:cNvSpPr>
          <p:nvPr/>
        </p:nvSpPr>
        <p:spPr bwMode="auto">
          <a:xfrm>
            <a:off x="6065838" y="1430338"/>
            <a:ext cx="16176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Time Series</a:t>
            </a:r>
          </a:p>
        </p:txBody>
      </p:sp>
      <p:sp>
        <p:nvSpPr>
          <p:cNvPr id="60421" name="TextBox 13"/>
          <p:cNvSpPr txBox="1">
            <a:spLocks noChangeArrowheads="1"/>
          </p:cNvSpPr>
          <p:nvPr/>
        </p:nvSpPr>
        <p:spPr bwMode="auto">
          <a:xfrm>
            <a:off x="1270000" y="1397000"/>
            <a:ext cx="1862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Scatter plots</a:t>
            </a:r>
          </a:p>
        </p:txBody>
      </p:sp>
      <p:pic>
        <p:nvPicPr>
          <p:cNvPr id="6042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1993900"/>
            <a:ext cx="4427537"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8" y="1989138"/>
            <a:ext cx="44323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0"/>
          <p:cNvSpPr txBox="1">
            <a:spLocks noChangeArrowheads="1"/>
          </p:cNvSpPr>
          <p:nvPr/>
        </p:nvSpPr>
        <p:spPr bwMode="auto">
          <a:xfrm>
            <a:off x="3894138" y="1628775"/>
            <a:ext cx="142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a:solidFill>
                  <a:srgbClr val="FF0000"/>
                </a:solidFill>
              </a:rPr>
              <a:t>Deep Dive</a:t>
            </a:r>
          </a:p>
        </p:txBody>
      </p:sp>
      <p:sp>
        <p:nvSpPr>
          <p:cNvPr id="10" name="Right Arrow 9"/>
          <p:cNvSpPr/>
          <p:nvPr/>
        </p:nvSpPr>
        <p:spPr>
          <a:xfrm>
            <a:off x="4270375" y="1973263"/>
            <a:ext cx="769938" cy="904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573992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a:xfrm>
            <a:off x="2209800" y="122237"/>
            <a:ext cx="5638800" cy="563563"/>
          </a:xfrm>
        </p:spPr>
        <p:txBody>
          <a:bodyPr/>
          <a:lstStyle/>
          <a:p>
            <a:r>
              <a:rPr lang="en-US" sz="2000" b="1" dirty="0" smtClean="0">
                <a:solidFill>
                  <a:srgbClr val="3333CC"/>
                </a:solidFill>
                <a:ea typeface="ＭＳ Ｐゴシック" pitchFamily="34" charset="-128"/>
              </a:rPr>
              <a:t>Monthly statistics of TPW </a:t>
            </a:r>
            <a:r>
              <a:rPr lang="en-US" sz="1800" b="1" dirty="0" smtClean="0">
                <a:solidFill>
                  <a:srgbClr val="3333CC"/>
                </a:solidFill>
                <a:ea typeface="ＭＳ Ｐゴシック" pitchFamily="34" charset="-128"/>
              </a:rPr>
              <a:t>at conventional RAOB sites in Validation Tool</a:t>
            </a:r>
          </a:p>
        </p:txBody>
      </p:sp>
      <p:sp>
        <p:nvSpPr>
          <p:cNvPr id="61442"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4744899-5113-41AD-B7F1-84E201D284FF}" type="slidenum">
              <a:rPr lang="en-US" sz="1400" i="0">
                <a:solidFill>
                  <a:srgbClr val="FFFF00"/>
                </a:solidFill>
                <a:latin typeface="Times New Roman" pitchFamily="18" charset="0"/>
              </a:rPr>
              <a:pPr/>
              <a:t>39</a:t>
            </a:fld>
            <a:endParaRPr lang="en-US" sz="1400" i="0">
              <a:solidFill>
                <a:srgbClr val="FFFF00"/>
              </a:solidFill>
              <a:latin typeface="Times New Roman" pitchFamily="18" charset="0"/>
            </a:endParaRPr>
          </a:p>
        </p:txBody>
      </p:sp>
      <p:sp>
        <p:nvSpPr>
          <p:cNvPr id="61443" name="TextBox 2"/>
          <p:cNvSpPr txBox="1">
            <a:spLocks noChangeArrowheads="1"/>
          </p:cNvSpPr>
          <p:nvPr/>
        </p:nvSpPr>
        <p:spPr bwMode="auto">
          <a:xfrm>
            <a:off x="220663" y="6283325"/>
            <a:ext cx="880427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altLang="zh-CN" sz="1200" i="0" dirty="0">
                <a:ea typeface="SimSun" pitchFamily="2" charset="-122"/>
              </a:rPr>
              <a:t>GFS and GOES-R ABI LAP TPW monthly statistical comparison with </a:t>
            </a:r>
            <a:r>
              <a:rPr lang="en-US" altLang="zh-CN" sz="1200" i="0" dirty="0" err="1">
                <a:ea typeface="SimSun" pitchFamily="2" charset="-122"/>
              </a:rPr>
              <a:t>radiosonde</a:t>
            </a:r>
            <a:r>
              <a:rPr lang="en-US" altLang="zh-CN" sz="1200" i="0" dirty="0">
                <a:ea typeface="SimSun" pitchFamily="2" charset="-122"/>
              </a:rPr>
              <a:t> measurement  for the period between </a:t>
            </a:r>
          </a:p>
          <a:p>
            <a:pPr eaLnBrk="1" hangingPunct="1"/>
            <a:r>
              <a:rPr lang="en-US" altLang="zh-CN" sz="1200" i="0" dirty="0">
                <a:ea typeface="SimSun" pitchFamily="2" charset="-122"/>
              </a:rPr>
              <a:t>Apr. 23, 2011 and Apr. 30, 2012 for all 57 conventional RAOB locations.</a:t>
            </a:r>
          </a:p>
        </p:txBody>
      </p:sp>
      <p:sp>
        <p:nvSpPr>
          <p:cNvPr id="61444" name="TextBox 12"/>
          <p:cNvSpPr txBox="1">
            <a:spLocks noChangeArrowheads="1"/>
          </p:cNvSpPr>
          <p:nvPr/>
        </p:nvSpPr>
        <p:spPr bwMode="auto">
          <a:xfrm>
            <a:off x="1524000" y="1524000"/>
            <a:ext cx="927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RMSE</a:t>
            </a:r>
          </a:p>
        </p:txBody>
      </p:sp>
      <p:pic>
        <p:nvPicPr>
          <p:cNvPr id="6144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7625" y="762000"/>
            <a:ext cx="5514793" cy="5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Box 11"/>
          <p:cNvSpPr txBox="1">
            <a:spLocks noChangeArrowheads="1"/>
          </p:cNvSpPr>
          <p:nvPr/>
        </p:nvSpPr>
        <p:spPr bwMode="auto">
          <a:xfrm>
            <a:off x="1557338" y="2819400"/>
            <a:ext cx="798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BIAS</a:t>
            </a:r>
          </a:p>
        </p:txBody>
      </p:sp>
      <p:sp>
        <p:nvSpPr>
          <p:cNvPr id="61447" name="TextBox 14"/>
          <p:cNvSpPr txBox="1">
            <a:spLocks noChangeArrowheads="1"/>
          </p:cNvSpPr>
          <p:nvPr/>
        </p:nvSpPr>
        <p:spPr bwMode="auto">
          <a:xfrm>
            <a:off x="1608138" y="4019550"/>
            <a:ext cx="700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solidFill>
                  <a:srgbClr val="3333CC"/>
                </a:solidFill>
              </a:rPr>
              <a:t>STD</a:t>
            </a:r>
          </a:p>
        </p:txBody>
      </p:sp>
      <p:sp>
        <p:nvSpPr>
          <p:cNvPr id="61448" name="TextBox 15"/>
          <p:cNvSpPr txBox="1">
            <a:spLocks noChangeArrowheads="1"/>
          </p:cNvSpPr>
          <p:nvPr/>
        </p:nvSpPr>
        <p:spPr bwMode="auto">
          <a:xfrm>
            <a:off x="1393825" y="5162550"/>
            <a:ext cx="11544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smtClean="0">
                <a:solidFill>
                  <a:srgbClr val="3333CC"/>
                </a:solidFill>
              </a:rPr>
              <a:t>Sample</a:t>
            </a:r>
          </a:p>
          <a:p>
            <a:pPr eaLnBrk="1" hangingPunct="1"/>
            <a:r>
              <a:rPr lang="en-US" i="0" dirty="0" smtClean="0">
                <a:solidFill>
                  <a:srgbClr val="3333CC"/>
                </a:solidFill>
              </a:rPr>
              <a:t>Number</a:t>
            </a:r>
            <a:endParaRPr lang="en-US" i="0" dirty="0">
              <a:solidFill>
                <a:srgbClr val="3333CC"/>
              </a:solidFill>
            </a:endParaRPr>
          </a:p>
        </p:txBody>
      </p:sp>
    </p:spTree>
    <p:extLst>
      <p:ext uri="{BB962C8B-B14F-4D97-AF65-F5344CB8AC3E}">
        <p14:creationId xmlns:p14="http://schemas.microsoft.com/office/powerpoint/2010/main" val="34435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sz="3200" smtClean="0"/>
              <a:t>Products</a:t>
            </a:r>
          </a:p>
        </p:txBody>
      </p:sp>
      <p:sp>
        <p:nvSpPr>
          <p:cNvPr id="32771" name="Rectangle 1027"/>
          <p:cNvSpPr>
            <a:spLocks noGrp="1" noChangeArrowheads="1"/>
          </p:cNvSpPr>
          <p:nvPr>
            <p:ph type="body" idx="1"/>
          </p:nvPr>
        </p:nvSpPr>
        <p:spPr/>
        <p:txBody>
          <a:bodyPr/>
          <a:lstStyle/>
          <a:p>
            <a:r>
              <a:rPr lang="en-US" smtClean="0"/>
              <a:t>Legacy atmospheric temperature profile (10 km, hourly, disk)</a:t>
            </a:r>
          </a:p>
          <a:p>
            <a:r>
              <a:rPr lang="en-US" smtClean="0"/>
              <a:t>Legacy atmospheric moisture profile (10 km, hourly, disk)</a:t>
            </a:r>
          </a:p>
          <a:p>
            <a:r>
              <a:rPr lang="en-US" smtClean="0"/>
              <a:t>Total precipitable water (10 km, hourly, disk)</a:t>
            </a:r>
          </a:p>
          <a:p>
            <a:pPr lvl="1"/>
            <a:r>
              <a:rPr lang="en-US" smtClean="0"/>
              <a:t>Layered PW only an intermediate product</a:t>
            </a:r>
          </a:p>
          <a:p>
            <a:r>
              <a:rPr lang="en-US" smtClean="0"/>
              <a:t>Lifted index (10 km, hourly, disk)</a:t>
            </a:r>
          </a:p>
          <a:p>
            <a:r>
              <a:rPr lang="en-US" smtClean="0"/>
              <a:t>Convective available potential energy (10 km, hourly, disk)</a:t>
            </a:r>
          </a:p>
          <a:p>
            <a:r>
              <a:rPr lang="en-US" smtClean="0"/>
              <a:t>Total totals index (10 km, hourly, disk)</a:t>
            </a:r>
          </a:p>
          <a:p>
            <a:r>
              <a:rPr lang="en-US" smtClean="0"/>
              <a:t>Showalter index (10 km, hourly, disk)</a:t>
            </a:r>
          </a:p>
          <a:p>
            <a:r>
              <a:rPr lang="en-US" smtClean="0"/>
              <a:t>K-index (10 km, hourly, disk)</a:t>
            </a:r>
          </a:p>
        </p:txBody>
      </p:sp>
      <p:sp>
        <p:nvSpPr>
          <p:cNvPr id="3277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charset="0"/>
                <a:ea typeface="ＭＳ Ｐゴシック" pitchFamily="34" charset="-128"/>
              </a:defRPr>
            </a:lvl1pPr>
            <a:lvl2pPr marL="742950" indent="-285750" eaLnBrk="0" hangingPunct="0">
              <a:defRPr sz="2000" b="1" i="1">
                <a:solidFill>
                  <a:schemeClr val="tx1"/>
                </a:solidFill>
                <a:latin typeface="Arial" charset="0"/>
                <a:ea typeface="ＭＳ Ｐゴシック" pitchFamily="34" charset="-128"/>
              </a:defRPr>
            </a:lvl2pPr>
            <a:lvl3pPr marL="1143000" indent="-228600" eaLnBrk="0" hangingPunct="0">
              <a:defRPr sz="2000" b="1" i="1">
                <a:solidFill>
                  <a:schemeClr val="tx1"/>
                </a:solidFill>
                <a:latin typeface="Arial" charset="0"/>
                <a:ea typeface="ＭＳ Ｐゴシック" pitchFamily="34" charset="-128"/>
              </a:defRPr>
            </a:lvl3pPr>
            <a:lvl4pPr marL="1600200" indent="-228600" eaLnBrk="0" hangingPunct="0">
              <a:defRPr sz="2000" b="1" i="1">
                <a:solidFill>
                  <a:schemeClr val="tx1"/>
                </a:solidFill>
                <a:latin typeface="Arial" charset="0"/>
                <a:ea typeface="ＭＳ Ｐゴシック" pitchFamily="34" charset="-128"/>
              </a:defRPr>
            </a:lvl4pPr>
            <a:lvl5pPr marL="2057400" indent="-228600" eaLnBrk="0" hangingPunct="0">
              <a:defRPr sz="2000" b="1" i="1">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charset="0"/>
                <a:ea typeface="ＭＳ Ｐゴシック" pitchFamily="34" charset="-128"/>
              </a:defRPr>
            </a:lvl9pPr>
          </a:lstStyle>
          <a:p>
            <a:fld id="{97D1C42B-C26D-4913-97E8-7272D3593971}" type="slidenum">
              <a:rPr lang="en-US" sz="1400" i="0" smtClean="0">
                <a:solidFill>
                  <a:srgbClr val="FFFF00"/>
                </a:solidFill>
                <a:latin typeface="Times New Roman" pitchFamily="18" charset="0"/>
              </a:rPr>
              <a:pPr/>
              <a:t>4</a:t>
            </a:fld>
            <a:endParaRPr lang="en-US" sz="1400" i="0" smtClean="0">
              <a:solidFill>
                <a:srgbClr val="FFFF00"/>
              </a:solidFill>
              <a:latin typeface="Times New Roman" pitchFamily="18" charset="0"/>
            </a:endParaRPr>
          </a:p>
        </p:txBody>
      </p:sp>
    </p:spTree>
    <p:extLst>
      <p:ext uri="{BB962C8B-B14F-4D97-AF65-F5344CB8AC3E}">
        <p14:creationId xmlns:p14="http://schemas.microsoft.com/office/powerpoint/2010/main" val="39059040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Grp="1" noChangeArrowheads="1"/>
          </p:cNvSpPr>
          <p:nvPr>
            <p:ph type="body" idx="1"/>
          </p:nvPr>
        </p:nvSpPr>
        <p:spPr>
          <a:xfrm>
            <a:off x="228600" y="685800"/>
            <a:ext cx="8763000" cy="4525963"/>
          </a:xfrm>
        </p:spPr>
        <p:txBody>
          <a:bodyPr/>
          <a:lstStyle/>
          <a:p>
            <a:r>
              <a:rPr lang="en-US" sz="2800" dirty="0" smtClean="0">
                <a:solidFill>
                  <a:schemeClr val="tx1"/>
                </a:solidFill>
                <a:ea typeface="ＭＳ Ｐゴシック" pitchFamily="34" charset="-128"/>
              </a:rPr>
              <a:t>Use the validation tool</a:t>
            </a:r>
          </a:p>
          <a:p>
            <a:pPr lvl="1"/>
            <a:r>
              <a:rPr lang="en-US" sz="1800" dirty="0" smtClean="0">
                <a:solidFill>
                  <a:schemeClr val="tx1"/>
                </a:solidFill>
                <a:ea typeface="ＭＳ Ｐゴシック" pitchFamily="34" charset="-128"/>
              </a:rPr>
              <a:t>Monitor </a:t>
            </a:r>
            <a:r>
              <a:rPr lang="en-US" altLang="zh-CN" sz="1800" dirty="0" smtClean="0">
                <a:solidFill>
                  <a:schemeClr val="tx1"/>
                </a:solidFill>
                <a:ea typeface="ＭＳ Ｐゴシック" pitchFamily="34" charset="-128"/>
              </a:rPr>
              <a:t>product quality </a:t>
            </a:r>
          </a:p>
          <a:p>
            <a:pPr lvl="2"/>
            <a:r>
              <a:rPr lang="en-US" altLang="zh-CN" sz="1600" dirty="0" smtClean="0">
                <a:solidFill>
                  <a:schemeClr val="tx1"/>
                </a:solidFill>
                <a:ea typeface="ＭＳ Ｐゴシック" pitchFamily="34" charset="-128"/>
              </a:rPr>
              <a:t>Time series of T/Q/TPW/LI/CAPE,TT,KI,SI</a:t>
            </a:r>
            <a:endParaRPr lang="en-US" sz="1600" dirty="0" smtClean="0">
              <a:solidFill>
                <a:schemeClr val="tx1"/>
              </a:solidFill>
              <a:ea typeface="ＭＳ Ｐゴシック" pitchFamily="34" charset="-128"/>
            </a:endParaRPr>
          </a:p>
          <a:p>
            <a:pPr lvl="1"/>
            <a:r>
              <a:rPr lang="en-US" sz="1800" dirty="0" smtClean="0">
                <a:solidFill>
                  <a:schemeClr val="tx1"/>
                </a:solidFill>
                <a:ea typeface="ＭＳ Ｐゴシック" pitchFamily="34" charset="-128"/>
              </a:rPr>
              <a:t>Identify anomaly</a:t>
            </a:r>
          </a:p>
          <a:p>
            <a:pPr lvl="1"/>
            <a:r>
              <a:rPr lang="en-US" sz="1800" dirty="0" smtClean="0">
                <a:solidFill>
                  <a:schemeClr val="tx1"/>
                </a:solidFill>
                <a:ea typeface="ＭＳ Ｐゴシック" pitchFamily="34" charset="-128"/>
              </a:rPr>
              <a:t>Quantify product uncertainties</a:t>
            </a:r>
          </a:p>
          <a:p>
            <a:pPr lvl="2"/>
            <a:r>
              <a:rPr lang="en-US" sz="1600" dirty="0" smtClean="0">
                <a:solidFill>
                  <a:schemeClr val="tx1"/>
                </a:solidFill>
                <a:ea typeface="ＭＳ Ｐゴシック" pitchFamily="34" charset="-128"/>
              </a:rPr>
              <a:t>Compared with RAOB, MWR, GPS and NWP analysis</a:t>
            </a:r>
          </a:p>
          <a:p>
            <a:pPr lvl="1"/>
            <a:r>
              <a:rPr lang="en-US" sz="1800" dirty="0" smtClean="0">
                <a:solidFill>
                  <a:schemeClr val="tx1"/>
                </a:solidFill>
                <a:ea typeface="ＭＳ Ｐゴシック" pitchFamily="34" charset="-128"/>
              </a:rPr>
              <a:t>Deep dive to identify causes and fix problems</a:t>
            </a:r>
          </a:p>
          <a:p>
            <a:r>
              <a:rPr lang="en-US" sz="2800" dirty="0" smtClean="0">
                <a:solidFill>
                  <a:schemeClr val="tx1"/>
                </a:solidFill>
                <a:ea typeface="ＭＳ Ｐゴシック" pitchFamily="34" charset="-128"/>
              </a:rPr>
              <a:t>Inter-comparison with other sounding products: </a:t>
            </a:r>
          </a:p>
          <a:p>
            <a:pPr marL="457200" lvl="1" indent="0">
              <a:buNone/>
            </a:pPr>
            <a:r>
              <a:rPr lang="en-US" sz="2400" dirty="0" smtClean="0">
                <a:solidFill>
                  <a:schemeClr val="tx1"/>
                </a:solidFill>
                <a:ea typeface="ＭＳ Ｐゴシック" pitchFamily="34" charset="-128"/>
              </a:rPr>
              <a:t>- </a:t>
            </a:r>
            <a:r>
              <a:rPr lang="en-US" sz="1400" dirty="0" smtClean="0">
                <a:solidFill>
                  <a:schemeClr val="tx1"/>
                </a:solidFill>
                <a:ea typeface="ＭＳ Ｐゴシック" pitchFamily="34" charset="-128"/>
              </a:rPr>
              <a:t>Operational GOES sounding, </a:t>
            </a:r>
            <a:r>
              <a:rPr lang="en-US" sz="1400" dirty="0" err="1" smtClean="0">
                <a:solidFill>
                  <a:schemeClr val="tx1"/>
                </a:solidFill>
                <a:ea typeface="ＭＳ Ｐゴシック" pitchFamily="34" charset="-128"/>
              </a:rPr>
              <a:t>CrIS</a:t>
            </a:r>
            <a:r>
              <a:rPr lang="en-US" sz="1400" dirty="0" smtClean="0">
                <a:solidFill>
                  <a:schemeClr val="tx1"/>
                </a:solidFill>
                <a:ea typeface="ＭＳ Ｐゴシック" pitchFamily="34" charset="-128"/>
              </a:rPr>
              <a:t>/ATMS sounding</a:t>
            </a:r>
          </a:p>
          <a:p>
            <a:r>
              <a:rPr lang="en-US" sz="2800" dirty="0" smtClean="0">
                <a:solidFill>
                  <a:schemeClr val="tx1"/>
                </a:solidFill>
                <a:ea typeface="ＭＳ Ｐゴシック" pitchFamily="34" charset="-128"/>
              </a:rPr>
              <a:t>Impact on weather forecasting </a:t>
            </a:r>
          </a:p>
          <a:p>
            <a:pPr lvl="1"/>
            <a:r>
              <a:rPr lang="en-US" sz="1800" dirty="0" smtClean="0">
                <a:solidFill>
                  <a:schemeClr val="tx1"/>
                </a:solidFill>
                <a:ea typeface="ＭＳ Ｐゴシック" pitchFamily="34" charset="-128"/>
              </a:rPr>
              <a:t>Assimilation of GOES-R LAP products (TPW, LPW) into regional forecast system (WRF, HWRF)</a:t>
            </a:r>
          </a:p>
          <a:p>
            <a:r>
              <a:rPr lang="en-US" sz="2800" dirty="0" smtClean="0">
                <a:solidFill>
                  <a:schemeClr val="tx1"/>
                </a:solidFill>
                <a:ea typeface="ＭＳ Ｐゴシック" pitchFamily="34" charset="-128"/>
              </a:rPr>
              <a:t>GOES-R proving ground demonstration</a:t>
            </a:r>
          </a:p>
          <a:p>
            <a:r>
              <a:rPr lang="en-US" sz="2800" dirty="0" err="1" smtClean="0">
                <a:ea typeface="ＭＳ Ｐゴシック" pitchFamily="34" charset="-128"/>
              </a:rPr>
              <a:t>Nearcast</a:t>
            </a:r>
            <a:r>
              <a:rPr lang="en-US" sz="2800" dirty="0" smtClean="0">
                <a:ea typeface="ＭＳ Ｐゴシック" pitchFamily="34" charset="-128"/>
              </a:rPr>
              <a:t> application</a:t>
            </a:r>
          </a:p>
          <a:p>
            <a:r>
              <a:rPr lang="en-US" sz="2800" dirty="0" smtClean="0">
                <a:solidFill>
                  <a:schemeClr val="tx1"/>
                </a:solidFill>
                <a:ea typeface="ＭＳ Ｐゴシック" pitchFamily="34" charset="-128"/>
              </a:rPr>
              <a:t>Need periods of moisture/instability over CONUS!</a:t>
            </a:r>
          </a:p>
        </p:txBody>
      </p:sp>
      <p:sp>
        <p:nvSpPr>
          <p:cNvPr id="6246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C52E3B5B-AAFD-4F9B-AEE4-F3B9D52D734E}" type="slidenum">
              <a:rPr lang="en-US" sz="1400" i="0">
                <a:solidFill>
                  <a:srgbClr val="FFFF00"/>
                </a:solidFill>
                <a:latin typeface="Times New Roman" pitchFamily="18" charset="0"/>
              </a:rPr>
              <a:pPr/>
              <a:t>40</a:t>
            </a:fld>
            <a:endParaRPr lang="en-US" sz="1400" i="0">
              <a:solidFill>
                <a:srgbClr val="FFFF00"/>
              </a:solidFill>
              <a:latin typeface="Times New Roman" pitchFamily="18" charset="0"/>
            </a:endParaRPr>
          </a:p>
        </p:txBody>
      </p:sp>
      <p:sp>
        <p:nvSpPr>
          <p:cNvPr id="62467" name="Rectangle 2"/>
          <p:cNvSpPr>
            <a:spLocks noGrp="1" noChangeArrowheads="1"/>
          </p:cNvSpPr>
          <p:nvPr>
            <p:ph type="title"/>
          </p:nvPr>
        </p:nvSpPr>
        <p:spPr>
          <a:xfrm>
            <a:off x="454025" y="60325"/>
            <a:ext cx="7848600" cy="685800"/>
          </a:xfrm>
        </p:spPr>
        <p:txBody>
          <a:bodyPr/>
          <a:lstStyle/>
          <a:p>
            <a:r>
              <a:rPr lang="en-US" sz="2800" b="1" dirty="0" smtClean="0">
                <a:solidFill>
                  <a:srgbClr val="3333CC"/>
                </a:solidFill>
                <a:ea typeface="ＭＳ Ｐゴシック" pitchFamily="34" charset="-128"/>
              </a:rPr>
              <a:t>Post-Launch validation plan</a:t>
            </a:r>
          </a:p>
        </p:txBody>
      </p:sp>
    </p:spTree>
    <p:extLst>
      <p:ext uri="{BB962C8B-B14F-4D97-AF65-F5344CB8AC3E}">
        <p14:creationId xmlns:p14="http://schemas.microsoft.com/office/powerpoint/2010/main" val="3795783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a:xfrm>
            <a:off x="457200" y="0"/>
            <a:ext cx="8229600" cy="715962"/>
          </a:xfrm>
        </p:spPr>
        <p:txBody>
          <a:bodyPr/>
          <a:lstStyle/>
          <a:p>
            <a:r>
              <a:rPr lang="en-US" sz="2400" b="1" dirty="0" smtClean="0">
                <a:solidFill>
                  <a:srgbClr val="3333CC"/>
                </a:solidFill>
                <a:ea typeface="ＭＳ Ｐゴシック" pitchFamily="34" charset="-128"/>
              </a:rPr>
              <a:t>GOES-R proving ground demonstration</a:t>
            </a:r>
          </a:p>
        </p:txBody>
      </p:sp>
      <p:sp>
        <p:nvSpPr>
          <p:cNvPr id="3" name="Content Placeholder 2"/>
          <p:cNvSpPr>
            <a:spLocks noGrp="1"/>
          </p:cNvSpPr>
          <p:nvPr>
            <p:ph idx="1"/>
          </p:nvPr>
        </p:nvSpPr>
        <p:spPr>
          <a:xfrm>
            <a:off x="457200" y="808037"/>
            <a:ext cx="8229600" cy="4525963"/>
          </a:xfrm>
        </p:spPr>
        <p:txBody>
          <a:bodyPr/>
          <a:lstStyle/>
          <a:p>
            <a:r>
              <a:rPr lang="en-US" sz="2800" dirty="0" smtClean="0">
                <a:solidFill>
                  <a:srgbClr val="FF0000"/>
                </a:solidFill>
                <a:ea typeface="ＭＳ Ｐゴシック" pitchFamily="34" charset="-128"/>
              </a:rPr>
              <a:t>The GOES-R LAP algorithm for GOES Sounder has been implemented in CIMSS GEOCAT</a:t>
            </a:r>
          </a:p>
          <a:p>
            <a:pPr lvl="1"/>
            <a:r>
              <a:rPr lang="en-US" sz="1600" dirty="0" smtClean="0">
                <a:solidFill>
                  <a:schemeClr val="tx1"/>
                </a:solidFill>
                <a:ea typeface="ＭＳ Ｐゴシック" pitchFamily="34" charset="-128"/>
              </a:rPr>
              <a:t>Real-time GOES Sounder product generation using GOES-R LAP algorithm</a:t>
            </a:r>
          </a:p>
          <a:p>
            <a:pPr lvl="1"/>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The validation tool will be implemented in GEOCAT to validate</a:t>
            </a:r>
          </a:p>
          <a:p>
            <a:pPr lvl="1"/>
            <a:r>
              <a:rPr lang="en-US" sz="1600" dirty="0" smtClean="0">
                <a:solidFill>
                  <a:schemeClr val="tx1"/>
                </a:solidFill>
                <a:ea typeface="ＭＳ Ｐゴシック" pitchFamily="34" charset="-128"/>
              </a:rPr>
              <a:t>GOES Sounder sounding products from GOES-R LAP algorithm</a:t>
            </a:r>
          </a:p>
          <a:p>
            <a:pPr lvl="1"/>
            <a:r>
              <a:rPr lang="en-US" sz="1600" dirty="0" smtClean="0">
                <a:solidFill>
                  <a:schemeClr val="tx1"/>
                </a:solidFill>
                <a:ea typeface="ＭＳ Ｐゴシック" pitchFamily="34" charset="-128"/>
              </a:rPr>
              <a:t>GOES-R LAP products (post-launch validation)</a:t>
            </a:r>
          </a:p>
          <a:p>
            <a:pPr marL="457200" lvl="1" indent="0">
              <a:buNone/>
            </a:pPr>
            <a:endParaRPr lang="en-US" sz="2000" dirty="0" smtClean="0">
              <a:solidFill>
                <a:schemeClr val="tx1"/>
              </a:solidFill>
              <a:ea typeface="ＭＳ Ｐゴシック" pitchFamily="34" charset="-128"/>
            </a:endParaRPr>
          </a:p>
          <a:p>
            <a:r>
              <a:rPr lang="en-US" sz="2800" dirty="0" smtClean="0">
                <a:solidFill>
                  <a:schemeClr val="tx1"/>
                </a:solidFill>
                <a:ea typeface="ＭＳ Ｐゴシック" pitchFamily="34" charset="-128"/>
              </a:rPr>
              <a:t>Real-time GOES Sounder sounding products using GOES-R LAP algorithm will be available to local forecasters for applications, and to institutes (e.g., NOAA/ESRL) for research</a:t>
            </a:r>
          </a:p>
        </p:txBody>
      </p:sp>
      <p:sp>
        <p:nvSpPr>
          <p:cNvPr id="768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6AF3417-D5D0-4B14-BC39-B725B403839C}" type="slidenum">
              <a:rPr lang="en-US" sz="1400" i="0">
                <a:solidFill>
                  <a:srgbClr val="FFFF00"/>
                </a:solidFill>
                <a:latin typeface="Times New Roman" pitchFamily="18" charset="0"/>
              </a:rPr>
              <a:pPr/>
              <a:t>41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6526611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9600"/>
            <a:ext cx="8001000" cy="685800"/>
          </a:xfrm>
        </p:spPr>
        <p:txBody>
          <a:bodyPr>
            <a:normAutofit fontScale="90000"/>
          </a:bodyPr>
          <a:lstStyle/>
          <a:p>
            <a:r>
              <a:rPr lang="en-US" sz="2000" dirty="0" smtClean="0"/>
              <a:t>GOES-15 TPW retrievals from GEOCAT and </a:t>
            </a:r>
            <a:r>
              <a:rPr lang="en-US" sz="2000" dirty="0" err="1" smtClean="0"/>
              <a:t>McIDAS</a:t>
            </a:r>
            <a:r>
              <a:rPr lang="en-US" sz="2000" dirty="0" smtClean="0"/>
              <a:t> compared with GPS: </a:t>
            </a:r>
            <a:br>
              <a:rPr lang="en-US" sz="2000" dirty="0" smtClean="0"/>
            </a:br>
            <a:r>
              <a:rPr lang="en-US" sz="2000" dirty="0" smtClean="0"/>
              <a:t>comparison between GEOCAT online (GOES-R algorithm) and </a:t>
            </a:r>
            <a:r>
              <a:rPr lang="en-US" sz="2000" dirty="0" err="1" smtClean="0"/>
              <a:t>McIDAS</a:t>
            </a:r>
            <a:r>
              <a:rPr lang="en-US" sz="2000" dirty="0" smtClean="0"/>
              <a:t> online (GOES Li algorithm, also the current operational GOES algorithm)</a:t>
            </a:r>
            <a:endParaRPr lang="en-US" sz="2000" dirty="0"/>
          </a:p>
        </p:txBody>
      </p:sp>
      <p:grpSp>
        <p:nvGrpSpPr>
          <p:cNvPr id="3" name="Group 2"/>
          <p:cNvGrpSpPr/>
          <p:nvPr/>
        </p:nvGrpSpPr>
        <p:grpSpPr>
          <a:xfrm>
            <a:off x="1524000" y="1828800"/>
            <a:ext cx="5715000" cy="4685763"/>
            <a:chOff x="1524000" y="1828800"/>
            <a:chExt cx="5638800" cy="4685763"/>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996" t="830" r="6246" b="830"/>
            <a:stretch/>
          </p:blipFill>
          <p:spPr>
            <a:xfrm>
              <a:off x="1524000" y="1828800"/>
              <a:ext cx="5638800" cy="4685763"/>
            </a:xfrm>
            <a:prstGeom prst="rect">
              <a:avLst/>
            </a:prstGeom>
          </p:spPr>
        </p:pic>
        <p:sp>
          <p:nvSpPr>
            <p:cNvPr id="5" name="TextBox 4"/>
            <p:cNvSpPr txBox="1"/>
            <p:nvPr/>
          </p:nvSpPr>
          <p:spPr>
            <a:xfrm>
              <a:off x="4601915" y="4812268"/>
              <a:ext cx="655885" cy="369332"/>
            </a:xfrm>
            <a:prstGeom prst="rect">
              <a:avLst/>
            </a:prstGeom>
            <a:noFill/>
          </p:spPr>
          <p:txBody>
            <a:bodyPr wrap="none" rtlCol="0">
              <a:spAutoFit/>
            </a:bodyPr>
            <a:lstStyle/>
            <a:p>
              <a:r>
                <a:rPr lang="en-US" dirty="0" smtClean="0">
                  <a:solidFill>
                    <a:prstClr val="black"/>
                  </a:solidFill>
                </a:rPr>
                <a:t>SA27</a:t>
              </a:r>
              <a:endParaRPr lang="en-US" dirty="0">
                <a:solidFill>
                  <a:prstClr val="black"/>
                </a:solidFill>
              </a:endParaRPr>
            </a:p>
          </p:txBody>
        </p:sp>
        <p:sp>
          <p:nvSpPr>
            <p:cNvPr id="9" name="TextBox 8"/>
            <p:cNvSpPr txBox="1"/>
            <p:nvPr/>
          </p:nvSpPr>
          <p:spPr>
            <a:xfrm>
              <a:off x="3352800" y="3440668"/>
              <a:ext cx="654346" cy="369332"/>
            </a:xfrm>
            <a:prstGeom prst="rect">
              <a:avLst/>
            </a:prstGeom>
            <a:noFill/>
          </p:spPr>
          <p:txBody>
            <a:bodyPr wrap="none" rtlCol="0">
              <a:spAutoFit/>
            </a:bodyPr>
            <a:lstStyle/>
            <a:p>
              <a:r>
                <a:rPr lang="en-US" dirty="0" smtClean="0">
                  <a:solidFill>
                    <a:prstClr val="black"/>
                  </a:solidFill>
                </a:rPr>
                <a:t>P315</a:t>
              </a:r>
              <a:endParaRPr lang="en-US" dirty="0">
                <a:solidFill>
                  <a:prstClr val="black"/>
                </a:solidFill>
              </a:endParaRPr>
            </a:p>
          </p:txBody>
        </p:sp>
        <p:sp>
          <p:nvSpPr>
            <p:cNvPr id="10" name="TextBox 9"/>
            <p:cNvSpPr txBox="1"/>
            <p:nvPr/>
          </p:nvSpPr>
          <p:spPr>
            <a:xfrm>
              <a:off x="3276600" y="2983468"/>
              <a:ext cx="654346" cy="369332"/>
            </a:xfrm>
            <a:prstGeom prst="rect">
              <a:avLst/>
            </a:prstGeom>
            <a:noFill/>
          </p:spPr>
          <p:txBody>
            <a:bodyPr wrap="none" rtlCol="0">
              <a:spAutoFit/>
            </a:bodyPr>
            <a:lstStyle/>
            <a:p>
              <a:r>
                <a:rPr lang="en-US" dirty="0" smtClean="0">
                  <a:solidFill>
                    <a:prstClr val="black"/>
                  </a:solidFill>
                </a:rPr>
                <a:t>P058</a:t>
              </a:r>
              <a:endParaRPr lang="en-US" dirty="0">
                <a:solidFill>
                  <a:prstClr val="black"/>
                </a:solidFill>
              </a:endParaRPr>
            </a:p>
          </p:txBody>
        </p:sp>
        <p:sp>
          <p:nvSpPr>
            <p:cNvPr id="11" name="TextBox 10"/>
            <p:cNvSpPr txBox="1"/>
            <p:nvPr/>
          </p:nvSpPr>
          <p:spPr>
            <a:xfrm>
              <a:off x="4999740" y="4050268"/>
              <a:ext cx="715260" cy="369332"/>
            </a:xfrm>
            <a:prstGeom prst="rect">
              <a:avLst/>
            </a:prstGeom>
            <a:noFill/>
          </p:spPr>
          <p:txBody>
            <a:bodyPr wrap="none" rtlCol="0">
              <a:spAutoFit/>
            </a:bodyPr>
            <a:lstStyle/>
            <a:p>
              <a:r>
                <a:rPr lang="en-US" dirty="0" smtClean="0">
                  <a:solidFill>
                    <a:prstClr val="black"/>
                  </a:solidFill>
                </a:rPr>
                <a:t>ABQ5</a:t>
              </a:r>
              <a:endParaRPr lang="en-US" dirty="0">
                <a:solidFill>
                  <a:prstClr val="black"/>
                </a:solidFill>
              </a:endParaRPr>
            </a:p>
          </p:txBody>
        </p:sp>
      </p:grpSp>
    </p:spTree>
    <p:extLst>
      <p:ext uri="{BB962C8B-B14F-4D97-AF65-F5344CB8AC3E}">
        <p14:creationId xmlns:p14="http://schemas.microsoft.com/office/powerpoint/2010/main" val="7727559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
            <a:ext cx="8001000" cy="533400"/>
          </a:xfrm>
        </p:spPr>
        <p:txBody>
          <a:bodyPr>
            <a:normAutofit/>
          </a:bodyPr>
          <a:lstStyle/>
          <a:p>
            <a:r>
              <a:rPr lang="en-US" sz="2000" dirty="0" smtClean="0"/>
              <a:t>GOES-15 TPW retrievals from GEOCAT and </a:t>
            </a:r>
            <a:r>
              <a:rPr lang="en-US" sz="2000" dirty="0" err="1" smtClean="0"/>
              <a:t>McIDAS</a:t>
            </a:r>
            <a:r>
              <a:rPr lang="en-US" sz="2000" dirty="0" smtClean="0"/>
              <a:t> compared with GPS</a:t>
            </a:r>
            <a:endParaRPr lang="en-US" sz="2000" dirty="0"/>
          </a:p>
        </p:txBody>
      </p:sp>
      <p:sp>
        <p:nvSpPr>
          <p:cNvPr id="10" name="TextBox 9"/>
          <p:cNvSpPr txBox="1"/>
          <p:nvPr/>
        </p:nvSpPr>
        <p:spPr>
          <a:xfrm>
            <a:off x="16764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11" name="TextBox 10"/>
          <p:cNvSpPr txBox="1"/>
          <p:nvPr/>
        </p:nvSpPr>
        <p:spPr>
          <a:xfrm>
            <a:off x="29718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2" name="TextBox 11"/>
          <p:cNvSpPr txBox="1"/>
          <p:nvPr/>
        </p:nvSpPr>
        <p:spPr>
          <a:xfrm>
            <a:off x="3048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67880" t="37314" r="13432" b="52721"/>
          <a:stretch/>
        </p:blipFill>
        <p:spPr>
          <a:xfrm>
            <a:off x="3108960" y="3108960"/>
            <a:ext cx="914400" cy="365760"/>
          </a:xfrm>
          <a:prstGeom prst="rect">
            <a:avLst/>
          </a:prstGeom>
        </p:spPr>
      </p:pic>
      <p:sp>
        <p:nvSpPr>
          <p:cNvPr id="6" name="TextBox 5"/>
          <p:cNvSpPr txBox="1"/>
          <p:nvPr/>
        </p:nvSpPr>
        <p:spPr>
          <a:xfrm>
            <a:off x="6019800" y="4038600"/>
            <a:ext cx="1371600" cy="369332"/>
          </a:xfrm>
          <a:prstGeom prst="rect">
            <a:avLst/>
          </a:prstGeom>
          <a:noFill/>
        </p:spPr>
        <p:txBody>
          <a:bodyPr wrap="square" rtlCol="0">
            <a:spAutoFit/>
          </a:bodyPr>
          <a:lstStyle/>
          <a:p>
            <a:r>
              <a:rPr lang="en-US" dirty="0" smtClean="0">
                <a:solidFill>
                  <a:prstClr val="black"/>
                </a:solidFill>
              </a:rPr>
              <a:t>11/04/2013</a:t>
            </a:r>
            <a:endParaRPr lang="en-US" dirty="0">
              <a:solidFill>
                <a:prstClr val="black"/>
              </a:solidFill>
            </a:endParaRPr>
          </a:p>
        </p:txBody>
      </p:sp>
      <p:sp>
        <p:nvSpPr>
          <p:cNvPr id="7" name="TextBox 6"/>
          <p:cNvSpPr txBox="1"/>
          <p:nvPr/>
        </p:nvSpPr>
        <p:spPr>
          <a:xfrm>
            <a:off x="7315200" y="4050268"/>
            <a:ext cx="1371600" cy="369332"/>
          </a:xfrm>
          <a:prstGeom prst="rect">
            <a:avLst/>
          </a:prstGeom>
          <a:noFill/>
        </p:spPr>
        <p:txBody>
          <a:bodyPr wrap="square" rtlCol="0">
            <a:spAutoFit/>
          </a:bodyPr>
          <a:lstStyle/>
          <a:p>
            <a:r>
              <a:rPr lang="en-US" dirty="0" smtClean="0">
                <a:solidFill>
                  <a:prstClr val="black"/>
                </a:solidFill>
              </a:rPr>
              <a:t>11/05/2013</a:t>
            </a:r>
            <a:endParaRPr lang="en-US" dirty="0">
              <a:solidFill>
                <a:prstClr val="black"/>
              </a:solidFill>
            </a:endParaRPr>
          </a:p>
        </p:txBody>
      </p:sp>
      <p:sp>
        <p:nvSpPr>
          <p:cNvPr id="13" name="TextBox 12"/>
          <p:cNvSpPr txBox="1"/>
          <p:nvPr/>
        </p:nvSpPr>
        <p:spPr>
          <a:xfrm>
            <a:off x="4724400" y="4038600"/>
            <a:ext cx="1371600" cy="369332"/>
          </a:xfrm>
          <a:prstGeom prst="rect">
            <a:avLst/>
          </a:prstGeom>
          <a:noFill/>
        </p:spPr>
        <p:txBody>
          <a:bodyPr wrap="square" rtlCol="0">
            <a:spAutoFit/>
          </a:bodyPr>
          <a:lstStyle/>
          <a:p>
            <a:r>
              <a:rPr lang="en-US" dirty="0" smtClean="0">
                <a:solidFill>
                  <a:prstClr val="black"/>
                </a:solidFill>
              </a:rPr>
              <a:t>11/03/2013</a:t>
            </a:r>
            <a:endParaRPr lang="en-US" dirty="0">
              <a:solidFill>
                <a:prstClr val="black"/>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621" t="830" r="5619" b="3330"/>
          <a:stretch/>
        </p:blipFill>
        <p:spPr>
          <a:xfrm>
            <a:off x="72210" y="614596"/>
            <a:ext cx="4330297" cy="3506931"/>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5446" t="1429" r="5794" b="3563"/>
          <a:stretch/>
        </p:blipFill>
        <p:spPr>
          <a:xfrm>
            <a:off x="4402508" y="620851"/>
            <a:ext cx="4360492" cy="3500676"/>
          </a:xfrm>
          <a:prstGeom prst="rect">
            <a:avLst/>
          </a:prstGeom>
        </p:spPr>
      </p:pic>
      <p:sp>
        <p:nvSpPr>
          <p:cNvPr id="3" name="TextBox 2"/>
          <p:cNvSpPr txBox="1"/>
          <p:nvPr/>
        </p:nvSpPr>
        <p:spPr>
          <a:xfrm>
            <a:off x="446657" y="4495800"/>
            <a:ext cx="6106543" cy="646331"/>
          </a:xfrm>
          <a:prstGeom prst="rect">
            <a:avLst/>
          </a:prstGeom>
          <a:noFill/>
        </p:spPr>
        <p:txBody>
          <a:bodyPr wrap="none" rtlCol="0">
            <a:spAutoFit/>
          </a:bodyPr>
          <a:lstStyle/>
          <a:p>
            <a:r>
              <a:rPr lang="en-US" dirty="0" err="1" smtClean="0"/>
              <a:t>offlineM</a:t>
            </a:r>
            <a:r>
              <a:rPr lang="en-US" dirty="0" smtClean="0"/>
              <a:t>: GEOCAT offline run with same input of </a:t>
            </a:r>
            <a:r>
              <a:rPr lang="en-US" dirty="0" err="1" smtClean="0"/>
              <a:t>McIDAS</a:t>
            </a:r>
            <a:endParaRPr lang="en-US" dirty="0" smtClean="0"/>
          </a:p>
          <a:p>
            <a:r>
              <a:rPr lang="en-US" dirty="0" err="1" smtClean="0"/>
              <a:t>offlineG</a:t>
            </a:r>
            <a:r>
              <a:rPr lang="en-US" dirty="0" smtClean="0"/>
              <a:t>: GEOCAT offline run with same input of GEOCAT online</a:t>
            </a:r>
            <a:endParaRPr lang="en-US" dirty="0"/>
          </a:p>
        </p:txBody>
      </p:sp>
      <p:sp>
        <p:nvSpPr>
          <p:cNvPr id="5" name="TextBox 4"/>
          <p:cNvSpPr txBox="1"/>
          <p:nvPr/>
        </p:nvSpPr>
        <p:spPr>
          <a:xfrm>
            <a:off x="76201" y="5334000"/>
            <a:ext cx="8915400" cy="1477328"/>
          </a:xfrm>
          <a:prstGeom prst="rect">
            <a:avLst/>
          </a:prstGeom>
          <a:noFill/>
        </p:spPr>
        <p:txBody>
          <a:bodyPr wrap="square" rtlCol="0">
            <a:spAutoFit/>
          </a:bodyPr>
          <a:lstStyle/>
          <a:p>
            <a:r>
              <a:rPr lang="en-US" dirty="0" smtClean="0">
                <a:solidFill>
                  <a:srgbClr val="3333CC"/>
                </a:solidFill>
              </a:rPr>
              <a:t>1. GEOCAT online and offline have the same results if the input is same</a:t>
            </a:r>
          </a:p>
          <a:p>
            <a:r>
              <a:rPr lang="en-US" dirty="0" smtClean="0">
                <a:solidFill>
                  <a:srgbClr val="3333CC"/>
                </a:solidFill>
              </a:rPr>
              <a:t>2. GEOCAT online (GOES-R algorithm) and </a:t>
            </a:r>
            <a:r>
              <a:rPr lang="en-US" dirty="0" err="1" smtClean="0">
                <a:solidFill>
                  <a:srgbClr val="3333CC"/>
                </a:solidFill>
              </a:rPr>
              <a:t>McIDAS</a:t>
            </a:r>
            <a:r>
              <a:rPr lang="en-US" dirty="0" smtClean="0">
                <a:solidFill>
                  <a:srgbClr val="3333CC"/>
                </a:solidFill>
              </a:rPr>
              <a:t> (GOES Li algorithm) have different results, the main cause is the different forecast input (see right)</a:t>
            </a:r>
          </a:p>
          <a:p>
            <a:r>
              <a:rPr lang="en-US" dirty="0" smtClean="0">
                <a:solidFill>
                  <a:srgbClr val="3333CC"/>
                </a:solidFill>
              </a:rPr>
              <a:t>3. GEOCAT team will make the GEOCAT online the same input of </a:t>
            </a:r>
            <a:r>
              <a:rPr lang="en-US" dirty="0" err="1" smtClean="0">
                <a:solidFill>
                  <a:srgbClr val="3333CC"/>
                </a:solidFill>
              </a:rPr>
              <a:t>McIDAS</a:t>
            </a:r>
            <a:r>
              <a:rPr lang="en-US" dirty="0" smtClean="0">
                <a:solidFill>
                  <a:srgbClr val="3333CC"/>
                </a:solidFill>
              </a:rPr>
              <a:t> online in January 2014</a:t>
            </a:r>
            <a:endParaRPr lang="en-US" dirty="0">
              <a:solidFill>
                <a:srgbClr val="3333CC"/>
              </a:solidFill>
            </a:endParaRPr>
          </a:p>
        </p:txBody>
      </p:sp>
    </p:spTree>
    <p:extLst>
      <p:ext uri="{BB962C8B-B14F-4D97-AF65-F5344CB8AC3E}">
        <p14:creationId xmlns:p14="http://schemas.microsoft.com/office/powerpoint/2010/main" val="35132977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descr="C:\Users\bline\Desktop\nrc_20131026_3.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 y="1819275"/>
            <a:ext cx="6667500" cy="496252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1"/>
          <p:cNvSpPr txBox="1">
            <a:spLocks noGrp="1"/>
          </p:cNvSpPr>
          <p:nvPr>
            <p:ph type="title"/>
          </p:nvPr>
        </p:nvSpPr>
        <p:spPr>
          <a:xfrm>
            <a:off x="457200" y="0"/>
            <a:ext cx="8229600" cy="1096962"/>
          </a:xfrm>
          <a:prstGeom prst="rect">
            <a:avLst/>
          </a:prstGeom>
        </p:spPr>
        <p:txBody>
          <a:bodyPr>
            <a:noAutofit/>
          </a:bodyPr>
          <a:lstStyle>
            <a:lvl1pPr algn="ctr" defTabSz="914400" rtl="0" eaLnBrk="1" latinLnBrk="0" hangingPunct="1">
              <a:spcBef>
                <a:spcPct val="0"/>
              </a:spcBef>
              <a:buNone/>
              <a:defRPr sz="4000" b="1" kern="1200">
                <a:ln>
                  <a:solidFill>
                    <a:schemeClr val="tx2">
                      <a:lumMod val="50000"/>
                    </a:schemeClr>
                  </a:solidFill>
                </a:ln>
                <a:solidFill>
                  <a:schemeClr val="tx2">
                    <a:lumMod val="50000"/>
                  </a:schemeClr>
                </a:solidFill>
                <a:latin typeface="+mn-lt"/>
                <a:ea typeface="+mj-ea"/>
                <a:cs typeface="+mj-cs"/>
              </a:defRPr>
            </a:lvl1pPr>
          </a:lstStyle>
          <a:p>
            <a:r>
              <a:rPr lang="en-US" sz="3200" dirty="0"/>
              <a:t>October </a:t>
            </a:r>
            <a:r>
              <a:rPr lang="en-US" sz="3200" dirty="0" smtClean="0"/>
              <a:t>26, </a:t>
            </a:r>
            <a:r>
              <a:rPr lang="en-US" sz="3200" dirty="0"/>
              <a:t>2013 NearCast Analysis </a:t>
            </a:r>
            <a:r>
              <a:rPr lang="en-US" sz="3200" dirty="0" smtClean="0"/>
              <a:t>Loop</a:t>
            </a:r>
            <a:br>
              <a:rPr lang="en-US" sz="3200" dirty="0" smtClean="0"/>
            </a:br>
            <a:r>
              <a:rPr lang="en-US" sz="3200" dirty="0" smtClean="0"/>
              <a:t>in SPC NAWIPS</a:t>
            </a:r>
            <a:endParaRPr lang="en-US" sz="3200" dirty="0"/>
          </a:p>
        </p:txBody>
      </p:sp>
      <p:sp>
        <p:nvSpPr>
          <p:cNvPr id="6" name="Oval 5"/>
          <p:cNvSpPr/>
          <p:nvPr/>
        </p:nvSpPr>
        <p:spPr>
          <a:xfrm rot="18234327">
            <a:off x="2728998" y="3359487"/>
            <a:ext cx="1182427" cy="139547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5400000">
            <a:off x="4975946" y="4201946"/>
            <a:ext cx="2556575" cy="369333"/>
          </a:xfrm>
          <a:prstGeom prst="rect">
            <a:avLst/>
          </a:prstGeom>
          <a:noFill/>
        </p:spPr>
        <p:txBody>
          <a:bodyPr wrap="square" rtlCol="0">
            <a:spAutoFit/>
          </a:bodyPr>
          <a:lstStyle/>
          <a:p>
            <a:r>
              <a:rPr lang="en-US" b="1" dirty="0" smtClean="0"/>
              <a:t>STABLE       UNSTABLE</a:t>
            </a:r>
            <a:endParaRPr lang="en-US" b="1" dirty="0"/>
          </a:p>
        </p:txBody>
      </p:sp>
      <p:sp>
        <p:nvSpPr>
          <p:cNvPr id="4" name="TextBox 3"/>
          <p:cNvSpPr txBox="1"/>
          <p:nvPr/>
        </p:nvSpPr>
        <p:spPr>
          <a:xfrm>
            <a:off x="6705600" y="1905000"/>
            <a:ext cx="2590800" cy="4339650"/>
          </a:xfrm>
          <a:prstGeom prst="rect">
            <a:avLst/>
          </a:prstGeom>
          <a:noFill/>
        </p:spPr>
        <p:txBody>
          <a:bodyPr wrap="square" rtlCol="0">
            <a:spAutoFit/>
          </a:bodyPr>
          <a:lstStyle/>
          <a:p>
            <a:r>
              <a:rPr lang="en-US" sz="2800" dirty="0" smtClean="0"/>
              <a:t>Texas severe hail/wind</a:t>
            </a:r>
            <a:r>
              <a:rPr lang="en-US" sz="2000" dirty="0" smtClean="0"/>
              <a:t> </a:t>
            </a:r>
          </a:p>
          <a:p>
            <a:endParaRPr lang="en-US" sz="2000" dirty="0"/>
          </a:p>
          <a:p>
            <a:r>
              <a:rPr lang="en-US" sz="2000" dirty="0"/>
              <a:t>C</a:t>
            </a:r>
            <a:r>
              <a:rPr lang="en-US" sz="2000" dirty="0" smtClean="0"/>
              <a:t>onvection developed with observations of greatest convective instability</a:t>
            </a:r>
          </a:p>
          <a:p>
            <a:endParaRPr lang="en-US" sz="2000" dirty="0"/>
          </a:p>
          <a:p>
            <a:r>
              <a:rPr lang="en-US" sz="2000" dirty="0" smtClean="0"/>
              <a:t>Forecasters like viewing recent analyses of NearCast moisture and stability fields </a:t>
            </a:r>
            <a:endParaRPr lang="en-US" sz="2000" dirty="0"/>
          </a:p>
        </p:txBody>
      </p:sp>
      <p:sp>
        <p:nvSpPr>
          <p:cNvPr id="8" name="Slide Number Placeholder 7"/>
          <p:cNvSpPr>
            <a:spLocks noGrp="1"/>
          </p:cNvSpPr>
          <p:nvPr>
            <p:ph type="sldNum" sz="quarter" idx="12"/>
          </p:nvPr>
        </p:nvSpPr>
        <p:spPr/>
        <p:txBody>
          <a:bodyPr/>
          <a:lstStyle/>
          <a:p>
            <a:fld id="{75CE691E-EB41-48F8-BEE9-389CD7BFC50A}" type="slidenum">
              <a:rPr lang="en-US" smtClean="0"/>
              <a:t>44</a:t>
            </a:fld>
            <a:endParaRPr lang="en-US"/>
          </a:p>
        </p:txBody>
      </p:sp>
      <p:sp>
        <p:nvSpPr>
          <p:cNvPr id="9" name="Rectangle 8"/>
          <p:cNvSpPr/>
          <p:nvPr/>
        </p:nvSpPr>
        <p:spPr>
          <a:xfrm>
            <a:off x="-54996" y="1307068"/>
            <a:ext cx="8324651" cy="523220"/>
          </a:xfrm>
          <a:prstGeom prst="rect">
            <a:avLst/>
          </a:prstGeom>
        </p:spPr>
        <p:txBody>
          <a:bodyPr wrap="none">
            <a:spAutoFit/>
          </a:bodyPr>
          <a:lstStyle/>
          <a:p>
            <a:r>
              <a:rPr lang="en-US" sz="2800" b="1" dirty="0"/>
              <a:t>Convective Instability (theta-e diff</a:t>
            </a:r>
            <a:r>
              <a:rPr lang="en-US" sz="2800" b="1" dirty="0" smtClean="0"/>
              <a:t>) </a:t>
            </a:r>
            <a:r>
              <a:rPr lang="en-US" sz="2800" b="1" u="sng" dirty="0"/>
              <a:t>A</a:t>
            </a:r>
            <a:r>
              <a:rPr lang="en-US" sz="2800" b="1" u="sng" dirty="0" smtClean="0"/>
              <a:t>nalysis</a:t>
            </a:r>
            <a:r>
              <a:rPr lang="en-US" sz="2800" b="1" dirty="0" smtClean="0"/>
              <a:t>, </a:t>
            </a:r>
            <a:r>
              <a:rPr lang="en-US" sz="2800" b="1" dirty="0"/>
              <a:t>IR Overlay</a:t>
            </a:r>
          </a:p>
        </p:txBody>
      </p:sp>
    </p:spTree>
    <p:extLst>
      <p:ext uri="{BB962C8B-B14F-4D97-AF65-F5344CB8AC3E}">
        <p14:creationId xmlns:p14="http://schemas.microsoft.com/office/powerpoint/2010/main" val="4545170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9600"/>
            <a:ext cx="1683756" cy="1200329"/>
          </a:xfrm>
          <a:prstGeom prst="rect">
            <a:avLst/>
          </a:prstGeom>
          <a:solidFill>
            <a:srgbClr val="00B0F0"/>
          </a:solidFill>
          <a:ln w="25400">
            <a:solidFill>
              <a:schemeClr val="tx1"/>
            </a:solidFill>
            <a:prstDash val="solid"/>
          </a:ln>
        </p:spPr>
        <p:txBody>
          <a:bodyPr wrap="square" rtlCol="0">
            <a:spAutoFit/>
          </a:bodyPr>
          <a:lstStyle/>
          <a:p>
            <a:pPr algn="ctr"/>
            <a:r>
              <a:rPr lang="en-US" dirty="0" smtClean="0"/>
              <a:t>0.5</a:t>
            </a:r>
            <a:r>
              <a:rPr lang="en-US" baseline="30000" dirty="0" smtClean="0"/>
              <a:t>o</a:t>
            </a:r>
            <a:r>
              <a:rPr lang="en-US" dirty="0" smtClean="0"/>
              <a:t>x0.5</a:t>
            </a:r>
            <a:r>
              <a:rPr lang="en-US" baseline="30000" dirty="0" smtClean="0"/>
              <a:t>o</a:t>
            </a:r>
          </a:p>
          <a:p>
            <a:pPr algn="ctr"/>
            <a:r>
              <a:rPr lang="en-US" dirty="0" smtClean="0"/>
              <a:t>GFS </a:t>
            </a:r>
          </a:p>
          <a:p>
            <a:pPr algn="ctr"/>
            <a:r>
              <a:rPr lang="en-US" dirty="0" smtClean="0"/>
              <a:t>Meteorological  Forecast</a:t>
            </a:r>
            <a:endParaRPr lang="en-US" dirty="0"/>
          </a:p>
        </p:txBody>
      </p:sp>
      <p:sp>
        <p:nvSpPr>
          <p:cNvPr id="15" name="TextBox 14"/>
          <p:cNvSpPr txBox="1"/>
          <p:nvPr/>
        </p:nvSpPr>
        <p:spPr>
          <a:xfrm>
            <a:off x="2895600" y="841831"/>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smtClean="0"/>
              <a:t>1</a:t>
            </a:r>
            <a:r>
              <a:rPr lang="en-US" baseline="30000" dirty="0" smtClean="0"/>
              <a:t>o</a:t>
            </a:r>
            <a:r>
              <a:rPr lang="en-US" dirty="0" smtClean="0"/>
              <a:t>x1</a:t>
            </a:r>
            <a:r>
              <a:rPr lang="en-US" baseline="30000" dirty="0" smtClean="0"/>
              <a:t>o</a:t>
            </a:r>
          </a:p>
          <a:p>
            <a:pPr algn="ctr"/>
            <a:r>
              <a:rPr lang="en-US" dirty="0" smtClean="0"/>
              <a:t>RAQMS Aerosol Forecast</a:t>
            </a:r>
            <a:endParaRPr lang="en-US" dirty="0"/>
          </a:p>
        </p:txBody>
      </p:sp>
      <p:sp>
        <p:nvSpPr>
          <p:cNvPr id="3" name="TextBox 2"/>
          <p:cNvSpPr txBox="1"/>
          <p:nvPr/>
        </p:nvSpPr>
        <p:spPr>
          <a:xfrm>
            <a:off x="609600" y="2667000"/>
            <a:ext cx="1371600" cy="1477328"/>
          </a:xfrm>
          <a:prstGeom prst="rect">
            <a:avLst/>
          </a:prstGeom>
          <a:solidFill>
            <a:srgbClr val="FF0000"/>
          </a:solidFill>
          <a:ln w="25400">
            <a:solidFill>
              <a:schemeClr val="tx1"/>
            </a:solidFill>
            <a:prstDash val="solid"/>
          </a:ln>
        </p:spPr>
        <p:txBody>
          <a:bodyPr wrap="square" rtlCol="0">
            <a:spAutoFit/>
          </a:bodyPr>
          <a:lstStyle/>
          <a:p>
            <a:pPr algn="ctr"/>
            <a:r>
              <a:rPr lang="en-US" dirty="0" smtClean="0"/>
              <a:t>8x8km</a:t>
            </a:r>
          </a:p>
          <a:p>
            <a:pPr algn="ctr"/>
            <a:r>
              <a:rPr lang="en-US" dirty="0" smtClean="0"/>
              <a:t>WRF-</a:t>
            </a:r>
            <a:r>
              <a:rPr lang="en-US" dirty="0" err="1" smtClean="0"/>
              <a:t>Chem</a:t>
            </a:r>
            <a:endParaRPr lang="en-US" dirty="0" smtClean="0"/>
          </a:p>
          <a:p>
            <a:pPr algn="ctr"/>
            <a:r>
              <a:rPr lang="en-US" dirty="0" smtClean="0"/>
              <a:t>Met/Aerosol Forecast (CONUS)</a:t>
            </a:r>
            <a:endParaRPr lang="en-US" dirty="0"/>
          </a:p>
        </p:txBody>
      </p:sp>
      <p:sp>
        <p:nvSpPr>
          <p:cNvPr id="17" name="TextBox 16"/>
          <p:cNvSpPr txBox="1"/>
          <p:nvPr/>
        </p:nvSpPr>
        <p:spPr>
          <a:xfrm>
            <a:off x="4038600" y="833625"/>
            <a:ext cx="990600" cy="1200329"/>
          </a:xfrm>
          <a:prstGeom prst="rect">
            <a:avLst/>
          </a:prstGeom>
          <a:solidFill>
            <a:srgbClr val="00B050"/>
          </a:solidFill>
          <a:ln w="25400">
            <a:solidFill>
              <a:schemeClr val="tx1"/>
            </a:solidFill>
            <a:prstDash val="solid"/>
          </a:ln>
        </p:spPr>
        <p:txBody>
          <a:bodyPr wrap="square" rtlCol="0">
            <a:spAutoFit/>
          </a:bodyPr>
          <a:lstStyle/>
          <a:p>
            <a:pPr algn="ctr"/>
            <a:r>
              <a:rPr lang="en-US" dirty="0"/>
              <a:t>1</a:t>
            </a:r>
            <a:r>
              <a:rPr lang="en-US" baseline="30000" dirty="0"/>
              <a:t>o</a:t>
            </a:r>
            <a:r>
              <a:rPr lang="en-US" dirty="0"/>
              <a:t>x1</a:t>
            </a:r>
            <a:r>
              <a:rPr lang="en-US" baseline="30000" dirty="0"/>
              <a:t>o</a:t>
            </a:r>
          </a:p>
          <a:p>
            <a:pPr algn="ctr"/>
            <a:r>
              <a:rPr lang="en-US" dirty="0" smtClean="0"/>
              <a:t>RAQMS Ozone Forecast</a:t>
            </a:r>
            <a:endParaRPr lang="en-US" dirty="0"/>
          </a:p>
        </p:txBody>
      </p:sp>
      <p:sp>
        <p:nvSpPr>
          <p:cNvPr id="4" name="TextBox 3"/>
          <p:cNvSpPr txBox="1"/>
          <p:nvPr/>
        </p:nvSpPr>
        <p:spPr>
          <a:xfrm>
            <a:off x="363415" y="4486870"/>
            <a:ext cx="1857367" cy="923330"/>
          </a:xfrm>
          <a:prstGeom prst="rect">
            <a:avLst/>
          </a:prstGeom>
          <a:solidFill>
            <a:srgbClr val="FFC000"/>
          </a:solidFill>
          <a:ln w="25400">
            <a:solidFill>
              <a:schemeClr val="tx1"/>
            </a:solidFill>
            <a:prstDash val="solid"/>
          </a:ln>
        </p:spPr>
        <p:txBody>
          <a:bodyPr wrap="none" rtlCol="0">
            <a:spAutoFit/>
          </a:bodyPr>
          <a:lstStyle/>
          <a:p>
            <a:pPr algn="ctr"/>
            <a:r>
              <a:rPr lang="en-US" dirty="0" smtClean="0"/>
              <a:t>CRTM </a:t>
            </a:r>
          </a:p>
          <a:p>
            <a:pPr algn="ctr"/>
            <a:r>
              <a:rPr lang="en-US" dirty="0" smtClean="0"/>
              <a:t>Radiative Transfer</a:t>
            </a:r>
          </a:p>
          <a:p>
            <a:pPr algn="ctr"/>
            <a:r>
              <a:rPr lang="en-US" dirty="0" smtClean="0"/>
              <a:t>16 ABI bands</a:t>
            </a:r>
            <a:endParaRPr lang="en-US" dirty="0"/>
          </a:p>
        </p:txBody>
      </p:sp>
      <p:sp>
        <p:nvSpPr>
          <p:cNvPr id="5" name="TextBox 4"/>
          <p:cNvSpPr txBox="1"/>
          <p:nvPr/>
        </p:nvSpPr>
        <p:spPr>
          <a:xfrm>
            <a:off x="210137" y="5715000"/>
            <a:ext cx="2175509" cy="646331"/>
          </a:xfrm>
          <a:prstGeom prst="rect">
            <a:avLst/>
          </a:prstGeom>
          <a:solidFill>
            <a:srgbClr val="FFFF00"/>
          </a:solidFill>
          <a:ln w="25400">
            <a:solidFill>
              <a:schemeClr val="tx1"/>
            </a:solidFill>
            <a:prstDash val="dash"/>
          </a:ln>
        </p:spPr>
        <p:txBody>
          <a:bodyPr wrap="square" rtlCol="0">
            <a:spAutoFit/>
          </a:bodyPr>
          <a:lstStyle/>
          <a:p>
            <a:pPr algn="ctr"/>
            <a:r>
              <a:rPr lang="en-US" dirty="0" smtClean="0"/>
              <a:t>2kmx2km Fixed </a:t>
            </a:r>
            <a:r>
              <a:rPr lang="en-US" dirty="0"/>
              <a:t>Grid</a:t>
            </a:r>
          </a:p>
          <a:p>
            <a:pPr algn="ctr"/>
            <a:r>
              <a:rPr lang="en-US" dirty="0" smtClean="0"/>
              <a:t>Remap (GOES-R GRB)</a:t>
            </a:r>
          </a:p>
        </p:txBody>
      </p:sp>
      <p:sp>
        <p:nvSpPr>
          <p:cNvPr id="6" name="TextBox 5"/>
          <p:cNvSpPr txBox="1"/>
          <p:nvPr/>
        </p:nvSpPr>
        <p:spPr>
          <a:xfrm>
            <a:off x="2722131" y="5445369"/>
            <a:ext cx="2599045" cy="1200329"/>
          </a:xfrm>
          <a:prstGeom prst="rect">
            <a:avLst/>
          </a:prstGeom>
          <a:solidFill>
            <a:srgbClr val="92D050"/>
          </a:solidFill>
          <a:ln w="25400">
            <a:solidFill>
              <a:schemeClr val="tx1"/>
            </a:solidFill>
          </a:ln>
        </p:spPr>
        <p:txBody>
          <a:bodyPr wrap="none" rtlCol="0">
            <a:spAutoFit/>
          </a:bodyPr>
          <a:lstStyle/>
          <a:p>
            <a:pPr algn="ctr"/>
            <a:r>
              <a:rPr lang="en-US" dirty="0" smtClean="0"/>
              <a:t>GEOCAT</a:t>
            </a:r>
          </a:p>
          <a:p>
            <a:pPr algn="ctr"/>
            <a:r>
              <a:rPr lang="en-US" dirty="0" smtClean="0"/>
              <a:t>GOES-R ABI </a:t>
            </a:r>
          </a:p>
          <a:p>
            <a:pPr algn="ctr"/>
            <a:r>
              <a:rPr lang="en-US" dirty="0" smtClean="0"/>
              <a:t>Legacy Profile Retrieval</a:t>
            </a:r>
          </a:p>
          <a:p>
            <a:pPr algn="ctr"/>
            <a:r>
              <a:rPr lang="en-US" dirty="0"/>
              <a:t>u</a:t>
            </a:r>
            <a:r>
              <a:rPr lang="en-US" dirty="0" smtClean="0"/>
              <a:t>sing Synthetic Radiances</a:t>
            </a:r>
            <a:endParaRPr lang="en-US" dirty="0"/>
          </a:p>
        </p:txBody>
      </p:sp>
      <p:sp>
        <p:nvSpPr>
          <p:cNvPr id="7" name="TextBox 6"/>
          <p:cNvSpPr txBox="1"/>
          <p:nvPr/>
        </p:nvSpPr>
        <p:spPr>
          <a:xfrm>
            <a:off x="5934737" y="6008022"/>
            <a:ext cx="1685526" cy="369332"/>
          </a:xfrm>
          <a:prstGeom prst="rect">
            <a:avLst/>
          </a:prstGeom>
          <a:solidFill>
            <a:srgbClr val="92D050"/>
          </a:solidFill>
          <a:ln w="25400">
            <a:solidFill>
              <a:schemeClr val="tx1"/>
            </a:solidFill>
          </a:ln>
        </p:spPr>
        <p:txBody>
          <a:bodyPr wrap="none" rtlCol="0">
            <a:spAutoFit/>
          </a:bodyPr>
          <a:lstStyle/>
          <a:p>
            <a:r>
              <a:rPr lang="en-US" dirty="0" smtClean="0"/>
              <a:t>Lifted Index (LI) </a:t>
            </a:r>
            <a:endParaRPr lang="en-US" dirty="0"/>
          </a:p>
        </p:txBody>
      </p:sp>
      <p:sp>
        <p:nvSpPr>
          <p:cNvPr id="22" name="TextBox 21"/>
          <p:cNvSpPr txBox="1"/>
          <p:nvPr/>
        </p:nvSpPr>
        <p:spPr>
          <a:xfrm>
            <a:off x="5947137" y="6447637"/>
            <a:ext cx="724878" cy="369332"/>
          </a:xfrm>
          <a:prstGeom prst="rect">
            <a:avLst/>
          </a:prstGeom>
          <a:solidFill>
            <a:srgbClr val="92D050"/>
          </a:solidFill>
          <a:ln w="25400">
            <a:solidFill>
              <a:schemeClr val="tx1"/>
            </a:solidFill>
          </a:ln>
        </p:spPr>
        <p:txBody>
          <a:bodyPr wrap="none" rtlCol="0">
            <a:spAutoFit/>
          </a:bodyPr>
          <a:lstStyle/>
          <a:p>
            <a:r>
              <a:rPr lang="en-US" dirty="0" smtClean="0"/>
              <a:t>CAPE </a:t>
            </a:r>
            <a:endParaRPr lang="en-US" dirty="0"/>
          </a:p>
        </p:txBody>
      </p:sp>
      <p:sp>
        <p:nvSpPr>
          <p:cNvPr id="23" name="TextBox 22"/>
          <p:cNvSpPr txBox="1"/>
          <p:nvPr/>
        </p:nvSpPr>
        <p:spPr>
          <a:xfrm>
            <a:off x="5918243" y="5565659"/>
            <a:ext cx="2583849" cy="369332"/>
          </a:xfrm>
          <a:prstGeom prst="rect">
            <a:avLst/>
          </a:prstGeom>
          <a:solidFill>
            <a:srgbClr val="92D050"/>
          </a:solidFill>
          <a:ln w="25400">
            <a:solidFill>
              <a:schemeClr val="tx1"/>
            </a:solidFill>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4" name="TextBox 23"/>
          <p:cNvSpPr txBox="1"/>
          <p:nvPr/>
        </p:nvSpPr>
        <p:spPr>
          <a:xfrm>
            <a:off x="5938769" y="5106993"/>
            <a:ext cx="2692275" cy="369332"/>
          </a:xfrm>
          <a:prstGeom prst="rect">
            <a:avLst/>
          </a:prstGeom>
          <a:solidFill>
            <a:srgbClr val="92D050"/>
          </a:solidFill>
          <a:ln w="25400">
            <a:solidFill>
              <a:schemeClr val="tx1"/>
            </a:solidFill>
          </a:ln>
        </p:spPr>
        <p:txBody>
          <a:bodyPr wrap="none" rtlCol="0">
            <a:spAutoFit/>
          </a:bodyPr>
          <a:lstStyle/>
          <a:p>
            <a:r>
              <a:rPr lang="en-US" dirty="0" smtClean="0"/>
              <a:t>Total Column Ozone (TCO) </a:t>
            </a:r>
            <a:endParaRPr lang="en-US" dirty="0"/>
          </a:p>
        </p:txBody>
      </p:sp>
      <p:sp>
        <p:nvSpPr>
          <p:cNvPr id="25" name="TextBox 24"/>
          <p:cNvSpPr txBox="1"/>
          <p:nvPr/>
        </p:nvSpPr>
        <p:spPr>
          <a:xfrm>
            <a:off x="2921391" y="3223791"/>
            <a:ext cx="1685526" cy="369332"/>
          </a:xfrm>
          <a:prstGeom prst="rect">
            <a:avLst/>
          </a:prstGeom>
          <a:solidFill>
            <a:srgbClr val="FF0000"/>
          </a:solidFill>
          <a:ln w="25400">
            <a:solidFill>
              <a:schemeClr val="tx1"/>
            </a:solidFill>
            <a:prstDash val="solid"/>
          </a:ln>
        </p:spPr>
        <p:txBody>
          <a:bodyPr wrap="none" rtlCol="0">
            <a:spAutoFit/>
          </a:bodyPr>
          <a:lstStyle/>
          <a:p>
            <a:r>
              <a:rPr lang="en-US" dirty="0" smtClean="0"/>
              <a:t>Lifted Index (LI) </a:t>
            </a:r>
            <a:endParaRPr lang="en-US" dirty="0"/>
          </a:p>
        </p:txBody>
      </p:sp>
      <p:sp>
        <p:nvSpPr>
          <p:cNvPr id="26" name="TextBox 25"/>
          <p:cNvSpPr txBox="1"/>
          <p:nvPr/>
        </p:nvSpPr>
        <p:spPr>
          <a:xfrm>
            <a:off x="2933114" y="3821668"/>
            <a:ext cx="724878" cy="369332"/>
          </a:xfrm>
          <a:prstGeom prst="rect">
            <a:avLst/>
          </a:prstGeom>
          <a:solidFill>
            <a:srgbClr val="FF0000"/>
          </a:solidFill>
          <a:ln w="25400">
            <a:solidFill>
              <a:schemeClr val="tx1"/>
            </a:solidFill>
            <a:prstDash val="solid"/>
          </a:ln>
        </p:spPr>
        <p:txBody>
          <a:bodyPr wrap="none" rtlCol="0">
            <a:spAutoFit/>
          </a:bodyPr>
          <a:lstStyle/>
          <a:p>
            <a:r>
              <a:rPr lang="en-US" dirty="0" smtClean="0"/>
              <a:t>CAPE </a:t>
            </a:r>
            <a:endParaRPr lang="en-US" dirty="0"/>
          </a:p>
        </p:txBody>
      </p:sp>
      <p:sp>
        <p:nvSpPr>
          <p:cNvPr id="27" name="TextBox 26"/>
          <p:cNvSpPr txBox="1"/>
          <p:nvPr/>
        </p:nvSpPr>
        <p:spPr>
          <a:xfrm>
            <a:off x="2921391" y="2590800"/>
            <a:ext cx="2583849" cy="369332"/>
          </a:xfrm>
          <a:prstGeom prst="rect">
            <a:avLst/>
          </a:prstGeom>
          <a:solidFill>
            <a:srgbClr val="FF0000"/>
          </a:solidFill>
          <a:ln w="25400">
            <a:solidFill>
              <a:schemeClr val="tx1"/>
            </a:solidFill>
            <a:prstDash val="solid"/>
          </a:ln>
        </p:spPr>
        <p:txBody>
          <a:bodyPr wrap="none" rtlCol="0">
            <a:spAutoFit/>
          </a:bodyPr>
          <a:lstStyle/>
          <a:p>
            <a:r>
              <a:rPr lang="en-US" dirty="0" smtClean="0"/>
              <a:t>Total </a:t>
            </a:r>
            <a:r>
              <a:rPr lang="en-US" dirty="0" err="1" smtClean="0"/>
              <a:t>Precip</a:t>
            </a:r>
            <a:r>
              <a:rPr lang="en-US" dirty="0" smtClean="0"/>
              <a:t> Water (TPW) </a:t>
            </a:r>
            <a:endParaRPr lang="en-US" dirty="0"/>
          </a:p>
        </p:txBody>
      </p:sp>
      <p:sp>
        <p:nvSpPr>
          <p:cNvPr id="28" name="TextBox 27"/>
          <p:cNvSpPr txBox="1"/>
          <p:nvPr/>
        </p:nvSpPr>
        <p:spPr>
          <a:xfrm>
            <a:off x="6146925" y="1248453"/>
            <a:ext cx="2692275" cy="369332"/>
          </a:xfrm>
          <a:prstGeom prst="rect">
            <a:avLst/>
          </a:prstGeom>
          <a:solidFill>
            <a:srgbClr val="00B050"/>
          </a:solidFill>
          <a:ln w="25400">
            <a:solidFill>
              <a:schemeClr val="tx1"/>
            </a:solidFill>
            <a:prstDash val="solid"/>
          </a:ln>
        </p:spPr>
        <p:txBody>
          <a:bodyPr wrap="none" rtlCol="0">
            <a:spAutoFit/>
          </a:bodyPr>
          <a:lstStyle/>
          <a:p>
            <a:r>
              <a:rPr lang="en-US" dirty="0" smtClean="0"/>
              <a:t>Total Column Ozone (TCO) </a:t>
            </a:r>
            <a:endParaRPr lang="en-US" dirty="0"/>
          </a:p>
        </p:txBody>
      </p:sp>
      <p:sp>
        <p:nvSpPr>
          <p:cNvPr id="29" name="TextBox 28"/>
          <p:cNvSpPr txBox="1"/>
          <p:nvPr/>
        </p:nvSpPr>
        <p:spPr>
          <a:xfrm>
            <a:off x="6414868" y="2407570"/>
            <a:ext cx="2175509" cy="646331"/>
          </a:xfrm>
          <a:prstGeom prst="rect">
            <a:avLst/>
          </a:prstGeom>
          <a:solidFill>
            <a:srgbClr val="FFFF00"/>
          </a:solidFill>
          <a:ln w="25400">
            <a:solidFill>
              <a:schemeClr val="tx1"/>
            </a:solidFill>
            <a:prstDash val="lgDash"/>
          </a:ln>
        </p:spPr>
        <p:txBody>
          <a:bodyPr wrap="square" rtlCol="0">
            <a:spAutoFit/>
          </a:bodyPr>
          <a:lstStyle/>
          <a:p>
            <a:pPr algn="ctr"/>
            <a:r>
              <a:rPr lang="en-US" dirty="0" smtClean="0"/>
              <a:t>2x2km Fixed </a:t>
            </a:r>
            <a:r>
              <a:rPr lang="en-US" dirty="0"/>
              <a:t>Grid</a:t>
            </a:r>
          </a:p>
          <a:p>
            <a:pPr algn="ctr"/>
            <a:r>
              <a:rPr lang="en-US" dirty="0" smtClean="0"/>
              <a:t>Remap (GOES-R GRB)</a:t>
            </a:r>
          </a:p>
        </p:txBody>
      </p:sp>
      <p:sp>
        <p:nvSpPr>
          <p:cNvPr id="8" name="TextBox 7"/>
          <p:cNvSpPr txBox="1"/>
          <p:nvPr/>
        </p:nvSpPr>
        <p:spPr>
          <a:xfrm>
            <a:off x="6357940" y="3544163"/>
            <a:ext cx="2289153" cy="1200329"/>
          </a:xfrm>
          <a:prstGeom prst="rect">
            <a:avLst/>
          </a:prstGeom>
          <a:gradFill>
            <a:gsLst>
              <a:gs pos="0">
                <a:schemeClr val="accent1">
                  <a:tint val="66000"/>
                  <a:satMod val="160000"/>
                </a:schemeClr>
              </a:gs>
              <a:gs pos="31000">
                <a:schemeClr val="accent1">
                  <a:tint val="44500"/>
                  <a:satMod val="160000"/>
                </a:schemeClr>
              </a:gs>
              <a:gs pos="100000">
                <a:schemeClr val="accent1">
                  <a:tint val="23500"/>
                  <a:satMod val="160000"/>
                </a:schemeClr>
              </a:gs>
            </a:gsLst>
            <a:lin ang="5400000" scaled="0"/>
          </a:gradFill>
          <a:ln w="25400">
            <a:solidFill>
              <a:schemeClr val="tx1"/>
            </a:solidFill>
          </a:ln>
        </p:spPr>
        <p:txBody>
          <a:bodyPr wrap="none" rtlCol="0">
            <a:spAutoFit/>
          </a:bodyPr>
          <a:lstStyle/>
          <a:p>
            <a:pPr algn="ctr"/>
            <a:r>
              <a:rPr lang="en-US" dirty="0" smtClean="0"/>
              <a:t>Validation: </a:t>
            </a:r>
          </a:p>
          <a:p>
            <a:pPr algn="ctr"/>
            <a:r>
              <a:rPr lang="en-US" dirty="0" smtClean="0"/>
              <a:t>WRF-</a:t>
            </a:r>
            <a:r>
              <a:rPr lang="en-US" dirty="0" err="1" smtClean="0"/>
              <a:t>Chem</a:t>
            </a:r>
            <a:r>
              <a:rPr lang="en-US" dirty="0" smtClean="0"/>
              <a:t> Truth</a:t>
            </a:r>
          </a:p>
          <a:p>
            <a:pPr algn="ctr"/>
            <a:r>
              <a:rPr lang="en-US" dirty="0" smtClean="0"/>
              <a:t>vs</a:t>
            </a:r>
          </a:p>
          <a:p>
            <a:pPr algn="ctr"/>
            <a:r>
              <a:rPr lang="en-US" dirty="0" smtClean="0"/>
              <a:t>ABI </a:t>
            </a:r>
            <a:r>
              <a:rPr lang="en-US" dirty="0"/>
              <a:t>synthetic retrieval </a:t>
            </a:r>
          </a:p>
        </p:txBody>
      </p:sp>
      <p:sp>
        <p:nvSpPr>
          <p:cNvPr id="9" name="TextBox 8"/>
          <p:cNvSpPr txBox="1"/>
          <p:nvPr/>
        </p:nvSpPr>
        <p:spPr>
          <a:xfrm>
            <a:off x="76200" y="76200"/>
            <a:ext cx="9052543" cy="523220"/>
          </a:xfrm>
          <a:prstGeom prst="rect">
            <a:avLst/>
          </a:prstGeom>
          <a:noFill/>
        </p:spPr>
        <p:txBody>
          <a:bodyPr wrap="none" rtlCol="0">
            <a:spAutoFit/>
          </a:bodyPr>
          <a:lstStyle/>
          <a:p>
            <a:r>
              <a:rPr lang="en-US" sz="2800" b="1" dirty="0" smtClean="0">
                <a:latin typeface="Times New Roman" panose="02020603050405020304" pitchFamily="18" charset="0"/>
                <a:cs typeface="Times New Roman" panose="02020603050405020304" pitchFamily="18" charset="0"/>
              </a:rPr>
              <a:t>GOES-R ABI Profile Validation using Synthetic Retrievals</a:t>
            </a:r>
            <a:endParaRPr lang="en-US" sz="2800" b="1" dirty="0">
              <a:latin typeface="Times New Roman" panose="02020603050405020304" pitchFamily="18" charset="0"/>
              <a:cs typeface="Times New Roman" panose="02020603050405020304" pitchFamily="18" charset="0"/>
            </a:endParaRPr>
          </a:p>
        </p:txBody>
      </p:sp>
      <p:cxnSp>
        <p:nvCxnSpPr>
          <p:cNvPr id="13" name="Straight Arrow Connector 12"/>
          <p:cNvCxnSpPr>
            <a:stCxn id="2" idx="2"/>
            <a:endCxn id="3" idx="0"/>
          </p:cNvCxnSpPr>
          <p:nvPr/>
        </p:nvCxnSpPr>
        <p:spPr>
          <a:xfrm flipH="1">
            <a:off x="1295400" y="2039929"/>
            <a:ext cx="3678" cy="6270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2" name="Elbow Connector 1041"/>
          <p:cNvCxnSpPr/>
          <p:nvPr/>
        </p:nvCxnSpPr>
        <p:spPr>
          <a:xfrm rot="10800000" flipV="1">
            <a:off x="1981200" y="1060326"/>
            <a:ext cx="899160" cy="196366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7" name="Elbow Connector 1046"/>
          <p:cNvCxnSpPr>
            <a:endCxn id="27" idx="1"/>
          </p:cNvCxnSpPr>
          <p:nvPr/>
        </p:nvCxnSpPr>
        <p:spPr>
          <a:xfrm flipV="1">
            <a:off x="1994095" y="2775466"/>
            <a:ext cx="927296" cy="436602"/>
          </a:xfrm>
          <a:prstGeom prst="bentConnector3">
            <a:avLst>
              <a:gd name="adj1" fmla="val 62642"/>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Elbow Connector 56"/>
          <p:cNvCxnSpPr>
            <a:endCxn id="26" idx="1"/>
          </p:cNvCxnSpPr>
          <p:nvPr/>
        </p:nvCxnSpPr>
        <p:spPr>
          <a:xfrm>
            <a:off x="1994095" y="3651136"/>
            <a:ext cx="939019" cy="355198"/>
          </a:xfrm>
          <a:prstGeom prst="bentConnector3">
            <a:avLst>
              <a:gd name="adj1" fmla="val 6373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4" name="Straight Arrow Connector 1053"/>
          <p:cNvCxnSpPr>
            <a:stCxn id="3" idx="3"/>
            <a:endCxn id="25" idx="1"/>
          </p:cNvCxnSpPr>
          <p:nvPr/>
        </p:nvCxnSpPr>
        <p:spPr>
          <a:xfrm>
            <a:off x="1981200" y="3405664"/>
            <a:ext cx="940191" cy="279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7" idx="3"/>
            <a:endCxn id="28" idx="1"/>
          </p:cNvCxnSpPr>
          <p:nvPr/>
        </p:nvCxnSpPr>
        <p:spPr>
          <a:xfrm flipV="1">
            <a:off x="5029200" y="1433119"/>
            <a:ext cx="1117725" cy="67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flipV="1">
            <a:off x="5334000" y="5263507"/>
            <a:ext cx="624183" cy="340124"/>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0" name="Elbow Connector 69"/>
          <p:cNvCxnSpPr/>
          <p:nvPr/>
        </p:nvCxnSpPr>
        <p:spPr>
          <a:xfrm>
            <a:off x="5334000" y="6350402"/>
            <a:ext cx="624183" cy="355198"/>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endCxn id="7" idx="1"/>
          </p:cNvCxnSpPr>
          <p:nvPr/>
        </p:nvCxnSpPr>
        <p:spPr>
          <a:xfrm>
            <a:off x="5334000" y="6192688"/>
            <a:ext cx="6007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334000" y="5791200"/>
            <a:ext cx="58424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4" name="Elbow Connector 83"/>
          <p:cNvCxnSpPr>
            <a:stCxn id="26" idx="3"/>
          </p:cNvCxnSpPr>
          <p:nvPr/>
        </p:nvCxnSpPr>
        <p:spPr>
          <a:xfrm flipV="1">
            <a:off x="3657992" y="2993767"/>
            <a:ext cx="2768599" cy="1012567"/>
          </a:xfrm>
          <a:prstGeom prst="bentConnector3">
            <a:avLst>
              <a:gd name="adj1" fmla="val 87685"/>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Elbow Connector 90"/>
          <p:cNvCxnSpPr>
            <a:endCxn id="29" idx="1"/>
          </p:cNvCxnSpPr>
          <p:nvPr/>
        </p:nvCxnSpPr>
        <p:spPr>
          <a:xfrm flipV="1">
            <a:off x="4606917" y="2730736"/>
            <a:ext cx="1807951" cy="677722"/>
          </a:xfrm>
          <a:prstGeom prst="bentConnector3">
            <a:avLst>
              <a:gd name="adj1" fmla="val 72047"/>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4" name="Elbow Connector 103"/>
          <p:cNvCxnSpPr/>
          <p:nvPr/>
        </p:nvCxnSpPr>
        <p:spPr>
          <a:xfrm flipV="1">
            <a:off x="5496824" y="2436605"/>
            <a:ext cx="903976" cy="338862"/>
          </a:xfrm>
          <a:prstGeom prst="bentConnector3">
            <a:avLst>
              <a:gd name="adj1" fmla="val 2536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28" idx="2"/>
            <a:endCxn id="29" idx="0"/>
          </p:cNvCxnSpPr>
          <p:nvPr/>
        </p:nvCxnSpPr>
        <p:spPr>
          <a:xfrm>
            <a:off x="7493063" y="1617785"/>
            <a:ext cx="9560" cy="78978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29" idx="2"/>
            <a:endCxn id="8" idx="0"/>
          </p:cNvCxnSpPr>
          <p:nvPr/>
        </p:nvCxnSpPr>
        <p:spPr>
          <a:xfrm flipH="1">
            <a:off x="7502517" y="3053901"/>
            <a:ext cx="106" cy="4902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endCxn id="8" idx="2"/>
          </p:cNvCxnSpPr>
          <p:nvPr/>
        </p:nvCxnSpPr>
        <p:spPr>
          <a:xfrm flipH="1" flipV="1">
            <a:off x="7502517" y="4744492"/>
            <a:ext cx="106" cy="36250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3" idx="2"/>
            <a:endCxn id="4" idx="0"/>
          </p:cNvCxnSpPr>
          <p:nvPr/>
        </p:nvCxnSpPr>
        <p:spPr>
          <a:xfrm flipH="1">
            <a:off x="1292099" y="4144328"/>
            <a:ext cx="3301" cy="3425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4" idx="2"/>
            <a:endCxn id="5" idx="0"/>
          </p:cNvCxnSpPr>
          <p:nvPr/>
        </p:nvCxnSpPr>
        <p:spPr>
          <a:xfrm>
            <a:off x="1292099" y="5410200"/>
            <a:ext cx="5793" cy="304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stCxn id="5" idx="3"/>
            <a:endCxn id="6" idx="1"/>
          </p:cNvCxnSpPr>
          <p:nvPr/>
        </p:nvCxnSpPr>
        <p:spPr>
          <a:xfrm>
            <a:off x="2385646" y="6038166"/>
            <a:ext cx="336485" cy="736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3744747" y="2207581"/>
            <a:ext cx="696024" cy="369332"/>
          </a:xfrm>
          <a:prstGeom prst="rect">
            <a:avLst/>
          </a:prstGeom>
          <a:noFill/>
        </p:spPr>
        <p:txBody>
          <a:bodyPr wrap="none" rtlCol="0">
            <a:spAutoFit/>
          </a:bodyPr>
          <a:lstStyle/>
          <a:p>
            <a:r>
              <a:rPr lang="en-US" b="1" i="1" u="sng" dirty="0" smtClean="0"/>
              <a:t>Truth</a:t>
            </a:r>
            <a:endParaRPr lang="en-US" b="1" i="1" u="sng" dirty="0"/>
          </a:p>
        </p:txBody>
      </p:sp>
      <p:sp>
        <p:nvSpPr>
          <p:cNvPr id="153" name="TextBox 152"/>
          <p:cNvSpPr txBox="1"/>
          <p:nvPr/>
        </p:nvSpPr>
        <p:spPr>
          <a:xfrm>
            <a:off x="7086600" y="832884"/>
            <a:ext cx="696024" cy="369332"/>
          </a:xfrm>
          <a:prstGeom prst="rect">
            <a:avLst/>
          </a:prstGeom>
          <a:noFill/>
        </p:spPr>
        <p:txBody>
          <a:bodyPr wrap="none" rtlCol="0">
            <a:spAutoFit/>
          </a:bodyPr>
          <a:lstStyle/>
          <a:p>
            <a:r>
              <a:rPr lang="en-US" b="1" i="1" u="sng" dirty="0" smtClean="0"/>
              <a:t>Truth</a:t>
            </a:r>
            <a:endParaRPr lang="en-US" b="1" i="1" u="sng" dirty="0"/>
          </a:p>
        </p:txBody>
      </p:sp>
      <p:sp>
        <p:nvSpPr>
          <p:cNvPr id="125" name="TextBox 124"/>
          <p:cNvSpPr txBox="1"/>
          <p:nvPr/>
        </p:nvSpPr>
        <p:spPr>
          <a:xfrm>
            <a:off x="6818225" y="6487381"/>
            <a:ext cx="1971502" cy="369332"/>
          </a:xfrm>
          <a:prstGeom prst="rect">
            <a:avLst/>
          </a:prstGeom>
          <a:noFill/>
        </p:spPr>
        <p:txBody>
          <a:bodyPr wrap="none" rtlCol="0">
            <a:spAutoFit/>
          </a:bodyPr>
          <a:lstStyle/>
          <a:p>
            <a:r>
              <a:rPr lang="en-US" b="1" i="1" u="sng" dirty="0" smtClean="0"/>
              <a:t>Synthetic Retrieval</a:t>
            </a:r>
            <a:endParaRPr lang="en-US" b="1" i="1" u="sng" dirty="0"/>
          </a:p>
        </p:txBody>
      </p:sp>
    </p:spTree>
    <p:extLst>
      <p:ext uri="{BB962C8B-B14F-4D97-AF65-F5344CB8AC3E}">
        <p14:creationId xmlns:p14="http://schemas.microsoft.com/office/powerpoint/2010/main" val="321333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Brad\Documents\Work\Attachments\jan_02\RAW_TC_RGB_2013_05_21_00z.wrf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625"/>
            <a:ext cx="9144000" cy="5490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2869" y="76200"/>
            <a:ext cx="5229317" cy="954107"/>
          </a:xfrm>
          <a:prstGeom prst="rect">
            <a:avLst/>
          </a:prstGeom>
          <a:noFill/>
        </p:spPr>
        <p:txBody>
          <a:bodyPr wrap="none" rtlCol="0">
            <a:spAutoFit/>
          </a:bodyPr>
          <a:lstStyle/>
          <a:p>
            <a:pPr algn="ctr"/>
            <a:r>
              <a:rPr lang="en-US" sz="2800" b="1" dirty="0" smtClean="0">
                <a:latin typeface="Times New Roman" panose="02020603050405020304" pitchFamily="18" charset="0"/>
                <a:cs typeface="Times New Roman" panose="02020603050405020304" pitchFamily="18" charset="0"/>
              </a:rPr>
              <a:t>Moore OK Tornado Case Study </a:t>
            </a:r>
          </a:p>
          <a:p>
            <a:pPr algn="ctr"/>
            <a:r>
              <a:rPr lang="en-US" sz="2800" b="1" dirty="0" smtClean="0">
                <a:latin typeface="Times New Roman" panose="02020603050405020304" pitchFamily="18" charset="0"/>
                <a:cs typeface="Times New Roman" panose="02020603050405020304" pitchFamily="18" charset="0"/>
              </a:rPr>
              <a:t>12Z May 20 to 12Z May 21, 2013</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838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Brad\Documents\Work\Attachments\jan_02\MOORE_2013_05_20_WRFvsCRTM_ABI_Z_SCATTER_tp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9" descr="C:\Users\Brad\Documents\Work\Attachments\jan_02\MOORE_V1_2013_05_21_00UTC_3PANELS_GEOCAT_WRF_TP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6" name="TextBox 5"/>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7" name="TextBox 6"/>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8" name="TextBox 7"/>
          <p:cNvSpPr txBox="1"/>
          <p:nvPr/>
        </p:nvSpPr>
        <p:spPr>
          <a:xfrm flipH="1">
            <a:off x="4267200" y="246906"/>
            <a:ext cx="4705350" cy="954107"/>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Total </a:t>
            </a:r>
            <a:r>
              <a:rPr lang="en-US" sz="2800" b="1" dirty="0" err="1" smtClean="0">
                <a:latin typeface="Times New Roman" panose="02020603050405020304" pitchFamily="18" charset="0"/>
                <a:cs typeface="Times New Roman" panose="02020603050405020304" pitchFamily="18" charset="0"/>
              </a:rPr>
              <a:t>Precip</a:t>
            </a:r>
            <a:r>
              <a:rPr lang="en-US" sz="2800" b="1" dirty="0" smtClean="0">
                <a:latin typeface="Times New Roman" panose="02020603050405020304" pitchFamily="18" charset="0"/>
                <a:cs typeface="Times New Roman" panose="02020603050405020304" pitchFamily="18" charset="0"/>
              </a:rPr>
              <a:t> Water (TPW) Validation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0392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Users\Brad\Documents\Work\Attachments\jan_02\MOORE_V1_2013_05_21_00UTC_3PANELS_GEOCAT_WRF_CAP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30905" cy="686181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CAPE Validation</a:t>
            </a:r>
            <a:endParaRPr lang="en-US" sz="2800" b="1" dirty="0">
              <a:latin typeface="Times New Roman" panose="02020603050405020304" pitchFamily="18" charset="0"/>
              <a:cs typeface="Times New Roman" panose="02020603050405020304" pitchFamily="18" charset="0"/>
            </a:endParaRPr>
          </a:p>
        </p:txBody>
      </p:sp>
      <p:pic>
        <p:nvPicPr>
          <p:cNvPr id="10" name="Picture 5" descr="C:\Users\Brad\Documents\Work\Attachments\jan_02\MOORE_2013_05_20_WRFvsCRTM_ABI_Z_SCATTER_cap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5514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rad\Documents\Work\Attachments\jan_02\MOORE_V1_2013_05_21_00UTC_3PANELS_GEOCAT_WRF_L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2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2390" y="64770"/>
            <a:ext cx="1971502" cy="369332"/>
          </a:xfrm>
          <a:prstGeom prst="rect">
            <a:avLst/>
          </a:prstGeom>
          <a:solidFill>
            <a:schemeClr val="bg1"/>
          </a:solidFill>
          <a:ln>
            <a:solidFill>
              <a:schemeClr val="tx1"/>
            </a:solidFill>
          </a:ln>
        </p:spPr>
        <p:txBody>
          <a:bodyPr wrap="none" rtlCol="0">
            <a:spAutoFit/>
          </a:bodyPr>
          <a:lstStyle/>
          <a:p>
            <a:r>
              <a:rPr lang="en-US" b="1" i="1" u="sng" dirty="0" smtClean="0"/>
              <a:t>Synthetic Retrieval</a:t>
            </a:r>
            <a:endParaRPr lang="en-US" b="1" i="1" u="sng" dirty="0"/>
          </a:p>
        </p:txBody>
      </p:sp>
      <p:sp>
        <p:nvSpPr>
          <p:cNvPr id="7" name="TextBox 6"/>
          <p:cNvSpPr txBox="1"/>
          <p:nvPr/>
        </p:nvSpPr>
        <p:spPr>
          <a:xfrm>
            <a:off x="72390" y="2263140"/>
            <a:ext cx="696024" cy="369332"/>
          </a:xfrm>
          <a:prstGeom prst="rect">
            <a:avLst/>
          </a:prstGeom>
          <a:solidFill>
            <a:schemeClr val="bg1"/>
          </a:solidFill>
          <a:ln>
            <a:solidFill>
              <a:schemeClr val="tx1"/>
            </a:solidFill>
          </a:ln>
        </p:spPr>
        <p:txBody>
          <a:bodyPr wrap="none" rtlCol="0">
            <a:spAutoFit/>
          </a:bodyPr>
          <a:lstStyle/>
          <a:p>
            <a:r>
              <a:rPr lang="en-US" b="1" i="1" u="sng" dirty="0" smtClean="0"/>
              <a:t>Truth</a:t>
            </a:r>
            <a:endParaRPr lang="en-US" b="1" i="1" u="sng" dirty="0"/>
          </a:p>
        </p:txBody>
      </p:sp>
      <p:sp>
        <p:nvSpPr>
          <p:cNvPr id="8" name="TextBox 7"/>
          <p:cNvSpPr txBox="1"/>
          <p:nvPr/>
        </p:nvSpPr>
        <p:spPr>
          <a:xfrm>
            <a:off x="80010" y="4461510"/>
            <a:ext cx="2658613" cy="369332"/>
          </a:xfrm>
          <a:prstGeom prst="rect">
            <a:avLst/>
          </a:prstGeom>
          <a:solidFill>
            <a:schemeClr val="bg1"/>
          </a:solidFill>
          <a:ln>
            <a:solidFill>
              <a:schemeClr val="tx1"/>
            </a:solidFill>
          </a:ln>
        </p:spPr>
        <p:txBody>
          <a:bodyPr wrap="none" rtlCol="0">
            <a:spAutoFit/>
          </a:bodyPr>
          <a:lstStyle/>
          <a:p>
            <a:r>
              <a:rPr lang="en-US" b="1" i="1" u="sng" dirty="0" smtClean="0"/>
              <a:t>Synthetic Retrieval - Truth</a:t>
            </a:r>
            <a:endParaRPr lang="en-US" b="1" i="1" u="sng" dirty="0"/>
          </a:p>
        </p:txBody>
      </p:sp>
      <p:sp>
        <p:nvSpPr>
          <p:cNvPr id="9" name="TextBox 8"/>
          <p:cNvSpPr txBox="1"/>
          <p:nvPr/>
        </p:nvSpPr>
        <p:spPr>
          <a:xfrm flipH="1">
            <a:off x="4267200" y="246906"/>
            <a:ext cx="4705350"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Lifted Index (LI) Validation</a:t>
            </a:r>
            <a:endParaRPr lang="en-US" sz="2800" b="1" dirty="0">
              <a:latin typeface="Times New Roman" panose="02020603050405020304" pitchFamily="18" charset="0"/>
              <a:cs typeface="Times New Roman" panose="02020603050405020304" pitchFamily="18" charset="0"/>
            </a:endParaRPr>
          </a:p>
        </p:txBody>
      </p:sp>
      <p:pic>
        <p:nvPicPr>
          <p:cNvPr id="10" name="Picture 2" descr="C:\Users\Brad\Documents\Work\Attachments\jan_02\MOORE_2013_05_20_WRFvsCRTM_ABI_Z_SCATTER_l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219200"/>
            <a:ext cx="56388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7739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a:fld id="{13210C7B-1A85-4FDA-A8FE-1FC61FFA63F1}" type="slidenum">
              <a:rPr lang="en-US" sz="1400" b="1">
                <a:solidFill>
                  <a:srgbClr val="FFFF00"/>
                </a:solidFill>
                <a:latin typeface="Times New Roman" pitchFamily="18" charset="0"/>
              </a:rPr>
              <a:pPr algn="r"/>
              <a:t>5</a:t>
            </a:fld>
            <a:endParaRPr lang="en-US" sz="1400" b="1">
              <a:solidFill>
                <a:srgbClr val="FFFF00"/>
              </a:solidFill>
              <a:latin typeface="Times New Roman" pitchFamily="18" charset="0"/>
            </a:endParaRPr>
          </a:p>
        </p:txBody>
      </p:sp>
      <p:sp>
        <p:nvSpPr>
          <p:cNvPr id="6147" name="Rectangle 44"/>
          <p:cNvSpPr>
            <a:spLocks noGrp="1" noChangeArrowheads="1"/>
          </p:cNvSpPr>
          <p:nvPr>
            <p:ph type="title" idx="4294967295"/>
          </p:nvPr>
        </p:nvSpPr>
        <p:spPr>
          <a:noFill/>
        </p:spPr>
        <p:txBody>
          <a:bodyPr/>
          <a:lstStyle/>
          <a:p>
            <a:pPr eaLnBrk="1" hangingPunct="1"/>
            <a:r>
              <a:rPr lang="en-US" smtClean="0">
                <a:ea typeface="ＭＳ Ｐゴシック" pitchFamily="34" charset="-128"/>
              </a:rPr>
              <a:t>Requirements</a:t>
            </a:r>
          </a:p>
        </p:txBody>
      </p:sp>
      <p:graphicFrame>
        <p:nvGraphicFramePr>
          <p:cNvPr id="63794" name="Group 306"/>
          <p:cNvGraphicFramePr>
            <a:graphicFrameLocks noGrp="1"/>
          </p:cNvGraphicFramePr>
          <p:nvPr>
            <p:ph sz="half" idx="4294967295"/>
          </p:nvPr>
        </p:nvGraphicFramePr>
        <p:xfrm>
          <a:off x="609600" y="1676400"/>
          <a:ext cx="8229600" cy="4979734"/>
        </p:xfrm>
        <a:graphic>
          <a:graphicData uri="http://schemas.openxmlformats.org/drawingml/2006/table">
            <a:tbl>
              <a:tblPr/>
              <a:tblGrid>
                <a:gridCol w="1524000"/>
                <a:gridCol w="1592263"/>
                <a:gridCol w="1455737"/>
                <a:gridCol w="1981200"/>
                <a:gridCol w="1676400"/>
              </a:tblGrid>
              <a:tr h="609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Product</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Accuracy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Precision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Latency (mesoscale)</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horizontal resolution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90600">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Temperature profile (K)</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1K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2K below 400 hPa and above boundary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855663">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Moisture profile (RH)</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Sfc-500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500-300 mb: 18% relative humidity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300-100 mb: 20% relative humidity</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Derived stability indices</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1000 J/ kg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SI: 2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TT: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KI:  2</a:t>
                      </a:r>
                    </a:p>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endPar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endParaRP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Lifted Index: 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CAPE: 2500 J/ kg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Showalter index:6.5 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Total totals Index:4</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rgbClr val="FFFFFF"/>
                          </a:solidFill>
                          <a:effectLst/>
                          <a:latin typeface="Arial" charset="0"/>
                          <a:ea typeface="ＭＳ Ｐゴシック" pitchFamily="34" charset="-128"/>
                          <a:cs typeface="Times New Roman" pitchFamily="18" charset="0"/>
                        </a:rPr>
                        <a:t>K index: 5</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1" i="0" u="none" strike="noStrike" cap="none" normalizeH="0" baseline="0" smtClean="0">
                          <a:ln>
                            <a:noFill/>
                          </a:ln>
                          <a:solidFill>
                            <a:srgbClr val="FFFFFF"/>
                          </a:solidFill>
                          <a:effectLst/>
                          <a:latin typeface="Arial" charset="0"/>
                          <a:ea typeface="ＭＳ Ｐゴシック" pitchFamily="34" charset="-128"/>
                        </a:rPr>
                        <a:t>2.7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r h="935038">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1" u="none" strike="noStrike" cap="none" normalizeH="0" baseline="0" smtClean="0">
                          <a:ln>
                            <a:noFill/>
                          </a:ln>
                          <a:solidFill>
                            <a:srgbClr val="FFFFFF"/>
                          </a:solidFill>
                          <a:effectLst/>
                          <a:latin typeface="Arial" charset="0"/>
                          <a:ea typeface="ＭＳ Ｐゴシック" pitchFamily="34" charset="-128"/>
                        </a:rPr>
                        <a:t>TPW</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3 mm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4.4 min</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sz="1800" b="0" i="0" u="none" strike="noStrike" cap="none" normalizeH="0" baseline="0" smtClean="0">
                          <a:ln>
                            <a:noFill/>
                          </a:ln>
                          <a:solidFill>
                            <a:srgbClr val="FFFFFF"/>
                          </a:solidFill>
                          <a:effectLst/>
                          <a:latin typeface="Arial" charset="0"/>
                          <a:ea typeface="ＭＳ Ｐゴシック" pitchFamily="34" charset="-128"/>
                        </a:rPr>
                        <a:t>10 km</a:t>
                      </a:r>
                    </a:p>
                  </a:txBody>
                  <a:tcP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50553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rgbClr val="000099"/>
                </a:solidFill>
              </a:rPr>
              <a:t>Identifying and Planning for Algorithm Enhancements Beyond Baseline </a:t>
            </a:r>
          </a:p>
          <a:p>
            <a:pPr lvl="1">
              <a:lnSpc>
                <a:spcPct val="120000"/>
              </a:lnSpc>
            </a:pPr>
            <a:r>
              <a:rPr lang="en-US" sz="1400" i="1" dirty="0" smtClean="0">
                <a:solidFill>
                  <a:srgbClr val="000099"/>
                </a:solidFill>
              </a:rPr>
              <a:t>Description of algorithm enhancements that have been tested</a:t>
            </a:r>
          </a:p>
          <a:p>
            <a:pPr lvl="1">
              <a:lnSpc>
                <a:spcPct val="120000"/>
              </a:lnSpc>
            </a:pPr>
            <a:r>
              <a:rPr lang="en-US" sz="1400" i="1" dirty="0" smtClean="0">
                <a:solidFill>
                  <a:srgbClr val="000099"/>
                </a:solidFill>
              </a:rPr>
              <a:t>Highlight test results and benefits of enhancements</a:t>
            </a:r>
          </a:p>
          <a:p>
            <a:pPr lvl="1">
              <a:lnSpc>
                <a:spcPct val="120000"/>
              </a:lnSpc>
            </a:pPr>
            <a:r>
              <a:rPr lang="en-US" sz="1400" i="1" dirty="0" smtClean="0">
                <a:solidFill>
                  <a:srgbClr val="000099"/>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chemeClr val="bg1">
                    <a:lumMod val="50000"/>
                  </a:schemeClr>
                </a:solidFill>
              </a:rPr>
              <a:t>Road to GOES-R Post-Launch Test (PLT) and Post-Launch Product Validation </a:t>
            </a:r>
          </a:p>
          <a:p>
            <a:pPr lvl="1">
              <a:lnSpc>
                <a:spcPct val="120000"/>
              </a:lnSpc>
            </a:pPr>
            <a:r>
              <a:rPr lang="en-US" sz="1400" i="1" dirty="0" smtClean="0">
                <a:solidFill>
                  <a:schemeClr val="bg1">
                    <a:lumMod val="50000"/>
                  </a:schemeClr>
                </a:solidFill>
              </a:rPr>
              <a:t>AWG team plans and approach to validate your team’s product(s) post-launch</a:t>
            </a:r>
          </a:p>
          <a:p>
            <a:pPr lvl="1">
              <a:lnSpc>
                <a:spcPct val="120000"/>
              </a:lnSpc>
            </a:pPr>
            <a:r>
              <a:rPr lang="en-US" sz="1400" i="1" dirty="0" smtClean="0">
                <a:solidFill>
                  <a:schemeClr val="bg1">
                    <a:lumMod val="50000"/>
                  </a:schemeClr>
                </a:solidFill>
              </a:rPr>
              <a:t>User engagement plans</a:t>
            </a:r>
          </a:p>
          <a:p>
            <a:pPr lvl="1">
              <a:lnSpc>
                <a:spcPct val="120000"/>
              </a:lnSpc>
            </a:pPr>
            <a:r>
              <a:rPr lang="en-US" sz="1400" i="1" dirty="0" smtClean="0">
                <a:solidFill>
                  <a:schemeClr val="bg1">
                    <a:lumMod val="50000"/>
                  </a:schemeClr>
                </a:solidFill>
              </a:rPr>
              <a:t>Concerns/comments/questions related to the GOES-R PLT and/or post-launch validation</a:t>
            </a:r>
            <a:endParaRPr lang="en-US" sz="1400" b="1" i="1" dirty="0" smtClean="0">
              <a:solidFill>
                <a:schemeClr val="bg1">
                  <a:lumMod val="50000"/>
                </a:schemeClr>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50</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41215954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381000" y="-106362"/>
            <a:ext cx="8229600" cy="715962"/>
          </a:xfrm>
        </p:spPr>
        <p:txBody>
          <a:bodyPr/>
          <a:lstStyle/>
          <a:p>
            <a:r>
              <a:rPr lang="en-US" sz="3200" b="1" dirty="0" smtClean="0">
                <a:solidFill>
                  <a:srgbClr val="3333CC"/>
                </a:solidFill>
                <a:ea typeface="ＭＳ Ｐゴシック" pitchFamily="34" charset="-128"/>
              </a:rPr>
              <a:t>Future algorithm improvement</a:t>
            </a:r>
          </a:p>
        </p:txBody>
      </p:sp>
      <p:sp>
        <p:nvSpPr>
          <p:cNvPr id="77826" name="Content Placeholder 2"/>
          <p:cNvSpPr>
            <a:spLocks noGrp="1"/>
          </p:cNvSpPr>
          <p:nvPr>
            <p:ph idx="1"/>
          </p:nvPr>
        </p:nvSpPr>
        <p:spPr>
          <a:xfrm>
            <a:off x="152400" y="655637"/>
            <a:ext cx="8763000" cy="4525963"/>
          </a:xfrm>
        </p:spPr>
        <p:txBody>
          <a:bodyPr/>
          <a:lstStyle/>
          <a:p>
            <a:r>
              <a:rPr lang="en-US" sz="2400" dirty="0" smtClean="0">
                <a:solidFill>
                  <a:schemeClr val="tx1"/>
                </a:solidFill>
                <a:ea typeface="ＭＳ Ｐゴシック" pitchFamily="34" charset="-128"/>
              </a:rPr>
              <a:t>Algorithm improvement that could be transitioned to operation</a:t>
            </a:r>
          </a:p>
          <a:p>
            <a:pPr lvl="1"/>
            <a:r>
              <a:rPr lang="en-US" sz="2000" dirty="0" smtClean="0">
                <a:solidFill>
                  <a:schemeClr val="tx1"/>
                </a:solidFill>
                <a:ea typeface="ＭＳ Ｐゴシック" pitchFamily="34" charset="-128"/>
              </a:rPr>
              <a:t>Use surface observations of air temperature and air moisture to improve boundary layer retrieval; algorithms have been developed.</a:t>
            </a:r>
          </a:p>
          <a:p>
            <a:pPr lvl="1"/>
            <a:r>
              <a:rPr lang="en-US" sz="2000" dirty="0" smtClean="0">
                <a:solidFill>
                  <a:schemeClr val="tx1"/>
                </a:solidFill>
                <a:ea typeface="ＭＳ Ｐゴシック" pitchFamily="34" charset="-128"/>
              </a:rPr>
              <a:t>Extend the GOES-R sounding retrieval from clear sky only to selected cloudy region, including thin clouds and low opaque</a:t>
            </a:r>
          </a:p>
          <a:p>
            <a:r>
              <a:rPr lang="en-US" sz="2400" dirty="0" smtClean="0">
                <a:solidFill>
                  <a:schemeClr val="tx1"/>
                </a:solidFill>
                <a:ea typeface="ＭＳ Ｐゴシック" pitchFamily="34" charset="-128"/>
              </a:rPr>
              <a:t>Other possible improvement</a:t>
            </a:r>
          </a:p>
          <a:p>
            <a:pPr lvl="1"/>
            <a:r>
              <a:rPr lang="en-US" sz="2000" dirty="0" smtClean="0">
                <a:solidFill>
                  <a:schemeClr val="tx1"/>
                </a:solidFill>
                <a:ea typeface="ＭＳ Ｐゴシック" pitchFamily="34" charset="-128"/>
              </a:rPr>
              <a:t>Limitation of current operational GOES-R LAP algorithm include fixed 5x5 field of regard, hourly for full disk, 30 min for CONUS and 5 min for </a:t>
            </a:r>
            <a:r>
              <a:rPr lang="en-US" sz="2000" dirty="0" err="1" smtClean="0">
                <a:solidFill>
                  <a:schemeClr val="tx1"/>
                </a:solidFill>
                <a:ea typeface="ＭＳ Ｐゴシック" pitchFamily="34" charset="-128"/>
              </a:rPr>
              <a:t>meso</a:t>
            </a:r>
            <a:r>
              <a:rPr lang="en-US" sz="2000" dirty="0" smtClean="0">
                <a:solidFill>
                  <a:schemeClr val="tx1"/>
                </a:solidFill>
                <a:ea typeface="ＭＳ Ｐゴシック" pitchFamily="34" charset="-128"/>
              </a:rPr>
              <a:t> scale</a:t>
            </a:r>
          </a:p>
          <a:p>
            <a:pPr lvl="1"/>
            <a:r>
              <a:rPr lang="en-US" sz="2000" dirty="0" smtClean="0">
                <a:solidFill>
                  <a:schemeClr val="tx1"/>
                </a:solidFill>
                <a:ea typeface="ＭＳ Ｐゴシック" pitchFamily="34" charset="-128"/>
              </a:rPr>
              <a:t>Flexible GOES-R products can be developed (e.g., in GEOCAT) based on users’ requirement, for example, </a:t>
            </a:r>
          </a:p>
          <a:p>
            <a:pPr lvl="2"/>
            <a:r>
              <a:rPr lang="en-US" sz="1600" dirty="0" smtClean="0">
                <a:solidFill>
                  <a:schemeClr val="tx1"/>
                </a:solidFill>
                <a:ea typeface="ＭＳ Ｐゴシック" pitchFamily="34" charset="-128"/>
              </a:rPr>
              <a:t>Preferred region</a:t>
            </a:r>
          </a:p>
          <a:p>
            <a:pPr lvl="2"/>
            <a:r>
              <a:rPr lang="en-US" sz="1600" dirty="0" smtClean="0">
                <a:solidFill>
                  <a:schemeClr val="tx1"/>
                </a:solidFill>
                <a:ea typeface="ＭＳ Ｐゴシック" pitchFamily="34" charset="-128"/>
              </a:rPr>
              <a:t>Preferred refresh rate</a:t>
            </a:r>
          </a:p>
          <a:p>
            <a:pPr lvl="2"/>
            <a:r>
              <a:rPr lang="en-US" sz="1600" dirty="0" smtClean="0">
                <a:solidFill>
                  <a:schemeClr val="tx1"/>
                </a:solidFill>
                <a:ea typeface="ＭＳ Ｐゴシック" pitchFamily="34" charset="-128"/>
              </a:rPr>
              <a:t>Preferred spatial resolution</a:t>
            </a:r>
          </a:p>
          <a:p>
            <a:pPr lvl="0"/>
            <a:r>
              <a:rPr lang="en-US" sz="2400" dirty="0" smtClean="0">
                <a:solidFill>
                  <a:srgbClr val="000000"/>
                </a:solidFill>
                <a:ea typeface="ＭＳ Ｐゴシック" pitchFamily="34" charset="-128"/>
              </a:rPr>
              <a:t>Blending LEO advanced IR sounder and GOES-R ABI for improved LAP products</a:t>
            </a:r>
            <a:endParaRPr lang="en-US" sz="2400" dirty="0" smtClean="0">
              <a:solidFill>
                <a:schemeClr val="tx1"/>
              </a:solidFill>
              <a:ea typeface="ＭＳ Ｐゴシック" pitchFamily="34" charset="-128"/>
            </a:endParaRPr>
          </a:p>
          <a:p>
            <a:pPr marL="914400" lvl="2" indent="0">
              <a:buNone/>
            </a:pPr>
            <a:endParaRPr lang="en-US" sz="1600" dirty="0" smtClean="0">
              <a:solidFill>
                <a:schemeClr val="tx1"/>
              </a:solidFill>
              <a:ea typeface="ＭＳ Ｐゴシック" pitchFamily="34" charset="-128"/>
            </a:endParaRPr>
          </a:p>
        </p:txBody>
      </p:sp>
      <p:sp>
        <p:nvSpPr>
          <p:cNvPr id="778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4DA02118-4B22-4A0E-B668-1773BF12C939}" type="slidenum">
              <a:rPr lang="en-US" sz="1400" i="0">
                <a:solidFill>
                  <a:srgbClr val="FFFF00"/>
                </a:solidFill>
                <a:latin typeface="Times New Roman" pitchFamily="18" charset="0"/>
              </a:rPr>
              <a:pPr/>
              <a:t>51</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88388589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r>
              <a:rPr lang="en-US" sz="2000" smtClean="0">
                <a:ea typeface="ＭＳ Ｐゴシック" pitchFamily="34" charset="-128"/>
              </a:rPr>
              <a:t>Surface Observations improve GOES-R Moisture sounding products</a:t>
            </a:r>
          </a:p>
        </p:txBody>
      </p:sp>
      <p:sp>
        <p:nvSpPr>
          <p:cNvPr id="6451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836AD7B-64EB-40DF-8920-9546013404CF}" type="slidenum">
              <a:rPr lang="en-US" sz="1400" i="0">
                <a:solidFill>
                  <a:srgbClr val="FFFF00"/>
                </a:solidFill>
                <a:latin typeface="Times New Roman" pitchFamily="18" charset="0"/>
              </a:rPr>
              <a:pPr/>
              <a:t>52</a:t>
            </a:fld>
            <a:endParaRPr lang="en-US" sz="1400" i="0">
              <a:solidFill>
                <a:srgbClr val="FFFF00"/>
              </a:solidFill>
              <a:latin typeface="Times New Roman" pitchFamily="18" charset="0"/>
            </a:endParaRPr>
          </a:p>
        </p:txBody>
      </p:sp>
      <p:pic>
        <p:nvPicPr>
          <p:cNvPr id="64515" name="Content Placeholder 3" descr="RH_cmp_new.png"/>
          <p:cNvPicPr>
            <a:picLocks noChangeAspect="1"/>
          </p:cNvPicPr>
          <p:nvPr/>
        </p:nvPicPr>
        <p:blipFill>
          <a:blip r:embed="rId2" cstate="print">
            <a:extLst>
              <a:ext uri="{28A0092B-C50C-407E-A947-70E740481C1C}">
                <a14:useLocalDpi xmlns:a14="http://schemas.microsoft.com/office/drawing/2010/main" val="0"/>
              </a:ext>
            </a:extLst>
          </a:blip>
          <a:srcRect l="5624" t="4500" r="5624" b="4500"/>
          <a:stretch>
            <a:fillRect/>
          </a:stretch>
        </p:blipFill>
        <p:spPr bwMode="auto">
          <a:xfrm>
            <a:off x="563563" y="2003425"/>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Content Placeholder 5" descr="mixing_ratio_cmp_new.png"/>
          <p:cNvPicPr>
            <a:picLocks noChangeAspect="1"/>
          </p:cNvPicPr>
          <p:nvPr/>
        </p:nvPicPr>
        <p:blipFill>
          <a:blip r:embed="rId3" cstate="print">
            <a:extLst>
              <a:ext uri="{28A0092B-C50C-407E-A947-70E740481C1C}">
                <a14:useLocalDpi xmlns:a14="http://schemas.microsoft.com/office/drawing/2010/main" val="0"/>
              </a:ext>
            </a:extLst>
          </a:blip>
          <a:srcRect l="5624" t="4500" r="5624" b="4500"/>
          <a:stretch>
            <a:fillRect/>
          </a:stretch>
        </p:blipFill>
        <p:spPr bwMode="auto">
          <a:xfrm>
            <a:off x="4543425" y="2006600"/>
            <a:ext cx="3606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8"/>
          <p:cNvSpPr txBox="1">
            <a:spLocks noChangeArrowheads="1"/>
          </p:cNvSpPr>
          <p:nvPr/>
        </p:nvSpPr>
        <p:spPr bwMode="auto">
          <a:xfrm>
            <a:off x="1035050" y="1498600"/>
            <a:ext cx="93682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i="0" dirty="0"/>
              <a:t>Relative Humidity (%)                      Mixing Ratio (g/Kg)                                      </a:t>
            </a:r>
          </a:p>
        </p:txBody>
      </p:sp>
      <p:sp>
        <p:nvSpPr>
          <p:cNvPr id="64518" name="Rectangle 9"/>
          <p:cNvSpPr>
            <a:spLocks noChangeArrowheads="1"/>
          </p:cNvSpPr>
          <p:nvPr/>
        </p:nvSpPr>
        <p:spPr bwMode="auto">
          <a:xfrm>
            <a:off x="88900" y="4970463"/>
            <a:ext cx="5245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spTree>
    <p:extLst>
      <p:ext uri="{BB962C8B-B14F-4D97-AF65-F5344CB8AC3E}">
        <p14:creationId xmlns:p14="http://schemas.microsoft.com/office/powerpoint/2010/main" val="21543943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r>
              <a:rPr lang="en-US" sz="2000" smtClean="0">
                <a:ea typeface="ＭＳ Ｐゴシック" pitchFamily="34" charset="-128"/>
              </a:rPr>
              <a:t>Surface Observations improve other GOES-R sounding products</a:t>
            </a:r>
          </a:p>
        </p:txBody>
      </p:sp>
      <p:sp>
        <p:nvSpPr>
          <p:cNvPr id="6553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D2453E78-0AD0-4AEB-8C3B-18255EDC6733}" type="slidenum">
              <a:rPr lang="en-US" sz="1400" i="0">
                <a:solidFill>
                  <a:srgbClr val="FFFF00"/>
                </a:solidFill>
                <a:latin typeface="Times New Roman" pitchFamily="18" charset="0"/>
              </a:rPr>
              <a:pPr/>
              <a:t>53</a:t>
            </a:fld>
            <a:endParaRPr lang="en-US" sz="1400" i="0">
              <a:solidFill>
                <a:srgbClr val="FFFF00"/>
              </a:solidFill>
              <a:latin typeface="Times New Roman" pitchFamily="18" charset="0"/>
            </a:endParaRPr>
          </a:p>
        </p:txBody>
      </p:sp>
      <p:sp>
        <p:nvSpPr>
          <p:cNvPr id="65539" name="Rectangle 9"/>
          <p:cNvSpPr>
            <a:spLocks noChangeArrowheads="1"/>
          </p:cNvSpPr>
          <p:nvPr/>
        </p:nvSpPr>
        <p:spPr bwMode="auto">
          <a:xfrm>
            <a:off x="88900" y="5230813"/>
            <a:ext cx="7035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Arial" pitchFamily="34" charset="0"/>
              <a:buChar char="•"/>
            </a:pPr>
            <a:r>
              <a:rPr lang="en-US" dirty="0">
                <a:latin typeface="Calibri" pitchFamily="34" charset="0"/>
              </a:rPr>
              <a:t>GOES-12 Sounder </a:t>
            </a:r>
          </a:p>
          <a:p>
            <a:pPr marL="342900" indent="-342900">
              <a:buFont typeface="Arial" pitchFamily="34" charset="0"/>
              <a:buChar char="•"/>
            </a:pPr>
            <a:r>
              <a:rPr lang="en-US" dirty="0">
                <a:latin typeface="Calibri" pitchFamily="34" charset="0"/>
              </a:rPr>
              <a:t>Conventional RAOBs over CONUS as reference</a:t>
            </a:r>
          </a:p>
          <a:p>
            <a:pPr marL="342900" indent="-342900">
              <a:buFont typeface="Arial" pitchFamily="34" charset="0"/>
              <a:buChar char="•"/>
            </a:pPr>
            <a:r>
              <a:rPr lang="en-US" dirty="0">
                <a:latin typeface="Calibri" pitchFamily="34" charset="0"/>
              </a:rPr>
              <a:t>Time coverage 01/2007 – 11/2008</a:t>
            </a:r>
          </a:p>
          <a:p>
            <a:pPr marL="342900" indent="-342900">
              <a:buFont typeface="Arial" pitchFamily="34" charset="0"/>
              <a:buChar char="•"/>
            </a:pPr>
            <a:r>
              <a:rPr lang="en-US" dirty="0">
                <a:latin typeface="Calibri" pitchFamily="34" charset="0"/>
              </a:rPr>
              <a:t>Sample size of 23308</a:t>
            </a:r>
            <a:endParaRPr lang="en-US" dirty="0"/>
          </a:p>
        </p:txBody>
      </p:sp>
      <p:pic>
        <p:nvPicPr>
          <p:cNvPr id="65540" name="Content Placeholder 3" descr="TPW_cmp_new.png"/>
          <p:cNvPicPr>
            <a:picLocks noGrp="1" noChangeAspect="1"/>
          </p:cNvPicPr>
          <p:nvPr>
            <p:ph idx="1"/>
          </p:nvPr>
        </p:nvPicPr>
        <p:blipFill>
          <a:blip r:embed="rId2" cstate="print">
            <a:extLst>
              <a:ext uri="{28A0092B-C50C-407E-A947-70E740481C1C}">
                <a14:useLocalDpi xmlns:a14="http://schemas.microsoft.com/office/drawing/2010/main" val="0"/>
              </a:ext>
            </a:extLst>
          </a:blip>
          <a:srcRect l="10500"/>
          <a:stretch>
            <a:fillRect/>
          </a:stretch>
        </p:blipFill>
        <p:spPr>
          <a:xfrm>
            <a:off x="717550" y="1625600"/>
            <a:ext cx="3656013" cy="3402013"/>
          </a:xfrm>
        </p:spPr>
      </p:pic>
      <p:pic>
        <p:nvPicPr>
          <p:cNvPr id="65541" name="Content Placeholder 5" descr="LI_cmp_new.png"/>
          <p:cNvPicPr>
            <a:picLocks noChangeAspect="1"/>
          </p:cNvPicPr>
          <p:nvPr/>
        </p:nvPicPr>
        <p:blipFill>
          <a:blip r:embed="rId3" cstate="print">
            <a:extLst>
              <a:ext uri="{28A0092B-C50C-407E-A947-70E740481C1C}">
                <a14:useLocalDpi xmlns:a14="http://schemas.microsoft.com/office/drawing/2010/main" val="0"/>
              </a:ext>
            </a:extLst>
          </a:blip>
          <a:srcRect l="10500"/>
          <a:stretch>
            <a:fillRect/>
          </a:stretch>
        </p:blipFill>
        <p:spPr bwMode="auto">
          <a:xfrm>
            <a:off x="4819650" y="1612900"/>
            <a:ext cx="3656013"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2"/>
          <p:cNvSpPr txBox="1">
            <a:spLocks noChangeArrowheads="1"/>
          </p:cNvSpPr>
          <p:nvPr/>
        </p:nvSpPr>
        <p:spPr bwMode="auto">
          <a:xfrm>
            <a:off x="1765300" y="1206500"/>
            <a:ext cx="5376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b="0" i="0" dirty="0"/>
              <a:t>TPW (mm)                                             LI (K)</a:t>
            </a:r>
          </a:p>
        </p:txBody>
      </p:sp>
      <p:sp>
        <p:nvSpPr>
          <p:cNvPr id="65543" name="TextBox 4"/>
          <p:cNvSpPr txBox="1">
            <a:spLocks noChangeArrowheads="1"/>
          </p:cNvSpPr>
          <p:nvPr/>
        </p:nvSpPr>
        <p:spPr bwMode="auto">
          <a:xfrm>
            <a:off x="3803650" y="21907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4" name="TextBox 14"/>
          <p:cNvSpPr txBox="1">
            <a:spLocks noChangeArrowheads="1"/>
          </p:cNvSpPr>
          <p:nvPr/>
        </p:nvSpPr>
        <p:spPr bwMode="auto">
          <a:xfrm>
            <a:off x="3810000" y="33909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5" name="TextBox 15"/>
          <p:cNvSpPr txBox="1">
            <a:spLocks noChangeArrowheads="1"/>
          </p:cNvSpPr>
          <p:nvPr/>
        </p:nvSpPr>
        <p:spPr bwMode="auto">
          <a:xfrm>
            <a:off x="7905750" y="216535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
        <p:nvSpPr>
          <p:cNvPr id="65546" name="TextBox 16"/>
          <p:cNvSpPr txBox="1">
            <a:spLocks noChangeArrowheads="1"/>
          </p:cNvSpPr>
          <p:nvPr/>
        </p:nvSpPr>
        <p:spPr bwMode="auto">
          <a:xfrm>
            <a:off x="7912100" y="3352800"/>
            <a:ext cx="565150" cy="593725"/>
          </a:xfrm>
          <a:prstGeom prst="rect">
            <a:avLst/>
          </a:prstGeom>
          <a:solidFill>
            <a:srgbClr val="FFFF66">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endParaRPr lang="en-US" sz="1100"/>
          </a:p>
          <a:p>
            <a:pPr eaLnBrk="1" hangingPunct="1"/>
            <a:endParaRPr lang="en-US" sz="1800"/>
          </a:p>
        </p:txBody>
      </p:sp>
    </p:spTree>
    <p:extLst>
      <p:ext uri="{BB962C8B-B14F-4D97-AF65-F5344CB8AC3E}">
        <p14:creationId xmlns:p14="http://schemas.microsoft.com/office/powerpoint/2010/main" val="1526720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533400" y="120650"/>
            <a:ext cx="8153400" cy="946150"/>
          </a:xfrm>
        </p:spPr>
        <p:txBody>
          <a:bodyPr/>
          <a:lstStyle/>
          <a:p>
            <a:r>
              <a:rPr lang="en-US" altLang="zh-CN" sz="3200" dirty="0" smtClean="0">
                <a:solidFill>
                  <a:srgbClr val="3333CC"/>
                </a:solidFill>
                <a:ea typeface="ＭＳ Ｐゴシック" pitchFamily="34" charset="-128"/>
              </a:rPr>
              <a:t>Soundings in thin clouds are as useful as in clear sky</a:t>
            </a:r>
          </a:p>
        </p:txBody>
      </p:sp>
      <p:sp>
        <p:nvSpPr>
          <p:cNvPr id="330756" name="Text Box 4"/>
          <p:cNvSpPr txBox="1">
            <a:spLocks noChangeArrowheads="1"/>
          </p:cNvSpPr>
          <p:nvPr/>
        </p:nvSpPr>
        <p:spPr bwMode="auto">
          <a:xfrm>
            <a:off x="6264275" y="1568450"/>
            <a:ext cx="2771775" cy="458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buFontTx/>
              <a:buChar char="•"/>
            </a:pPr>
            <a:r>
              <a:rPr lang="en-US" altLang="zh-CN" dirty="0">
                <a:ea typeface="SimSun" pitchFamily="2" charset="-122"/>
              </a:rPr>
              <a:t>GOES-12 Sounder</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COT &lt;= 2.0</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08/2006 to 05/2007 </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RAOBs at SGP ARM</a:t>
            </a:r>
          </a:p>
          <a:p>
            <a:pPr eaLnBrk="1" hangingPunct="1">
              <a:buFontTx/>
              <a:buChar char="•"/>
            </a:pPr>
            <a:endParaRPr lang="en-US" altLang="zh-CN" dirty="0">
              <a:ea typeface="SimSun" pitchFamily="2" charset="-122"/>
            </a:endParaRPr>
          </a:p>
          <a:p>
            <a:pPr eaLnBrk="1" hangingPunct="1">
              <a:buFontTx/>
              <a:buChar char="•"/>
            </a:pPr>
            <a:r>
              <a:rPr lang="en-US" altLang="zh-CN" dirty="0">
                <a:ea typeface="SimSun" pitchFamily="2" charset="-122"/>
              </a:rPr>
              <a:t>RMS of PW3 is reduced by 0.4 mm, and bias by 0.38 mm</a:t>
            </a:r>
          </a:p>
        </p:txBody>
      </p:sp>
      <p:sp>
        <p:nvSpPr>
          <p:cNvPr id="330763" name="Text Box 11"/>
          <p:cNvSpPr txBox="1">
            <a:spLocks noChangeArrowheads="1"/>
          </p:cNvSpPr>
          <p:nvPr/>
        </p:nvSpPr>
        <p:spPr bwMode="auto">
          <a:xfrm>
            <a:off x="2771775" y="2924175"/>
            <a:ext cx="9636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FF3300"/>
                </a:solidFill>
                <a:latin typeface="Arial" charset="0"/>
                <a:ea typeface="ＭＳ Ｐゴシック" charset="0"/>
                <a:cs typeface="ＭＳ Ｐゴシック" charset="0"/>
              </a:rPr>
              <a:t>FCST RMS</a:t>
            </a:r>
          </a:p>
        </p:txBody>
      </p:sp>
      <p:sp>
        <p:nvSpPr>
          <p:cNvPr id="330764" name="Line 12"/>
          <p:cNvSpPr>
            <a:spLocks noChangeShapeType="1"/>
          </p:cNvSpPr>
          <p:nvPr/>
        </p:nvSpPr>
        <p:spPr bwMode="auto">
          <a:xfrm>
            <a:off x="2555875" y="2852738"/>
            <a:ext cx="287338" cy="215900"/>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2322513" y="4025900"/>
            <a:ext cx="954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1200">
                <a:solidFill>
                  <a:srgbClr val="0000FF"/>
                </a:solidFill>
                <a:latin typeface="Arial" charset="0"/>
                <a:ea typeface="ＭＳ Ｐゴシック" charset="0"/>
                <a:cs typeface="ＭＳ Ｐゴシック" charset="0"/>
              </a:rPr>
              <a:t>RTVL RMS</a:t>
            </a:r>
          </a:p>
        </p:txBody>
      </p:sp>
      <p:sp>
        <p:nvSpPr>
          <p:cNvPr id="330766" name="Line 14"/>
          <p:cNvSpPr>
            <a:spLocks noChangeShapeType="1"/>
          </p:cNvSpPr>
          <p:nvPr/>
        </p:nvSpPr>
        <p:spPr bwMode="auto">
          <a:xfrm>
            <a:off x="2124075" y="3573463"/>
            <a:ext cx="215900" cy="576262"/>
          </a:xfrm>
          <a:prstGeom prst="line">
            <a:avLst/>
          </a:prstGeom>
          <a:noFill/>
          <a:ln w="952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cs typeface="ＭＳ Ｐゴシック" charset="0"/>
            </a:endParaRPr>
          </a:p>
        </p:txBody>
      </p:sp>
      <p:pic>
        <p:nvPicPr>
          <p:cNvPr id="66567" name="Picture 1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1412875"/>
            <a:ext cx="6049962" cy="4846638"/>
          </a:xfrm>
        </p:spPr>
      </p:pic>
      <p:sp>
        <p:nvSpPr>
          <p:cNvPr id="66568" name="Slide Number Placeholder 2"/>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F16AC5B0-353A-4FCC-B441-FD567DDC4193}" type="slidenum">
              <a:rPr lang="en-US" sz="1400" i="0">
                <a:solidFill>
                  <a:srgbClr val="FFFF00"/>
                </a:solidFill>
                <a:latin typeface="Times New Roman" pitchFamily="18" charset="0"/>
              </a:rPr>
              <a:pPr/>
              <a:t>54</a:t>
            </a:fld>
            <a:endParaRPr lang="en-US" sz="1400" i="0">
              <a:solidFill>
                <a:srgbClr val="FFFF00"/>
              </a:solidFill>
              <a:latin typeface="Times New Roman" pitchFamily="18" charset="0"/>
            </a:endParaRPr>
          </a:p>
        </p:txBody>
      </p:sp>
      <p:sp>
        <p:nvSpPr>
          <p:cNvPr id="66569" name="TextBox 13"/>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9589631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a:xfrm>
            <a:off x="457200" y="0"/>
            <a:ext cx="7924800" cy="1016000"/>
          </a:xfrm>
        </p:spPr>
        <p:txBody>
          <a:bodyPr/>
          <a:lstStyle/>
          <a:p>
            <a:r>
              <a:rPr lang="en-US" altLang="zh-CN" sz="3200" dirty="0" smtClean="0">
                <a:solidFill>
                  <a:srgbClr val="3333CC"/>
                </a:solidFill>
                <a:ea typeface="ＭＳ Ｐゴシック" pitchFamily="34" charset="-128"/>
              </a:rPr>
              <a:t>Soundings in low opaque clouds are as useful as in clear sky</a:t>
            </a:r>
          </a:p>
        </p:txBody>
      </p:sp>
      <p:sp>
        <p:nvSpPr>
          <p:cNvPr id="335876" name="Text Box 4"/>
          <p:cNvSpPr txBox="1">
            <a:spLocks noChangeArrowheads="1"/>
          </p:cNvSpPr>
          <p:nvPr/>
        </p:nvSpPr>
        <p:spPr bwMode="auto">
          <a:xfrm>
            <a:off x="6084888" y="2060575"/>
            <a:ext cx="2987675"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宋体" charset="0"/>
                <a:cs typeface="宋体" charset="0"/>
              </a:defRPr>
            </a:lvl1pPr>
            <a:lvl2pPr marL="800100" indent="-342900">
              <a:defRPr>
                <a:solidFill>
                  <a:schemeClr val="tx1"/>
                </a:solidFill>
                <a:latin typeface="Arial" charset="0"/>
                <a:ea typeface="宋体" charset="0"/>
                <a:cs typeface="宋体" charset="0"/>
              </a:defRPr>
            </a:lvl2pPr>
            <a:lvl3pPr marL="1257300" indent="-342900">
              <a:defRPr>
                <a:solidFill>
                  <a:schemeClr val="tx1"/>
                </a:solidFill>
                <a:latin typeface="Arial" charset="0"/>
                <a:ea typeface="宋体" charset="0"/>
                <a:cs typeface="宋体" charset="0"/>
              </a:defRPr>
            </a:lvl3pPr>
            <a:lvl4pPr marL="1714500" indent="-342900">
              <a:defRPr>
                <a:solidFill>
                  <a:schemeClr val="tx1"/>
                </a:solidFill>
                <a:latin typeface="Arial" charset="0"/>
                <a:ea typeface="宋体" charset="0"/>
                <a:cs typeface="宋体" charset="0"/>
              </a:defRPr>
            </a:lvl4pPr>
            <a:lvl5pPr marL="2171700" indent="-342900">
              <a:defRPr>
                <a:solidFill>
                  <a:schemeClr val="tx1"/>
                </a:solidFill>
                <a:latin typeface="Arial" charset="0"/>
                <a:ea typeface="宋体" charset="0"/>
                <a:cs typeface="宋体" charset="0"/>
              </a:defRPr>
            </a:lvl5pPr>
            <a:lvl6pPr marL="2628900" indent="-342900" fontAlgn="base">
              <a:spcBef>
                <a:spcPct val="0"/>
              </a:spcBef>
              <a:spcAft>
                <a:spcPct val="0"/>
              </a:spcAft>
              <a:defRPr>
                <a:solidFill>
                  <a:schemeClr val="tx1"/>
                </a:solidFill>
                <a:latin typeface="Arial" charset="0"/>
                <a:ea typeface="宋体" charset="0"/>
                <a:cs typeface="宋体" charset="0"/>
              </a:defRPr>
            </a:lvl6pPr>
            <a:lvl7pPr marL="3086100" indent="-342900" fontAlgn="base">
              <a:spcBef>
                <a:spcPct val="0"/>
              </a:spcBef>
              <a:spcAft>
                <a:spcPct val="0"/>
              </a:spcAft>
              <a:defRPr>
                <a:solidFill>
                  <a:schemeClr val="tx1"/>
                </a:solidFill>
                <a:latin typeface="Arial" charset="0"/>
                <a:ea typeface="宋体" charset="0"/>
                <a:cs typeface="宋体" charset="0"/>
              </a:defRPr>
            </a:lvl7pPr>
            <a:lvl8pPr marL="3543300" indent="-342900" fontAlgn="base">
              <a:spcBef>
                <a:spcPct val="0"/>
              </a:spcBef>
              <a:spcAft>
                <a:spcPct val="0"/>
              </a:spcAft>
              <a:defRPr>
                <a:solidFill>
                  <a:schemeClr val="tx1"/>
                </a:solidFill>
                <a:latin typeface="Arial" charset="0"/>
                <a:ea typeface="宋体" charset="0"/>
                <a:cs typeface="宋体" charset="0"/>
              </a:defRPr>
            </a:lvl8pPr>
            <a:lvl9pPr marL="4000500" indent="-342900" fontAlgn="base">
              <a:spcBef>
                <a:spcPct val="0"/>
              </a:spcBef>
              <a:spcAft>
                <a:spcPct val="0"/>
              </a:spcAft>
              <a:defRPr>
                <a:solidFill>
                  <a:schemeClr val="tx1"/>
                </a:solidFill>
                <a:latin typeface="Arial" charset="0"/>
                <a:ea typeface="宋体" charset="0"/>
                <a:cs typeface="宋体" charset="0"/>
              </a:defRPr>
            </a:lvl9pPr>
          </a:lstStyle>
          <a:p>
            <a:pPr>
              <a:spcBef>
                <a:spcPct val="50000"/>
              </a:spcBef>
              <a:buFontTx/>
              <a:buChar char="•"/>
              <a:defRPr/>
            </a:pPr>
            <a:r>
              <a:rPr lang="en-US" altLang="zh-CN" dirty="0" smtClean="0"/>
              <a:t>GOES-12 Sounder</a:t>
            </a:r>
          </a:p>
          <a:p>
            <a:pPr>
              <a:spcBef>
                <a:spcPct val="50000"/>
              </a:spcBef>
              <a:buFontTx/>
              <a:buChar char="•"/>
              <a:defRPr/>
            </a:pPr>
            <a:r>
              <a:rPr lang="en-US" altLang="zh-CN" dirty="0" smtClean="0"/>
              <a:t>CTP &gt;= 850 hPa</a:t>
            </a:r>
          </a:p>
          <a:p>
            <a:pPr>
              <a:spcBef>
                <a:spcPct val="50000"/>
              </a:spcBef>
              <a:buFontTx/>
              <a:buChar char="•"/>
              <a:defRPr/>
            </a:pPr>
            <a:r>
              <a:rPr lang="en-US" altLang="zh-CN" dirty="0" smtClean="0"/>
              <a:t>COT &gt; 2.0</a:t>
            </a:r>
          </a:p>
          <a:p>
            <a:pPr>
              <a:spcBef>
                <a:spcPct val="50000"/>
              </a:spcBef>
              <a:buFontTx/>
              <a:buChar char="•"/>
              <a:defRPr/>
            </a:pPr>
            <a:r>
              <a:rPr lang="en-US" altLang="zh-CN" dirty="0" smtClean="0"/>
              <a:t>08/2006 to 05/2007 </a:t>
            </a:r>
          </a:p>
          <a:p>
            <a:pPr>
              <a:spcBef>
                <a:spcPct val="50000"/>
              </a:spcBef>
              <a:buFontTx/>
              <a:buChar char="•"/>
              <a:defRPr/>
            </a:pPr>
            <a:r>
              <a:rPr lang="en-US" altLang="zh-CN" dirty="0" smtClean="0"/>
              <a:t>RAOBs at SGP ARM</a:t>
            </a:r>
          </a:p>
          <a:p>
            <a:pPr>
              <a:spcBef>
                <a:spcPct val="50000"/>
              </a:spcBef>
              <a:buFontTx/>
              <a:buChar char="•"/>
              <a:defRPr/>
            </a:pPr>
            <a:r>
              <a:rPr lang="en-US" altLang="zh-CN" dirty="0" smtClean="0"/>
              <a:t>RMS is reduced by 0.21 mm for PW3, and by 0.38 mm for PW2</a:t>
            </a:r>
          </a:p>
        </p:txBody>
      </p:sp>
      <p:pic>
        <p:nvPicPr>
          <p:cNvPr id="6861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584" t="702" r="7985" b="-635"/>
          <a:stretch>
            <a:fillRect/>
          </a:stretch>
        </p:blipFill>
        <p:spPr>
          <a:xfrm>
            <a:off x="323850" y="1123950"/>
            <a:ext cx="5688013" cy="5075238"/>
          </a:xfrm>
        </p:spPr>
      </p:pic>
      <p:sp>
        <p:nvSpPr>
          <p:cNvPr id="6861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97C46A29-BA1B-43E2-A143-F7A04A58F5F1}" type="slidenum">
              <a:rPr lang="en-US" sz="1400" i="0">
                <a:solidFill>
                  <a:srgbClr val="FFFF00"/>
                </a:solidFill>
                <a:latin typeface="Times New Roman" pitchFamily="18" charset="0"/>
              </a:rPr>
              <a:pPr/>
              <a:t>55</a:t>
            </a:fld>
            <a:endParaRPr lang="en-US" sz="1400" i="0">
              <a:solidFill>
                <a:srgbClr val="FFFF00"/>
              </a:solidFill>
              <a:latin typeface="Times New Roman" pitchFamily="18" charset="0"/>
            </a:endParaRPr>
          </a:p>
        </p:txBody>
      </p:sp>
      <p:sp>
        <p:nvSpPr>
          <p:cNvPr id="68613" name="TextBox 8"/>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599951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62EAA8B7-48EB-40D6-8BBB-3128DD83DE6B}" type="slidenum">
              <a:rPr lang="en-US" altLang="zh-CN" sz="1400" i="0">
                <a:solidFill>
                  <a:srgbClr val="FFFF00"/>
                </a:solidFill>
                <a:latin typeface="Times New Roman" pitchFamily="18" charset="0"/>
              </a:rPr>
              <a:pPr/>
              <a:t>56</a:t>
            </a:fld>
            <a:endParaRPr lang="en-US" altLang="zh-CN" sz="1400" i="0">
              <a:solidFill>
                <a:srgbClr val="FFFF00"/>
              </a:solidFill>
              <a:latin typeface="Times New Roman" pitchFamily="18" charset="0"/>
            </a:endParaRPr>
          </a:p>
        </p:txBody>
      </p:sp>
      <p:sp>
        <p:nvSpPr>
          <p:cNvPr id="70658" name="Rectangle 4"/>
          <p:cNvSpPr>
            <a:spLocks noGrp="1" noChangeArrowheads="1"/>
          </p:cNvSpPr>
          <p:nvPr>
            <p:ph type="title"/>
          </p:nvPr>
        </p:nvSpPr>
        <p:spPr>
          <a:xfrm>
            <a:off x="457200" y="0"/>
            <a:ext cx="8382000" cy="1143000"/>
          </a:xfrm>
        </p:spPr>
        <p:txBody>
          <a:bodyPr/>
          <a:lstStyle/>
          <a:p>
            <a:r>
              <a:rPr lang="en-US" altLang="zh-CN" sz="3200" dirty="0" smtClean="0">
                <a:solidFill>
                  <a:srgbClr val="3333CC"/>
                </a:solidFill>
                <a:ea typeface="ＭＳ Ｐゴシック" pitchFamily="34" charset="-128"/>
              </a:rPr>
              <a:t>Significant increase in sounding coverage</a:t>
            </a:r>
          </a:p>
        </p:txBody>
      </p:sp>
      <p:pic>
        <p:nvPicPr>
          <p:cNvPr id="346118" name="Picture 6" descr="figure_08_rota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8599" t="50278"/>
          <a:stretch>
            <a:fillRect/>
          </a:stretch>
        </p:blipFill>
        <p:spPr>
          <a:xfrm>
            <a:off x="684213" y="1125538"/>
            <a:ext cx="7920037" cy="4840287"/>
          </a:xfrm>
          <a:noFill/>
          <a:extLs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346119" name="Text Box 7"/>
          <p:cNvSpPr txBox="1">
            <a:spLocks noChangeArrowheads="1"/>
          </p:cNvSpPr>
          <p:nvPr/>
        </p:nvSpPr>
        <p:spPr bwMode="auto">
          <a:xfrm>
            <a:off x="1357313" y="6027738"/>
            <a:ext cx="63150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sz="2400" dirty="0">
                <a:solidFill>
                  <a:srgbClr val="00FF00"/>
                </a:solidFill>
                <a:latin typeface="Arial" charset="0"/>
                <a:ea typeface="ＭＳ Ｐゴシック" charset="0"/>
                <a:cs typeface="ＭＳ Ｐゴシック" charset="0"/>
              </a:rPr>
              <a:t>57 % coverage deduction in non-use area</a:t>
            </a:r>
            <a:r>
              <a:rPr lang="en-US" altLang="zh-CN" dirty="0">
                <a:latin typeface="Arial" charset="0"/>
                <a:ea typeface="ＭＳ Ｐゴシック" charset="0"/>
                <a:cs typeface="ＭＳ Ｐゴシック" charset="0"/>
              </a:rPr>
              <a:t> </a:t>
            </a:r>
          </a:p>
        </p:txBody>
      </p:sp>
      <p:sp>
        <p:nvSpPr>
          <p:cNvPr id="346120" name="Text Box 8"/>
          <p:cNvSpPr txBox="1">
            <a:spLocks noChangeArrowheads="1"/>
          </p:cNvSpPr>
          <p:nvPr/>
        </p:nvSpPr>
        <p:spPr bwMode="auto">
          <a:xfrm>
            <a:off x="0" y="6457950"/>
            <a:ext cx="3159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zh-CN" dirty="0">
                <a:latin typeface="Arial" charset="0"/>
                <a:ea typeface="ＭＳ Ｐゴシック" charset="0"/>
                <a:cs typeface="ＭＳ Ｐゴシック" charset="0"/>
              </a:rPr>
              <a:t>18 UTC on 13 April 2006 </a:t>
            </a:r>
          </a:p>
        </p:txBody>
      </p:sp>
      <p:sp>
        <p:nvSpPr>
          <p:cNvPr id="346123" name="Text Box 11"/>
          <p:cNvSpPr txBox="1">
            <a:spLocks noChangeArrowheads="1"/>
          </p:cNvSpPr>
          <p:nvPr/>
        </p:nvSpPr>
        <p:spPr bwMode="auto">
          <a:xfrm>
            <a:off x="687388" y="1138238"/>
            <a:ext cx="1004887" cy="1604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spcBef>
                <a:spcPct val="50000"/>
              </a:spcBef>
            </a:pPr>
            <a:r>
              <a:rPr lang="en-US" altLang="zh-CN"/>
              <a:t>    </a:t>
            </a:r>
          </a:p>
          <a:p>
            <a:pPr eaLnBrk="1" hangingPunct="1">
              <a:spcBef>
                <a:spcPct val="50000"/>
              </a:spcBef>
            </a:pPr>
            <a:endParaRPr lang="en-US" altLang="zh-CN"/>
          </a:p>
          <a:p>
            <a:pPr eaLnBrk="1" hangingPunct="1">
              <a:spcBef>
                <a:spcPct val="50000"/>
              </a:spcBef>
            </a:pPr>
            <a:endParaRPr lang="en-US" altLang="zh-CN"/>
          </a:p>
          <a:p>
            <a:pPr eaLnBrk="1" hangingPunct="1">
              <a:spcBef>
                <a:spcPct val="50000"/>
              </a:spcBef>
            </a:pPr>
            <a:r>
              <a:rPr lang="en-US" altLang="zh-CN"/>
              <a:t>                 </a:t>
            </a:r>
          </a:p>
        </p:txBody>
      </p:sp>
      <p:sp>
        <p:nvSpPr>
          <p:cNvPr id="70663" name="TextBox 1"/>
          <p:cNvSpPr txBox="1">
            <a:spLocks noChangeArrowheads="1"/>
          </p:cNvSpPr>
          <p:nvPr/>
        </p:nvSpPr>
        <p:spPr bwMode="auto">
          <a:xfrm>
            <a:off x="4610100" y="6519863"/>
            <a:ext cx="20208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b="0" i="0" dirty="0"/>
              <a:t>Li et al. (2009), JGR</a:t>
            </a:r>
          </a:p>
        </p:txBody>
      </p:sp>
    </p:spTree>
    <p:extLst>
      <p:ext uri="{BB962C8B-B14F-4D97-AF65-F5344CB8AC3E}">
        <p14:creationId xmlns:p14="http://schemas.microsoft.com/office/powerpoint/2010/main" val="2025630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7" name="Rectangle 4"/>
          <p:cNvSpPr>
            <a:spLocks noGrp="1" noChangeArrowheads="1"/>
          </p:cNvSpPr>
          <p:nvPr>
            <p:ph type="title"/>
          </p:nvPr>
        </p:nvSpPr>
        <p:spPr>
          <a:xfrm>
            <a:off x="0" y="587375"/>
            <a:ext cx="9144000" cy="479425"/>
          </a:xfrm>
        </p:spPr>
        <p:txBody>
          <a:bodyPr/>
          <a:lstStyle/>
          <a:p>
            <a:r>
              <a:rPr lang="en-US" altLang="zh-CN" sz="1600" b="1" dirty="0" smtClean="0">
                <a:solidFill>
                  <a:srgbClr val="3333CC"/>
                </a:solidFill>
                <a:ea typeface="SimSun" pitchFamily="2" charset="-122"/>
              </a:rPr>
              <a:t>Validation of GOES-12 moisture soundings using Conventional RAOB </a:t>
            </a:r>
          </a:p>
        </p:txBody>
      </p:sp>
      <p:pic>
        <p:nvPicPr>
          <p:cNvPr id="24578" name="Picture 5"/>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55650" y="1143000"/>
            <a:ext cx="7632700" cy="4525963"/>
          </a:xfrm>
        </p:spPr>
      </p:pic>
      <p:sp>
        <p:nvSpPr>
          <p:cNvPr id="340998" name="Text Box 6"/>
          <p:cNvSpPr txBox="1">
            <a:spLocks noChangeArrowheads="1"/>
          </p:cNvSpPr>
          <p:nvPr/>
        </p:nvSpPr>
        <p:spPr bwMode="auto">
          <a:xfrm>
            <a:off x="1846263" y="5715000"/>
            <a:ext cx="56673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altLang="zh-CN" sz="1600" dirty="0">
                <a:solidFill>
                  <a:srgbClr val="000000"/>
                </a:solidFill>
              </a:rPr>
              <a:t>RAOB collected over CONUS from Jan 2007 to Nov 2008</a:t>
            </a:r>
          </a:p>
        </p:txBody>
      </p:sp>
      <p:sp>
        <p:nvSpPr>
          <p:cNvPr id="24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52A26AF4-E5D4-4E33-94CE-4B366B65C719}" type="slidenum">
              <a:rPr lang="en-US" sz="1400" i="0">
                <a:solidFill>
                  <a:srgbClr val="FFFF00"/>
                </a:solidFill>
                <a:latin typeface="Times New Roman" pitchFamily="18" charset="0"/>
              </a:rPr>
              <a:pPr/>
              <a:t>57</a:t>
            </a:fld>
            <a:endParaRPr lang="en-US" sz="1400" i="0">
              <a:solidFill>
                <a:srgbClr val="FFFF00"/>
              </a:solidFill>
              <a:latin typeface="Times New Roman" pitchFamily="18" charset="0"/>
            </a:endParaRPr>
          </a:p>
        </p:txBody>
      </p:sp>
    </p:spTree>
    <p:extLst>
      <p:ext uri="{BB962C8B-B14F-4D97-AF65-F5344CB8AC3E}">
        <p14:creationId xmlns:p14="http://schemas.microsoft.com/office/powerpoint/2010/main" val="926196487"/>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54975" y="1188720"/>
            <a:ext cx="8760425" cy="5516880"/>
          </a:xfrm>
        </p:spPr>
        <p:txBody>
          <a:bodyPr>
            <a:noAutofit/>
          </a:bodyPr>
          <a:lstStyle/>
          <a:p>
            <a:pPr>
              <a:lnSpc>
                <a:spcPct val="120000"/>
              </a:lnSpc>
            </a:pPr>
            <a:r>
              <a:rPr lang="en-US" sz="1600" b="1" dirty="0" smtClean="0">
                <a:solidFill>
                  <a:schemeClr val="bg1">
                    <a:lumMod val="50000"/>
                  </a:schemeClr>
                </a:solidFill>
              </a:rPr>
              <a:t>Product Generation and Assessment Using Available Proxy Data</a:t>
            </a:r>
          </a:p>
          <a:p>
            <a:pPr lvl="1">
              <a:lnSpc>
                <a:spcPct val="120000"/>
              </a:lnSpc>
            </a:pPr>
            <a:r>
              <a:rPr lang="en-US" sz="1400" i="1" dirty="0" smtClean="0">
                <a:solidFill>
                  <a:schemeClr val="bg1">
                    <a:lumMod val="50000"/>
                  </a:schemeClr>
                </a:solidFill>
              </a:rPr>
              <a:t>Highlight proxy products being generated</a:t>
            </a:r>
          </a:p>
          <a:p>
            <a:pPr lvl="1">
              <a:lnSpc>
                <a:spcPct val="120000"/>
              </a:lnSpc>
            </a:pPr>
            <a:r>
              <a:rPr lang="en-US" sz="1400" i="1" dirty="0" smtClean="0">
                <a:solidFill>
                  <a:schemeClr val="bg1">
                    <a:lumMod val="50000"/>
                  </a:schemeClr>
                </a:solidFill>
              </a:rPr>
              <a:t>Highlight  validation tools/methods and recent validation results </a:t>
            </a:r>
          </a:p>
          <a:p>
            <a:pPr lvl="1">
              <a:lnSpc>
                <a:spcPct val="120000"/>
              </a:lnSpc>
            </a:pPr>
            <a:r>
              <a:rPr lang="en-US" sz="1400" i="1" dirty="0" smtClean="0">
                <a:solidFill>
                  <a:schemeClr val="bg1">
                    <a:lumMod val="50000"/>
                  </a:schemeClr>
                </a:solidFill>
              </a:rPr>
              <a:t>Highlight any user engagement activities</a:t>
            </a:r>
          </a:p>
          <a:p>
            <a:pPr lvl="1">
              <a:lnSpc>
                <a:spcPct val="120000"/>
              </a:lnSpc>
            </a:pPr>
            <a:r>
              <a:rPr lang="en-US" sz="1400" i="1" dirty="0" smtClean="0">
                <a:solidFill>
                  <a:schemeClr val="bg1">
                    <a:lumMod val="50000"/>
                  </a:schemeClr>
                </a:solidFill>
              </a:rPr>
              <a:t>Highlight interactions with or support provided to any GOES-R Proving Ground Demonstrations</a:t>
            </a:r>
          </a:p>
          <a:p>
            <a:pPr>
              <a:lnSpc>
                <a:spcPct val="120000"/>
              </a:lnSpc>
              <a:buNone/>
            </a:pPr>
            <a:endParaRPr lang="en-US" sz="1600" b="1" dirty="0" smtClean="0">
              <a:solidFill>
                <a:schemeClr val="bg1">
                  <a:lumMod val="50000"/>
                </a:schemeClr>
              </a:solidFill>
            </a:endParaRPr>
          </a:p>
          <a:p>
            <a:pPr>
              <a:lnSpc>
                <a:spcPct val="120000"/>
              </a:lnSpc>
            </a:pPr>
            <a:r>
              <a:rPr lang="en-US" sz="1600" b="1" dirty="0" smtClean="0">
                <a:solidFill>
                  <a:schemeClr val="bg1">
                    <a:lumMod val="50000"/>
                  </a:schemeClr>
                </a:solidFill>
              </a:rPr>
              <a:t>Identifying and Planning for Algorithm Enhancements Beyond Baseline </a:t>
            </a:r>
          </a:p>
          <a:p>
            <a:pPr lvl="1">
              <a:lnSpc>
                <a:spcPct val="120000"/>
              </a:lnSpc>
            </a:pPr>
            <a:r>
              <a:rPr lang="en-US" sz="1400" i="1" dirty="0" smtClean="0">
                <a:solidFill>
                  <a:schemeClr val="bg1">
                    <a:lumMod val="50000"/>
                  </a:schemeClr>
                </a:solidFill>
              </a:rPr>
              <a:t>Description of algorithm enhancements that have been tested</a:t>
            </a:r>
          </a:p>
          <a:p>
            <a:pPr lvl="1">
              <a:lnSpc>
                <a:spcPct val="120000"/>
              </a:lnSpc>
            </a:pPr>
            <a:r>
              <a:rPr lang="en-US" sz="1400" i="1" dirty="0" smtClean="0">
                <a:solidFill>
                  <a:schemeClr val="bg1">
                    <a:lumMod val="50000"/>
                  </a:schemeClr>
                </a:solidFill>
              </a:rPr>
              <a:t>Highlight test results and benefits of enhancements</a:t>
            </a:r>
          </a:p>
          <a:p>
            <a:pPr lvl="1">
              <a:lnSpc>
                <a:spcPct val="120000"/>
              </a:lnSpc>
            </a:pPr>
            <a:r>
              <a:rPr lang="en-US" sz="1400" i="1" dirty="0" smtClean="0">
                <a:solidFill>
                  <a:schemeClr val="bg1">
                    <a:lumMod val="50000"/>
                  </a:schemeClr>
                </a:solidFill>
              </a:rPr>
              <a:t>List algorithm enhancements you envision needing to be transitioned to operations after launch</a:t>
            </a:r>
          </a:p>
          <a:p>
            <a:pPr lvl="1">
              <a:lnSpc>
                <a:spcPct val="120000"/>
              </a:lnSpc>
            </a:pPr>
            <a:endParaRPr lang="en-US" sz="1400" dirty="0" smtClean="0">
              <a:solidFill>
                <a:srgbClr val="000099"/>
              </a:solidFill>
            </a:endParaRPr>
          </a:p>
          <a:p>
            <a:pPr>
              <a:lnSpc>
                <a:spcPct val="120000"/>
              </a:lnSpc>
            </a:pPr>
            <a:r>
              <a:rPr lang="en-US" sz="1600" b="1" dirty="0" smtClean="0">
                <a:solidFill>
                  <a:srgbClr val="000099"/>
                </a:solidFill>
              </a:rPr>
              <a:t>Road to GOES-R Post-Launch Test (PLT) and Post-Launch Product Validation </a:t>
            </a:r>
          </a:p>
          <a:p>
            <a:pPr lvl="1">
              <a:lnSpc>
                <a:spcPct val="120000"/>
              </a:lnSpc>
            </a:pPr>
            <a:r>
              <a:rPr lang="en-US" sz="1400" i="1" dirty="0" smtClean="0">
                <a:solidFill>
                  <a:srgbClr val="000099"/>
                </a:solidFill>
              </a:rPr>
              <a:t>AWG team plans and approach to validate your team’s product(s) post-launch</a:t>
            </a:r>
          </a:p>
          <a:p>
            <a:pPr lvl="1">
              <a:lnSpc>
                <a:spcPct val="120000"/>
              </a:lnSpc>
            </a:pPr>
            <a:r>
              <a:rPr lang="en-US" sz="1400" i="1" dirty="0" smtClean="0">
                <a:solidFill>
                  <a:srgbClr val="000099"/>
                </a:solidFill>
              </a:rPr>
              <a:t>User engagement plans</a:t>
            </a:r>
          </a:p>
          <a:p>
            <a:pPr lvl="1">
              <a:lnSpc>
                <a:spcPct val="120000"/>
              </a:lnSpc>
            </a:pPr>
            <a:r>
              <a:rPr lang="en-US" sz="1400" i="1" dirty="0" smtClean="0">
                <a:solidFill>
                  <a:srgbClr val="000099"/>
                </a:solidFill>
              </a:rPr>
              <a:t>Concerns/comments/questions related to the GOES-R PLT and/or post-launch validation</a:t>
            </a:r>
            <a:endParaRPr lang="en-US" sz="1400" b="1" i="1" dirty="0" smtClean="0">
              <a:solidFill>
                <a:srgbClr val="000099"/>
              </a:solidFill>
            </a:endParaRPr>
          </a:p>
          <a:p>
            <a:pPr>
              <a:lnSpc>
                <a:spcPct val="120000"/>
              </a:lnSpc>
            </a:pPr>
            <a:endParaRPr lang="en-US" sz="1400" dirty="0" smtClean="0">
              <a:solidFill>
                <a:srgbClr val="000099"/>
              </a:solidFill>
            </a:endParaRPr>
          </a:p>
        </p:txBody>
      </p:sp>
      <p:sp>
        <p:nvSpPr>
          <p:cNvPr id="7" name="Title 1"/>
          <p:cNvSpPr>
            <a:spLocks noGrp="1"/>
          </p:cNvSpPr>
          <p:nvPr>
            <p:ph type="title"/>
          </p:nvPr>
        </p:nvSpPr>
        <p:spPr>
          <a:xfrm>
            <a:off x="943585"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Topics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58</a:t>
            </a:fld>
            <a:endParaRPr lang="en-US" dirty="0">
              <a:solidFill>
                <a:srgbClr val="000000"/>
              </a:solidFill>
              <a:latin typeface="Calibri" pitchFamily="34" charset="0"/>
            </a:endParaRPr>
          </a:p>
        </p:txBody>
      </p:sp>
    </p:spTree>
    <p:extLst>
      <p:ext uri="{BB962C8B-B14F-4D97-AF65-F5344CB8AC3E}">
        <p14:creationId xmlns:p14="http://schemas.microsoft.com/office/powerpoint/2010/main" val="1584683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ctangle 5"/>
          <p:cNvSpPr>
            <a:spLocks noGrp="1" noChangeArrowheads="1"/>
          </p:cNvSpPr>
          <p:nvPr>
            <p:ph type="body" idx="1"/>
          </p:nvPr>
        </p:nvSpPr>
        <p:spPr>
          <a:xfrm>
            <a:off x="191787" y="833754"/>
            <a:ext cx="8760425" cy="5935980"/>
          </a:xfrm>
        </p:spPr>
        <p:txBody>
          <a:bodyPr>
            <a:noAutofit/>
          </a:bodyPr>
          <a:lstStyle/>
          <a:p>
            <a:pPr>
              <a:lnSpc>
                <a:spcPct val="120000"/>
              </a:lnSpc>
            </a:pPr>
            <a:r>
              <a:rPr lang="en-US" sz="1600" b="1" dirty="0" smtClean="0">
                <a:solidFill>
                  <a:srgbClr val="000099"/>
                </a:solidFill>
              </a:rPr>
              <a:t>Facilitated near real-time GOES TPW product                                                                        validation at more than 300 sites over CONUS.</a:t>
            </a:r>
          </a:p>
          <a:p>
            <a:pPr>
              <a:lnSpc>
                <a:spcPct val="120000"/>
              </a:lnSpc>
            </a:pPr>
            <a:r>
              <a:rPr lang="en-US" sz="1600" b="1" dirty="0" smtClean="0">
                <a:solidFill>
                  <a:srgbClr val="000099"/>
                </a:solidFill>
              </a:rPr>
              <a:t>Provided GPS data to NCEP operational models,                                                                      NESDIS Blended TPW Product</a:t>
            </a:r>
            <a:r>
              <a:rPr lang="en-US" sz="1600" b="1" dirty="0">
                <a:solidFill>
                  <a:srgbClr val="000099"/>
                </a:solidFill>
              </a:rPr>
              <a:t>, NESDIS/STAR and </a:t>
            </a:r>
            <a:r>
              <a:rPr lang="en-US" sz="1600" b="1" dirty="0" smtClean="0">
                <a:solidFill>
                  <a:srgbClr val="000099"/>
                </a:solidFill>
              </a:rPr>
              <a:t>                                                         SSEC/CIMSS and others 24/7/365 @ </a:t>
            </a:r>
            <a:r>
              <a:rPr lang="en-US" sz="1600" b="1" dirty="0">
                <a:solidFill>
                  <a:srgbClr val="000099"/>
                </a:solidFill>
              </a:rPr>
              <a:t>&gt; 95% </a:t>
            </a:r>
            <a:r>
              <a:rPr lang="en-US" sz="1600" b="1" dirty="0" smtClean="0">
                <a:solidFill>
                  <a:srgbClr val="000099"/>
                </a:solidFill>
              </a:rPr>
              <a:t>reliability. </a:t>
            </a:r>
          </a:p>
          <a:p>
            <a:pPr>
              <a:lnSpc>
                <a:spcPct val="120000"/>
              </a:lnSpc>
            </a:pPr>
            <a:r>
              <a:rPr lang="en-US" sz="1600" b="1" dirty="0">
                <a:solidFill>
                  <a:srgbClr val="000099"/>
                </a:solidFill>
              </a:rPr>
              <a:t>Produced a DBMS, archive &amp; GUI to compare matched                              GOES moisture soundings at GPS-Met sites over Eastern &amp;                                                                              Western CONUS regions.</a:t>
            </a:r>
          </a:p>
          <a:p>
            <a:pPr>
              <a:lnSpc>
                <a:spcPct val="120000"/>
              </a:lnSpc>
            </a:pPr>
            <a:r>
              <a:rPr lang="en-US" sz="1600" b="1" dirty="0" smtClean="0">
                <a:solidFill>
                  <a:srgbClr val="000099"/>
                </a:solidFill>
              </a:rPr>
              <a:t>Input module reads experimental and operational                                                                      TPW products produced by STAR and CIMSS.</a:t>
            </a:r>
          </a:p>
          <a:p>
            <a:pPr>
              <a:lnSpc>
                <a:spcPct val="120000"/>
              </a:lnSpc>
            </a:pPr>
            <a:r>
              <a:rPr lang="en-US" sz="1600" b="1" dirty="0" smtClean="0">
                <a:solidFill>
                  <a:srgbClr val="000099"/>
                </a:solidFill>
              </a:rPr>
              <a:t>Analyzed </a:t>
            </a:r>
            <a:r>
              <a:rPr lang="en-US" sz="1600" b="1" dirty="0">
                <a:solidFill>
                  <a:srgbClr val="000099"/>
                </a:solidFill>
              </a:rPr>
              <a:t>and evaluated </a:t>
            </a:r>
            <a:r>
              <a:rPr lang="en-US" sz="1600" b="1" dirty="0" smtClean="0">
                <a:solidFill>
                  <a:srgbClr val="000099"/>
                </a:solidFill>
              </a:rPr>
              <a:t>TPW products </a:t>
            </a:r>
            <a:r>
              <a:rPr lang="en-US" sz="1600" b="1" dirty="0">
                <a:solidFill>
                  <a:srgbClr val="000099"/>
                </a:solidFill>
              </a:rPr>
              <a:t>derived from </a:t>
            </a:r>
            <a:r>
              <a:rPr lang="en-US" sz="1600" b="1" dirty="0" smtClean="0">
                <a:solidFill>
                  <a:srgbClr val="000099"/>
                </a:solidFill>
              </a:rPr>
              <a:t>                                                                     the </a:t>
            </a:r>
            <a:r>
              <a:rPr lang="en-US" sz="1600" b="1" dirty="0">
                <a:solidFill>
                  <a:srgbClr val="000099"/>
                </a:solidFill>
              </a:rPr>
              <a:t>GOES-East and GOES-West Sounders using the </a:t>
            </a:r>
            <a:r>
              <a:rPr lang="en-US" sz="1600" b="1" dirty="0" smtClean="0">
                <a:solidFill>
                  <a:srgbClr val="000099"/>
                </a:solidFill>
              </a:rPr>
              <a:t>                                                                    legacy </a:t>
            </a:r>
            <a:r>
              <a:rPr lang="en-US" sz="1600" b="1" dirty="0">
                <a:solidFill>
                  <a:srgbClr val="000099"/>
                </a:solidFill>
              </a:rPr>
              <a:t>Ma algorithm </a:t>
            </a:r>
            <a:r>
              <a:rPr lang="en-US" sz="1600" b="1" dirty="0" smtClean="0">
                <a:solidFill>
                  <a:srgbClr val="000099"/>
                </a:solidFill>
              </a:rPr>
              <a:t>and </a:t>
            </a:r>
            <a:r>
              <a:rPr lang="en-US" sz="1600" b="1" dirty="0">
                <a:solidFill>
                  <a:srgbClr val="000099"/>
                </a:solidFill>
              </a:rPr>
              <a:t>the newer Li algorithm </a:t>
            </a:r>
            <a:r>
              <a:rPr lang="en-US" sz="1600" b="1" dirty="0" smtClean="0">
                <a:solidFill>
                  <a:srgbClr val="000099"/>
                </a:solidFill>
              </a:rPr>
              <a:t>                                                                              with </a:t>
            </a:r>
            <a:r>
              <a:rPr lang="en-US" sz="1600" b="1" dirty="0">
                <a:solidFill>
                  <a:srgbClr val="000099"/>
                </a:solidFill>
              </a:rPr>
              <a:t>GPS IPW, GFS </a:t>
            </a:r>
            <a:r>
              <a:rPr lang="en-US" sz="1600" b="1" dirty="0" smtClean="0">
                <a:solidFill>
                  <a:srgbClr val="000099"/>
                </a:solidFill>
              </a:rPr>
              <a:t>analyses &amp; 6-hour </a:t>
            </a:r>
            <a:r>
              <a:rPr lang="en-US" sz="1600" b="1" dirty="0" err="1" smtClean="0">
                <a:solidFill>
                  <a:srgbClr val="000099"/>
                </a:solidFill>
              </a:rPr>
              <a:t>Fcsts</a:t>
            </a:r>
            <a:r>
              <a:rPr lang="en-US" sz="1600" b="1" dirty="0" smtClean="0">
                <a:solidFill>
                  <a:srgbClr val="000099"/>
                </a:solidFill>
              </a:rPr>
              <a:t> used as                                                                the </a:t>
            </a:r>
            <a:r>
              <a:rPr lang="en-US" sz="1600" b="1" dirty="0">
                <a:solidFill>
                  <a:srgbClr val="000099"/>
                </a:solidFill>
              </a:rPr>
              <a:t>first guess in the generation of </a:t>
            </a:r>
            <a:r>
              <a:rPr lang="en-US" sz="1600" b="1" dirty="0" smtClean="0">
                <a:solidFill>
                  <a:srgbClr val="000099"/>
                </a:solidFill>
              </a:rPr>
              <a:t>legacy &amp; new                                                                              products</a:t>
            </a:r>
            <a:r>
              <a:rPr lang="en-US" sz="1600" b="1" dirty="0">
                <a:solidFill>
                  <a:srgbClr val="000099"/>
                </a:solidFill>
              </a:rPr>
              <a:t>.  </a:t>
            </a:r>
            <a:r>
              <a:rPr lang="en-US" sz="1600" b="1" dirty="0" smtClean="0">
                <a:solidFill>
                  <a:srgbClr val="000099"/>
                </a:solidFill>
              </a:rPr>
              <a:t>Also evaluated a new regression technique </a:t>
            </a:r>
            <a:r>
              <a:rPr lang="en-US" sz="1600" b="1" dirty="0">
                <a:solidFill>
                  <a:srgbClr val="000099"/>
                </a:solidFill>
              </a:rPr>
              <a:t>developed by CIMSS to estimate the first </a:t>
            </a:r>
            <a:r>
              <a:rPr lang="en-US" sz="1600" b="1" dirty="0" smtClean="0">
                <a:solidFill>
                  <a:srgbClr val="000099"/>
                </a:solidFill>
              </a:rPr>
              <a:t>guess.</a:t>
            </a:r>
          </a:p>
          <a:p>
            <a:pPr>
              <a:lnSpc>
                <a:spcPct val="120000"/>
              </a:lnSpc>
            </a:pPr>
            <a:r>
              <a:rPr lang="en-US" sz="1600" b="1" dirty="0" smtClean="0">
                <a:solidFill>
                  <a:srgbClr val="000099"/>
                </a:solidFill>
              </a:rPr>
              <a:t>Contributed to SPSRB briefing that resulted </a:t>
            </a:r>
            <a:r>
              <a:rPr lang="en-US" sz="1600" b="1" dirty="0">
                <a:solidFill>
                  <a:srgbClr val="000099"/>
                </a:solidFill>
              </a:rPr>
              <a:t>in the transition of the Li algorithm from research into operations on 25 February 2013.</a:t>
            </a:r>
          </a:p>
        </p:txBody>
      </p:sp>
      <p:sp>
        <p:nvSpPr>
          <p:cNvPr id="7" name="Title 1"/>
          <p:cNvSpPr>
            <a:spLocks noGrp="1"/>
          </p:cNvSpPr>
          <p:nvPr>
            <p:ph type="title"/>
          </p:nvPr>
        </p:nvSpPr>
        <p:spPr>
          <a:xfrm>
            <a:off x="1080040" y="65088"/>
            <a:ext cx="6984460" cy="752475"/>
          </a:xfrm>
        </p:spPr>
        <p:txBody>
          <a:bodyPr/>
          <a:lstStyle/>
          <a:p>
            <a:r>
              <a:rPr lang="en-US" sz="2400" b="1" dirty="0" smtClean="0">
                <a:solidFill>
                  <a:srgbClr val="0000FF"/>
                </a:solidFill>
                <a:effectLst>
                  <a:outerShdw blurRad="38100" dist="38100" dir="2700000" algn="tl">
                    <a:srgbClr val="000000">
                      <a:alpha val="43137"/>
                    </a:srgbClr>
                  </a:outerShdw>
                </a:effectLst>
              </a:rPr>
              <a:t>ESRL GSD’s 2013 Contributions</a:t>
            </a:r>
            <a:endParaRPr lang="en-US" sz="2400" dirty="0">
              <a:latin typeface="+mn-lt"/>
            </a:endParaRPr>
          </a:p>
        </p:txBody>
      </p:sp>
      <p:sp>
        <p:nvSpPr>
          <p:cNvPr id="8" name="Slide Number Placeholder 7"/>
          <p:cNvSpPr>
            <a:spLocks noGrp="1"/>
          </p:cNvSpPr>
          <p:nvPr>
            <p:ph type="sldNum" sz="quarter" idx="4294967295"/>
          </p:nvPr>
        </p:nvSpPr>
        <p:spPr>
          <a:xfrm>
            <a:off x="8153463" y="6485469"/>
            <a:ext cx="905933" cy="303741"/>
          </a:xfrm>
          <a:prstGeom prst="rect">
            <a:avLst/>
          </a:prstGeom>
        </p:spPr>
        <p:txBody>
          <a:bodyPr/>
          <a:lstStyle/>
          <a:p>
            <a:fld id="{5BA0CD8C-480D-4EFE-B840-7F15D9DDF482}" type="slidenum">
              <a:rPr lang="en-US">
                <a:solidFill>
                  <a:srgbClr val="000000"/>
                </a:solidFill>
                <a:latin typeface="Calibri" pitchFamily="34" charset="0"/>
              </a:rPr>
              <a:pPr/>
              <a:t>59</a:t>
            </a:fld>
            <a:endParaRPr lang="en-US" dirty="0">
              <a:solidFill>
                <a:srgbClr val="000000"/>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886" y="812800"/>
            <a:ext cx="3167614" cy="22987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676" y="3237185"/>
            <a:ext cx="3163824" cy="2371386"/>
          </a:xfrm>
          <a:prstGeom prst="rect">
            <a:avLst/>
          </a:prstGeom>
        </p:spPr>
      </p:pic>
    </p:spTree>
    <p:extLst>
      <p:ext uri="{BB962C8B-B14F-4D97-AF65-F5344CB8AC3E}">
        <p14:creationId xmlns:p14="http://schemas.microsoft.com/office/powerpoint/2010/main" val="888879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Number Placeholder 5"/>
          <p:cNvSpPr>
            <a:spLocks noGrp="1"/>
          </p:cNvSpPr>
          <p:nvPr>
            <p:ph type="sldNum" sz="quarter" idx="11"/>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2DC4F34C-D0D6-4799-8020-484E3239E20D}" type="slidenum">
              <a:rPr lang="en-US" sz="1400" i="0">
                <a:solidFill>
                  <a:srgbClr val="FFFF00"/>
                </a:solidFill>
                <a:latin typeface="Times New Roman" pitchFamily="18" charset="0"/>
              </a:rPr>
              <a:pPr/>
              <a:t>6</a:t>
            </a:fld>
            <a:endParaRPr lang="en-US" sz="1400" i="0">
              <a:solidFill>
                <a:srgbClr val="FFFF00"/>
              </a:solidFill>
              <a:latin typeface="Times New Roman" pitchFamily="18" charset="0"/>
            </a:endParaRPr>
          </a:p>
        </p:txBody>
      </p:sp>
      <p:sp>
        <p:nvSpPr>
          <p:cNvPr id="16386" name="Rectangle 2"/>
          <p:cNvSpPr>
            <a:spLocks noGrp="1" noChangeArrowheads="1"/>
          </p:cNvSpPr>
          <p:nvPr>
            <p:ph type="title"/>
          </p:nvPr>
        </p:nvSpPr>
        <p:spPr>
          <a:xfrm>
            <a:off x="-228600" y="-134937"/>
            <a:ext cx="9448800" cy="1125537"/>
          </a:xfrm>
          <a:noFill/>
        </p:spPr>
        <p:txBody>
          <a:bodyPr/>
          <a:lstStyle/>
          <a:p>
            <a:pPr eaLnBrk="1" hangingPunct="1"/>
            <a:r>
              <a:rPr lang="en-US" sz="2400" b="1" dirty="0" smtClean="0">
                <a:solidFill>
                  <a:srgbClr val="333399"/>
                </a:solidFill>
                <a:ea typeface="ＭＳ Ｐゴシック" pitchFamily="34" charset="-128"/>
              </a:rPr>
              <a:t>Example LAP Output Using Simulated ABI Data (e.g., CONUS)</a:t>
            </a:r>
          </a:p>
        </p:txBody>
      </p:sp>
      <p:sp>
        <p:nvSpPr>
          <p:cNvPr id="16387" name="Text Box 11"/>
          <p:cNvSpPr txBox="1">
            <a:spLocks noChangeArrowheads="1"/>
          </p:cNvSpPr>
          <p:nvPr/>
        </p:nvSpPr>
        <p:spPr bwMode="auto">
          <a:xfrm>
            <a:off x="381000" y="924149"/>
            <a:ext cx="222528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TPW and </a:t>
            </a:r>
            <a:r>
              <a:rPr lang="en-US" sz="1600" dirty="0">
                <a:solidFill>
                  <a:srgbClr val="3333CC"/>
                </a:solidFill>
              </a:rPr>
              <a:t>layered PW</a:t>
            </a:r>
          </a:p>
        </p:txBody>
      </p:sp>
      <p:sp>
        <p:nvSpPr>
          <p:cNvPr id="16388" name="Text Box 12"/>
          <p:cNvSpPr txBox="1">
            <a:spLocks noChangeArrowheads="1"/>
          </p:cNvSpPr>
          <p:nvPr/>
        </p:nvSpPr>
        <p:spPr bwMode="auto">
          <a:xfrm>
            <a:off x="762000" y="4004846"/>
            <a:ext cx="13219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Total Totals</a:t>
            </a:r>
          </a:p>
        </p:txBody>
      </p:sp>
      <p:sp>
        <p:nvSpPr>
          <p:cNvPr id="16389" name="Text Box 13"/>
          <p:cNvSpPr txBox="1">
            <a:spLocks noChangeArrowheads="1"/>
          </p:cNvSpPr>
          <p:nvPr/>
        </p:nvSpPr>
        <p:spPr bwMode="auto">
          <a:xfrm>
            <a:off x="6426200" y="872774"/>
            <a:ext cx="264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Convective Available Potential Energy</a:t>
            </a:r>
          </a:p>
        </p:txBody>
      </p:sp>
      <p:sp>
        <p:nvSpPr>
          <p:cNvPr id="16390" name="Text Box 14"/>
          <p:cNvSpPr txBox="1">
            <a:spLocks noChangeArrowheads="1"/>
          </p:cNvSpPr>
          <p:nvPr/>
        </p:nvSpPr>
        <p:spPr bwMode="auto">
          <a:xfrm>
            <a:off x="3775075" y="4004846"/>
            <a:ext cx="9252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K Index</a:t>
            </a:r>
          </a:p>
        </p:txBody>
      </p:sp>
      <p:sp>
        <p:nvSpPr>
          <p:cNvPr id="16391" name="Text Box 13"/>
          <p:cNvSpPr txBox="1">
            <a:spLocks noChangeArrowheads="1"/>
          </p:cNvSpPr>
          <p:nvPr/>
        </p:nvSpPr>
        <p:spPr bwMode="auto">
          <a:xfrm>
            <a:off x="3717925" y="924149"/>
            <a:ext cx="1337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Lifted Index</a:t>
            </a:r>
          </a:p>
        </p:txBody>
      </p:sp>
      <p:sp>
        <p:nvSpPr>
          <p:cNvPr id="16392" name="Text Box 13"/>
          <p:cNvSpPr txBox="1">
            <a:spLocks noChangeArrowheads="1"/>
          </p:cNvSpPr>
          <p:nvPr/>
        </p:nvSpPr>
        <p:spPr bwMode="auto">
          <a:xfrm>
            <a:off x="6394585" y="4004846"/>
            <a:ext cx="17588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r>
              <a:rPr lang="en-US" sz="1600" dirty="0"/>
              <a:t>Showalter Index</a:t>
            </a:r>
          </a:p>
        </p:txBody>
      </p:sp>
      <p:pic>
        <p:nvPicPr>
          <p:cNvPr id="16393" name="Picture 16" descr="TPW_WV123"/>
          <p:cNvPicPr>
            <a:picLocks noChangeAspect="1" noChangeArrowheads="1"/>
          </p:cNvPicPr>
          <p:nvPr/>
        </p:nvPicPr>
        <p:blipFill>
          <a:blip r:embed="rId3" cstate="print">
            <a:extLst>
              <a:ext uri="{28A0092B-C50C-407E-A947-70E740481C1C}">
                <a14:useLocalDpi xmlns:a14="http://schemas.microsoft.com/office/drawing/2010/main" val="0"/>
              </a:ext>
            </a:extLst>
          </a:blip>
          <a:srcRect l="1050" t="3012" r="1503" b="6409"/>
          <a:stretch>
            <a:fillRect/>
          </a:stretch>
        </p:blipFill>
        <p:spPr bwMode="auto">
          <a:xfrm>
            <a:off x="44579" y="1457549"/>
            <a:ext cx="3155821" cy="220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7" descr="LI"/>
          <p:cNvPicPr>
            <a:picLocks noChangeAspect="1" noChangeArrowheads="1"/>
          </p:cNvPicPr>
          <p:nvPr/>
        </p:nvPicPr>
        <p:blipFill>
          <a:blip r:embed="rId4" cstate="print">
            <a:extLst>
              <a:ext uri="{28A0092B-C50C-407E-A947-70E740481C1C}">
                <a14:useLocalDpi xmlns:a14="http://schemas.microsoft.com/office/drawing/2010/main" val="0"/>
              </a:ext>
            </a:extLst>
          </a:blip>
          <a:srcRect l="19490" t="17131" r="6351" b="13568"/>
          <a:stretch>
            <a:fillRect/>
          </a:stretch>
        </p:blipFill>
        <p:spPr bwMode="auto">
          <a:xfrm>
            <a:off x="3264862" y="1533750"/>
            <a:ext cx="2983538" cy="209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descr="CAPE"/>
          <p:cNvPicPr>
            <a:picLocks noChangeAspect="1" noChangeArrowheads="1"/>
          </p:cNvPicPr>
          <p:nvPr/>
        </p:nvPicPr>
        <p:blipFill>
          <a:blip r:embed="rId5" cstate="print">
            <a:extLst>
              <a:ext uri="{28A0092B-C50C-407E-A947-70E740481C1C}">
                <a14:useLocalDpi xmlns:a14="http://schemas.microsoft.com/office/drawing/2010/main" val="0"/>
              </a:ext>
            </a:extLst>
          </a:blip>
          <a:srcRect l="18619" t="16382" r="5994" b="13657"/>
          <a:stretch>
            <a:fillRect/>
          </a:stretch>
        </p:blipFill>
        <p:spPr bwMode="auto">
          <a:xfrm>
            <a:off x="6096000" y="1533749"/>
            <a:ext cx="3032943" cy="2110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9" descr="TT"/>
          <p:cNvPicPr>
            <a:picLocks noChangeAspect="1" noChangeArrowheads="1"/>
          </p:cNvPicPr>
          <p:nvPr/>
        </p:nvPicPr>
        <p:blipFill>
          <a:blip r:embed="rId6" cstate="print">
            <a:extLst>
              <a:ext uri="{28A0092B-C50C-407E-A947-70E740481C1C}">
                <a14:useLocalDpi xmlns:a14="http://schemas.microsoft.com/office/drawing/2010/main" val="0"/>
              </a:ext>
            </a:extLst>
          </a:blip>
          <a:srcRect l="17668" t="15988" r="6158" b="13609"/>
          <a:stretch>
            <a:fillRect/>
          </a:stretch>
        </p:blipFill>
        <p:spPr bwMode="auto">
          <a:xfrm>
            <a:off x="-16605" y="4343400"/>
            <a:ext cx="3064605" cy="212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0" descr="KI"/>
          <p:cNvPicPr>
            <a:picLocks noChangeAspect="1" noChangeArrowheads="1"/>
          </p:cNvPicPr>
          <p:nvPr/>
        </p:nvPicPr>
        <p:blipFill>
          <a:blip r:embed="rId7" cstate="print">
            <a:extLst>
              <a:ext uri="{28A0092B-C50C-407E-A947-70E740481C1C}">
                <a14:useLocalDpi xmlns:a14="http://schemas.microsoft.com/office/drawing/2010/main" val="0"/>
              </a:ext>
            </a:extLst>
          </a:blip>
          <a:srcRect l="17348" t="15804" r="6770" b="14111"/>
          <a:stretch>
            <a:fillRect/>
          </a:stretch>
        </p:blipFill>
        <p:spPr bwMode="auto">
          <a:xfrm>
            <a:off x="2971800" y="4362274"/>
            <a:ext cx="3052857" cy="211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21" descr="SI"/>
          <p:cNvPicPr>
            <a:picLocks noChangeAspect="1" noChangeArrowheads="1"/>
          </p:cNvPicPr>
          <p:nvPr/>
        </p:nvPicPr>
        <p:blipFill>
          <a:blip r:embed="rId8" cstate="print">
            <a:extLst>
              <a:ext uri="{28A0092B-C50C-407E-A947-70E740481C1C}">
                <a14:useLocalDpi xmlns:a14="http://schemas.microsoft.com/office/drawing/2010/main" val="0"/>
              </a:ext>
            </a:extLst>
          </a:blip>
          <a:srcRect l="17389" t="16936" r="5397" b="14162"/>
          <a:stretch>
            <a:fillRect/>
          </a:stretch>
        </p:blipFill>
        <p:spPr bwMode="auto">
          <a:xfrm>
            <a:off x="6019800" y="4419600"/>
            <a:ext cx="3106446" cy="207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6</a:t>
            </a:fld>
            <a:endParaRPr lang="en-US" sz="1400" b="0" i="0" dirty="0">
              <a:solidFill>
                <a:srgbClr val="FFFF00"/>
              </a:solidFill>
              <a:latin typeface="Times New Roman" pitchFamily="18" charset="0"/>
            </a:endParaRPr>
          </a:p>
        </p:txBody>
      </p:sp>
    </p:spTree>
    <p:extLst>
      <p:ext uri="{BB962C8B-B14F-4D97-AF65-F5344CB8AC3E}">
        <p14:creationId xmlns:p14="http://schemas.microsoft.com/office/powerpoint/2010/main" val="424617123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5BA0CD8C-480D-4EFE-B840-7F15D9DDF482}" type="slidenum">
              <a:rPr lang="en-US">
                <a:solidFill>
                  <a:srgbClr val="000000"/>
                </a:solidFill>
                <a:latin typeface="Calibri" pitchFamily="34" charset="0"/>
              </a:rPr>
              <a:pPr/>
              <a:t>60</a:t>
            </a:fld>
            <a:endParaRPr lang="en-US" dirty="0">
              <a:solidFill>
                <a:srgbClr val="000000"/>
              </a:solidFill>
              <a:latin typeface="Calibri" pitchFamily="34" charset="0"/>
            </a:endParaRPr>
          </a:p>
        </p:txBody>
      </p:sp>
      <p:sp>
        <p:nvSpPr>
          <p:cNvPr id="5" name="Title 1"/>
          <p:cNvSpPr>
            <a:spLocks noGrp="1"/>
          </p:cNvSpPr>
          <p:nvPr>
            <p:ph type="title"/>
          </p:nvPr>
        </p:nvSpPr>
        <p:spPr>
          <a:xfrm>
            <a:off x="1080040" y="36264"/>
            <a:ext cx="6984460" cy="752475"/>
          </a:xfrm>
        </p:spPr>
        <p:txBody>
          <a:bodyPr/>
          <a:lstStyle/>
          <a:p>
            <a:r>
              <a:rPr lang="en-US" sz="2400" b="1" dirty="0">
                <a:solidFill>
                  <a:srgbClr val="0000FF"/>
                </a:solidFill>
                <a:effectLst>
                  <a:outerShdw blurRad="38100" dist="38100" dir="2700000" algn="tl">
                    <a:srgbClr val="000000">
                      <a:alpha val="43137"/>
                    </a:srgbClr>
                  </a:outerShdw>
                </a:effectLst>
              </a:rPr>
              <a:t>2014 </a:t>
            </a:r>
            <a:r>
              <a:rPr lang="en-US" sz="2400" b="1" dirty="0" smtClean="0">
                <a:solidFill>
                  <a:srgbClr val="0000FF"/>
                </a:solidFill>
                <a:effectLst>
                  <a:outerShdw blurRad="38100" dist="38100" dir="2700000" algn="tl">
                    <a:srgbClr val="000000">
                      <a:alpha val="43137"/>
                    </a:srgbClr>
                  </a:outerShdw>
                </a:effectLst>
              </a:rPr>
              <a:t>Plans for GPS-Met validation</a:t>
            </a:r>
            <a:endParaRPr lang="en-US" sz="2400" dirty="0">
              <a:latin typeface="+mn-lt"/>
            </a:endParaRPr>
          </a:p>
        </p:txBody>
      </p:sp>
      <p:sp>
        <p:nvSpPr>
          <p:cNvPr id="6" name="Rectangle 5"/>
          <p:cNvSpPr txBox="1">
            <a:spLocks noChangeArrowheads="1"/>
          </p:cNvSpPr>
          <p:nvPr/>
        </p:nvSpPr>
        <p:spPr bwMode="auto">
          <a:xfrm>
            <a:off x="191787" y="870576"/>
            <a:ext cx="8760425" cy="528816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lnSpc>
                <a:spcPct val="115000"/>
              </a:lnSpc>
              <a:spcBef>
                <a:spcPct val="35000"/>
              </a:spcBef>
              <a:spcAft>
                <a:spcPct val="0"/>
              </a:spcAft>
              <a:buChar char="•"/>
              <a:defRPr sz="2000">
                <a:solidFill>
                  <a:schemeClr val="tx1"/>
                </a:solidFill>
                <a:latin typeface="+mn-lt"/>
                <a:ea typeface="+mn-ea"/>
                <a:cs typeface="+mn-cs"/>
              </a:defRPr>
            </a:lvl1pPr>
            <a:lvl2pPr marL="742950" indent="-285750" algn="l" rtl="0" eaLnBrk="0" fontAlgn="base" hangingPunct="0">
              <a:lnSpc>
                <a:spcPct val="115000"/>
              </a:lnSpc>
              <a:spcBef>
                <a:spcPct val="35000"/>
              </a:spcBef>
              <a:spcAft>
                <a:spcPct val="0"/>
              </a:spcAft>
              <a:buChar char="–"/>
              <a:defRPr>
                <a:solidFill>
                  <a:schemeClr val="tx1"/>
                </a:solidFill>
                <a:latin typeface="+mn-lt"/>
              </a:defRPr>
            </a:lvl2pPr>
            <a:lvl3pPr marL="1143000" indent="-228600" algn="l" rtl="0" eaLnBrk="0" fontAlgn="base" hangingPunct="0">
              <a:lnSpc>
                <a:spcPct val="115000"/>
              </a:lnSpc>
              <a:spcBef>
                <a:spcPct val="35000"/>
              </a:spcBef>
              <a:spcAft>
                <a:spcPct val="0"/>
              </a:spcAft>
              <a:buChar char="•"/>
              <a:defRPr sz="1600">
                <a:solidFill>
                  <a:schemeClr val="tx1"/>
                </a:solidFill>
                <a:latin typeface="+mn-lt"/>
              </a:defRPr>
            </a:lvl3pPr>
            <a:lvl4pPr marL="1600200" indent="-228600" algn="l" rtl="0" eaLnBrk="0" fontAlgn="base" hangingPunct="0">
              <a:lnSpc>
                <a:spcPct val="115000"/>
              </a:lnSpc>
              <a:spcBef>
                <a:spcPct val="35000"/>
              </a:spcBef>
              <a:spcAft>
                <a:spcPct val="0"/>
              </a:spcAft>
              <a:buChar char="–"/>
              <a:defRPr sz="1400">
                <a:solidFill>
                  <a:schemeClr val="tx1"/>
                </a:solidFill>
                <a:latin typeface="+mn-lt"/>
              </a:defRPr>
            </a:lvl4pPr>
            <a:lvl5pPr marL="2057400" indent="-228600" algn="l" rtl="0" eaLnBrk="0" fontAlgn="base" hangingPunct="0">
              <a:lnSpc>
                <a:spcPct val="115000"/>
              </a:lnSpc>
              <a:spcBef>
                <a:spcPct val="35000"/>
              </a:spcBef>
              <a:spcAft>
                <a:spcPct val="0"/>
              </a:spcAft>
              <a:buChar char="»"/>
              <a:defRPr sz="1200">
                <a:solidFill>
                  <a:schemeClr val="tx1"/>
                </a:solidFill>
                <a:latin typeface="+mn-lt"/>
              </a:defRPr>
            </a:lvl5pPr>
            <a:lvl6pPr marL="2514600" indent="-228600" algn="l" rtl="0" fontAlgn="base">
              <a:lnSpc>
                <a:spcPct val="115000"/>
              </a:lnSpc>
              <a:spcBef>
                <a:spcPct val="35000"/>
              </a:spcBef>
              <a:spcAft>
                <a:spcPct val="0"/>
              </a:spcAft>
              <a:buChar char="»"/>
              <a:defRPr sz="1200">
                <a:solidFill>
                  <a:schemeClr val="tx1"/>
                </a:solidFill>
                <a:latin typeface="+mn-lt"/>
              </a:defRPr>
            </a:lvl6pPr>
            <a:lvl7pPr marL="2971800" indent="-228600" algn="l" rtl="0" fontAlgn="base">
              <a:lnSpc>
                <a:spcPct val="115000"/>
              </a:lnSpc>
              <a:spcBef>
                <a:spcPct val="35000"/>
              </a:spcBef>
              <a:spcAft>
                <a:spcPct val="0"/>
              </a:spcAft>
              <a:buChar char="»"/>
              <a:defRPr sz="1200">
                <a:solidFill>
                  <a:schemeClr val="tx1"/>
                </a:solidFill>
                <a:latin typeface="+mn-lt"/>
              </a:defRPr>
            </a:lvl7pPr>
            <a:lvl8pPr marL="3429000" indent="-228600" algn="l" rtl="0" fontAlgn="base">
              <a:lnSpc>
                <a:spcPct val="115000"/>
              </a:lnSpc>
              <a:spcBef>
                <a:spcPct val="35000"/>
              </a:spcBef>
              <a:spcAft>
                <a:spcPct val="0"/>
              </a:spcAft>
              <a:buChar char="»"/>
              <a:defRPr sz="1200">
                <a:solidFill>
                  <a:schemeClr val="tx1"/>
                </a:solidFill>
                <a:latin typeface="+mn-lt"/>
              </a:defRPr>
            </a:lvl8pPr>
            <a:lvl9pPr marL="3886200" indent="-228600" algn="l" rtl="0" fontAlgn="base">
              <a:lnSpc>
                <a:spcPct val="115000"/>
              </a:lnSpc>
              <a:spcBef>
                <a:spcPct val="35000"/>
              </a:spcBef>
              <a:spcAft>
                <a:spcPct val="0"/>
              </a:spcAft>
              <a:buChar char="»"/>
              <a:defRPr sz="1200">
                <a:solidFill>
                  <a:schemeClr val="tx1"/>
                </a:solidFill>
                <a:latin typeface="+mn-lt"/>
              </a:defRPr>
            </a:lvl9pPr>
          </a:lstStyle>
          <a:p>
            <a:pPr>
              <a:lnSpc>
                <a:spcPct val="120000"/>
              </a:lnSpc>
            </a:pPr>
            <a:r>
              <a:rPr lang="en-US" sz="1600" b="1" kern="0" dirty="0" smtClean="0">
                <a:solidFill>
                  <a:srgbClr val="000099"/>
                </a:solidFill>
              </a:rPr>
              <a:t>Sustain 30-min GPS-Met data, products and services                                                               provided by OAR/ESRL until (at least) Q4 FY14. </a:t>
            </a:r>
          </a:p>
          <a:p>
            <a:pPr>
              <a:lnSpc>
                <a:spcPct val="120000"/>
              </a:lnSpc>
            </a:pPr>
            <a:r>
              <a:rPr lang="en-US" sz="1600" b="1" kern="0" dirty="0" smtClean="0">
                <a:solidFill>
                  <a:srgbClr val="000099"/>
                </a:solidFill>
              </a:rPr>
              <a:t>Continue </a:t>
            </a:r>
            <a:r>
              <a:rPr lang="en-US" sz="1600" b="1" kern="0" dirty="0">
                <a:solidFill>
                  <a:srgbClr val="000099"/>
                </a:solidFill>
              </a:rPr>
              <a:t>verification of the GOES-R Sounder Product                                                                  algorithm </a:t>
            </a:r>
            <a:r>
              <a:rPr lang="en-US" sz="1600" b="1" kern="0" dirty="0" smtClean="0">
                <a:solidFill>
                  <a:srgbClr val="000099"/>
                </a:solidFill>
              </a:rPr>
              <a:t>as long as possible using </a:t>
            </a:r>
            <a:r>
              <a:rPr lang="en-US" sz="1600" b="1" kern="0" dirty="0">
                <a:solidFill>
                  <a:srgbClr val="000099"/>
                </a:solidFill>
              </a:rPr>
              <a:t>both the full range </a:t>
            </a:r>
            <a:r>
              <a:rPr lang="en-US" sz="1600" b="1" kern="0" dirty="0" smtClean="0">
                <a:solidFill>
                  <a:srgbClr val="000099"/>
                </a:solidFill>
              </a:rPr>
              <a:t>                                                                            of currently available </a:t>
            </a:r>
            <a:r>
              <a:rPr lang="en-US" sz="1600" b="1" kern="0" dirty="0">
                <a:solidFill>
                  <a:srgbClr val="000099"/>
                </a:solidFill>
              </a:rPr>
              <a:t>spectral bands and GOES-R ABI </a:t>
            </a:r>
            <a:r>
              <a:rPr lang="en-US" sz="1600" b="1" kern="0" dirty="0" smtClean="0">
                <a:solidFill>
                  <a:srgbClr val="000099"/>
                </a:solidFill>
              </a:rPr>
              <a:t>                                                      bands</a:t>
            </a:r>
            <a:r>
              <a:rPr lang="en-US" sz="1600" b="1" kern="0" dirty="0">
                <a:solidFill>
                  <a:srgbClr val="000099"/>
                </a:solidFill>
              </a:rPr>
              <a:t>.</a:t>
            </a:r>
          </a:p>
          <a:p>
            <a:pPr>
              <a:lnSpc>
                <a:spcPct val="120000"/>
              </a:lnSpc>
            </a:pPr>
            <a:r>
              <a:rPr lang="en-US" sz="1600" b="1" kern="0" dirty="0" smtClean="0">
                <a:solidFill>
                  <a:srgbClr val="000099"/>
                </a:solidFill>
              </a:rPr>
              <a:t>To facilitate the transition from what we have now for                                                                            pre-operational GOES-R TPW product validation,                                                               ESRL/GSD will replace the current input module with                                                                  one that converts  CIMSS GEOCAT to NetCDF for the                                                                                     DB and web-based analysis system.</a:t>
            </a:r>
          </a:p>
          <a:p>
            <a:pPr>
              <a:lnSpc>
                <a:spcPct val="120000"/>
              </a:lnSpc>
            </a:pPr>
            <a:r>
              <a:rPr lang="en-US" sz="1600" b="1" kern="0" dirty="0" smtClean="0">
                <a:solidFill>
                  <a:srgbClr val="000099"/>
                </a:solidFill>
              </a:rPr>
              <a:t>Transition to operational GOES-R format should be                                                       seamless and transparent to users.</a:t>
            </a:r>
          </a:p>
          <a:p>
            <a:pPr>
              <a:lnSpc>
                <a:spcPct val="120000"/>
              </a:lnSpc>
            </a:pPr>
            <a:r>
              <a:rPr lang="en-US" sz="1600" b="1" kern="0" dirty="0" smtClean="0">
                <a:solidFill>
                  <a:srgbClr val="000099"/>
                </a:solidFill>
              </a:rPr>
              <a:t>Outstanding issues:</a:t>
            </a:r>
          </a:p>
          <a:p>
            <a:pPr lvl="1">
              <a:lnSpc>
                <a:spcPct val="120000"/>
              </a:lnSpc>
            </a:pPr>
            <a:r>
              <a:rPr lang="en-US" sz="1400" b="1" kern="0" dirty="0" smtClean="0">
                <a:solidFill>
                  <a:srgbClr val="000099"/>
                </a:solidFill>
              </a:rPr>
              <a:t>The cause and reconciliation of systematic differences                                                                               between GOES E and W TPW products remain.</a:t>
            </a:r>
          </a:p>
          <a:p>
            <a:pPr lvl="1">
              <a:lnSpc>
                <a:spcPct val="120000"/>
              </a:lnSpc>
            </a:pPr>
            <a:r>
              <a:rPr lang="en-US" sz="1400" b="1" kern="0" dirty="0" smtClean="0">
                <a:solidFill>
                  <a:srgbClr val="000099"/>
                </a:solidFill>
              </a:rPr>
              <a:t>Systematic differences between microwave TPW and GPS estimates offshore are forward- model dependent .</a:t>
            </a:r>
          </a:p>
          <a:p>
            <a:pPr lvl="1">
              <a:lnSpc>
                <a:spcPct val="120000"/>
              </a:lnSpc>
            </a:pPr>
            <a:r>
              <a:rPr lang="en-US" sz="1400" b="1" kern="0" dirty="0" smtClean="0">
                <a:solidFill>
                  <a:srgbClr val="000099"/>
                </a:solidFill>
              </a:rPr>
              <a:t>GOES/GOES-R and LEO </a:t>
            </a:r>
            <a:r>
              <a:rPr lang="en-US" sz="1400" b="1" kern="0" smtClean="0">
                <a:solidFill>
                  <a:srgbClr val="000099"/>
                </a:solidFill>
              </a:rPr>
              <a:t>IR and microwave </a:t>
            </a:r>
            <a:r>
              <a:rPr lang="en-US" sz="1400" b="1" kern="0" dirty="0" smtClean="0">
                <a:solidFill>
                  <a:srgbClr val="000099"/>
                </a:solidFill>
              </a:rPr>
              <a:t>TPW differences also need to be resolved.</a:t>
            </a:r>
            <a:endParaRPr lang="en-US" sz="1400" b="1" kern="0" dirty="0">
              <a:solidFill>
                <a:srgbClr val="000099"/>
              </a:solidFill>
            </a:endParaRPr>
          </a:p>
        </p:txBody>
      </p:sp>
      <p:grpSp>
        <p:nvGrpSpPr>
          <p:cNvPr id="3" name="Group 2"/>
          <p:cNvGrpSpPr>
            <a:grpSpLocks noChangeAspect="1"/>
          </p:cNvGrpSpPr>
          <p:nvPr/>
        </p:nvGrpSpPr>
        <p:grpSpPr>
          <a:xfrm>
            <a:off x="5953396" y="1147483"/>
            <a:ext cx="3120259" cy="4616533"/>
            <a:chOff x="5909832" y="1056132"/>
            <a:chExt cx="3163824" cy="4680989"/>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09832" y="1056132"/>
              <a:ext cx="3163824" cy="237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1916" t="22383" r="6423" b="14938"/>
            <a:stretch/>
          </p:blipFill>
          <p:spPr bwMode="auto">
            <a:xfrm>
              <a:off x="5909832" y="3429000"/>
              <a:ext cx="3163824" cy="230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42068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69862"/>
            <a:ext cx="7282542" cy="1125537"/>
          </a:xfrm>
        </p:spPr>
        <p:txBody>
          <a:bodyPr/>
          <a:lstStyle/>
          <a:p>
            <a:r>
              <a:rPr lang="en-US" sz="2800" dirty="0" smtClean="0">
                <a:solidFill>
                  <a:srgbClr val="3333CC"/>
                </a:solidFill>
              </a:rPr>
              <a:t>GOES-R LAP algorithm improvement and transition strategy</a:t>
            </a:r>
            <a:endParaRPr lang="en-US" sz="2800" dirty="0">
              <a:solidFill>
                <a:srgbClr val="3333CC"/>
              </a:solidFill>
            </a:endParaRPr>
          </a:p>
        </p:txBody>
      </p:sp>
      <p:sp>
        <p:nvSpPr>
          <p:cNvPr id="3" name="Content Placeholder 2"/>
          <p:cNvSpPr>
            <a:spLocks noGrp="1"/>
          </p:cNvSpPr>
          <p:nvPr>
            <p:ph idx="1"/>
          </p:nvPr>
        </p:nvSpPr>
        <p:spPr>
          <a:xfrm>
            <a:off x="154379" y="1531918"/>
            <a:ext cx="8906493" cy="4879254"/>
          </a:xfrm>
        </p:spPr>
        <p:txBody>
          <a:bodyPr/>
          <a:lstStyle/>
          <a:p>
            <a:r>
              <a:rPr lang="en-US" sz="2400" dirty="0">
                <a:solidFill>
                  <a:schemeClr val="tx1"/>
                </a:solidFill>
              </a:rPr>
              <a:t>Offline development, test and </a:t>
            </a:r>
            <a:r>
              <a:rPr lang="en-US" sz="2400" dirty="0" smtClean="0">
                <a:solidFill>
                  <a:schemeClr val="tx1"/>
                </a:solidFill>
              </a:rPr>
              <a:t>evaluation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 Sounder sounding </a:t>
            </a:r>
            <a:r>
              <a:rPr lang="en-US" sz="2400" dirty="0">
                <a:solidFill>
                  <a:schemeClr val="tx1"/>
                </a:solidFill>
              </a:rPr>
              <a:t>(pre-launch) and GOES-R </a:t>
            </a:r>
            <a:r>
              <a:rPr lang="en-US" sz="2400" dirty="0" smtClean="0">
                <a:solidFill>
                  <a:schemeClr val="tx1"/>
                </a:solidFill>
              </a:rPr>
              <a:t>LAP </a:t>
            </a:r>
            <a:r>
              <a:rPr lang="en-US" sz="2400" dirty="0">
                <a:solidFill>
                  <a:schemeClr val="tx1"/>
                </a:solidFill>
              </a:rPr>
              <a:t>(post-launch) </a:t>
            </a:r>
            <a:r>
              <a:rPr lang="en-US" sz="2400" dirty="0" smtClean="0">
                <a:solidFill>
                  <a:schemeClr val="tx1"/>
                </a:solidFill>
              </a:rPr>
              <a:t>real time validation </a:t>
            </a:r>
            <a:r>
              <a:rPr lang="en-US" sz="2400" dirty="0">
                <a:solidFill>
                  <a:schemeClr val="tx1"/>
                </a:solidFill>
              </a:rPr>
              <a:t>in </a:t>
            </a:r>
            <a:r>
              <a:rPr lang="en-US" sz="2400" dirty="0" smtClean="0">
                <a:solidFill>
                  <a:schemeClr val="tx1"/>
                </a:solidFill>
              </a:rPr>
              <a:t>GEOCAT (CIMSS)</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GOES-R real time LAP (</a:t>
            </a:r>
            <a:r>
              <a:rPr lang="en-US" sz="2400" dirty="0">
                <a:solidFill>
                  <a:schemeClr val="tx1"/>
                </a:solidFill>
              </a:rPr>
              <a:t>post-launch) </a:t>
            </a:r>
            <a:r>
              <a:rPr lang="en-US" sz="2400" dirty="0" smtClean="0">
                <a:solidFill>
                  <a:schemeClr val="tx1"/>
                </a:solidFill>
              </a:rPr>
              <a:t>demonstration and validation </a:t>
            </a:r>
            <a:r>
              <a:rPr lang="en-US" sz="2400" dirty="0">
                <a:solidFill>
                  <a:schemeClr val="tx1"/>
                </a:solidFill>
              </a:rPr>
              <a:t>in AIT’s </a:t>
            </a:r>
            <a:r>
              <a:rPr lang="en-US" sz="2400" dirty="0" smtClean="0">
                <a:solidFill>
                  <a:schemeClr val="tx1"/>
                </a:solidFill>
              </a:rPr>
              <a:t>framework (STAR, </a:t>
            </a:r>
            <a:r>
              <a:rPr lang="en-US" sz="2400" dirty="0" smtClean="0">
                <a:solidFill>
                  <a:schemeClr val="tx1"/>
                </a:solidFill>
              </a:rPr>
              <a:t>CIMSS, ESRL, HU?)</a:t>
            </a:r>
            <a:endParaRPr lang="en-US" sz="2400" dirty="0">
              <a:solidFill>
                <a:schemeClr val="tx1"/>
              </a:solidFill>
            </a:endParaRPr>
          </a:p>
          <a:p>
            <a:endParaRPr lang="en-US" sz="2400" dirty="0" smtClean="0">
              <a:solidFill>
                <a:schemeClr val="tx1"/>
              </a:solidFill>
            </a:endParaRPr>
          </a:p>
          <a:p>
            <a:r>
              <a:rPr lang="en-US" sz="2400" dirty="0" smtClean="0">
                <a:solidFill>
                  <a:schemeClr val="tx1"/>
                </a:solidFill>
              </a:rPr>
              <a:t>Operational implementation and transition (</a:t>
            </a:r>
            <a:r>
              <a:rPr lang="en-US" sz="2400" dirty="0" smtClean="0">
                <a:solidFill>
                  <a:schemeClr val="tx1"/>
                </a:solidFill>
              </a:rPr>
              <a:t>STAR, OSPO)</a:t>
            </a:r>
          </a:p>
          <a:p>
            <a:endParaRPr lang="en-US" sz="2400" dirty="0"/>
          </a:p>
          <a:p>
            <a:r>
              <a:rPr lang="en-US" sz="2400" dirty="0" smtClean="0"/>
              <a:t>Need fully funding teams! For example, should test the </a:t>
            </a:r>
            <a:r>
              <a:rPr lang="en-US" sz="2400" dirty="0"/>
              <a:t>HU approach: </a:t>
            </a:r>
            <a:r>
              <a:rPr lang="en-US" sz="2400" dirty="0" smtClean="0"/>
              <a:t>ABI+PHS (Polar Hyper-Spectral).</a:t>
            </a:r>
            <a:endParaRPr lang="en-US" sz="2400" dirty="0">
              <a:solidFill>
                <a:schemeClr val="tx1"/>
              </a:solidFill>
            </a:endParaRPr>
          </a:p>
          <a:p>
            <a:pPr marL="0" indent="0">
              <a:buNone/>
            </a:pPr>
            <a:endParaRPr lang="en-US" dirty="0">
              <a:solidFill>
                <a:schemeClr val="tx1"/>
              </a:solidFill>
            </a:endParaRPr>
          </a:p>
        </p:txBody>
      </p:sp>
      <p:sp>
        <p:nvSpPr>
          <p:cNvPr id="4" name="Slide Number Placeholder 3"/>
          <p:cNvSpPr>
            <a:spLocks noGrp="1"/>
          </p:cNvSpPr>
          <p:nvPr>
            <p:ph type="sldNum" sz="quarter" idx="12"/>
          </p:nvPr>
        </p:nvSpPr>
        <p:spPr/>
        <p:txBody>
          <a:bodyPr/>
          <a:lstStyle/>
          <a:p>
            <a:fld id="{47018091-F62A-4D3F-8566-8E8939DBD793}" type="slidenum">
              <a:rPr lang="en-US" smtClean="0"/>
              <a:pPr/>
              <a:t>61</a:t>
            </a:fld>
            <a:endParaRPr lang="en-US" dirty="0"/>
          </a:p>
        </p:txBody>
      </p:sp>
    </p:spTree>
    <p:extLst>
      <p:ext uri="{BB962C8B-B14F-4D97-AF65-F5344CB8AC3E}">
        <p14:creationId xmlns:p14="http://schemas.microsoft.com/office/powerpoint/2010/main" val="25221467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 ABI+PHS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843960"/>
            <a:ext cx="7162800" cy="4785439"/>
          </a:xfrm>
        </p:spPr>
      </p:pic>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62</a:t>
            </a:fld>
            <a:endParaRPr lang="en-US" dirty="0">
              <a:solidFill>
                <a:srgbClr val="000000"/>
              </a:solidFill>
            </a:endParaRPr>
          </a:p>
        </p:txBody>
      </p:sp>
      <p:sp>
        <p:nvSpPr>
          <p:cNvPr id="7" name="Content Placeholder 2"/>
          <p:cNvSpPr txBox="1">
            <a:spLocks/>
          </p:cNvSpPr>
          <p:nvPr/>
        </p:nvSpPr>
        <p:spPr bwMode="auto">
          <a:xfrm>
            <a:off x="533400" y="13716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smtClean="0"/>
              <a:t>ABI + PHS ….</a:t>
            </a:r>
            <a:endParaRPr lang="en-US" dirty="0"/>
          </a:p>
        </p:txBody>
      </p:sp>
      <p:sp>
        <p:nvSpPr>
          <p:cNvPr id="8" name="TextBox 7"/>
          <p:cNvSpPr txBox="1"/>
          <p:nvPr/>
        </p:nvSpPr>
        <p:spPr>
          <a:xfrm>
            <a:off x="6705600" y="1295400"/>
            <a:ext cx="2337499" cy="738664"/>
          </a:xfrm>
          <a:prstGeom prst="rect">
            <a:avLst/>
          </a:prstGeom>
          <a:noFill/>
        </p:spPr>
        <p:txBody>
          <a:bodyPr wrap="none" rtlCol="0">
            <a:spAutoFit/>
          </a:bodyPr>
          <a:lstStyle/>
          <a:p>
            <a:r>
              <a:rPr lang="en-US" sz="1400" dirty="0"/>
              <a:t>William L. Smith </a:t>
            </a:r>
            <a:endParaRPr lang="en-US" sz="1400" dirty="0" smtClean="0"/>
          </a:p>
          <a:p>
            <a:r>
              <a:rPr lang="en-US" sz="1400" dirty="0" err="1" smtClean="0"/>
              <a:t>Stanislav</a:t>
            </a:r>
            <a:r>
              <a:rPr lang="en-US" sz="1400" dirty="0" smtClean="0"/>
              <a:t> </a:t>
            </a:r>
            <a:r>
              <a:rPr lang="en-US" sz="1400" dirty="0" err="1"/>
              <a:t>Kireev</a:t>
            </a:r>
            <a:endParaRPr lang="en-US" sz="1400" dirty="0"/>
          </a:p>
          <a:p>
            <a:r>
              <a:rPr lang="en-US" sz="1400" dirty="0" smtClean="0"/>
              <a:t>DAPS: Hampton </a:t>
            </a:r>
            <a:r>
              <a:rPr lang="en-US" sz="1400" dirty="0"/>
              <a:t>University</a:t>
            </a:r>
            <a:endParaRPr lang="en-US" sz="1400" dirty="0"/>
          </a:p>
        </p:txBody>
      </p:sp>
    </p:spTree>
    <p:extLst>
      <p:ext uri="{BB962C8B-B14F-4D97-AF65-F5344CB8AC3E}">
        <p14:creationId xmlns:p14="http://schemas.microsoft.com/office/powerpoint/2010/main" val="2160483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 ABI+PHS</a:t>
            </a:r>
            <a:endParaRPr lang="en-US" dirty="0"/>
          </a:p>
        </p:txBody>
      </p:sp>
      <p:sp>
        <p:nvSpPr>
          <p:cNvPr id="4" name="Slide Number Placeholder 3"/>
          <p:cNvSpPr>
            <a:spLocks noGrp="1"/>
          </p:cNvSpPr>
          <p:nvPr>
            <p:ph type="sldNum" sz="quarter" idx="12"/>
          </p:nvPr>
        </p:nvSpPr>
        <p:spPr/>
        <p:txBody>
          <a:bodyPr/>
          <a:lstStyle/>
          <a:p>
            <a:fld id="{9F497244-FA3C-4012-968F-09C273D16AE7}" type="slidenum">
              <a:rPr lang="en-US" smtClean="0">
                <a:solidFill>
                  <a:srgbClr val="000000"/>
                </a:solidFill>
              </a:rPr>
              <a:pPr/>
              <a:t>63</a:t>
            </a:fld>
            <a:endParaRPr lang="en-US">
              <a:solidFill>
                <a:srgbClr val="000000"/>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637611"/>
            <a:ext cx="6426041" cy="4225705"/>
          </a:xfrm>
          <a:prstGeom prst="rect">
            <a:avLst/>
          </a:prstGeom>
        </p:spPr>
      </p:pic>
      <p:sp>
        <p:nvSpPr>
          <p:cNvPr id="3" name="Content Placeholder 2"/>
          <p:cNvSpPr>
            <a:spLocks noGrp="1"/>
          </p:cNvSpPr>
          <p:nvPr>
            <p:ph idx="1"/>
          </p:nvPr>
        </p:nvSpPr>
        <p:spPr>
          <a:xfrm>
            <a:off x="533400" y="1371600"/>
            <a:ext cx="8229600" cy="4525963"/>
          </a:xfrm>
        </p:spPr>
        <p:txBody>
          <a:bodyPr/>
          <a:lstStyle/>
          <a:p>
            <a:r>
              <a:rPr lang="en-US" dirty="0" smtClean="0"/>
              <a:t>This is the right approach to use the best information from each sensor….</a:t>
            </a:r>
            <a:endParaRPr lang="en-US" dirty="0"/>
          </a:p>
        </p:txBody>
      </p:sp>
      <p:sp>
        <p:nvSpPr>
          <p:cNvPr id="7" name="TextBox 6"/>
          <p:cNvSpPr txBox="1"/>
          <p:nvPr/>
        </p:nvSpPr>
        <p:spPr>
          <a:xfrm>
            <a:off x="6679019" y="5334000"/>
            <a:ext cx="2337499" cy="738664"/>
          </a:xfrm>
          <a:prstGeom prst="rect">
            <a:avLst/>
          </a:prstGeom>
          <a:noFill/>
        </p:spPr>
        <p:txBody>
          <a:bodyPr wrap="none" rtlCol="0">
            <a:spAutoFit/>
          </a:bodyPr>
          <a:lstStyle/>
          <a:p>
            <a:r>
              <a:rPr lang="en-US" sz="1400" dirty="0"/>
              <a:t>William L. Smith </a:t>
            </a:r>
            <a:endParaRPr lang="en-US" sz="1400" dirty="0" smtClean="0"/>
          </a:p>
          <a:p>
            <a:r>
              <a:rPr lang="en-US" sz="1400" dirty="0" err="1" smtClean="0"/>
              <a:t>Stanislav</a:t>
            </a:r>
            <a:r>
              <a:rPr lang="en-US" sz="1400" dirty="0" smtClean="0"/>
              <a:t> </a:t>
            </a:r>
            <a:r>
              <a:rPr lang="en-US" sz="1400" dirty="0" err="1"/>
              <a:t>Kireev</a:t>
            </a:r>
            <a:endParaRPr lang="en-US" sz="1400" dirty="0"/>
          </a:p>
          <a:p>
            <a:r>
              <a:rPr lang="en-US" sz="1400" dirty="0" smtClean="0"/>
              <a:t>DAPS: Hampton </a:t>
            </a:r>
            <a:r>
              <a:rPr lang="en-US" sz="1400" dirty="0"/>
              <a:t>University</a:t>
            </a:r>
            <a:endParaRPr lang="en-US" sz="1400" dirty="0"/>
          </a:p>
        </p:txBody>
      </p:sp>
    </p:spTree>
    <p:extLst>
      <p:ext uri="{BB962C8B-B14F-4D97-AF65-F5344CB8AC3E}">
        <p14:creationId xmlns:p14="http://schemas.microsoft.com/office/powerpoint/2010/main" val="27886769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3"/>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3751F885-0519-43B3-B345-930DE30E1F67}" type="slidenum">
              <a:rPr lang="en-US" sz="1400" i="0">
                <a:solidFill>
                  <a:srgbClr val="FFFF00"/>
                </a:solidFill>
                <a:latin typeface="Times New Roman" pitchFamily="18" charset="0"/>
              </a:rPr>
              <a:pPr/>
              <a:t>64</a:t>
            </a:fld>
            <a:endParaRPr lang="en-US" sz="1400" i="0">
              <a:solidFill>
                <a:srgbClr val="FFFF00"/>
              </a:solidFill>
              <a:latin typeface="Times New Roman" pitchFamily="18" charset="0"/>
            </a:endParaRPr>
          </a:p>
        </p:txBody>
      </p:sp>
      <p:sp>
        <p:nvSpPr>
          <p:cNvPr id="71682" name="Rectangle 2"/>
          <p:cNvSpPr>
            <a:spLocks noGrp="1" noChangeArrowheads="1"/>
          </p:cNvSpPr>
          <p:nvPr>
            <p:ph type="title"/>
          </p:nvPr>
        </p:nvSpPr>
        <p:spPr>
          <a:xfrm>
            <a:off x="457200" y="0"/>
            <a:ext cx="8229600" cy="914400"/>
          </a:xfrm>
        </p:spPr>
        <p:txBody>
          <a:bodyPr/>
          <a:lstStyle/>
          <a:p>
            <a:r>
              <a:rPr lang="en-US" sz="3200" b="1" dirty="0" smtClean="0">
                <a:solidFill>
                  <a:srgbClr val="3333CC"/>
                </a:solidFill>
                <a:ea typeface="ＭＳ Ｐゴシック" pitchFamily="34" charset="-128"/>
              </a:rPr>
              <a:t>Summary</a:t>
            </a:r>
          </a:p>
        </p:txBody>
      </p:sp>
      <p:sp>
        <p:nvSpPr>
          <p:cNvPr id="71683" name="Rectangle 3"/>
          <p:cNvSpPr>
            <a:spLocks noGrp="1" noChangeArrowheads="1"/>
          </p:cNvSpPr>
          <p:nvPr>
            <p:ph type="body" idx="1"/>
          </p:nvPr>
        </p:nvSpPr>
        <p:spPr>
          <a:xfrm>
            <a:off x="152400" y="914400"/>
            <a:ext cx="8915400" cy="4090987"/>
          </a:xfrm>
        </p:spPr>
        <p:txBody>
          <a:bodyPr/>
          <a:lstStyle/>
          <a:p>
            <a:pPr>
              <a:lnSpc>
                <a:spcPct val="80000"/>
              </a:lnSpc>
            </a:pPr>
            <a:r>
              <a:rPr lang="en-US" sz="2400" dirty="0" smtClean="0">
                <a:solidFill>
                  <a:schemeClr val="tx1"/>
                </a:solidFill>
                <a:ea typeface="ＭＳ Ｐゴシック" pitchFamily="34" charset="-128"/>
              </a:rPr>
              <a:t>GOES-R LAP algorithm has been implemented for GOES Sounder, MODIS, SEVIRI and simulated ABI process.  The GOES-R LAP algorithm can also be implemented for NPP/JPSS </a:t>
            </a:r>
            <a:r>
              <a:rPr lang="en-US" sz="2400" dirty="0" err="1" smtClean="0">
                <a:solidFill>
                  <a:schemeClr val="tx1"/>
                </a:solidFill>
                <a:ea typeface="ＭＳ Ｐゴシック" pitchFamily="34" charset="-128"/>
              </a:rPr>
              <a:t>CrIS</a:t>
            </a:r>
            <a:r>
              <a:rPr lang="en-US" sz="2400" dirty="0" smtClean="0">
                <a:solidFill>
                  <a:schemeClr val="tx1"/>
                </a:solidFill>
                <a:ea typeface="ＭＳ Ｐゴシック" pitchFamily="34" charset="-128"/>
              </a:rPr>
              <a:t> sounding retrieval.</a:t>
            </a:r>
          </a:p>
          <a:p>
            <a:pPr>
              <a:lnSpc>
                <a:spcPct val="80000"/>
              </a:lnSpc>
            </a:pPr>
            <a:endParaRPr lang="en-US" sz="2400" dirty="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Extensive validations have been performed to GOES-R LAP algorithm using various proxy data to ensure meeting the product requirements.</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The GOE-R Validation Tool has been developed for routinely monitoring and validation.</a:t>
            </a:r>
          </a:p>
          <a:p>
            <a:pPr>
              <a:lnSpc>
                <a:spcPct val="80000"/>
              </a:lnSpc>
            </a:pPr>
            <a:endParaRPr lang="en-US" sz="2400" dirty="0" smtClean="0">
              <a:solidFill>
                <a:schemeClr val="tx1"/>
              </a:solidFill>
              <a:ea typeface="ＭＳ Ｐゴシック" pitchFamily="34" charset="-128"/>
            </a:endParaRPr>
          </a:p>
          <a:p>
            <a:pPr>
              <a:lnSpc>
                <a:spcPct val="80000"/>
              </a:lnSpc>
            </a:pPr>
            <a:r>
              <a:rPr lang="en-US" sz="2400" dirty="0" smtClean="0">
                <a:solidFill>
                  <a:schemeClr val="tx1"/>
                </a:solidFill>
                <a:ea typeface="ＭＳ Ｐゴシック" pitchFamily="34" charset="-128"/>
              </a:rPr>
              <a:t>In support of the Proving Ground, the GOES-R LAP algorithm is being implemented in GEOCAT for real-time processing GOES sounder radiances.</a:t>
            </a:r>
          </a:p>
          <a:p>
            <a:pPr>
              <a:lnSpc>
                <a:spcPct val="80000"/>
              </a:lnSpc>
            </a:pPr>
            <a:endParaRPr lang="en-US" sz="2400" dirty="0">
              <a:ea typeface="ＭＳ Ｐゴシック" pitchFamily="34" charset="-128"/>
            </a:endParaRPr>
          </a:p>
          <a:p>
            <a:pPr>
              <a:lnSpc>
                <a:spcPct val="80000"/>
              </a:lnSpc>
            </a:pPr>
            <a:r>
              <a:rPr lang="en-US" sz="2400" dirty="0" smtClean="0">
                <a:solidFill>
                  <a:schemeClr val="tx1"/>
                </a:solidFill>
                <a:ea typeface="ＭＳ Ｐゴシック" pitchFamily="34" charset="-128"/>
              </a:rPr>
              <a:t>Need a full range of product ranges during the PLT!</a:t>
            </a:r>
          </a:p>
        </p:txBody>
      </p:sp>
    </p:spTree>
    <p:extLst>
      <p:ext uri="{BB962C8B-B14F-4D97-AF65-F5344CB8AC3E}">
        <p14:creationId xmlns:p14="http://schemas.microsoft.com/office/powerpoint/2010/main" val="30209672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76200" y="-152400"/>
            <a:ext cx="9067800" cy="1143000"/>
          </a:xfrm>
        </p:spPr>
        <p:txBody>
          <a:bodyPr/>
          <a:lstStyle/>
          <a:p>
            <a:r>
              <a:rPr lang="en-US" sz="4000" dirty="0" smtClean="0">
                <a:latin typeface="Verdana" pitchFamily="34" charset="0"/>
              </a:rPr>
              <a:t>Selected References</a:t>
            </a:r>
            <a:endParaRPr lang="en-US" sz="4000" dirty="0">
              <a:latin typeface="Verdana" pitchFamily="34" charset="0"/>
            </a:endParaRPr>
          </a:p>
        </p:txBody>
      </p:sp>
      <p:sp>
        <p:nvSpPr>
          <p:cNvPr id="162819" name="Rectangle 3"/>
          <p:cNvSpPr>
            <a:spLocks noGrp="1" noChangeArrowheads="1"/>
          </p:cNvSpPr>
          <p:nvPr>
            <p:ph type="body" idx="1"/>
          </p:nvPr>
        </p:nvSpPr>
        <p:spPr>
          <a:xfrm>
            <a:off x="270162" y="914400"/>
            <a:ext cx="8645238" cy="1600200"/>
          </a:xfrm>
        </p:spPr>
        <p:txBody>
          <a:bodyPr>
            <a:noAutofit/>
          </a:bodyPr>
          <a:lstStyle/>
          <a:p>
            <a:pPr marL="0" indent="0">
              <a:buNone/>
            </a:pPr>
            <a:r>
              <a:rPr lang="en-US" sz="1400" dirty="0">
                <a:solidFill>
                  <a:srgbClr val="000000"/>
                </a:solidFill>
                <a:latin typeface="Arial" charset="0"/>
              </a:rPr>
              <a:t>Schmit, T. J., J. Li, J. J. </a:t>
            </a:r>
            <a:r>
              <a:rPr lang="en-US" sz="1400" dirty="0" err="1">
                <a:solidFill>
                  <a:srgbClr val="000000"/>
                </a:solidFill>
                <a:latin typeface="Arial" charset="0"/>
              </a:rPr>
              <a:t>Gurka</a:t>
            </a:r>
            <a:r>
              <a:rPr lang="en-US" sz="1400" dirty="0">
                <a:solidFill>
                  <a:srgbClr val="000000"/>
                </a:solidFill>
                <a:latin typeface="Arial" charset="0"/>
              </a:rPr>
              <a:t>, M. D. Goldberg, K. </a:t>
            </a:r>
            <a:r>
              <a:rPr lang="en-US" sz="1400" dirty="0" err="1">
                <a:solidFill>
                  <a:srgbClr val="000000"/>
                </a:solidFill>
                <a:latin typeface="Arial" charset="0"/>
              </a:rPr>
              <a:t>Schrab</a:t>
            </a:r>
            <a:r>
              <a:rPr lang="en-US" sz="1400" dirty="0">
                <a:solidFill>
                  <a:srgbClr val="000000"/>
                </a:solidFill>
                <a:latin typeface="Arial" charset="0"/>
              </a:rPr>
              <a:t>, J. Li, W. Feltz, 2008: </a:t>
            </a:r>
            <a:r>
              <a:rPr lang="en-US" sz="1400" b="1" dirty="0">
                <a:solidFill>
                  <a:srgbClr val="000000"/>
                </a:solidFill>
                <a:latin typeface="Arial" charset="0"/>
              </a:rPr>
              <a:t>The GOES-R ABI (Advanced Baseline Imager) and the continuation of current sounder products.  </a:t>
            </a:r>
            <a:r>
              <a:rPr lang="en-US" sz="1400" i="1" dirty="0">
                <a:solidFill>
                  <a:srgbClr val="000000"/>
                </a:solidFill>
                <a:latin typeface="Arial" charset="0"/>
              </a:rPr>
              <a:t>J. of Appl. Meteor</a:t>
            </a:r>
            <a:r>
              <a:rPr lang="en-US" sz="1400" dirty="0">
                <a:solidFill>
                  <a:srgbClr val="000000"/>
                </a:solidFill>
                <a:latin typeface="Arial" charset="0"/>
              </a:rPr>
              <a:t>., 47, 2696–2711</a:t>
            </a:r>
            <a:r>
              <a:rPr lang="en-US" sz="1400" dirty="0" smtClean="0">
                <a:solidFill>
                  <a:srgbClr val="000000"/>
                </a:solidFill>
                <a:latin typeface="Arial" charset="0"/>
              </a:rPr>
              <a:t>.</a:t>
            </a:r>
          </a:p>
          <a:p>
            <a:pPr marL="0" indent="0">
              <a:buNone/>
            </a:pPr>
            <a:endParaRPr lang="en-US" sz="800" dirty="0" smtClean="0">
              <a:solidFill>
                <a:srgbClr val="000000"/>
              </a:solidFill>
              <a:latin typeface="Arial" charset="0"/>
            </a:endParaRPr>
          </a:p>
          <a:p>
            <a:pPr marL="0" indent="0">
              <a:buNone/>
            </a:pPr>
            <a:r>
              <a:rPr lang="en-US" sz="1400" dirty="0" smtClean="0">
                <a:latin typeface="Arial" charset="0"/>
              </a:rPr>
              <a:t>Jin, </a:t>
            </a:r>
            <a:r>
              <a:rPr lang="en-US" sz="1400" dirty="0" err="1" smtClean="0">
                <a:latin typeface="Arial" charset="0"/>
              </a:rPr>
              <a:t>Xin</a:t>
            </a:r>
            <a:r>
              <a:rPr lang="en-US" sz="1400" dirty="0" smtClean="0">
                <a:latin typeface="Arial" charset="0"/>
              </a:rPr>
              <a:t>, Jun Li, Timothy J. Schmit, </a:t>
            </a:r>
            <a:r>
              <a:rPr lang="en-US" sz="1400" dirty="0" err="1" smtClean="0">
                <a:latin typeface="Arial" charset="0"/>
              </a:rPr>
              <a:t>Jinlong</a:t>
            </a:r>
            <a:r>
              <a:rPr lang="en-US" sz="1400" dirty="0" smtClean="0">
                <a:latin typeface="Arial" charset="0"/>
              </a:rPr>
              <a:t> Li, Mitchell D. Goldberg, and James J. </a:t>
            </a:r>
            <a:r>
              <a:rPr lang="en-US" sz="1400" dirty="0" err="1" smtClean="0">
                <a:latin typeface="Arial" charset="0"/>
              </a:rPr>
              <a:t>Gurka</a:t>
            </a:r>
            <a:r>
              <a:rPr lang="en-US" sz="1400" dirty="0" smtClean="0">
                <a:latin typeface="Arial" charset="0"/>
              </a:rPr>
              <a:t>, 2008: </a:t>
            </a:r>
            <a:r>
              <a:rPr lang="en-US" sz="1400" b="1" dirty="0" smtClean="0">
                <a:latin typeface="Arial" charset="0"/>
              </a:rPr>
              <a:t>Retrieving Clear Sky Atmospheric Parameters from SEVIRI and ABI infrared radiances</a:t>
            </a:r>
            <a:r>
              <a:rPr lang="en-US" sz="1400" dirty="0" smtClean="0">
                <a:latin typeface="Arial" charset="0"/>
              </a:rPr>
              <a:t>. </a:t>
            </a:r>
            <a:r>
              <a:rPr lang="en-US" sz="1400" i="1" dirty="0" smtClean="0">
                <a:latin typeface="Arial" charset="0"/>
              </a:rPr>
              <a:t>J. </a:t>
            </a:r>
            <a:r>
              <a:rPr lang="en-US" sz="1400" i="1" dirty="0" err="1" smtClean="0">
                <a:latin typeface="Arial" charset="0"/>
              </a:rPr>
              <a:t>Geophys</a:t>
            </a:r>
            <a:r>
              <a:rPr lang="en-US" sz="1400" i="1" dirty="0" smtClean="0">
                <a:latin typeface="Arial" charset="0"/>
              </a:rPr>
              <a:t>. Res</a:t>
            </a:r>
            <a:r>
              <a:rPr lang="en-US" sz="1400" dirty="0" smtClean="0">
                <a:latin typeface="Arial" charset="0"/>
              </a:rPr>
              <a:t>., 113, D15310. </a:t>
            </a:r>
          </a:p>
          <a:p>
            <a:pPr marL="0" indent="0">
              <a:buNone/>
            </a:pPr>
            <a:endParaRPr lang="en-US" sz="800" dirty="0" smtClean="0">
              <a:latin typeface="Arial" charset="0"/>
            </a:endParaRPr>
          </a:p>
          <a:p>
            <a:pPr marL="0" indent="0">
              <a:buNone/>
            </a:pPr>
            <a:r>
              <a:rPr lang="en-US" sz="1400" dirty="0" smtClean="0">
                <a:latin typeface="Arial" charset="0"/>
              </a:rPr>
              <a:t>Schmit</a:t>
            </a:r>
            <a:r>
              <a:rPr lang="en-US" sz="1400" dirty="0">
                <a:latin typeface="Arial" charset="0"/>
              </a:rPr>
              <a:t>, T. J., J. Li, S. A. Ackerman, and J. J. </a:t>
            </a:r>
            <a:r>
              <a:rPr lang="en-US" sz="1400" dirty="0" err="1">
                <a:latin typeface="Arial" charset="0"/>
              </a:rPr>
              <a:t>Gurka</a:t>
            </a:r>
            <a:r>
              <a:rPr lang="en-US" sz="1400" dirty="0">
                <a:latin typeface="Arial" charset="0"/>
              </a:rPr>
              <a:t>, 2009: </a:t>
            </a:r>
            <a:r>
              <a:rPr lang="en-US" sz="1400" b="1" dirty="0">
                <a:latin typeface="Arial" charset="0"/>
              </a:rPr>
              <a:t>High spectral and temporal resolution infrared measurements from geostationary orbit</a:t>
            </a:r>
            <a:r>
              <a:rPr lang="en-US" sz="1400" dirty="0">
                <a:latin typeface="Arial" charset="0"/>
              </a:rPr>
              <a:t>, </a:t>
            </a:r>
            <a:r>
              <a:rPr lang="en-US" sz="1400" i="1" dirty="0">
                <a:latin typeface="Arial" charset="0"/>
              </a:rPr>
              <a:t>Journal of Atmospheric and Oceanic Technology</a:t>
            </a:r>
            <a:r>
              <a:rPr lang="en-US" sz="1400" dirty="0">
                <a:latin typeface="Arial" charset="0"/>
              </a:rPr>
              <a:t>, 26, 2273 - 2292</a:t>
            </a:r>
            <a:r>
              <a:rPr lang="en-US" sz="1400" dirty="0" smtClean="0">
                <a:latin typeface="Arial" charset="0"/>
              </a:rPr>
              <a:t>.</a:t>
            </a:r>
          </a:p>
          <a:p>
            <a:pPr marL="0" indent="0">
              <a:buNone/>
            </a:pPr>
            <a:endParaRPr lang="en-US" sz="800" dirty="0">
              <a:latin typeface="Arial" charset="0"/>
            </a:endParaRPr>
          </a:p>
          <a:p>
            <a:pPr marL="0" indent="0">
              <a:buNone/>
            </a:pPr>
            <a:r>
              <a:rPr lang="en-US" sz="1400" dirty="0" smtClean="0"/>
              <a:t>Li, Jun; Liu, </a:t>
            </a:r>
            <a:r>
              <a:rPr lang="en-US" sz="1400" dirty="0" err="1" smtClean="0"/>
              <a:t>Chian</a:t>
            </a:r>
            <a:r>
              <a:rPr lang="en-US" sz="1400" dirty="0" smtClean="0"/>
              <a:t>-Yi; Zhang, </a:t>
            </a:r>
            <a:r>
              <a:rPr lang="en-US" sz="1400" dirty="0" err="1" smtClean="0"/>
              <a:t>Peng</a:t>
            </a:r>
            <a:r>
              <a:rPr lang="en-US" sz="1400" dirty="0" smtClean="0"/>
              <a:t> and Schmit, Timothy J., 2012: </a:t>
            </a:r>
            <a:r>
              <a:rPr lang="en-US" sz="1400" b="1" dirty="0" smtClean="0"/>
              <a:t>Applications of full spatial resolution space-based advanced infrared soundings in the </a:t>
            </a:r>
            <a:r>
              <a:rPr lang="en-US" sz="1400" b="1" dirty="0" err="1" smtClean="0"/>
              <a:t>preconvection</a:t>
            </a:r>
            <a:r>
              <a:rPr lang="en-US" sz="1400" b="1" dirty="0" smtClean="0"/>
              <a:t> environment. </a:t>
            </a:r>
            <a:r>
              <a:rPr lang="en-US" sz="1400" i="1" dirty="0" smtClean="0"/>
              <a:t>Weather and Forecasting</a:t>
            </a:r>
            <a:r>
              <a:rPr lang="en-US" sz="1400" dirty="0" smtClean="0"/>
              <a:t>, Volume 27, pp.515-524. </a:t>
            </a:r>
            <a:endParaRPr lang="en-US" sz="1400" dirty="0">
              <a:latin typeface="Arial" charset="0"/>
            </a:endParaRPr>
          </a:p>
          <a:p>
            <a:pPr marL="0" indent="0">
              <a:buNone/>
            </a:pPr>
            <a:endParaRPr lang="en-US" sz="800" dirty="0" smtClean="0">
              <a:latin typeface="Arial" charset="0"/>
            </a:endParaRPr>
          </a:p>
          <a:p>
            <a:pPr marL="0" indent="0">
              <a:buNone/>
            </a:pPr>
            <a:r>
              <a:rPr lang="en-US" sz="1400" dirty="0">
                <a:latin typeface="Arial" charset="0"/>
              </a:rPr>
              <a:t>Smith, William L. Sr.; </a:t>
            </a:r>
            <a:r>
              <a:rPr lang="en-US" sz="1400" dirty="0" err="1">
                <a:latin typeface="Arial" charset="0"/>
              </a:rPr>
              <a:t>Weisz</a:t>
            </a:r>
            <a:r>
              <a:rPr lang="en-US" sz="1400" dirty="0">
                <a:latin typeface="Arial" charset="0"/>
              </a:rPr>
              <a:t>, Elisabeth; </a:t>
            </a:r>
            <a:r>
              <a:rPr lang="en-US" sz="1400" dirty="0" err="1">
                <a:latin typeface="Arial" charset="0"/>
              </a:rPr>
              <a:t>Kireev</a:t>
            </a:r>
            <a:r>
              <a:rPr lang="en-US" sz="1400" dirty="0">
                <a:latin typeface="Arial" charset="0"/>
              </a:rPr>
              <a:t>, </a:t>
            </a:r>
            <a:r>
              <a:rPr lang="en-US" sz="1400" dirty="0" err="1">
                <a:latin typeface="Arial" charset="0"/>
              </a:rPr>
              <a:t>Stanislav</a:t>
            </a:r>
            <a:r>
              <a:rPr lang="en-US" sz="1400" dirty="0">
                <a:latin typeface="Arial" charset="0"/>
              </a:rPr>
              <a:t> V.; Zhou, Daniel K.; Li, </a:t>
            </a:r>
            <a:r>
              <a:rPr lang="en-US" sz="1400" dirty="0" err="1" smtClean="0">
                <a:latin typeface="Arial" charset="0"/>
              </a:rPr>
              <a:t>Zhenglong</a:t>
            </a:r>
            <a:r>
              <a:rPr lang="en-US" sz="1400" dirty="0" smtClean="0">
                <a:latin typeface="Arial" charset="0"/>
              </a:rPr>
              <a:t> and </a:t>
            </a:r>
            <a:r>
              <a:rPr lang="en-US" sz="1400" dirty="0" err="1">
                <a:latin typeface="Arial" charset="0"/>
              </a:rPr>
              <a:t>Borbas</a:t>
            </a:r>
            <a:r>
              <a:rPr lang="en-US" sz="1400" dirty="0">
                <a:latin typeface="Arial" charset="0"/>
              </a:rPr>
              <a:t>, Eva E. </a:t>
            </a:r>
            <a:r>
              <a:rPr lang="en-US" sz="1400" b="1" dirty="0">
                <a:latin typeface="Arial" charset="0"/>
              </a:rPr>
              <a:t>Dual-regression retrieval algorithm for real-time processing of </a:t>
            </a:r>
            <a:r>
              <a:rPr lang="en-US" sz="1400" b="1" dirty="0" smtClean="0">
                <a:latin typeface="Arial" charset="0"/>
              </a:rPr>
              <a:t>satellite </a:t>
            </a:r>
            <a:r>
              <a:rPr lang="en-US" sz="1400" b="1" dirty="0" err="1" smtClean="0">
                <a:latin typeface="Arial" charset="0"/>
              </a:rPr>
              <a:t>ultraspectral</a:t>
            </a:r>
            <a:r>
              <a:rPr lang="en-US" sz="1400" b="1" dirty="0" smtClean="0">
                <a:latin typeface="Arial" charset="0"/>
              </a:rPr>
              <a:t> </a:t>
            </a:r>
            <a:r>
              <a:rPr lang="en-US" sz="1400" b="1" dirty="0">
                <a:latin typeface="Arial" charset="0"/>
              </a:rPr>
              <a:t>radiances</a:t>
            </a:r>
            <a:r>
              <a:rPr lang="en-US" sz="1400" dirty="0">
                <a:latin typeface="Arial" charset="0"/>
              </a:rPr>
              <a:t>. Journal of Applied Meteorology </a:t>
            </a:r>
            <a:r>
              <a:rPr lang="en-US" sz="1400" dirty="0" err="1">
                <a:latin typeface="Arial" charset="0"/>
              </a:rPr>
              <a:t>nd</a:t>
            </a:r>
            <a:r>
              <a:rPr lang="en-US" sz="1400" dirty="0">
                <a:latin typeface="Arial" charset="0"/>
              </a:rPr>
              <a:t> Climatology, Volume 51, Issue 8</a:t>
            </a:r>
            <a:r>
              <a:rPr lang="en-US" sz="1400" dirty="0" smtClean="0">
                <a:latin typeface="Arial" charset="0"/>
              </a:rPr>
              <a:t>, 2012</a:t>
            </a:r>
            <a:r>
              <a:rPr lang="en-US" sz="1400" dirty="0">
                <a:latin typeface="Arial" charset="0"/>
              </a:rPr>
              <a:t>, 1455–1476.</a:t>
            </a:r>
          </a:p>
          <a:p>
            <a:pPr marL="0" indent="0">
              <a:buNone/>
            </a:pPr>
            <a:endParaRPr lang="en-US" sz="800" dirty="0">
              <a:latin typeface="Arial" charset="0"/>
            </a:endParaRPr>
          </a:p>
          <a:p>
            <a:pPr marL="0" indent="0">
              <a:buNone/>
            </a:pPr>
            <a:r>
              <a:rPr lang="en-US" sz="1400" dirty="0" err="1" smtClean="0"/>
              <a:t>Xie</a:t>
            </a:r>
            <a:r>
              <a:rPr lang="en-US" sz="1400" dirty="0" smtClean="0"/>
              <a:t>, </a:t>
            </a:r>
            <a:r>
              <a:rPr lang="en-US" sz="1400" dirty="0" err="1" smtClean="0"/>
              <a:t>Hua</a:t>
            </a:r>
            <a:r>
              <a:rPr lang="en-US" sz="1400" dirty="0" smtClean="0"/>
              <a:t>; </a:t>
            </a:r>
            <a:r>
              <a:rPr lang="en-US" sz="1400" dirty="0" err="1" smtClean="0"/>
              <a:t>Nalli</a:t>
            </a:r>
            <a:r>
              <a:rPr lang="en-US" sz="1400" dirty="0" smtClean="0"/>
              <a:t>, Nicholas R.; Sampson, Shanna; Wolf, Walter W.; Li, Jun; Schmit, Timothy J.; Barnet, Christopher D.; Joseph, </a:t>
            </a:r>
            <a:r>
              <a:rPr lang="en-US" sz="1400" dirty="0" err="1" smtClean="0"/>
              <a:t>Everette</a:t>
            </a:r>
            <a:r>
              <a:rPr lang="en-US" sz="1400" dirty="0" smtClean="0"/>
              <a:t>; Morris, Vernon R. and Yang, </a:t>
            </a:r>
            <a:r>
              <a:rPr lang="en-US" sz="1400" dirty="0" err="1" smtClean="0"/>
              <a:t>Fanglin</a:t>
            </a:r>
            <a:r>
              <a:rPr lang="en-US" sz="1400" dirty="0" smtClean="0"/>
              <a:t>, 2013: </a:t>
            </a:r>
            <a:r>
              <a:rPr lang="en-US" sz="1400" b="1" dirty="0" smtClean="0"/>
              <a:t>Integration and ocean-based prelaunch validation of GOES-R Advanced Baseline Imager legacy atmospheric products. </a:t>
            </a:r>
            <a:r>
              <a:rPr lang="en-US" sz="1400" i="1" dirty="0" smtClean="0"/>
              <a:t>Journal of Atmospheric and Oceanic Technology</a:t>
            </a:r>
            <a:r>
              <a:rPr lang="en-US" sz="1400" dirty="0" smtClean="0"/>
              <a:t>, 30, 2013, 1743–1756.</a:t>
            </a:r>
          </a:p>
          <a:p>
            <a:pPr marL="0" indent="0">
              <a:buNone/>
            </a:pPr>
            <a:endParaRPr lang="en-US" sz="800" dirty="0">
              <a:latin typeface="Arial" charset="0"/>
            </a:endParaRPr>
          </a:p>
          <a:p>
            <a:pPr marL="0" indent="0">
              <a:buNone/>
            </a:pPr>
            <a:r>
              <a:rPr lang="en-US" sz="1400" dirty="0">
                <a:latin typeface="Arial" charset="0"/>
              </a:rPr>
              <a:t>Lee, Yong-</a:t>
            </a:r>
            <a:r>
              <a:rPr lang="en-US" sz="1400" dirty="0" err="1">
                <a:latin typeface="Arial" charset="0"/>
              </a:rPr>
              <a:t>Keun</a:t>
            </a:r>
            <a:r>
              <a:rPr lang="en-US" sz="1400" dirty="0">
                <a:latin typeface="Arial" charset="0"/>
              </a:rPr>
              <a:t>, </a:t>
            </a:r>
            <a:r>
              <a:rPr lang="en-US" sz="1400" dirty="0" err="1">
                <a:latin typeface="Arial" charset="0"/>
              </a:rPr>
              <a:t>Zhenglong</a:t>
            </a:r>
            <a:r>
              <a:rPr lang="en-US" sz="1400" dirty="0">
                <a:latin typeface="Arial" charset="0"/>
              </a:rPr>
              <a:t> Li, Jun Li, and Timothy J. Schmit, 2013: </a:t>
            </a:r>
            <a:r>
              <a:rPr lang="en-US" sz="1400" b="1" dirty="0">
                <a:latin typeface="Arial" charset="0"/>
              </a:rPr>
              <a:t>Evaluation of the GOES-R ABI LAP retrieval algorithm using the current GOES sounder</a:t>
            </a:r>
            <a:r>
              <a:rPr lang="en-US" sz="1400" dirty="0">
                <a:latin typeface="Arial" charset="0"/>
              </a:rPr>
              <a:t>, </a:t>
            </a:r>
            <a:r>
              <a:rPr lang="en-US" sz="1400" i="1" dirty="0">
                <a:latin typeface="Arial" charset="0"/>
              </a:rPr>
              <a:t>Journal of Atmospheric and Oceanic Technology</a:t>
            </a:r>
            <a:r>
              <a:rPr lang="en-US" sz="1400" dirty="0">
                <a:latin typeface="Arial" charset="0"/>
              </a:rPr>
              <a:t> (in press).</a:t>
            </a:r>
          </a:p>
          <a:p>
            <a:pPr marL="0" indent="0">
              <a:buNone/>
            </a:pPr>
            <a:r>
              <a:rPr lang="en-US" sz="1400" dirty="0" smtClean="0">
                <a:latin typeface="Arial" charset="0"/>
              </a:rPr>
              <a:t/>
            </a:r>
            <a:br>
              <a:rPr lang="en-US" sz="1400" dirty="0" smtClean="0">
                <a:latin typeface="Arial" charset="0"/>
              </a:rPr>
            </a:br>
            <a:r>
              <a:rPr lang="en-US" sz="1400" dirty="0" smtClean="0">
                <a:latin typeface="Arial" charset="0"/>
              </a:rPr>
              <a:t>	</a:t>
            </a:r>
          </a:p>
          <a:p>
            <a:endParaRPr lang="en-US" sz="1400" dirty="0">
              <a:latin typeface="Arial" charset="0"/>
            </a:endParaRPr>
          </a:p>
          <a:p>
            <a:endParaRPr lang="en-US" sz="1400" dirty="0">
              <a:latin typeface="Arial" charset="0"/>
            </a:endParaRPr>
          </a:p>
        </p:txBody>
      </p:sp>
      <p:sp>
        <p:nvSpPr>
          <p:cNvPr id="3" name="Slide Number Placeholder 2"/>
          <p:cNvSpPr>
            <a:spLocks noGrp="1"/>
          </p:cNvSpPr>
          <p:nvPr>
            <p:ph type="sldNum" sz="quarter" idx="12"/>
          </p:nvPr>
        </p:nvSpPr>
        <p:spPr/>
        <p:txBody>
          <a:bodyPr/>
          <a:lstStyle/>
          <a:p>
            <a:fld id="{75CE691E-EB41-48F8-BEE9-389CD7BFC50A}" type="slidenum">
              <a:rPr lang="en-US" smtClean="0"/>
              <a:t>65</a:t>
            </a:fld>
            <a:endParaRPr lang="en-US"/>
          </a:p>
        </p:txBody>
      </p:sp>
    </p:spTree>
    <p:extLst>
      <p:ext uri="{BB962C8B-B14F-4D97-AF65-F5344CB8AC3E}">
        <p14:creationId xmlns:p14="http://schemas.microsoft.com/office/powerpoint/2010/main" val="3768425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26"/>
          <p:cNvSpPr>
            <a:spLocks noGrp="1" noChangeArrowheads="1"/>
          </p:cNvSpPr>
          <p:nvPr>
            <p:ph type="title"/>
          </p:nvPr>
        </p:nvSpPr>
        <p:spPr>
          <a:xfrm>
            <a:off x="609600" y="76200"/>
            <a:ext cx="7848600" cy="685800"/>
          </a:xfrm>
        </p:spPr>
        <p:txBody>
          <a:bodyPr/>
          <a:lstStyle/>
          <a:p>
            <a:r>
              <a:rPr lang="en-US" sz="3600" b="1" dirty="0" smtClean="0">
                <a:solidFill>
                  <a:srgbClr val="333399"/>
                </a:solidFill>
                <a:ea typeface="ＭＳ Ｐゴシック" pitchFamily="34" charset="-128"/>
              </a:rPr>
              <a:t>Pre-launch Validation Strategies</a:t>
            </a:r>
          </a:p>
        </p:txBody>
      </p:sp>
      <p:sp>
        <p:nvSpPr>
          <p:cNvPr id="18434" name="Rectangle 1027"/>
          <p:cNvSpPr>
            <a:spLocks noGrp="1" noChangeArrowheads="1"/>
          </p:cNvSpPr>
          <p:nvPr>
            <p:ph type="body" idx="1"/>
          </p:nvPr>
        </p:nvSpPr>
        <p:spPr>
          <a:xfrm>
            <a:off x="0" y="762001"/>
            <a:ext cx="9144000" cy="4648200"/>
          </a:xfrm>
        </p:spPr>
        <p:txBody>
          <a:bodyPr/>
          <a:lstStyle/>
          <a:p>
            <a:r>
              <a:rPr lang="en-US" sz="2800" dirty="0" smtClean="0">
                <a:solidFill>
                  <a:schemeClr val="tx1"/>
                </a:solidFill>
                <a:ea typeface="ＭＳ Ｐゴシック" pitchFamily="34" charset="-128"/>
              </a:rPr>
              <a:t>Proxy data</a:t>
            </a:r>
          </a:p>
          <a:p>
            <a:pPr lvl="1"/>
            <a:r>
              <a:rPr lang="en-US" sz="2000" dirty="0" smtClean="0">
                <a:solidFill>
                  <a:schemeClr val="tx1"/>
                </a:solidFill>
                <a:ea typeface="ＭＳ Ｐゴシック" pitchFamily="34" charset="-128"/>
              </a:rPr>
              <a:t>Simulated ABI</a:t>
            </a:r>
          </a:p>
          <a:p>
            <a:pPr lvl="1"/>
            <a:r>
              <a:rPr lang="en-US" sz="2000" dirty="0" smtClean="0">
                <a:solidFill>
                  <a:schemeClr val="tx1"/>
                </a:solidFill>
                <a:ea typeface="ＭＳ Ｐゴシック" pitchFamily="34" charset="-128"/>
              </a:rPr>
              <a:t>GOES Sounder for CONUS and adjacent region </a:t>
            </a:r>
          </a:p>
          <a:p>
            <a:pPr lvl="1"/>
            <a:r>
              <a:rPr lang="en-US" sz="2000" dirty="0" smtClean="0">
                <a:solidFill>
                  <a:schemeClr val="tx1"/>
                </a:solidFill>
                <a:ea typeface="ＭＳ Ｐゴシック" pitchFamily="34" charset="-128"/>
              </a:rPr>
              <a:t>MODIS for whole GOES-R domain</a:t>
            </a:r>
          </a:p>
          <a:p>
            <a:pPr lvl="1"/>
            <a:r>
              <a:rPr lang="en-US" sz="2000" dirty="0" smtClean="0">
                <a:solidFill>
                  <a:schemeClr val="tx1"/>
                </a:solidFill>
                <a:ea typeface="ＭＳ Ｐゴシック" pitchFamily="34" charset="-128"/>
              </a:rPr>
              <a:t>SEVIRI/MSG for algorithm validation</a:t>
            </a:r>
          </a:p>
          <a:p>
            <a:r>
              <a:rPr lang="en-US" sz="2800" dirty="0" smtClean="0">
                <a:solidFill>
                  <a:schemeClr val="tx1"/>
                </a:solidFill>
                <a:ea typeface="ＭＳ Ｐゴシック" pitchFamily="34" charset="-128"/>
              </a:rPr>
              <a:t>Reference data (true)</a:t>
            </a:r>
          </a:p>
          <a:p>
            <a:pPr lvl="1"/>
            <a:r>
              <a:rPr lang="en-US" sz="2000" dirty="0" smtClean="0">
                <a:solidFill>
                  <a:schemeClr val="tx1"/>
                </a:solidFill>
                <a:ea typeface="ＭＳ Ｐゴシック" pitchFamily="34" charset="-128"/>
              </a:rPr>
              <a:t>WRF nature run (for validating simulated retrievals)</a:t>
            </a:r>
          </a:p>
          <a:p>
            <a:pPr lvl="1"/>
            <a:r>
              <a:rPr lang="en-US" sz="2000" dirty="0" smtClean="0">
                <a:solidFill>
                  <a:schemeClr val="tx1"/>
                </a:solidFill>
                <a:ea typeface="ＭＳ Ｐゴシック" pitchFamily="34" charset="-128"/>
              </a:rPr>
              <a:t>ECMWF 6-hr analysis for full disk evaluation</a:t>
            </a:r>
          </a:p>
          <a:p>
            <a:pPr lvl="1"/>
            <a:r>
              <a:rPr lang="en-US" sz="2000" dirty="0" smtClean="0">
                <a:solidFill>
                  <a:schemeClr val="tx1"/>
                </a:solidFill>
                <a:ea typeface="ＭＳ Ｐゴシック" pitchFamily="34" charset="-128"/>
              </a:rPr>
              <a:t>Conventional RAOB for validation over land</a:t>
            </a:r>
          </a:p>
          <a:p>
            <a:pPr lvl="1"/>
            <a:r>
              <a:rPr lang="en-US" sz="2000" dirty="0" smtClean="0">
                <a:solidFill>
                  <a:schemeClr val="tx1"/>
                </a:solidFill>
                <a:ea typeface="ＭＳ Ｐゴシック" pitchFamily="34" charset="-128"/>
              </a:rPr>
              <a:t>ARM MWR TPW and RAOB (4 times a day) for validating profiles and derived products validation</a:t>
            </a:r>
          </a:p>
          <a:p>
            <a:pPr lvl="1"/>
            <a:r>
              <a:rPr lang="en-US" sz="2000" dirty="0" smtClean="0">
                <a:solidFill>
                  <a:schemeClr val="tx1"/>
                </a:solidFill>
                <a:ea typeface="ＭＳ Ｐゴシック" pitchFamily="34" charset="-128"/>
              </a:rPr>
              <a:t>GPS-Met TPW for validation over land</a:t>
            </a:r>
          </a:p>
          <a:p>
            <a:pPr lvl="1"/>
            <a:r>
              <a:rPr lang="en-US" sz="2000" dirty="0" smtClean="0">
                <a:solidFill>
                  <a:schemeClr val="tx1"/>
                </a:solidFill>
                <a:ea typeface="ＭＳ Ｐゴシック" pitchFamily="34" charset="-128"/>
              </a:rPr>
              <a:t>AMSR-E TPW product for validation over ocean</a:t>
            </a:r>
          </a:p>
        </p:txBody>
      </p:sp>
      <p:sp>
        <p:nvSpPr>
          <p:cNvPr id="18435" name="Slide Number Placeholder 4"/>
          <p:cNvSpPr>
            <a:spLocks noGrp="1"/>
          </p:cNvSpPr>
          <p:nvPr>
            <p:ph type="sldNum" sz="quarter" idx="12"/>
          </p:nvPr>
        </p:nvSpPr>
        <p:spPr>
          <a:xfrm>
            <a:off x="6934200" y="6305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fld id="{78CFBBA5-1E14-4C58-86F9-E306BBB5C46E}" type="slidenum">
              <a:rPr lang="en-US" sz="1400" b="0" i="0">
                <a:solidFill>
                  <a:srgbClr val="FFFF00"/>
                </a:solidFill>
                <a:latin typeface="Times New Roman" pitchFamily="18" charset="0"/>
              </a:rPr>
              <a:pPr/>
              <a:t>7</a:t>
            </a:fld>
            <a:endParaRPr lang="en-US" sz="1400" b="0" i="0" dirty="0">
              <a:solidFill>
                <a:srgbClr val="FFFF00"/>
              </a:solidFill>
              <a:latin typeface="Times New Roman" pitchFamily="18" charset="0"/>
            </a:endParaRPr>
          </a:p>
        </p:txBody>
      </p:sp>
      <p:sp>
        <p:nvSpPr>
          <p:cNvPr id="2" name="TextBox 1"/>
          <p:cNvSpPr txBox="1"/>
          <p:nvPr/>
        </p:nvSpPr>
        <p:spPr>
          <a:xfrm>
            <a:off x="152400" y="5791200"/>
            <a:ext cx="8686800" cy="92333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b="1" dirty="0" smtClean="0">
                <a:solidFill>
                  <a:srgbClr val="3333CC"/>
                </a:solidFill>
              </a:rPr>
              <a:t>The </a:t>
            </a:r>
            <a:r>
              <a:rPr lang="en-US" b="1" dirty="0">
                <a:solidFill>
                  <a:srgbClr val="3333CC"/>
                </a:solidFill>
              </a:rPr>
              <a:t>datasets (MWR TPW, GPS TPW, RAOB TPW at ARM CART and conventional RAOB sites, AMSR-E TPW) make it possible to validate, analyze and monitor the </a:t>
            </a:r>
            <a:r>
              <a:rPr lang="en-US" b="1" dirty="0" smtClean="0">
                <a:solidFill>
                  <a:srgbClr val="3333CC"/>
                </a:solidFill>
              </a:rPr>
              <a:t>GOES-R LAP algorithm’s </a:t>
            </a:r>
            <a:r>
              <a:rPr lang="en-US" b="1" dirty="0">
                <a:solidFill>
                  <a:srgbClr val="3333CC"/>
                </a:solidFill>
              </a:rPr>
              <a:t>seasonal, diurnal performance. </a:t>
            </a:r>
          </a:p>
        </p:txBody>
      </p:sp>
    </p:spTree>
    <p:extLst>
      <p:ext uri="{BB962C8B-B14F-4D97-AF65-F5344CB8AC3E}">
        <p14:creationId xmlns:p14="http://schemas.microsoft.com/office/powerpoint/2010/main" val="3450631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8</a:t>
            </a:fld>
            <a:endParaRPr lang="en-US">
              <a:solidFill>
                <a:srgbClr val="00000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64" y="990600"/>
            <a:ext cx="6583136" cy="493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6383337" y="2116138"/>
            <a:ext cx="2989263" cy="261610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FF0000"/>
                </a:solidFill>
              </a:rPr>
              <a:t>x</a:t>
            </a:r>
            <a:r>
              <a:rPr lang="en-US" i="0" kern="0" dirty="0">
                <a:solidFill>
                  <a:srgbClr val="000000"/>
                </a:solidFill>
              </a:rPr>
              <a:t> : RAOB</a:t>
            </a:r>
          </a:p>
          <a:p>
            <a:pPr eaLnBrk="1" hangingPunct="1">
              <a:defRPr/>
            </a:pPr>
            <a:r>
              <a:rPr lang="en-US" i="0" kern="0" dirty="0">
                <a:solidFill>
                  <a:srgbClr val="000099"/>
                </a:solidFill>
              </a:rPr>
              <a:t>o</a:t>
            </a:r>
            <a:r>
              <a:rPr lang="en-US" i="0" kern="0" dirty="0">
                <a:solidFill>
                  <a:srgbClr val="000000"/>
                </a:solidFill>
              </a:rPr>
              <a:t> : GPS</a:t>
            </a:r>
          </a:p>
          <a:p>
            <a:pPr eaLnBrk="1" hangingPunct="1">
              <a:defRPr/>
            </a:pPr>
            <a:r>
              <a:rPr lang="en-US" i="0" kern="0" dirty="0">
                <a:solidFill>
                  <a:srgbClr val="000000"/>
                </a:solidFill>
              </a:rPr>
              <a:t>   : ARM CART</a:t>
            </a:r>
          </a:p>
          <a:p>
            <a:pPr eaLnBrk="1" hangingPunct="1">
              <a:defRPr/>
            </a:pPr>
            <a:r>
              <a:rPr lang="en-US" i="0" kern="0" dirty="0">
                <a:solidFill>
                  <a:srgbClr val="000000"/>
                </a:solidFill>
              </a:rPr>
              <a:t>   : AMSR-E</a:t>
            </a:r>
          </a:p>
          <a:p>
            <a:pPr eaLnBrk="1" hangingPunct="1">
              <a:defRPr/>
            </a:pPr>
            <a:endParaRPr lang="en-US" sz="1400" i="0" kern="0" dirty="0">
              <a:solidFill>
                <a:srgbClr val="000000"/>
              </a:solidFill>
            </a:endParaRPr>
          </a:p>
          <a:p>
            <a:pPr eaLnBrk="1" hangingPunct="1">
              <a:defRPr/>
            </a:pPr>
            <a:r>
              <a:rPr lang="en-US" sz="1400" i="0" kern="0" dirty="0">
                <a:solidFill>
                  <a:srgbClr val="000000"/>
                </a:solidFill>
              </a:rPr>
              <a:t>Data collected over the period between</a:t>
            </a:r>
          </a:p>
          <a:p>
            <a:pPr eaLnBrk="1" hangingPunct="1">
              <a:defRPr/>
            </a:pPr>
            <a:r>
              <a:rPr lang="en-US" sz="1400" i="0" kern="0" dirty="0">
                <a:solidFill>
                  <a:srgbClr val="000000"/>
                </a:solidFill>
              </a:rPr>
              <a:t>Feb. 11, 2011- Aug. 30, 2012.</a:t>
            </a:r>
          </a:p>
          <a:p>
            <a:pPr eaLnBrk="1" hangingPunct="1">
              <a:defRPr/>
            </a:pPr>
            <a:r>
              <a:rPr lang="en-US" sz="1400" i="0" kern="0" dirty="0">
                <a:solidFill>
                  <a:srgbClr val="000000"/>
                </a:solidFill>
              </a:rPr>
              <a:t>For AMSR-E,</a:t>
            </a:r>
          </a:p>
          <a:p>
            <a:pPr eaLnBrk="1" hangingPunct="1">
              <a:defRPr/>
            </a:pPr>
            <a:r>
              <a:rPr lang="en-US" sz="1400" i="0" kern="0" dirty="0">
                <a:solidFill>
                  <a:srgbClr val="000000"/>
                </a:solidFill>
              </a:rPr>
              <a:t>Feb. 11, 2011- Oct. 4, 2011</a:t>
            </a:r>
          </a:p>
        </p:txBody>
      </p:sp>
      <p:sp>
        <p:nvSpPr>
          <p:cNvPr id="5" name="TextBox 1"/>
          <p:cNvSpPr txBox="1">
            <a:spLocks noChangeArrowheads="1"/>
          </p:cNvSpPr>
          <p:nvPr/>
        </p:nvSpPr>
        <p:spPr bwMode="auto">
          <a:xfrm>
            <a:off x="285750" y="6096000"/>
            <a:ext cx="7105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i="0" kern="0" dirty="0">
                <a:solidFill>
                  <a:srgbClr val="333399"/>
                </a:solidFill>
              </a:rPr>
              <a:t>Almost full coverage of CONUS and year round!</a:t>
            </a:r>
          </a:p>
        </p:txBody>
      </p:sp>
      <p:sp>
        <p:nvSpPr>
          <p:cNvPr id="6" name="TextBox 5"/>
          <p:cNvSpPr txBox="1"/>
          <p:nvPr/>
        </p:nvSpPr>
        <p:spPr>
          <a:xfrm>
            <a:off x="464665" y="300335"/>
            <a:ext cx="7993535" cy="461665"/>
          </a:xfrm>
          <a:prstGeom prst="rect">
            <a:avLst/>
          </a:prstGeom>
          <a:noFill/>
        </p:spPr>
        <p:txBody>
          <a:bodyPr wrap="none" rtlCol="0">
            <a:spAutoFit/>
          </a:bodyPr>
          <a:lstStyle/>
          <a:p>
            <a:r>
              <a:rPr lang="en-US" sz="2400" b="1" dirty="0" smtClean="0">
                <a:solidFill>
                  <a:srgbClr val="333399"/>
                </a:solidFill>
              </a:rPr>
              <a:t>Validation locations over CONUS and adjacent region</a:t>
            </a:r>
            <a:endParaRPr lang="en-US" sz="2400" b="1" dirty="0">
              <a:solidFill>
                <a:srgbClr val="333399"/>
              </a:solidFill>
            </a:endParaRPr>
          </a:p>
        </p:txBody>
      </p:sp>
      <p:sp>
        <p:nvSpPr>
          <p:cNvPr id="7" name="Flowchart: Connector 6"/>
          <p:cNvSpPr/>
          <p:nvPr/>
        </p:nvSpPr>
        <p:spPr>
          <a:xfrm>
            <a:off x="6477000" y="2895600"/>
            <a:ext cx="111125" cy="109537"/>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
        <p:nvSpPr>
          <p:cNvPr id="8" name="Rectangle 7"/>
          <p:cNvSpPr/>
          <p:nvPr/>
        </p:nvSpPr>
        <p:spPr>
          <a:xfrm>
            <a:off x="6477000" y="3191669"/>
            <a:ext cx="130628" cy="84931"/>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a typeface="ＭＳ Ｐゴシック" pitchFamily="34" charset="-128"/>
            </a:endParaRPr>
          </a:p>
        </p:txBody>
      </p:sp>
    </p:spTree>
    <p:extLst>
      <p:ext uri="{BB962C8B-B14F-4D97-AF65-F5344CB8AC3E}">
        <p14:creationId xmlns:p14="http://schemas.microsoft.com/office/powerpoint/2010/main" val="178845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D6BA621-9667-46F7-9432-F4D42CEF1C45}" type="slidenum">
              <a:rPr lang="en-US" smtClean="0">
                <a:solidFill>
                  <a:srgbClr val="000000"/>
                </a:solidFill>
              </a:rPr>
              <a:pPr/>
              <a:t>9</a:t>
            </a:fld>
            <a:endParaRPr lang="en-US">
              <a:solidFill>
                <a:srgbClr val="000000"/>
              </a:solidFill>
            </a:endParaRPr>
          </a:p>
        </p:txBody>
      </p:sp>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2004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76200"/>
            <a:ext cx="4023028" cy="3017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p:nvSpPr>
        <p:spPr bwMode="auto">
          <a:xfrm>
            <a:off x="4030663" y="2320925"/>
            <a:ext cx="371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CC"/>
                </a:solidFill>
              </a:rPr>
              <a:t>T</a:t>
            </a:r>
          </a:p>
        </p:txBody>
      </p:sp>
      <p:sp>
        <p:nvSpPr>
          <p:cNvPr id="8" name="TextBox 14"/>
          <p:cNvSpPr txBox="1">
            <a:spLocks noChangeArrowheads="1"/>
          </p:cNvSpPr>
          <p:nvPr/>
        </p:nvSpPr>
        <p:spPr bwMode="auto">
          <a:xfrm>
            <a:off x="3894138" y="4616450"/>
            <a:ext cx="630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2400" i="0" kern="0" dirty="0">
                <a:solidFill>
                  <a:srgbClr val="333399"/>
                </a:solidFill>
              </a:rPr>
              <a:t>RH</a:t>
            </a:r>
          </a:p>
        </p:txBody>
      </p:sp>
      <p:sp>
        <p:nvSpPr>
          <p:cNvPr id="9" name="TextBox 8"/>
          <p:cNvSpPr txBox="1"/>
          <p:nvPr/>
        </p:nvSpPr>
        <p:spPr>
          <a:xfrm>
            <a:off x="2581146" y="1709516"/>
            <a:ext cx="1550617" cy="400110"/>
          </a:xfrm>
          <a:prstGeom prst="rect">
            <a:avLst/>
          </a:prstGeom>
          <a:solidFill>
            <a:srgbClr val="FFFFFF"/>
          </a:solidFill>
          <a:effectLst>
            <a:reflection endPos="0" dir="5400000" sy="-100000" algn="bl" rotWithShape="0"/>
          </a:effectLst>
        </p:spPr>
        <p:txBody>
          <a:bodyPr wrap="none">
            <a:spAutoFit/>
          </a:bodyPr>
          <a:lstStyle/>
          <a:p>
            <a:pPr>
              <a:defRPr/>
            </a:pPr>
            <a:r>
              <a:rPr lang="en-US" kern="0" dirty="0">
                <a:solidFill>
                  <a:sysClr val="windowText" lastClr="000000"/>
                </a:solidFill>
              </a:rPr>
              <a:t>ARM CART</a:t>
            </a:r>
          </a:p>
        </p:txBody>
      </p:sp>
      <p:sp>
        <p:nvSpPr>
          <p:cNvPr id="10" name="TextBox 16"/>
          <p:cNvSpPr txBox="1">
            <a:spLocks noChangeArrowheads="1"/>
          </p:cNvSpPr>
          <p:nvPr/>
        </p:nvSpPr>
        <p:spPr bwMode="auto">
          <a:xfrm>
            <a:off x="2717800" y="4054475"/>
            <a:ext cx="1549400" cy="400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b="0" i="0" kern="0" dirty="0">
                <a:solidFill>
                  <a:srgbClr val="000000"/>
                </a:solidFill>
              </a:rPr>
              <a:t>ARM CART</a:t>
            </a:r>
          </a:p>
        </p:txBody>
      </p:sp>
      <p:sp>
        <p:nvSpPr>
          <p:cNvPr id="11" name="TextBox 17"/>
          <p:cNvSpPr txBox="1">
            <a:spLocks noChangeArrowheads="1"/>
          </p:cNvSpPr>
          <p:nvPr/>
        </p:nvSpPr>
        <p:spPr bwMode="auto">
          <a:xfrm>
            <a:off x="6989763" y="1725613"/>
            <a:ext cx="2017712"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a:solidFill>
                  <a:srgbClr val="000000"/>
                </a:solidFill>
              </a:rPr>
              <a:t>Conventional RAOB</a:t>
            </a:r>
          </a:p>
        </p:txBody>
      </p:sp>
      <p:sp>
        <p:nvSpPr>
          <p:cNvPr id="12" name="TextBox 18"/>
          <p:cNvSpPr txBox="1">
            <a:spLocks noChangeArrowheads="1"/>
          </p:cNvSpPr>
          <p:nvPr/>
        </p:nvSpPr>
        <p:spPr bwMode="auto">
          <a:xfrm>
            <a:off x="7356475" y="4265613"/>
            <a:ext cx="20161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600" b="0" i="0" kern="0" dirty="0">
                <a:solidFill>
                  <a:srgbClr val="000000"/>
                </a:solidFill>
              </a:rPr>
              <a:t>Conventional RAOB</a:t>
            </a:r>
          </a:p>
        </p:txBody>
      </p:sp>
      <p:sp>
        <p:nvSpPr>
          <p:cNvPr id="13" name="TextBox 14"/>
          <p:cNvSpPr txBox="1">
            <a:spLocks noChangeArrowheads="1"/>
          </p:cNvSpPr>
          <p:nvPr/>
        </p:nvSpPr>
        <p:spPr bwMode="auto">
          <a:xfrm>
            <a:off x="739775" y="6211669"/>
            <a:ext cx="7489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i="1">
                <a:solidFill>
                  <a:schemeClr val="tx1"/>
                </a:solidFill>
                <a:latin typeface="Arial" pitchFamily="34" charset="0"/>
                <a:ea typeface="ＭＳ Ｐゴシック" pitchFamily="34" charset="-128"/>
              </a:defRPr>
            </a:lvl1pPr>
            <a:lvl2pPr marL="742950" indent="-285750" eaLnBrk="0" hangingPunct="0">
              <a:defRPr sz="2000" b="1" i="1">
                <a:solidFill>
                  <a:schemeClr val="tx1"/>
                </a:solidFill>
                <a:latin typeface="Arial" pitchFamily="34" charset="0"/>
                <a:ea typeface="ＭＳ Ｐゴシック" pitchFamily="34" charset="-128"/>
              </a:defRPr>
            </a:lvl2pPr>
            <a:lvl3pPr marL="1143000" indent="-228600" eaLnBrk="0" hangingPunct="0">
              <a:defRPr sz="2000" b="1" i="1">
                <a:solidFill>
                  <a:schemeClr val="tx1"/>
                </a:solidFill>
                <a:latin typeface="Arial" pitchFamily="34" charset="0"/>
                <a:ea typeface="ＭＳ Ｐゴシック" pitchFamily="34" charset="-128"/>
              </a:defRPr>
            </a:lvl3pPr>
            <a:lvl4pPr marL="1600200" indent="-228600" eaLnBrk="0" hangingPunct="0">
              <a:defRPr sz="2000" b="1" i="1">
                <a:solidFill>
                  <a:schemeClr val="tx1"/>
                </a:solidFill>
                <a:latin typeface="Arial" pitchFamily="34" charset="0"/>
                <a:ea typeface="ＭＳ Ｐゴシック" pitchFamily="34" charset="-128"/>
              </a:defRPr>
            </a:lvl4pPr>
            <a:lvl5pPr marL="2057400" indent="-228600" eaLnBrk="0" hangingPunct="0">
              <a:defRPr sz="2000" b="1" i="1">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defRPr sz="2000" b="1" i="1">
                <a:solidFill>
                  <a:schemeClr val="tx1"/>
                </a:solidFill>
                <a:latin typeface="Arial" pitchFamily="34" charset="0"/>
                <a:ea typeface="ＭＳ Ｐゴシック" pitchFamily="34" charset="-128"/>
              </a:defRPr>
            </a:lvl9pPr>
          </a:lstStyle>
          <a:p>
            <a:pPr eaLnBrk="1" hangingPunct="1">
              <a:defRPr/>
            </a:pPr>
            <a:r>
              <a:rPr lang="en-US" sz="1400" i="0" kern="0" dirty="0">
                <a:solidFill>
                  <a:srgbClr val="333399"/>
                </a:solidFill>
              </a:rPr>
              <a:t>Both accuracy (BIAS) and precision (STD) of RH are improved above 700 </a:t>
            </a:r>
            <a:r>
              <a:rPr lang="en-US" sz="1400" i="0" kern="0" dirty="0" err="1">
                <a:solidFill>
                  <a:srgbClr val="333399"/>
                </a:solidFill>
              </a:rPr>
              <a:t>hPa</a:t>
            </a:r>
            <a:r>
              <a:rPr lang="en-US" sz="1400" i="0" kern="0" dirty="0">
                <a:solidFill>
                  <a:srgbClr val="333399"/>
                </a:solidFill>
              </a:rPr>
              <a:t>.</a:t>
            </a:r>
          </a:p>
          <a:p>
            <a:pPr eaLnBrk="1" hangingPunct="1">
              <a:defRPr/>
            </a:pPr>
            <a:endParaRPr lang="en-US" sz="800" i="0" kern="0" dirty="0">
              <a:solidFill>
                <a:srgbClr val="333399"/>
              </a:solidFill>
            </a:endParaRPr>
          </a:p>
          <a:p>
            <a:pPr eaLnBrk="1" hangingPunct="1">
              <a:defRPr/>
            </a:pPr>
            <a:r>
              <a:rPr lang="en-US" sz="1400" i="0" kern="0" dirty="0">
                <a:solidFill>
                  <a:srgbClr val="333399"/>
                </a:solidFill>
              </a:rPr>
              <a:t>GOES-R ABI LAP algorithm is applied to GOES-13 </a:t>
            </a:r>
            <a:r>
              <a:rPr lang="en-US" sz="1400" i="0" kern="0" dirty="0" smtClean="0">
                <a:solidFill>
                  <a:srgbClr val="333399"/>
                </a:solidFill>
              </a:rPr>
              <a:t>Sounder </a:t>
            </a:r>
            <a:r>
              <a:rPr lang="en-US" sz="1400" i="0" kern="0" dirty="0">
                <a:solidFill>
                  <a:srgbClr val="333399"/>
                </a:solidFill>
              </a:rPr>
              <a:t>radiance measurements.</a:t>
            </a:r>
          </a:p>
        </p:txBody>
      </p:sp>
    </p:spTree>
    <p:extLst>
      <p:ext uri="{BB962C8B-B14F-4D97-AF65-F5344CB8AC3E}">
        <p14:creationId xmlns:p14="http://schemas.microsoft.com/office/powerpoint/2010/main" val="63832605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1683</TotalTime>
  <Words>5078</Words>
  <Application>Microsoft Office PowerPoint</Application>
  <PresentationFormat>On-screen Show (4:3)</PresentationFormat>
  <Paragraphs>708</Paragraphs>
  <Slides>65</Slides>
  <Notes>25</Notes>
  <HiddenSlides>20</HiddenSlides>
  <MMClips>0</MMClips>
  <ScaleCrop>false</ScaleCrop>
  <HeadingPairs>
    <vt:vector size="4" baseType="variant">
      <vt:variant>
        <vt:lpstr>Theme</vt:lpstr>
      </vt:variant>
      <vt:variant>
        <vt:i4>6</vt:i4>
      </vt:variant>
      <vt:variant>
        <vt:lpstr>Slide Titles</vt:lpstr>
      </vt:variant>
      <vt:variant>
        <vt:i4>65</vt:i4>
      </vt:variant>
    </vt:vector>
  </HeadingPairs>
  <TitlesOfParts>
    <vt:vector size="71" baseType="lpstr">
      <vt:lpstr>1_Default Design</vt:lpstr>
      <vt:lpstr>Office Theme</vt:lpstr>
      <vt:lpstr>1_Office Theme</vt:lpstr>
      <vt:lpstr>2_Office Theme</vt:lpstr>
      <vt:lpstr>2_Default Design</vt:lpstr>
      <vt:lpstr>Default Design</vt:lpstr>
      <vt:lpstr>GOES-R AWG Algorithm Development and Product Validation – Current Status and Future Activities (January 2014)</vt:lpstr>
      <vt:lpstr>Topics</vt:lpstr>
      <vt:lpstr>Products</vt:lpstr>
      <vt:lpstr>Products</vt:lpstr>
      <vt:lpstr>Requirements</vt:lpstr>
      <vt:lpstr>Example LAP Output Using Simulated ABI Data (e.g., CONUS)</vt:lpstr>
      <vt:lpstr>Pre-launch Validation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Comparison to the operational GOES sounding algorithm</vt:lpstr>
      <vt:lpstr>PowerPoint Presentation</vt:lpstr>
      <vt:lpstr>GOES-12 Sounder TPW at ARM CART site - statistics</vt:lpstr>
      <vt:lpstr>Time series of TPW  (GOES–12 Sounder, MWR)</vt:lpstr>
      <vt:lpstr>Application of GOES sounding products to severe storm nowcasting</vt:lpstr>
      <vt:lpstr>Validation of GOES-R LAP algorithm using MODIS</vt:lpstr>
      <vt:lpstr>Validation of GOES-R LAP algorithm using SEVIRI measurements</vt:lpstr>
      <vt:lpstr>Temperature/Moisture Profile and TPW Validation over Land (with SEVIRI)</vt:lpstr>
      <vt:lpstr>Temperature/Moisture Profile and TPW Validation over Land (con’d) (SEVIRI)</vt:lpstr>
      <vt:lpstr>Temperature/Moisture Profile and TPW Validation over Ocean (SEVIRI)</vt:lpstr>
      <vt:lpstr>TPW Validation over Ocean (SEVIRI) with AMSR-E</vt:lpstr>
      <vt:lpstr>Temperature Validation over Ocean (SEVIRI)</vt:lpstr>
      <vt:lpstr>Mixing Ratio Validation over Ocean (SEVIRI)</vt:lpstr>
      <vt:lpstr>T/RH/TPW validation using simulated ABI full disk 20050604 2015 UTC 75 W Also consistency check between CIMSS and STAR AIT process</vt:lpstr>
      <vt:lpstr>PowerPoint Presentation</vt:lpstr>
      <vt:lpstr>GOES-R LAP Product Validation Tool</vt:lpstr>
      <vt:lpstr>GOES-R LAP product Validation Tool (continued)</vt:lpstr>
      <vt:lpstr>Matchup data locations ARM CART, conventional RAOB, and AMSR-E sites</vt:lpstr>
      <vt:lpstr>T/Q profile snapshot at ARM CART site  in Validation Tool</vt:lpstr>
      <vt:lpstr>T/Q profile statistics at ARM CART site in Validation Tool</vt:lpstr>
      <vt:lpstr>Time series of TPW and related statistics at ARM CART site in Validation Tool</vt:lpstr>
      <vt:lpstr>Imagery of 2D variables in Validation Tool</vt:lpstr>
      <vt:lpstr>Scatter plots and time series of TPW at conventional RAOB sites in Validation Tool</vt:lpstr>
      <vt:lpstr>Time series of TPW and related statistics at AMSR-E pixels in Validation Tool</vt:lpstr>
      <vt:lpstr>Monthly statistics of TPW at conventional RAOB sites in Validation Tool</vt:lpstr>
      <vt:lpstr>Post-Launch validation plan</vt:lpstr>
      <vt:lpstr>GOES-R proving ground demonstration</vt:lpstr>
      <vt:lpstr>GOES-15 TPW retrievals from GEOCAT and McIDAS compared with GPS:  comparison between GEOCAT online (GOES-R algorithm) and McIDAS online (GOES Li algorithm, also the current operational GOES algorithm)</vt:lpstr>
      <vt:lpstr>GOES-15 TPW retrievals from GEOCAT and McIDAS compared with GPS</vt:lpstr>
      <vt:lpstr>October 26, 2013 NearCast Analysis Loop in SPC NAWIPS</vt:lpstr>
      <vt:lpstr>PowerPoint Presentation</vt:lpstr>
      <vt:lpstr>PowerPoint Presentation</vt:lpstr>
      <vt:lpstr>PowerPoint Presentation</vt:lpstr>
      <vt:lpstr>PowerPoint Presentation</vt:lpstr>
      <vt:lpstr>PowerPoint Presentation</vt:lpstr>
      <vt:lpstr>Topics</vt:lpstr>
      <vt:lpstr>Future algorithm improvement</vt:lpstr>
      <vt:lpstr>Surface Observations improve GOES-R Moisture sounding products</vt:lpstr>
      <vt:lpstr>Surface Observations improve other GOES-R sounding products</vt:lpstr>
      <vt:lpstr>Soundings in thin clouds are as useful as in clear sky</vt:lpstr>
      <vt:lpstr>Soundings in low opaque clouds are as useful as in clear sky</vt:lpstr>
      <vt:lpstr>Significant increase in sounding coverage</vt:lpstr>
      <vt:lpstr>Validation of GOES-12 moisture soundings using Conventional RAOB </vt:lpstr>
      <vt:lpstr>Topics</vt:lpstr>
      <vt:lpstr>ESRL GSD’s 2013 Contributions</vt:lpstr>
      <vt:lpstr>2014 Plans for GPS-Met validation</vt:lpstr>
      <vt:lpstr>GOES-R LAP algorithm improvement and transition strategy</vt:lpstr>
      <vt:lpstr>HU: ABI+PHS</vt:lpstr>
      <vt:lpstr>HU: ABI+PHS</vt:lpstr>
      <vt:lpstr>Summary</vt:lpstr>
      <vt:lpstr>Selected 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58</cp:revision>
  <dcterms:created xsi:type="dcterms:W3CDTF">2013-11-04T16:29:27Z</dcterms:created>
  <dcterms:modified xsi:type="dcterms:W3CDTF">2014-01-07T15:14:24Z</dcterms:modified>
</cp:coreProperties>
</file>