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2"/>
  </p:notesMasterIdLst>
  <p:sldIdLst>
    <p:sldId id="257" r:id="rId11"/>
    <p:sldId id="315" r:id="rId12"/>
    <p:sldId id="258" r:id="rId13"/>
    <p:sldId id="259" r:id="rId14"/>
    <p:sldId id="260" r:id="rId15"/>
    <p:sldId id="261" r:id="rId16"/>
    <p:sldId id="262" r:id="rId17"/>
    <p:sldId id="278" r:id="rId18"/>
    <p:sldId id="327" r:id="rId19"/>
    <p:sldId id="322" r:id="rId20"/>
    <p:sldId id="280" r:id="rId21"/>
    <p:sldId id="279"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20" r:id="rId40"/>
    <p:sldId id="313" r:id="rId41"/>
    <p:sldId id="281" r:id="rId42"/>
    <p:sldId id="282" r:id="rId43"/>
    <p:sldId id="332" r:id="rId44"/>
    <p:sldId id="333" r:id="rId45"/>
    <p:sldId id="314" r:id="rId46"/>
    <p:sldId id="283" r:id="rId47"/>
    <p:sldId id="288" r:id="rId48"/>
    <p:sldId id="289" r:id="rId49"/>
    <p:sldId id="290" r:id="rId50"/>
    <p:sldId id="291" r:id="rId51"/>
    <p:sldId id="298" r:id="rId52"/>
    <p:sldId id="323" r:id="rId53"/>
    <p:sldId id="324" r:id="rId54"/>
    <p:sldId id="325" r:id="rId55"/>
    <p:sldId id="316" r:id="rId56"/>
    <p:sldId id="318" r:id="rId57"/>
    <p:sldId id="328" r:id="rId58"/>
    <p:sldId id="329" r:id="rId59"/>
    <p:sldId id="330" r:id="rId60"/>
    <p:sldId id="331" r:id="rId61"/>
    <p:sldId id="304" r:id="rId62"/>
    <p:sldId id="305" r:id="rId63"/>
    <p:sldId id="306" r:id="rId64"/>
    <p:sldId id="307" r:id="rId65"/>
    <p:sldId id="308" r:id="rId66"/>
    <p:sldId id="317" r:id="rId67"/>
    <p:sldId id="326" r:id="rId68"/>
    <p:sldId id="311" r:id="rId69"/>
    <p:sldId id="319" r:id="rId70"/>
    <p:sldId id="31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02" y="-936"/>
      </p:cViewPr>
      <p:guideLst>
        <p:guide orient="horz" pos="2160"/>
        <p:guide pos="2880"/>
      </p:guideLst>
    </p:cSldViewPr>
  </p:slideViewPr>
  <p:notesTextViewPr>
    <p:cViewPr>
      <p:scale>
        <a:sx n="1" d="1"/>
        <a:sy n="1" d="1"/>
      </p:scale>
      <p:origin x="0" y="0"/>
    </p:cViewPr>
  </p:notesTextViewPr>
  <p:sorterViewPr>
    <p:cViewPr>
      <p:scale>
        <a:sx n="186" d="100"/>
        <a:sy n="186" d="100"/>
      </p:scale>
      <p:origin x="0" y="4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t>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t>‹#›</a:t>
            </a:fld>
            <a:endParaRPr lang="en-US"/>
          </a:p>
        </p:txBody>
      </p:sp>
    </p:spTree>
    <p:extLst>
      <p:ext uri="{BB962C8B-B14F-4D97-AF65-F5344CB8AC3E}">
        <p14:creationId xmlns:p14="http://schemas.microsoft.com/office/powerpoint/2010/main"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KPP= Key </a:t>
            </a:r>
            <a:r>
              <a:rPr lang="en-US" smtClean="0">
                <a:latin typeface="Arial" pitchFamily="34" charset="0"/>
              </a:rPr>
              <a:t>Product Parameter.</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36</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1/7/2014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38</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1/7/2014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42</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t>43</a:t>
            </a:fld>
            <a:endParaRPr lang="en-US"/>
          </a:p>
        </p:txBody>
      </p:sp>
    </p:spTree>
    <p:extLst>
      <p:ext uri="{BB962C8B-B14F-4D97-AF65-F5344CB8AC3E}">
        <p14:creationId xmlns:p14="http://schemas.microsoft.com/office/powerpoint/2010/main" val="343474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5122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57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31</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44588" y="685800"/>
            <a:ext cx="4572000"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4058DCA5-27EA-4435-A5D5-6EBD10FC7EEA}"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941CF-906A-4EE2-AC29-ED152627DE36}"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8D99-85D4-46A4-8FF9-BFA5AD3972E3}"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A6801-B160-4906-B53B-A5EEDD5980A5}"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391CCA-FC13-4F1F-A231-69B21FB30306}"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79162-BD02-4DF9-BC35-B06A84FAC1EF}"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FD5B6-CBFE-4137-8939-185367C2BC7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4CFBF-515D-490B-98CA-5687D3A72D6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EEAC6DDC-51C9-44DA-86E0-8F7E4C443BB1}"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A6B4F685-F3A7-475B-9F78-0967A7406F1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516E3607-9393-48EE-B185-FABCAC7A91CE}"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955B6E95-CD92-4BA8-8851-542109AFCA9F}"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58803F-AEC4-4C67-B976-8FE0F647BB3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fld id="{58B651D4-FC1F-45D1-8628-7644CAC6E042}" type="datetime1">
              <a:rPr lang="en-US" smtClean="0"/>
              <a:t>1/7/2014</a:t>
            </a:fld>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fld id="{6DEB90D3-28F5-4704-88A5-5214AE572D43}" type="datetime1">
              <a:rPr lang="en-US" smtClean="0"/>
              <a:t>1/7/2014</a:t>
            </a:fld>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fld id="{D2753C6F-94D3-486F-94E5-A88C2EAFCF88}" type="datetime1">
              <a:rPr lang="en-US" smtClean="0"/>
              <a:t>1/7/2014</a:t>
            </a:fld>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6F1D112B-AEA7-447A-AB76-BB5F9089CE70}"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47618A-0A60-4005-8F13-4054416F0AC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2A017EDA-0133-4F91-AAE1-3E336DFD9512}"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8DDD3D0D-4513-49A7-A789-EFB3B375EF5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E0884D9E-256E-4DC5-B3F3-E83C8D86597F}" type="datetime1">
              <a:rPr lang="en-US" smtClean="0">
                <a:solidFill>
                  <a:srgbClr val="000000"/>
                </a:solidFill>
              </a:rPr>
              <a:t>1/7/2014</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45D4619-581B-4DAE-8B90-1BB6931D8423}"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25481CC0-D26F-45FC-896F-92644A70D1B2}"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C510927F-4A69-4616-A60A-2624802C88FE}"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D53AB969-8AE1-4B6B-B394-5D047020FD53}"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fld id="{2008ED75-4BAA-4D08-A457-04C489F532DA}" type="datetime1">
              <a:rPr lang="en-US" smtClean="0"/>
              <a:t>1/7/2014</a:t>
            </a:fld>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fld id="{89AE0330-6CD4-45D1-B56D-FAD0571C7EEB}" type="datetime1">
              <a:rPr lang="en-US" smtClean="0"/>
              <a:t>1/7/2014</a:t>
            </a:fld>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fld id="{D20A6034-8E77-4A83-B38B-D30335A0F633}" type="datetime1">
              <a:rPr lang="en-US" smtClean="0"/>
              <a:t>1/7/2014</a:t>
            </a:fld>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C2A185B-EE27-4223-82B7-A01B2E4D95CE}"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5CA69218-2680-478D-8574-1F09398D3FB5}"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C483104-4511-4A48-A2D3-643EA0431030}"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0B0DA350-1D22-4E50-B2BA-83AC8CFFF5DD}"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AF63028F-4790-4CCF-BEEC-A5CF340A0C49}"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EABAB73-4D98-4226-B6CF-DA866E47806B}"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7C74E87-BF63-4D58-A605-A02ECE599C95}"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7A4B1D-7818-41B0-B8D0-6E25078F9ED8}"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A89BE24-BF01-44F3-B255-BCABB408C6BF}"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F847DC-F920-412C-952F-EDE5B2F89C6A}"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7875423-9E84-459C-8F1E-33BB6DAC1CEC}" type="datetime1">
              <a:rPr lang="en-US" smtClean="0">
                <a:solidFill>
                  <a:srgbClr val="000000"/>
                </a:solidFill>
              </a:rPr>
              <a:t>1/7/2014</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AEFED12-C6AB-4045-A91B-DA90296108EA}" type="datetime1">
              <a:rPr lang="en-US" smtClean="0">
                <a:solidFill>
                  <a:srgbClr val="000000"/>
                </a:solidFill>
              </a:rPr>
              <a:t>1/7/2014</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BBE3BC9-507F-4C0A-B64F-18235A82AB51}" type="datetime1">
              <a:rPr lang="en-US" smtClean="0">
                <a:solidFill>
                  <a:srgbClr val="000000"/>
                </a:solidFill>
              </a:rPr>
              <a:t>1/7/2014</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D4FF936-B3F9-466D-B243-EEF10FE44796}"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77B7F53-51AD-4BFD-8503-8350029459E9}"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64AA70-4305-4491-BC80-6741CAF72BFC}"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77FB5B-660D-471E-AA1B-E599DDAC997E}"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endParaRPr lang="en-US">
              <a:solidFill>
                <a:srgbClr val="000000"/>
              </a:solidFill>
            </a:endParaRP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0160E-7D56-415F-86E7-F95AFFDE390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542F4-822E-49B1-9B5F-32ACE8E7413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9A4CF-BB04-4830-AC1E-2A9EA13BBE3E}"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DA5D4C-A083-47A5-BE55-F3B349E98EAC}"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888DD2-C94B-4C1A-90A8-BD82F7F22F17}"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8BC0F0-344E-4F08-B97F-0B69DEE5C0E5}"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2008-A2E7-4253-93F8-EAFCD0278C57}"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E36F8-5E0D-46A4-8E72-37FED5B9FFC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55679-EC06-4C58-A26E-DEDFB3BBB53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BE84A-688B-4A1E-A064-6107719B45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CD5CF-1F46-4240-891C-BD733A6A9D1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E5F32-B17A-40E6-8480-3244F2DB8B0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F24B9-3805-436E-8A3C-F98DCE91C32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F9F70-92C5-4760-982E-355F7A02AB2F}"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BD83A-8FFA-42D7-B0B5-990292B9CA85}"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CE9D3-AD61-4BDD-A95D-1CE1DF3974F5}"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B9CCE-9434-4713-8983-B085BD83019E}"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C4D93-F0F5-4E75-9F4A-A9483AC4370C}"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8B39A4-039D-4DA8-B159-467FE0D80BC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28F88-0E3B-4077-8E4B-884973D7B26A}"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50D297-3F96-437A-B78F-415808E5519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59CA1-2E3A-4B87-8DBC-A51F31F3B2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F8108-C0EA-464F-BC79-A66462D04CC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A1D1B-C0C6-47D3-BE5B-B9FDE2242CED}"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D02B3-3C40-433E-A434-5617B896D34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D1305-06B6-4756-A4C5-B99B98F53DF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82FB3B70-106A-4906-B329-A63FC0A1F8DE}" type="datetime1">
              <a:rPr lang="en-US" smtClean="0">
                <a:solidFill>
                  <a:srgbClr val="000000"/>
                </a:solidFill>
              </a:rPr>
              <a:t>1/7/2014</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D8897-114C-4DDF-A992-55BF4A6887D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fld id="{C9AE5786-D021-4E6F-BF96-DD21558F4927}" type="datetime1">
              <a:rPr lang="en-US" smtClean="0"/>
              <a:t>1/7/2014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543800" y="6705600"/>
            <a:ext cx="1600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fld id="{574B38D2-9BAA-429C-BC26-CBB985C3DFCF}" type="datetime1">
              <a:rPr lang="en-US" smtClean="0"/>
              <a:t>1/7/2014</a:t>
            </a:fld>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7620000" y="66294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5111090-09F4-441B-906D-53CAC8E51BD1}" type="datetime1">
              <a:rPr lang="en-US" smtClean="0">
                <a:solidFill>
                  <a:srgbClr val="000000"/>
                </a:solidFill>
              </a:rPr>
              <a:t>1/7/2014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467600" y="6629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397E7-0598-4B67-95C3-B5D0DF1E0F4B}"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15200" y="6705600"/>
            <a:ext cx="18288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2F94B-119D-4B53-ABB0-A7F8AA148F5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jpg"/><Relationship Id="rId2" Type="http://schemas.openxmlformats.org/officeDocument/2006/relationships/image" Target="../media/image53.jpg"/><Relationship Id="rId16"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a:t>
            </a:r>
            <a:r>
              <a:rPr lang="en-US" sz="2800" dirty="0" err="1">
                <a:ea typeface="ＭＳ Ｐゴシック" pitchFamily="34" charset="-128"/>
              </a:rPr>
              <a:t>Marek</a:t>
            </a:r>
            <a:r>
              <a:rPr lang="en-US" sz="2800" dirty="0">
                <a:ea typeface="ＭＳ Ｐゴシック" pitchFamily="34" charset="-128"/>
              </a:rPr>
              <a:t> </a:t>
            </a:r>
            <a:r>
              <a:rPr lang="en-US" sz="2800" dirty="0" err="1" smtClean="0">
                <a:ea typeface="ＭＳ Ｐゴシック" pitchFamily="34" charset="-128"/>
              </a:rPr>
              <a:t>Rogal</a:t>
            </a:r>
            <a:r>
              <a:rPr lang="en-US" sz="2800" dirty="0" smtClean="0">
                <a:ea typeface="ＭＳ Ｐゴシック" pitchFamily="34" charset="-128"/>
              </a:rPr>
              <a:t>, </a:t>
            </a:r>
            <a:r>
              <a:rPr lang="en-US" sz="2800" dirty="0" smtClean="0"/>
              <a:t>etc.</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193920064"/>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7</a:t>
                      </a:r>
                      <a:endParaRPr lang="en-US" dirty="0"/>
                    </a:p>
                  </a:txBody>
                  <a:tcPr/>
                </a:tc>
                <a:tc>
                  <a:txBody>
                    <a:bodyPr/>
                    <a:lstStyle/>
                    <a:p>
                      <a:r>
                        <a:rPr lang="en-US" dirty="0" smtClean="0"/>
                        <a:t>7</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182575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725890" cy="6113834"/>
          </a:xfrm>
          <a:prstGeom prst="rect">
            <a:avLst/>
          </a:prstGeom>
        </p:spPr>
      </p:pic>
      <p:sp>
        <p:nvSpPr>
          <p:cNvPr id="2" name="Slide Number Placeholder 1"/>
          <p:cNvSpPr>
            <a:spLocks noGrp="1"/>
          </p:cNvSpPr>
          <p:nvPr>
            <p:ph type="sldNum" sz="quarter" idx="11"/>
          </p:nvPr>
        </p:nvSpPr>
        <p:spPr/>
        <p:txBody>
          <a:bodyPr/>
          <a:lstStyle/>
          <a:p>
            <a:pPr>
              <a:defRPr/>
            </a:pPr>
            <a:fld id="{29821475-0E67-4098-BF3D-BD15632C5A8D}" type="slidenum">
              <a:rPr lang="en-US" smtClean="0"/>
              <a:pPr>
                <a:defRPr/>
              </a:pPr>
              <a:t>11</a:t>
            </a:fld>
            <a:endParaRPr lang="en-US"/>
          </a:p>
        </p:txBody>
      </p:sp>
    </p:spTree>
    <p:extLst>
      <p:ext uri="{BB962C8B-B14F-4D97-AF65-F5344CB8AC3E}">
        <p14:creationId xmlns:p14="http://schemas.microsoft.com/office/powerpoint/2010/main" val="9594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(89.5W)</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12</a:t>
            </a:fld>
            <a:endParaRPr lang="en-US"/>
          </a:p>
        </p:txBody>
      </p:sp>
    </p:spTree>
    <p:extLst>
      <p:ext uri="{BB962C8B-B14F-4D97-AF65-F5344CB8AC3E}">
        <p14:creationId xmlns:p14="http://schemas.microsoft.com/office/powerpoint/2010/main" val="19819197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13</a:t>
            </a:fld>
            <a:endParaRPr lang="en-US"/>
          </a:p>
        </p:txBody>
      </p:sp>
    </p:spTree>
    <p:extLst>
      <p:ext uri="{BB962C8B-B14F-4D97-AF65-F5344CB8AC3E}">
        <p14:creationId xmlns:p14="http://schemas.microsoft.com/office/powerpoint/2010/main" val="3681247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14</a:t>
            </a:fld>
            <a:endParaRPr lang="en-US"/>
          </a:p>
        </p:txBody>
      </p:sp>
    </p:spTree>
    <p:extLst>
      <p:ext uri="{BB962C8B-B14F-4D97-AF65-F5344CB8AC3E}">
        <p14:creationId xmlns:p14="http://schemas.microsoft.com/office/powerpoint/2010/main" val="3919483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15</a:t>
            </a:fld>
            <a:endParaRPr lang="en-US"/>
          </a:p>
        </p:txBody>
      </p:sp>
    </p:spTree>
    <p:extLst>
      <p:ext uri="{BB962C8B-B14F-4D97-AF65-F5344CB8AC3E}">
        <p14:creationId xmlns:p14="http://schemas.microsoft.com/office/powerpoint/2010/main" val="470137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16</a:t>
            </a:fld>
            <a:endParaRPr lang="en-US"/>
          </a:p>
        </p:txBody>
      </p:sp>
    </p:spTree>
    <p:extLst>
      <p:ext uri="{BB962C8B-B14F-4D97-AF65-F5344CB8AC3E}">
        <p14:creationId xmlns:p14="http://schemas.microsoft.com/office/powerpoint/2010/main" val="810697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17</a:t>
            </a:fld>
            <a:endParaRPr lang="en-US"/>
          </a:p>
        </p:txBody>
      </p:sp>
    </p:spTree>
    <p:extLst>
      <p:ext uri="{BB962C8B-B14F-4D97-AF65-F5344CB8AC3E}">
        <p14:creationId xmlns:p14="http://schemas.microsoft.com/office/powerpoint/2010/main" val="738538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18</a:t>
            </a:fld>
            <a:endParaRPr lang="en-US"/>
          </a:p>
        </p:txBody>
      </p:sp>
    </p:spTree>
    <p:extLst>
      <p:ext uri="{BB962C8B-B14F-4D97-AF65-F5344CB8AC3E}">
        <p14:creationId xmlns:p14="http://schemas.microsoft.com/office/powerpoint/2010/main" val="67265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19</a:t>
            </a:fld>
            <a:endParaRPr lang="en-US"/>
          </a:p>
        </p:txBody>
      </p:sp>
    </p:spTree>
    <p:extLst>
      <p:ext uri="{BB962C8B-B14F-4D97-AF65-F5344CB8AC3E}">
        <p14:creationId xmlns:p14="http://schemas.microsoft.com/office/powerpoint/2010/main" val="3752085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20</a:t>
            </a:fld>
            <a:endParaRPr lang="en-US"/>
          </a:p>
        </p:txBody>
      </p:sp>
    </p:spTree>
    <p:extLst>
      <p:ext uri="{BB962C8B-B14F-4D97-AF65-F5344CB8AC3E}">
        <p14:creationId xmlns:p14="http://schemas.microsoft.com/office/powerpoint/2010/main" val="3449048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val="1232981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val="3313647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val="2818122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val="393116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val="2601421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val="334154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val="3354465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val="1737317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Chn8_WRF_GOES-R_137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733425"/>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p:nvPr>
        </p:nvSpPr>
        <p:spPr>
          <a:xfrm>
            <a:off x="1066800" y="-304800"/>
            <a:ext cx="7543800" cy="1143000"/>
          </a:xfrm>
        </p:spPr>
        <p:txBody>
          <a:bodyPr/>
          <a:lstStyle/>
          <a:p>
            <a:r>
              <a:rPr lang="en-US" sz="2800" dirty="0" smtClean="0"/>
              <a:t>Demonstrating ABI “Fixed Grid Format” (FGF) from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29</a:t>
            </a:fld>
            <a:endParaRPr lang="en-US"/>
          </a:p>
        </p:txBody>
      </p:sp>
    </p:spTree>
    <p:extLst>
      <p:ext uri="{BB962C8B-B14F-4D97-AF65-F5344CB8AC3E}">
        <p14:creationId xmlns:p14="http://schemas.microsoft.com/office/powerpoint/2010/main" val="16452046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76630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0" y="6135469"/>
            <a:ext cx="9144000" cy="7225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data and offered a glimpse into the possibilities that will be provided by the ABI on GOES-R in one minute </a:t>
            </a:r>
            <a:r>
              <a:rPr lang="en-US" b="1" dirty="0" err="1" smtClean="0">
                <a:solidFill>
                  <a:prstClr val="black"/>
                </a:solidFill>
              </a:rPr>
              <a:t>mesoscale</a:t>
            </a:r>
            <a:r>
              <a:rPr lang="en-US" b="1" dirty="0" smtClean="0">
                <a:solidFill>
                  <a:prstClr val="black"/>
                </a:solidFill>
              </a:rPr>
              <a:t> imagery.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685800"/>
            <a:ext cx="4991100" cy="4991100"/>
          </a:xfrm>
          <a:prstGeom prst="rect">
            <a:avLst/>
          </a:prstGeom>
        </p:spPr>
      </p:pic>
      <p:sp>
        <p:nvSpPr>
          <p:cNvPr id="2" name="Slide Number Placeholder 1"/>
          <p:cNvSpPr>
            <a:spLocks noGrp="1"/>
          </p:cNvSpPr>
          <p:nvPr>
            <p:ph type="sldNum" sz="quarter" idx="12"/>
          </p:nvPr>
        </p:nvSpPr>
        <p:spPr/>
        <p:txBody>
          <a:bodyPr/>
          <a:lstStyle/>
          <a:p>
            <a:fld id="{5B773196-3A45-44CA-87F7-4F3AD19E30FF}"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99660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31</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32</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val="4187885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33</a:t>
            </a:fld>
            <a:endParaRPr lang="en-US"/>
          </a:p>
        </p:txBody>
      </p:sp>
    </p:spTree>
    <p:extLst>
      <p:ext uri="{BB962C8B-B14F-4D97-AF65-F5344CB8AC3E}">
        <p14:creationId xmlns:p14="http://schemas.microsoft.com/office/powerpoint/2010/main" val="418508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6882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939444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36</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solidFill>
                  <a:srgbClr val="FFFF00"/>
                </a:solidFill>
              </a:rPr>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More as we learn from current GOES &amp; POES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37</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2386075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dirty="0" smtClean="0"/>
              <a:t>This tool set includes, but is not limited to: </a:t>
            </a:r>
          </a:p>
          <a:p>
            <a:pPr lvl="1">
              <a:lnSpc>
                <a:spcPct val="80000"/>
              </a:lnSpc>
            </a:pPr>
            <a:r>
              <a:rPr lang="en-US" sz="2000" dirty="0" smtClean="0"/>
              <a:t>Additional Thumbnail images</a:t>
            </a:r>
          </a:p>
          <a:p>
            <a:pPr lvl="1">
              <a:lnSpc>
                <a:spcPct val="80000"/>
              </a:lnSpc>
            </a:pPr>
            <a:r>
              <a:rPr lang="en-US" sz="2000" dirty="0" smtClean="0"/>
              <a:t>Full size and/or zoomed images</a:t>
            </a:r>
          </a:p>
          <a:p>
            <a:pPr lvl="1">
              <a:lnSpc>
                <a:spcPct val="80000"/>
              </a:lnSpc>
            </a:pPr>
            <a:r>
              <a:rPr lang="en-US" sz="2000" dirty="0" smtClean="0"/>
              <a:t>Generate difference images</a:t>
            </a:r>
          </a:p>
          <a:p>
            <a:pPr lvl="2">
              <a:lnSpc>
                <a:spcPct val="80000"/>
              </a:lnSpc>
            </a:pPr>
            <a:r>
              <a:rPr lang="en-US" dirty="0" smtClean="0"/>
              <a:t>Temporal</a:t>
            </a:r>
          </a:p>
          <a:p>
            <a:pPr lvl="2">
              <a:lnSpc>
                <a:spcPct val="80000"/>
              </a:lnSpc>
            </a:pPr>
            <a:r>
              <a:rPr lang="en-US" dirty="0" smtClean="0"/>
              <a:t>Spectral</a:t>
            </a:r>
          </a:p>
          <a:p>
            <a:pPr lvl="1">
              <a:lnSpc>
                <a:spcPct val="80000"/>
              </a:lnSpc>
            </a:pPr>
            <a:r>
              <a:rPr lang="en-US" sz="2000" dirty="0" smtClean="0"/>
              <a:t>Times series of radiances/brightness temperatures</a:t>
            </a:r>
          </a:p>
          <a:p>
            <a:pPr lvl="2">
              <a:lnSpc>
                <a:spcPct val="80000"/>
              </a:lnSpc>
            </a:pPr>
            <a:r>
              <a:rPr lang="en-US" dirty="0" smtClean="0"/>
              <a:t>Longer time-series</a:t>
            </a:r>
          </a:p>
          <a:p>
            <a:pPr lvl="1">
              <a:lnSpc>
                <a:spcPct val="80000"/>
              </a:lnSpc>
            </a:pPr>
            <a:r>
              <a:rPr lang="en-US" sz="2000" dirty="0" smtClean="0"/>
              <a:t>Statistics of radiances/brightness temperatures</a:t>
            </a:r>
          </a:p>
          <a:p>
            <a:pPr lvl="2">
              <a:lnSpc>
                <a:spcPct val="80000"/>
              </a:lnSpc>
            </a:pPr>
            <a:r>
              <a:rPr lang="en-US" dirty="0" smtClean="0"/>
              <a:t>Longer times series</a:t>
            </a:r>
          </a:p>
          <a:p>
            <a:pPr lvl="1">
              <a:lnSpc>
                <a:spcPct val="80000"/>
              </a:lnSpc>
            </a:pPr>
            <a:r>
              <a:rPr lang="en-US" sz="2000" dirty="0" smtClean="0"/>
              <a:t>“Forward Model </a:t>
            </a:r>
            <a:r>
              <a:rPr lang="en-US" sz="2000" dirty="0" err="1" smtClean="0"/>
              <a:t>Calc</a:t>
            </a:r>
            <a:r>
              <a:rPr lang="en-US" sz="2000" dirty="0" smtClean="0"/>
              <a:t>” </a:t>
            </a:r>
            <a:r>
              <a:rPr lang="en-US" sz="2000" dirty="0" err="1" smtClean="0"/>
              <a:t>vs</a:t>
            </a:r>
            <a:r>
              <a:rPr lang="en-US" sz="2000" dirty="0" smtClean="0"/>
              <a:t> “Satellite </a:t>
            </a:r>
            <a:r>
              <a:rPr lang="en-US" sz="2000" dirty="0" err="1" smtClean="0"/>
              <a:t>Obs</a:t>
            </a:r>
            <a:r>
              <a:rPr lang="en-US" sz="2000" dirty="0" smtClean="0"/>
              <a:t>” information</a:t>
            </a:r>
          </a:p>
          <a:p>
            <a:pPr lvl="2">
              <a:lnSpc>
                <a:spcPct val="80000"/>
              </a:lnSpc>
            </a:pPr>
            <a:r>
              <a:rPr lang="en-US" dirty="0" smtClean="0"/>
              <a:t>From </a:t>
            </a:r>
            <a:r>
              <a:rPr lang="en-US" dirty="0" err="1" smtClean="0"/>
              <a:t>raobs</a:t>
            </a:r>
            <a:r>
              <a:rPr lang="en-US" dirty="0" smtClean="0"/>
              <a:t>, NWP, etc. </a:t>
            </a:r>
          </a:p>
          <a:p>
            <a:pPr lvl="1">
              <a:lnSpc>
                <a:spcPct val="80000"/>
              </a:lnSpc>
            </a:pPr>
            <a:r>
              <a:rPr lang="en-US" sz="2000" dirty="0" smtClean="0"/>
              <a:t>Correlate image artifacts with calibration events</a:t>
            </a:r>
          </a:p>
          <a:p>
            <a:pPr lvl="1">
              <a:lnSpc>
                <a:spcPct val="80000"/>
              </a:lnSpc>
            </a:pPr>
            <a:endParaRPr lang="en-US" sz="2000" dirty="0" smtClean="0"/>
          </a:p>
          <a:p>
            <a:pPr>
              <a:lnSpc>
                <a:spcPct val="80000"/>
              </a:lnSpc>
            </a:pPr>
            <a:r>
              <a:rPr lang="en-US" sz="2200" dirty="0" err="1" smtClean="0"/>
              <a:t>McIDAS</a:t>
            </a:r>
            <a:r>
              <a:rPr lang="en-US" sz="2200" dirty="0" smtClean="0"/>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38</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val="374192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39</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39</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09490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dirty="0" smtClean="0">
                <a:ea typeface="ＭＳ Ｐゴシック" pitchFamily="34" charset="-128"/>
              </a:rPr>
              <a:t>The purpose of the imagery team is two-fold:</a:t>
            </a:r>
          </a:p>
          <a:p>
            <a:pPr lvl="1">
              <a:lnSpc>
                <a:spcPct val="80000"/>
              </a:lnSpc>
            </a:pPr>
            <a:r>
              <a:rPr lang="en-US" sz="2000" dirty="0" smtClean="0">
                <a:ea typeface="ＭＳ Ｐゴシック" pitchFamily="34" charset="-128"/>
              </a:rPr>
              <a:t>Demonstrate how to convert from GRB scaled radiances (</a:t>
            </a:r>
            <a:r>
              <a:rPr lang="en-US" sz="2000" dirty="0" err="1" smtClean="0">
                <a:ea typeface="ＭＳ Ｐゴシック" pitchFamily="34" charset="-128"/>
              </a:rPr>
              <a:t>eg</a:t>
            </a:r>
            <a:r>
              <a:rPr lang="en-US" sz="2000" dirty="0" smtClean="0">
                <a:ea typeface="ＭＳ Ｐゴシック" pitchFamily="34" charset="-128"/>
              </a:rPr>
              <a:t>, GRB integers) to other physical units, such as radiance, brightness temperatures and brightness values.</a:t>
            </a:r>
          </a:p>
          <a:p>
            <a:pPr lvl="1">
              <a:lnSpc>
                <a:spcPct val="80000"/>
              </a:lnSpc>
            </a:pPr>
            <a:r>
              <a:rPr lang="en-US" sz="2000" dirty="0" smtClean="0">
                <a:ea typeface="ＭＳ Ｐゴシック" pitchFamily="34" charset="-128"/>
              </a:rPr>
              <a:t>Build files that can be used for processing most all of the ABI products, such as clouds, soundings, etc. </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Imagery is </a:t>
            </a:r>
            <a:r>
              <a:rPr lang="en-US" sz="2400" u="sng" dirty="0" smtClean="0">
                <a:ea typeface="ＭＳ Ｐゴシック" pitchFamily="34" charset="-128"/>
              </a:rPr>
              <a:t>the</a:t>
            </a:r>
            <a:r>
              <a:rPr lang="en-US" sz="2400" dirty="0" smtClean="0">
                <a:ea typeface="ＭＳ Ｐゴシック" pitchFamily="34" charset="-128"/>
              </a:rPr>
              <a:t> key product for GOES-R.</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There are 54 KPP Cloud and Moisture Imagery End-Products (CMIP) </a:t>
            </a:r>
          </a:p>
          <a:p>
            <a:pPr lvl="1">
              <a:lnSpc>
                <a:spcPct val="80000"/>
              </a:lnSpc>
            </a:pPr>
            <a:r>
              <a:rPr lang="en-US" sz="2200" dirty="0" smtClean="0">
                <a:ea typeface="ＭＳ Ｐゴシック" pitchFamily="34" charset="-128"/>
              </a:rPr>
              <a:t>Single Band Products: 48 End-Products in </a:t>
            </a:r>
            <a:r>
              <a:rPr lang="en-US" sz="2200" dirty="0" err="1" smtClean="0">
                <a:ea typeface="ＭＳ Ｐゴシック" pitchFamily="34" charset="-128"/>
              </a:rPr>
              <a:t>netCDF</a:t>
            </a:r>
            <a:r>
              <a:rPr lang="en-US" sz="2200" dirty="0" smtClean="0">
                <a:ea typeface="ＭＳ Ｐゴシック" pitchFamily="34" charset="-128"/>
              </a:rPr>
              <a:t> format at the resolution native to each band for three types of coverage areas.</a:t>
            </a:r>
          </a:p>
          <a:p>
            <a:pPr lvl="2">
              <a:lnSpc>
                <a:spcPct val="80000"/>
              </a:lnSpc>
            </a:pPr>
            <a:r>
              <a:rPr lang="en-US" sz="1800" dirty="0" smtClean="0">
                <a:ea typeface="ＭＳ Ｐゴシック" pitchFamily="34" charset="-128"/>
              </a:rPr>
              <a:t>16 bands * 3 coverage areas (Full Disk, CONUS, </a:t>
            </a:r>
            <a:r>
              <a:rPr lang="en-US" sz="1800" dirty="0" err="1" smtClean="0">
                <a:ea typeface="ＭＳ Ｐゴシック" pitchFamily="34" charset="-128"/>
              </a:rPr>
              <a:t>Mesoscale</a:t>
            </a:r>
            <a:r>
              <a:rPr lang="en-US" sz="1800" dirty="0" smtClean="0">
                <a:ea typeface="ＭＳ Ｐゴシック" pitchFamily="34" charset="-128"/>
              </a:rPr>
              <a:t>) = 48</a:t>
            </a:r>
          </a:p>
          <a:p>
            <a:pPr lvl="1">
              <a:lnSpc>
                <a:spcPct val="80000"/>
              </a:lnSpc>
            </a:pPr>
            <a:r>
              <a:rPr lang="en-US" sz="2200" dirty="0" smtClean="0">
                <a:ea typeface="ＭＳ Ｐゴシック" pitchFamily="34" charset="-128"/>
              </a:rPr>
              <a:t>Multiband Products:6 End-products at 2-km resolution, in </a:t>
            </a:r>
            <a:r>
              <a:rPr lang="en-US" sz="2200" dirty="0" err="1" smtClean="0">
                <a:ea typeface="ＭＳ Ｐゴシック" pitchFamily="34" charset="-128"/>
              </a:rPr>
              <a:t>netCDF</a:t>
            </a:r>
            <a:r>
              <a:rPr lang="en-US" sz="2200" dirty="0" smtClean="0">
                <a:ea typeface="ＭＳ Ｐゴシック" pitchFamily="34" charset="-128"/>
              </a:rPr>
              <a:t> and </a:t>
            </a:r>
            <a:r>
              <a:rPr lang="en-US" sz="2200" dirty="0" err="1" smtClean="0">
                <a:ea typeface="ＭＳ Ｐゴシック" pitchFamily="34" charset="-128"/>
              </a:rPr>
              <a:t>McIDAS</a:t>
            </a:r>
            <a:r>
              <a:rPr lang="en-US" sz="2200" dirty="0" smtClean="0">
                <a:ea typeface="ＭＳ Ｐゴシック" pitchFamily="34" charset="-128"/>
              </a:rPr>
              <a:t> Area file format. </a:t>
            </a:r>
          </a:p>
          <a:p>
            <a:pPr lvl="2">
              <a:lnSpc>
                <a:spcPct val="80000"/>
              </a:lnSpc>
            </a:pPr>
            <a:r>
              <a:rPr lang="en-US" sz="1800" dirty="0" smtClean="0">
                <a:ea typeface="ＭＳ Ｐゴシック" pitchFamily="34" charset="-128"/>
              </a:rPr>
              <a:t>2 formats (</a:t>
            </a:r>
            <a:r>
              <a:rPr lang="en-US" sz="1800" dirty="0" err="1" smtClean="0">
                <a:ea typeface="ＭＳ Ｐゴシック" pitchFamily="34" charset="-128"/>
              </a:rPr>
              <a:t>netCDF</a:t>
            </a:r>
            <a:r>
              <a:rPr lang="en-US" sz="1800" dirty="0" smtClean="0">
                <a:ea typeface="ＭＳ Ｐゴシック" pitchFamily="34" charset="-128"/>
              </a:rPr>
              <a:t> and </a:t>
            </a:r>
            <a:r>
              <a:rPr lang="en-US" sz="1800" dirty="0" err="1" smtClean="0">
                <a:ea typeface="ＭＳ Ｐゴシック" pitchFamily="34" charset="-128"/>
              </a:rPr>
              <a:t>McIDAS</a:t>
            </a:r>
            <a:r>
              <a:rPr lang="en-US" sz="1800" dirty="0" smtClean="0">
                <a:ea typeface="ＭＳ Ｐゴシック" pitchFamily="34" charset="-128"/>
              </a:rPr>
              <a:t> Area) * 3 coverage areas = 6</a:t>
            </a:r>
            <a:r>
              <a:rPr lang="en-US" sz="1800" b="1" dirty="0" smtClean="0">
                <a:ea typeface="ＭＳ Ｐゴシック" pitchFamily="34" charset="-128"/>
              </a:rPr>
              <a:t/>
            </a:r>
            <a:br>
              <a:rPr lang="en-US" sz="1800" b="1" dirty="0" smtClean="0">
                <a:ea typeface="ＭＳ Ｐゴシック" pitchFamily="34" charset="-128"/>
              </a:rPr>
            </a:br>
            <a:endParaRPr lang="en-US" sz="1800" dirty="0" smtClean="0">
              <a:ea typeface="ＭＳ Ｐゴシック" pitchFamily="34" charset="-128"/>
            </a:endParaRPr>
          </a:p>
          <a:p>
            <a:endParaRPr lang="en-US" dirty="0"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94083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40</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40</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467769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41</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8550641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Assessment</a:t>
            </a:r>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42</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val="2557956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43</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1823433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44</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
        <p:nvSpPr>
          <p:cNvPr id="2" name="Slide Number Placeholder 1"/>
          <p:cNvSpPr>
            <a:spLocks noGrp="1"/>
          </p:cNvSpPr>
          <p:nvPr>
            <p:ph type="sldNum" sz="quarter" idx="12"/>
          </p:nvPr>
        </p:nvSpPr>
        <p:spPr/>
        <p:txBody>
          <a:bodyPr/>
          <a:lstStyle/>
          <a:p>
            <a:fld id="{5B58095D-0700-4D34-999C-825ED75B9AB5}"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101252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46</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products, other sensors, etc… </a:t>
            </a:r>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47</a:t>
            </a:fld>
            <a:endParaRPr lang="en-US"/>
          </a:p>
        </p:txBody>
      </p:sp>
    </p:spTree>
    <p:extLst>
      <p:ext uri="{BB962C8B-B14F-4D97-AF65-F5344CB8AC3E}">
        <p14:creationId xmlns:p14="http://schemas.microsoft.com/office/powerpoint/2010/main" val="895062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48</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2623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49</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0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
        <p:nvSpPr>
          <p:cNvPr id="2" name="Slide Number Placeholder 1"/>
          <p:cNvSpPr>
            <a:spLocks noGrp="1"/>
          </p:cNvSpPr>
          <p:nvPr>
            <p:ph type="sldNum" sz="quarter" idx="11"/>
          </p:nvPr>
        </p:nvSpPr>
        <p:spPr/>
        <p:txBody>
          <a:bodyPr/>
          <a:lstStyle/>
          <a:p>
            <a:pPr>
              <a:defRPr/>
            </a:pPr>
            <a:fld id="{29CC263A-0325-4CDC-AF33-8A0D3B833A26}" type="slidenum">
              <a:rPr lang="en-US" smtClean="0"/>
              <a:pPr>
                <a:defRPr/>
              </a:pPr>
              <a:t>5</a:t>
            </a:fld>
            <a:endParaRPr lang="en-US"/>
          </a:p>
        </p:txBody>
      </p:sp>
    </p:spTree>
    <p:extLst>
      <p:ext uri="{BB962C8B-B14F-4D97-AF65-F5344CB8AC3E}">
        <p14:creationId xmlns:p14="http://schemas.microsoft.com/office/powerpoint/2010/main"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2853167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51</a:t>
            </a:fld>
            <a:endParaRPr lang="en-US" sz="1400" dirty="0" smtClean="0">
              <a:solidFill>
                <a:srgbClr val="FFFF00"/>
              </a:solidFill>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5029200" cy="4526280"/>
          </a:xfrm>
          <a:prstGeom prst="rect">
            <a:avLst/>
          </a:prstGeom>
        </p:spPr>
      </p:pic>
      <p:sp>
        <p:nvSpPr>
          <p:cNvPr id="3" name="TextBox 2"/>
          <p:cNvSpPr txBox="1"/>
          <p:nvPr/>
        </p:nvSpPr>
        <p:spPr>
          <a:xfrm>
            <a:off x="2209800" y="6550223"/>
            <a:ext cx="6477000" cy="307777"/>
          </a:xfrm>
          <a:prstGeom prst="rect">
            <a:avLst/>
          </a:prstGeom>
          <a:noFill/>
        </p:spPr>
        <p:txBody>
          <a:bodyPr wrap="square" rtlCol="0">
            <a:spAutoFit/>
          </a:bodyPr>
          <a:lstStyle/>
          <a:p>
            <a:r>
              <a:rPr lang="en-US" sz="1400" dirty="0" smtClean="0">
                <a:solidFill>
                  <a:schemeClr val="bg1">
                    <a:lumMod val="20000"/>
                    <a:lumOff val="80000"/>
                  </a:schemeClr>
                </a:solidFill>
              </a:rPr>
              <a:t>Created in </a:t>
            </a:r>
            <a:r>
              <a:rPr lang="en-US" sz="1400" dirty="0" err="1" smtClean="0">
                <a:solidFill>
                  <a:schemeClr val="bg1">
                    <a:lumMod val="20000"/>
                    <a:lumOff val="80000"/>
                  </a:schemeClr>
                </a:solidFill>
              </a:rPr>
              <a:t>McIDAS</a:t>
            </a:r>
            <a:r>
              <a:rPr lang="en-US" sz="1400" dirty="0" smtClean="0">
                <a:solidFill>
                  <a:schemeClr val="bg1">
                    <a:lumMod val="20000"/>
                    <a:lumOff val="80000"/>
                  </a:schemeClr>
                </a:solidFill>
              </a:rPr>
              <a:t>-V by </a:t>
            </a:r>
            <a:r>
              <a:rPr lang="en-US" sz="1400" dirty="0" err="1" smtClean="0">
                <a:solidFill>
                  <a:schemeClr val="bg1">
                    <a:lumMod val="20000"/>
                    <a:lumOff val="80000"/>
                  </a:schemeClr>
                </a:solidFill>
              </a:rPr>
              <a:t>Joleen</a:t>
            </a:r>
            <a:r>
              <a:rPr lang="en-US" sz="1400" dirty="0" smtClean="0">
                <a:solidFill>
                  <a:schemeClr val="bg1">
                    <a:lumMod val="20000"/>
                    <a:lumOff val="80000"/>
                  </a:schemeClr>
                </a:solidFill>
              </a:rPr>
              <a:t> </a:t>
            </a:r>
            <a:r>
              <a:rPr lang="en-US" sz="1400" dirty="0" err="1" smtClean="0">
                <a:solidFill>
                  <a:schemeClr val="bg1">
                    <a:lumMod val="20000"/>
                    <a:lumOff val="80000"/>
                  </a:schemeClr>
                </a:solidFill>
              </a:rPr>
              <a:t>Feltz</a:t>
            </a:r>
            <a:r>
              <a:rPr lang="en-US" sz="1400" dirty="0" smtClean="0">
                <a:solidFill>
                  <a:schemeClr val="bg1">
                    <a:lumMod val="20000"/>
                    <a:lumOff val="80000"/>
                  </a:schemeClr>
                </a:solidFill>
              </a:rPr>
              <a:t>; similar 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val="2042555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52</a:t>
            </a:fld>
            <a:endParaRPr lang="en-US"/>
          </a:p>
        </p:txBody>
      </p:sp>
    </p:spTree>
    <p:extLst>
      <p:ext uri="{BB962C8B-B14F-4D97-AF65-F5344CB8AC3E}">
        <p14:creationId xmlns:p14="http://schemas.microsoft.com/office/powerpoint/2010/main"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53</a:t>
            </a:fld>
            <a:endParaRPr lang="en-US"/>
          </a:p>
        </p:txBody>
      </p:sp>
    </p:spTree>
    <p:extLst>
      <p:ext uri="{BB962C8B-B14F-4D97-AF65-F5344CB8AC3E}">
        <p14:creationId xmlns:p14="http://schemas.microsoft.com/office/powerpoint/2010/main" val="4015275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54</a:t>
            </a:fld>
            <a:endParaRPr lang="en-US"/>
          </a:p>
        </p:txBody>
      </p:sp>
    </p:spTree>
    <p:extLst>
      <p:ext uri="{BB962C8B-B14F-4D97-AF65-F5344CB8AC3E}">
        <p14:creationId xmlns:p14="http://schemas.microsoft.com/office/powerpoint/2010/main" val="1657688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55</a:t>
            </a:fld>
            <a:endParaRPr lang="en-US"/>
          </a:p>
        </p:txBody>
      </p:sp>
    </p:spTree>
    <p:extLst>
      <p:ext uri="{BB962C8B-B14F-4D97-AF65-F5344CB8AC3E}">
        <p14:creationId xmlns:p14="http://schemas.microsoft.com/office/powerpoint/2010/main" val="2429081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56</a:t>
            </a:fld>
            <a:endParaRPr lang="en-US" sz="1400" smtClean="0">
              <a:solidFill>
                <a:srgbClr val="000000"/>
              </a:solidFill>
            </a:endParaRPr>
          </a:p>
        </p:txBody>
      </p:sp>
    </p:spTree>
    <p:extLst>
      <p:ext uri="{BB962C8B-B14F-4D97-AF65-F5344CB8AC3E}">
        <p14:creationId xmlns:p14="http://schemas.microsoft.com/office/powerpoint/2010/main" val="340280419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57</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804952"/>
            <a:ext cx="8534400" cy="4672048"/>
          </a:xfrm>
        </p:spPr>
        <p:txBody>
          <a:bodyPr>
            <a:spAutoFit/>
          </a:bodyPr>
          <a:lstStyle/>
          <a:p>
            <a:pPr marL="0" indent="0">
              <a:buNone/>
            </a:pPr>
            <a:r>
              <a:rPr lang="en-US" sz="2400" dirty="0" smtClean="0"/>
              <a:t>Ideally:</a:t>
            </a:r>
          </a:p>
          <a:p>
            <a:r>
              <a:rPr lang="en-US" sz="2400" dirty="0" smtClean="0"/>
              <a:t>Fully funded teams! </a:t>
            </a:r>
            <a:r>
              <a:rPr lang="en-US" sz="2400" dirty="0" smtClean="0">
                <a:sym typeface="Wingdings" pitchFamily="2" charset="2"/>
              </a:rPr>
              <a:t></a:t>
            </a:r>
            <a:endParaRPr lang="en-US" sz="2400" dirty="0" smtClean="0"/>
          </a:p>
          <a:p>
            <a:r>
              <a:rPr lang="en-US" sz="2400" dirty="0" smtClean="0"/>
              <a:t>CMIP </a:t>
            </a:r>
            <a:r>
              <a:rPr lang="en-US" sz="2400" dirty="0"/>
              <a:t>files will initially be validated against their raw counts. (Cross checking the conversion to radiance and reflectance factor/brightness temperature).</a:t>
            </a:r>
          </a:p>
          <a:p>
            <a:r>
              <a:rPr lang="en-US" sz="2400" dirty="0" smtClean="0"/>
              <a:t>the GRB data will be fully accessible from the beginning of the PLT (Post Launch Test)</a:t>
            </a:r>
          </a:p>
          <a:p>
            <a:r>
              <a:rPr lang="en-US" sz="2400" dirty="0" smtClean="0"/>
              <a:t>the PLT would be extended so that other scan modes (‘timelines’) could be tested</a:t>
            </a:r>
          </a:p>
          <a:p>
            <a:r>
              <a:rPr lang="en-US" sz="2400" dirty="0" smtClean="0"/>
              <a:t>NWS and other users will be fully engaged</a:t>
            </a:r>
          </a:p>
          <a:p>
            <a:pPr lvl="1"/>
            <a:r>
              <a:rPr lang="en-US" sz="2400" dirty="0" smtClean="0"/>
              <a:t>Data flowing end-to-end</a:t>
            </a:r>
            <a:endParaRPr lang="en-US" sz="24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58</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val="3441726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59</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val="68824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6</a:t>
            </a:fld>
            <a:endParaRPr lang="en-US"/>
          </a:p>
        </p:txBody>
      </p:sp>
    </p:spTree>
    <p:extLst>
      <p:ext uri="{BB962C8B-B14F-4D97-AF65-F5344CB8AC3E}">
        <p14:creationId xmlns:p14="http://schemas.microsoft.com/office/powerpoint/2010/main"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
        <p:nvSpPr>
          <p:cNvPr id="2" name="Slide Number Placeholder 1"/>
          <p:cNvSpPr>
            <a:spLocks noGrp="1"/>
          </p:cNvSpPr>
          <p:nvPr>
            <p:ph type="sldNum" sz="quarter" idx="12"/>
          </p:nvPr>
        </p:nvSpPr>
        <p:spPr/>
        <p:txBody>
          <a:bodyPr/>
          <a:lstStyle/>
          <a:p>
            <a:pPr>
              <a:defRPr/>
            </a:pPr>
            <a:fld id="{0AD8E02F-C5DC-4399-BD78-83F251147648}" type="slidenum">
              <a:rPr lang="en-US" smtClean="0"/>
              <a:pPr>
                <a:defRPr/>
              </a:pPr>
              <a:t>60</a:t>
            </a:fld>
            <a:endParaRPr lang="en-US"/>
          </a:p>
        </p:txBody>
      </p:sp>
    </p:spTree>
    <p:extLst>
      <p:ext uri="{BB962C8B-B14F-4D97-AF65-F5344CB8AC3E}">
        <p14:creationId xmlns:p14="http://schemas.microsoft.com/office/powerpoint/2010/main"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dirty="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7</a:t>
            </a:fld>
            <a:endParaRPr lang="en-US"/>
          </a:p>
        </p:txBody>
      </p:sp>
    </p:spTree>
    <p:extLst>
      <p:ext uri="{BB962C8B-B14F-4D97-AF65-F5344CB8AC3E}">
        <p14:creationId xmlns:p14="http://schemas.microsoft.com/office/powerpoint/2010/main"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9</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
        <p:nvSpPr>
          <p:cNvPr id="3" name="TextBox 2"/>
          <p:cNvSpPr txBox="1"/>
          <p:nvPr/>
        </p:nvSpPr>
        <p:spPr>
          <a:xfrm>
            <a:off x="228600" y="5867400"/>
            <a:ext cx="4572000" cy="646331"/>
          </a:xfrm>
          <a:prstGeom prst="rect">
            <a:avLst/>
          </a:prstGeom>
          <a:noFill/>
        </p:spPr>
        <p:txBody>
          <a:bodyPr wrap="square" rtlCol="0">
            <a:spAutoFit/>
          </a:bodyPr>
          <a:lstStyle/>
          <a:p>
            <a:r>
              <a:rPr lang="en-US" dirty="0" smtClean="0">
                <a:solidFill>
                  <a:srgbClr val="FFFF00"/>
                </a:solidFill>
              </a:rPr>
              <a:t>The “Triplet” refers to the </a:t>
            </a:r>
            <a:r>
              <a:rPr lang="en-US" dirty="0" smtClean="0">
                <a:solidFill>
                  <a:srgbClr val="FFFF00"/>
                </a:solidFill>
              </a:rPr>
              <a:t>needing at least three time periods for AMV processing.</a:t>
            </a:r>
            <a:endParaRPr lang="en-US" dirty="0">
              <a:solidFill>
                <a:srgbClr val="FFFF00"/>
              </a:solidFill>
            </a:endParaRPr>
          </a:p>
        </p:txBody>
      </p:sp>
    </p:spTree>
    <p:extLst>
      <p:ext uri="{BB962C8B-B14F-4D97-AF65-F5344CB8AC3E}">
        <p14:creationId xmlns:p14="http://schemas.microsoft.com/office/powerpoint/2010/main" val="9098752"/>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1555</TotalTime>
  <Words>2763</Words>
  <Application>Microsoft Office PowerPoint</Application>
  <PresentationFormat>On-screen Show (4:3)</PresentationFormat>
  <Paragraphs>529</Paragraphs>
  <Slides>61</Slides>
  <Notes>17</Notes>
  <HiddenSlides>6</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PowerPoint Presentation</vt:lpstr>
      <vt:lpstr>PowerPoint Presentation</vt:lpstr>
      <vt:lpstr>“Triplet” Examples</vt:lpstr>
      <vt:lpstr>“Triplet” Datasets</vt:lpstr>
      <vt:lpstr>In ABI FGF (75W)</vt:lpstr>
      <vt:lpstr>In ABI FGF (89.5W)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Demonstrating ABI “Fixed Grid Format” (FGF) from 137W</vt:lpstr>
      <vt:lpstr>PowerPoint Presentation</vt:lpstr>
      <vt:lpstr>OUTLINE</vt:lpstr>
      <vt:lpstr>Validation Strategies</vt:lpstr>
      <vt:lpstr>Validation</vt:lpstr>
      <vt:lpstr>PowerPoint Presentation</vt:lpstr>
      <vt:lpstr>PowerPoint Presentation</vt:lpstr>
      <vt:lpstr>OUTLINE</vt:lpstr>
      <vt:lpstr> Routine Validation Tools</vt:lpstr>
      <vt:lpstr> ”Deep-Dive”  Validation Tools</vt:lpstr>
      <vt:lpstr>Calculated ABI bands (subset)</vt:lpstr>
      <vt:lpstr>Observed GOES-13 Imager</vt:lpstr>
      <vt:lpstr>PowerPoint Presentation</vt:lpstr>
      <vt:lpstr> Ideas for the Further Enhancement and Utility of Validation Tools</vt:lpstr>
      <vt:lpstr>GOES-13 Sounder (ch8) “Dropped” Pixels Since 01Jan2012</vt:lpstr>
      <vt:lpstr>GOES-13 Sounder (ch8) “Dropped” Pixels Less Than 1,000</vt:lpstr>
      <vt:lpstr>PowerPoint Presentation</vt:lpstr>
      <vt:lpstr>Topics</vt:lpstr>
      <vt:lpstr>Enhancements</vt:lpstr>
      <vt:lpstr>Validation – image combination</vt:lpstr>
      <vt:lpstr>Validation – image combination movie</vt:lpstr>
      <vt:lpstr>Validation – image combination</vt:lpstr>
      <vt:lpstr>Validation – image combination</vt:lpstr>
      <vt:lpstr>PowerPoint Presentation</vt:lpstr>
      <vt:lpstr>PowerPoint Presentation</vt:lpstr>
      <vt:lpstr>PowerPoint Presentation</vt:lpstr>
      <vt:lpstr>PowerPoint Presentation</vt:lpstr>
      <vt:lpstr>Google Earth</vt:lpstr>
      <vt:lpstr>Topics</vt:lpstr>
      <vt:lpstr>PLT</vt:lpstr>
      <vt:lpstr>Summary</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Tim Schmit</cp:lastModifiedBy>
  <cp:revision>21</cp:revision>
  <dcterms:created xsi:type="dcterms:W3CDTF">2014-01-02T17:16:37Z</dcterms:created>
  <dcterms:modified xsi:type="dcterms:W3CDTF">2014-01-07T19:36:03Z</dcterms:modified>
</cp:coreProperties>
</file>