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8" r:id="rId3"/>
    <p:sldMasterId id="2147483690" r:id="rId4"/>
    <p:sldMasterId id="2147483702" r:id="rId5"/>
    <p:sldMasterId id="2147483716" r:id="rId6"/>
    <p:sldMasterId id="2147483729" r:id="rId7"/>
    <p:sldMasterId id="2147483741" r:id="rId8"/>
    <p:sldMasterId id="2147483752" r:id="rId9"/>
    <p:sldMasterId id="2147483764" r:id="rId10"/>
  </p:sldMasterIdLst>
  <p:notesMasterIdLst>
    <p:notesMasterId r:id="rId72"/>
  </p:notesMasterIdLst>
  <p:sldIdLst>
    <p:sldId id="257" r:id="rId11"/>
    <p:sldId id="315" r:id="rId12"/>
    <p:sldId id="258" r:id="rId13"/>
    <p:sldId id="259" r:id="rId14"/>
    <p:sldId id="260" r:id="rId15"/>
    <p:sldId id="261" r:id="rId16"/>
    <p:sldId id="262" r:id="rId17"/>
    <p:sldId id="278" r:id="rId18"/>
    <p:sldId id="327" r:id="rId19"/>
    <p:sldId id="322" r:id="rId20"/>
    <p:sldId id="280" r:id="rId21"/>
    <p:sldId id="279"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347" r:id="rId36"/>
    <p:sldId id="348" r:id="rId37"/>
    <p:sldId id="349" r:id="rId38"/>
    <p:sldId id="350" r:id="rId39"/>
    <p:sldId id="320" r:id="rId40"/>
    <p:sldId id="313" r:id="rId41"/>
    <p:sldId id="281" r:id="rId42"/>
    <p:sldId id="282" r:id="rId43"/>
    <p:sldId id="332" r:id="rId44"/>
    <p:sldId id="333" r:id="rId45"/>
    <p:sldId id="314" r:id="rId46"/>
    <p:sldId id="283" r:id="rId47"/>
    <p:sldId id="288" r:id="rId48"/>
    <p:sldId id="289" r:id="rId49"/>
    <p:sldId id="290" r:id="rId50"/>
    <p:sldId id="291" r:id="rId51"/>
    <p:sldId id="298" r:id="rId52"/>
    <p:sldId id="323" r:id="rId53"/>
    <p:sldId id="324" r:id="rId54"/>
    <p:sldId id="325" r:id="rId55"/>
    <p:sldId id="316" r:id="rId56"/>
    <p:sldId id="318" r:id="rId57"/>
    <p:sldId id="328" r:id="rId58"/>
    <p:sldId id="329" r:id="rId59"/>
    <p:sldId id="330" r:id="rId60"/>
    <p:sldId id="331" r:id="rId61"/>
    <p:sldId id="304" r:id="rId62"/>
    <p:sldId id="305" r:id="rId63"/>
    <p:sldId id="306" r:id="rId64"/>
    <p:sldId id="307" r:id="rId65"/>
    <p:sldId id="308" r:id="rId66"/>
    <p:sldId id="317" r:id="rId67"/>
    <p:sldId id="326" r:id="rId68"/>
    <p:sldId id="311" r:id="rId69"/>
    <p:sldId id="319" r:id="rId70"/>
    <p:sldId id="312"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75" d="100"/>
          <a:sy n="175" d="100"/>
        </p:scale>
        <p:origin x="-1620" y="-96"/>
      </p:cViewPr>
      <p:guideLst>
        <p:guide orient="horz" pos="2160"/>
        <p:guide pos="2880"/>
      </p:guideLst>
    </p:cSldViewPr>
  </p:slideViewPr>
  <p:notesTextViewPr>
    <p:cViewPr>
      <p:scale>
        <a:sx n="1" d="1"/>
        <a:sy n="1" d="1"/>
      </p:scale>
      <p:origin x="0" y="0"/>
    </p:cViewPr>
  </p:notesTextViewPr>
  <p:sorterViewPr>
    <p:cViewPr>
      <p:scale>
        <a:sx n="186" d="100"/>
        <a:sy n="18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1B9A6B-5284-4616-AEDB-485C136FE12B}" type="datetimeFigureOut">
              <a:rPr lang="en-US" smtClean="0"/>
              <a:t>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CB4B43-ED5E-41BB-83A5-1431711B8765}" type="slidenum">
              <a:rPr lang="en-US" smtClean="0"/>
              <a:t>‹#›</a:t>
            </a:fld>
            <a:endParaRPr lang="en-US"/>
          </a:p>
        </p:txBody>
      </p:sp>
    </p:spTree>
    <p:extLst>
      <p:ext uri="{BB962C8B-B14F-4D97-AF65-F5344CB8AC3E}">
        <p14:creationId xmlns:p14="http://schemas.microsoft.com/office/powerpoint/2010/main" val="157299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Updated.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1/7/2014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36</a:t>
            </a:fld>
            <a:endParaRPr lang="en-US" sz="1200" b="0" i="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a:p>
            <a:pPr marL="111552" lvl="1">
              <a:spcBef>
                <a:spcPct val="20000"/>
              </a:spcBef>
              <a:buClr>
                <a:schemeClr val="accent2"/>
              </a:buClr>
            </a:pPr>
            <a:r>
              <a:rPr lang="en-US" smtClean="0">
                <a:latin typeface="Arial" pitchFamily="34" charset="0"/>
              </a:rPr>
              <a:t>-  </a:t>
            </a:r>
          </a:p>
          <a:p>
            <a:pPr marL="111552" lvl="1">
              <a:spcBef>
                <a:spcPct val="20000"/>
              </a:spcBef>
              <a:buClr>
                <a:schemeClr val="accent2"/>
              </a:buClr>
            </a:pPr>
            <a:r>
              <a:rPr lang="en-US" smtClean="0">
                <a:latin typeface="Arial" pitchFamily="34" charset="0"/>
              </a:rPr>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For each product, describe and illustrate the “deep-dive” validation tools that you have or are developing. At a minimum address the following:</a:t>
            </a:r>
          </a:p>
          <a:p>
            <a:pPr marL="111552" lvl="1">
              <a:spcBef>
                <a:spcPct val="20000"/>
              </a:spcBef>
              <a:buClr>
                <a:schemeClr val="accent2"/>
              </a:buClr>
            </a:pPr>
            <a:r>
              <a:rPr lang="en-US" smtClean="0">
                <a:latin typeface="Arial" pitchFamily="34" charset="0"/>
              </a:rPr>
              <a:t>- Capabilities (in their final state)</a:t>
            </a:r>
          </a:p>
          <a:p>
            <a:pPr marL="111552" lvl="1">
              <a:spcBef>
                <a:spcPct val="20000"/>
              </a:spcBef>
              <a:buClr>
                <a:schemeClr val="accent2"/>
              </a:buClr>
            </a:pPr>
            <a:r>
              <a:rPr lang="en-US" smtClean="0">
                <a:latin typeface="Arial" pitchFamily="34" charset="0"/>
              </a:rPr>
              <a:t>- Intended use</a:t>
            </a:r>
          </a:p>
          <a:p>
            <a:pPr marL="111552" lvl="1">
              <a:spcBef>
                <a:spcPct val="20000"/>
              </a:spcBef>
              <a:buClr>
                <a:schemeClr val="accent2"/>
              </a:buClr>
            </a:pPr>
            <a:r>
              <a:rPr lang="en-US" smtClean="0">
                <a:latin typeface="Arial" pitchFamily="34" charset="0"/>
              </a:rPr>
              <a:t>- Datasets used</a:t>
            </a:r>
          </a:p>
          <a:p>
            <a:pPr marL="111552" lvl="1">
              <a:spcBef>
                <a:spcPct val="20000"/>
              </a:spcBef>
              <a:buClr>
                <a:schemeClr val="accent2"/>
              </a:buClr>
            </a:pPr>
            <a:r>
              <a:rPr lang="en-US" smtClean="0">
                <a:latin typeface="Arial" pitchFamily="34" charset="0"/>
              </a:rPr>
              <a:t>- Visualization software tools used (IDL, McIDAS, other…) to visualize the products, intermediate products, diagnostic data, product performance measures, reference/”ground-truth” data, etc…  </a:t>
            </a:r>
          </a:p>
        </p:txBody>
      </p:sp>
      <p:sp>
        <p:nvSpPr>
          <p:cNvPr id="15974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0150ACE-40A3-4A76-A5C8-060DE634C871}" type="datetime1">
              <a:rPr lang="en-US" sz="1200" b="0" i="0">
                <a:solidFill>
                  <a:prstClr val="black"/>
                </a:solidFill>
              </a:rPr>
              <a:pPr eaLnBrk="1" hangingPunct="1"/>
              <a:t>1/7/2014</a:t>
            </a:fld>
            <a:endParaRPr lang="en-US" sz="1200" b="0" i="0">
              <a:solidFill>
                <a:prstClr val="black"/>
              </a:solidFill>
            </a:endParaRPr>
          </a:p>
        </p:txBody>
      </p:sp>
      <p:sp>
        <p:nvSpPr>
          <p:cNvPr id="1597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CB56E62-BA09-4C79-80A3-C6FF94A15A38}" type="slidenum">
              <a:rPr lang="en-US" sz="1200" b="0" i="0">
                <a:solidFill>
                  <a:prstClr val="black"/>
                </a:solidFill>
              </a:rPr>
              <a:pPr eaLnBrk="1" hangingPunct="1"/>
              <a:t>38</a:t>
            </a:fld>
            <a:endParaRPr lang="en-US" sz="1200" b="0" i="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rPr>
              <a:t>1) Could your matchup databases support product reprocessing? </a:t>
            </a:r>
          </a:p>
          <a:p>
            <a:pPr marL="111552" lvl="1">
              <a:spcBef>
                <a:spcPct val="20000"/>
              </a:spcBef>
              <a:buClr>
                <a:schemeClr val="accent2"/>
              </a:buClr>
            </a:pPr>
            <a:r>
              <a:rPr lang="en-US" smtClean="0">
                <a:latin typeface="Arial" pitchFamily="34" charset="0"/>
              </a:rPr>
              <a:t>2) What new visualization technologies could be used to further enhance the capability/utility of a routine or “deep-dive” validation tool?</a:t>
            </a:r>
          </a:p>
          <a:p>
            <a:pPr marL="111552" lvl="1">
              <a:spcBef>
                <a:spcPct val="20000"/>
              </a:spcBef>
              <a:buClr>
                <a:schemeClr val="accent2"/>
              </a:buClr>
            </a:pPr>
            <a:r>
              <a:rPr lang="en-US" smtClean="0">
                <a:latin typeface="Arial" pitchFamily="34" charset="0"/>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rPr>
              <a:t>4) Other ideas?</a:t>
            </a:r>
          </a:p>
        </p:txBody>
      </p:sp>
      <p:sp>
        <p:nvSpPr>
          <p:cNvPr id="16179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65849CDE-ED0B-449D-8D19-AAC2CF9CDAE4}" type="datetime1">
              <a:rPr lang="en-US" sz="1200" b="0" i="0">
                <a:solidFill>
                  <a:prstClr val="black"/>
                </a:solidFill>
              </a:rPr>
              <a:pPr eaLnBrk="1" hangingPunct="1"/>
              <a:t>1/7/2014</a:t>
            </a:fld>
            <a:endParaRPr lang="en-US" sz="1200" b="0" i="0">
              <a:solidFill>
                <a:prstClr val="black"/>
              </a:solidFill>
            </a:endParaRPr>
          </a:p>
        </p:txBody>
      </p:sp>
      <p:sp>
        <p:nvSpPr>
          <p:cNvPr id="1617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05960F1E-2403-4A90-8045-C933951EC6CD}" type="slidenum">
              <a:rPr lang="en-US" sz="1200" b="0" i="0">
                <a:solidFill>
                  <a:prstClr val="black"/>
                </a:solidFill>
              </a:rPr>
              <a:pPr eaLnBrk="1" hangingPunct="1"/>
              <a:t>42</a:t>
            </a:fld>
            <a:endParaRPr lang="en-US" sz="1200" b="0" i="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CB4B43-ED5E-41BB-83A5-1431711B8765}" type="slidenum">
              <a:rPr lang="en-US" smtClean="0"/>
              <a:t>43</a:t>
            </a:fld>
            <a:endParaRPr lang="en-US"/>
          </a:p>
        </p:txBody>
      </p:sp>
    </p:spTree>
    <p:extLst>
      <p:ext uri="{BB962C8B-B14F-4D97-AF65-F5344CB8AC3E}">
        <p14:creationId xmlns:p14="http://schemas.microsoft.com/office/powerpoint/2010/main" val="3434748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GOES Diagnostic Team:  </a:t>
            </a:r>
            <a:r>
              <a:rPr lang="en-US" baseline="0" dirty="0" smtClean="0"/>
              <a:t> Tim </a:t>
            </a:r>
            <a:r>
              <a:rPr lang="en-US" baseline="0" dirty="0" err="1" smtClean="0"/>
              <a:t>Schmit</a:t>
            </a:r>
            <a:r>
              <a:rPr lang="en-US" baseline="0" dirty="0" smtClean="0"/>
              <a:t>, Gary Wade, Tony Schreiner, Mat </a:t>
            </a:r>
            <a:r>
              <a:rPr lang="en-US" baseline="0" dirty="0" err="1" smtClean="0"/>
              <a:t>Gunshor</a:t>
            </a:r>
            <a:r>
              <a:rPr lang="en-US" baseline="0" dirty="0" smtClean="0"/>
              <a:t>, </a:t>
            </a:r>
            <a:r>
              <a:rPr lang="en-US" baseline="0" smtClean="0"/>
              <a:t>Jim Nelson</a:t>
            </a:r>
            <a:endParaRPr lang="en-US"/>
          </a:p>
        </p:txBody>
      </p:sp>
      <p:sp>
        <p:nvSpPr>
          <p:cNvPr id="4" name="Slide Number Placeholder 3"/>
          <p:cNvSpPr>
            <a:spLocks noGrp="1"/>
          </p:cNvSpPr>
          <p:nvPr>
            <p:ph type="sldNum" sz="quarter" idx="10"/>
          </p:nvPr>
        </p:nvSpPr>
        <p:spPr/>
        <p:txBody>
          <a:bodyPr/>
          <a:lstStyle/>
          <a:p>
            <a:fld id="{988770B5-837C-4BF9-A496-6E8CED294E1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751227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a:solidFill>
                  <a:prstClr val="black"/>
                </a:solidFill>
              </a:rPr>
              <a:pPr/>
              <a:t>57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1/7/2014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a:t>
            </a:fld>
            <a:endParaRPr lang="en-US" sz="1200" b="0" i="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1109663" y="674688"/>
            <a:ext cx="4554537" cy="3417887"/>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1144588" y="685800"/>
            <a:ext cx="4572000" cy="3429000"/>
          </a:xfrm>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ea typeface="ＭＳ Ｐゴシック" pitchFamily="34" charset="-128"/>
              </a:rPr>
              <a:t>Using the ABI PORD instrument definition for band labels.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D7688EB-22D5-4A92-AD92-C30A0240EDAE}" type="slidenum">
              <a:rPr lang="en-US" sz="1200" b="0" i="0">
                <a:solidFill>
                  <a:prstClr val="black"/>
                </a:solidFill>
              </a:rPr>
              <a:pPr eaLnBrk="1" hangingPunct="1"/>
              <a:t>8</a:t>
            </a:fld>
            <a:endParaRPr lang="en-US" sz="1200" b="0" i="0">
              <a:solidFill>
                <a:prstClr val="black"/>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http://cimss.ssec.wisc.edu/goes/abi/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Plan on a 15-20 min presentation. Slide counts per topic  area are provided as guidance. Slide counts will vary depending upon number of products and tools.</a:t>
            </a:r>
          </a:p>
        </p:txBody>
      </p:sp>
      <p:sp>
        <p:nvSpPr>
          <p:cNvPr id="152580"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ACF74919-329C-4CA2-BC6E-D3FCD92B0B3C}" type="datetime1">
              <a:rPr lang="en-US" sz="1200" b="0" i="0">
                <a:solidFill>
                  <a:prstClr val="black"/>
                </a:solidFill>
              </a:rPr>
              <a:pPr eaLnBrk="1" hangingPunct="1"/>
              <a:t>1/7/2014</a:t>
            </a:fld>
            <a:endParaRPr lang="en-US" sz="1200" b="0" i="0">
              <a:solidFill>
                <a:prstClr val="black"/>
              </a:solidFill>
            </a:endParaRPr>
          </a:p>
        </p:txBody>
      </p:sp>
      <p:sp>
        <p:nvSpPr>
          <p:cNvPr id="1525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defRPr>
            </a:lvl1pPr>
            <a:lvl2pPr marL="735298" indent="-282807" defTabSz="906553" eaLnBrk="0" hangingPunct="0">
              <a:defRPr sz="2000" b="1" i="1">
                <a:solidFill>
                  <a:schemeClr val="tx1"/>
                </a:solidFill>
                <a:latin typeface="Arial" pitchFamily="34" charset="0"/>
              </a:defRPr>
            </a:lvl2pPr>
            <a:lvl3pPr marL="1131227" indent="-226245" defTabSz="906553" eaLnBrk="0" hangingPunct="0">
              <a:defRPr sz="2000" b="1" i="1">
                <a:solidFill>
                  <a:schemeClr val="tx1"/>
                </a:solidFill>
                <a:latin typeface="Arial" pitchFamily="34" charset="0"/>
              </a:defRPr>
            </a:lvl3pPr>
            <a:lvl4pPr marL="1583718" indent="-226245" defTabSz="906553" eaLnBrk="0" hangingPunct="0">
              <a:defRPr sz="2000" b="1" i="1">
                <a:solidFill>
                  <a:schemeClr val="tx1"/>
                </a:solidFill>
                <a:latin typeface="Arial" pitchFamily="34" charset="0"/>
              </a:defRPr>
            </a:lvl4pPr>
            <a:lvl5pPr marL="2036209" indent="-226245" defTabSz="906553" eaLnBrk="0" hangingPunct="0">
              <a:defRPr sz="2000" b="1" i="1">
                <a:solidFill>
                  <a:schemeClr val="tx1"/>
                </a:solidFill>
                <a:latin typeface="Arial" pitchFamily="34" charset="0"/>
              </a:defRPr>
            </a:lvl5pPr>
            <a:lvl6pPr marL="2488700" indent="-226245" defTabSz="906553" eaLnBrk="0" fontAlgn="base" hangingPunct="0">
              <a:spcBef>
                <a:spcPct val="20000"/>
              </a:spcBef>
              <a:spcAft>
                <a:spcPct val="0"/>
              </a:spcAft>
              <a:defRPr sz="2000" b="1" i="1">
                <a:solidFill>
                  <a:schemeClr val="tx1"/>
                </a:solidFill>
                <a:latin typeface="Arial" pitchFamily="34" charset="0"/>
              </a:defRPr>
            </a:lvl6pPr>
            <a:lvl7pPr marL="2941190" indent="-226245" defTabSz="906553" eaLnBrk="0" fontAlgn="base" hangingPunct="0">
              <a:spcBef>
                <a:spcPct val="20000"/>
              </a:spcBef>
              <a:spcAft>
                <a:spcPct val="0"/>
              </a:spcAft>
              <a:defRPr sz="2000" b="1" i="1">
                <a:solidFill>
                  <a:schemeClr val="tx1"/>
                </a:solidFill>
                <a:latin typeface="Arial" pitchFamily="34" charset="0"/>
              </a:defRPr>
            </a:lvl7pPr>
            <a:lvl8pPr marL="3393681" indent="-226245" defTabSz="906553" eaLnBrk="0" fontAlgn="base" hangingPunct="0">
              <a:spcBef>
                <a:spcPct val="20000"/>
              </a:spcBef>
              <a:spcAft>
                <a:spcPct val="0"/>
              </a:spcAft>
              <a:defRPr sz="2000" b="1" i="1">
                <a:solidFill>
                  <a:schemeClr val="tx1"/>
                </a:solidFill>
                <a:latin typeface="Arial" pitchFamily="34" charset="0"/>
              </a:defRPr>
            </a:lvl8pPr>
            <a:lvl9pPr marL="3846172" indent="-226245" defTabSz="906553" eaLnBrk="0" fontAlgn="base" hangingPunct="0">
              <a:spcBef>
                <a:spcPct val="20000"/>
              </a:spcBef>
              <a:spcAft>
                <a:spcPct val="0"/>
              </a:spcAft>
              <a:defRPr sz="2000" b="1" i="1">
                <a:solidFill>
                  <a:schemeClr val="tx1"/>
                </a:solidFill>
                <a:latin typeface="Arial" pitchFamily="34" charset="0"/>
              </a:defRPr>
            </a:lvl9pPr>
          </a:lstStyle>
          <a:p>
            <a:pPr eaLnBrk="1" hangingPunct="1"/>
            <a:fld id="{951CEADB-D1F5-4C36-9702-276327A3470E}" type="slidenum">
              <a:rPr lang="en-US" sz="1200" b="0" i="0">
                <a:solidFill>
                  <a:prstClr val="black"/>
                </a:solidFill>
              </a:rPr>
              <a:pPr eaLnBrk="1" hangingPunct="1"/>
              <a:t>31</a:t>
            </a:fld>
            <a:endParaRPr lang="en-US" sz="1200" b="0" i="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rPr>
              <a:t>Highlight/summarize validation strategy for each product.  </a:t>
            </a:r>
          </a:p>
          <a:p>
            <a:pPr marL="111552" lvl="1">
              <a:spcBef>
                <a:spcPct val="20000"/>
              </a:spcBef>
              <a:buClr>
                <a:schemeClr val="accent2"/>
              </a:buClr>
            </a:pPr>
            <a:r>
              <a:rPr lang="en-US" smtClean="0">
                <a:latin typeface="Arial" pitchFamily="34" charset="0"/>
              </a:rPr>
              <a:t>Identify reference/”ground truth” datasets that are needed and where/how these are obtained</a:t>
            </a:r>
          </a:p>
          <a:p>
            <a:pPr marL="111552" lvl="1">
              <a:spcBef>
                <a:spcPct val="20000"/>
              </a:spcBef>
              <a:buClr>
                <a:schemeClr val="accent2"/>
              </a:buClr>
            </a:pPr>
            <a:r>
              <a:rPr lang="en-US" smtClean="0">
                <a:latin typeface="Arial" pitchFamily="34" charset="0"/>
              </a:rPr>
              <a:t>Identify validation tools (routine &amp; deep-dive) that are needed and being developed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xfrm>
            <a:off x="1144588" y="685800"/>
            <a:ext cx="4572000" cy="3429000"/>
          </a:xfrm>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4058DCA5-27EA-4435-A5D5-6EBD10FC7EEA}" type="datetime1">
              <a:rPr lang="en-US" smtClean="0">
                <a:solidFill>
                  <a:srgbClr val="000000"/>
                </a:solidFill>
              </a:rPr>
              <a:t>1/7/2014</a:t>
            </a:fld>
            <a:endParaRPr lang="en-US">
              <a:solidFill>
                <a:srgbClr val="000000"/>
              </a:solidFill>
            </a:endParaRPr>
          </a:p>
        </p:txBody>
      </p:sp>
      <p:sp>
        <p:nvSpPr>
          <p:cNvPr id="6" name="Rectangle 13"/>
          <p:cNvSpPr>
            <a:spLocks noGrp="1" noChangeArrowheads="1"/>
          </p:cNvSpPr>
          <p:nvPr>
            <p:ph type="sldNum" sz="quarter" idx="12"/>
          </p:nvPr>
        </p:nvSpPr>
        <p:spPr>
          <a:xfrm>
            <a:off x="8458200" y="6629400"/>
            <a:ext cx="685800" cy="228600"/>
          </a:xfrm>
          <a:ln/>
        </p:spPr>
        <p:txBody>
          <a:bodyPr/>
          <a:lstStyle>
            <a:lvl1pPr>
              <a:defRPr/>
            </a:lvl1pPr>
          </a:lstStyle>
          <a:p>
            <a:pPr>
              <a:defRPr/>
            </a:pPr>
            <a:fld id="{0AD8E02F-C5DC-4399-BD78-83F251147648}" type="slidenum">
              <a:rPr lang="en-US" smtClean="0"/>
              <a:pPr>
                <a:defRPr/>
              </a:pPr>
              <a:t>‹#›</a:t>
            </a:fld>
            <a:endParaRPr lang="en-US" dirty="0"/>
          </a:p>
        </p:txBody>
      </p:sp>
    </p:spTree>
    <p:extLst>
      <p:ext uri="{BB962C8B-B14F-4D97-AF65-F5344CB8AC3E}">
        <p14:creationId xmlns:p14="http://schemas.microsoft.com/office/powerpoint/2010/main" val="3049762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10700626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A941CF-906A-4EE2-AC29-ED152627DE36}" type="datetime1">
              <a:rPr lang="en-US" smtClean="0">
                <a:solidFill>
                  <a:prstClr val="black">
                    <a:tint val="75000"/>
                  </a:prstClr>
                </a:solidFill>
              </a:rPr>
              <a:t>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0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78D99-85D4-46A4-8FF9-BFA5AD3972E3}" type="datetime1">
              <a:rPr lang="en-US" smtClean="0">
                <a:solidFill>
                  <a:prstClr val="black">
                    <a:tint val="75000"/>
                  </a:prstClr>
                </a:solidFill>
              </a:rPr>
              <a:t>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3500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A6801-B160-4906-B53B-A5EEDD5980A5}" type="datetime1">
              <a:rPr lang="en-US" smtClean="0">
                <a:solidFill>
                  <a:prstClr val="black">
                    <a:tint val="75000"/>
                  </a:prstClr>
                </a:solidFill>
              </a:rPr>
              <a:t>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63281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391CCA-FC13-4F1F-A231-69B21FB30306}"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806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D79162-BD02-4DF9-BC35-B06A84FAC1EF}"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147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FD5B6-CBFE-4137-8939-185367C2BC75}"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37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4CFBF-515D-490B-98CA-5687D3A72D64}"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820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1181247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36527542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85332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89722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1255759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763676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EEAC6DDC-51C9-44DA-86E0-8F7E4C443BB1}"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86788999-1C34-4231-979A-222B2CF60746}" type="slidenum">
              <a:rPr lang="en-US"/>
              <a:pPr>
                <a:defRPr/>
              </a:pPr>
              <a:t>‹#›</a:t>
            </a:fld>
            <a:endParaRPr lang="en-US"/>
          </a:p>
        </p:txBody>
      </p:sp>
    </p:spTree>
    <p:extLst>
      <p:ext uri="{BB962C8B-B14F-4D97-AF65-F5344CB8AC3E}">
        <p14:creationId xmlns:p14="http://schemas.microsoft.com/office/powerpoint/2010/main" val="3645710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A6B4F685-F3A7-475B-9F78-0967A7406F1F}"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55E20262-73E3-4E1E-A906-448144682B20}" type="slidenum">
              <a:rPr lang="en-US"/>
              <a:pPr>
                <a:defRPr/>
              </a:pPr>
              <a:t>‹#›</a:t>
            </a:fld>
            <a:endParaRPr lang="en-US"/>
          </a:p>
        </p:txBody>
      </p:sp>
    </p:spTree>
    <p:extLst>
      <p:ext uri="{BB962C8B-B14F-4D97-AF65-F5344CB8AC3E}">
        <p14:creationId xmlns:p14="http://schemas.microsoft.com/office/powerpoint/2010/main" val="347140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516E3607-9393-48EE-B185-FABCAC7A91CE}"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D0BC26BF-CD04-4C1B-80FC-E08C734A7B0B}" type="slidenum">
              <a:rPr lang="en-US"/>
              <a:pPr>
                <a:defRPr/>
              </a:pPr>
              <a:t>‹#›</a:t>
            </a:fld>
            <a:endParaRPr lang="en-US"/>
          </a:p>
        </p:txBody>
      </p:sp>
    </p:spTree>
    <p:extLst>
      <p:ext uri="{BB962C8B-B14F-4D97-AF65-F5344CB8AC3E}">
        <p14:creationId xmlns:p14="http://schemas.microsoft.com/office/powerpoint/2010/main" val="167312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fld id="{955B6E95-CD92-4BA8-8851-542109AFCA9F}" type="datetime1">
              <a:rPr lang="en-US" smtClean="0">
                <a:solidFill>
                  <a:srgbClr val="000000"/>
                </a:solidFill>
              </a:rPr>
              <a:t>1/7/2014</a:t>
            </a:fld>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CC9393F-D786-44BA-AB54-BE340236C99D}" type="slidenum">
              <a:rPr lang="en-US"/>
              <a:pPr>
                <a:defRPr/>
              </a:pPr>
              <a:t>‹#›</a:t>
            </a:fld>
            <a:endParaRPr lang="en-US"/>
          </a:p>
        </p:txBody>
      </p:sp>
    </p:spTree>
    <p:extLst>
      <p:ext uri="{BB962C8B-B14F-4D97-AF65-F5344CB8AC3E}">
        <p14:creationId xmlns:p14="http://schemas.microsoft.com/office/powerpoint/2010/main" val="203842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EF58803F-AEC4-4C67-B976-8FE0F647BB3A}" type="datetime1">
              <a:rPr lang="en-US" smtClean="0"/>
              <a:t>1/7/2014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019E982C-BFE1-4C7B-AE58-F84B75DA0FD2}" type="slidenum">
              <a:rPr lang="en-US"/>
              <a:pPr>
                <a:defRPr/>
              </a:pPr>
              <a:t>‹#›</a:t>
            </a:fld>
            <a:endParaRPr lang="en-US"/>
          </a:p>
        </p:txBody>
      </p:sp>
    </p:spTree>
    <p:extLst>
      <p:ext uri="{BB962C8B-B14F-4D97-AF65-F5344CB8AC3E}">
        <p14:creationId xmlns:p14="http://schemas.microsoft.com/office/powerpoint/2010/main" val="2372739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spcBef>
                <a:spcPct val="20000"/>
              </a:spcBef>
              <a:defRPr b="1" i="1">
                <a:latin typeface="Arial" charset="0"/>
              </a:defRPr>
            </a:lvl1pPr>
          </a:lstStyle>
          <a:p>
            <a:pPr>
              <a:defRPr/>
            </a:pPr>
            <a:fld id="{58B651D4-FC1F-45D1-8628-7644CAC6E042}" type="datetime1">
              <a:rPr lang="en-US" smtClean="0"/>
              <a:t>1/7/2014</a:t>
            </a:fld>
            <a:endParaRPr lang="en-US"/>
          </a:p>
        </p:txBody>
      </p:sp>
      <p:sp>
        <p:nvSpPr>
          <p:cNvPr id="8" name="Footer Placeholder 7"/>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spcBef>
                <a:spcPct val="20000"/>
              </a:spcBef>
              <a:defRPr b="1" i="1">
                <a:latin typeface="Arial" charset="0"/>
              </a:defRPr>
            </a:lvl1pPr>
          </a:lstStyle>
          <a:p>
            <a:pPr>
              <a:defRPr/>
            </a:pPr>
            <a:fld id="{29B67098-DC19-4C8B-8FED-7FAFB5A021F1}" type="slidenum">
              <a:rPr lang="en-US"/>
              <a:pPr>
                <a:defRPr/>
              </a:pPr>
              <a:t>‹#›</a:t>
            </a:fld>
            <a:endParaRPr lang="en-US"/>
          </a:p>
        </p:txBody>
      </p:sp>
    </p:spTree>
    <p:extLst>
      <p:ext uri="{BB962C8B-B14F-4D97-AF65-F5344CB8AC3E}">
        <p14:creationId xmlns:p14="http://schemas.microsoft.com/office/powerpoint/2010/main" val="786568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spcBef>
                <a:spcPct val="20000"/>
              </a:spcBef>
              <a:defRPr b="1" i="1">
                <a:latin typeface="Arial" charset="0"/>
              </a:defRPr>
            </a:lvl1pPr>
          </a:lstStyle>
          <a:p>
            <a:pPr>
              <a:defRPr/>
            </a:pPr>
            <a:fld id="{6DEB90D3-28F5-4704-88A5-5214AE572D43}" type="datetime1">
              <a:rPr lang="en-US" smtClean="0"/>
              <a:t>1/7/2014</a:t>
            </a:fld>
            <a:endParaRPr lang="en-US"/>
          </a:p>
        </p:txBody>
      </p:sp>
      <p:sp>
        <p:nvSpPr>
          <p:cNvPr id="4" name="Footer Placeholder 3"/>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spcBef>
                <a:spcPct val="20000"/>
              </a:spcBef>
              <a:defRPr b="1" i="1">
                <a:latin typeface="Arial" charset="0"/>
              </a:defRPr>
            </a:lvl1pPr>
          </a:lstStyle>
          <a:p>
            <a:pPr>
              <a:defRPr/>
            </a:pPr>
            <a:fld id="{2EBE1B18-FC1B-4B95-A7EC-CFA6DD6D0F8A}" type="slidenum">
              <a:rPr lang="en-US"/>
              <a:pPr>
                <a:defRPr/>
              </a:pPr>
              <a:t>‹#›</a:t>
            </a:fld>
            <a:endParaRPr lang="en-US"/>
          </a:p>
        </p:txBody>
      </p:sp>
    </p:spTree>
    <p:extLst>
      <p:ext uri="{BB962C8B-B14F-4D97-AF65-F5344CB8AC3E}">
        <p14:creationId xmlns:p14="http://schemas.microsoft.com/office/powerpoint/2010/main" val="2778696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spcBef>
                <a:spcPct val="20000"/>
              </a:spcBef>
              <a:defRPr b="1" i="1">
                <a:latin typeface="Arial" charset="0"/>
              </a:defRPr>
            </a:lvl1pPr>
          </a:lstStyle>
          <a:p>
            <a:pPr>
              <a:defRPr/>
            </a:pPr>
            <a:fld id="{D2753C6F-94D3-486F-94E5-A88C2EAFCF88}" type="datetime1">
              <a:rPr lang="en-US" smtClean="0"/>
              <a:t>1/7/2014</a:t>
            </a:fld>
            <a:endParaRPr lang="en-US"/>
          </a:p>
        </p:txBody>
      </p:sp>
      <p:sp>
        <p:nvSpPr>
          <p:cNvPr id="3" name="Footer Placeholder 2"/>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spcBef>
                <a:spcPct val="20000"/>
              </a:spcBef>
              <a:defRPr b="1" i="1">
                <a:latin typeface="Arial" charset="0"/>
              </a:defRPr>
            </a:lvl1pPr>
          </a:lstStyle>
          <a:p>
            <a:pPr>
              <a:defRPr/>
            </a:pPr>
            <a:fld id="{29D48766-2F9A-4AD5-83A6-AC7594871D43}" type="slidenum">
              <a:rPr lang="en-US"/>
              <a:pPr>
                <a:defRPr/>
              </a:pPr>
              <a:t>‹#›</a:t>
            </a:fld>
            <a:endParaRPr lang="en-US"/>
          </a:p>
        </p:txBody>
      </p:sp>
    </p:spTree>
    <p:extLst>
      <p:ext uri="{BB962C8B-B14F-4D97-AF65-F5344CB8AC3E}">
        <p14:creationId xmlns:p14="http://schemas.microsoft.com/office/powerpoint/2010/main" val="27349001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6F1D112B-AEA7-447A-AB76-BB5F9089CE70}" type="datetime1">
              <a:rPr lang="en-US" smtClean="0"/>
              <a:t>1/7/2014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93088C55-07AD-43D2-AFD9-CD1B8B41B8EF}" type="slidenum">
              <a:rPr lang="en-US"/>
              <a:pPr>
                <a:defRPr/>
              </a:pPr>
              <a:t>‹#›</a:t>
            </a:fld>
            <a:endParaRPr lang="en-US"/>
          </a:p>
        </p:txBody>
      </p:sp>
    </p:spTree>
    <p:extLst>
      <p:ext uri="{BB962C8B-B14F-4D97-AF65-F5344CB8AC3E}">
        <p14:creationId xmlns:p14="http://schemas.microsoft.com/office/powerpoint/2010/main" val="118278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spcBef>
                <a:spcPct val="20000"/>
              </a:spcBef>
              <a:defRPr b="1" i="1">
                <a:latin typeface="Arial" charset="0"/>
              </a:defRPr>
            </a:lvl1pPr>
          </a:lstStyle>
          <a:p>
            <a:pPr>
              <a:defRPr/>
            </a:pPr>
            <a:fld id="{EF47618A-0A60-4005-8F13-4054416F0ACA}" type="datetime1">
              <a:rPr lang="en-US" smtClean="0"/>
              <a:t>1/7/2014</a:t>
            </a:fld>
            <a:endParaRPr lang="en-US"/>
          </a:p>
        </p:txBody>
      </p:sp>
      <p:sp>
        <p:nvSpPr>
          <p:cNvPr id="6" name="Footer Placeholder 5"/>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spcBef>
                <a:spcPct val="20000"/>
              </a:spcBef>
              <a:defRPr b="1" i="1">
                <a:latin typeface="Arial" charset="0"/>
              </a:defRPr>
            </a:lvl1pPr>
          </a:lstStyle>
          <a:p>
            <a:pPr>
              <a:defRPr/>
            </a:pPr>
            <a:fld id="{A215EEDD-9635-42DB-B5F7-514EC1283A52}" type="slidenum">
              <a:rPr lang="en-US"/>
              <a:pPr>
                <a:defRPr/>
              </a:pPr>
              <a:t>‹#›</a:t>
            </a:fld>
            <a:endParaRPr lang="en-US"/>
          </a:p>
        </p:txBody>
      </p:sp>
    </p:spTree>
    <p:extLst>
      <p:ext uri="{BB962C8B-B14F-4D97-AF65-F5344CB8AC3E}">
        <p14:creationId xmlns:p14="http://schemas.microsoft.com/office/powerpoint/2010/main" val="3928101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2A017EDA-0133-4F91-AAE1-3E336DFD9512}"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77DB55E0-F174-4359-B88F-7579A1C26E8D}" type="slidenum">
              <a:rPr lang="en-US"/>
              <a:pPr>
                <a:defRPr/>
              </a:pPr>
              <a:t>‹#›</a:t>
            </a:fld>
            <a:endParaRPr lang="en-US"/>
          </a:p>
        </p:txBody>
      </p:sp>
    </p:spTree>
    <p:extLst>
      <p:ext uri="{BB962C8B-B14F-4D97-AF65-F5344CB8AC3E}">
        <p14:creationId xmlns:p14="http://schemas.microsoft.com/office/powerpoint/2010/main" val="4185379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spcBef>
                <a:spcPct val="20000"/>
              </a:spcBef>
              <a:defRPr b="1" i="1">
                <a:latin typeface="Arial" charset="0"/>
              </a:defRPr>
            </a:lvl1pPr>
          </a:lstStyle>
          <a:p>
            <a:pPr>
              <a:defRPr/>
            </a:pPr>
            <a:fld id="{8DDD3D0D-4513-49A7-A789-EFB3B375EF5F}" type="datetime1">
              <a:rPr lang="en-US" smtClean="0"/>
              <a:t>1/7/2014</a:t>
            </a:fld>
            <a:endParaRPr lang="en-US"/>
          </a:p>
        </p:txBody>
      </p:sp>
      <p:sp>
        <p:nvSpPr>
          <p:cNvPr id="5" name="Footer Placeholder 4"/>
          <p:cNvSpPr>
            <a:spLocks noGrp="1"/>
          </p:cNvSpPr>
          <p:nvPr>
            <p:ph type="ftr" sz="quarter" idx="11"/>
          </p:nvPr>
        </p:nvSpPr>
        <p:spPr/>
        <p:txBody>
          <a:bodyPr/>
          <a:lstStyle>
            <a:lvl1pPr>
              <a:spcBef>
                <a:spcPct val="20000"/>
              </a:spcBef>
              <a:defRPr b="1" i="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spcBef>
                <a:spcPct val="20000"/>
              </a:spcBef>
              <a:defRPr b="1" i="1">
                <a:latin typeface="Arial" charset="0"/>
              </a:defRPr>
            </a:lvl1pPr>
          </a:lstStyle>
          <a:p>
            <a:pPr>
              <a:defRPr/>
            </a:pPr>
            <a:fld id="{1941602C-82CB-4588-BCAD-97305B95E2C4}" type="slidenum">
              <a:rPr lang="en-US"/>
              <a:pPr>
                <a:defRPr/>
              </a:pPr>
              <a:t>‹#›</a:t>
            </a:fld>
            <a:endParaRPr lang="en-US"/>
          </a:p>
        </p:txBody>
      </p:sp>
    </p:spTree>
    <p:extLst>
      <p:ext uri="{BB962C8B-B14F-4D97-AF65-F5344CB8AC3E}">
        <p14:creationId xmlns:p14="http://schemas.microsoft.com/office/powerpoint/2010/main" val="37450437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DC2781FF-D7A0-4564-A64A-AB6224FA960C}" type="slidenum">
              <a:rPr lang="en-US"/>
              <a:pPr>
                <a:defRPr/>
              </a:pPr>
              <a:t>‹#›</a:t>
            </a:fld>
            <a:endParaRPr lang="en-US"/>
          </a:p>
        </p:txBody>
      </p:sp>
    </p:spTree>
    <p:extLst>
      <p:ext uri="{BB962C8B-B14F-4D97-AF65-F5344CB8AC3E}">
        <p14:creationId xmlns:p14="http://schemas.microsoft.com/office/powerpoint/2010/main" val="3087215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0A592847-CAE2-40FA-91F8-15B017BE51D0}" type="slidenum">
              <a:rPr lang="en-US"/>
              <a:pPr>
                <a:defRPr/>
              </a:pPr>
              <a:t>‹#›</a:t>
            </a:fld>
            <a:endParaRPr lang="en-US"/>
          </a:p>
        </p:txBody>
      </p:sp>
    </p:spTree>
    <p:extLst>
      <p:ext uri="{BB962C8B-B14F-4D97-AF65-F5344CB8AC3E}">
        <p14:creationId xmlns:p14="http://schemas.microsoft.com/office/powerpoint/2010/main" val="888245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fld id="{E0884D9E-256E-4DC5-B3F3-E83C8D86597F}" type="datetime1">
              <a:rPr lang="en-US" smtClean="0">
                <a:solidFill>
                  <a:srgbClr val="000000"/>
                </a:solidFill>
              </a:rPr>
              <a:t>1/7/2014</a:t>
            </a:fld>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4AC75DD6-2B20-4B42-977B-0E1F38EAF595}" type="slidenum">
              <a:rPr lang="en-US"/>
              <a:pPr>
                <a:defRPr/>
              </a:pPr>
              <a:t>‹#›</a:t>
            </a:fld>
            <a:endParaRPr lang="en-US"/>
          </a:p>
        </p:txBody>
      </p:sp>
    </p:spTree>
    <p:extLst>
      <p:ext uri="{BB962C8B-B14F-4D97-AF65-F5344CB8AC3E}">
        <p14:creationId xmlns:p14="http://schemas.microsoft.com/office/powerpoint/2010/main" val="1164155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670C2C50-3769-4459-B016-007F6456AB36}" type="slidenum">
              <a:rPr lang="en-US"/>
              <a:pPr>
                <a:defRPr/>
              </a:pPr>
              <a:t>‹#›</a:t>
            </a:fld>
            <a:endParaRPr lang="en-US"/>
          </a:p>
        </p:txBody>
      </p:sp>
    </p:spTree>
    <p:extLst>
      <p:ext uri="{BB962C8B-B14F-4D97-AF65-F5344CB8AC3E}">
        <p14:creationId xmlns:p14="http://schemas.microsoft.com/office/powerpoint/2010/main" val="326290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F95E39A2-93DB-433B-A08F-8FCF045327B3}" type="slidenum">
              <a:rPr lang="en-US"/>
              <a:pPr>
                <a:defRPr/>
              </a:pPr>
              <a:t>‹#›</a:t>
            </a:fld>
            <a:endParaRPr lang="en-US"/>
          </a:p>
        </p:txBody>
      </p:sp>
    </p:spTree>
    <p:extLst>
      <p:ext uri="{BB962C8B-B14F-4D97-AF65-F5344CB8AC3E}">
        <p14:creationId xmlns:p14="http://schemas.microsoft.com/office/powerpoint/2010/main" val="4062604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lvl1pPr>
          </a:lstStyle>
          <a:p>
            <a:pPr>
              <a:defRPr/>
            </a:pPr>
            <a:fld id="{986047C0-E09F-4F4F-9CA7-D1726221DB9C}" type="slidenum">
              <a:rPr lang="en-US"/>
              <a:pPr>
                <a:defRPr/>
              </a:pPr>
              <a:t>‹#›</a:t>
            </a:fld>
            <a:endParaRPr lang="en-US"/>
          </a:p>
        </p:txBody>
      </p:sp>
    </p:spTree>
    <p:extLst>
      <p:ext uri="{BB962C8B-B14F-4D97-AF65-F5344CB8AC3E}">
        <p14:creationId xmlns:p14="http://schemas.microsoft.com/office/powerpoint/2010/main" val="3877509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lvl1pPr>
          </a:lstStyle>
          <a:p>
            <a:pPr>
              <a:defRPr/>
            </a:pPr>
            <a:fld id="{11A0311F-AA92-4D68-9C08-DC4C4C4BFFEF}" type="slidenum">
              <a:rPr lang="en-US"/>
              <a:pPr>
                <a:defRPr/>
              </a:pPr>
              <a:t>‹#›</a:t>
            </a:fld>
            <a:endParaRPr lang="en-US"/>
          </a:p>
        </p:txBody>
      </p:sp>
    </p:spTree>
    <p:extLst>
      <p:ext uri="{BB962C8B-B14F-4D97-AF65-F5344CB8AC3E}">
        <p14:creationId xmlns:p14="http://schemas.microsoft.com/office/powerpoint/2010/main" val="4182303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lvl1pPr>
          </a:lstStyle>
          <a:p>
            <a:pPr>
              <a:defRPr/>
            </a:pPr>
            <a:fld id="{CD59936F-1BAC-4524-9922-BC1288AAF202}" type="slidenum">
              <a:rPr lang="en-US"/>
              <a:pPr>
                <a:defRPr/>
              </a:pPr>
              <a:t>‹#›</a:t>
            </a:fld>
            <a:endParaRPr lang="en-US"/>
          </a:p>
        </p:txBody>
      </p:sp>
    </p:spTree>
    <p:extLst>
      <p:ext uri="{BB962C8B-B14F-4D97-AF65-F5344CB8AC3E}">
        <p14:creationId xmlns:p14="http://schemas.microsoft.com/office/powerpoint/2010/main" val="1597426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E5FF8070-AB65-44F7-A34A-55C8591BB708}" type="slidenum">
              <a:rPr lang="en-US"/>
              <a:pPr>
                <a:defRPr/>
              </a:pPr>
              <a:t>‹#›</a:t>
            </a:fld>
            <a:endParaRPr lang="en-US"/>
          </a:p>
        </p:txBody>
      </p:sp>
    </p:spTree>
    <p:extLst>
      <p:ext uri="{BB962C8B-B14F-4D97-AF65-F5344CB8AC3E}">
        <p14:creationId xmlns:p14="http://schemas.microsoft.com/office/powerpoint/2010/main" val="22042326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lvl1pPr>
          </a:lstStyle>
          <a:p>
            <a:pPr>
              <a:defRPr/>
            </a:pPr>
            <a:fld id="{1EFC3862-6BE2-45E2-8CF1-D5BCD0302C57}" type="slidenum">
              <a:rPr lang="en-US"/>
              <a:pPr>
                <a:defRPr/>
              </a:pPr>
              <a:t>‹#›</a:t>
            </a:fld>
            <a:endParaRPr lang="en-US"/>
          </a:p>
        </p:txBody>
      </p:sp>
    </p:spTree>
    <p:extLst>
      <p:ext uri="{BB962C8B-B14F-4D97-AF65-F5344CB8AC3E}">
        <p14:creationId xmlns:p14="http://schemas.microsoft.com/office/powerpoint/2010/main" val="1937570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1E11CC65-FDE0-4044-8483-9C014DFD82DD}" type="slidenum">
              <a:rPr lang="en-US"/>
              <a:pPr>
                <a:defRPr/>
              </a:pPr>
              <a:t>‹#›</a:t>
            </a:fld>
            <a:endParaRPr lang="en-US"/>
          </a:p>
        </p:txBody>
      </p:sp>
    </p:spTree>
    <p:extLst>
      <p:ext uri="{BB962C8B-B14F-4D97-AF65-F5344CB8AC3E}">
        <p14:creationId xmlns:p14="http://schemas.microsoft.com/office/powerpoint/2010/main" val="21300779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lvl1pPr>
          </a:lstStyle>
          <a:p>
            <a:pPr>
              <a:defRPr/>
            </a:pPr>
            <a:fld id="{C834C006-7678-4DD6-BB16-C4A338FBD200}" type="slidenum">
              <a:rPr lang="en-US"/>
              <a:pPr>
                <a:defRPr/>
              </a:pPr>
              <a:t>‹#›</a:t>
            </a:fld>
            <a:endParaRPr lang="en-US"/>
          </a:p>
        </p:txBody>
      </p:sp>
    </p:spTree>
    <p:extLst>
      <p:ext uri="{BB962C8B-B14F-4D97-AF65-F5344CB8AC3E}">
        <p14:creationId xmlns:p14="http://schemas.microsoft.com/office/powerpoint/2010/main" val="2410476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F45D4619-581B-4DAE-8B90-1BB6931D8423}"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006EB249-8E92-47F1-93F4-8F8CA311AC90}" type="slidenum">
              <a:rPr lang="en-US"/>
              <a:pPr>
                <a:defRPr/>
              </a:pPr>
              <a:t>‹#›</a:t>
            </a:fld>
            <a:endParaRPr lang="en-US"/>
          </a:p>
        </p:txBody>
      </p:sp>
    </p:spTree>
    <p:extLst>
      <p:ext uri="{BB962C8B-B14F-4D97-AF65-F5344CB8AC3E}">
        <p14:creationId xmlns:p14="http://schemas.microsoft.com/office/powerpoint/2010/main" val="107608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93186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25481CC0-D26F-45FC-896F-92644A70D1B2}"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169F9158-B017-4D3E-9F39-BDC506FEC2D1}" type="slidenum">
              <a:rPr lang="en-US"/>
              <a:pPr>
                <a:defRPr/>
              </a:pPr>
              <a:t>‹#›</a:t>
            </a:fld>
            <a:endParaRPr lang="en-US"/>
          </a:p>
        </p:txBody>
      </p:sp>
    </p:spTree>
    <p:extLst>
      <p:ext uri="{BB962C8B-B14F-4D97-AF65-F5344CB8AC3E}">
        <p14:creationId xmlns:p14="http://schemas.microsoft.com/office/powerpoint/2010/main" val="3926714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C510927F-4A69-4616-A60A-2624802C88FE}"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0D5F5DC-C0BE-49DD-8192-95A87F7B3C1E}" type="slidenum">
              <a:rPr lang="en-US"/>
              <a:pPr>
                <a:defRPr/>
              </a:pPr>
              <a:t>‹#›</a:t>
            </a:fld>
            <a:endParaRPr lang="en-US"/>
          </a:p>
        </p:txBody>
      </p:sp>
    </p:spTree>
    <p:extLst>
      <p:ext uri="{BB962C8B-B14F-4D97-AF65-F5344CB8AC3E}">
        <p14:creationId xmlns:p14="http://schemas.microsoft.com/office/powerpoint/2010/main" val="3208266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D53AB969-8AE1-4B6B-B394-5D047020FD53}"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BD2C8E2-306E-4081-AE65-03D1CF10A427}" type="slidenum">
              <a:rPr lang="en-US"/>
              <a:pPr>
                <a:defRPr/>
              </a:pPr>
              <a:t>‹#›</a:t>
            </a:fld>
            <a:endParaRPr lang="en-US"/>
          </a:p>
        </p:txBody>
      </p:sp>
    </p:spTree>
    <p:extLst>
      <p:ext uri="{BB962C8B-B14F-4D97-AF65-F5344CB8AC3E}">
        <p14:creationId xmlns:p14="http://schemas.microsoft.com/office/powerpoint/2010/main" val="40623952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spcBef>
                <a:spcPct val="20000"/>
              </a:spcBef>
              <a:defRPr b="1" i="1"/>
            </a:lvl1pPr>
          </a:lstStyle>
          <a:p>
            <a:pPr>
              <a:defRPr/>
            </a:pPr>
            <a:fld id="{2008ED75-4BAA-4D08-A457-04C489F532DA}" type="datetime1">
              <a:rPr lang="en-US" smtClean="0"/>
              <a:t>1/7/2014</a:t>
            </a:fld>
            <a:endParaRPr lang="en-US"/>
          </a:p>
        </p:txBody>
      </p:sp>
      <p:sp>
        <p:nvSpPr>
          <p:cNvPr id="8"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b="1" i="1"/>
            </a:lvl1pPr>
          </a:lstStyle>
          <a:p>
            <a:pPr>
              <a:defRPr/>
            </a:pPr>
            <a:fld id="{35830F9D-A511-425C-B8AF-45E148B006F1}" type="slidenum">
              <a:rPr lang="en-US"/>
              <a:pPr>
                <a:defRPr/>
              </a:pPr>
              <a:t>‹#›</a:t>
            </a:fld>
            <a:endParaRPr lang="en-US"/>
          </a:p>
        </p:txBody>
      </p:sp>
    </p:spTree>
    <p:extLst>
      <p:ext uri="{BB962C8B-B14F-4D97-AF65-F5344CB8AC3E}">
        <p14:creationId xmlns:p14="http://schemas.microsoft.com/office/powerpoint/2010/main" val="968842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spcBef>
                <a:spcPct val="20000"/>
              </a:spcBef>
              <a:defRPr b="1" i="1"/>
            </a:lvl1pPr>
          </a:lstStyle>
          <a:p>
            <a:pPr>
              <a:defRPr/>
            </a:pPr>
            <a:fld id="{89AE0330-6CD4-45D1-B56D-FAD0571C7EEB}" type="datetime1">
              <a:rPr lang="en-US" smtClean="0"/>
              <a:t>1/7/2014</a:t>
            </a:fld>
            <a:endParaRPr lang="en-US"/>
          </a:p>
        </p:txBody>
      </p:sp>
      <p:sp>
        <p:nvSpPr>
          <p:cNvPr id="4"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b="1" i="1"/>
            </a:lvl1pPr>
          </a:lstStyle>
          <a:p>
            <a:pPr>
              <a:defRPr/>
            </a:pPr>
            <a:fld id="{32B89B75-C2A3-4968-B45B-3D590CC83034}" type="slidenum">
              <a:rPr lang="en-US"/>
              <a:pPr>
                <a:defRPr/>
              </a:pPr>
              <a:t>‹#›</a:t>
            </a:fld>
            <a:endParaRPr lang="en-US"/>
          </a:p>
        </p:txBody>
      </p:sp>
    </p:spTree>
    <p:extLst>
      <p:ext uri="{BB962C8B-B14F-4D97-AF65-F5344CB8AC3E}">
        <p14:creationId xmlns:p14="http://schemas.microsoft.com/office/powerpoint/2010/main" val="10415627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20000"/>
              </a:spcBef>
              <a:defRPr b="1" i="1"/>
            </a:lvl1pPr>
          </a:lstStyle>
          <a:p>
            <a:pPr>
              <a:defRPr/>
            </a:pPr>
            <a:fld id="{D20A6034-8E77-4A83-B38B-D30335A0F633}" type="datetime1">
              <a:rPr lang="en-US" smtClean="0"/>
              <a:t>1/7/2014</a:t>
            </a:fld>
            <a:endParaRPr lang="en-US"/>
          </a:p>
        </p:txBody>
      </p:sp>
      <p:sp>
        <p:nvSpPr>
          <p:cNvPr id="3"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b="1" i="1"/>
            </a:lvl1pPr>
          </a:lstStyle>
          <a:p>
            <a:pPr>
              <a:defRPr/>
            </a:pPr>
            <a:fld id="{52EB9430-F135-462E-A9BE-EAF3236CA306}" type="slidenum">
              <a:rPr lang="en-US"/>
              <a:pPr>
                <a:defRPr/>
              </a:pPr>
              <a:t>‹#›</a:t>
            </a:fld>
            <a:endParaRPr lang="en-US"/>
          </a:p>
        </p:txBody>
      </p:sp>
    </p:spTree>
    <p:extLst>
      <p:ext uri="{BB962C8B-B14F-4D97-AF65-F5344CB8AC3E}">
        <p14:creationId xmlns:p14="http://schemas.microsoft.com/office/powerpoint/2010/main" val="2400103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BC2A185B-EE27-4223-82B7-A01B2E4D95CE}"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721F8982-D643-4FB3-9994-219969CC0469}" type="slidenum">
              <a:rPr lang="en-US"/>
              <a:pPr>
                <a:defRPr/>
              </a:pPr>
              <a:t>‹#›</a:t>
            </a:fld>
            <a:endParaRPr lang="en-US"/>
          </a:p>
        </p:txBody>
      </p:sp>
    </p:spTree>
    <p:extLst>
      <p:ext uri="{BB962C8B-B14F-4D97-AF65-F5344CB8AC3E}">
        <p14:creationId xmlns:p14="http://schemas.microsoft.com/office/powerpoint/2010/main" val="24235395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5CA69218-2680-478D-8574-1F09398D3FB5}"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6AEC807C-6130-4D68-A537-45D5F556E11A}" type="slidenum">
              <a:rPr lang="en-US"/>
              <a:pPr>
                <a:defRPr/>
              </a:pPr>
              <a:t>‹#›</a:t>
            </a:fld>
            <a:endParaRPr lang="en-US"/>
          </a:p>
        </p:txBody>
      </p:sp>
    </p:spTree>
    <p:extLst>
      <p:ext uri="{BB962C8B-B14F-4D97-AF65-F5344CB8AC3E}">
        <p14:creationId xmlns:p14="http://schemas.microsoft.com/office/powerpoint/2010/main" val="419948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FC483104-4511-4A48-A2D3-643EA0431030}"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7209A375-6279-4A75-9760-810764D6FB6C}" type="slidenum">
              <a:rPr lang="en-US"/>
              <a:pPr>
                <a:defRPr/>
              </a:pPr>
              <a:t>‹#›</a:t>
            </a:fld>
            <a:endParaRPr lang="en-US"/>
          </a:p>
        </p:txBody>
      </p:sp>
    </p:spTree>
    <p:extLst>
      <p:ext uri="{BB962C8B-B14F-4D97-AF65-F5344CB8AC3E}">
        <p14:creationId xmlns:p14="http://schemas.microsoft.com/office/powerpoint/2010/main" val="148819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0B0DA350-1D22-4E50-B2BA-83AC8CFFF5DD}"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EA6000B1-50BA-43A1-B714-2BBAFAE89CE4}" type="slidenum">
              <a:rPr lang="en-US"/>
              <a:pPr>
                <a:defRPr/>
              </a:pPr>
              <a:t>‹#›</a:t>
            </a:fld>
            <a:endParaRPr lang="en-US"/>
          </a:p>
        </p:txBody>
      </p:sp>
    </p:spTree>
    <p:extLst>
      <p:ext uri="{BB962C8B-B14F-4D97-AF65-F5344CB8AC3E}">
        <p14:creationId xmlns:p14="http://schemas.microsoft.com/office/powerpoint/2010/main" val="279584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14265774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spcBef>
                <a:spcPct val="20000"/>
              </a:spcBef>
              <a:defRPr b="1" i="1"/>
            </a:lvl1pPr>
          </a:lstStyle>
          <a:p>
            <a:pPr>
              <a:defRPr/>
            </a:pPr>
            <a:fld id="{AF63028F-4790-4CCF-BEEC-A5CF340A0C49}" type="datetime1">
              <a:rPr lang="en-US" smtClean="0"/>
              <a:t>1/7/2014</a:t>
            </a:fld>
            <a:endParaRPr lang="en-US"/>
          </a:p>
        </p:txBody>
      </p:sp>
      <p:sp>
        <p:nvSpPr>
          <p:cNvPr id="5"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b="1" i="1"/>
            </a:lvl1pPr>
          </a:lstStyle>
          <a:p>
            <a:pPr>
              <a:defRPr/>
            </a:pPr>
            <a:fld id="{3098F1F7-C3D0-46D9-9AF5-D0C54356D093}" type="slidenum">
              <a:rPr lang="en-US"/>
              <a:pPr>
                <a:defRPr/>
              </a:pPr>
              <a:t>‹#›</a:t>
            </a:fld>
            <a:endParaRPr lang="en-US"/>
          </a:p>
        </p:txBody>
      </p:sp>
    </p:spTree>
    <p:extLst>
      <p:ext uri="{BB962C8B-B14F-4D97-AF65-F5344CB8AC3E}">
        <p14:creationId xmlns:p14="http://schemas.microsoft.com/office/powerpoint/2010/main" val="10935911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spcBef>
                <a:spcPct val="20000"/>
              </a:spcBef>
              <a:defRPr b="1" i="1"/>
            </a:lvl1pPr>
          </a:lstStyle>
          <a:p>
            <a:pPr>
              <a:defRPr/>
            </a:pPr>
            <a:fld id="{BEABAB73-4D98-4226-B6CF-DA866E47806B}" type="datetime1">
              <a:rPr lang="en-US" smtClean="0"/>
              <a:t>1/7/2014</a:t>
            </a:fld>
            <a:endParaRPr lang="en-US"/>
          </a:p>
        </p:txBody>
      </p:sp>
      <p:sp>
        <p:nvSpPr>
          <p:cNvPr id="6" name="Rectangle 5"/>
          <p:cNvSpPr>
            <a:spLocks noGrp="1" noChangeArrowheads="1"/>
          </p:cNvSpPr>
          <p:nvPr>
            <p:ph type="ftr" sz="quarter" idx="11"/>
          </p:nvPr>
        </p:nvSpPr>
        <p:spPr/>
        <p:txBody>
          <a:bodyPr/>
          <a:lstStyle>
            <a:lvl1pPr>
              <a:spcBef>
                <a:spcPct val="20000"/>
              </a:spcBef>
              <a:defRPr b="1" i="1"/>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b="1" i="1"/>
            </a:lvl1pPr>
          </a:lstStyle>
          <a:p>
            <a:pPr>
              <a:defRPr/>
            </a:pPr>
            <a:fld id="{E05DDE4F-F5AE-4A4B-8334-4DE274544CBC}" type="slidenum">
              <a:rPr lang="en-US"/>
              <a:pPr>
                <a:defRPr/>
              </a:pPr>
              <a:t>‹#›</a:t>
            </a:fld>
            <a:endParaRPr lang="en-US"/>
          </a:p>
        </p:txBody>
      </p:sp>
    </p:spTree>
    <p:extLst>
      <p:ext uri="{BB962C8B-B14F-4D97-AF65-F5344CB8AC3E}">
        <p14:creationId xmlns:p14="http://schemas.microsoft.com/office/powerpoint/2010/main" val="1119667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7C74E87-BF63-4D58-A605-A02ECE599C95}"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7934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F7A4B1D-7818-41B0-B8D0-6E25078F9ED8}"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773166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3A89BE24-BF01-44F3-B255-BCABB408C6BF}"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50513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17F847DC-F920-412C-952F-EDE5B2F89C6A}" type="datetime1">
              <a:rPr lang="en-US" smtClean="0">
                <a:solidFill>
                  <a:srgbClr val="000000"/>
                </a:solidFill>
              </a:rPr>
              <a:t>1/7/2014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702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17875423-9E84-459C-8F1E-33BB6DAC1CEC}" type="datetime1">
              <a:rPr lang="en-US" smtClean="0">
                <a:solidFill>
                  <a:srgbClr val="000000"/>
                </a:solidFill>
              </a:rPr>
              <a:t>1/7/2014</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97592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0AEFED12-C6AB-4045-A91B-DA90296108EA}" type="datetime1">
              <a:rPr lang="en-US" smtClean="0">
                <a:solidFill>
                  <a:srgbClr val="000000"/>
                </a:solidFill>
              </a:rPr>
              <a:t>1/7/2014</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54607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BBE3BC9-507F-4C0A-B64F-18235A82AB51}" type="datetime1">
              <a:rPr lang="en-US" smtClean="0">
                <a:solidFill>
                  <a:srgbClr val="000000"/>
                </a:solidFill>
              </a:rPr>
              <a:t>1/7/2014</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662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6D4FF936-B3F9-466D-B243-EEF10FE44796}" type="datetime1">
              <a:rPr lang="en-US" smtClean="0">
                <a:solidFill>
                  <a:srgbClr val="000000"/>
                </a:solidFill>
              </a:rPr>
              <a:t>1/7/2014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460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10791035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77B7F53-51AD-4BFD-8503-8350029459E9}" type="datetime1">
              <a:rPr lang="en-US" smtClean="0">
                <a:solidFill>
                  <a:srgbClr val="000000"/>
                </a:solidFill>
              </a:rPr>
              <a:t>1/7/2014</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3623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064AA70-4305-4491-BC80-6741CAF72BFC}"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2938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B77FB5B-660D-471E-AA1B-E599DDAC997E}" type="datetime1">
              <a:rPr lang="en-US" smtClean="0">
                <a:solidFill>
                  <a:srgbClr val="000000"/>
                </a:solidFill>
              </a:rPr>
              <a:t>1/7/2014</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11628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endParaRPr lang="en-US">
              <a:solidFill>
                <a:srgbClr val="000000"/>
              </a:solidFill>
            </a:endParaRP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86522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B0160E-7D56-415F-86E7-F95AFFDE390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816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1542F4-822E-49B1-9B5F-32ACE8E74135}"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94601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F9A4CF-BB04-4830-AC1E-2A9EA13BBE3E}"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3320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DA5D4C-A083-47A5-BE55-F3B349E98EAC}"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764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888DD2-C94B-4C1A-90A8-BD82F7F22F17}" type="datetime1">
              <a:rPr lang="en-US" smtClean="0">
                <a:solidFill>
                  <a:prstClr val="black">
                    <a:tint val="75000"/>
                  </a:prstClr>
                </a:solidFill>
              </a:rPr>
              <a:t>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5741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8BC0F0-344E-4F08-B97F-0B69DEE5C0E5}" type="datetime1">
              <a:rPr lang="en-US" smtClean="0">
                <a:solidFill>
                  <a:prstClr val="black">
                    <a:tint val="75000"/>
                  </a:prstClr>
                </a:solidFill>
              </a:rPr>
              <a:t>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581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40959337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2008-A2E7-4253-93F8-EAFCD0278C57}" type="datetime1">
              <a:rPr lang="en-US" smtClean="0">
                <a:solidFill>
                  <a:prstClr val="black">
                    <a:tint val="75000"/>
                  </a:prstClr>
                </a:solidFill>
              </a:rPr>
              <a:t>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16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AE36F8-5E0D-46A4-8E72-37FED5B9FFCB}"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6574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E55679-EC06-4C58-A26E-DEDFB3BBB53E}"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9611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BE84A-688B-4A1E-A064-6107719B45E2}"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4876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1CD5CF-1F46-4240-891C-BD733A6A9D1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2149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latin typeface="Corbel"/>
              </a:defRPr>
            </a:lvl1pPr>
          </a:lstStyle>
          <a:p>
            <a:r>
              <a:rPr lang="en-US" smtClean="0"/>
              <a:t>Click to edit Master title style</a:t>
            </a:r>
            <a:endParaRPr lang="en-US" dirty="0"/>
          </a:p>
        </p:txBody>
      </p:sp>
      <p:sp>
        <p:nvSpPr>
          <p:cNvPr id="9" name="Subtitle 8"/>
          <p:cNvSpPr>
            <a:spLocks noGrp="1"/>
          </p:cNvSpPr>
          <p:nvPr>
            <p:ph type="subTitle" idx="1"/>
          </p:nvPr>
        </p:nvSpPr>
        <p:spPr>
          <a:xfrm>
            <a:off x="685800" y="3228945"/>
            <a:ext cx="77724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1237132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762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997022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493776" y="0"/>
            <a:ext cx="8156448" cy="777240"/>
          </a:xfrm>
        </p:spPr>
        <p:txBody>
          <a:bodyPr tIns="64008"/>
          <a:lstStyle>
            <a:lvl1pPr algn="ctr">
              <a:buNone/>
              <a:defRPr sz="3800" b="0" cap="none" spc="-150" baseline="0"/>
            </a:lvl1pPr>
          </a:lstStyle>
          <a:p>
            <a:r>
              <a:rPr lang="en-US" smtClean="0"/>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62010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5088757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030161"/>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30161"/>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679448"/>
            <a:ext cx="4040188"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679448"/>
            <a:ext cx="4041775"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1807139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38333478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cap="none" baseline="0"/>
            </a:lvl1p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1211188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solidFill>
                <a:prstClr val="white"/>
              </a:solidFill>
            </a:endParaRPr>
          </a:p>
        </p:txBody>
      </p:sp>
      <p:sp>
        <p:nvSpPr>
          <p:cNvPr id="3" name="Slide Number Placeholder 2"/>
          <p:cNvSpPr>
            <a:spLocks noGrp="1"/>
          </p:cNvSpPr>
          <p:nvPr>
            <p:ph type="sldNum" sz="quarter" idx="11"/>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42319548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685800" y="12954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2954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3250421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5561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386AE02E-B030-4CB2-A521-1B3614D9DFB4}" type="slidenum">
              <a:rPr lang="en-US" smtClean="0"/>
              <a:pPr/>
              <a:t>‹#›</a:t>
            </a:fld>
            <a:endParaRPr lang="en-US"/>
          </a:p>
        </p:txBody>
      </p:sp>
    </p:spTree>
    <p:extLst>
      <p:ext uri="{BB962C8B-B14F-4D97-AF65-F5344CB8AC3E}">
        <p14:creationId xmlns:p14="http://schemas.microsoft.com/office/powerpoint/2010/main" val="653409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3E5F32-B17A-40E6-8480-3244F2DB8B06}"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89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F24B9-3805-436E-8A3C-F98DCE91C326}"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3758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4F9F70-92C5-4760-982E-355F7A02AB2F}"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102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8BD83A-8FFA-42D7-B0B5-990292B9CA85}"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4414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1CE9D3-AD61-4BDD-A95D-1CE1DF3974F5}" type="datetime1">
              <a:rPr lang="en-US" smtClean="0">
                <a:solidFill>
                  <a:prstClr val="black">
                    <a:tint val="75000"/>
                  </a:prstClr>
                </a:solidFill>
              </a:rPr>
              <a:t>1/7/2014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934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9570790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B9CCE-9434-4713-8983-B085BD83019E}" type="datetime1">
              <a:rPr lang="en-US" smtClean="0">
                <a:solidFill>
                  <a:prstClr val="black">
                    <a:tint val="75000"/>
                  </a:prstClr>
                </a:solidFill>
              </a:rPr>
              <a:t>1/7/2014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1508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C4D93-F0F5-4E75-9F4A-A9483AC4370C}" type="datetime1">
              <a:rPr lang="en-US" smtClean="0">
                <a:solidFill>
                  <a:prstClr val="black">
                    <a:tint val="75000"/>
                  </a:prstClr>
                </a:solidFill>
              </a:rPr>
              <a:t>1/7/2014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897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8B39A4-039D-4DA8-B159-467FE0D80BCE}"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2939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128F88-0E3B-4077-8E4B-884973D7B26A}"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0524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50D297-3F96-437A-B78F-415808E5519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2408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659CA1-2E3A-4B87-8DBC-A51F31F3B2E2}"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3336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F8108-C0EA-464F-BC79-A66462D04CC5}"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635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A1D1B-C0C6-47D3-BE5B-B9FDE2242CED}"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7685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6D02B3-3C40-433E-A434-5617B896D343}"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987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0D1305-06B6-4756-A4C5-B99B98F53DFB}" type="datetime1">
              <a:rPr lang="en-US" smtClean="0">
                <a:solidFill>
                  <a:prstClr val="black">
                    <a:tint val="75000"/>
                  </a:prstClr>
                </a:solidFill>
              </a:rPr>
              <a:t>1/7/2014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619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pn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8.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7.jpe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8.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charset="0"/>
              </a:defRPr>
            </a:lvl1pPr>
          </a:lstStyle>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charset="0"/>
              </a:defRPr>
            </a:lvl1pPr>
          </a:lstStyle>
          <a:p>
            <a:pPr fontAlgn="base">
              <a:spcAft>
                <a:spcPct val="0"/>
              </a:spcAft>
              <a:defRPr/>
            </a:pPr>
            <a:fld id="{82FB3B70-106A-4906-B329-A63FC0A1F8DE}" type="datetime1">
              <a:rPr lang="en-US" smtClean="0">
                <a:solidFill>
                  <a:srgbClr val="000000"/>
                </a:solidFill>
              </a:rPr>
              <a:t>1/7/2014</a:t>
            </a:fld>
            <a:endParaRPr lang="en-US">
              <a:solidFill>
                <a:srgbClr val="000000"/>
              </a:solidFill>
            </a:endParaRPr>
          </a:p>
        </p:txBody>
      </p:sp>
      <p:sp>
        <p:nvSpPr>
          <p:cNvPr id="1032"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1033" name="Picture 9"/>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7924800" y="6705600"/>
            <a:ext cx="1219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defRPr>
            </a:lvl1pPr>
          </a:lstStyle>
          <a:p>
            <a:pPr fontAlgn="base">
              <a:spcAft>
                <a:spcPct val="0"/>
              </a:spcAft>
              <a:defRPr/>
            </a:pPr>
            <a:fld id="{E5D61CAB-BF4C-4EC2-A745-B71426717316}" type="slidenum">
              <a:rPr lang="en-US" b="1"/>
              <a:pPr fontAlgn="base">
                <a:spcAft>
                  <a:spcPct val="0"/>
                </a:spcAft>
                <a:defRPr/>
              </a:pPr>
              <a:t>‹#›</a:t>
            </a:fld>
            <a:endParaRPr lang="en-US" b="1"/>
          </a:p>
        </p:txBody>
      </p:sp>
      <p:sp>
        <p:nvSpPr>
          <p:cNvPr id="1035"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sp>
        <p:nvSpPr>
          <p:cNvPr id="1036"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ndParaRPr>
          </a:p>
        </p:txBody>
      </p:sp>
      <p:pic>
        <p:nvPicPr>
          <p:cNvPr id="2" name="Picture 3"/>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938" y="31750"/>
            <a:ext cx="1447801"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9555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mj-ea"/>
          <a:cs typeface="+mj-cs"/>
        </a:defRPr>
      </a:lvl1pPr>
      <a:lvl2pPr algn="ctr" rtl="0" eaLnBrk="0" fontAlgn="base" hangingPunct="0">
        <a:spcBef>
          <a:spcPct val="0"/>
        </a:spcBef>
        <a:spcAft>
          <a:spcPct val="0"/>
        </a:spcAft>
        <a:defRPr sz="2400" b="1">
          <a:solidFill>
            <a:srgbClr val="FFFF00"/>
          </a:solidFill>
          <a:latin typeface="Arial Black" pitchFamily="34" charset="0"/>
        </a:defRPr>
      </a:lvl2pPr>
      <a:lvl3pPr algn="ctr" rtl="0" eaLnBrk="0" fontAlgn="base" hangingPunct="0">
        <a:spcBef>
          <a:spcPct val="0"/>
        </a:spcBef>
        <a:spcAft>
          <a:spcPct val="0"/>
        </a:spcAft>
        <a:defRPr sz="2400" b="1">
          <a:solidFill>
            <a:srgbClr val="FFFF00"/>
          </a:solidFill>
          <a:latin typeface="Arial Black" pitchFamily="34" charset="0"/>
        </a:defRPr>
      </a:lvl3pPr>
      <a:lvl4pPr algn="ctr" rtl="0" eaLnBrk="0" fontAlgn="base" hangingPunct="0">
        <a:spcBef>
          <a:spcPct val="0"/>
        </a:spcBef>
        <a:spcAft>
          <a:spcPct val="0"/>
        </a:spcAft>
        <a:defRPr sz="2400" b="1">
          <a:solidFill>
            <a:srgbClr val="FFFF00"/>
          </a:solidFill>
          <a:latin typeface="Arial Black" pitchFamily="34" charset="0"/>
        </a:defRPr>
      </a:lvl4pPr>
      <a:lvl5pPr algn="ctr" rtl="0" eaLnBrk="0" fontAlgn="base" hangingPunct="0">
        <a:spcBef>
          <a:spcPct val="0"/>
        </a:spcBef>
        <a:spcAft>
          <a:spcPct val="0"/>
        </a:spcAft>
        <a:defRPr sz="2400" b="1">
          <a:solidFill>
            <a:srgbClr val="FFFF00"/>
          </a:solidFill>
          <a:latin typeface="Arial Black" pitchFamily="34"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000">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4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D8897-114C-4DDF-A992-55BF4A6887D2}"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39000" y="6705600"/>
            <a:ext cx="19050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322609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9888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pitchFamily="34" charset="0"/>
              </a:defRPr>
            </a:lvl1pPr>
          </a:lstStyle>
          <a:p>
            <a:pPr fontAlgn="base">
              <a:spcAft>
                <a:spcPct val="0"/>
              </a:spcAft>
              <a:defRPr/>
            </a:pPr>
            <a:fld id="{C9AE5786-D021-4E6F-BF96-DD21558F4927}" type="datetime1">
              <a:rPr lang="en-US" smtClean="0"/>
              <a:t>1/7/2014</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pitchFamily="34" charset="0"/>
              </a:defRPr>
            </a:lvl1pPr>
          </a:lstStyle>
          <a:p>
            <a:pPr fontAlgn="base">
              <a:spcAft>
                <a:spcPct val="0"/>
              </a:spcAft>
              <a:defRPr/>
            </a:pPr>
            <a:endParaRPr lang="en-US"/>
          </a:p>
        </p:txBody>
      </p:sp>
      <p:sp>
        <p:nvSpPr>
          <p:cNvPr id="1030" name="Rectangle 6"/>
          <p:cNvSpPr>
            <a:spLocks noGrp="1" noChangeArrowheads="1"/>
          </p:cNvSpPr>
          <p:nvPr>
            <p:ph type="sldNum" sz="quarter" idx="4"/>
          </p:nvPr>
        </p:nvSpPr>
        <p:spPr bwMode="auto">
          <a:xfrm>
            <a:off x="7924800" y="6629400"/>
            <a:ext cx="1219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pitchFamily="34" charset="0"/>
              </a:defRPr>
            </a:lvl1pPr>
          </a:lstStyle>
          <a:p>
            <a:pPr fontAlgn="base">
              <a:spcAft>
                <a:spcPct val="0"/>
              </a:spcAft>
              <a:defRPr/>
            </a:pPr>
            <a:fld id="{BF88CDFA-F77D-4F48-91C2-C5B308D5165D}" type="slidenum">
              <a:rPr lang="en-US"/>
              <a:pPr fontAlgn="base">
                <a:spcAft>
                  <a:spcPct val="0"/>
                </a:spcAft>
                <a:defRPr/>
              </a:pPr>
              <a:t>‹#›</a:t>
            </a:fld>
            <a:endParaRPr lang="en-US"/>
          </a:p>
        </p:txBody>
      </p:sp>
    </p:spTree>
    <p:extLst>
      <p:ext uri="{BB962C8B-B14F-4D97-AF65-F5344CB8AC3E}">
        <p14:creationId xmlns:p14="http://schemas.microsoft.com/office/powerpoint/2010/main" val="190517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6146" name="Picture 43" descr="goesr_iosspdt_template1"/>
          <p:cNvPicPr>
            <a:picLocks noChangeAspect="1" noChangeArrowheads="1"/>
          </p:cNvPicPr>
          <p:nvPr/>
        </p:nvPicPr>
        <p:blipFill>
          <a:blip r:embed="rId13">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charset="0"/>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543800" y="6705600"/>
            <a:ext cx="16002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mn-ea"/>
              </a:defRPr>
            </a:lvl1pPr>
          </a:lstStyle>
          <a:p>
            <a:pPr fontAlgn="base">
              <a:spcAft>
                <a:spcPct val="0"/>
              </a:spcAft>
              <a:defRPr/>
            </a:pPr>
            <a:fld id="{C71ED936-892F-4A51-96AA-FD8486E4D107}" type="slidenum">
              <a:rPr lang="en-US"/>
              <a:pPr fontAlgn="base">
                <a:spcAft>
                  <a:spcPct val="0"/>
                </a:spcAft>
                <a:defRPr/>
              </a:pPr>
              <a:t>‹#›</a:t>
            </a:fld>
            <a:endParaRPr lang="en-US"/>
          </a:p>
        </p:txBody>
      </p:sp>
      <p:sp>
        <p:nvSpPr>
          <p:cNvPr id="6149"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0"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ndParaRPr>
          </a:p>
        </p:txBody>
      </p:sp>
      <p:sp>
        <p:nvSpPr>
          <p:cNvPr id="6151"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6152"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6153" name="Picture 39" descr="NOAA-NESDI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77866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mj-cs"/>
        </a:defRPr>
      </a:lvl1pPr>
      <a:lvl2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2pPr>
      <a:lvl3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3pPr>
      <a:lvl4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4pPr>
      <a:lvl5pPr algn="ctr" rtl="0" eaLnBrk="0" fontAlgn="base" hangingPunct="0">
        <a:lnSpc>
          <a:spcPct val="85000"/>
        </a:lnSpc>
        <a:spcBef>
          <a:spcPct val="0"/>
        </a:spcBef>
        <a:spcAft>
          <a:spcPct val="0"/>
        </a:spcAft>
        <a:defRPr sz="4400" b="1">
          <a:solidFill>
            <a:srgbClr val="FAFD00"/>
          </a:solidFill>
          <a:latin typeface="Book Antiqua" pitchFamily="18" charset="0"/>
          <a:ea typeface="ＭＳ Ｐゴシック" pitchFamily="34" charset="-128"/>
        </a:defRPr>
      </a:lvl5pPr>
      <a:lvl6pPr marL="4572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6pPr>
      <a:lvl7pPr marL="9144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7pPr>
      <a:lvl8pPr marL="13716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8pPr>
      <a:lvl9pPr marL="1828800" algn="ctr" rtl="0" fontAlgn="base">
        <a:lnSpc>
          <a:spcPct val="85000"/>
        </a:lnSpc>
        <a:spcBef>
          <a:spcPct val="0"/>
        </a:spcBef>
        <a:spcAft>
          <a:spcPct val="0"/>
        </a:spcAft>
        <a:defRPr sz="4400" b="1">
          <a:solidFill>
            <a:srgbClr val="FAFD00"/>
          </a:solidFill>
          <a:latin typeface="Book Antiqua" pitchFamily="18" charset="0"/>
          <a:ea typeface="MS PGothic" pitchFamily="34" charset="-128"/>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mn-cs"/>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mn-ea"/>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mn-ea"/>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mn-ea"/>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solidFill>
                  <a:srgbClr val="000000"/>
                </a:solidFill>
                <a:latin typeface="Arial" charset="0"/>
              </a:defRPr>
            </a:lvl1pPr>
          </a:lstStyle>
          <a:p>
            <a:pPr fontAlgn="base">
              <a:spcAft>
                <a:spcPct val="0"/>
              </a:spcAft>
              <a:defRPr/>
            </a:pPr>
            <a:fld id="{574B38D2-9BAA-429C-BC26-CBB985C3DFCF}" type="datetime1">
              <a:rPr lang="en-US" smtClean="0"/>
              <a:t>1/7/2014</a:t>
            </a:fld>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i="0">
                <a:solidFill>
                  <a:srgbClr val="000000"/>
                </a:solidFill>
                <a:latin typeface="Arial" charset="0"/>
              </a:defRPr>
            </a:lvl1pPr>
          </a:lstStyle>
          <a:p>
            <a:pPr fontAlgn="base">
              <a:spcAft>
                <a:spcPct val="0"/>
              </a:spcAft>
              <a:defRPr/>
            </a:pPr>
            <a:endParaRPr lang="en-US"/>
          </a:p>
        </p:txBody>
      </p:sp>
      <p:sp>
        <p:nvSpPr>
          <p:cNvPr id="36870" name="Rectangle 6"/>
          <p:cNvSpPr>
            <a:spLocks noGrp="1" noChangeArrowheads="1"/>
          </p:cNvSpPr>
          <p:nvPr>
            <p:ph type="sldNum" sz="quarter" idx="4"/>
          </p:nvPr>
        </p:nvSpPr>
        <p:spPr bwMode="auto">
          <a:xfrm>
            <a:off x="7620000" y="6629400"/>
            <a:ext cx="1524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solidFill>
                  <a:srgbClr val="000000"/>
                </a:solidFill>
                <a:latin typeface="Arial" charset="0"/>
              </a:defRPr>
            </a:lvl1pPr>
          </a:lstStyle>
          <a:p>
            <a:pPr fontAlgn="base">
              <a:spcAft>
                <a:spcPct val="0"/>
              </a:spcAft>
              <a:defRPr/>
            </a:pPr>
            <a:fld id="{7C6C5AD1-E914-4912-9247-39630B0DE76C}" type="slidenum">
              <a:rPr lang="en-US"/>
              <a:pPr fontAlgn="base">
                <a:spcAft>
                  <a:spcPct val="0"/>
                </a:spcAft>
                <a:defRPr/>
              </a:pPr>
              <a:t>‹#›</a:t>
            </a:fld>
            <a:endParaRPr lang="en-US"/>
          </a:p>
        </p:txBody>
      </p:sp>
    </p:spTree>
    <p:extLst>
      <p:ext uri="{BB962C8B-B14F-4D97-AF65-F5344CB8AC3E}">
        <p14:creationId xmlns:p14="http://schemas.microsoft.com/office/powerpoint/2010/main" val="10128034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C5111090-09F4-441B-906D-53CAC8E51BD1}" type="datetime1">
              <a:rPr lang="en-US" smtClean="0">
                <a:solidFill>
                  <a:srgbClr val="000000"/>
                </a:solidFill>
              </a:rPr>
              <a:t>1/7/2014</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7467600" y="6629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4936701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5397E7-0598-4B67-95C3-B5D0DF1E0F4B}"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315200" y="6705600"/>
            <a:ext cx="18288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5B773196-3A45-44CA-87F7-4F3AD19E3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1943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0"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sp>
        <p:nvSpPr>
          <p:cNvPr id="1031" name="Text Placeholder 12"/>
          <p:cNvSpPr>
            <a:spLocks noGrp="1"/>
          </p:cNvSpPr>
          <p:nvPr>
            <p:ph type="body" idx="1"/>
          </p:nvPr>
        </p:nvSpPr>
        <p:spPr bwMode="auto">
          <a:xfrm>
            <a:off x="458262" y="762000"/>
            <a:ext cx="8228538" cy="57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ltLang="zh-CN" dirty="0" smtClean="0"/>
          </a:p>
        </p:txBody>
      </p:sp>
      <p:sp>
        <p:nvSpPr>
          <p:cNvPr id="1033" name="TextBox 9"/>
          <p:cNvSpPr txBox="1">
            <a:spLocks noChangeArrowheads="1"/>
          </p:cNvSpPr>
          <p:nvPr/>
        </p:nvSpPr>
        <p:spPr bwMode="auto">
          <a:xfrm>
            <a:off x="365974" y="6590763"/>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FF1CE"/>
                </a:solidFill>
                <a:latin typeface="Corbel" pitchFamily="34" charset="0"/>
              </a:rPr>
              <a:t>Cooperative Institute for Meteorological Satellite Studies</a:t>
            </a:r>
          </a:p>
          <a:p>
            <a:pPr eaLnBrk="1" hangingPunct="1">
              <a:defRPr/>
            </a:pPr>
            <a:r>
              <a:rPr lang="en-US" sz="700" dirty="0" smtClean="0">
                <a:solidFill>
                  <a:prstClr val="white"/>
                </a:solidFill>
                <a:latin typeface="Corbel" pitchFamily="34" charset="0"/>
              </a:rPr>
              <a:t>University of Wisconsin - Madison</a:t>
            </a:r>
          </a:p>
        </p:txBody>
      </p:sp>
      <p:sp>
        <p:nvSpPr>
          <p:cNvPr id="11" name="Slide Number Placeholder 10"/>
          <p:cNvSpPr>
            <a:spLocks noGrp="1"/>
          </p:cNvSpPr>
          <p:nvPr>
            <p:ph type="sldNum" sz="quarter" idx="4"/>
          </p:nvPr>
        </p:nvSpPr>
        <p:spPr>
          <a:xfrm>
            <a:off x="8686800" y="66294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386AE02E-B030-4CB2-A521-1B3614D9DFB4}" type="slidenum">
              <a:rPr lang="en-US" smtClean="0"/>
              <a:pPr/>
              <a:t>‹#›</a:t>
            </a:fld>
            <a:endParaRPr lang="en-US"/>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537278"/>
            <a:ext cx="457199" cy="320722"/>
          </a:xfrm>
          <a:prstGeom prst="rect">
            <a:avLst/>
          </a:prstGeom>
        </p:spPr>
      </p:pic>
    </p:spTree>
    <p:extLst>
      <p:ext uri="{BB962C8B-B14F-4D97-AF65-F5344CB8AC3E}">
        <p14:creationId xmlns:p14="http://schemas.microsoft.com/office/powerpoint/2010/main" val="136256017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2F94B-119D-4B53-ABB0-A7F8AA148F54}" type="datetime1">
              <a:rPr lang="en-US" smtClean="0">
                <a:solidFill>
                  <a:prstClr val="black">
                    <a:tint val="75000"/>
                  </a:prstClr>
                </a:solidFill>
              </a:rPr>
              <a:t>1/7/2014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39000" y="6705600"/>
            <a:ext cx="1905000" cy="152400"/>
          </a:xfrm>
          <a:prstGeom prst="rect">
            <a:avLst/>
          </a:prstGeom>
        </p:spPr>
        <p:txBody>
          <a:bodyPr vert="horz" lIns="91440" tIns="45720" rIns="91440" bIns="45720" rtlCol="0" anchor="ctr"/>
          <a:lstStyle>
            <a:lvl1pPr algn="r">
              <a:defRPr sz="1200">
                <a:solidFill>
                  <a:schemeClr val="tx1">
                    <a:tint val="75000"/>
                  </a:schemeClr>
                </a:solidFill>
              </a:defRPr>
            </a:lvl1pPr>
          </a:lstStyle>
          <a:p>
            <a:fld id="{5B58095D-0700-4D34-999C-825ED75B9AB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69848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cimss.ssec.wisc.edu/goes/srsor2013/GOES-14_SRSOR.html" TargetMode="External"/><Relationship Id="rId2" Type="http://schemas.openxmlformats.org/officeDocument/2006/relationships/hyperlink" Target="http://cimss.ssec.wisc.edu/goes/srsor/GOES-14_SRSOR.html" TargetMode="External"/><Relationship Id="rId1" Type="http://schemas.openxmlformats.org/officeDocument/2006/relationships/slideLayout" Target="../slideLayouts/slideLayout64.xml"/><Relationship Id="rId4" Type="http://schemas.openxmlformats.org/officeDocument/2006/relationships/image" Target="../media/image33.gi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76.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6.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cimss.ssec.wisc.edu/goes/abi/loops/links.html" TargetMode="Externa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hyperlink" Target="http://rammb.cira.colostate.edu/projects/goes-o/"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59.jpg"/><Relationship Id="rId13" Type="http://schemas.openxmlformats.org/officeDocument/2006/relationships/image" Target="../media/image64.jpg"/><Relationship Id="rId3" Type="http://schemas.openxmlformats.org/officeDocument/2006/relationships/image" Target="../media/image54.jpg"/><Relationship Id="rId7" Type="http://schemas.openxmlformats.org/officeDocument/2006/relationships/image" Target="../media/image58.jpg"/><Relationship Id="rId12" Type="http://schemas.openxmlformats.org/officeDocument/2006/relationships/image" Target="../media/image63.jpg"/><Relationship Id="rId17" Type="http://schemas.openxmlformats.org/officeDocument/2006/relationships/image" Target="../media/image68.jpg"/><Relationship Id="rId2" Type="http://schemas.openxmlformats.org/officeDocument/2006/relationships/image" Target="../media/image53.jpg"/><Relationship Id="rId16" Type="http://schemas.openxmlformats.org/officeDocument/2006/relationships/image" Target="../media/image67.jpg"/><Relationship Id="rId1" Type="http://schemas.openxmlformats.org/officeDocument/2006/relationships/slideLayout" Target="../slideLayouts/slideLayout1.xml"/><Relationship Id="rId6" Type="http://schemas.openxmlformats.org/officeDocument/2006/relationships/image" Target="../media/image57.jpg"/><Relationship Id="rId11" Type="http://schemas.openxmlformats.org/officeDocument/2006/relationships/image" Target="../media/image62.jpg"/><Relationship Id="rId5" Type="http://schemas.openxmlformats.org/officeDocument/2006/relationships/image" Target="../media/image56.jpg"/><Relationship Id="rId15" Type="http://schemas.openxmlformats.org/officeDocument/2006/relationships/image" Target="../media/image66.jpg"/><Relationship Id="rId10" Type="http://schemas.openxmlformats.org/officeDocument/2006/relationships/image" Target="../media/image61.jpg"/><Relationship Id="rId4" Type="http://schemas.openxmlformats.org/officeDocument/2006/relationships/image" Target="../media/image55.jpg"/><Relationship Id="rId9" Type="http://schemas.openxmlformats.org/officeDocument/2006/relationships/image" Target="../media/image60.jpg"/><Relationship Id="rId14" Type="http://schemas.openxmlformats.org/officeDocument/2006/relationships/image" Target="../media/image65.jpg"/></Relationships>
</file>

<file path=ppt/slides/_rels/slide6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remotesensing.spiedigitallibrary.org/article.aspx?articleid=179070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AE69FEC-E26A-4391-8F05-749D95D1FAA0}" type="slidenum">
              <a:rPr lang="en-US" sz="1400" i="0" smtClean="0">
                <a:solidFill>
                  <a:srgbClr val="FFFF00"/>
                </a:solidFill>
                <a:latin typeface="Times New Roman" pitchFamily="18" charset="0"/>
              </a:rPr>
              <a:pPr/>
              <a:t>1</a:t>
            </a:fld>
            <a:endParaRPr lang="en-US" sz="1400" i="0" smtClean="0">
              <a:solidFill>
                <a:srgbClr val="FFFF00"/>
              </a:solidFill>
              <a:latin typeface="Times New Roman" pitchFamily="18" charset="0"/>
            </a:endParaRPr>
          </a:p>
        </p:txBody>
      </p:sp>
      <p:sp>
        <p:nvSpPr>
          <p:cNvPr id="94211" name="Rectangle 1026"/>
          <p:cNvSpPr>
            <a:spLocks noGrp="1" noChangeArrowheads="1"/>
          </p:cNvSpPr>
          <p:nvPr>
            <p:ph type="ctrTitle"/>
          </p:nvPr>
        </p:nvSpPr>
        <p:spPr>
          <a:xfrm>
            <a:off x="795338" y="1387475"/>
            <a:ext cx="7772400" cy="1470025"/>
          </a:xfrm>
        </p:spPr>
        <p:txBody>
          <a:bodyPr/>
          <a:lstStyle/>
          <a:p>
            <a:r>
              <a:rPr lang="en-US" sz="3200" dirty="0" smtClean="0"/>
              <a:t>GOES-R AWG Product Validation Tool Development </a:t>
            </a:r>
            <a:r>
              <a:rPr lang="en-US" sz="3200" dirty="0" smtClean="0">
                <a:ea typeface="ＭＳ Ｐゴシック" pitchFamily="34" charset="-128"/>
              </a:rPr>
              <a:t>(January 2014)</a:t>
            </a:r>
            <a:endParaRPr lang="en-US" sz="3200" dirty="0" smtClean="0"/>
          </a:p>
        </p:txBody>
      </p:sp>
      <p:sp>
        <p:nvSpPr>
          <p:cNvPr id="94212" name="Rectangle 1027"/>
          <p:cNvSpPr>
            <a:spLocks noGrp="1" noChangeArrowheads="1"/>
          </p:cNvSpPr>
          <p:nvPr>
            <p:ph type="subTitle" idx="1"/>
          </p:nvPr>
        </p:nvSpPr>
        <p:spPr>
          <a:xfrm>
            <a:off x="892175" y="3013075"/>
            <a:ext cx="7339013" cy="1752600"/>
          </a:xfrm>
        </p:spPr>
        <p:txBody>
          <a:bodyPr/>
          <a:lstStyle/>
          <a:p>
            <a:pPr>
              <a:lnSpc>
                <a:spcPct val="80000"/>
              </a:lnSpc>
            </a:pPr>
            <a:endParaRPr lang="en-US" sz="1600" dirty="0" smtClean="0">
              <a:solidFill>
                <a:schemeClr val="accent2"/>
              </a:solidFill>
            </a:endParaRPr>
          </a:p>
          <a:p>
            <a:pPr>
              <a:lnSpc>
                <a:spcPct val="80000"/>
              </a:lnSpc>
            </a:pPr>
            <a:r>
              <a:rPr lang="en-US" sz="2800" i="1" dirty="0" smtClean="0">
                <a:latin typeface="Arial Black" pitchFamily="34" charset="0"/>
              </a:rPr>
              <a:t>Imagery (“the KPP”) Application Team </a:t>
            </a:r>
            <a:r>
              <a:rPr lang="en-US" sz="2800" i="1" dirty="0" smtClean="0"/>
              <a:t/>
            </a:r>
            <a:br>
              <a:rPr lang="en-US" sz="2800" i="1" dirty="0" smtClean="0"/>
            </a:br>
            <a:r>
              <a:rPr lang="en-US" sz="2800" dirty="0" smtClean="0"/>
              <a:t/>
            </a:r>
            <a:br>
              <a:rPr lang="en-US" sz="2800" dirty="0" smtClean="0"/>
            </a:br>
            <a:r>
              <a:rPr lang="en-US" sz="2800" dirty="0" smtClean="0"/>
              <a:t>Tim Schmit (STAR)</a:t>
            </a:r>
          </a:p>
          <a:p>
            <a:pPr>
              <a:lnSpc>
                <a:spcPct val="80000"/>
              </a:lnSpc>
            </a:pPr>
            <a:r>
              <a:rPr lang="en-US" sz="2800" dirty="0" smtClean="0"/>
              <a:t>With help from many others</a:t>
            </a:r>
          </a:p>
          <a:p>
            <a:pPr>
              <a:lnSpc>
                <a:spcPct val="80000"/>
              </a:lnSpc>
            </a:pPr>
            <a:endParaRPr lang="en-US" sz="2800" dirty="0"/>
          </a:p>
          <a:p>
            <a:pPr>
              <a:lnSpc>
                <a:spcPct val="80000"/>
              </a:lnSpc>
            </a:pPr>
            <a:r>
              <a:rPr lang="en-US" sz="2800" dirty="0" err="1" smtClean="0"/>
              <a:t>Kaba</a:t>
            </a:r>
            <a:r>
              <a:rPr lang="en-US" sz="2800" dirty="0" smtClean="0"/>
              <a:t> Bah, Mat Gunshor, Brad Pierce, </a:t>
            </a:r>
            <a:r>
              <a:rPr lang="en-US" sz="2800" dirty="0" err="1" smtClean="0"/>
              <a:t>Joleen</a:t>
            </a:r>
            <a:r>
              <a:rPr lang="en-US" sz="2800" dirty="0" smtClean="0"/>
              <a:t> Feltz, </a:t>
            </a:r>
            <a:r>
              <a:rPr lang="en-US" sz="2800" dirty="0" err="1">
                <a:ea typeface="ＭＳ Ｐゴシック" pitchFamily="34" charset="-128"/>
              </a:rPr>
              <a:t>Marek</a:t>
            </a:r>
            <a:r>
              <a:rPr lang="en-US" sz="2800" dirty="0">
                <a:ea typeface="ＭＳ Ｐゴシック" pitchFamily="34" charset="-128"/>
              </a:rPr>
              <a:t> </a:t>
            </a:r>
            <a:r>
              <a:rPr lang="en-US" sz="2800" dirty="0" err="1" smtClean="0">
                <a:ea typeface="ＭＳ Ｐゴシック" pitchFamily="34" charset="-128"/>
              </a:rPr>
              <a:t>Rogal</a:t>
            </a:r>
            <a:r>
              <a:rPr lang="en-US" sz="2800" dirty="0" smtClean="0">
                <a:ea typeface="ＭＳ Ｐゴシック" pitchFamily="34" charset="-128"/>
              </a:rPr>
              <a:t>, </a:t>
            </a:r>
            <a:r>
              <a:rPr lang="en-US" sz="2800" dirty="0" smtClean="0"/>
              <a:t>etc.</a:t>
            </a:r>
          </a:p>
          <a:p>
            <a:pPr>
              <a:lnSpc>
                <a:spcPct val="80000"/>
              </a:lnSpc>
            </a:pPr>
            <a:endParaRPr lang="en-US" sz="1800" dirty="0" smtClean="0">
              <a:solidFill>
                <a:srgbClr val="FFFFFF"/>
              </a:solidFill>
            </a:endParaRPr>
          </a:p>
          <a:p>
            <a:pPr>
              <a:lnSpc>
                <a:spcPct val="80000"/>
              </a:lnSpc>
            </a:pPr>
            <a:endParaRPr lang="en-US" sz="1800" dirty="0" smtClean="0">
              <a:solidFill>
                <a:srgbClr val="FFFFFF"/>
              </a:solidFill>
            </a:endParaRPr>
          </a:p>
          <a:p>
            <a:pPr>
              <a:lnSpc>
                <a:spcPct val="80000"/>
              </a:lnSpc>
            </a:pPr>
            <a:endParaRPr lang="en-US" sz="900" dirty="0" smtClean="0"/>
          </a:p>
        </p:txBody>
      </p:sp>
    </p:spTree>
    <p:extLst>
      <p:ext uri="{BB962C8B-B14F-4D97-AF65-F5344CB8AC3E}">
        <p14:creationId xmlns:p14="http://schemas.microsoft.com/office/powerpoint/2010/main" val="593831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 Datasets</a:t>
            </a:r>
            <a:endParaRPr lang="en-US" dirty="0"/>
          </a:p>
        </p:txBody>
      </p:sp>
      <p:sp>
        <p:nvSpPr>
          <p:cNvPr id="3" name="Slide Number Placeholder 2"/>
          <p:cNvSpPr>
            <a:spLocks noGrp="1"/>
          </p:cNvSpPr>
          <p:nvPr>
            <p:ph type="sldNum" sz="quarter" idx="11"/>
          </p:nvPr>
        </p:nvSpPr>
        <p:spPr/>
        <p:txBody>
          <a:bodyPr/>
          <a:lstStyle/>
          <a:p>
            <a:pPr>
              <a:defRPr/>
            </a:pPr>
            <a:fld id="{29821475-0E67-4098-BF3D-BD15632C5A8D}" type="slidenum">
              <a:rPr lang="en-US" smtClean="0"/>
              <a:pPr>
                <a:defRPr/>
              </a:pPr>
              <a:t>10</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669841160"/>
              </p:ext>
            </p:extLst>
          </p:nvPr>
        </p:nvGraphicFramePr>
        <p:xfrm>
          <a:off x="762000" y="2438400"/>
          <a:ext cx="7772400" cy="3606800"/>
        </p:xfrm>
        <a:graphic>
          <a:graphicData uri="http://schemas.openxmlformats.org/drawingml/2006/table">
            <a:tbl>
              <a:tblPr firstRow="1" bandRow="1">
                <a:tableStyleId>{5C22544A-7EE6-4342-B048-85BDC9FD1C3A}</a:tableStyleId>
              </a:tblPr>
              <a:tblGrid>
                <a:gridCol w="1981200"/>
                <a:gridCol w="1981200"/>
                <a:gridCol w="2057400"/>
                <a:gridCol w="1752600"/>
              </a:tblGrid>
              <a:tr h="370840">
                <a:tc>
                  <a:txBody>
                    <a:bodyPr/>
                    <a:lstStyle/>
                    <a:p>
                      <a:endParaRPr lang="en-US" dirty="0"/>
                    </a:p>
                  </a:txBody>
                  <a:tcPr/>
                </a:tc>
                <a:tc>
                  <a:txBody>
                    <a:bodyPr/>
                    <a:lstStyle/>
                    <a:p>
                      <a:r>
                        <a:rPr lang="en-US" dirty="0" smtClean="0"/>
                        <a:t>75W</a:t>
                      </a:r>
                      <a:endParaRPr lang="en-US" dirty="0"/>
                    </a:p>
                  </a:txBody>
                  <a:tcPr/>
                </a:tc>
                <a:tc>
                  <a:txBody>
                    <a:bodyPr/>
                    <a:lstStyle/>
                    <a:p>
                      <a:r>
                        <a:rPr lang="en-US" dirty="0" smtClean="0"/>
                        <a:t>89.5W</a:t>
                      </a:r>
                      <a:endParaRPr lang="en-US" dirty="0"/>
                    </a:p>
                  </a:txBody>
                  <a:tcPr/>
                </a:tc>
                <a:tc>
                  <a:txBody>
                    <a:bodyPr/>
                    <a:lstStyle/>
                    <a:p>
                      <a:r>
                        <a:rPr lang="en-US" dirty="0" smtClean="0"/>
                        <a:t>137W </a:t>
                      </a:r>
                      <a:endParaRPr lang="en-US" dirty="0"/>
                    </a:p>
                  </a:txBody>
                  <a:tcPr/>
                </a:tc>
              </a:tr>
              <a:tr h="370840">
                <a:tc>
                  <a:txBody>
                    <a:bodyPr/>
                    <a:lstStyle/>
                    <a:p>
                      <a:r>
                        <a:rPr lang="en-US" dirty="0" smtClean="0"/>
                        <a:t>Model</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c>
                  <a:txBody>
                    <a:bodyPr/>
                    <a:lstStyle/>
                    <a:p>
                      <a:r>
                        <a:rPr lang="en-US" dirty="0" smtClean="0"/>
                        <a:t>WRF</a:t>
                      </a:r>
                      <a:endParaRPr lang="en-US" dirty="0"/>
                    </a:p>
                  </a:txBody>
                  <a:tcPr/>
                </a:tc>
              </a:tr>
              <a:tr h="370840">
                <a:tc>
                  <a:txBody>
                    <a:bodyPr/>
                    <a:lstStyle/>
                    <a:p>
                      <a:r>
                        <a:rPr lang="en-US" dirty="0" smtClean="0"/>
                        <a:t>Number of times</a:t>
                      </a:r>
                      <a:endParaRPr lang="en-US" dirty="0"/>
                    </a:p>
                  </a:txBody>
                  <a:tcPr/>
                </a:tc>
                <a:tc>
                  <a:txBody>
                    <a:bodyPr/>
                    <a:lstStyle/>
                    <a:p>
                      <a:r>
                        <a:rPr lang="en-US" dirty="0" smtClean="0"/>
                        <a:t>5</a:t>
                      </a:r>
                      <a:endParaRPr lang="en-US" dirty="0"/>
                    </a:p>
                  </a:txBody>
                  <a:tcPr/>
                </a:tc>
                <a:tc>
                  <a:txBody>
                    <a:bodyPr/>
                    <a:lstStyle/>
                    <a:p>
                      <a:r>
                        <a:rPr lang="en-US" dirty="0" smtClean="0"/>
                        <a:t>5</a:t>
                      </a:r>
                      <a:endParaRPr lang="en-US" dirty="0"/>
                    </a:p>
                  </a:txBody>
                  <a:tcPr/>
                </a:tc>
                <a:tc>
                  <a:txBody>
                    <a:bodyPr/>
                    <a:lstStyle/>
                    <a:p>
                      <a:r>
                        <a:rPr lang="en-US" dirty="0" smtClean="0"/>
                        <a:t>TBD</a:t>
                      </a:r>
                      <a:endParaRPr lang="en-US" dirty="0"/>
                    </a:p>
                  </a:txBody>
                  <a:tcPr/>
                </a:tc>
              </a:tr>
              <a:tr h="370840">
                <a:tc>
                  <a:txBody>
                    <a:bodyPr/>
                    <a:lstStyle/>
                    <a:p>
                      <a:r>
                        <a:rPr lang="en-US" dirty="0" smtClean="0"/>
                        <a:t>Time range</a:t>
                      </a:r>
                      <a:endParaRPr lang="en-US" dirty="0"/>
                    </a:p>
                  </a:txBody>
                  <a:tcPr/>
                </a:tc>
                <a:tc>
                  <a:txBody>
                    <a:bodyPr/>
                    <a:lstStyle/>
                    <a:p>
                      <a:r>
                        <a:rPr lang="en-US" dirty="0" smtClean="0"/>
                        <a:t>20:00-20:30UTC</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20:00-20:30UTC</a:t>
                      </a:r>
                    </a:p>
                  </a:txBody>
                  <a:tcPr/>
                </a:tc>
                <a:tc>
                  <a:txBody>
                    <a:bodyPr/>
                    <a:lstStyle/>
                    <a:p>
                      <a:r>
                        <a:rPr lang="en-US" dirty="0" smtClean="0"/>
                        <a:t>TBD</a:t>
                      </a:r>
                      <a:endParaRPr lang="en-US" dirty="0"/>
                    </a:p>
                  </a:txBody>
                  <a:tcPr/>
                </a:tc>
              </a:tr>
              <a:tr h="370840">
                <a:tc>
                  <a:txBody>
                    <a:bodyPr/>
                    <a:lstStyle/>
                    <a:p>
                      <a:r>
                        <a:rPr lang="en-US" dirty="0" smtClean="0"/>
                        <a:t>Day</a:t>
                      </a:r>
                      <a:endParaRPr lang="en-US" dirty="0"/>
                    </a:p>
                  </a:txBody>
                  <a:tcPr/>
                </a:tc>
                <a:tc>
                  <a:txBody>
                    <a:bodyPr/>
                    <a:lstStyle/>
                    <a:p>
                      <a:r>
                        <a:rPr lang="en-US" dirty="0" smtClean="0"/>
                        <a:t>04-Jun-2005</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04-Jun-2005</a:t>
                      </a:r>
                    </a:p>
                  </a:txBody>
                  <a:tcPr/>
                </a:tc>
                <a:tc>
                  <a:txBody>
                    <a:bodyPr/>
                    <a:lstStyle/>
                    <a:p>
                      <a:r>
                        <a:rPr lang="en-US" dirty="0" smtClean="0"/>
                        <a:t>TBD</a:t>
                      </a:r>
                      <a:endParaRPr lang="en-US" dirty="0"/>
                    </a:p>
                  </a:txBody>
                  <a:tcPr/>
                </a:tc>
              </a:tr>
              <a:tr h="370840">
                <a:tc>
                  <a:txBody>
                    <a:bodyPr/>
                    <a:lstStyle/>
                    <a:p>
                      <a:r>
                        <a:rPr lang="en-US" dirty="0" smtClean="0"/>
                        <a:t>Sectors</a:t>
                      </a:r>
                      <a:endParaRPr lang="en-US" dirty="0"/>
                    </a:p>
                  </a:txBody>
                  <a:tcPr/>
                </a:tc>
                <a:tc>
                  <a:txBody>
                    <a:bodyPr/>
                    <a:lstStyle/>
                    <a:p>
                      <a:r>
                        <a:rPr lang="en-US" dirty="0" smtClean="0"/>
                        <a:t>FD, CONUS, MESO</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FD, CONUS, MESO</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Types</a:t>
                      </a:r>
                      <a:endParaRPr lang="en-US" dirty="0"/>
                    </a:p>
                  </a:txBody>
                  <a:tcPr/>
                </a:tc>
                <a:tc>
                  <a:txBody>
                    <a:bodyPr/>
                    <a:lstStyle/>
                    <a:p>
                      <a:r>
                        <a:rPr lang="en-US" dirty="0" smtClean="0"/>
                        <a:t>GRB, VAL</a:t>
                      </a:r>
                      <a:endParaRPr lang="en-US" dirty="0"/>
                    </a:p>
                  </a:txBody>
                  <a:tcPr/>
                </a:tc>
                <a:tc>
                  <a:txBody>
                    <a:bodyPr/>
                    <a:lstStyle/>
                    <a:p>
                      <a:r>
                        <a:rPr lang="en-US" dirty="0" smtClean="0"/>
                        <a:t>GRB, VAL</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TBD</a:t>
                      </a:r>
                    </a:p>
                  </a:txBody>
                  <a:tcPr/>
                </a:tc>
              </a:tr>
              <a:tr h="370840">
                <a:tc>
                  <a:txBody>
                    <a:bodyPr/>
                    <a:lstStyle/>
                    <a:p>
                      <a:r>
                        <a:rPr lang="en-US" dirty="0" smtClean="0"/>
                        <a:t>Navigation</a:t>
                      </a:r>
                      <a:endParaRPr lang="en-US" dirty="0"/>
                    </a:p>
                  </a:txBody>
                  <a:tcPr/>
                </a:tc>
                <a:tc>
                  <a:txBody>
                    <a:bodyPr/>
                    <a:lstStyle/>
                    <a:p>
                      <a:r>
                        <a:rPr lang="en-US" dirty="0" smtClean="0"/>
                        <a:t>FGF</a:t>
                      </a:r>
                      <a:endParaRPr lang="en-US" dirty="0"/>
                    </a:p>
                  </a:txBody>
                  <a:tcPr/>
                </a:tc>
                <a:tc>
                  <a:txBody>
                    <a:bodyPr/>
                    <a:lstStyle/>
                    <a:p>
                      <a:r>
                        <a:rPr lang="en-US" dirty="0" smtClean="0"/>
                        <a:t>FGF</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FGF</a:t>
                      </a:r>
                    </a:p>
                  </a:txBody>
                  <a:tcPr/>
                </a:tc>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Tree>
    <p:extLst>
      <p:ext uri="{BB962C8B-B14F-4D97-AF65-F5344CB8AC3E}">
        <p14:creationId xmlns:p14="http://schemas.microsoft.com/office/powerpoint/2010/main" val="21825757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3"/>
          <p:cNvSpPr>
            <a:spLocks noGrp="1"/>
          </p:cNvSpPr>
          <p:nvPr>
            <p:ph type="title"/>
          </p:nvPr>
        </p:nvSpPr>
        <p:spPr>
          <a:xfrm>
            <a:off x="457200" y="-371475"/>
            <a:ext cx="8229600" cy="1143000"/>
          </a:xfrm>
        </p:spPr>
        <p:txBody>
          <a:bodyPr/>
          <a:lstStyle/>
          <a:p>
            <a:r>
              <a:rPr lang="en-US" smtClean="0"/>
              <a:t>In ABI FGF (75W)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62001"/>
            <a:ext cx="6725890" cy="6113834"/>
          </a:xfrm>
          <a:prstGeom prst="rect">
            <a:avLst/>
          </a:prstGeom>
        </p:spPr>
      </p:pic>
      <p:sp>
        <p:nvSpPr>
          <p:cNvPr id="2" name="Slide Number Placeholder 1"/>
          <p:cNvSpPr>
            <a:spLocks noGrp="1"/>
          </p:cNvSpPr>
          <p:nvPr>
            <p:ph type="sldNum" sz="quarter" idx="11"/>
          </p:nvPr>
        </p:nvSpPr>
        <p:spPr/>
        <p:txBody>
          <a:bodyPr/>
          <a:lstStyle/>
          <a:p>
            <a:pPr>
              <a:defRPr/>
            </a:pPr>
            <a:fld id="{29821475-0E67-4098-BF3D-BD15632C5A8D}" type="slidenum">
              <a:rPr lang="en-US" smtClean="0"/>
              <a:pPr>
                <a:defRPr/>
              </a:pPr>
              <a:t>11</a:t>
            </a:fld>
            <a:endParaRPr lang="en-US"/>
          </a:p>
        </p:txBody>
      </p:sp>
    </p:spTree>
    <p:extLst>
      <p:ext uri="{BB962C8B-B14F-4D97-AF65-F5344CB8AC3E}">
        <p14:creationId xmlns:p14="http://schemas.microsoft.com/office/powerpoint/2010/main" val="959472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1066800" y="-304800"/>
            <a:ext cx="7543800" cy="1143000"/>
          </a:xfrm>
        </p:spPr>
        <p:txBody>
          <a:bodyPr/>
          <a:lstStyle/>
          <a:p>
            <a:r>
              <a:rPr lang="en-US" dirty="0" smtClean="0"/>
              <a:t>In ABI FGF (89.5W)</a:t>
            </a:r>
          </a:p>
        </p:txBody>
      </p:sp>
      <p:sp>
        <p:nvSpPr>
          <p:cNvPr id="116739" name="Rectangle 3"/>
          <p:cNvSpPr>
            <a:spLocks noGrp="1" noChangeArrowheads="1"/>
          </p:cNvSpPr>
          <p:nvPr>
            <p:ph type="body" idx="1"/>
          </p:nvPr>
        </p:nvSpPr>
        <p:spPr/>
        <p:txBody>
          <a:bodyPr/>
          <a:lstStyle/>
          <a:p>
            <a:endParaRPr lang="en-US" smtClean="0"/>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796899"/>
            <a:ext cx="6667877" cy="6061101"/>
          </a:xfrm>
          <a:prstGeom prst="rect">
            <a:avLst/>
          </a:prstGeom>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12</a:t>
            </a:fld>
            <a:endParaRPr lang="en-US"/>
          </a:p>
        </p:txBody>
      </p:sp>
    </p:spTree>
    <p:extLst>
      <p:ext uri="{BB962C8B-B14F-4D97-AF65-F5344CB8AC3E}">
        <p14:creationId xmlns:p14="http://schemas.microsoft.com/office/powerpoint/2010/main" val="1981919758"/>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13</a:t>
            </a:fld>
            <a:endParaRPr lang="en-US"/>
          </a:p>
        </p:txBody>
      </p:sp>
    </p:spTree>
    <p:extLst>
      <p:ext uri="{BB962C8B-B14F-4D97-AF65-F5344CB8AC3E}">
        <p14:creationId xmlns:p14="http://schemas.microsoft.com/office/powerpoint/2010/main" val="36812479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14</a:t>
            </a:fld>
            <a:endParaRPr lang="en-US"/>
          </a:p>
        </p:txBody>
      </p:sp>
    </p:spTree>
    <p:extLst>
      <p:ext uri="{BB962C8B-B14F-4D97-AF65-F5344CB8AC3E}">
        <p14:creationId xmlns:p14="http://schemas.microsoft.com/office/powerpoint/2010/main" val="39194837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15</a:t>
            </a:fld>
            <a:endParaRPr lang="en-US"/>
          </a:p>
        </p:txBody>
      </p:sp>
    </p:spTree>
    <p:extLst>
      <p:ext uri="{BB962C8B-B14F-4D97-AF65-F5344CB8AC3E}">
        <p14:creationId xmlns:p14="http://schemas.microsoft.com/office/powerpoint/2010/main" val="470137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16</a:t>
            </a:fld>
            <a:endParaRPr lang="en-US"/>
          </a:p>
        </p:txBody>
      </p:sp>
    </p:spTree>
    <p:extLst>
      <p:ext uri="{BB962C8B-B14F-4D97-AF65-F5344CB8AC3E}">
        <p14:creationId xmlns:p14="http://schemas.microsoft.com/office/powerpoint/2010/main" val="8106970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17</a:t>
            </a:fld>
            <a:endParaRPr lang="en-US"/>
          </a:p>
        </p:txBody>
      </p:sp>
    </p:spTree>
    <p:extLst>
      <p:ext uri="{BB962C8B-B14F-4D97-AF65-F5344CB8AC3E}">
        <p14:creationId xmlns:p14="http://schemas.microsoft.com/office/powerpoint/2010/main" val="738538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18</a:t>
            </a:fld>
            <a:endParaRPr lang="en-US"/>
          </a:p>
        </p:txBody>
      </p:sp>
    </p:spTree>
    <p:extLst>
      <p:ext uri="{BB962C8B-B14F-4D97-AF65-F5344CB8AC3E}">
        <p14:creationId xmlns:p14="http://schemas.microsoft.com/office/powerpoint/2010/main" val="67265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19</a:t>
            </a:fld>
            <a:endParaRPr lang="en-US"/>
          </a:p>
        </p:txBody>
      </p:sp>
    </p:spTree>
    <p:extLst>
      <p:ext uri="{BB962C8B-B14F-4D97-AF65-F5344CB8AC3E}">
        <p14:creationId xmlns:p14="http://schemas.microsoft.com/office/powerpoint/2010/main" val="37520857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0" y="152400"/>
            <a:ext cx="2149372" cy="1588130"/>
          </a:xfrm>
          <a:prstGeom prst="rect">
            <a:avLst/>
          </a:prstGeom>
        </p:spPr>
      </p:pic>
    </p:spTree>
    <p:extLst>
      <p:ext uri="{BB962C8B-B14F-4D97-AF65-F5344CB8AC3E}">
        <p14:creationId xmlns:p14="http://schemas.microsoft.com/office/powerpoint/2010/main" val="254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20</a:t>
            </a:fld>
            <a:endParaRPr lang="en-US"/>
          </a:p>
        </p:txBody>
      </p:sp>
    </p:spTree>
    <p:extLst>
      <p:ext uri="{BB962C8B-B14F-4D97-AF65-F5344CB8AC3E}">
        <p14:creationId xmlns:p14="http://schemas.microsoft.com/office/powerpoint/2010/main" val="34490489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21</a:t>
            </a:fld>
            <a:endParaRPr lang="en-US"/>
          </a:p>
        </p:txBody>
      </p:sp>
    </p:spTree>
    <p:extLst>
      <p:ext uri="{BB962C8B-B14F-4D97-AF65-F5344CB8AC3E}">
        <p14:creationId xmlns:p14="http://schemas.microsoft.com/office/powerpoint/2010/main" val="12329819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22</a:t>
            </a:fld>
            <a:endParaRPr lang="en-US"/>
          </a:p>
        </p:txBody>
      </p:sp>
    </p:spTree>
    <p:extLst>
      <p:ext uri="{BB962C8B-B14F-4D97-AF65-F5344CB8AC3E}">
        <p14:creationId xmlns:p14="http://schemas.microsoft.com/office/powerpoint/2010/main" val="33136479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23</a:t>
            </a:fld>
            <a:endParaRPr lang="en-US"/>
          </a:p>
        </p:txBody>
      </p:sp>
    </p:spTree>
    <p:extLst>
      <p:ext uri="{BB962C8B-B14F-4D97-AF65-F5344CB8AC3E}">
        <p14:creationId xmlns:p14="http://schemas.microsoft.com/office/powerpoint/2010/main" val="2818122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24</a:t>
            </a:fld>
            <a:endParaRPr lang="en-US"/>
          </a:p>
        </p:txBody>
      </p:sp>
    </p:spTree>
    <p:extLst>
      <p:ext uri="{BB962C8B-B14F-4D97-AF65-F5344CB8AC3E}">
        <p14:creationId xmlns:p14="http://schemas.microsoft.com/office/powerpoint/2010/main" val="3931168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25</a:t>
            </a:fld>
            <a:endParaRPr lang="en-US"/>
          </a:p>
        </p:txBody>
      </p:sp>
    </p:spTree>
    <p:extLst>
      <p:ext uri="{BB962C8B-B14F-4D97-AF65-F5344CB8AC3E}">
        <p14:creationId xmlns:p14="http://schemas.microsoft.com/office/powerpoint/2010/main" val="2601421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26</a:t>
            </a:fld>
            <a:endParaRPr lang="en-US"/>
          </a:p>
        </p:txBody>
      </p:sp>
    </p:spTree>
    <p:extLst>
      <p:ext uri="{BB962C8B-B14F-4D97-AF65-F5344CB8AC3E}">
        <p14:creationId xmlns:p14="http://schemas.microsoft.com/office/powerpoint/2010/main" val="334154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27</a:t>
            </a:fld>
            <a:endParaRPr lang="en-US"/>
          </a:p>
        </p:txBody>
      </p:sp>
    </p:spTree>
    <p:extLst>
      <p:ext uri="{BB962C8B-B14F-4D97-AF65-F5344CB8AC3E}">
        <p14:creationId xmlns:p14="http://schemas.microsoft.com/office/powerpoint/2010/main" val="3354465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75W_2005_0604_2030UTC"/>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693738"/>
            <a:ext cx="9144000" cy="5470525"/>
          </a:xfrm>
          <a:prstGeom prst="rect">
            <a:avLst/>
          </a:prstGeom>
          <a:noFill/>
          <a:ln>
            <a:noFill/>
          </a:ln>
        </p:spPr>
      </p:pic>
      <p:sp>
        <p:nvSpPr>
          <p:cNvPr id="3" name="Slide Number Placeholder 2"/>
          <p:cNvSpPr>
            <a:spLocks noGrp="1"/>
          </p:cNvSpPr>
          <p:nvPr>
            <p:ph type="sldNum" sz="quarter" idx="11"/>
          </p:nvPr>
        </p:nvSpPr>
        <p:spPr/>
        <p:txBody>
          <a:bodyPr/>
          <a:lstStyle/>
          <a:p>
            <a:pPr>
              <a:defRPr/>
            </a:pPr>
            <a:fld id="{CA3D9720-CB3E-430D-968B-09E6DC53BC1B}" type="slidenum">
              <a:rPr lang="en-US" smtClean="0"/>
              <a:pPr>
                <a:defRPr/>
              </a:pPr>
              <a:t>28</a:t>
            </a:fld>
            <a:endParaRPr lang="en-US"/>
          </a:p>
        </p:txBody>
      </p:sp>
    </p:spTree>
    <p:extLst>
      <p:ext uri="{BB962C8B-B14F-4D97-AF65-F5344CB8AC3E}">
        <p14:creationId xmlns:p14="http://schemas.microsoft.com/office/powerpoint/2010/main" val="1737317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6" descr="Chn8_WRF_GOES-R_137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733425"/>
            <a:ext cx="9144000"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Rectangle 2"/>
          <p:cNvSpPr>
            <a:spLocks noGrp="1" noChangeArrowheads="1"/>
          </p:cNvSpPr>
          <p:nvPr>
            <p:ph type="title"/>
          </p:nvPr>
        </p:nvSpPr>
        <p:spPr>
          <a:xfrm>
            <a:off x="1066800" y="-304800"/>
            <a:ext cx="7543800" cy="1143000"/>
          </a:xfrm>
        </p:spPr>
        <p:txBody>
          <a:bodyPr/>
          <a:lstStyle/>
          <a:p>
            <a:r>
              <a:rPr lang="en-US" sz="2800" dirty="0" smtClean="0"/>
              <a:t>Demonstrating ABI “Fixed Grid Format” (FGF) from 137W</a:t>
            </a:r>
            <a:endParaRPr lang="en-US" sz="2800" dirty="0" smtClean="0"/>
          </a:p>
        </p:txBody>
      </p:sp>
      <p:sp>
        <p:nvSpPr>
          <p:cNvPr id="116741" name="Text Box 7"/>
          <p:cNvSpPr txBox="1">
            <a:spLocks noChangeArrowheads="1"/>
          </p:cNvSpPr>
          <p:nvPr/>
        </p:nvSpPr>
        <p:spPr bwMode="auto">
          <a:xfrm>
            <a:off x="7315200" y="5943600"/>
            <a:ext cx="7350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SSEC</a:t>
            </a:r>
          </a:p>
        </p:txBody>
      </p:sp>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29</a:t>
            </a:fld>
            <a:endParaRPr lang="en-US"/>
          </a:p>
        </p:txBody>
      </p:sp>
    </p:spTree>
    <p:extLst>
      <p:ext uri="{BB962C8B-B14F-4D97-AF65-F5344CB8AC3E}">
        <p14:creationId xmlns:p14="http://schemas.microsoft.com/office/powerpoint/2010/main" val="164520464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766300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76527"/>
            <a:ext cx="10363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800" dirty="0">
                <a:solidFill>
                  <a:srgbClr val="1F497D"/>
                </a:solidFill>
              </a:rPr>
              <a:t>GOES-14: Special Rapid Scanning offers glimpse of the ABI</a:t>
            </a:r>
          </a:p>
        </p:txBody>
      </p:sp>
      <p:sp>
        <p:nvSpPr>
          <p:cNvPr id="6" name="Text Box 4"/>
          <p:cNvSpPr txBox="1">
            <a:spLocks noChangeArrowheads="1"/>
          </p:cNvSpPr>
          <p:nvPr/>
        </p:nvSpPr>
        <p:spPr bwMode="auto">
          <a:xfrm>
            <a:off x="0" y="6135469"/>
            <a:ext cx="9144000" cy="722531"/>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b="1" dirty="0" smtClean="0">
                <a:solidFill>
                  <a:prstClr val="black"/>
                </a:solidFill>
              </a:rPr>
              <a:t>GOES-14 provided very unique </a:t>
            </a:r>
            <a:r>
              <a:rPr lang="en-US" b="1" dirty="0" smtClean="0">
                <a:solidFill>
                  <a:prstClr val="black"/>
                </a:solidFill>
              </a:rPr>
              <a:t>data </a:t>
            </a:r>
            <a:r>
              <a:rPr lang="en-US" b="1" dirty="0" smtClean="0">
                <a:solidFill>
                  <a:prstClr val="black"/>
                </a:solidFill>
              </a:rPr>
              <a:t>and </a:t>
            </a:r>
            <a:r>
              <a:rPr lang="en-US" b="1" dirty="0" smtClean="0">
                <a:solidFill>
                  <a:prstClr val="black"/>
                </a:solidFill>
              </a:rPr>
              <a:t>offered </a:t>
            </a:r>
            <a:r>
              <a:rPr lang="en-US" b="1" dirty="0" smtClean="0">
                <a:solidFill>
                  <a:prstClr val="black"/>
                </a:solidFill>
              </a:rPr>
              <a:t>a glimpse into the possibilities that will be provided by the ABI on </a:t>
            </a:r>
            <a:r>
              <a:rPr lang="en-US" b="1" dirty="0" smtClean="0">
                <a:solidFill>
                  <a:prstClr val="black"/>
                </a:solidFill>
              </a:rPr>
              <a:t>GOES-R in one minute </a:t>
            </a:r>
            <a:r>
              <a:rPr lang="en-US" b="1" dirty="0" err="1" smtClean="0">
                <a:solidFill>
                  <a:prstClr val="black"/>
                </a:solidFill>
              </a:rPr>
              <a:t>mesoscale</a:t>
            </a:r>
            <a:r>
              <a:rPr lang="en-US" b="1" dirty="0" smtClean="0">
                <a:solidFill>
                  <a:prstClr val="black"/>
                </a:solidFill>
              </a:rPr>
              <a:t> imagery. </a:t>
            </a:r>
            <a:endParaRPr lang="en-US" b="1" dirty="0">
              <a:solidFill>
                <a:prstClr val="black"/>
              </a:solidFill>
            </a:endParaRPr>
          </a:p>
        </p:txBody>
      </p:sp>
      <p:sp>
        <p:nvSpPr>
          <p:cNvPr id="7" name="Text Box 9"/>
          <p:cNvSpPr txBox="1">
            <a:spLocks noChangeArrowheads="1"/>
          </p:cNvSpPr>
          <p:nvPr/>
        </p:nvSpPr>
        <p:spPr bwMode="auto">
          <a:xfrm>
            <a:off x="3276600" y="5852857"/>
            <a:ext cx="5867400" cy="24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70000"/>
              </a:lnSpc>
              <a:spcBef>
                <a:spcPct val="50000"/>
              </a:spcBef>
            </a:pPr>
            <a:r>
              <a:rPr lang="en-US" sz="1400" i="1" dirty="0" smtClean="0">
                <a:solidFill>
                  <a:prstClr val="black"/>
                </a:solidFill>
              </a:rPr>
              <a:t>Animation from GOES-14 </a:t>
            </a:r>
            <a:r>
              <a:rPr lang="en-US" sz="1400" i="1" dirty="0">
                <a:solidFill>
                  <a:prstClr val="black"/>
                </a:solidFill>
              </a:rPr>
              <a:t>Imager </a:t>
            </a:r>
            <a:r>
              <a:rPr lang="en-US" sz="1400" i="1" dirty="0" smtClean="0">
                <a:solidFill>
                  <a:prstClr val="black"/>
                </a:solidFill>
              </a:rPr>
              <a:t>visible image at 1-min time resolution. </a:t>
            </a:r>
            <a:endParaRPr lang="en-US" sz="1400" i="1" dirty="0">
              <a:solidFill>
                <a:prstClr val="black"/>
              </a:solidFill>
            </a:endParaRPr>
          </a:p>
        </p:txBody>
      </p:sp>
      <p:sp>
        <p:nvSpPr>
          <p:cNvPr id="8" name="Rectangle 3"/>
          <p:cNvSpPr>
            <a:spLocks noChangeArrowheads="1"/>
          </p:cNvSpPr>
          <p:nvPr/>
        </p:nvSpPr>
        <p:spPr bwMode="auto">
          <a:xfrm>
            <a:off x="76200" y="533400"/>
            <a:ext cx="31242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defRPr/>
            </a:pPr>
            <a:r>
              <a:rPr lang="en-US" dirty="0">
                <a:solidFill>
                  <a:prstClr val="black"/>
                </a:solidFill>
              </a:rPr>
              <a:t>SRSOR (Super Rapid Scan Operations for GOES-R) from GOES-14 imager </a:t>
            </a:r>
          </a:p>
          <a:p>
            <a:pPr marL="342900" indent="-342900">
              <a:lnSpc>
                <a:spcPct val="95000"/>
              </a:lnSpc>
              <a:spcBef>
                <a:spcPct val="20000"/>
              </a:spcBef>
              <a:buFontTx/>
              <a:buChar char="•"/>
              <a:defRPr/>
            </a:pPr>
            <a:r>
              <a:rPr lang="en-US" dirty="0">
                <a:solidFill>
                  <a:prstClr val="black"/>
                </a:solidFill>
              </a:rPr>
              <a:t>Data between mid-August and September 24</a:t>
            </a:r>
            <a:r>
              <a:rPr lang="en-US" baseline="30000" dirty="0">
                <a:solidFill>
                  <a:prstClr val="black"/>
                </a:solidFill>
              </a:rPr>
              <a:t>th</a:t>
            </a:r>
            <a:r>
              <a:rPr lang="en-US" dirty="0">
                <a:solidFill>
                  <a:prstClr val="black"/>
                </a:solidFill>
              </a:rPr>
              <a:t> and late October 2012; and two days in June and 12 days in mid-August, 2013.</a:t>
            </a:r>
          </a:p>
          <a:p>
            <a:pPr marL="342900" indent="-342900">
              <a:lnSpc>
                <a:spcPct val="95000"/>
              </a:lnSpc>
              <a:spcBef>
                <a:spcPct val="20000"/>
              </a:spcBef>
              <a:buFontTx/>
              <a:buChar char="•"/>
              <a:defRPr/>
            </a:pPr>
            <a:r>
              <a:rPr lang="en-US" i="1" dirty="0">
                <a:solidFill>
                  <a:prstClr val="black"/>
                </a:solidFill>
                <a:hlinkClick r:id="rId2"/>
              </a:rPr>
              <a:t>http://cimss.ssec.wisc.edu/goes/srsor/GOES-14_SRSOR.html</a:t>
            </a:r>
            <a:r>
              <a:rPr lang="en-US" i="1" dirty="0">
                <a:solidFill>
                  <a:prstClr val="black"/>
                </a:solidFill>
              </a:rPr>
              <a:t> and </a:t>
            </a:r>
            <a:r>
              <a:rPr lang="en-US" i="1" dirty="0">
                <a:solidFill>
                  <a:prstClr val="black"/>
                </a:solidFill>
                <a:hlinkClick r:id="rId3"/>
              </a:rPr>
              <a:t>http://cimss.ssec.wisc.edu/goes/srsor2013/GOES-14_SRSOR.html</a:t>
            </a:r>
            <a:endParaRPr lang="en-US" i="1" dirty="0">
              <a:solidFill>
                <a:prstClr val="black"/>
              </a:solidFill>
            </a:endParaRPr>
          </a:p>
          <a:p>
            <a:pPr marL="342900" indent="-342900">
              <a:lnSpc>
                <a:spcPct val="95000"/>
              </a:lnSpc>
              <a:spcBef>
                <a:spcPct val="20000"/>
              </a:spcBef>
              <a:buFontTx/>
              <a:buChar char="•"/>
              <a:defRPr/>
            </a:pPr>
            <a:r>
              <a:rPr lang="en-US" dirty="0">
                <a:solidFill>
                  <a:prstClr val="black"/>
                </a:solidFill>
              </a:rPr>
              <a:t>Many phenomena were observed: convection, hurricanes, fires, smoke, ... </a:t>
            </a:r>
          </a:p>
          <a:p>
            <a:pPr marL="342900" indent="-342900">
              <a:lnSpc>
                <a:spcPct val="95000"/>
              </a:lnSpc>
              <a:spcBef>
                <a:spcPct val="20000"/>
              </a:spcBef>
              <a:buFontTx/>
              <a:buChar char="•"/>
              <a:defRPr/>
            </a:pPr>
            <a:r>
              <a:rPr lang="en-US" dirty="0">
                <a:solidFill>
                  <a:prstClr val="black"/>
                </a:solidFill>
              </a:rPr>
              <a:t>Data to many groups HPC, OPC, AWC, SPC, SAB, several regions, etc.</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685800"/>
            <a:ext cx="4991100" cy="4991100"/>
          </a:xfrm>
          <a:prstGeom prst="rect">
            <a:avLst/>
          </a:prstGeom>
        </p:spPr>
      </p:pic>
      <p:sp>
        <p:nvSpPr>
          <p:cNvPr id="2" name="Slide Number Placeholder 1"/>
          <p:cNvSpPr>
            <a:spLocks noGrp="1"/>
          </p:cNvSpPr>
          <p:nvPr>
            <p:ph type="sldNum" sz="quarter" idx="12"/>
          </p:nvPr>
        </p:nvSpPr>
        <p:spPr/>
        <p:txBody>
          <a:bodyPr/>
          <a:lstStyle/>
          <a:p>
            <a:fld id="{5B773196-3A45-44CA-87F7-4F3AD19E30FF}"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39966057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31</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solidFill>
                  <a:srgbClr val="FFFF00"/>
                </a:solidFill>
              </a:rPr>
              <a:t>Pre-Launch Validation Strategies</a:t>
            </a:r>
          </a:p>
          <a:p>
            <a:endParaRPr lang="en-US" b="1" dirty="0" smtClean="0"/>
          </a:p>
          <a:p>
            <a:r>
              <a:rPr lang="en-US" b="1" dirty="0" smtClean="0"/>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026"/>
          <p:cNvSpPr>
            <a:spLocks noGrp="1" noChangeArrowheads="1"/>
          </p:cNvSpPr>
          <p:nvPr>
            <p:ph type="title"/>
          </p:nvPr>
        </p:nvSpPr>
        <p:spPr>
          <a:xfrm>
            <a:off x="609600" y="219075"/>
            <a:ext cx="7848600" cy="685800"/>
          </a:xfrm>
        </p:spPr>
        <p:txBody>
          <a:bodyPr/>
          <a:lstStyle/>
          <a:p>
            <a:r>
              <a:rPr lang="en-US" sz="3200" smtClean="0"/>
              <a:t>Validation Strategies</a:t>
            </a:r>
          </a:p>
        </p:txBody>
      </p:sp>
      <p:sp>
        <p:nvSpPr>
          <p:cNvPr id="118787" name="Rectangle 1027"/>
          <p:cNvSpPr>
            <a:spLocks noGrp="1" noChangeArrowheads="1"/>
          </p:cNvSpPr>
          <p:nvPr>
            <p:ph type="body" idx="1"/>
          </p:nvPr>
        </p:nvSpPr>
        <p:spPr>
          <a:xfrm>
            <a:off x="457200" y="1219200"/>
            <a:ext cx="8382000" cy="5257800"/>
          </a:xfrm>
        </p:spPr>
        <p:txBody>
          <a:bodyPr/>
          <a:lstStyle/>
          <a:p>
            <a:r>
              <a:rPr lang="en-US" smtClean="0"/>
              <a:t>Compare GRB values to “CMIP” values to ‘close the loop’. </a:t>
            </a:r>
          </a:p>
          <a:p>
            <a:r>
              <a:rPr lang="en-US" smtClean="0"/>
              <a:t>Generate a host of images</a:t>
            </a:r>
          </a:p>
          <a:p>
            <a:r>
              <a:rPr lang="en-US" smtClean="0"/>
              <a:t>Animations</a:t>
            </a:r>
          </a:p>
          <a:p>
            <a:r>
              <a:rPr lang="en-US" smtClean="0"/>
              <a:t>Generate zoomed images</a:t>
            </a:r>
          </a:p>
          <a:p>
            <a:r>
              <a:rPr lang="en-US" smtClean="0"/>
              <a:t>Generate difference images</a:t>
            </a:r>
          </a:p>
          <a:p>
            <a:pPr lvl="1"/>
            <a:r>
              <a:rPr lang="en-US" smtClean="0"/>
              <a:t>Temporal</a:t>
            </a:r>
          </a:p>
          <a:p>
            <a:pPr lvl="1"/>
            <a:r>
              <a:rPr lang="en-US" smtClean="0"/>
              <a:t>Spectral</a:t>
            </a:r>
          </a:p>
          <a:p>
            <a:r>
              <a:rPr lang="en-US" smtClean="0"/>
              <a:t>Monitor “forward model calc” vs “satellite obs”</a:t>
            </a:r>
          </a:p>
          <a:p>
            <a:r>
              <a:rPr lang="en-US" smtClean="0"/>
              <a:t>Monitor image quality</a:t>
            </a:r>
          </a:p>
          <a:p>
            <a:r>
              <a:rPr lang="en-US" smtClean="0"/>
              <a:t>Compare to other imagery (eg, VIIRS, etc.)</a:t>
            </a:r>
          </a:p>
          <a:p>
            <a:r>
              <a:rPr lang="en-US" smtClean="0"/>
              <a:t>Inter-calibration (eg, GSICS)</a:t>
            </a:r>
          </a:p>
          <a:p>
            <a:r>
              <a:rPr lang="en-US" smtClean="0"/>
              <a:t>Have a flexible, yet powerful, system to “query” the data</a:t>
            </a:r>
          </a:p>
          <a:p>
            <a:r>
              <a:rPr lang="en-US" smtClean="0"/>
              <a:t>Combine images</a:t>
            </a:r>
          </a:p>
          <a:p>
            <a:r>
              <a:rPr lang="en-US" smtClean="0"/>
              <a:t>Product generation!</a:t>
            </a:r>
          </a:p>
        </p:txBody>
      </p:sp>
      <p:sp>
        <p:nvSpPr>
          <p:cNvPr id="1187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C761B9B-4E15-455F-8F8D-D6A168F7C10A}" type="slidenum">
              <a:rPr lang="en-US" sz="1400" i="0" smtClean="0">
                <a:solidFill>
                  <a:srgbClr val="FFFF00"/>
                </a:solidFill>
                <a:latin typeface="Times New Roman" pitchFamily="18" charset="0"/>
              </a:rPr>
              <a:pPr/>
              <a:t>32</a:t>
            </a:fld>
            <a:endParaRPr lang="en-US" sz="1400" i="0" smtClean="0">
              <a:solidFill>
                <a:srgbClr val="FFFF00"/>
              </a:solidFill>
              <a:latin typeface="Times New Roman" pitchFamily="18" charset="0"/>
            </a:endParaRPr>
          </a:p>
        </p:txBody>
      </p:sp>
      <p:sp>
        <p:nvSpPr>
          <p:cNvPr id="118789" name="TextBox 1"/>
          <p:cNvSpPr txBox="1">
            <a:spLocks noChangeArrowheads="1"/>
          </p:cNvSpPr>
          <p:nvPr/>
        </p:nvSpPr>
        <p:spPr bwMode="auto">
          <a:xfrm>
            <a:off x="7162800" y="1900238"/>
            <a:ext cx="19335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66"/>
                </a:solidFill>
              </a:rPr>
              <a:t>Some of these fall under the calibration or system monitor groups!</a:t>
            </a:r>
          </a:p>
        </p:txBody>
      </p:sp>
    </p:spTree>
    <p:extLst>
      <p:ext uri="{BB962C8B-B14F-4D97-AF65-F5344CB8AC3E}">
        <p14:creationId xmlns:p14="http://schemas.microsoft.com/office/powerpoint/2010/main" val="41878858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00150" y="122238"/>
            <a:ext cx="7105650" cy="1173162"/>
          </a:xfrm>
        </p:spPr>
        <p:txBody>
          <a:bodyPr/>
          <a:lstStyle/>
          <a:p>
            <a:r>
              <a:rPr lang="en-US" sz="4000" smtClean="0"/>
              <a:t>Validation</a:t>
            </a:r>
          </a:p>
        </p:txBody>
      </p:sp>
      <p:sp>
        <p:nvSpPr>
          <p:cNvPr id="119811" name="Line 3"/>
          <p:cNvSpPr>
            <a:spLocks noChangeShapeType="1"/>
          </p:cNvSpPr>
          <p:nvPr/>
        </p:nvSpPr>
        <p:spPr bwMode="auto">
          <a:xfrm>
            <a:off x="6096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2" name="Text Box 4"/>
          <p:cNvSpPr txBox="1">
            <a:spLocks noChangeArrowheads="1"/>
          </p:cNvSpPr>
          <p:nvPr/>
        </p:nvSpPr>
        <p:spPr bwMode="auto">
          <a:xfrm>
            <a:off x="1812925" y="3394075"/>
            <a:ext cx="2138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“Input” netCDF</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etc.)</a:t>
            </a:r>
          </a:p>
        </p:txBody>
      </p:sp>
      <p:sp>
        <p:nvSpPr>
          <p:cNvPr id="119813" name="Line 5"/>
          <p:cNvSpPr>
            <a:spLocks noChangeShapeType="1"/>
          </p:cNvSpPr>
          <p:nvPr/>
        </p:nvSpPr>
        <p:spPr bwMode="auto">
          <a:xfrm>
            <a:off x="4114800" y="3657600"/>
            <a:ext cx="1143000" cy="0"/>
          </a:xfrm>
          <a:prstGeom prst="line">
            <a:avLst/>
          </a:prstGeom>
          <a:noFill/>
          <a:ln w="47625">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4" name="Text Box 6"/>
          <p:cNvSpPr txBox="1">
            <a:spLocks noChangeArrowheads="1"/>
          </p:cNvSpPr>
          <p:nvPr/>
        </p:nvSpPr>
        <p:spPr bwMode="auto">
          <a:xfrm>
            <a:off x="4267200" y="3124200"/>
            <a:ext cx="930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CMIP</a:t>
            </a:r>
          </a:p>
        </p:txBody>
      </p:sp>
      <p:sp>
        <p:nvSpPr>
          <p:cNvPr id="119815" name="Text Box 7"/>
          <p:cNvSpPr txBox="1">
            <a:spLocks noChangeArrowheads="1"/>
          </p:cNvSpPr>
          <p:nvPr/>
        </p:nvSpPr>
        <p:spPr bwMode="auto">
          <a:xfrm>
            <a:off x="5481638" y="3048000"/>
            <a:ext cx="3586162"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“Output” netCDF </a:t>
            </a:r>
          </a:p>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(w/ SI, un-scaling coefficients, Planck coeffs, E_sun, etc.)</a:t>
            </a:r>
          </a:p>
        </p:txBody>
      </p:sp>
      <p:sp>
        <p:nvSpPr>
          <p:cNvPr id="119816" name="Text Box 8"/>
          <p:cNvSpPr txBox="1">
            <a:spLocks noChangeArrowheads="1"/>
          </p:cNvSpPr>
          <p:nvPr/>
        </p:nvSpPr>
        <p:spPr bwMode="auto">
          <a:xfrm>
            <a:off x="2514600" y="5137150"/>
            <a:ext cx="6400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00"/>
                </a:solidFill>
                <a:latin typeface="Times New Roman" pitchFamily="18" charset="0"/>
                <a:ea typeface="ＭＳ Ｐゴシック" pitchFamily="34" charset="-128"/>
              </a:rPr>
              <a:t>“Validation” netCDF. Un-scale from SI, reflectance/radiance and Brightness Temperature (TBB) and Brightness Values (BV). Radiances.</a:t>
            </a:r>
          </a:p>
        </p:txBody>
      </p:sp>
      <p:sp>
        <p:nvSpPr>
          <p:cNvPr id="119817" name="Line 9"/>
          <p:cNvSpPr>
            <a:spLocks noChangeShapeType="1"/>
          </p:cNvSpPr>
          <p:nvPr/>
        </p:nvSpPr>
        <p:spPr bwMode="auto">
          <a:xfrm>
            <a:off x="2743200" y="4267200"/>
            <a:ext cx="4572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8" name="Line 10"/>
          <p:cNvSpPr>
            <a:spLocks noChangeShapeType="1"/>
          </p:cNvSpPr>
          <p:nvPr/>
        </p:nvSpPr>
        <p:spPr bwMode="auto">
          <a:xfrm flipH="1">
            <a:off x="7239000" y="4267200"/>
            <a:ext cx="381000" cy="838200"/>
          </a:xfrm>
          <a:prstGeom prst="line">
            <a:avLst/>
          </a:prstGeom>
          <a:noFill/>
          <a:ln w="476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20000"/>
              </a:spcBef>
              <a:spcAft>
                <a:spcPct val="0"/>
              </a:spcAft>
            </a:pPr>
            <a:endParaRPr lang="en-US" sz="2000" b="1" i="1">
              <a:solidFill>
                <a:srgbClr val="000000"/>
              </a:solidFill>
            </a:endParaRPr>
          </a:p>
        </p:txBody>
      </p:sp>
      <p:sp>
        <p:nvSpPr>
          <p:cNvPr id="119819" name="Text Box 11"/>
          <p:cNvSpPr txBox="1">
            <a:spLocks noChangeArrowheads="1"/>
          </p:cNvSpPr>
          <p:nvPr/>
        </p:nvSpPr>
        <p:spPr bwMode="auto">
          <a:xfrm>
            <a:off x="0" y="3657600"/>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Original Proxy</a:t>
            </a:r>
          </a:p>
        </p:txBody>
      </p:sp>
      <p:sp>
        <p:nvSpPr>
          <p:cNvPr id="119820" name="Text Box 12"/>
          <p:cNvSpPr txBox="1">
            <a:spLocks noChangeArrowheads="1"/>
          </p:cNvSpPr>
          <p:nvPr/>
        </p:nvSpPr>
        <p:spPr bwMode="auto">
          <a:xfrm>
            <a:off x="533400" y="3048000"/>
            <a:ext cx="1365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“digitize”</a:t>
            </a:r>
          </a:p>
        </p:txBody>
      </p:sp>
      <p:sp>
        <p:nvSpPr>
          <p:cNvPr id="119821" name="Rectangle 13"/>
          <p:cNvSpPr>
            <a:spLocks noChangeArrowheads="1"/>
          </p:cNvSpPr>
          <p:nvPr/>
        </p:nvSpPr>
        <p:spPr bwMode="auto">
          <a:xfrm>
            <a:off x="0" y="3733800"/>
            <a:ext cx="1371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2" name="Rectangle 14"/>
          <p:cNvSpPr>
            <a:spLocks noChangeArrowheads="1"/>
          </p:cNvSpPr>
          <p:nvPr/>
        </p:nvSpPr>
        <p:spPr bwMode="auto">
          <a:xfrm>
            <a:off x="1828800" y="3429000"/>
            <a:ext cx="2133600" cy="7620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3" name="Rectangle 15"/>
          <p:cNvSpPr>
            <a:spLocks noChangeArrowheads="1"/>
          </p:cNvSpPr>
          <p:nvPr/>
        </p:nvSpPr>
        <p:spPr bwMode="auto">
          <a:xfrm>
            <a:off x="5486400" y="3124200"/>
            <a:ext cx="3505200" cy="1828800"/>
          </a:xfrm>
          <a:prstGeom prst="rect">
            <a:avLst/>
          </a:prstGeom>
          <a:noFill/>
          <a:ln w="349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19824" name="Text Box 16"/>
          <p:cNvSpPr txBox="1">
            <a:spLocks noChangeArrowheads="1"/>
          </p:cNvSpPr>
          <p:nvPr/>
        </p:nvSpPr>
        <p:spPr bwMode="auto">
          <a:xfrm>
            <a:off x="2955925" y="4267200"/>
            <a:ext cx="1366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2400" b="0" i="0">
                <a:solidFill>
                  <a:srgbClr val="FFFFFF"/>
                </a:solidFill>
                <a:latin typeface="Times New Roman" pitchFamily="18" charset="0"/>
                <a:ea typeface="ＭＳ Ｐゴシック" pitchFamily="34" charset="-128"/>
              </a:rPr>
              <a:t>“off-line”</a:t>
            </a:r>
          </a:p>
        </p:txBody>
      </p:sp>
      <p:sp>
        <p:nvSpPr>
          <p:cNvPr id="119825" name="Text Box 17"/>
          <p:cNvSpPr txBox="1">
            <a:spLocks noChangeArrowheads="1"/>
          </p:cNvSpPr>
          <p:nvPr/>
        </p:nvSpPr>
        <p:spPr bwMode="auto">
          <a:xfrm>
            <a:off x="669925" y="1789113"/>
            <a:ext cx="80168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0"/>
              </a:spcBef>
              <a:spcAft>
                <a:spcPct val="0"/>
              </a:spcAft>
            </a:pPr>
            <a:r>
              <a:rPr lang="en-US" sz="1800" b="0" i="0">
                <a:solidFill>
                  <a:srgbClr val="FFFF00"/>
                </a:solidFill>
                <a:ea typeface="ＭＳ Ｐゴシック" pitchFamily="34" charset="-128"/>
              </a:rPr>
              <a:t>Imagery does not have traditional ‘truth’ datasets for comparison, such as radiosondes or aircraft data. In light of this, we have defined our own ‘truth’ data via high resolution NWP runs, coupled with advanced forward modeling. </a:t>
            </a:r>
          </a:p>
        </p:txBody>
      </p:sp>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33</a:t>
            </a:fld>
            <a:endParaRPr lang="en-US"/>
          </a:p>
        </p:txBody>
      </p:sp>
    </p:spTree>
    <p:extLst>
      <p:ext uri="{BB962C8B-B14F-4D97-AF65-F5344CB8AC3E}">
        <p14:creationId xmlns:p14="http://schemas.microsoft.com/office/powerpoint/2010/main" val="4185081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ns\users$\bpierce\Data\Documents\Attachments\sep_06\Airmass_RGB_Composite_Overlay_2012_10_30_20.png"/>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43156"/>
            <a:ext cx="9144000" cy="3592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8" name="Rectangle 7"/>
          <p:cNvSpPr/>
          <p:nvPr/>
        </p:nvSpPr>
        <p:spPr>
          <a:xfrm>
            <a:off x="161925" y="3593068"/>
            <a:ext cx="8680974" cy="369332"/>
          </a:xfrm>
          <a:prstGeom prst="rect">
            <a:avLst/>
          </a:prstGeom>
        </p:spPr>
        <p:txBody>
          <a:bodyPr wrap="square">
            <a:spAutoFit/>
          </a:bodyPr>
          <a:lstStyle/>
          <a:p>
            <a:r>
              <a:rPr lang="en-US" b="1" dirty="0" smtClean="0">
                <a:solidFill>
                  <a:prstClr val="white"/>
                </a:solidFill>
              </a:rPr>
              <a:t>Calculation                                  					Observation</a:t>
            </a:r>
            <a:endParaRPr lang="en-US" dirty="0">
              <a:solidFill>
                <a:prstClr val="white"/>
              </a:solidFill>
            </a:endParaRPr>
          </a:p>
        </p:txBody>
      </p:sp>
      <p:sp>
        <p:nvSpPr>
          <p:cNvPr id="10" name="Rectangle 9"/>
          <p:cNvSpPr/>
          <p:nvPr/>
        </p:nvSpPr>
        <p:spPr>
          <a:xfrm>
            <a:off x="152400" y="4267200"/>
            <a:ext cx="8763000" cy="2308324"/>
          </a:xfrm>
          <a:prstGeom prst="rect">
            <a:avLst/>
          </a:prstGeom>
        </p:spPr>
        <p:txBody>
          <a:bodyPr wrap="square">
            <a:spAutoFit/>
          </a:bodyPr>
          <a:lstStyle/>
          <a:p>
            <a:r>
              <a:rPr lang="en-US" dirty="0" smtClean="0">
                <a:solidFill>
                  <a:prstClr val="black"/>
                </a:solidFill>
              </a:rPr>
              <a:t>The </a:t>
            </a:r>
            <a:r>
              <a:rPr lang="en-US" dirty="0" err="1" smtClean="0">
                <a:solidFill>
                  <a:prstClr val="black"/>
                </a:solidFill>
              </a:rPr>
              <a:t>Airmass</a:t>
            </a:r>
            <a:r>
              <a:rPr lang="en-US" dirty="0" smtClean="0">
                <a:solidFill>
                  <a:prstClr val="black"/>
                </a:solidFill>
              </a:rPr>
              <a:t> RGB is designed for monitoring the evolution of cyclones, rapid </a:t>
            </a:r>
            <a:r>
              <a:rPr lang="en-US" dirty="0" err="1" smtClean="0">
                <a:solidFill>
                  <a:prstClr val="black"/>
                </a:solidFill>
              </a:rPr>
              <a:t>cyclogenesis</a:t>
            </a:r>
            <a:r>
              <a:rPr lang="en-US" dirty="0" smtClean="0">
                <a:solidFill>
                  <a:prstClr val="black"/>
                </a:solidFill>
              </a:rPr>
              <a:t>, jet streaks, and potential </a:t>
            </a:r>
            <a:r>
              <a:rPr lang="en-US" dirty="0" err="1" smtClean="0">
                <a:solidFill>
                  <a:prstClr val="black"/>
                </a:solidFill>
              </a:rPr>
              <a:t>vorticity</a:t>
            </a:r>
            <a:r>
              <a:rPr lang="en-US" dirty="0" smtClean="0">
                <a:solidFill>
                  <a:prstClr val="black"/>
                </a:solidFill>
              </a:rPr>
              <a:t> (PV) anomalies</a:t>
            </a:r>
          </a:p>
          <a:p>
            <a:endParaRPr lang="en-US" b="1" dirty="0" smtClean="0">
              <a:solidFill>
                <a:prstClr val="black"/>
              </a:solidFill>
            </a:endParaRPr>
          </a:p>
          <a:p>
            <a:r>
              <a:rPr lang="en-US" b="1" dirty="0" smtClean="0">
                <a:solidFill>
                  <a:prstClr val="black"/>
                </a:solidFill>
              </a:rPr>
              <a:t>Color scheme</a:t>
            </a:r>
            <a:r>
              <a:rPr lang="en-US" dirty="0" smtClean="0">
                <a:solidFill>
                  <a:prstClr val="black"/>
                </a:solidFill>
              </a:rPr>
              <a:t>: </a:t>
            </a:r>
          </a:p>
          <a:p>
            <a:r>
              <a:rPr lang="en-US" dirty="0" smtClean="0">
                <a:solidFill>
                  <a:prstClr val="black"/>
                </a:solidFill>
              </a:rPr>
              <a:t>Ozone-poor tropical air masses are green, ozone-rich polar air masses are blue </a:t>
            </a:r>
          </a:p>
          <a:p>
            <a:r>
              <a:rPr lang="en-US" dirty="0" smtClean="0">
                <a:solidFill>
                  <a:prstClr val="black"/>
                </a:solidFill>
              </a:rPr>
              <a:t>Dry air masses in the upper troposphere are red to orange </a:t>
            </a:r>
          </a:p>
          <a:p>
            <a:r>
              <a:rPr lang="en-US" dirty="0" smtClean="0">
                <a:solidFill>
                  <a:prstClr val="black"/>
                </a:solidFill>
              </a:rPr>
              <a:t>High-level clouds are white, Mid-level clouds are brown</a:t>
            </a:r>
          </a:p>
          <a:p>
            <a:r>
              <a:rPr lang="en-US" dirty="0" smtClean="0">
                <a:solidFill>
                  <a:prstClr val="black"/>
                </a:solidFill>
              </a:rPr>
              <a:t>Magenta (limb viewing, disregard)</a:t>
            </a:r>
            <a:endParaRPr lang="en-US" dirty="0">
              <a:solidFill>
                <a:prstClr val="black"/>
              </a:solidFill>
            </a:endParaRPr>
          </a:p>
        </p:txBody>
      </p:sp>
      <p:sp>
        <p:nvSpPr>
          <p:cNvPr id="6" name="Rectangle 5"/>
          <p:cNvSpPr/>
          <p:nvPr/>
        </p:nvSpPr>
        <p:spPr>
          <a:xfrm>
            <a:off x="0" y="6519446"/>
            <a:ext cx="9144000" cy="338554"/>
          </a:xfrm>
          <a:prstGeom prst="rect">
            <a:avLst/>
          </a:prstGeom>
        </p:spPr>
        <p:txBody>
          <a:bodyPr wrap="square">
            <a:spAutoFit/>
          </a:bodyPr>
          <a:lstStyle/>
          <a:p>
            <a:r>
              <a:rPr lang="en-US" sz="1600" dirty="0" smtClean="0">
                <a:solidFill>
                  <a:srgbClr val="FF0000"/>
                </a:solidFill>
              </a:rPr>
              <a:t>http://www.goes-r.gov/users/comet/npoess/multispectral_topics/rgb/navmenu.php_tab_1_page_6.7.0.htm</a:t>
            </a:r>
            <a:endParaRPr lang="en-US" sz="1600" dirty="0">
              <a:solidFill>
                <a:srgbClr val="FF0000"/>
              </a:solidFill>
            </a:endParaRPr>
          </a:p>
        </p:txBody>
      </p:sp>
      <p:sp>
        <p:nvSpPr>
          <p:cNvPr id="7" name="TextBox 6"/>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RGB </a:t>
            </a:r>
            <a:r>
              <a:rPr lang="en-US" sz="1400" dirty="0" err="1" smtClean="0">
                <a:solidFill>
                  <a:prstClr val="white"/>
                </a:solidFill>
              </a:rPr>
              <a:t>Airmass</a:t>
            </a:r>
            <a:r>
              <a:rPr lang="en-US" sz="1400" dirty="0" smtClean="0">
                <a:solidFill>
                  <a:prstClr val="white"/>
                </a:solidFill>
              </a:rPr>
              <a:t> shows entrainment of dry upper </a:t>
            </a:r>
            <a:r>
              <a:rPr lang="en-US" sz="1400" dirty="0" err="1" smtClean="0">
                <a:solidFill>
                  <a:prstClr val="white"/>
                </a:solidFill>
              </a:rPr>
              <a:t>tropospheric</a:t>
            </a:r>
            <a:r>
              <a:rPr lang="en-US" sz="1400" dirty="0" smtClean="0">
                <a:solidFill>
                  <a:prstClr val="white"/>
                </a:solidFill>
              </a:rPr>
              <a:t> air into Sandy during transition from tropical to extra-tropical storm</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268829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471"/>
          <a:stretch/>
        </p:blipFill>
        <p:spPr bwMode="auto">
          <a:xfrm>
            <a:off x="6452587" y="4419600"/>
            <a:ext cx="2260600" cy="2409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639" b="33599"/>
          <a:stretch/>
        </p:blipFill>
        <p:spPr bwMode="auto">
          <a:xfrm>
            <a:off x="3378200" y="4742896"/>
            <a:ext cx="2260600" cy="20862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eans\users$\bpierce\Data\Documents\Attachments\sep_06\CRTM_vs_GOES_RGB_COMPARISON_SCATTER_ALL_SCENES_SANDY_20Z.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379" b="2136"/>
          <a:stretch/>
        </p:blipFill>
        <p:spPr bwMode="auto">
          <a:xfrm>
            <a:off x="273050" y="4701466"/>
            <a:ext cx="2260600" cy="213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4800" y="4343400"/>
            <a:ext cx="8680974" cy="369332"/>
          </a:xfrm>
          <a:prstGeom prst="rect">
            <a:avLst/>
          </a:prstGeom>
        </p:spPr>
        <p:txBody>
          <a:bodyPr wrap="square">
            <a:spAutoFit/>
          </a:bodyPr>
          <a:lstStyle/>
          <a:p>
            <a:r>
              <a:rPr lang="en-US" b="1" dirty="0" smtClean="0">
                <a:solidFill>
                  <a:prstClr val="black"/>
                </a:solidFill>
              </a:rPr>
              <a:t>Validation </a:t>
            </a:r>
            <a:r>
              <a:rPr lang="en-US" b="1" dirty="0">
                <a:solidFill>
                  <a:prstClr val="black"/>
                </a:solidFill>
              </a:rPr>
              <a:t>of proxy ABI RGB </a:t>
            </a:r>
            <a:r>
              <a:rPr lang="en-US" b="1" dirty="0" err="1" smtClean="0">
                <a:solidFill>
                  <a:prstClr val="black"/>
                </a:solidFill>
              </a:rPr>
              <a:t>airmass</a:t>
            </a:r>
            <a:r>
              <a:rPr lang="en-US" b="1" dirty="0" smtClean="0">
                <a:solidFill>
                  <a:prstClr val="black"/>
                </a:solidFill>
              </a:rPr>
              <a:t> </a:t>
            </a:r>
            <a:r>
              <a:rPr lang="en-US" b="1" dirty="0" err="1" smtClean="0">
                <a:solidFill>
                  <a:prstClr val="black"/>
                </a:solidFill>
              </a:rPr>
              <a:t>vs</a:t>
            </a:r>
            <a:r>
              <a:rPr lang="en-US" b="1" dirty="0" smtClean="0">
                <a:solidFill>
                  <a:prstClr val="black"/>
                </a:solidFill>
              </a:rPr>
              <a:t> GOES Sounder</a:t>
            </a:r>
            <a:endParaRPr lang="en-US" dirty="0">
              <a:solidFill>
                <a:prstClr val="black"/>
              </a:solidFill>
            </a:endParaRPr>
          </a:p>
        </p:txBody>
      </p:sp>
      <p:pic>
        <p:nvPicPr>
          <p:cNvPr id="8" name="Picture 3" descr="\\beans\users$\bpierce\Data\Documents\Attachments\sep_06\Airmass_RGB_Composite_2012_10_30_2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48441"/>
            <a:ext cx="9144000" cy="35935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2476"/>
            <a:ext cx="9144000" cy="646331"/>
          </a:xfrm>
          <a:prstGeom prst="rect">
            <a:avLst/>
          </a:prstGeom>
          <a:noFill/>
        </p:spPr>
        <p:txBody>
          <a:bodyPr wrap="square" rtlCol="0">
            <a:spAutoFit/>
          </a:bodyPr>
          <a:lstStyle/>
          <a:p>
            <a:pPr algn="ctr"/>
            <a:r>
              <a:rPr lang="en-US" b="1" dirty="0" smtClean="0">
                <a:solidFill>
                  <a:srgbClr val="0070C0"/>
                </a:solidFill>
              </a:rPr>
              <a:t>WRF-CHEM Proxy Hurricane Sandy simulation </a:t>
            </a:r>
            <a:r>
              <a:rPr lang="en-US" b="1" dirty="0" err="1" smtClean="0">
                <a:solidFill>
                  <a:srgbClr val="0070C0"/>
                </a:solidFill>
              </a:rPr>
              <a:t>vs</a:t>
            </a:r>
            <a:r>
              <a:rPr lang="en-US" b="1" dirty="0" smtClean="0">
                <a:solidFill>
                  <a:srgbClr val="0070C0"/>
                </a:solidFill>
              </a:rPr>
              <a:t> GOES Sounder </a:t>
            </a:r>
            <a:r>
              <a:rPr lang="en-US" b="1" dirty="0" err="1" smtClean="0">
                <a:solidFill>
                  <a:srgbClr val="0070C0"/>
                </a:solidFill>
              </a:rPr>
              <a:t>Airmass</a:t>
            </a:r>
            <a:r>
              <a:rPr lang="en-US" b="1" dirty="0" smtClean="0">
                <a:solidFill>
                  <a:srgbClr val="0070C0"/>
                </a:solidFill>
              </a:rPr>
              <a:t> RGB</a:t>
            </a:r>
          </a:p>
          <a:p>
            <a:pPr algn="ctr"/>
            <a:r>
              <a:rPr lang="en-US" b="1" dirty="0" smtClean="0">
                <a:solidFill>
                  <a:srgbClr val="0070C0"/>
                </a:solidFill>
              </a:rPr>
              <a:t>October 26-31, 2012. </a:t>
            </a:r>
            <a:endParaRPr lang="en-US" b="1" dirty="0">
              <a:solidFill>
                <a:srgbClr val="0070C0"/>
              </a:solidFill>
            </a:endParaRPr>
          </a:p>
        </p:txBody>
      </p:sp>
      <p:sp>
        <p:nvSpPr>
          <p:cNvPr id="10" name="TextBox 9"/>
          <p:cNvSpPr txBox="1"/>
          <p:nvPr/>
        </p:nvSpPr>
        <p:spPr>
          <a:xfrm>
            <a:off x="1133494" y="4800600"/>
            <a:ext cx="542906" cy="369332"/>
          </a:xfrm>
          <a:prstGeom prst="rect">
            <a:avLst/>
          </a:prstGeom>
          <a:noFill/>
        </p:spPr>
        <p:txBody>
          <a:bodyPr wrap="none" rtlCol="0">
            <a:spAutoFit/>
          </a:bodyPr>
          <a:lstStyle/>
          <a:p>
            <a:r>
              <a:rPr lang="en-US" dirty="0" smtClean="0">
                <a:solidFill>
                  <a:prstClr val="black"/>
                </a:solidFill>
              </a:rPr>
              <a:t>Red</a:t>
            </a:r>
            <a:endParaRPr lang="en-US" dirty="0">
              <a:solidFill>
                <a:prstClr val="black"/>
              </a:solidFill>
            </a:endParaRPr>
          </a:p>
        </p:txBody>
      </p:sp>
      <p:sp>
        <p:nvSpPr>
          <p:cNvPr id="11" name="TextBox 10"/>
          <p:cNvSpPr txBox="1"/>
          <p:nvPr/>
        </p:nvSpPr>
        <p:spPr>
          <a:xfrm>
            <a:off x="3962400" y="4800600"/>
            <a:ext cx="760336" cy="369332"/>
          </a:xfrm>
          <a:prstGeom prst="rect">
            <a:avLst/>
          </a:prstGeom>
          <a:noFill/>
        </p:spPr>
        <p:txBody>
          <a:bodyPr wrap="none" rtlCol="0">
            <a:spAutoFit/>
          </a:bodyPr>
          <a:lstStyle/>
          <a:p>
            <a:r>
              <a:rPr lang="en-US" dirty="0" smtClean="0">
                <a:solidFill>
                  <a:prstClr val="black"/>
                </a:solidFill>
              </a:rPr>
              <a:t>Green</a:t>
            </a:r>
            <a:endParaRPr lang="en-US" dirty="0">
              <a:solidFill>
                <a:prstClr val="black"/>
              </a:solidFill>
            </a:endParaRPr>
          </a:p>
        </p:txBody>
      </p:sp>
      <p:sp>
        <p:nvSpPr>
          <p:cNvPr id="12" name="TextBox 11"/>
          <p:cNvSpPr txBox="1"/>
          <p:nvPr/>
        </p:nvSpPr>
        <p:spPr>
          <a:xfrm>
            <a:off x="7010400" y="4876800"/>
            <a:ext cx="599844" cy="369332"/>
          </a:xfrm>
          <a:prstGeom prst="rect">
            <a:avLst/>
          </a:prstGeom>
          <a:noFill/>
        </p:spPr>
        <p:txBody>
          <a:bodyPr wrap="none" rtlCol="0">
            <a:spAutoFit/>
          </a:bodyPr>
          <a:lstStyle/>
          <a:p>
            <a:r>
              <a:rPr lang="en-US" dirty="0" smtClean="0">
                <a:solidFill>
                  <a:prstClr val="black"/>
                </a:solidFill>
              </a:rPr>
              <a:t>Blue</a:t>
            </a:r>
            <a:endParaRPr lang="en-US" dirty="0">
              <a:solidFill>
                <a:prstClr val="black"/>
              </a:solidFill>
            </a:endParaRPr>
          </a:p>
        </p:txBody>
      </p:sp>
      <p:sp>
        <p:nvSpPr>
          <p:cNvPr id="13" name="TextBox 12"/>
          <p:cNvSpPr txBox="1"/>
          <p:nvPr/>
        </p:nvSpPr>
        <p:spPr>
          <a:xfrm>
            <a:off x="4343400" y="1981200"/>
            <a:ext cx="1600200" cy="1815882"/>
          </a:xfrm>
          <a:prstGeom prst="rect">
            <a:avLst/>
          </a:prstGeom>
          <a:solidFill>
            <a:schemeClr val="accent1"/>
          </a:solidFill>
        </p:spPr>
        <p:txBody>
          <a:bodyPr wrap="square" rtlCol="0">
            <a:spAutoFit/>
          </a:bodyPr>
          <a:lstStyle/>
          <a:p>
            <a:r>
              <a:rPr lang="en-US" sz="1400" dirty="0" smtClean="0">
                <a:solidFill>
                  <a:prstClr val="white"/>
                </a:solidFill>
              </a:rPr>
              <a:t>Validation with GOES Sounder RGB shows that biases are consistent with expected ABI and Sounder SRF differences (dashed)</a:t>
            </a:r>
            <a:endParaRPr lang="en-US" sz="1400" dirty="0">
              <a:solidFill>
                <a:prstClr val="white"/>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9394448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2C02CFF-84D9-4871-AEC3-2C3495B67C4C}" type="slidenum">
              <a:rPr lang="en-US" sz="1400" i="0" smtClean="0">
                <a:solidFill>
                  <a:srgbClr val="FFFF00"/>
                </a:solidFill>
                <a:latin typeface="Times New Roman" pitchFamily="18" charset="0"/>
              </a:rPr>
              <a:pPr/>
              <a:t>36</a:t>
            </a:fld>
            <a:endParaRPr lang="en-US" sz="1400" i="0" smtClean="0">
              <a:solidFill>
                <a:srgbClr val="FFFF00"/>
              </a:solidFill>
              <a:latin typeface="Times New Roman" pitchFamily="18" charset="0"/>
            </a:endParaRPr>
          </a:p>
        </p:txBody>
      </p:sp>
      <p:sp>
        <p:nvSpPr>
          <p:cNvPr id="95235" name="Rectangle 2"/>
          <p:cNvSpPr>
            <a:spLocks noGrp="1" noChangeArrowheads="1"/>
          </p:cNvSpPr>
          <p:nvPr>
            <p:ph type="title"/>
          </p:nvPr>
        </p:nvSpPr>
        <p:spPr/>
        <p:txBody>
          <a:bodyPr/>
          <a:lstStyle/>
          <a:p>
            <a:r>
              <a:rPr lang="en-US" smtClean="0"/>
              <a:t>OUTLINE</a:t>
            </a:r>
          </a:p>
        </p:txBody>
      </p:sp>
      <p:sp>
        <p:nvSpPr>
          <p:cNvPr id="95236" name="Rectangle 3"/>
          <p:cNvSpPr>
            <a:spLocks noGrp="1" noChangeArrowheads="1"/>
          </p:cNvSpPr>
          <p:nvPr>
            <p:ph type="body" idx="1"/>
          </p:nvPr>
        </p:nvSpPr>
        <p:spPr>
          <a:xfrm>
            <a:off x="547688" y="1511300"/>
            <a:ext cx="8148637" cy="5522913"/>
          </a:xfrm>
        </p:spPr>
        <p:txBody>
          <a:bodyPr/>
          <a:lstStyle/>
          <a:p>
            <a:r>
              <a:rPr lang="en-US" b="1" dirty="0" smtClean="0"/>
              <a:t>Products </a:t>
            </a:r>
          </a:p>
          <a:p>
            <a:endParaRPr lang="en-US" b="1" dirty="0" smtClean="0"/>
          </a:p>
          <a:p>
            <a:r>
              <a:rPr lang="en-US" b="1" dirty="0" smtClean="0"/>
              <a:t>Pre-Launch Validation Strategies</a:t>
            </a:r>
          </a:p>
          <a:p>
            <a:endParaRPr lang="en-US" b="1" dirty="0" smtClean="0"/>
          </a:p>
          <a:p>
            <a:r>
              <a:rPr lang="en-US" b="1" dirty="0" smtClean="0">
                <a:solidFill>
                  <a:srgbClr val="FFFF00"/>
                </a:solidFill>
              </a:rPr>
              <a:t>Routine Validation Tools</a:t>
            </a:r>
          </a:p>
          <a:p>
            <a:endParaRPr lang="en-US" b="1" dirty="0" smtClean="0"/>
          </a:p>
          <a:p>
            <a:r>
              <a:rPr lang="en-US" b="1" dirty="0" smtClean="0"/>
              <a:t>“Deep-Dive” Validation Tools</a:t>
            </a:r>
          </a:p>
          <a:p>
            <a:endParaRPr lang="en-US" dirty="0" smtClean="0"/>
          </a:p>
          <a:p>
            <a:r>
              <a:rPr lang="en-US" b="1" dirty="0" smtClean="0"/>
              <a:t>Post-Launch validation Plan</a:t>
            </a:r>
            <a:endParaRPr lang="en-US" b="1" dirty="0"/>
          </a:p>
          <a:p>
            <a:endParaRPr lang="en-US" dirty="0" smtClean="0"/>
          </a:p>
          <a:p>
            <a:r>
              <a:rPr lang="en-US" b="1" dirty="0" smtClean="0"/>
              <a:t>Further Enhancement and Utility of Validation Tools</a:t>
            </a:r>
          </a:p>
          <a:p>
            <a:endParaRPr lang="en-US" b="1" dirty="0" smtClean="0"/>
          </a:p>
          <a:p>
            <a:r>
              <a:rPr lang="en-US" b="1" dirty="0" smtClean="0"/>
              <a:t>Summary / Select References</a:t>
            </a:r>
            <a:endParaRPr lang="en-US" dirty="0" smtClean="0"/>
          </a:p>
        </p:txBody>
      </p:sp>
    </p:spTree>
    <p:extLst>
      <p:ext uri="{BB962C8B-B14F-4D97-AF65-F5344CB8AC3E}">
        <p14:creationId xmlns:p14="http://schemas.microsoft.com/office/powerpoint/2010/main" val="10415665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Routine Validation Tools</a:t>
            </a:r>
          </a:p>
        </p:txBody>
      </p:sp>
      <p:sp>
        <p:nvSpPr>
          <p:cNvPr id="6147" name="Rectangle 3"/>
          <p:cNvSpPr>
            <a:spLocks noGrp="1" noChangeArrowheads="1"/>
          </p:cNvSpPr>
          <p:nvPr>
            <p:ph type="body" idx="1"/>
          </p:nvPr>
        </p:nvSpPr>
        <p:spPr>
          <a:xfrm>
            <a:off x="457200" y="1219200"/>
            <a:ext cx="8382000" cy="5257800"/>
          </a:xfrm>
        </p:spPr>
        <p:txBody>
          <a:bodyPr/>
          <a:lstStyle/>
          <a:p>
            <a:pPr marL="0" indent="0">
              <a:buFontTx/>
              <a:buNone/>
              <a:defRPr/>
            </a:pPr>
            <a:r>
              <a:rPr lang="en-US" dirty="0"/>
              <a:t>This tool set includes, but is not limited to: </a:t>
            </a:r>
          </a:p>
          <a:p>
            <a:pPr>
              <a:defRPr/>
            </a:pPr>
            <a:r>
              <a:rPr lang="en-US" dirty="0" smtClean="0"/>
              <a:t>Time </a:t>
            </a:r>
            <a:r>
              <a:rPr lang="en-US" dirty="0"/>
              <a:t>series of radiances/brightness temperatures</a:t>
            </a:r>
          </a:p>
          <a:p>
            <a:pPr>
              <a:defRPr/>
            </a:pPr>
            <a:r>
              <a:rPr lang="en-US" dirty="0"/>
              <a:t>Statistics of radiances/brightness temperatures</a:t>
            </a:r>
          </a:p>
          <a:p>
            <a:pPr>
              <a:defRPr/>
            </a:pPr>
            <a:r>
              <a:rPr lang="en-US" dirty="0" smtClean="0"/>
              <a:t>Generate </a:t>
            </a:r>
            <a:r>
              <a:rPr lang="en-US" dirty="0"/>
              <a:t>a host of </a:t>
            </a:r>
            <a:r>
              <a:rPr lang="en-US" dirty="0" smtClean="0"/>
              <a:t>images, thumbnail </a:t>
            </a:r>
            <a:r>
              <a:rPr lang="en-US" dirty="0"/>
              <a:t>images</a:t>
            </a:r>
          </a:p>
          <a:p>
            <a:pPr>
              <a:defRPr/>
            </a:pPr>
            <a:r>
              <a:rPr lang="en-US" dirty="0" smtClean="0"/>
              <a:t>Animations</a:t>
            </a:r>
          </a:p>
          <a:p>
            <a:pPr>
              <a:defRPr/>
            </a:pPr>
            <a:r>
              <a:rPr lang="en-US" dirty="0" smtClean="0"/>
              <a:t>Generate </a:t>
            </a:r>
            <a:r>
              <a:rPr lang="en-US" dirty="0"/>
              <a:t>zoomed images</a:t>
            </a:r>
          </a:p>
          <a:p>
            <a:pPr>
              <a:defRPr/>
            </a:pPr>
            <a:r>
              <a:rPr lang="en-US" dirty="0" smtClean="0"/>
              <a:t>Monitor “forward model </a:t>
            </a:r>
            <a:r>
              <a:rPr lang="en-US" dirty="0" err="1" smtClean="0"/>
              <a:t>calc</a:t>
            </a:r>
            <a:r>
              <a:rPr lang="en-US" dirty="0"/>
              <a:t>” </a:t>
            </a:r>
            <a:r>
              <a:rPr lang="en-US" dirty="0" err="1"/>
              <a:t>vs</a:t>
            </a:r>
            <a:r>
              <a:rPr lang="en-US" dirty="0"/>
              <a:t> </a:t>
            </a:r>
            <a:r>
              <a:rPr lang="en-US" dirty="0" smtClean="0"/>
              <a:t>“satellite </a:t>
            </a:r>
            <a:r>
              <a:rPr lang="en-US" dirty="0" err="1" smtClean="0"/>
              <a:t>obs</a:t>
            </a:r>
            <a:r>
              <a:rPr lang="en-US" dirty="0"/>
              <a:t>”</a:t>
            </a:r>
          </a:p>
          <a:p>
            <a:pPr>
              <a:defRPr/>
            </a:pPr>
            <a:r>
              <a:rPr lang="en-US" dirty="0"/>
              <a:t>Monitor image quality</a:t>
            </a:r>
          </a:p>
          <a:p>
            <a:pPr>
              <a:defRPr/>
            </a:pPr>
            <a:r>
              <a:rPr lang="en-US" dirty="0"/>
              <a:t>Compare to other imagery </a:t>
            </a:r>
            <a:r>
              <a:rPr lang="en-US" dirty="0" smtClean="0"/>
              <a:t>(e.g., </a:t>
            </a:r>
            <a:r>
              <a:rPr lang="en-US" dirty="0"/>
              <a:t>VIIRS, etc.)</a:t>
            </a:r>
          </a:p>
          <a:p>
            <a:pPr>
              <a:defRPr/>
            </a:pPr>
            <a:r>
              <a:rPr lang="en-US" dirty="0" smtClean="0"/>
              <a:t>More as we learn from current GOES &amp; POES </a:t>
            </a:r>
            <a:endParaRPr lang="en-US" dirty="0" smtClean="0"/>
          </a:p>
        </p:txBody>
      </p:sp>
      <p:sp>
        <p:nvSpPr>
          <p:cNvPr id="1208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75AE52-0955-4C15-B78E-7B346808E39E}" type="slidenum">
              <a:rPr lang="en-US" sz="1400" i="0" smtClean="0">
                <a:solidFill>
                  <a:srgbClr val="FFFF00"/>
                </a:solidFill>
                <a:latin typeface="Times New Roman" pitchFamily="18" charset="0"/>
              </a:rPr>
              <a:pPr/>
              <a:t>37</a:t>
            </a:fld>
            <a:endParaRPr lang="en-US" sz="1400" i="0" smtClean="0">
              <a:solidFill>
                <a:srgbClr val="FFFF00"/>
              </a:solidFill>
              <a:latin typeface="Times New Roman" pitchFamily="18" charset="0"/>
            </a:endParaRPr>
          </a:p>
        </p:txBody>
      </p:sp>
      <p:graphicFrame>
        <p:nvGraphicFramePr>
          <p:cNvPr id="2" name="Table 1"/>
          <p:cNvGraphicFramePr>
            <a:graphicFrameLocks noGrp="1"/>
          </p:cNvGraphicFramePr>
          <p:nvPr/>
        </p:nvGraphicFramePr>
        <p:xfrm>
          <a:off x="4043363" y="4932363"/>
          <a:ext cx="4816475" cy="1622425"/>
        </p:xfrm>
        <a:graphic>
          <a:graphicData uri="http://schemas.openxmlformats.org/drawingml/2006/table">
            <a:tbl>
              <a:tblPr firstRow="1" firstCol="1" lastRow="1" lastCol="1" bandRow="1" bandCol="1">
                <a:tableStyleId>{5C22544A-7EE6-4342-B048-85BDC9FD1C3A}</a:tableStyleId>
              </a:tblPr>
              <a:tblGrid>
                <a:gridCol w="4816475"/>
              </a:tblGrid>
              <a:tr h="209550">
                <a:tc>
                  <a:txBody>
                    <a:bodyPr/>
                    <a:lstStyle/>
                    <a:p>
                      <a:pPr marL="0" marR="0" algn="just" hangingPunct="0">
                        <a:spcBef>
                          <a:spcPts val="300"/>
                        </a:spcBef>
                        <a:spcAft>
                          <a:spcPts val="500"/>
                        </a:spcAft>
                      </a:pPr>
                      <a:r>
                        <a:rPr lang="en-US" sz="1400" dirty="0">
                          <a:solidFill>
                            <a:schemeClr val="tx1"/>
                          </a:solidFill>
                          <a:effectLst/>
                        </a:rPr>
                        <a:t>Average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Number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a:solidFill>
                            <a:schemeClr val="tx1"/>
                          </a:solidFill>
                          <a:effectLst/>
                        </a:rPr>
                        <a:t>Minimum value of valid data samples</a:t>
                      </a:r>
                      <a:endParaRPr lang="en-US" sz="140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dirty="0">
                          <a:solidFill>
                            <a:schemeClr val="tx1"/>
                          </a:solidFill>
                          <a:effectLst/>
                        </a:rPr>
                        <a:t>Maximum value of valid data samples</a:t>
                      </a:r>
                      <a:endParaRPr lang="en-US" sz="1400" dirty="0">
                        <a:solidFill>
                          <a:schemeClr val="tx1"/>
                        </a:solidFill>
                        <a:effectLst/>
                        <a:latin typeface="Times New Roman"/>
                        <a:ea typeface="Times New Roman"/>
                      </a:endParaRPr>
                    </a:p>
                  </a:txBody>
                  <a:tcPr marL="73035" marR="73035" marT="18415" marB="0"/>
                </a:tc>
              </a:tr>
              <a:tr h="198120">
                <a:tc>
                  <a:txBody>
                    <a:bodyPr/>
                    <a:lstStyle/>
                    <a:p>
                      <a:pPr marL="0" marR="0" algn="just" hangingPunct="0">
                        <a:spcBef>
                          <a:spcPts val="300"/>
                        </a:spcBef>
                        <a:spcAft>
                          <a:spcPts val="500"/>
                        </a:spcAft>
                      </a:pPr>
                      <a:r>
                        <a:rPr lang="en-US" sz="1400" dirty="0">
                          <a:solidFill>
                            <a:schemeClr val="tx1"/>
                          </a:solidFill>
                          <a:effectLst/>
                        </a:rPr>
                        <a:t>Sum of valid data samples</a:t>
                      </a:r>
                      <a:endParaRPr lang="en-US" sz="1400" dirty="0">
                        <a:solidFill>
                          <a:schemeClr val="tx1"/>
                        </a:solidFill>
                        <a:effectLst/>
                        <a:latin typeface="Times New Roman"/>
                        <a:ea typeface="Times New Roman"/>
                      </a:endParaRPr>
                    </a:p>
                  </a:txBody>
                  <a:tcPr marL="73035" marR="73035" marT="18415" marB="0"/>
                </a:tc>
              </a:tr>
              <a:tr h="203835">
                <a:tc>
                  <a:txBody>
                    <a:bodyPr/>
                    <a:lstStyle/>
                    <a:p>
                      <a:pPr marL="0" marR="0" algn="just" hangingPunct="0">
                        <a:spcBef>
                          <a:spcPts val="300"/>
                        </a:spcBef>
                        <a:spcAft>
                          <a:spcPts val="500"/>
                        </a:spcAft>
                      </a:pPr>
                      <a:r>
                        <a:rPr lang="en-US" sz="1400">
                          <a:solidFill>
                            <a:schemeClr val="tx1"/>
                          </a:solidFill>
                          <a:effectLst/>
                        </a:rPr>
                        <a:t>Sum-of-squares of valid data samples</a:t>
                      </a:r>
                      <a:endParaRPr lang="en-US" sz="1400">
                        <a:solidFill>
                          <a:schemeClr val="tx1"/>
                        </a:solidFill>
                        <a:effectLst/>
                        <a:latin typeface="Times New Roman"/>
                        <a:ea typeface="Times New Roman"/>
                      </a:endParaRPr>
                    </a:p>
                  </a:txBody>
                  <a:tcPr marL="73035" marR="73035" marT="18415" marB="0"/>
                </a:tc>
              </a:tr>
              <a:tr h="209550">
                <a:tc>
                  <a:txBody>
                    <a:bodyPr/>
                    <a:lstStyle/>
                    <a:p>
                      <a:pPr marL="0" marR="0" algn="just" hangingPunct="0">
                        <a:spcBef>
                          <a:spcPts val="300"/>
                        </a:spcBef>
                        <a:spcAft>
                          <a:spcPts val="500"/>
                        </a:spcAft>
                      </a:pPr>
                      <a:r>
                        <a:rPr lang="en-US" sz="1400" dirty="0">
                          <a:solidFill>
                            <a:schemeClr val="tx1"/>
                          </a:solidFill>
                          <a:effectLst/>
                        </a:rPr>
                        <a:t>Total number of data samples within the sample set</a:t>
                      </a:r>
                      <a:endParaRPr lang="en-US" sz="1400" dirty="0">
                        <a:solidFill>
                          <a:schemeClr val="tx1"/>
                        </a:solidFill>
                        <a:effectLst/>
                        <a:latin typeface="Times New Roman"/>
                        <a:ea typeface="Times New Roman"/>
                      </a:endParaRPr>
                    </a:p>
                  </a:txBody>
                  <a:tcPr marL="73035" marR="73035" marT="18415" marB="0"/>
                </a:tc>
              </a:tr>
            </a:tbl>
          </a:graphicData>
        </a:graphic>
      </p:graphicFrame>
    </p:spTree>
    <p:extLst>
      <p:ext uri="{BB962C8B-B14F-4D97-AF65-F5344CB8AC3E}">
        <p14:creationId xmlns:p14="http://schemas.microsoft.com/office/powerpoint/2010/main" val="23860756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p:txBody>
          <a:bodyPr/>
          <a:lstStyle/>
          <a:p>
            <a:pPr>
              <a:lnSpc>
                <a:spcPct val="80000"/>
              </a:lnSpc>
            </a:pPr>
            <a:r>
              <a:rPr lang="en-US" dirty="0" smtClean="0"/>
              <a:t>This tool set includes, but is not limited to: </a:t>
            </a:r>
          </a:p>
          <a:p>
            <a:pPr lvl="1">
              <a:lnSpc>
                <a:spcPct val="80000"/>
              </a:lnSpc>
            </a:pPr>
            <a:r>
              <a:rPr lang="en-US" sz="2000" dirty="0" smtClean="0"/>
              <a:t>Additional Thumbnail images</a:t>
            </a:r>
          </a:p>
          <a:p>
            <a:pPr lvl="1">
              <a:lnSpc>
                <a:spcPct val="80000"/>
              </a:lnSpc>
            </a:pPr>
            <a:r>
              <a:rPr lang="en-US" sz="2000" dirty="0" smtClean="0"/>
              <a:t>Full size and/or zoomed images</a:t>
            </a:r>
          </a:p>
          <a:p>
            <a:pPr lvl="1">
              <a:lnSpc>
                <a:spcPct val="80000"/>
              </a:lnSpc>
            </a:pPr>
            <a:r>
              <a:rPr lang="en-US" sz="2000" dirty="0" smtClean="0"/>
              <a:t>Generate difference images</a:t>
            </a:r>
          </a:p>
          <a:p>
            <a:pPr lvl="2">
              <a:lnSpc>
                <a:spcPct val="80000"/>
              </a:lnSpc>
            </a:pPr>
            <a:r>
              <a:rPr lang="en-US" dirty="0" smtClean="0"/>
              <a:t>Temporal</a:t>
            </a:r>
          </a:p>
          <a:p>
            <a:pPr lvl="2">
              <a:lnSpc>
                <a:spcPct val="80000"/>
              </a:lnSpc>
            </a:pPr>
            <a:r>
              <a:rPr lang="en-US" dirty="0" smtClean="0"/>
              <a:t>Spectral</a:t>
            </a:r>
          </a:p>
          <a:p>
            <a:pPr lvl="1">
              <a:lnSpc>
                <a:spcPct val="80000"/>
              </a:lnSpc>
            </a:pPr>
            <a:r>
              <a:rPr lang="en-US" sz="2000" dirty="0" smtClean="0"/>
              <a:t>Times series of radiances/brightness temperatures</a:t>
            </a:r>
          </a:p>
          <a:p>
            <a:pPr lvl="2">
              <a:lnSpc>
                <a:spcPct val="80000"/>
              </a:lnSpc>
            </a:pPr>
            <a:r>
              <a:rPr lang="en-US" dirty="0" smtClean="0"/>
              <a:t>Longer time-series</a:t>
            </a:r>
          </a:p>
          <a:p>
            <a:pPr lvl="1">
              <a:lnSpc>
                <a:spcPct val="80000"/>
              </a:lnSpc>
            </a:pPr>
            <a:r>
              <a:rPr lang="en-US" sz="2000" dirty="0" smtClean="0"/>
              <a:t>Statistics of radiances/brightness temperatures</a:t>
            </a:r>
          </a:p>
          <a:p>
            <a:pPr lvl="2">
              <a:lnSpc>
                <a:spcPct val="80000"/>
              </a:lnSpc>
            </a:pPr>
            <a:r>
              <a:rPr lang="en-US" dirty="0" smtClean="0"/>
              <a:t>Longer times series</a:t>
            </a:r>
          </a:p>
          <a:p>
            <a:pPr lvl="1">
              <a:lnSpc>
                <a:spcPct val="80000"/>
              </a:lnSpc>
            </a:pPr>
            <a:r>
              <a:rPr lang="en-US" sz="2000" dirty="0" smtClean="0"/>
              <a:t>“Forward Model </a:t>
            </a:r>
            <a:r>
              <a:rPr lang="en-US" sz="2000" dirty="0" err="1" smtClean="0"/>
              <a:t>Calc</a:t>
            </a:r>
            <a:r>
              <a:rPr lang="en-US" sz="2000" dirty="0" smtClean="0"/>
              <a:t>” </a:t>
            </a:r>
            <a:r>
              <a:rPr lang="en-US" sz="2000" dirty="0" err="1" smtClean="0"/>
              <a:t>vs</a:t>
            </a:r>
            <a:r>
              <a:rPr lang="en-US" sz="2000" dirty="0" smtClean="0"/>
              <a:t> “Satellite </a:t>
            </a:r>
            <a:r>
              <a:rPr lang="en-US" sz="2000" dirty="0" err="1" smtClean="0"/>
              <a:t>Obs</a:t>
            </a:r>
            <a:r>
              <a:rPr lang="en-US" sz="2000" dirty="0" smtClean="0"/>
              <a:t>” information</a:t>
            </a:r>
          </a:p>
          <a:p>
            <a:pPr lvl="2">
              <a:lnSpc>
                <a:spcPct val="80000"/>
              </a:lnSpc>
            </a:pPr>
            <a:r>
              <a:rPr lang="en-US" dirty="0" smtClean="0"/>
              <a:t>From </a:t>
            </a:r>
            <a:r>
              <a:rPr lang="en-US" dirty="0" err="1" smtClean="0"/>
              <a:t>raobs</a:t>
            </a:r>
            <a:r>
              <a:rPr lang="en-US" dirty="0" smtClean="0"/>
              <a:t>, NWP, etc. </a:t>
            </a:r>
          </a:p>
          <a:p>
            <a:pPr lvl="1">
              <a:lnSpc>
                <a:spcPct val="80000"/>
              </a:lnSpc>
            </a:pPr>
            <a:r>
              <a:rPr lang="en-US" sz="2000" dirty="0" smtClean="0"/>
              <a:t>Correlate image artifacts with calibration events</a:t>
            </a:r>
          </a:p>
          <a:p>
            <a:pPr lvl="1">
              <a:lnSpc>
                <a:spcPct val="80000"/>
              </a:lnSpc>
            </a:pPr>
            <a:endParaRPr lang="en-US" sz="2000" dirty="0" smtClean="0"/>
          </a:p>
          <a:p>
            <a:pPr>
              <a:lnSpc>
                <a:spcPct val="80000"/>
              </a:lnSpc>
            </a:pPr>
            <a:r>
              <a:rPr lang="en-US" sz="2200" dirty="0" err="1" smtClean="0"/>
              <a:t>McIDAS</a:t>
            </a:r>
            <a:r>
              <a:rPr lang="en-US" sz="2200" dirty="0" smtClean="0"/>
              <a:t> + scripts</a:t>
            </a:r>
          </a:p>
          <a:p>
            <a:endParaRPr lang="en-US" dirty="0" smtClean="0"/>
          </a:p>
        </p:txBody>
      </p:sp>
      <p:sp>
        <p:nvSpPr>
          <p:cNvPr id="1259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A7F34F7-F2C4-455E-8877-F22B5C17CCB5}" type="slidenum">
              <a:rPr lang="en-US" sz="1400" i="0" smtClean="0">
                <a:solidFill>
                  <a:srgbClr val="FFFF00"/>
                </a:solidFill>
                <a:latin typeface="Times New Roman" pitchFamily="18" charset="0"/>
              </a:rPr>
              <a:pPr/>
              <a:t>38</a:t>
            </a:fld>
            <a:endParaRPr lang="en-US" sz="1400" i="0" smtClean="0">
              <a:solidFill>
                <a:srgbClr val="FFFF00"/>
              </a:solidFill>
              <a:latin typeface="Times New Roman" pitchFamily="18" charset="0"/>
            </a:endParaRPr>
          </a:p>
        </p:txBody>
      </p:sp>
      <p:sp>
        <p:nvSpPr>
          <p:cNvPr id="12595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z="3200" smtClean="0"/>
              <a:t>”Deep-Dive” </a:t>
            </a:r>
            <a:br>
              <a:rPr lang="en-US" sz="3200" smtClean="0"/>
            </a:br>
            <a:r>
              <a:rPr lang="en-US" sz="3200" smtClean="0"/>
              <a:t>Validation Tools</a:t>
            </a:r>
          </a:p>
        </p:txBody>
      </p:sp>
    </p:spTree>
    <p:extLst>
      <p:ext uri="{BB962C8B-B14F-4D97-AF65-F5344CB8AC3E}">
        <p14:creationId xmlns:p14="http://schemas.microsoft.com/office/powerpoint/2010/main" val="37419210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FFE8326A-2CB2-47A0-8E39-8FC9255C470F}" type="slidenum">
              <a:rPr lang="en-US" sz="1400">
                <a:solidFill>
                  <a:srgbClr val="000000"/>
                </a:solidFill>
              </a:rPr>
              <a:pPr algn="r" eaLnBrk="1" fontAlgn="base" hangingPunct="1">
                <a:spcBef>
                  <a:spcPct val="20000"/>
                </a:spcBef>
                <a:spcAft>
                  <a:spcPct val="0"/>
                </a:spcAft>
              </a:pPr>
              <a:t>39</a:t>
            </a:fld>
            <a:endParaRPr lang="en-US" sz="1400">
              <a:solidFill>
                <a:srgbClr val="000000"/>
              </a:solidFill>
            </a:endParaRPr>
          </a:p>
        </p:txBody>
      </p:sp>
      <p:sp>
        <p:nvSpPr>
          <p:cNvPr id="126979" name="Rectangle 2"/>
          <p:cNvSpPr>
            <a:spLocks noGrp="1" noChangeArrowheads="1"/>
          </p:cNvSpPr>
          <p:nvPr>
            <p:ph type="title" idx="4294967295"/>
          </p:nvPr>
        </p:nvSpPr>
        <p:spPr>
          <a:xfrm>
            <a:off x="152400" y="228600"/>
            <a:ext cx="8991600" cy="1143000"/>
          </a:xfrm>
        </p:spPr>
        <p:txBody>
          <a:bodyPr lIns="91440" tIns="45720" rIns="91440" bIns="45720" anchor="ctr"/>
          <a:lstStyle/>
          <a:p>
            <a:pPr eaLnBrk="1" hangingPunct="1"/>
            <a:r>
              <a:rPr lang="en-US" smtClean="0"/>
              <a:t>Calculated ABI bands</a:t>
            </a:r>
            <a:br>
              <a:rPr lang="en-US" smtClean="0"/>
            </a:br>
            <a:r>
              <a:rPr lang="en-US" smtClean="0"/>
              <a:t>(subset)</a:t>
            </a:r>
          </a:p>
        </p:txBody>
      </p:sp>
      <p:pic>
        <p:nvPicPr>
          <p:cNvPr id="126980" name="Picture 4" descr="G16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1162050" y="1004888"/>
            <a:ext cx="1962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FFFF00"/>
                </a:solidFill>
              </a:rPr>
              <a:t>From NSSL WRF</a:t>
            </a:r>
          </a:p>
        </p:txBody>
      </p:sp>
      <p:sp>
        <p:nvSpPr>
          <p:cNvPr id="12698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6F72A108-B078-4BC3-900D-B6A463EE988D}" type="slidenum">
              <a:rPr lang="en-US" sz="1400" smtClean="0">
                <a:solidFill>
                  <a:srgbClr val="FFFF00"/>
                </a:solidFill>
                <a:latin typeface="Times New Roman" pitchFamily="18" charset="0"/>
              </a:rPr>
              <a:pPr/>
              <a:t>39</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09490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p:txBody>
          <a:bodyPr/>
          <a:lstStyle/>
          <a:p>
            <a:r>
              <a:rPr lang="en-US" sz="3200" smtClean="0"/>
              <a:t>Products</a:t>
            </a:r>
          </a:p>
        </p:txBody>
      </p:sp>
      <p:sp>
        <p:nvSpPr>
          <p:cNvPr id="96259" name="Rectangle 1027"/>
          <p:cNvSpPr>
            <a:spLocks noGrp="1" noChangeArrowheads="1"/>
          </p:cNvSpPr>
          <p:nvPr>
            <p:ph type="body" idx="1"/>
          </p:nvPr>
        </p:nvSpPr>
        <p:spPr>
          <a:xfrm>
            <a:off x="457200" y="1355725"/>
            <a:ext cx="8229600" cy="4525963"/>
          </a:xfrm>
        </p:spPr>
        <p:txBody>
          <a:bodyPr/>
          <a:lstStyle/>
          <a:p>
            <a:pPr>
              <a:lnSpc>
                <a:spcPct val="80000"/>
              </a:lnSpc>
            </a:pPr>
            <a:r>
              <a:rPr lang="en-US" sz="2400" dirty="0" smtClean="0">
                <a:ea typeface="ＭＳ Ｐゴシック" pitchFamily="34" charset="-128"/>
              </a:rPr>
              <a:t>The purpose of the imagery team is two-fold:</a:t>
            </a:r>
          </a:p>
          <a:p>
            <a:pPr lvl="1">
              <a:lnSpc>
                <a:spcPct val="80000"/>
              </a:lnSpc>
            </a:pPr>
            <a:r>
              <a:rPr lang="en-US" sz="2000" dirty="0" smtClean="0">
                <a:ea typeface="ＭＳ Ｐゴシック" pitchFamily="34" charset="-128"/>
              </a:rPr>
              <a:t>Demonstrate how to convert from GRB scaled radiances (</a:t>
            </a:r>
            <a:r>
              <a:rPr lang="en-US" sz="2000" dirty="0" err="1" smtClean="0">
                <a:ea typeface="ＭＳ Ｐゴシック" pitchFamily="34" charset="-128"/>
              </a:rPr>
              <a:t>eg</a:t>
            </a:r>
            <a:r>
              <a:rPr lang="en-US" sz="2000" dirty="0" smtClean="0">
                <a:ea typeface="ＭＳ Ｐゴシック" pitchFamily="34" charset="-128"/>
              </a:rPr>
              <a:t>, GRB integers) to other physical units, such as radiance, brightness temperatures and brightness values.</a:t>
            </a:r>
          </a:p>
          <a:p>
            <a:pPr lvl="1">
              <a:lnSpc>
                <a:spcPct val="80000"/>
              </a:lnSpc>
            </a:pPr>
            <a:r>
              <a:rPr lang="en-US" sz="2000" dirty="0" smtClean="0">
                <a:ea typeface="ＭＳ Ｐゴシック" pitchFamily="34" charset="-128"/>
              </a:rPr>
              <a:t>Build files that can be used for processing most all of the ABI products, such as clouds, soundings, etc. </a:t>
            </a:r>
          </a:p>
          <a:p>
            <a:pPr>
              <a:lnSpc>
                <a:spcPct val="80000"/>
              </a:lnSpc>
            </a:pPr>
            <a:endParaRPr lang="en-US" sz="2400" dirty="0" smtClean="0">
              <a:ea typeface="ＭＳ Ｐゴシック" pitchFamily="34" charset="-128"/>
            </a:endParaRPr>
          </a:p>
          <a:p>
            <a:pPr>
              <a:lnSpc>
                <a:spcPct val="80000"/>
              </a:lnSpc>
            </a:pPr>
            <a:r>
              <a:rPr lang="en-US" sz="2400" dirty="0" smtClean="0">
                <a:ea typeface="ＭＳ Ｐゴシック" pitchFamily="34" charset="-128"/>
              </a:rPr>
              <a:t>Imagery is </a:t>
            </a:r>
            <a:r>
              <a:rPr lang="en-US" sz="2400" u="sng" dirty="0" smtClean="0">
                <a:ea typeface="ＭＳ Ｐゴシック" pitchFamily="34" charset="-128"/>
              </a:rPr>
              <a:t>the</a:t>
            </a:r>
            <a:r>
              <a:rPr lang="en-US" sz="2400" dirty="0" smtClean="0">
                <a:ea typeface="ＭＳ Ｐゴシック" pitchFamily="34" charset="-128"/>
              </a:rPr>
              <a:t> key product for GOES-R.</a:t>
            </a:r>
          </a:p>
          <a:p>
            <a:pPr>
              <a:lnSpc>
                <a:spcPct val="80000"/>
              </a:lnSpc>
            </a:pPr>
            <a:endParaRPr lang="en-US" sz="2400" dirty="0" smtClean="0">
              <a:ea typeface="ＭＳ Ｐゴシック" pitchFamily="34" charset="-128"/>
            </a:endParaRPr>
          </a:p>
          <a:p>
            <a:pPr>
              <a:lnSpc>
                <a:spcPct val="80000"/>
              </a:lnSpc>
            </a:pPr>
            <a:r>
              <a:rPr lang="en-US" sz="2400" dirty="0" smtClean="0">
                <a:ea typeface="ＭＳ Ｐゴシック" pitchFamily="34" charset="-128"/>
              </a:rPr>
              <a:t>There are 54 KPP Cloud and Moisture Imagery End-Products (CMIP) </a:t>
            </a:r>
            <a:endParaRPr lang="en-US" sz="2400" dirty="0" smtClean="0">
              <a:ea typeface="ＭＳ Ｐゴシック" pitchFamily="34" charset="-128"/>
            </a:endParaRPr>
          </a:p>
          <a:p>
            <a:pPr lvl="1">
              <a:lnSpc>
                <a:spcPct val="80000"/>
              </a:lnSpc>
            </a:pPr>
            <a:r>
              <a:rPr lang="en-US" sz="2200" dirty="0" smtClean="0">
                <a:ea typeface="ＭＳ Ｐゴシック" pitchFamily="34" charset="-128"/>
              </a:rPr>
              <a:t>Single Band Products: 48 End-Products </a:t>
            </a:r>
            <a:r>
              <a:rPr lang="en-US" sz="2200" dirty="0" smtClean="0">
                <a:ea typeface="ＭＳ Ｐゴシック" pitchFamily="34" charset="-128"/>
              </a:rPr>
              <a:t>in </a:t>
            </a:r>
            <a:r>
              <a:rPr lang="en-US" sz="2200" dirty="0" err="1" smtClean="0">
                <a:ea typeface="ＭＳ Ｐゴシック" pitchFamily="34" charset="-128"/>
              </a:rPr>
              <a:t>netCDF</a:t>
            </a:r>
            <a:r>
              <a:rPr lang="en-US" sz="2200" dirty="0" smtClean="0">
                <a:ea typeface="ＭＳ Ｐゴシック" pitchFamily="34" charset="-128"/>
              </a:rPr>
              <a:t> format at the resolution native to each </a:t>
            </a:r>
            <a:r>
              <a:rPr lang="en-US" sz="2200" dirty="0" smtClean="0">
                <a:ea typeface="ＭＳ Ｐゴシック" pitchFamily="34" charset="-128"/>
              </a:rPr>
              <a:t>band for three types of coverage areas.</a:t>
            </a:r>
          </a:p>
          <a:p>
            <a:pPr lvl="2">
              <a:lnSpc>
                <a:spcPct val="80000"/>
              </a:lnSpc>
            </a:pPr>
            <a:r>
              <a:rPr lang="en-US" sz="1800" dirty="0" smtClean="0">
                <a:ea typeface="ＭＳ Ｐゴシック" pitchFamily="34" charset="-128"/>
              </a:rPr>
              <a:t>16 bands * 3 coverage areas (Full Disk, CONUS, </a:t>
            </a:r>
            <a:r>
              <a:rPr lang="en-US" sz="1800" dirty="0" err="1" smtClean="0">
                <a:ea typeface="ＭＳ Ｐゴシック" pitchFamily="34" charset="-128"/>
              </a:rPr>
              <a:t>Mesoscale</a:t>
            </a:r>
            <a:r>
              <a:rPr lang="en-US" sz="1800" dirty="0" smtClean="0">
                <a:ea typeface="ＭＳ Ｐゴシック" pitchFamily="34" charset="-128"/>
              </a:rPr>
              <a:t>) = 48</a:t>
            </a:r>
          </a:p>
          <a:p>
            <a:pPr lvl="1">
              <a:lnSpc>
                <a:spcPct val="80000"/>
              </a:lnSpc>
            </a:pPr>
            <a:r>
              <a:rPr lang="en-US" sz="2200" dirty="0" smtClean="0">
                <a:ea typeface="ＭＳ Ｐゴシック" pitchFamily="34" charset="-128"/>
              </a:rPr>
              <a:t>Multiband Products:6 </a:t>
            </a:r>
            <a:r>
              <a:rPr lang="en-US" sz="2200" dirty="0" smtClean="0">
                <a:ea typeface="ＭＳ Ｐゴシック" pitchFamily="34" charset="-128"/>
              </a:rPr>
              <a:t>End-products at 2-km resolution, in</a:t>
            </a:r>
            <a:r>
              <a:rPr lang="en-US" sz="2200" dirty="0" smtClean="0">
                <a:ea typeface="ＭＳ Ｐゴシック" pitchFamily="34" charset="-128"/>
              </a:rPr>
              <a:t> </a:t>
            </a:r>
            <a:r>
              <a:rPr lang="en-US" sz="2200" dirty="0" err="1" smtClean="0">
                <a:ea typeface="ＭＳ Ｐゴシック" pitchFamily="34" charset="-128"/>
              </a:rPr>
              <a:t>netCDF</a:t>
            </a:r>
            <a:r>
              <a:rPr lang="en-US" sz="2200" dirty="0" smtClean="0">
                <a:ea typeface="ＭＳ Ｐゴシック" pitchFamily="34" charset="-128"/>
              </a:rPr>
              <a:t> and </a:t>
            </a:r>
            <a:r>
              <a:rPr lang="en-US" sz="2200" dirty="0" err="1" smtClean="0">
                <a:ea typeface="ＭＳ Ｐゴシック" pitchFamily="34" charset="-128"/>
              </a:rPr>
              <a:t>McIDAS</a:t>
            </a:r>
            <a:r>
              <a:rPr lang="en-US" sz="2200" dirty="0" smtClean="0">
                <a:ea typeface="ＭＳ Ｐゴシック" pitchFamily="34" charset="-128"/>
              </a:rPr>
              <a:t> </a:t>
            </a:r>
            <a:r>
              <a:rPr lang="en-US" sz="2200" dirty="0" smtClean="0">
                <a:ea typeface="ＭＳ Ｐゴシック" pitchFamily="34" charset="-128"/>
              </a:rPr>
              <a:t>Area file </a:t>
            </a:r>
            <a:r>
              <a:rPr lang="en-US" sz="2200" dirty="0" smtClean="0">
                <a:ea typeface="ＭＳ Ｐゴシック" pitchFamily="34" charset="-128"/>
              </a:rPr>
              <a:t>format. </a:t>
            </a:r>
          </a:p>
          <a:p>
            <a:pPr lvl="2">
              <a:lnSpc>
                <a:spcPct val="80000"/>
              </a:lnSpc>
            </a:pPr>
            <a:r>
              <a:rPr lang="en-US" sz="1800" dirty="0" smtClean="0">
                <a:ea typeface="ＭＳ Ｐゴシック" pitchFamily="34" charset="-128"/>
              </a:rPr>
              <a:t>2 </a:t>
            </a:r>
            <a:r>
              <a:rPr lang="en-US" sz="1800" dirty="0" smtClean="0">
                <a:ea typeface="ＭＳ Ｐゴシック" pitchFamily="34" charset="-128"/>
              </a:rPr>
              <a:t>formats (</a:t>
            </a:r>
            <a:r>
              <a:rPr lang="en-US" sz="1800" dirty="0" err="1" smtClean="0">
                <a:ea typeface="ＭＳ Ｐゴシック" pitchFamily="34" charset="-128"/>
              </a:rPr>
              <a:t>netCDF</a:t>
            </a:r>
            <a:r>
              <a:rPr lang="en-US" sz="1800" dirty="0" smtClean="0">
                <a:ea typeface="ＭＳ Ｐゴシック" pitchFamily="34" charset="-128"/>
              </a:rPr>
              <a:t> and </a:t>
            </a:r>
            <a:r>
              <a:rPr lang="en-US" sz="1800" dirty="0" err="1" smtClean="0">
                <a:ea typeface="ＭＳ Ｐゴシック" pitchFamily="34" charset="-128"/>
              </a:rPr>
              <a:t>McIDAS</a:t>
            </a:r>
            <a:r>
              <a:rPr lang="en-US" sz="1800" dirty="0" smtClean="0">
                <a:ea typeface="ＭＳ Ｐゴシック" pitchFamily="34" charset="-128"/>
              </a:rPr>
              <a:t> Area</a:t>
            </a:r>
            <a:r>
              <a:rPr lang="en-US" sz="1800" dirty="0" smtClean="0">
                <a:ea typeface="ＭＳ Ｐゴシック" pitchFamily="34" charset="-128"/>
              </a:rPr>
              <a:t>) * </a:t>
            </a:r>
            <a:r>
              <a:rPr lang="en-US" sz="1800" dirty="0" smtClean="0">
                <a:ea typeface="ＭＳ Ｐゴシック" pitchFamily="34" charset="-128"/>
              </a:rPr>
              <a:t>3 coverage </a:t>
            </a:r>
            <a:r>
              <a:rPr lang="en-US" sz="1800" dirty="0" smtClean="0">
                <a:ea typeface="ＭＳ Ｐゴシック" pitchFamily="34" charset="-128"/>
              </a:rPr>
              <a:t>areas = 6</a:t>
            </a:r>
            <a:r>
              <a:rPr lang="en-US" sz="1800" b="1" dirty="0" smtClean="0">
                <a:ea typeface="ＭＳ Ｐゴシック" pitchFamily="34" charset="-128"/>
              </a:rPr>
              <a:t/>
            </a:r>
            <a:br>
              <a:rPr lang="en-US" sz="1800" b="1" dirty="0" smtClean="0">
                <a:ea typeface="ＭＳ Ｐゴシック" pitchFamily="34" charset="-128"/>
              </a:rPr>
            </a:br>
            <a:endParaRPr lang="en-US" sz="1800" dirty="0" smtClean="0">
              <a:ea typeface="ＭＳ Ｐゴシック" pitchFamily="34" charset="-128"/>
            </a:endParaRPr>
          </a:p>
          <a:p>
            <a:endParaRPr lang="en-US" dirty="0" smtClean="0"/>
          </a:p>
        </p:txBody>
      </p:sp>
      <p:sp>
        <p:nvSpPr>
          <p:cNvPr id="962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F41FD5EF-6201-49C0-A2C4-A40F087123F2}"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19408336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algn="r" eaLnBrk="1" fontAlgn="base" hangingPunct="1">
              <a:spcBef>
                <a:spcPct val="20000"/>
              </a:spcBef>
              <a:spcAft>
                <a:spcPct val="0"/>
              </a:spcAft>
            </a:pPr>
            <a:fld id="{0812E367-97AD-431E-8CC4-D2D1C6FF6FB7}" type="slidenum">
              <a:rPr lang="en-US" sz="1400">
                <a:solidFill>
                  <a:srgbClr val="000000"/>
                </a:solidFill>
              </a:rPr>
              <a:pPr algn="r" eaLnBrk="1" fontAlgn="base" hangingPunct="1">
                <a:spcBef>
                  <a:spcPct val="20000"/>
                </a:spcBef>
                <a:spcAft>
                  <a:spcPct val="0"/>
                </a:spcAft>
              </a:pPr>
              <a:t>40</a:t>
            </a:fld>
            <a:endParaRPr lang="en-US" sz="1400">
              <a:solidFill>
                <a:srgbClr val="000000"/>
              </a:solidFill>
            </a:endParaRPr>
          </a:p>
        </p:txBody>
      </p:sp>
      <p:sp>
        <p:nvSpPr>
          <p:cNvPr id="128003" name="Rectangle 2"/>
          <p:cNvSpPr>
            <a:spLocks noGrp="1" noChangeArrowheads="1"/>
          </p:cNvSpPr>
          <p:nvPr>
            <p:ph type="title" idx="4294967295"/>
          </p:nvPr>
        </p:nvSpPr>
        <p:spPr/>
        <p:txBody>
          <a:bodyPr lIns="91440" tIns="45720" rIns="91440" bIns="45720" anchor="ctr"/>
          <a:lstStyle/>
          <a:p>
            <a:pPr eaLnBrk="1" hangingPunct="1"/>
            <a:r>
              <a:rPr lang="en-US" smtClean="0"/>
              <a:t>Observed GOES-13 Imager</a:t>
            </a:r>
          </a:p>
        </p:txBody>
      </p:sp>
      <p:pic>
        <p:nvPicPr>
          <p:cNvPr id="128004" name="Picture 4" descr="G13_9PL_23Z_01MAY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371600"/>
            <a:ext cx="8572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2CAEE42B-B4A4-4AEF-AB00-ED49304C46B4}" type="slidenum">
              <a:rPr lang="en-US" sz="1400" smtClean="0">
                <a:solidFill>
                  <a:srgbClr val="FFFF00"/>
                </a:solidFill>
                <a:latin typeface="Times New Roman" pitchFamily="18" charset="0"/>
              </a:rPr>
              <a:pPr/>
              <a:t>40</a:t>
            </a:fld>
            <a:endParaRPr lang="en-US" sz="1400" smtClean="0">
              <a:solidFill>
                <a:srgbClr val="FFFF00"/>
              </a:solidFill>
              <a:latin typeface="Times New Roman" pitchFamily="18" charset="0"/>
            </a:endParaRPr>
          </a:p>
        </p:txBody>
      </p:sp>
      <p:sp>
        <p:nvSpPr>
          <p:cNvPr id="6" name="TextBox 5"/>
          <p:cNvSpPr txBox="1"/>
          <p:nvPr/>
        </p:nvSpPr>
        <p:spPr>
          <a:xfrm>
            <a:off x="1828800" y="1077747"/>
            <a:ext cx="6393097" cy="307777"/>
          </a:xfrm>
          <a:prstGeom prst="rect">
            <a:avLst/>
          </a:prstGeom>
          <a:noFill/>
        </p:spPr>
        <p:txBody>
          <a:bodyPr wrap="none" rtlCol="0">
            <a:spAutoFit/>
          </a:bodyPr>
          <a:lstStyle/>
          <a:p>
            <a:r>
              <a:rPr lang="en-US" sz="1400" dirty="0" smtClean="0">
                <a:solidFill>
                  <a:schemeClr val="bg1">
                    <a:lumMod val="20000"/>
                    <a:lumOff val="80000"/>
                  </a:schemeClr>
                </a:solidFill>
              </a:rPr>
              <a:t>http://cimss.ssec.wisc.edu/goes_r/proving-ground/nssl_abi/nssl_wrf_goes.html</a:t>
            </a:r>
          </a:p>
        </p:txBody>
      </p:sp>
    </p:spTree>
    <p:extLst>
      <p:ext uri="{BB962C8B-B14F-4D97-AF65-F5344CB8AC3E}">
        <p14:creationId xmlns:p14="http://schemas.microsoft.com/office/powerpoint/2010/main" val="14677694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9026" name="Group 2"/>
          <p:cNvGrpSpPr>
            <a:grpSpLocks/>
          </p:cNvGrpSpPr>
          <p:nvPr/>
        </p:nvGrpSpPr>
        <p:grpSpPr bwMode="auto">
          <a:xfrm>
            <a:off x="76200" y="228600"/>
            <a:ext cx="8915400" cy="6015038"/>
            <a:chOff x="288" y="144"/>
            <a:chExt cx="5616" cy="3789"/>
          </a:xfrm>
        </p:grpSpPr>
        <p:pic>
          <p:nvPicPr>
            <p:cNvPr id="129029" name="Picture 3" descr="kat_wv_2panel_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44"/>
              <a:ext cx="5616" cy="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4"/>
            <p:cNvSpPr txBox="1">
              <a:spLocks noChangeArrowheads="1"/>
            </p:cNvSpPr>
            <p:nvPr/>
          </p:nvSpPr>
          <p:spPr bwMode="auto">
            <a:xfrm>
              <a:off x="1104" y="3552"/>
              <a:ext cx="129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 Imager</a:t>
              </a:r>
            </a:p>
          </p:txBody>
        </p:sp>
        <p:sp>
          <p:nvSpPr>
            <p:cNvPr id="129031" name="Text Box 5"/>
            <p:cNvSpPr txBox="1">
              <a:spLocks noChangeArrowheads="1"/>
            </p:cNvSpPr>
            <p:nvPr/>
          </p:nvSpPr>
          <p:spPr bwMode="auto">
            <a:xfrm>
              <a:off x="3744" y="3600"/>
              <a:ext cx="1536" cy="2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00000"/>
                  </a:solidFill>
                </a:rPr>
                <a:t>GOES-R ABI</a:t>
              </a:r>
            </a:p>
          </p:txBody>
        </p:sp>
      </p:grpSp>
      <p:sp>
        <p:nvSpPr>
          <p:cNvPr id="129027" name="Text Box 6"/>
          <p:cNvSpPr txBox="1">
            <a:spLocks noChangeArrowheads="1"/>
          </p:cNvSpPr>
          <p:nvPr/>
        </p:nvSpPr>
        <p:spPr bwMode="auto">
          <a:xfrm>
            <a:off x="233363" y="6359525"/>
            <a:ext cx="82042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a:solidFill>
                  <a:srgbClr val="FFFFFF"/>
                </a:solidFill>
              </a:rPr>
              <a:t>One is from a McIDAS AREA, while the other (simulated image) is from a netCDF. </a:t>
            </a:r>
            <a:endParaRPr lang="en-US">
              <a:solidFill>
                <a:srgbClr val="FFFFFF"/>
              </a:solidFill>
            </a:endParaRPr>
          </a:p>
        </p:txBody>
      </p:sp>
      <p:sp>
        <p:nvSpPr>
          <p:cNvPr id="12902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B8CCE3BB-441C-49A6-A610-D4C5D90710E3}" type="slidenum">
              <a:rPr lang="en-US" sz="1400" smtClean="0">
                <a:solidFill>
                  <a:srgbClr val="FFFF00"/>
                </a:solidFill>
                <a:latin typeface="Times New Roman" pitchFamily="18" charset="0"/>
              </a:rPr>
              <a:pPr/>
              <a:t>41</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3385506411"/>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p:txBody>
          <a:bodyPr/>
          <a:lstStyle/>
          <a:p>
            <a:pPr>
              <a:defRPr/>
            </a:pPr>
            <a:r>
              <a:rPr lang="en-US" dirty="0" smtClean="0"/>
              <a:t>Comparison to other satellites</a:t>
            </a:r>
          </a:p>
          <a:p>
            <a:pPr lvl="1">
              <a:defRPr/>
            </a:pPr>
            <a:r>
              <a:rPr lang="en-US" dirty="0" smtClean="0"/>
              <a:t>Other images, </a:t>
            </a:r>
            <a:r>
              <a:rPr lang="en-US" dirty="0"/>
              <a:t>Imagery </a:t>
            </a:r>
            <a:r>
              <a:rPr lang="en-US" dirty="0" smtClean="0"/>
              <a:t>correlations</a:t>
            </a:r>
          </a:p>
          <a:p>
            <a:pPr lvl="1">
              <a:defRPr/>
            </a:pPr>
            <a:r>
              <a:rPr lang="en-US" dirty="0" smtClean="0"/>
              <a:t>High-spectral resolution IR sounders</a:t>
            </a:r>
          </a:p>
          <a:p>
            <a:pPr lvl="1">
              <a:defRPr/>
            </a:pPr>
            <a:endParaRPr lang="en-US" dirty="0" smtClean="0"/>
          </a:p>
          <a:p>
            <a:pPr marL="400050">
              <a:defRPr/>
            </a:pPr>
            <a:r>
              <a:rPr lang="en-US" dirty="0" smtClean="0"/>
              <a:t>Radiance Quality </a:t>
            </a:r>
            <a:r>
              <a:rPr lang="en-US" dirty="0" smtClean="0"/>
              <a:t>Assessment</a:t>
            </a:r>
            <a:endParaRPr lang="en-US" dirty="0" smtClean="0"/>
          </a:p>
          <a:p>
            <a:pPr marL="800100" lvl="1">
              <a:defRPr/>
            </a:pPr>
            <a:r>
              <a:rPr lang="en-US" dirty="0" smtClean="0"/>
              <a:t>Signal-to-noise ratio</a:t>
            </a:r>
          </a:p>
          <a:p>
            <a:pPr marL="800100" lvl="1">
              <a:defRPr/>
            </a:pPr>
            <a:r>
              <a:rPr lang="en-US" dirty="0" smtClean="0"/>
              <a:t>Striping</a:t>
            </a:r>
          </a:p>
          <a:p>
            <a:pPr marL="800100" lvl="1">
              <a:defRPr/>
            </a:pPr>
            <a:r>
              <a:rPr lang="en-US" dirty="0" smtClean="0"/>
              <a:t>INR</a:t>
            </a:r>
          </a:p>
          <a:p>
            <a:pPr marL="800100" lvl="1">
              <a:defRPr/>
            </a:pPr>
            <a:r>
              <a:rPr lang="en-US" dirty="0" smtClean="0"/>
              <a:t>Forward model “</a:t>
            </a:r>
            <a:r>
              <a:rPr lang="en-US" dirty="0" err="1" smtClean="0"/>
              <a:t>calc</a:t>
            </a:r>
            <a:r>
              <a:rPr lang="en-US" dirty="0" smtClean="0"/>
              <a:t>” </a:t>
            </a:r>
            <a:r>
              <a:rPr lang="en-US" dirty="0" err="1" smtClean="0"/>
              <a:t>vs</a:t>
            </a:r>
            <a:r>
              <a:rPr lang="en-US" dirty="0" smtClean="0"/>
              <a:t> “</a:t>
            </a:r>
            <a:r>
              <a:rPr lang="en-US" dirty="0" err="1" smtClean="0"/>
              <a:t>obs</a:t>
            </a:r>
            <a:r>
              <a:rPr lang="en-US" dirty="0" smtClean="0"/>
              <a:t>”</a:t>
            </a:r>
          </a:p>
          <a:p>
            <a:pPr lvl="1">
              <a:defRPr/>
            </a:pPr>
            <a:endParaRPr lang="en-US" dirty="0"/>
          </a:p>
          <a:p>
            <a:pPr>
              <a:defRPr/>
            </a:pPr>
            <a:r>
              <a:rPr lang="en-US" dirty="0" smtClean="0"/>
              <a:t>Product generation is a good check on the input values!</a:t>
            </a:r>
          </a:p>
          <a:p>
            <a:pPr>
              <a:defRPr/>
            </a:pPr>
            <a:endParaRPr lang="en-US" dirty="0"/>
          </a:p>
          <a:p>
            <a:pPr>
              <a:defRPr/>
            </a:pPr>
            <a:r>
              <a:rPr lang="en-US" dirty="0" smtClean="0"/>
              <a:t>Hard to know the dividing line between imagery and calibration and/or system monitoring tools</a:t>
            </a:r>
          </a:p>
        </p:txBody>
      </p:sp>
      <p:sp>
        <p:nvSpPr>
          <p:cNvPr id="13619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8471383-A690-4A81-A5A7-401A0E1327DD}" type="slidenum">
              <a:rPr lang="en-US" sz="1400" i="0" smtClean="0">
                <a:solidFill>
                  <a:srgbClr val="FFFF00"/>
                </a:solidFill>
                <a:latin typeface="Times New Roman" pitchFamily="18" charset="0"/>
              </a:rPr>
              <a:pPr/>
              <a:t>42</a:t>
            </a:fld>
            <a:endParaRPr lang="en-US" sz="1400" i="0" smtClean="0">
              <a:solidFill>
                <a:srgbClr val="FFFF00"/>
              </a:solidFill>
              <a:latin typeface="Times New Roman" pitchFamily="18" charset="0"/>
            </a:endParaRPr>
          </a:p>
        </p:txBody>
      </p:sp>
      <p:sp>
        <p:nvSpPr>
          <p:cNvPr id="136196" name="Rectangle 2"/>
          <p:cNvSpPr>
            <a:spLocks noGrp="1" noChangeArrowheads="1"/>
          </p:cNvSpPr>
          <p:nvPr>
            <p:ph type="title"/>
          </p:nvPr>
        </p:nvSpPr>
        <p:spPr>
          <a:xfrm>
            <a:off x="454025" y="60325"/>
            <a:ext cx="7848600" cy="685800"/>
          </a:xfrm>
        </p:spPr>
        <p:txBody>
          <a:bodyPr/>
          <a:lstStyle/>
          <a:p>
            <a:r>
              <a:rPr lang="en-US" sz="2000" smtClean="0"/>
              <a:t/>
            </a:r>
            <a:br>
              <a:rPr lang="en-US" sz="2000" smtClean="0"/>
            </a:br>
            <a:r>
              <a:rPr lang="en-US" smtClean="0"/>
              <a:t>Ideas for the Further Enhancement</a:t>
            </a:r>
            <a:br>
              <a:rPr lang="en-US" smtClean="0"/>
            </a:br>
            <a:r>
              <a:rPr lang="en-US" smtClean="0"/>
              <a:t>and Utility of Validation Tools</a:t>
            </a:r>
          </a:p>
        </p:txBody>
      </p:sp>
    </p:spTree>
    <p:extLst>
      <p:ext uri="{BB962C8B-B14F-4D97-AF65-F5344CB8AC3E}">
        <p14:creationId xmlns:p14="http://schemas.microsoft.com/office/powerpoint/2010/main" val="25579568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Since 01Jan2012</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Dropped pixels have RAW, RAD, </a:t>
            </a:r>
            <a:r>
              <a:rPr lang="en-US" dirty="0" err="1">
                <a:solidFill>
                  <a:prstClr val="white"/>
                </a:solidFill>
              </a:rPr>
              <a:t>etc</a:t>
            </a:r>
            <a:r>
              <a:rPr lang="en-US" dirty="0">
                <a:solidFill>
                  <a:prstClr val="white"/>
                </a:solidFill>
              </a:rPr>
              <a:t> values of 0.  RFI missing data also are 0, so it is difficult to distinguish the two phenomena.  Most of these instances where the number of dropped pixels goes off the chart are RFI.</a:t>
            </a:r>
          </a:p>
        </p:txBody>
      </p:sp>
      <p:sp>
        <p:nvSpPr>
          <p:cNvPr id="6" name="Slide Number Placeholder 5"/>
          <p:cNvSpPr>
            <a:spLocks noGrp="1"/>
          </p:cNvSpPr>
          <p:nvPr>
            <p:ph type="sldNum" sz="quarter" idx="10"/>
          </p:nvPr>
        </p:nvSpPr>
        <p:spPr/>
        <p:txBody>
          <a:bodyPr/>
          <a:lstStyle/>
          <a:p>
            <a:fld id="{386AE02E-B030-4CB2-A521-1B3614D9DFB4}" type="slidenum">
              <a:rPr lang="en-US" smtClean="0"/>
              <a:pPr/>
              <a:t>43</a:t>
            </a:fld>
            <a:endParaRPr lang="en-US"/>
          </a:p>
        </p:txBody>
      </p:sp>
      <p:sp>
        <p:nvSpPr>
          <p:cNvPr id="3" name="TextBox 2"/>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18234339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GOES-13 Sounder (ch8) “Dropped” Pixels Less Than 1,000</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143000"/>
            <a:ext cx="8229600" cy="4629150"/>
          </a:xfrm>
        </p:spPr>
      </p:pic>
      <p:sp>
        <p:nvSpPr>
          <p:cNvPr id="5" name="TextBox 4"/>
          <p:cNvSpPr txBox="1"/>
          <p:nvPr/>
        </p:nvSpPr>
        <p:spPr>
          <a:xfrm>
            <a:off x="609600" y="5715000"/>
            <a:ext cx="7924800" cy="923330"/>
          </a:xfrm>
          <a:prstGeom prst="rect">
            <a:avLst/>
          </a:prstGeom>
          <a:noFill/>
        </p:spPr>
        <p:txBody>
          <a:bodyPr wrap="square" rtlCol="0">
            <a:spAutoFit/>
          </a:bodyPr>
          <a:lstStyle/>
          <a:p>
            <a:r>
              <a:rPr lang="en-US" dirty="0">
                <a:solidFill>
                  <a:prstClr val="white"/>
                </a:solidFill>
              </a:rPr>
              <a:t>This figure shows just the dropouts that are less than 1,000 per image.  Many RFI cases are missing large chunks of the entire image.  On June 20, 2012 there are consecutive images with dropouts and fewer than 1,000 per image.</a:t>
            </a:r>
          </a:p>
        </p:txBody>
      </p:sp>
      <p:sp>
        <p:nvSpPr>
          <p:cNvPr id="6" name="Oval 5"/>
          <p:cNvSpPr/>
          <p:nvPr/>
        </p:nvSpPr>
        <p:spPr>
          <a:xfrm>
            <a:off x="2928257"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Slide Number Placeholder 6"/>
          <p:cNvSpPr>
            <a:spLocks noGrp="1"/>
          </p:cNvSpPr>
          <p:nvPr>
            <p:ph type="sldNum" sz="quarter" idx="10"/>
          </p:nvPr>
        </p:nvSpPr>
        <p:spPr/>
        <p:txBody>
          <a:bodyPr/>
          <a:lstStyle/>
          <a:p>
            <a:fld id="{386AE02E-B030-4CB2-A521-1B3614D9DFB4}" type="slidenum">
              <a:rPr lang="en-US" smtClean="0"/>
              <a:pPr/>
              <a:t>44</a:t>
            </a:fld>
            <a:endParaRPr lang="en-US"/>
          </a:p>
        </p:txBody>
      </p:sp>
      <p:sp>
        <p:nvSpPr>
          <p:cNvPr id="8" name="TextBox 7"/>
          <p:cNvSpPr txBox="1"/>
          <p:nvPr/>
        </p:nvSpPr>
        <p:spPr>
          <a:xfrm>
            <a:off x="7019892" y="773763"/>
            <a:ext cx="2094291" cy="307777"/>
          </a:xfrm>
          <a:prstGeom prst="rect">
            <a:avLst/>
          </a:prstGeom>
          <a:noFill/>
        </p:spPr>
        <p:txBody>
          <a:bodyPr wrap="none" rtlCol="0">
            <a:spAutoFit/>
          </a:bodyPr>
          <a:lstStyle/>
          <a:p>
            <a:r>
              <a:rPr lang="en-US" sz="1400" dirty="0" smtClean="0"/>
              <a:t>Funding via GOES-R CWG</a:t>
            </a:r>
          </a:p>
        </p:txBody>
      </p:sp>
    </p:spTree>
    <p:extLst>
      <p:ext uri="{BB962C8B-B14F-4D97-AF65-F5344CB8AC3E}">
        <p14:creationId xmlns:p14="http://schemas.microsoft.com/office/powerpoint/2010/main" val="48177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99" y="381000"/>
            <a:ext cx="7543801" cy="4572000"/>
          </a:xfrm>
          <a:prstGeom prst="rect">
            <a:avLst/>
          </a:prstGeom>
        </p:spPr>
      </p:pic>
      <p:sp>
        <p:nvSpPr>
          <p:cNvPr id="5" name="TextBox 4"/>
          <p:cNvSpPr txBox="1"/>
          <p:nvPr/>
        </p:nvSpPr>
        <p:spPr>
          <a:xfrm>
            <a:off x="76200" y="152400"/>
            <a:ext cx="8991600" cy="400110"/>
          </a:xfrm>
          <a:prstGeom prst="rect">
            <a:avLst/>
          </a:prstGeom>
          <a:noFill/>
        </p:spPr>
        <p:txBody>
          <a:bodyPr wrap="square" rtlCol="0">
            <a:spAutoFit/>
          </a:bodyPr>
          <a:lstStyle/>
          <a:p>
            <a:r>
              <a:rPr lang="en-US" sz="2000" b="1" dirty="0">
                <a:solidFill>
                  <a:prstClr val="black"/>
                </a:solidFill>
              </a:rPr>
              <a:t>CIMSS/ASPB/SSEC Provided Important GOES Imager/Sounder Support  During 2013  </a:t>
            </a:r>
          </a:p>
        </p:txBody>
      </p:sp>
      <p:sp>
        <p:nvSpPr>
          <p:cNvPr id="6" name="TextBox 5"/>
          <p:cNvSpPr txBox="1"/>
          <p:nvPr/>
        </p:nvSpPr>
        <p:spPr>
          <a:xfrm>
            <a:off x="914400" y="4724400"/>
            <a:ext cx="7186326" cy="2031325"/>
          </a:xfrm>
          <a:prstGeom prst="rect">
            <a:avLst/>
          </a:prstGeom>
          <a:noFill/>
        </p:spPr>
        <p:txBody>
          <a:bodyPr wrap="none" rtlCol="0">
            <a:spAutoFit/>
          </a:bodyPr>
          <a:lstStyle/>
          <a:p>
            <a:pPr marL="285750" indent="-285750">
              <a:buFont typeface="Arial" pitchFamily="34" charset="0"/>
              <a:buChar char="•"/>
            </a:pPr>
            <a:r>
              <a:rPr lang="en-US" dirty="0">
                <a:solidFill>
                  <a:srgbClr val="0000FF"/>
                </a:solidFill>
              </a:rPr>
              <a:t>GOES Sounder </a:t>
            </a:r>
            <a:r>
              <a:rPr lang="en-US" dirty="0" err="1">
                <a:solidFill>
                  <a:srgbClr val="0000FF"/>
                </a:solidFill>
              </a:rPr>
              <a:t>Tbb</a:t>
            </a:r>
            <a:r>
              <a:rPr lang="en-US" dirty="0">
                <a:solidFill>
                  <a:srgbClr val="0000FF"/>
                </a:solidFill>
              </a:rPr>
              <a:t> calculated versus observed values (e.g., above fig.)</a:t>
            </a:r>
          </a:p>
          <a:p>
            <a:pPr marL="285750" indent="-285750">
              <a:buFont typeface="Arial" pitchFamily="34" charset="0"/>
              <a:buChar char="•"/>
            </a:pPr>
            <a:r>
              <a:rPr lang="en-US" dirty="0">
                <a:solidFill>
                  <a:srgbClr val="0000FF"/>
                </a:solidFill>
              </a:rPr>
              <a:t>Science support provided during GOES-13 outage (May 2013)</a:t>
            </a:r>
          </a:p>
          <a:p>
            <a:pPr marL="285750" indent="-285750">
              <a:buFont typeface="Arial" pitchFamily="34" charset="0"/>
              <a:buChar char="•"/>
            </a:pPr>
            <a:r>
              <a:rPr lang="en-US" dirty="0">
                <a:solidFill>
                  <a:srgbClr val="0000FF"/>
                </a:solidFill>
              </a:rPr>
              <a:t>Stray light impingement during Imager space looks</a:t>
            </a:r>
          </a:p>
          <a:p>
            <a:pPr marL="285750" indent="-285750">
              <a:buFont typeface="Arial" pitchFamily="34" charset="0"/>
              <a:buChar char="•"/>
            </a:pPr>
            <a:r>
              <a:rPr lang="en-US" dirty="0">
                <a:solidFill>
                  <a:srgbClr val="0000FF"/>
                </a:solidFill>
              </a:rPr>
              <a:t>Sounder striping</a:t>
            </a:r>
          </a:p>
          <a:p>
            <a:pPr marL="285750" indent="-285750">
              <a:buFont typeface="Arial" pitchFamily="34" charset="0"/>
              <a:buChar char="•"/>
            </a:pPr>
            <a:r>
              <a:rPr lang="en-US" dirty="0">
                <a:solidFill>
                  <a:srgbClr val="0000FF"/>
                </a:solidFill>
              </a:rPr>
              <a:t>Imager co-registration</a:t>
            </a:r>
          </a:p>
          <a:p>
            <a:pPr marL="285750" indent="-285750">
              <a:buFont typeface="Arial" pitchFamily="34" charset="0"/>
              <a:buChar char="•"/>
            </a:pPr>
            <a:r>
              <a:rPr lang="en-US" dirty="0">
                <a:solidFill>
                  <a:srgbClr val="0000FF"/>
                </a:solidFill>
              </a:rPr>
              <a:t>Sounder dropped pixels</a:t>
            </a:r>
          </a:p>
          <a:p>
            <a:pPr marL="285750" indent="-285750">
              <a:buFont typeface="Arial" pitchFamily="34" charset="0"/>
              <a:buChar char="•"/>
            </a:pPr>
            <a:r>
              <a:rPr lang="en-US" dirty="0">
                <a:solidFill>
                  <a:srgbClr val="0000FF"/>
                </a:solidFill>
              </a:rPr>
              <a:t>GOES-15 Imager/Sounder nav. during semi-annual ‘yaw-flip' procedures</a:t>
            </a:r>
          </a:p>
        </p:txBody>
      </p:sp>
      <p:sp>
        <p:nvSpPr>
          <p:cNvPr id="7" name="TextBox 6"/>
          <p:cNvSpPr txBox="1"/>
          <p:nvPr/>
        </p:nvSpPr>
        <p:spPr>
          <a:xfrm>
            <a:off x="7315200" y="801739"/>
            <a:ext cx="1651029" cy="307777"/>
          </a:xfrm>
          <a:prstGeom prst="rect">
            <a:avLst/>
          </a:prstGeom>
          <a:noFill/>
        </p:spPr>
        <p:txBody>
          <a:bodyPr wrap="none" rtlCol="0">
            <a:spAutoFit/>
          </a:bodyPr>
          <a:lstStyle/>
          <a:p>
            <a:r>
              <a:rPr lang="en-US" sz="1400" dirty="0" smtClean="0"/>
              <a:t>Funding via GIMPAP</a:t>
            </a:r>
          </a:p>
        </p:txBody>
      </p:sp>
      <p:sp>
        <p:nvSpPr>
          <p:cNvPr id="2" name="Slide Number Placeholder 1"/>
          <p:cNvSpPr>
            <a:spLocks noGrp="1"/>
          </p:cNvSpPr>
          <p:nvPr>
            <p:ph type="sldNum" sz="quarter" idx="12"/>
          </p:nvPr>
        </p:nvSpPr>
        <p:spPr/>
        <p:txBody>
          <a:bodyPr/>
          <a:lstStyle/>
          <a:p>
            <a:fld id="{5B58095D-0700-4D34-999C-825ED75B9AB5}" type="slidenum">
              <a:rPr lang="en-US" smtClean="0">
                <a:solidFill>
                  <a:prstClr val="black">
                    <a:tint val="75000"/>
                  </a:prstClr>
                </a:solidFill>
              </a:rPr>
              <a:pPr/>
              <a:t>45</a:t>
            </a:fld>
            <a:endParaRPr lang="en-US">
              <a:solidFill>
                <a:prstClr val="black">
                  <a:tint val="75000"/>
                </a:prstClr>
              </a:solidFill>
            </a:endParaRPr>
          </a:p>
        </p:txBody>
      </p:sp>
    </p:spTree>
    <p:extLst>
      <p:ext uri="{BB962C8B-B14F-4D97-AF65-F5344CB8AC3E}">
        <p14:creationId xmlns:p14="http://schemas.microsoft.com/office/powerpoint/2010/main" val="11012524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chemeClr val="bg1">
                  <a:lumMod val="50000"/>
                </a:schemeClr>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46</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Enhancements</a:t>
            </a:r>
            <a:endParaRPr lang="en-US" dirty="0"/>
          </a:p>
        </p:txBody>
      </p:sp>
      <p:sp>
        <p:nvSpPr>
          <p:cNvPr id="3" name="Content Placeholder 2"/>
          <p:cNvSpPr>
            <a:spLocks noGrp="1"/>
          </p:cNvSpPr>
          <p:nvPr>
            <p:ph idx="1"/>
          </p:nvPr>
        </p:nvSpPr>
        <p:spPr/>
        <p:txBody>
          <a:bodyPr/>
          <a:lstStyle/>
          <a:p>
            <a:r>
              <a:rPr lang="en-US" dirty="0" smtClean="0"/>
              <a:t>Complete web site, with both imagery and products, other sensors, etc… </a:t>
            </a:r>
          </a:p>
          <a:p>
            <a:endParaRPr lang="en-US" dirty="0"/>
          </a:p>
          <a:p>
            <a:r>
              <a:rPr lang="en-US" dirty="0" smtClean="0"/>
              <a:t>Pseudo-natural color imagery, other combinations…</a:t>
            </a:r>
          </a:p>
          <a:p>
            <a:endParaRPr lang="en-US" dirty="0" smtClean="0"/>
          </a:p>
          <a:p>
            <a:r>
              <a:rPr lang="en-US" dirty="0" smtClean="0"/>
              <a:t>Consider an ‘emission-only’ product from 4 micrometer band</a:t>
            </a:r>
          </a:p>
          <a:p>
            <a:pPr lvl="1"/>
            <a:r>
              <a:rPr lang="en-US" dirty="0" smtClean="0"/>
              <a:t>Suggested by a review team</a:t>
            </a:r>
            <a:endParaRPr lang="en-US" dirty="0"/>
          </a:p>
        </p:txBody>
      </p:sp>
      <p:sp>
        <p:nvSpPr>
          <p:cNvPr id="4" name="Slide Number Placeholder 3"/>
          <p:cNvSpPr>
            <a:spLocks noGrp="1"/>
          </p:cNvSpPr>
          <p:nvPr>
            <p:ph type="sldNum" sz="quarter" idx="12"/>
          </p:nvPr>
        </p:nvSpPr>
        <p:spPr/>
        <p:txBody>
          <a:bodyPr/>
          <a:lstStyle/>
          <a:p>
            <a:pPr>
              <a:defRPr/>
            </a:pPr>
            <a:fld id="{55E20262-73E3-4E1E-A906-448144682B20}" type="slidenum">
              <a:rPr lang="en-US" smtClean="0"/>
              <a:pPr>
                <a:defRPr/>
              </a:pPr>
              <a:t>47</a:t>
            </a:fld>
            <a:endParaRPr lang="en-US"/>
          </a:p>
        </p:txBody>
      </p:sp>
    </p:spTree>
    <p:extLst>
      <p:ext uri="{BB962C8B-B14F-4D97-AF65-F5344CB8AC3E}">
        <p14:creationId xmlns:p14="http://schemas.microsoft.com/office/powerpoint/2010/main" val="895062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Validation – image combination</a:t>
            </a:r>
          </a:p>
        </p:txBody>
      </p:sp>
      <p:sp>
        <p:nvSpPr>
          <p:cNvPr id="122883" name="Rectangle 3"/>
          <p:cNvSpPr>
            <a:spLocks noGrp="1" noChangeArrowheads="1"/>
          </p:cNvSpPr>
          <p:nvPr>
            <p:ph type="body" idx="1"/>
          </p:nvPr>
        </p:nvSpPr>
        <p:spPr>
          <a:xfrm>
            <a:off x="304800" y="1600200"/>
            <a:ext cx="8534400" cy="4114800"/>
          </a:xfrm>
        </p:spPr>
        <p:txBody>
          <a:bodyPr/>
          <a:lstStyle/>
          <a:p>
            <a:pPr eaLnBrk="1" hangingPunct="1"/>
            <a:r>
              <a:rPr lang="en-US" sz="2000" smtClean="0"/>
              <a:t>“True Color” with “synthetic” green band from ABI simulated data (from CIMSS); image from Don Hillger, RAMMB.</a:t>
            </a:r>
          </a:p>
        </p:txBody>
      </p:sp>
      <p:sp>
        <p:nvSpPr>
          <p:cNvPr id="12288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8CA753B5-BC29-446B-9068-58A0520C96B4}" type="slidenum">
              <a:rPr lang="en-US" sz="1400" smtClean="0">
                <a:solidFill>
                  <a:srgbClr val="FFFF00"/>
                </a:solidFill>
                <a:latin typeface="Times New Roman" pitchFamily="18" charset="0"/>
              </a:rPr>
              <a:pPr/>
              <a:t>48</a:t>
            </a:fld>
            <a:endParaRPr lang="en-US" sz="1400" smtClean="0">
              <a:solidFill>
                <a:srgbClr val="FFFF00"/>
              </a:solidFill>
              <a:latin typeface="Times New Roman" pitchFamily="18" charset="0"/>
            </a:endParaRPr>
          </a:p>
        </p:txBody>
      </p:sp>
      <p:pic>
        <p:nvPicPr>
          <p:cNvPr id="12288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626238"/>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Validation – image combination movie</a:t>
            </a:r>
          </a:p>
        </p:txBody>
      </p:sp>
      <p:sp>
        <p:nvSpPr>
          <p:cNvPr id="123907" name="Rectangle 3"/>
          <p:cNvSpPr>
            <a:spLocks noGrp="1" noChangeArrowheads="1"/>
          </p:cNvSpPr>
          <p:nvPr>
            <p:ph type="body" idx="1"/>
          </p:nvPr>
        </p:nvSpPr>
        <p:spPr>
          <a:xfrm>
            <a:off x="304800" y="1528763"/>
            <a:ext cx="8534400" cy="4114800"/>
          </a:xfrm>
        </p:spPr>
        <p:txBody>
          <a:bodyPr/>
          <a:lstStyle/>
          <a:p>
            <a:pPr eaLnBrk="1" hangingPunct="1"/>
            <a:r>
              <a:rPr lang="en-US" sz="2000" smtClean="0"/>
              <a:t>“True Color” with “synthetic” green band </a:t>
            </a:r>
            <a:r>
              <a:rPr lang="en-US" sz="2000" i="1" smtClean="0"/>
              <a:t>movie</a:t>
            </a:r>
            <a:r>
              <a:rPr lang="en-US" sz="2000" smtClean="0"/>
              <a:t> from ABI simulated data (from CIMSS); image from Don Hillger, RAMMB.</a:t>
            </a:r>
          </a:p>
        </p:txBody>
      </p:sp>
      <p:sp>
        <p:nvSpPr>
          <p:cNvPr id="12390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3A4B270C-7076-4DC2-AB15-9379C456843B}" type="slidenum">
              <a:rPr lang="en-US" sz="1400" smtClean="0">
                <a:solidFill>
                  <a:srgbClr val="FFFF00"/>
                </a:solidFill>
                <a:latin typeface="Times New Roman" pitchFamily="18" charset="0"/>
              </a:rPr>
              <a:pPr/>
              <a:t>49</a:t>
            </a:fld>
            <a:endParaRPr lang="en-US" sz="1400" smtClean="0">
              <a:solidFill>
                <a:srgbClr val="FFFF00"/>
              </a:solidFill>
              <a:latin typeface="Times New Roman" pitchFamily="18" charset="0"/>
            </a:endParaRPr>
          </a:p>
        </p:txBody>
      </p:sp>
      <p:pic>
        <p:nvPicPr>
          <p:cNvPr id="12390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7012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304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295400" y="228600"/>
            <a:ext cx="7848600" cy="1143000"/>
          </a:xfrm>
        </p:spPr>
        <p:txBody>
          <a:bodyPr/>
          <a:lstStyle/>
          <a:p>
            <a:r>
              <a:rPr lang="en-US" altLang="zh-CN" sz="3600" smtClean="0">
                <a:ea typeface="SimSun" pitchFamily="2" charset="-122"/>
              </a:rPr>
              <a:t>ABI Band Characteristics</a:t>
            </a:r>
            <a:r>
              <a:rPr lang="en-US" altLang="zh-CN" smtClean="0">
                <a:ea typeface="SimSun" pitchFamily="2" charset="-122"/>
              </a:rPr>
              <a:t> </a:t>
            </a:r>
            <a:br>
              <a:rPr lang="en-US" altLang="zh-CN" smtClean="0">
                <a:ea typeface="SimSun" pitchFamily="2" charset="-122"/>
              </a:rPr>
            </a:br>
            <a:endParaRPr lang="en-US" sz="2800" smtClean="0"/>
          </a:p>
        </p:txBody>
      </p:sp>
      <p:graphicFrame>
        <p:nvGraphicFramePr>
          <p:cNvPr id="82040" name="Group 120"/>
          <p:cNvGraphicFramePr>
            <a:graphicFrameLocks noGrp="1"/>
          </p:cNvGraphicFramePr>
          <p:nvPr>
            <p:ph idx="1"/>
            <p:extLst>
              <p:ext uri="{D42A27DB-BD31-4B8C-83A1-F6EECF244321}">
                <p14:modId xmlns:p14="http://schemas.microsoft.com/office/powerpoint/2010/main" val="3847027398"/>
              </p:ext>
            </p:extLst>
          </p:nvPr>
        </p:nvGraphicFramePr>
        <p:xfrm>
          <a:off x="381000" y="1524000"/>
          <a:ext cx="8534400" cy="5084767"/>
        </p:xfrm>
        <a:graphic>
          <a:graphicData uri="http://schemas.openxmlformats.org/drawingml/2006/table">
            <a:tbl>
              <a:tblPr/>
              <a:tblGrid>
                <a:gridCol w="862013"/>
                <a:gridCol w="2192337"/>
                <a:gridCol w="1974850"/>
                <a:gridCol w="1625600"/>
                <a:gridCol w="1879600"/>
              </a:tblGrid>
              <a:tr h="51819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Band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Central Wavelength </a:t>
                      </a:r>
                    </a:p>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altLang="zh-CN" sz="1400" b="1" i="0" u="none" strike="noStrike" cap="none" normalizeH="0" baseline="0" smtClean="0">
                          <a:ln>
                            <a:noFill/>
                          </a:ln>
                          <a:solidFill>
                            <a:srgbClr val="FFFF00"/>
                          </a:solidFill>
                          <a:effectLst/>
                          <a:latin typeface="Arial" pitchFamily="34" charset="0"/>
                          <a:ea typeface="SimSun" pitchFamily="2" charset="-122"/>
                        </a:rPr>
                        <a:t>(</a:t>
                      </a:r>
                      <a:r>
                        <a:rPr kumimoji="0" lang="en-US" altLang="zh-CN" sz="1400" b="1" i="0" u="none" strike="noStrike" cap="none" normalizeH="0" baseline="0" smtClean="0">
                          <a:ln>
                            <a:noFill/>
                          </a:ln>
                          <a:solidFill>
                            <a:srgbClr val="FFFF00"/>
                          </a:solidFill>
                          <a:effectLst/>
                          <a:latin typeface="Arial" pitchFamily="34" charset="0"/>
                          <a:ea typeface="ＭＳ Ｐゴシック" pitchFamily="34" charset="-128"/>
                        </a:rPr>
                        <a:t>u</a:t>
                      </a:r>
                      <a:r>
                        <a:rPr kumimoji="0" lang="en-US" altLang="zh-CN" sz="1400" b="1" i="0" u="none" strike="noStrike" cap="none" normalizeH="0" baseline="0" smtClean="0">
                          <a:ln>
                            <a:noFill/>
                          </a:ln>
                          <a:solidFill>
                            <a:srgbClr val="FFFF00"/>
                          </a:solidFill>
                          <a:effectLst/>
                          <a:latin typeface="Arial" pitchFamily="34" charset="0"/>
                          <a:ea typeface="SimSun" pitchFamily="2" charset="-122"/>
                        </a:rPr>
                        <a:t>m)</a:t>
                      </a:r>
                      <a:endParaRPr kumimoji="0" lang="en-US" sz="1400" b="1" i="0" u="none" strike="noStrike" cap="none" normalizeH="0" baseline="0" smtClean="0">
                        <a:ln>
                          <a:noFill/>
                        </a:ln>
                        <a:solidFill>
                          <a:srgbClr val="FFFF00"/>
                        </a:solidFill>
                        <a:effectLst/>
                        <a:latin typeface="Arial" pitchFamily="34" charset="0"/>
                        <a:ea typeface="SimSun" pitchFamily="2" charset="-122"/>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Spatial Resolution (km)</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rgbClr val="FFFF00"/>
                          </a:solidFill>
                          <a:effectLst/>
                          <a:latin typeface="Arial" pitchFamily="34" charset="0"/>
                          <a:ea typeface="ＭＳ Ｐゴシック" pitchFamily="34" charset="-128"/>
                        </a:rPr>
                        <a:t>Bit-Depth</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rgbClr val="FFFF00"/>
                          </a:solidFill>
                          <a:effectLst/>
                          <a:latin typeface="Arial" pitchFamily="34" charset="0"/>
                          <a:ea typeface="ＭＳ Ｐゴシック" pitchFamily="34" charset="-128"/>
                        </a:rPr>
                        <a:t>Used in Cloudy and Moisture Imagery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0.47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0.64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0.86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1.38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1.61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2.26</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accent1"/>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3.9</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6.15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7.4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314345">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8.5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9.7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10.35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283482">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16</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13.3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smtClean="0">
                          <a:ln>
                            <a:noFill/>
                          </a:ln>
                          <a:solidFill>
                            <a:schemeClr val="hlink"/>
                          </a:solidFill>
                          <a:effectLst/>
                          <a:latin typeface="Arial" pitchFamily="34" charset="0"/>
                          <a:ea typeface="ＭＳ Ｐゴシック" pitchFamily="34" charset="-128"/>
                        </a:rPr>
                        <a:t>12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90000"/>
                        </a:lnSpc>
                        <a:spcBef>
                          <a:spcPct val="20000"/>
                        </a:spcBef>
                        <a:spcAft>
                          <a:spcPct val="0"/>
                        </a:spcAft>
                        <a:buClr>
                          <a:srgbClr val="FAFD00"/>
                        </a:buClr>
                        <a:buSzPct val="100000"/>
                        <a:buFont typeface="Symbol" pitchFamily="18" charset="2"/>
                        <a:buNone/>
                        <a:tabLst/>
                      </a:pPr>
                      <a:r>
                        <a:rPr kumimoji="0" lang="en-US" sz="1400" b="1" i="0" u="none" strike="noStrike" cap="none" normalizeH="0" baseline="0" dirty="0" smtClean="0">
                          <a:ln>
                            <a:noFill/>
                          </a:ln>
                          <a:solidFill>
                            <a:schemeClr val="hlink"/>
                          </a:solidFill>
                          <a:effectLst/>
                          <a:latin typeface="Arial" pitchFamily="34" charset="0"/>
                          <a:ea typeface="ＭＳ Ｐゴシック" pitchFamily="34" charset="-128"/>
                        </a:rPr>
                        <a:t>Yes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grpSp>
        <p:nvGrpSpPr>
          <p:cNvPr id="97393" name="Group 113"/>
          <p:cNvGrpSpPr>
            <a:grpSpLocks/>
          </p:cNvGrpSpPr>
          <p:nvPr/>
        </p:nvGrpSpPr>
        <p:grpSpPr bwMode="auto">
          <a:xfrm>
            <a:off x="574675" y="2057400"/>
            <a:ext cx="762000" cy="1676400"/>
            <a:chOff x="384" y="1296"/>
            <a:chExt cx="480" cy="1056"/>
          </a:xfrm>
        </p:grpSpPr>
        <p:sp>
          <p:nvSpPr>
            <p:cNvPr id="97397" name="Oval 114"/>
            <p:cNvSpPr>
              <a:spLocks noChangeArrowheads="1"/>
            </p:cNvSpPr>
            <p:nvPr/>
          </p:nvSpPr>
          <p:spPr bwMode="auto">
            <a:xfrm>
              <a:off x="384" y="1296"/>
              <a:ext cx="288" cy="1056"/>
            </a:xfrm>
            <a:prstGeom prst="ellipse">
              <a:avLst/>
            </a:prstGeom>
            <a:noFill/>
            <a:ln w="25400" algn="ctr">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8" name="Text Box 115"/>
            <p:cNvSpPr txBox="1">
              <a:spLocks noChangeArrowheads="1"/>
            </p:cNvSpPr>
            <p:nvPr/>
          </p:nvSpPr>
          <p:spPr bwMode="auto">
            <a:xfrm rot="10800000">
              <a:off x="614" y="1361"/>
              <a:ext cx="250" cy="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618FFD"/>
                  </a:solidFill>
                  <a:ea typeface="ＭＳ Ｐゴシック" pitchFamily="34" charset="-128"/>
                </a:rPr>
                <a:t>Reflective bands</a:t>
              </a:r>
            </a:p>
          </p:txBody>
        </p:sp>
      </p:grpSp>
      <p:grpSp>
        <p:nvGrpSpPr>
          <p:cNvPr id="97394" name="Group 116"/>
          <p:cNvGrpSpPr>
            <a:grpSpLocks/>
          </p:cNvGrpSpPr>
          <p:nvPr/>
        </p:nvGrpSpPr>
        <p:grpSpPr bwMode="auto">
          <a:xfrm>
            <a:off x="574675" y="3733800"/>
            <a:ext cx="777875" cy="2895600"/>
            <a:chOff x="384" y="2352"/>
            <a:chExt cx="490" cy="1824"/>
          </a:xfrm>
        </p:grpSpPr>
        <p:sp>
          <p:nvSpPr>
            <p:cNvPr id="97395" name="Oval 117"/>
            <p:cNvSpPr>
              <a:spLocks noChangeArrowheads="1"/>
            </p:cNvSpPr>
            <p:nvPr/>
          </p:nvSpPr>
          <p:spPr bwMode="auto">
            <a:xfrm>
              <a:off x="384" y="2352"/>
              <a:ext cx="288" cy="1824"/>
            </a:xfrm>
            <a:prstGeom prst="ellipse">
              <a:avLst/>
            </a:prstGeom>
            <a:noFill/>
            <a:ln w="25400" algn="ctr">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97396" name="Text Box 118"/>
            <p:cNvSpPr txBox="1">
              <a:spLocks noChangeArrowheads="1"/>
            </p:cNvSpPr>
            <p:nvPr/>
          </p:nvSpPr>
          <p:spPr bwMode="auto">
            <a:xfrm rot="10800000">
              <a:off x="624" y="2721"/>
              <a:ext cx="250" cy="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fontAlgn="base">
                <a:spcBef>
                  <a:spcPct val="0"/>
                </a:spcBef>
                <a:spcAft>
                  <a:spcPct val="0"/>
                </a:spcAft>
              </a:pPr>
              <a:r>
                <a:rPr lang="en-US" sz="1400" i="0">
                  <a:solidFill>
                    <a:srgbClr val="FC0128"/>
                  </a:solidFill>
                  <a:ea typeface="ＭＳ Ｐゴシック" pitchFamily="34" charset="-128"/>
                </a:rPr>
                <a:t>Emissive (IR) bands</a:t>
              </a:r>
            </a:p>
          </p:txBody>
        </p:sp>
      </p:grpSp>
      <p:sp>
        <p:nvSpPr>
          <p:cNvPr id="2" name="Slide Number Placeholder 1"/>
          <p:cNvSpPr>
            <a:spLocks noGrp="1"/>
          </p:cNvSpPr>
          <p:nvPr>
            <p:ph type="sldNum" sz="quarter" idx="11"/>
          </p:nvPr>
        </p:nvSpPr>
        <p:spPr/>
        <p:txBody>
          <a:bodyPr/>
          <a:lstStyle/>
          <a:p>
            <a:pPr>
              <a:defRPr/>
            </a:pPr>
            <a:fld id="{29CC263A-0325-4CDC-AF33-8A0D3B833A26}" type="slidenum">
              <a:rPr lang="en-US" smtClean="0"/>
              <a:pPr>
                <a:defRPr/>
              </a:pPr>
              <a:t>5</a:t>
            </a:fld>
            <a:endParaRPr lang="en-US"/>
          </a:p>
        </p:txBody>
      </p:sp>
    </p:spTree>
    <p:extLst>
      <p:ext uri="{BB962C8B-B14F-4D97-AF65-F5344CB8AC3E}">
        <p14:creationId xmlns:p14="http://schemas.microsoft.com/office/powerpoint/2010/main" val="3502497998"/>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smtClean="0"/>
              <a:t>“RGB Color” (VIS 0.6, VIS 0.8, and NearIR 1.6 um) with ABI simulated data (from CIMSS); image from William Straka, CIMSS and using the EUMETSAT enhancement.</a:t>
            </a:r>
          </a:p>
        </p:txBody>
      </p:sp>
      <p:pic>
        <p:nvPicPr>
          <p:cNvPr id="124932" name="Picture 1"/>
          <p:cNvPicPr>
            <a:picLocks noChangeAspect="1"/>
          </p:cNvPicPr>
          <p:nvPr/>
        </p:nvPicPr>
        <p:blipFill>
          <a:blip r:embed="rId2">
            <a:extLst>
              <a:ext uri="{28A0092B-C50C-407E-A947-70E740481C1C}">
                <a14:useLocalDpi xmlns:a14="http://schemas.microsoft.com/office/drawing/2010/main" val="0"/>
              </a:ext>
            </a:extLst>
          </a:blip>
          <a:srcRect t="12653" b="2251"/>
          <a:stretch>
            <a:fillRect/>
          </a:stretch>
        </p:blipFill>
        <p:spPr bwMode="auto">
          <a:xfrm>
            <a:off x="1371600" y="2819400"/>
            <a:ext cx="648335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50</a:t>
            </a:fld>
            <a:endParaRPr lang="en-US" sz="1400" smtClean="0">
              <a:solidFill>
                <a:srgbClr val="FFFF00"/>
              </a:solidFill>
              <a:latin typeface="Times New Roman" pitchFamily="18" charset="0"/>
            </a:endParaRPr>
          </a:p>
        </p:txBody>
      </p:sp>
    </p:spTree>
    <p:extLst>
      <p:ext uri="{BB962C8B-B14F-4D97-AF65-F5344CB8AC3E}">
        <p14:creationId xmlns:p14="http://schemas.microsoft.com/office/powerpoint/2010/main" val="28531671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Validation – image combination</a:t>
            </a:r>
          </a:p>
        </p:txBody>
      </p:sp>
      <p:sp>
        <p:nvSpPr>
          <p:cNvPr id="124931" name="Rectangle 3"/>
          <p:cNvSpPr>
            <a:spLocks noGrp="1" noChangeArrowheads="1"/>
          </p:cNvSpPr>
          <p:nvPr>
            <p:ph type="body" idx="1"/>
          </p:nvPr>
        </p:nvSpPr>
        <p:spPr>
          <a:xfrm>
            <a:off x="304800" y="1600200"/>
            <a:ext cx="8534400" cy="4114800"/>
          </a:xfrm>
        </p:spPr>
        <p:txBody>
          <a:bodyPr/>
          <a:lstStyle/>
          <a:p>
            <a:pPr eaLnBrk="1" hangingPunct="1"/>
            <a:r>
              <a:rPr lang="en-US" sz="2400" dirty="0" smtClean="0"/>
              <a:t>Vis and IR ‘sandwich’ product… </a:t>
            </a:r>
          </a:p>
        </p:txBody>
      </p:sp>
      <p:sp>
        <p:nvSpPr>
          <p:cNvPr id="124933"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D3E8E0E7-5017-48D5-972E-4C28039C07DA}" type="slidenum">
              <a:rPr lang="en-US" sz="1400" smtClean="0">
                <a:solidFill>
                  <a:srgbClr val="FFFF00"/>
                </a:solidFill>
                <a:latin typeface="Times New Roman" pitchFamily="18" charset="0"/>
              </a:rPr>
              <a:pPr/>
              <a:t>51</a:t>
            </a:fld>
            <a:endParaRPr lang="en-US" sz="1400" dirty="0" smtClean="0">
              <a:solidFill>
                <a:srgbClr val="FFFF00"/>
              </a:solidFill>
              <a:latin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057400"/>
            <a:ext cx="5029200" cy="4526280"/>
          </a:xfrm>
          <a:prstGeom prst="rect">
            <a:avLst/>
          </a:prstGeom>
        </p:spPr>
      </p:pic>
      <p:sp>
        <p:nvSpPr>
          <p:cNvPr id="3" name="TextBox 2"/>
          <p:cNvSpPr txBox="1"/>
          <p:nvPr/>
        </p:nvSpPr>
        <p:spPr>
          <a:xfrm>
            <a:off x="2209800" y="6550223"/>
            <a:ext cx="6477000" cy="307777"/>
          </a:xfrm>
          <a:prstGeom prst="rect">
            <a:avLst/>
          </a:prstGeom>
          <a:noFill/>
        </p:spPr>
        <p:txBody>
          <a:bodyPr wrap="square" rtlCol="0">
            <a:spAutoFit/>
          </a:bodyPr>
          <a:lstStyle/>
          <a:p>
            <a:r>
              <a:rPr lang="en-US" sz="1400" dirty="0" smtClean="0">
                <a:solidFill>
                  <a:schemeClr val="bg1">
                    <a:lumMod val="20000"/>
                    <a:lumOff val="80000"/>
                  </a:schemeClr>
                </a:solidFill>
              </a:rPr>
              <a:t>Created in </a:t>
            </a:r>
            <a:r>
              <a:rPr lang="en-US" sz="1400" dirty="0" err="1" smtClean="0">
                <a:solidFill>
                  <a:schemeClr val="bg1">
                    <a:lumMod val="20000"/>
                    <a:lumOff val="80000"/>
                  </a:schemeClr>
                </a:solidFill>
              </a:rPr>
              <a:t>McIDAS</a:t>
            </a:r>
            <a:r>
              <a:rPr lang="en-US" sz="1400" dirty="0" smtClean="0">
                <a:solidFill>
                  <a:schemeClr val="bg1">
                    <a:lumMod val="20000"/>
                    <a:lumOff val="80000"/>
                  </a:schemeClr>
                </a:solidFill>
              </a:rPr>
              <a:t>-V by </a:t>
            </a:r>
            <a:r>
              <a:rPr lang="en-US" sz="1400" dirty="0" err="1" smtClean="0">
                <a:solidFill>
                  <a:schemeClr val="bg1">
                    <a:lumMod val="20000"/>
                    <a:lumOff val="80000"/>
                  </a:schemeClr>
                </a:solidFill>
              </a:rPr>
              <a:t>Joleen</a:t>
            </a:r>
            <a:r>
              <a:rPr lang="en-US" sz="1400" dirty="0" smtClean="0">
                <a:solidFill>
                  <a:schemeClr val="bg1">
                    <a:lumMod val="20000"/>
                    <a:lumOff val="80000"/>
                  </a:schemeClr>
                </a:solidFill>
              </a:rPr>
              <a:t> </a:t>
            </a:r>
            <a:r>
              <a:rPr lang="en-US" sz="1400" dirty="0" err="1" smtClean="0">
                <a:solidFill>
                  <a:schemeClr val="bg1">
                    <a:lumMod val="20000"/>
                    <a:lumOff val="80000"/>
                  </a:schemeClr>
                </a:solidFill>
              </a:rPr>
              <a:t>Feltz</a:t>
            </a:r>
            <a:r>
              <a:rPr lang="en-US" sz="1400" dirty="0" smtClean="0">
                <a:solidFill>
                  <a:schemeClr val="bg1">
                    <a:lumMod val="20000"/>
                    <a:lumOff val="80000"/>
                  </a:schemeClr>
                </a:solidFill>
              </a:rPr>
              <a:t>; similar </a:t>
            </a:r>
            <a:r>
              <a:rPr lang="en-US" sz="1400" dirty="0" smtClean="0">
                <a:solidFill>
                  <a:schemeClr val="bg1">
                    <a:lumMod val="20000"/>
                    <a:lumOff val="80000"/>
                  </a:schemeClr>
                </a:solidFill>
              </a:rPr>
              <a:t>to the method of Martin </a:t>
            </a:r>
            <a:r>
              <a:rPr lang="en-US" sz="1400" dirty="0" err="1" smtClean="0">
                <a:solidFill>
                  <a:schemeClr val="bg1">
                    <a:lumMod val="20000"/>
                    <a:lumOff val="80000"/>
                  </a:schemeClr>
                </a:solidFill>
              </a:rPr>
              <a:t>Setvak</a:t>
            </a:r>
            <a:endParaRPr lang="en-US" sz="1400" dirty="0">
              <a:solidFill>
                <a:schemeClr val="bg1">
                  <a:lumMod val="20000"/>
                  <a:lumOff val="80000"/>
                </a:schemeClr>
              </a:solidFill>
            </a:endParaRPr>
          </a:p>
        </p:txBody>
      </p:sp>
    </p:spTree>
    <p:extLst>
      <p:ext uri="{BB962C8B-B14F-4D97-AF65-F5344CB8AC3E}">
        <p14:creationId xmlns:p14="http://schemas.microsoft.com/office/powerpoint/2010/main" val="20425551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 descr="Capture_web_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459038" y="2378075"/>
            <a:ext cx="376237"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4" name="Oval 3"/>
          <p:cNvSpPr/>
          <p:nvPr/>
        </p:nvSpPr>
        <p:spPr>
          <a:xfrm>
            <a:off x="4978400" y="3267075"/>
            <a:ext cx="376238" cy="323850"/>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5" name="Oval 4"/>
          <p:cNvSpPr/>
          <p:nvPr/>
        </p:nvSpPr>
        <p:spPr>
          <a:xfrm>
            <a:off x="4978400" y="4551363"/>
            <a:ext cx="376238" cy="325437"/>
          </a:xfrm>
          <a:prstGeom prst="ellipse">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6" name="Oval 5"/>
          <p:cNvSpPr/>
          <p:nvPr/>
        </p:nvSpPr>
        <p:spPr>
          <a:xfrm>
            <a:off x="4835525" y="1990725"/>
            <a:ext cx="630238" cy="325438"/>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20000"/>
              </a:spcBef>
              <a:spcAft>
                <a:spcPct val="0"/>
              </a:spcAft>
              <a:defRPr/>
            </a:pPr>
            <a:endParaRPr lang="en-US" sz="2000" b="1" i="1">
              <a:solidFill>
                <a:srgbClr val="FFFFFF"/>
              </a:solidFill>
            </a:endParaRPr>
          </a:p>
        </p:txBody>
      </p:sp>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52</a:t>
            </a:fld>
            <a:endParaRPr lang="en-US"/>
          </a:p>
        </p:txBody>
      </p:sp>
    </p:spTree>
    <p:extLst>
      <p:ext uri="{BB962C8B-B14F-4D97-AF65-F5344CB8AC3E}">
        <p14:creationId xmlns:p14="http://schemas.microsoft.com/office/powerpoint/2010/main" val="2419945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1" descr="Capture_web_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53</a:t>
            </a:fld>
            <a:endParaRPr lang="en-US"/>
          </a:p>
        </p:txBody>
      </p:sp>
    </p:spTree>
    <p:extLst>
      <p:ext uri="{BB962C8B-B14F-4D97-AF65-F5344CB8AC3E}">
        <p14:creationId xmlns:p14="http://schemas.microsoft.com/office/powerpoint/2010/main" val="40152752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1" descr="Capture_web_3"/>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54</a:t>
            </a:fld>
            <a:endParaRPr lang="en-US"/>
          </a:p>
        </p:txBody>
      </p:sp>
    </p:spTree>
    <p:extLst>
      <p:ext uri="{BB962C8B-B14F-4D97-AF65-F5344CB8AC3E}">
        <p14:creationId xmlns:p14="http://schemas.microsoft.com/office/powerpoint/2010/main" val="16576888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1" descr="Capture_web_4"/>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70000" y="0"/>
            <a:ext cx="660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29D48766-2F9A-4AD5-83A6-AC7594871D43}" type="slidenum">
              <a:rPr lang="en-US" smtClean="0"/>
              <a:pPr>
                <a:defRPr/>
              </a:pPr>
              <a:t>55</a:t>
            </a:fld>
            <a:endParaRPr lang="en-US"/>
          </a:p>
        </p:txBody>
      </p:sp>
    </p:spTree>
    <p:extLst>
      <p:ext uri="{BB962C8B-B14F-4D97-AF65-F5344CB8AC3E}">
        <p14:creationId xmlns:p14="http://schemas.microsoft.com/office/powerpoint/2010/main" val="24290819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457200" y="0"/>
            <a:ext cx="8229600" cy="1143000"/>
          </a:xfrm>
        </p:spPr>
        <p:txBody>
          <a:bodyPr/>
          <a:lstStyle/>
          <a:p>
            <a:pPr eaLnBrk="1" hangingPunct="1"/>
            <a:r>
              <a:rPr lang="en-US" smtClean="0">
                <a:solidFill>
                  <a:srgbClr val="FFFF00"/>
                </a:solidFill>
              </a:rPr>
              <a:t>Google Earth</a:t>
            </a:r>
          </a:p>
        </p:txBody>
      </p:sp>
      <p:sp>
        <p:nvSpPr>
          <p:cNvPr id="146435" name="Rectangle 3"/>
          <p:cNvSpPr>
            <a:spLocks noGrp="1" noChangeArrowheads="1"/>
          </p:cNvSpPr>
          <p:nvPr>
            <p:ph type="body" idx="1"/>
          </p:nvPr>
        </p:nvSpPr>
        <p:spPr>
          <a:xfrm>
            <a:off x="173038" y="1020763"/>
            <a:ext cx="8869362" cy="4525962"/>
          </a:xfrm>
        </p:spPr>
        <p:txBody>
          <a:bodyPr/>
          <a:lstStyle/>
          <a:p>
            <a:pPr eaLnBrk="1" hangingPunct="1"/>
            <a:r>
              <a:rPr lang="en-US" smtClean="0">
                <a:solidFill>
                  <a:schemeClr val="bg1"/>
                </a:solidFill>
              </a:rPr>
              <a:t>Consider other formats, such as google earth:</a:t>
            </a:r>
          </a:p>
          <a:p>
            <a:pPr lvl="1" eaLnBrk="1" hangingPunct="1"/>
            <a:r>
              <a:rPr lang="en-US" sz="2000" smtClean="0">
                <a:solidFill>
                  <a:schemeClr val="bg1"/>
                </a:solidFill>
                <a:hlinkClick r:id="rId2"/>
              </a:rPr>
              <a:t>http://cimss.ssec.wisc.edu/goes/abi/loops/links.html</a:t>
            </a:r>
            <a:endParaRPr lang="en-US" sz="2000" smtClean="0">
              <a:solidFill>
                <a:schemeClr val="bg1"/>
              </a:solidFill>
            </a:endParaRPr>
          </a:p>
          <a:p>
            <a:pPr lvl="1" eaLnBrk="1" hangingPunct="1"/>
            <a:r>
              <a:rPr lang="en-US" sz="2000" smtClean="0">
                <a:solidFill>
                  <a:schemeClr val="bg1"/>
                </a:solidFill>
              </a:rPr>
              <a:t>GOES-R Advanced Baseline Imager (ABI) Band 2 shown</a:t>
            </a:r>
          </a:p>
          <a:p>
            <a:pPr lvl="1" eaLnBrk="1" hangingPunct="1"/>
            <a:endParaRPr lang="en-US" sz="2000" smtClean="0">
              <a:solidFill>
                <a:schemeClr val="bg1"/>
              </a:solidFill>
            </a:endParaRPr>
          </a:p>
        </p:txBody>
      </p:sp>
      <p:pic>
        <p:nvPicPr>
          <p:cNvPr id="146436" name="Picture 6" descr="Screen shot 2010-09-22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2549525"/>
            <a:ext cx="6367462" cy="4151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643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hangingPunct="1"/>
            <a:fld id="{05671C37-82B4-434F-878E-3870A91C2C55}" type="slidenum">
              <a:rPr lang="en-US" sz="1400" smtClean="0">
                <a:solidFill>
                  <a:srgbClr val="000000"/>
                </a:solidFill>
              </a:rPr>
              <a:pPr eaLnBrk="1" hangingPunct="1"/>
              <a:t>56</a:t>
            </a:fld>
            <a:endParaRPr lang="en-US" sz="1400" smtClean="0">
              <a:solidFill>
                <a:srgbClr val="000000"/>
              </a:solidFill>
            </a:endParaRPr>
          </a:p>
        </p:txBody>
      </p:sp>
    </p:spTree>
    <p:extLst>
      <p:ext uri="{BB962C8B-B14F-4D97-AF65-F5344CB8AC3E}">
        <p14:creationId xmlns:p14="http://schemas.microsoft.com/office/powerpoint/2010/main" val="3402804191"/>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57</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3015209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PLT</a:t>
            </a:r>
            <a:endParaRPr lang="en-US" dirty="0"/>
          </a:p>
        </p:txBody>
      </p:sp>
      <p:sp>
        <p:nvSpPr>
          <p:cNvPr id="3" name="Content Placeholder 2"/>
          <p:cNvSpPr>
            <a:spLocks noGrp="1"/>
          </p:cNvSpPr>
          <p:nvPr>
            <p:ph idx="1"/>
          </p:nvPr>
        </p:nvSpPr>
        <p:spPr>
          <a:xfrm>
            <a:off x="457200" y="1804952"/>
            <a:ext cx="8534400" cy="4672048"/>
          </a:xfrm>
        </p:spPr>
        <p:txBody>
          <a:bodyPr>
            <a:spAutoFit/>
          </a:bodyPr>
          <a:lstStyle/>
          <a:p>
            <a:pPr marL="0" indent="0">
              <a:buNone/>
            </a:pPr>
            <a:r>
              <a:rPr lang="en-US" sz="2400" dirty="0" smtClean="0"/>
              <a:t>Ideally:</a:t>
            </a:r>
          </a:p>
          <a:p>
            <a:r>
              <a:rPr lang="en-US" sz="2400" dirty="0" smtClean="0"/>
              <a:t>Fully </a:t>
            </a:r>
            <a:r>
              <a:rPr lang="en-US" sz="2400" dirty="0" smtClean="0"/>
              <a:t>funded teams! </a:t>
            </a:r>
            <a:r>
              <a:rPr lang="en-US" sz="2400" dirty="0" smtClean="0">
                <a:sym typeface="Wingdings" pitchFamily="2" charset="2"/>
              </a:rPr>
              <a:t></a:t>
            </a:r>
            <a:endParaRPr lang="en-US" sz="2400" dirty="0" smtClean="0"/>
          </a:p>
          <a:p>
            <a:r>
              <a:rPr lang="en-US" sz="2400" dirty="0" smtClean="0"/>
              <a:t>CMIP </a:t>
            </a:r>
            <a:r>
              <a:rPr lang="en-US" sz="2400" dirty="0"/>
              <a:t>files will initially be validated against their raw counts. (Cross checking the conversion to radiance and reflectance factor/brightness temperature).</a:t>
            </a:r>
          </a:p>
          <a:p>
            <a:r>
              <a:rPr lang="en-US" sz="2400" dirty="0" smtClean="0"/>
              <a:t>the </a:t>
            </a:r>
            <a:r>
              <a:rPr lang="en-US" sz="2400" dirty="0" smtClean="0"/>
              <a:t>GRB data will be fully accessible from the beginning of the PLT (Post Launch Test)</a:t>
            </a:r>
          </a:p>
          <a:p>
            <a:r>
              <a:rPr lang="en-US" sz="2400" dirty="0" smtClean="0"/>
              <a:t>the </a:t>
            </a:r>
            <a:r>
              <a:rPr lang="en-US" sz="2400" dirty="0" smtClean="0"/>
              <a:t>PLT would be extended so that other scan modes (‘timelines’) could be tested</a:t>
            </a:r>
          </a:p>
          <a:p>
            <a:r>
              <a:rPr lang="en-US" sz="2400" dirty="0" smtClean="0"/>
              <a:t>NWS </a:t>
            </a:r>
            <a:r>
              <a:rPr lang="en-US" sz="2400" dirty="0" smtClean="0"/>
              <a:t>and other </a:t>
            </a:r>
            <a:r>
              <a:rPr lang="en-US" sz="2400" dirty="0" smtClean="0"/>
              <a:t>users </a:t>
            </a:r>
            <a:r>
              <a:rPr lang="en-US" sz="2400" dirty="0" smtClean="0"/>
              <a:t>will be </a:t>
            </a:r>
            <a:r>
              <a:rPr lang="en-US" sz="2400" dirty="0" smtClean="0"/>
              <a:t>fully </a:t>
            </a:r>
            <a:r>
              <a:rPr lang="en-US" sz="2400" dirty="0" smtClean="0"/>
              <a:t>engaged</a:t>
            </a:r>
          </a:p>
          <a:p>
            <a:pPr lvl="1"/>
            <a:r>
              <a:rPr lang="en-US" sz="2400" dirty="0" smtClean="0"/>
              <a:t>Data flowing </a:t>
            </a:r>
            <a:r>
              <a:rPr lang="en-US" sz="2400" dirty="0" smtClean="0"/>
              <a:t>end-to-end</a:t>
            </a:r>
            <a:endParaRPr lang="en-US" sz="2400"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58</a:t>
            </a:fld>
            <a:endParaRPr lang="en-US" dirty="0">
              <a:solidFill>
                <a:srgbClr val="000000"/>
              </a:solidFill>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248400" y="76200"/>
            <a:ext cx="2554922" cy="2667000"/>
          </a:xfrm>
          <a:prstGeom prst="rect">
            <a:avLst/>
          </a:prstGeom>
        </p:spPr>
      </p:pic>
    </p:spTree>
    <p:extLst>
      <p:ext uri="{BB962C8B-B14F-4D97-AF65-F5344CB8AC3E}">
        <p14:creationId xmlns:p14="http://schemas.microsoft.com/office/powerpoint/2010/main" val="34417266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51A40266-605E-4752-BDC4-8A79B2F1644A}" type="slidenum">
              <a:rPr lang="en-US" sz="1400" i="0" smtClean="0">
                <a:solidFill>
                  <a:srgbClr val="FFFF00"/>
                </a:solidFill>
                <a:latin typeface="Times New Roman" pitchFamily="18" charset="0"/>
              </a:rPr>
              <a:pPr/>
              <a:t>59</a:t>
            </a:fld>
            <a:endParaRPr lang="en-US" sz="1400" i="0" smtClean="0">
              <a:solidFill>
                <a:srgbClr val="FFFF00"/>
              </a:solidFill>
              <a:latin typeface="Times New Roman" pitchFamily="18" charset="0"/>
            </a:endParaRPr>
          </a:p>
        </p:txBody>
      </p:sp>
      <p:sp>
        <p:nvSpPr>
          <p:cNvPr id="149507" name="Rectangle 2"/>
          <p:cNvSpPr>
            <a:spLocks noGrp="1" noChangeArrowheads="1"/>
          </p:cNvSpPr>
          <p:nvPr>
            <p:ph type="title"/>
          </p:nvPr>
        </p:nvSpPr>
        <p:spPr/>
        <p:txBody>
          <a:bodyPr/>
          <a:lstStyle/>
          <a:p>
            <a:r>
              <a:rPr lang="en-US" sz="3200" smtClean="0"/>
              <a:t>Summary</a:t>
            </a:r>
          </a:p>
        </p:txBody>
      </p:sp>
      <p:sp>
        <p:nvSpPr>
          <p:cNvPr id="149508" name="Rectangle 3"/>
          <p:cNvSpPr>
            <a:spLocks noGrp="1" noChangeArrowheads="1"/>
          </p:cNvSpPr>
          <p:nvPr>
            <p:ph type="body" idx="1"/>
          </p:nvPr>
        </p:nvSpPr>
        <p:spPr>
          <a:xfrm>
            <a:off x="355600" y="1285875"/>
            <a:ext cx="8859838" cy="5202238"/>
          </a:xfrm>
        </p:spPr>
        <p:txBody>
          <a:bodyPr/>
          <a:lstStyle/>
          <a:p>
            <a:pPr>
              <a:lnSpc>
                <a:spcPct val="80000"/>
              </a:lnSpc>
            </a:pPr>
            <a:r>
              <a:rPr lang="en-US" sz="1800" dirty="0" smtClean="0">
                <a:solidFill>
                  <a:srgbClr val="FFFF66"/>
                </a:solidFill>
              </a:rPr>
              <a:t>Imagery is the key product and hence needs a sufficient validation tool set.</a:t>
            </a: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This tool set should at least include: </a:t>
            </a:r>
          </a:p>
          <a:p>
            <a:pPr lvl="1">
              <a:lnSpc>
                <a:spcPct val="80000"/>
              </a:lnSpc>
            </a:pPr>
            <a:r>
              <a:rPr lang="en-US" sz="1600" dirty="0" smtClean="0">
                <a:solidFill>
                  <a:srgbClr val="FFFF66"/>
                </a:solidFill>
              </a:rPr>
              <a:t>Thumbnail images</a:t>
            </a:r>
          </a:p>
          <a:p>
            <a:pPr lvl="1">
              <a:lnSpc>
                <a:spcPct val="80000"/>
              </a:lnSpc>
            </a:pPr>
            <a:r>
              <a:rPr lang="en-US" sz="1600" dirty="0" smtClean="0">
                <a:solidFill>
                  <a:srgbClr val="FFFF66"/>
                </a:solidFill>
              </a:rPr>
              <a:t>Full size and/or zoomed images</a:t>
            </a:r>
          </a:p>
          <a:p>
            <a:pPr lvl="1">
              <a:lnSpc>
                <a:spcPct val="80000"/>
              </a:lnSpc>
            </a:pPr>
            <a:r>
              <a:rPr lang="en-US" sz="1600" dirty="0" smtClean="0">
                <a:solidFill>
                  <a:srgbClr val="FFFF66"/>
                </a:solidFill>
              </a:rPr>
              <a:t>Animations</a:t>
            </a:r>
          </a:p>
          <a:p>
            <a:pPr lvl="1">
              <a:lnSpc>
                <a:spcPct val="80000"/>
              </a:lnSpc>
            </a:pPr>
            <a:r>
              <a:rPr lang="en-US" sz="1600" dirty="0" smtClean="0">
                <a:solidFill>
                  <a:srgbClr val="FFFF66"/>
                </a:solidFill>
              </a:rPr>
              <a:t>Times series of radiances/brightness temperatures</a:t>
            </a:r>
          </a:p>
          <a:p>
            <a:pPr lvl="1">
              <a:lnSpc>
                <a:spcPct val="80000"/>
              </a:lnSpc>
            </a:pPr>
            <a:r>
              <a:rPr lang="en-US" sz="1600" dirty="0" smtClean="0">
                <a:solidFill>
                  <a:srgbClr val="FFFF66"/>
                </a:solidFill>
              </a:rPr>
              <a:t>Statistics of radiances/brightness temperatures</a:t>
            </a:r>
          </a:p>
          <a:p>
            <a:pPr lvl="1">
              <a:lnSpc>
                <a:spcPct val="80000"/>
              </a:lnSpc>
            </a:pPr>
            <a:r>
              <a:rPr lang="en-US" sz="1600" dirty="0" smtClean="0">
                <a:solidFill>
                  <a:srgbClr val="FFFF66"/>
                </a:solidFill>
              </a:rPr>
              <a:t>Temporal difference images</a:t>
            </a:r>
          </a:p>
          <a:p>
            <a:pPr lvl="1">
              <a:lnSpc>
                <a:spcPct val="80000"/>
              </a:lnSpc>
            </a:pPr>
            <a:r>
              <a:rPr lang="en-US" sz="1600" dirty="0" smtClean="0">
                <a:solidFill>
                  <a:srgbClr val="FFFF66"/>
                </a:solidFill>
              </a:rPr>
              <a:t>Spectral band differences</a:t>
            </a:r>
          </a:p>
          <a:p>
            <a:pPr lvl="1">
              <a:lnSpc>
                <a:spcPct val="80000"/>
              </a:lnSpc>
            </a:pPr>
            <a:r>
              <a:rPr lang="en-US" sz="1600" dirty="0" smtClean="0">
                <a:solidFill>
                  <a:srgbClr val="FFFF66"/>
                </a:solidFill>
              </a:rPr>
              <a:t>Combine images</a:t>
            </a:r>
          </a:p>
          <a:p>
            <a:pPr lvl="1">
              <a:lnSpc>
                <a:spcPct val="80000"/>
              </a:lnSpc>
            </a:pPr>
            <a:r>
              <a:rPr lang="en-US" sz="1600" dirty="0" smtClean="0">
                <a:solidFill>
                  <a:srgbClr val="FFFF66"/>
                </a:solidFill>
              </a:rPr>
              <a:t>Product generation!</a:t>
            </a:r>
          </a:p>
          <a:p>
            <a:pPr lvl="1">
              <a:lnSpc>
                <a:spcPct val="80000"/>
              </a:lnSpc>
            </a:pPr>
            <a:r>
              <a:rPr lang="en-US" sz="1600" dirty="0" smtClean="0">
                <a:solidFill>
                  <a:srgbClr val="FFFF66"/>
                </a:solidFill>
              </a:rPr>
              <a:t>Forward model “</a:t>
            </a:r>
            <a:r>
              <a:rPr lang="en-US" sz="1600" dirty="0" err="1" smtClean="0">
                <a:solidFill>
                  <a:srgbClr val="FFFF66"/>
                </a:solidFill>
              </a:rPr>
              <a:t>Calc</a:t>
            </a:r>
            <a:r>
              <a:rPr lang="en-US" sz="1600" dirty="0" smtClean="0">
                <a:solidFill>
                  <a:srgbClr val="FFFF66"/>
                </a:solidFill>
              </a:rPr>
              <a:t>” </a:t>
            </a:r>
            <a:r>
              <a:rPr lang="en-US" sz="1600" dirty="0" err="1" smtClean="0">
                <a:solidFill>
                  <a:srgbClr val="FFFF66"/>
                </a:solidFill>
              </a:rPr>
              <a:t>vs</a:t>
            </a:r>
            <a:r>
              <a:rPr lang="en-US" sz="1600" dirty="0" smtClean="0">
                <a:solidFill>
                  <a:srgbClr val="FFFF66"/>
                </a:solidFill>
              </a:rPr>
              <a:t> “</a:t>
            </a:r>
            <a:r>
              <a:rPr lang="en-US" sz="1600" dirty="0" err="1" smtClean="0">
                <a:solidFill>
                  <a:srgbClr val="FFFF66"/>
                </a:solidFill>
              </a:rPr>
              <a:t>Obs</a:t>
            </a:r>
            <a:r>
              <a:rPr lang="en-US" sz="1600" dirty="0" smtClean="0">
                <a:solidFill>
                  <a:srgbClr val="FFFF66"/>
                </a:solidFill>
              </a:rPr>
              <a:t>” </a:t>
            </a:r>
            <a:r>
              <a:rPr lang="en-US" sz="1600" dirty="0" smtClean="0">
                <a:solidFill>
                  <a:srgbClr val="FFFF66"/>
                </a:solidFill>
              </a:rPr>
              <a:t>information</a:t>
            </a:r>
            <a:endParaRPr lang="en-US" sz="1600" dirty="0" smtClean="0">
              <a:solidFill>
                <a:srgbClr val="FFFF66"/>
              </a:solidFill>
            </a:endParaRPr>
          </a:p>
          <a:p>
            <a:pPr>
              <a:lnSpc>
                <a:spcPct val="80000"/>
              </a:lnSpc>
            </a:pPr>
            <a:endParaRPr lang="en-US" sz="1800" dirty="0" smtClean="0">
              <a:solidFill>
                <a:srgbClr val="FFFF66"/>
              </a:solidFill>
            </a:endParaRPr>
          </a:p>
          <a:p>
            <a:pPr>
              <a:lnSpc>
                <a:spcPct val="80000"/>
              </a:lnSpc>
            </a:pPr>
            <a:r>
              <a:rPr lang="en-US" sz="1800" dirty="0" smtClean="0">
                <a:solidFill>
                  <a:srgbClr val="FFFF66"/>
                </a:solidFill>
              </a:rPr>
              <a:t>Need a flexible system, which allows zooming, roaming, specialized enhancements, etc. </a:t>
            </a:r>
          </a:p>
          <a:p>
            <a:pPr lvl="1">
              <a:lnSpc>
                <a:spcPct val="80000"/>
              </a:lnSpc>
            </a:pPr>
            <a:r>
              <a:rPr lang="en-US" sz="1600" dirty="0" smtClean="0">
                <a:solidFill>
                  <a:srgbClr val="FFFF66"/>
                </a:solidFill>
              </a:rPr>
              <a:t>Hope for the best, plan for the worst.</a:t>
            </a:r>
          </a:p>
          <a:p>
            <a:pPr>
              <a:lnSpc>
                <a:spcPct val="80000"/>
              </a:lnSpc>
            </a:pPr>
            <a:endParaRPr lang="en-US" dirty="0" smtClean="0">
              <a:solidFill>
                <a:srgbClr val="FFFF66"/>
              </a:solidFill>
              <a:hlinkClick r:id="rId2"/>
            </a:endParaRPr>
          </a:p>
          <a:p>
            <a:pPr>
              <a:lnSpc>
                <a:spcPct val="80000"/>
              </a:lnSpc>
            </a:pPr>
            <a:r>
              <a:rPr lang="en-US" sz="1800" dirty="0" smtClean="0">
                <a:solidFill>
                  <a:srgbClr val="FFFF66"/>
                </a:solidFill>
              </a:rPr>
              <a:t>NOAA Science Tests Tech Reports for the GOES (lead by </a:t>
            </a:r>
            <a:r>
              <a:rPr lang="en-US" sz="1800" dirty="0" err="1" smtClean="0">
                <a:solidFill>
                  <a:srgbClr val="FFFF66"/>
                </a:solidFill>
              </a:rPr>
              <a:t>Hillger</a:t>
            </a:r>
            <a:r>
              <a:rPr lang="en-US" sz="1800" dirty="0" smtClean="0">
                <a:solidFill>
                  <a:srgbClr val="FFFF66"/>
                </a:solidFill>
              </a:rPr>
              <a:t> and Schmit)</a:t>
            </a:r>
          </a:p>
          <a:p>
            <a:pPr lvl="1">
              <a:lnSpc>
                <a:spcPct val="80000"/>
              </a:lnSpc>
            </a:pPr>
            <a:r>
              <a:rPr lang="en-US" sz="1600" dirty="0" smtClean="0">
                <a:solidFill>
                  <a:srgbClr val="FFFF66"/>
                </a:solidFill>
              </a:rPr>
              <a:t>http://rammb.cira.colostate.edu/projects/goes-p/ </a:t>
            </a:r>
          </a:p>
        </p:txBody>
      </p:sp>
    </p:spTree>
    <p:extLst>
      <p:ext uri="{BB962C8B-B14F-4D97-AF65-F5344CB8AC3E}">
        <p14:creationId xmlns:p14="http://schemas.microsoft.com/office/powerpoint/2010/main" val="688241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143000" y="0"/>
            <a:ext cx="8077200" cy="1143000"/>
          </a:xfrm>
        </p:spPr>
        <p:txBody>
          <a:bodyPr/>
          <a:lstStyle/>
          <a:p>
            <a:r>
              <a:rPr lang="en-US" sz="4000" smtClean="0"/>
              <a:t>Example CMIP Output</a:t>
            </a:r>
            <a:r>
              <a:rPr lang="en-US" sz="3600" smtClean="0"/>
              <a:t> ABI bands in McIDAS-V</a:t>
            </a:r>
          </a:p>
        </p:txBody>
      </p:sp>
      <p:pic>
        <p:nvPicPr>
          <p:cNvPr id="98307" name="Picture 3" descr="4x4_abi_color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09663"/>
            <a:ext cx="7167562" cy="590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1"/>
          </p:nvPr>
        </p:nvSpPr>
        <p:spPr/>
        <p:txBody>
          <a:bodyPr/>
          <a:lstStyle/>
          <a:p>
            <a:pPr>
              <a:defRPr/>
            </a:pPr>
            <a:fld id="{7FA11908-7626-4223-B0F9-609808D95EFE}" type="slidenum">
              <a:rPr lang="en-US" smtClean="0"/>
              <a:pPr>
                <a:defRPr/>
              </a:pPr>
              <a:t>6</a:t>
            </a:fld>
            <a:endParaRPr lang="en-US"/>
          </a:p>
        </p:txBody>
      </p:sp>
    </p:spTree>
    <p:extLst>
      <p:ext uri="{BB962C8B-B14F-4D97-AF65-F5344CB8AC3E}">
        <p14:creationId xmlns:p14="http://schemas.microsoft.com/office/powerpoint/2010/main" val="7595525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27" y="224626"/>
            <a:ext cx="6638085" cy="41547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27" y="374626"/>
            <a:ext cx="6638085" cy="41547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27" y="524626"/>
            <a:ext cx="6638085" cy="415477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7" y="674626"/>
            <a:ext cx="6638085" cy="41547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27" y="824626"/>
            <a:ext cx="6638085" cy="4154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0827" y="974626"/>
            <a:ext cx="6638085" cy="41547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827" y="1124626"/>
            <a:ext cx="6638085" cy="415477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0827" y="1274626"/>
            <a:ext cx="6638085" cy="4154773"/>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0827" y="1424626"/>
            <a:ext cx="6638085" cy="4154773"/>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0827" y="1574626"/>
            <a:ext cx="6638085" cy="4154773"/>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0827" y="1724626"/>
            <a:ext cx="6638085" cy="4154773"/>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90827" y="1874626"/>
            <a:ext cx="6638085" cy="4154773"/>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40827" y="2024626"/>
            <a:ext cx="6638085" cy="4154773"/>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90827" y="2174626"/>
            <a:ext cx="6638085" cy="4154773"/>
          </a:xfrm>
          <a:prstGeom prst="rect">
            <a:avLst/>
          </a:prstGeom>
        </p:spPr>
      </p:pic>
      <p:pic>
        <p:nvPicPr>
          <p:cNvPr id="18" name="Picture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40827" y="2324626"/>
            <a:ext cx="6638085" cy="4154773"/>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90827" y="2474626"/>
            <a:ext cx="6638085" cy="4154773"/>
          </a:xfrm>
          <a:prstGeom prst="rect">
            <a:avLst/>
          </a:prstGeom>
        </p:spPr>
      </p:pic>
      <p:sp>
        <p:nvSpPr>
          <p:cNvPr id="2" name="Slide Number Placeholder 1"/>
          <p:cNvSpPr>
            <a:spLocks noGrp="1"/>
          </p:cNvSpPr>
          <p:nvPr>
            <p:ph type="sldNum" sz="quarter" idx="12"/>
          </p:nvPr>
        </p:nvSpPr>
        <p:spPr/>
        <p:txBody>
          <a:bodyPr/>
          <a:lstStyle/>
          <a:p>
            <a:pPr>
              <a:defRPr/>
            </a:pPr>
            <a:fld id="{0AD8E02F-C5DC-4399-BD78-83F251147648}" type="slidenum">
              <a:rPr lang="en-US" smtClean="0"/>
              <a:pPr>
                <a:defRPr/>
              </a:pPr>
              <a:t>60</a:t>
            </a:fld>
            <a:endParaRPr lang="en-US"/>
          </a:p>
        </p:txBody>
      </p:sp>
    </p:spTree>
    <p:extLst>
      <p:ext uri="{BB962C8B-B14F-4D97-AF65-F5344CB8AC3E}">
        <p14:creationId xmlns:p14="http://schemas.microsoft.com/office/powerpoint/2010/main" val="155652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Reference</a:t>
            </a:r>
            <a:endParaRPr lang="en-US" sz="4000" dirty="0">
              <a:latin typeface="Verdana" pitchFamily="34" charset="0"/>
            </a:endParaRPr>
          </a:p>
        </p:txBody>
      </p:sp>
      <p:sp>
        <p:nvSpPr>
          <p:cNvPr id="162819" name="Rectangle 3"/>
          <p:cNvSpPr>
            <a:spLocks noGrp="1" noChangeArrowheads="1"/>
          </p:cNvSpPr>
          <p:nvPr>
            <p:ph type="body" idx="1"/>
          </p:nvPr>
        </p:nvSpPr>
        <p:spPr>
          <a:xfrm>
            <a:off x="304800" y="1676400"/>
            <a:ext cx="8035638" cy="1600200"/>
          </a:xfrm>
        </p:spPr>
        <p:txBody>
          <a:bodyPr>
            <a:noAutofit/>
          </a:bodyPr>
          <a:lstStyle/>
          <a:p>
            <a:pPr marL="0" indent="0">
              <a:buNone/>
            </a:pPr>
            <a:endParaRPr lang="en-US" sz="1400" dirty="0" smtClean="0">
              <a:solidFill>
                <a:srgbClr val="000000"/>
              </a:solidFill>
              <a:latin typeface="Arial" charset="0"/>
            </a:endParaRPr>
          </a:p>
          <a:p>
            <a:pPr marL="0" indent="0">
              <a:buNone/>
            </a:pPr>
            <a:r>
              <a:rPr lang="en-US" sz="1400" dirty="0"/>
              <a:t>Schmit T.J., Goodman S.J., Lindsey D.T., R. M. Rabin, K. M. </a:t>
            </a:r>
            <a:r>
              <a:rPr lang="en-US" sz="1400" dirty="0" err="1"/>
              <a:t>Bedka</a:t>
            </a:r>
            <a:r>
              <a:rPr lang="en-US" sz="1400" dirty="0"/>
              <a:t>, M. M. Gunshor, J. L. </a:t>
            </a:r>
            <a:r>
              <a:rPr lang="en-US" sz="1400" dirty="0" err="1"/>
              <a:t>Cintineo</a:t>
            </a:r>
            <a:r>
              <a:rPr lang="en-US" sz="1400" dirty="0"/>
              <a:t>, C. S. Velden, A. S. Bachmeier, S. S. Lindstrom, and C. C. </a:t>
            </a:r>
            <a:r>
              <a:rPr lang="en-US" sz="1400" dirty="0" smtClean="0"/>
              <a:t>Schmidt, 2013: </a:t>
            </a:r>
            <a:r>
              <a:rPr lang="en-US" sz="1400" dirty="0"/>
              <a:t>Geostationary operational environmental satellite (GOES)-14 super rapid scan operations to prepare for GOES-R. </a:t>
            </a:r>
            <a:r>
              <a:rPr lang="en-US" sz="1400" i="1" dirty="0"/>
              <a:t>J. Appl. Remote Sens. </a:t>
            </a:r>
            <a:r>
              <a:rPr lang="en-US" sz="1400" dirty="0"/>
              <a:t>0001;7(1):073462.  doi:10.1117/1.JRS.7.073462. </a:t>
            </a:r>
          </a:p>
          <a:p>
            <a:pPr marL="0" indent="0">
              <a:buNone/>
            </a:pPr>
            <a:endParaRPr lang="en-US" sz="1400" dirty="0" smtClean="0">
              <a:latin typeface="Arial" charset="0"/>
            </a:endParaRPr>
          </a:p>
          <a:p>
            <a:pPr marL="0" indent="0">
              <a:buNone/>
            </a:pPr>
            <a:r>
              <a:rPr lang="en-US" sz="1400" dirty="0">
                <a:latin typeface="Arial" charset="0"/>
                <a:hlinkClick r:id="rId2"/>
              </a:rPr>
              <a:t>http://</a:t>
            </a:r>
            <a:r>
              <a:rPr lang="en-US" sz="1400" dirty="0" smtClean="0">
                <a:latin typeface="Arial" charset="0"/>
                <a:hlinkClick r:id="rId2"/>
              </a:rPr>
              <a:t>remotesensing.spiedigitallibrary.org/article.aspx?articleid=1790703</a:t>
            </a:r>
            <a:endParaRPr lang="en-US" sz="1400" dirty="0" smtClean="0">
              <a:latin typeface="Arial" charset="0"/>
            </a:endParaRP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61</a:t>
            </a:fld>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3701374"/>
            <a:ext cx="2387196" cy="3048000"/>
          </a:xfrm>
          <a:prstGeom prst="rect">
            <a:avLst/>
          </a:prstGeom>
        </p:spPr>
      </p:pic>
    </p:spTree>
    <p:extLst>
      <p:ext uri="{BB962C8B-B14F-4D97-AF65-F5344CB8AC3E}">
        <p14:creationId xmlns:p14="http://schemas.microsoft.com/office/powerpoint/2010/main" val="13376401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descr="grb_abi_b0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80975"/>
            <a:ext cx="9144000"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Text Box 5"/>
          <p:cNvSpPr txBox="1">
            <a:spLocks noChangeArrowheads="1"/>
          </p:cNvSpPr>
          <p:nvPr/>
        </p:nvSpPr>
        <p:spPr bwMode="auto">
          <a:xfrm>
            <a:off x="457200" y="6172200"/>
            <a:ext cx="832167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sz="1600" dirty="0">
                <a:solidFill>
                  <a:srgbClr val="000000"/>
                </a:solidFill>
              </a:rPr>
              <a:t>These NWP model simulations were performed on the 'cobalt' supercomputer at the National Center for Supercomputing Applications at the University of Illinois. </a:t>
            </a:r>
          </a:p>
        </p:txBody>
      </p:sp>
      <p:cxnSp>
        <p:nvCxnSpPr>
          <p:cNvPr id="6" name="Straight Connector 5"/>
          <p:cNvCxnSpPr/>
          <p:nvPr/>
        </p:nvCxnSpPr>
        <p:spPr>
          <a:xfrm flipV="1">
            <a:off x="5943600" y="5715000"/>
            <a:ext cx="914400" cy="1524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1"/>
          </p:nvPr>
        </p:nvSpPr>
        <p:spPr/>
        <p:txBody>
          <a:bodyPr/>
          <a:lstStyle/>
          <a:p>
            <a:pPr>
              <a:defRPr/>
            </a:pPr>
            <a:fld id="{CA3D9720-CB3E-430D-968B-09E6DC53BC1B}" type="slidenum">
              <a:rPr lang="en-US" smtClean="0"/>
              <a:pPr>
                <a:defRPr/>
              </a:pPr>
              <a:t>7</a:t>
            </a:fld>
            <a:endParaRPr lang="en-US"/>
          </a:p>
        </p:txBody>
      </p:sp>
    </p:spTree>
    <p:extLst>
      <p:ext uri="{BB962C8B-B14F-4D97-AF65-F5344CB8AC3E}">
        <p14:creationId xmlns:p14="http://schemas.microsoft.com/office/powerpoint/2010/main" val="180838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Slide Number Placeholder 3"/>
          <p:cNvSpPr>
            <a:spLocks noGrp="1"/>
          </p:cNvSpPr>
          <p:nvPr>
            <p:ph type="sldNum" sz="quarter" idx="11"/>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fld id="{C20EDFA8-94F8-468E-8D83-CF502D602D38}" type="slidenum">
              <a:rPr lang="en-US" sz="1400" smtClean="0">
                <a:solidFill>
                  <a:srgbClr val="FFFF00"/>
                </a:solidFill>
                <a:latin typeface="Times New Roman" pitchFamily="18" charset="0"/>
              </a:rPr>
              <a:pPr/>
              <a:t>8</a:t>
            </a:fld>
            <a:endParaRPr lang="en-US" sz="1400" smtClean="0">
              <a:solidFill>
                <a:srgbClr val="FFFF00"/>
              </a:solidFill>
              <a:latin typeface="Times New Roman" pitchFamily="18" charset="0"/>
            </a:endParaRPr>
          </a:p>
        </p:txBody>
      </p:sp>
      <p:sp>
        <p:nvSpPr>
          <p:cNvPr id="115715" name="Text Box 2"/>
          <p:cNvSpPr txBox="1">
            <a:spLocks noChangeArrowheads="1"/>
          </p:cNvSpPr>
          <p:nvPr/>
        </p:nvSpPr>
        <p:spPr bwMode="auto">
          <a:xfrm>
            <a:off x="247650" y="6543675"/>
            <a:ext cx="862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ltLang="ko-KR">
                <a:solidFill>
                  <a:srgbClr val="CECECE"/>
                </a:solidFill>
                <a:latin typeface="Times New Roman" pitchFamily="18" charset="0"/>
                <a:ea typeface="Batang" pitchFamily="18" charset="-127"/>
                <a:cs typeface="Times New Roman" pitchFamily="18" charset="0"/>
              </a:rPr>
              <a:t>Simulated Advanced Baseline Imager (ABI) bands shown; in the legacy AWIPS. </a:t>
            </a:r>
            <a:endParaRPr lang="en-US">
              <a:solidFill>
                <a:srgbClr val="CECECE"/>
              </a:solidFill>
              <a:ea typeface="Batang" pitchFamily="18" charset="-127"/>
              <a:cs typeface="Times New Roman" pitchFamily="18" charset="0"/>
            </a:endParaRPr>
          </a:p>
        </p:txBody>
      </p:sp>
      <p:sp>
        <p:nvSpPr>
          <p:cNvPr id="103427" name="Rectangle 3"/>
          <p:cNvSpPr>
            <a:spLocks noChangeArrowheads="1"/>
          </p:cNvSpPr>
          <p:nvPr/>
        </p:nvSpPr>
        <p:spPr bwMode="auto">
          <a:xfrm>
            <a:off x="838200" y="-457200"/>
            <a:ext cx="7848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b"/>
          <a:lstStyle/>
          <a:p>
            <a:pPr algn="ctr" fontAlgn="base">
              <a:lnSpc>
                <a:spcPct val="85000"/>
              </a:lnSpc>
              <a:spcBef>
                <a:spcPct val="20000"/>
              </a:spcBef>
              <a:spcAft>
                <a:spcPct val="0"/>
              </a:spcAft>
              <a:defRPr/>
            </a:pPr>
            <a:r>
              <a:rPr lang="en-US" sz="4000" b="1" i="1" dirty="0">
                <a:solidFill>
                  <a:srgbClr val="FAFD00"/>
                </a:solidFill>
                <a:effectLst>
                  <a:outerShdw blurRad="38100" dist="38100" dir="2700000" algn="tl">
                    <a:srgbClr val="000000"/>
                  </a:outerShdw>
                </a:effectLst>
                <a:latin typeface="Book Antiqua" pitchFamily="18" charset="0"/>
              </a:rPr>
              <a:t>ABI in AWIPS (via </a:t>
            </a:r>
            <a:r>
              <a:rPr lang="en-US" sz="4000" b="1" i="1" dirty="0" err="1">
                <a:solidFill>
                  <a:srgbClr val="FAFD00"/>
                </a:solidFill>
                <a:effectLst>
                  <a:outerShdw blurRad="38100" dist="38100" dir="2700000" algn="tl">
                    <a:srgbClr val="000000"/>
                  </a:outerShdw>
                </a:effectLst>
                <a:latin typeface="Book Antiqua" pitchFamily="18" charset="0"/>
              </a:rPr>
              <a:t>netCDF</a:t>
            </a:r>
            <a:r>
              <a:rPr lang="en-US" sz="4000" b="1" i="1" dirty="0">
                <a:solidFill>
                  <a:srgbClr val="FAFD00"/>
                </a:solidFill>
                <a:effectLst>
                  <a:outerShdw blurRad="38100" dist="38100" dir="2700000" algn="tl">
                    <a:srgbClr val="000000"/>
                  </a:outerShdw>
                </a:effectLst>
                <a:latin typeface="Book Antiqua" pitchFamily="18" charset="0"/>
              </a:rPr>
              <a:t>)</a:t>
            </a:r>
          </a:p>
        </p:txBody>
      </p:sp>
      <p:pic>
        <p:nvPicPr>
          <p:cNvPr id="115717" name="Picture 4" descr="AWIPS_16bands_ABI_cropped_85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6919913" cy="598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Box 5"/>
          <p:cNvSpPr txBox="1">
            <a:spLocks noChangeArrowheads="1"/>
          </p:cNvSpPr>
          <p:nvPr/>
        </p:nvSpPr>
        <p:spPr bwMode="auto">
          <a:xfrm rot="-5400000">
            <a:off x="6798469" y="4048919"/>
            <a:ext cx="4327525"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000" b="1" i="1">
                <a:solidFill>
                  <a:schemeClr val="tx1"/>
                </a:solidFill>
                <a:latin typeface="Arial" pitchFamily="34" charset="0"/>
              </a:defRPr>
            </a:lvl1pPr>
            <a:lvl2pPr marL="742950" indent="-285750" eaLnBrk="0" hangingPunct="0">
              <a:defRPr sz="2000" b="1" i="1">
                <a:solidFill>
                  <a:schemeClr val="tx1"/>
                </a:solidFill>
                <a:latin typeface="Arial" pitchFamily="34" charset="0"/>
              </a:defRPr>
            </a:lvl2pPr>
            <a:lvl3pPr marL="1143000" indent="-228600" eaLnBrk="0" hangingPunct="0">
              <a:defRPr sz="2000" b="1" i="1">
                <a:solidFill>
                  <a:schemeClr val="tx1"/>
                </a:solidFill>
                <a:latin typeface="Arial" pitchFamily="34" charset="0"/>
              </a:defRPr>
            </a:lvl3pPr>
            <a:lvl4pPr marL="1600200" indent="-228600" eaLnBrk="0" hangingPunct="0">
              <a:defRPr sz="2000" b="1" i="1">
                <a:solidFill>
                  <a:schemeClr val="tx1"/>
                </a:solidFill>
                <a:latin typeface="Arial" pitchFamily="34" charset="0"/>
              </a:defRPr>
            </a:lvl4pPr>
            <a:lvl5pPr marL="2057400" indent="-228600" eaLnBrk="0" hangingPunct="0">
              <a:defRPr sz="2000" b="1" i="1">
                <a:solidFill>
                  <a:schemeClr val="tx1"/>
                </a:solidFill>
                <a:latin typeface="Arial" pitchFamily="34" charset="0"/>
              </a:defRPr>
            </a:lvl5pPr>
            <a:lvl6pPr marL="2514600" indent="-228600" eaLnBrk="0" fontAlgn="base" hangingPunct="0">
              <a:spcBef>
                <a:spcPct val="20000"/>
              </a:spcBef>
              <a:spcAft>
                <a:spcPct val="0"/>
              </a:spcAft>
              <a:defRPr sz="2000" b="1" i="1">
                <a:solidFill>
                  <a:schemeClr val="tx1"/>
                </a:solidFill>
                <a:latin typeface="Arial" pitchFamily="34" charset="0"/>
              </a:defRPr>
            </a:lvl6pPr>
            <a:lvl7pPr marL="2971800" indent="-228600" eaLnBrk="0" fontAlgn="base" hangingPunct="0">
              <a:spcBef>
                <a:spcPct val="20000"/>
              </a:spcBef>
              <a:spcAft>
                <a:spcPct val="0"/>
              </a:spcAft>
              <a:defRPr sz="2000" b="1" i="1">
                <a:solidFill>
                  <a:schemeClr val="tx1"/>
                </a:solidFill>
                <a:latin typeface="Arial" pitchFamily="34" charset="0"/>
              </a:defRPr>
            </a:lvl7pPr>
            <a:lvl8pPr marL="3429000" indent="-228600" eaLnBrk="0" fontAlgn="base" hangingPunct="0">
              <a:spcBef>
                <a:spcPct val="20000"/>
              </a:spcBef>
              <a:spcAft>
                <a:spcPct val="0"/>
              </a:spcAft>
              <a:defRPr sz="2000" b="1" i="1">
                <a:solidFill>
                  <a:schemeClr val="tx1"/>
                </a:solidFill>
                <a:latin typeface="Arial" pitchFamily="34" charset="0"/>
              </a:defRPr>
            </a:lvl8pPr>
            <a:lvl9pPr marL="3886200" indent="-228600" eaLnBrk="0" fontAlgn="base" hangingPunct="0">
              <a:spcBef>
                <a:spcPct val="20000"/>
              </a:spcBef>
              <a:spcAft>
                <a:spcPct val="0"/>
              </a:spcAft>
              <a:defRPr sz="2000" b="1" i="1">
                <a:solidFill>
                  <a:schemeClr val="tx1"/>
                </a:solidFill>
                <a:latin typeface="Arial" pitchFamily="34" charset="0"/>
              </a:defRPr>
            </a:lvl9pPr>
          </a:lstStyle>
          <a:p>
            <a:pPr eaLnBrk="1" fontAlgn="base" hangingPunct="1">
              <a:spcBef>
                <a:spcPct val="20000"/>
              </a:spcBef>
              <a:spcAft>
                <a:spcPct val="0"/>
              </a:spcAft>
            </a:pPr>
            <a:r>
              <a:rPr lang="en-US">
                <a:solidFill>
                  <a:srgbClr val="063DE8"/>
                </a:solidFill>
              </a:rPr>
              <a:t>Proxy Team; J. Oktin et al., CIMSS</a:t>
            </a:r>
          </a:p>
        </p:txBody>
      </p:sp>
    </p:spTree>
    <p:extLst>
      <p:ext uri="{BB962C8B-B14F-4D97-AF65-F5344CB8AC3E}">
        <p14:creationId xmlns:p14="http://schemas.microsoft.com/office/powerpoint/2010/main" val="397438673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“Triplet</a:t>
            </a:r>
            <a:r>
              <a:rPr lang="en-US" dirty="0" smtClean="0"/>
              <a:t>” </a:t>
            </a:r>
            <a:r>
              <a:rPr lang="en-US" dirty="0" smtClean="0"/>
              <a:t>Examples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1676400"/>
            <a:ext cx="4526732" cy="41148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9</a:t>
            </a:fld>
            <a:endParaRPr lang="en-US">
              <a:solidFill>
                <a:srgbClr val="0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828800"/>
            <a:ext cx="3962399" cy="237066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4416357"/>
            <a:ext cx="2975161" cy="2247900"/>
          </a:xfrm>
          <a:prstGeom prst="rect">
            <a:avLst/>
          </a:prstGeom>
        </p:spPr>
      </p:pic>
      <p:sp>
        <p:nvSpPr>
          <p:cNvPr id="3" name="TextBox 2"/>
          <p:cNvSpPr txBox="1"/>
          <p:nvPr/>
        </p:nvSpPr>
        <p:spPr>
          <a:xfrm>
            <a:off x="228600" y="5867400"/>
            <a:ext cx="4572000" cy="923330"/>
          </a:xfrm>
          <a:prstGeom prst="rect">
            <a:avLst/>
          </a:prstGeom>
          <a:noFill/>
        </p:spPr>
        <p:txBody>
          <a:bodyPr wrap="square" rtlCol="0">
            <a:spAutoFit/>
          </a:bodyPr>
          <a:lstStyle/>
          <a:p>
            <a:r>
              <a:rPr lang="en-US" dirty="0" smtClean="0">
                <a:solidFill>
                  <a:srgbClr val="FFFF00"/>
                </a:solidFill>
              </a:rPr>
              <a:t>The “Triplet” refers to the three coverage areas: Full Disk (FD), Continental United States (CONUS), and </a:t>
            </a:r>
            <a:r>
              <a:rPr lang="en-US" dirty="0" err="1" smtClean="0">
                <a:solidFill>
                  <a:srgbClr val="FFFF00"/>
                </a:solidFill>
              </a:rPr>
              <a:t>Mesoscale</a:t>
            </a:r>
            <a:r>
              <a:rPr lang="en-US" dirty="0" smtClean="0">
                <a:solidFill>
                  <a:srgbClr val="FFFF00"/>
                </a:solidFill>
              </a:rPr>
              <a:t> (</a:t>
            </a:r>
            <a:r>
              <a:rPr lang="en-US" dirty="0" err="1" smtClean="0">
                <a:solidFill>
                  <a:srgbClr val="FFFF00"/>
                </a:solidFill>
              </a:rPr>
              <a:t>Meso</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9098752"/>
      </p:ext>
    </p:extLst>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MSS_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1548</TotalTime>
  <Words>2769</Words>
  <Application>Microsoft Office PowerPoint</Application>
  <PresentationFormat>On-screen Show (4:3)</PresentationFormat>
  <Paragraphs>529</Paragraphs>
  <Slides>61</Slides>
  <Notes>17</Notes>
  <HiddenSlides>5</HiddenSlides>
  <MMClips>0</MMClips>
  <ScaleCrop>false</ScaleCrop>
  <HeadingPairs>
    <vt:vector size="4" baseType="variant">
      <vt:variant>
        <vt:lpstr>Theme</vt:lpstr>
      </vt:variant>
      <vt:variant>
        <vt:i4>10</vt:i4>
      </vt:variant>
      <vt:variant>
        <vt:lpstr>Slide Titles</vt:lpstr>
      </vt:variant>
      <vt:variant>
        <vt:i4>61</vt:i4>
      </vt:variant>
    </vt:vector>
  </HeadingPairs>
  <TitlesOfParts>
    <vt:vector size="71" baseType="lpstr">
      <vt:lpstr>1_Default Design</vt:lpstr>
      <vt:lpstr>2_NOAA</vt:lpstr>
      <vt:lpstr>3_Default Design</vt:lpstr>
      <vt:lpstr>3_NOAA</vt:lpstr>
      <vt:lpstr>5_Default Design</vt:lpstr>
      <vt:lpstr>2_Default Design</vt:lpstr>
      <vt:lpstr>1_Office Theme</vt:lpstr>
      <vt:lpstr>CIMSS_TEMPLATE</vt:lpstr>
      <vt:lpstr>Office Theme</vt:lpstr>
      <vt:lpstr>2_Office Theme</vt:lpstr>
      <vt:lpstr>GOES-R AWG Product Validation Tool Development (January 2014)</vt:lpstr>
      <vt:lpstr>Topics</vt:lpstr>
      <vt:lpstr>OUTLINE</vt:lpstr>
      <vt:lpstr>Products</vt:lpstr>
      <vt:lpstr>ABI Band Characteristics  </vt:lpstr>
      <vt:lpstr>Example CMIP Output ABI bands in McIDAS-V</vt:lpstr>
      <vt:lpstr>PowerPoint Presentation</vt:lpstr>
      <vt:lpstr>PowerPoint Presentation</vt:lpstr>
      <vt:lpstr>“Triplet” Examples</vt:lpstr>
      <vt:lpstr>“Triplet” Datasets</vt:lpstr>
      <vt:lpstr>In ABI FGF (75W)</vt:lpstr>
      <vt:lpstr>In ABI FGF (89.5W)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Demonstrating ABI “Fixed Grid Format” (FGF) from 137W</vt:lpstr>
      <vt:lpstr>PowerPoint Presentation</vt:lpstr>
      <vt:lpstr>OUTLINE</vt:lpstr>
      <vt:lpstr>Validation Strategies</vt:lpstr>
      <vt:lpstr>Validation</vt:lpstr>
      <vt:lpstr>PowerPoint Presentation</vt:lpstr>
      <vt:lpstr>PowerPoint Presentation</vt:lpstr>
      <vt:lpstr>OUTLINE</vt:lpstr>
      <vt:lpstr> Routine Validation Tools</vt:lpstr>
      <vt:lpstr> ”Deep-Dive”  Validation Tools</vt:lpstr>
      <vt:lpstr>Calculated ABI bands (subset)</vt:lpstr>
      <vt:lpstr>Observed GOES-13 Imager</vt:lpstr>
      <vt:lpstr>PowerPoint Presentation</vt:lpstr>
      <vt:lpstr> Ideas for the Further Enhancement and Utility of Validation Tools</vt:lpstr>
      <vt:lpstr>GOES-13 Sounder (ch8) “Dropped” Pixels Since 01Jan2012</vt:lpstr>
      <vt:lpstr>GOES-13 Sounder (ch8) “Dropped” Pixels Less Than 1,000</vt:lpstr>
      <vt:lpstr>PowerPoint Presentation</vt:lpstr>
      <vt:lpstr>Topics</vt:lpstr>
      <vt:lpstr>Enhancements</vt:lpstr>
      <vt:lpstr>Validation – image combination</vt:lpstr>
      <vt:lpstr>Validation – image combination movie</vt:lpstr>
      <vt:lpstr>Validation – image combination</vt:lpstr>
      <vt:lpstr>Validation – image combination</vt:lpstr>
      <vt:lpstr>PowerPoint Presentation</vt:lpstr>
      <vt:lpstr>PowerPoint Presentation</vt:lpstr>
      <vt:lpstr>PowerPoint Presentation</vt:lpstr>
      <vt:lpstr>PowerPoint Presentation</vt:lpstr>
      <vt:lpstr>Google Earth</vt:lpstr>
      <vt:lpstr>Topics</vt:lpstr>
      <vt:lpstr>PLT</vt:lpstr>
      <vt:lpstr>Summary</vt:lpstr>
      <vt:lpstr>PowerPoint Presentation</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GOES-R AWG Product Validation Tool Development</dc:title>
  <dc:creator>Tim Schmit</dc:creator>
  <cp:lastModifiedBy>Mat Gunshor</cp:lastModifiedBy>
  <cp:revision>20</cp:revision>
  <dcterms:created xsi:type="dcterms:W3CDTF">2014-01-02T17:16:37Z</dcterms:created>
  <dcterms:modified xsi:type="dcterms:W3CDTF">2014-01-07T17:21:56Z</dcterms:modified>
</cp:coreProperties>
</file>