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image6.gif" ContentType="image/gif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4" r:id="rId3"/>
  </p:sldMasterIdLst>
  <p:notesMasterIdLst>
    <p:notesMasterId r:id="rId8"/>
  </p:notesMasterIdLst>
  <p:sldIdLst>
    <p:sldId id="256" r:id="rId4"/>
    <p:sldId id="260" r:id="rId5"/>
    <p:sldId id="259" r:id="rId6"/>
    <p:sldId id="261" r:id="rId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 varScale="1">
        <p:scale>
          <a:sx n="132" d="100"/>
          <a:sy n="132" d="100"/>
        </p:scale>
        <p:origin x="-35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theme" Target="theme/theme1.xml"/><Relationship Id="rId5" Type="http://schemas.openxmlformats.org/officeDocument/2006/relationships/slide" Target="slides/slide2.xml"/><Relationship Id="rId10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1F4ED4-C1B8-4DD5-BD64-015F2F5758A3}" type="datetimeFigureOut">
              <a:rPr lang="en-US" smtClean="0"/>
              <a:t>7/20/2015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BDDAA8-DD63-4F88-952C-38EAA7CD24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6588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0DB886B-21C2-48C8-9DB5-BB76DB720205}" type="slidenum">
              <a:rPr lang="en-US">
                <a:solidFill>
                  <a:srgbClr val="000000"/>
                </a:solidFill>
              </a:rPr>
              <a:pPr eaLnBrk="1" hangingPunct="1"/>
              <a:t>1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87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7388"/>
            <a:ext cx="4572000" cy="3429000"/>
          </a:xfrm>
          <a:ln/>
        </p:spPr>
      </p:sp>
      <p:sp>
        <p:nvSpPr>
          <p:cNvPr id="1873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3" y="4343400"/>
            <a:ext cx="5032375" cy="41132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http://cimss.ssec.wisc.edu/goes/srsor2015/GOES-14_SRSOR.html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5C6E42-B320-4003-8229-9D4E2119D775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51371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solidFill>
                  <a:srgbClr val="FFFFFF"/>
                </a:solidFill>
              </a:rPr>
              <a:t>Tim</a:t>
            </a:r>
            <a:r>
              <a:rPr lang="en-US" sz="1200" baseline="0" dirty="0" smtClean="0">
                <a:solidFill>
                  <a:srgbClr val="FFFFFF"/>
                </a:solidFill>
              </a:rPr>
              <a:t> Schmit, ASPB</a:t>
            </a:r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https://ams.confex.com/ams/95Annual/webprogram/Paper265203.html   </a:t>
            </a:r>
            <a:r>
              <a:rPr lang="en-US" baseline="0" dirty="0" smtClean="0"/>
              <a:t>ABI = Advanced Baseline Imager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Other new </a:t>
            </a:r>
            <a:r>
              <a:rPr lang="en-US" sz="1200" i="1" kern="0" dirty="0" err="1" smtClean="0">
                <a:solidFill>
                  <a:srgbClr val="000000"/>
                </a:solidFill>
                <a:ea typeface="Arial"/>
                <a:cs typeface="Arial"/>
                <a:sym typeface="Arial"/>
                <a:rtl val="0"/>
              </a:rPr>
              <a:t>webapps</a:t>
            </a:r>
            <a:r>
              <a:rPr lang="en-US" sz="1200" i="1" kern="0" dirty="0" smtClean="0">
                <a:solidFill>
                  <a:srgbClr val="000000"/>
                </a:solidFill>
                <a:ea typeface="Arial"/>
                <a:cs typeface="Arial"/>
                <a:sym typeface="Arial"/>
                <a:rtl val="0"/>
              </a:rPr>
              <a:t>:  one to change both the spatial and temporal sampling and the other only the pixel sampling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0991F8-E4FF-497C-97F1-314C1106722E}" type="slidenum">
              <a:rPr lang="en-US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78500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51886-7162-4BFA-B16B-261912E89F81}" type="datetimeFigureOut">
              <a:rPr lang="en-US" smtClean="0"/>
              <a:t>7/20/2015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CC6B8-ECED-4547-9D4A-0A0FF9242A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4152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51886-7162-4BFA-B16B-261912E89F81}" type="datetimeFigureOut">
              <a:rPr lang="en-US" smtClean="0"/>
              <a:t>7/20/2015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CC6B8-ECED-4547-9D4A-0A0FF9242A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4482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51886-7162-4BFA-B16B-261912E89F81}" type="datetimeFigureOut">
              <a:rPr lang="en-US" smtClean="0"/>
              <a:t>7/20/2015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CC6B8-ECED-4547-9D4A-0A0FF9242A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2303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9D3BAF-5FB7-4501-9E4F-FE8885C2DA9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33713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EEC719-6E03-4381-9D30-9FF2D4EC4F1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29735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84F791-24C2-4E7A-8DC3-EBD0361D273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45109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856A10-18DE-41DA-8FE9-75763F1DBA1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082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1B1E6D-2B54-425F-B61F-84BC3D27F98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86320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E8D052-E5CD-4231-BC46-14DF1F40425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73251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CDDE79-9E7B-4267-A366-E34D598EAC6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75159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F547A2-1F84-443A-B7EB-FCF98C40F24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50766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51886-7162-4BFA-B16B-261912E89F81}" type="datetimeFigureOut">
              <a:rPr lang="en-US" smtClean="0"/>
              <a:t>7/20/2015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CC6B8-ECED-4547-9D4A-0A0FF9242A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4768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6A793C-C08B-4EDA-9889-78C8DF26ADD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48943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39310F-BF3D-4635-A362-B184CF7D6EB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75722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AA01F5-3AA6-4E51-8F72-DB7CD54E259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888859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pitchFamily="34" charset="-128"/>
              </a:defRPr>
            </a:lvl1pPr>
          </a:lstStyle>
          <a:p>
            <a:pPr>
              <a:defRPr/>
            </a:pPr>
            <a:fld id="{5532F530-9E19-4E9C-9738-C0BFE09D08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16037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pitchFamily="34" charset="-128"/>
              </a:defRPr>
            </a:lvl1pPr>
          </a:lstStyle>
          <a:p>
            <a:pPr>
              <a:defRPr/>
            </a:pPr>
            <a:fld id="{41117FE8-98F9-41FA-9392-33A066033D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95903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pitchFamily="34" charset="-128"/>
              </a:defRPr>
            </a:lvl1pPr>
          </a:lstStyle>
          <a:p>
            <a:pPr>
              <a:defRPr/>
            </a:pPr>
            <a:fld id="{96F8E6A6-BB16-4EA8-84FB-0B841619D9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02753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pitchFamily="34" charset="-128"/>
              </a:defRPr>
            </a:lvl1pPr>
          </a:lstStyle>
          <a:p>
            <a:pPr>
              <a:defRPr/>
            </a:pPr>
            <a:fld id="{CC7E65C8-2C22-4AE6-98B5-BCD7AD56F3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3080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pitchFamily="34" charset="-128"/>
              </a:defRPr>
            </a:lvl1pPr>
          </a:lstStyle>
          <a:p>
            <a:pPr>
              <a:defRPr/>
            </a:pPr>
            <a:fld id="{90BA0DF6-1F07-4FA6-B7D2-F3001E77C5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48854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pitchFamily="34" charset="-128"/>
              </a:defRPr>
            </a:lvl1pPr>
          </a:lstStyle>
          <a:p>
            <a:pPr>
              <a:defRPr/>
            </a:pPr>
            <a:fld id="{4265F424-A057-41D9-9808-928C5B6B60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2159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pitchFamily="34" charset="-128"/>
              </a:defRPr>
            </a:lvl1pPr>
          </a:lstStyle>
          <a:p>
            <a:pPr>
              <a:defRPr/>
            </a:pPr>
            <a:fld id="{4C88DAD7-8963-4A38-8236-1C942AAD19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4750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51886-7162-4BFA-B16B-261912E89F81}" type="datetimeFigureOut">
              <a:rPr lang="en-US" smtClean="0"/>
              <a:t>7/20/2015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CC6B8-ECED-4547-9D4A-0A0FF9242A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3294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pitchFamily="34" charset="-128"/>
              </a:defRPr>
            </a:lvl1pPr>
          </a:lstStyle>
          <a:p>
            <a:pPr>
              <a:defRPr/>
            </a:pPr>
            <a:fld id="{A3AAE7E9-77D1-467D-9256-0069C74414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27514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pitchFamily="34" charset="-128"/>
              </a:defRPr>
            </a:lvl1pPr>
          </a:lstStyle>
          <a:p>
            <a:pPr>
              <a:defRPr/>
            </a:pPr>
            <a:fld id="{EA13A831-77A0-48CD-BF90-F051623A9B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25431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pitchFamily="34" charset="-128"/>
              </a:defRPr>
            </a:lvl1pPr>
          </a:lstStyle>
          <a:p>
            <a:pPr>
              <a:defRPr/>
            </a:pPr>
            <a:fld id="{C0CD6FDB-C4F6-4B46-95A8-BB03F63073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65013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pitchFamily="34" charset="-128"/>
              </a:defRPr>
            </a:lvl1pPr>
          </a:lstStyle>
          <a:p>
            <a:pPr>
              <a:defRPr/>
            </a:pPr>
            <a:fld id="{116BCADC-560C-47F7-838D-0DA9A2F2B9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74475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pitchFamily="34" charset="-128"/>
              </a:defRPr>
            </a:lvl1pPr>
          </a:lstStyle>
          <a:p>
            <a:pPr>
              <a:defRPr/>
            </a:pPr>
            <a:fld id="{7A1CCE64-E4A8-4643-8FAF-2FCC6461BA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01308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pitchFamily="34" charset="-128"/>
              </a:defRPr>
            </a:lvl1pPr>
          </a:lstStyle>
          <a:p>
            <a:pPr>
              <a:defRPr/>
            </a:pPr>
            <a:fld id="{CCC1D4AF-E085-4A23-95AB-47448C897A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7087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51886-7162-4BFA-B16B-261912E89F81}" type="datetimeFigureOut">
              <a:rPr lang="en-US" smtClean="0"/>
              <a:t>7/20/2015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CC6B8-ECED-4547-9D4A-0A0FF9242A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0626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51886-7162-4BFA-B16B-261912E89F81}" type="datetimeFigureOut">
              <a:rPr lang="en-US" smtClean="0"/>
              <a:t>7/20/2015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CC6B8-ECED-4547-9D4A-0A0FF9242A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0217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51886-7162-4BFA-B16B-261912E89F81}" type="datetimeFigureOut">
              <a:rPr lang="en-US" smtClean="0"/>
              <a:t>7/20/2015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CC6B8-ECED-4547-9D4A-0A0FF9242A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36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51886-7162-4BFA-B16B-261912E89F81}" type="datetimeFigureOut">
              <a:rPr lang="en-US" smtClean="0"/>
              <a:t>7/20/2015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CC6B8-ECED-4547-9D4A-0A0FF9242A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517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51886-7162-4BFA-B16B-261912E89F81}" type="datetimeFigureOut">
              <a:rPr lang="en-US" smtClean="0"/>
              <a:t>7/20/2015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CC6B8-ECED-4547-9D4A-0A0FF9242A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2961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51886-7162-4BFA-B16B-261912E89F81}" type="datetimeFigureOut">
              <a:rPr lang="en-US" smtClean="0"/>
              <a:t>7/20/2015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CC6B8-ECED-4547-9D4A-0A0FF9242A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1511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B51886-7162-4BFA-B16B-261912E89F81}" type="datetimeFigureOut">
              <a:rPr lang="en-US" smtClean="0"/>
              <a:t>7/20/2015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9CC6B8-ECED-4547-9D4A-0A0FF9242A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25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F5413A0-5A55-445D-AE53-BB2EE6677F01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1941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686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  <a:ea typeface="+mn-ea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686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  <a:ea typeface="+mn-ea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68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  <a:ea typeface="+mn-ea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81EA310-72DD-47F7-8BBE-E91A2D32937D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151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1.gif"/><Relationship Id="rId1" Type="http://schemas.microsoft.com/office/2007/relationships/media" Target="../media/media1.gif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hyperlink" Target="http://cimss.ssec.wisc.edu/education/goesr" TargetMode="External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8.jpeg"/><Relationship Id="rId5" Type="http://schemas.openxmlformats.org/officeDocument/2006/relationships/hyperlink" Target="http://cimss.ssec.wisc.edu/goes/webapps/bandapp/" TargetMode="External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83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E8BEC4E-F8ED-4337-BB55-72A2DF540C7F}" type="slidenum">
              <a:rPr lang="en-US" smtClean="0">
                <a:solidFill>
                  <a:srgbClr val="000000"/>
                </a:solidFill>
              </a:rPr>
              <a:pPr eaLnBrk="1" hangingPunct="1"/>
              <a:t>1</a:t>
            </a:fld>
            <a:endParaRPr lang="en-US" dirty="0" smtClean="0">
              <a:solidFill>
                <a:srgbClr val="000000"/>
              </a:solidFill>
            </a:endParaRPr>
          </a:p>
        </p:txBody>
      </p:sp>
      <p:pic>
        <p:nvPicPr>
          <p:cNvPr id="101385" name="Picture 2" descr="C:\SAT\Users\tims\Documents\gifs_old\star_logo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21023"/>
            <a:ext cx="3911478" cy="514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 descr="spring_vacation_2005 061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52" b="35266"/>
          <a:stretch/>
        </p:blipFill>
        <p:spPr bwMode="auto">
          <a:xfrm>
            <a:off x="5029200" y="3276600"/>
            <a:ext cx="4041040" cy="1726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Shape 603"/>
          <p:cNvSpPr txBox="1">
            <a:spLocks/>
          </p:cNvSpPr>
          <p:nvPr/>
        </p:nvSpPr>
        <p:spPr>
          <a:xfrm>
            <a:off x="228600" y="152400"/>
            <a:ext cx="5105400" cy="6629400"/>
          </a:xfrm>
          <a:prstGeom prst="rect">
            <a:avLst/>
          </a:prstGeom>
          <a:noFill/>
          <a:ln w="9525" cap="flat">
            <a:noFill/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0"/>
              </a:spcBef>
              <a:buSzPct val="100000"/>
            </a:pPr>
            <a:r>
              <a:rPr lang="en-US" sz="1600" kern="0" dirty="0" smtClean="0">
                <a:solidFill>
                  <a:schemeClr val="bg1"/>
                </a:solidFill>
                <a:cs typeface="Arial" pitchFamily="34" charset="0"/>
                <a:sym typeface="Arial"/>
              </a:rPr>
              <a:t>Current GOES (Imager and Sounder)</a:t>
            </a:r>
          </a:p>
          <a:p>
            <a:pPr lvl="1" indent="-342900">
              <a:spcBef>
                <a:spcPts val="0"/>
              </a:spcBef>
              <a:buSzPct val="100000"/>
            </a:pPr>
            <a:r>
              <a:rPr lang="en-US" sz="1200" i="1" kern="0" dirty="0">
                <a:solidFill>
                  <a:schemeClr val="bg1"/>
                </a:solidFill>
                <a:cs typeface="Arial" pitchFamily="34" charset="0"/>
                <a:sym typeface="Arial"/>
              </a:rPr>
              <a:t>de facto </a:t>
            </a:r>
            <a:r>
              <a:rPr lang="en-US" sz="1200" kern="0" dirty="0">
                <a:solidFill>
                  <a:schemeClr val="bg1"/>
                </a:solidFill>
                <a:cs typeface="Arial" pitchFamily="34" charset="0"/>
                <a:sym typeface="Arial"/>
              </a:rPr>
              <a:t>NOAA </a:t>
            </a:r>
            <a:r>
              <a:rPr lang="en-US" sz="1200" kern="0" dirty="0" smtClean="0">
                <a:solidFill>
                  <a:schemeClr val="bg1"/>
                </a:solidFill>
                <a:cs typeface="Arial" pitchFamily="34" charset="0"/>
                <a:sym typeface="Arial"/>
              </a:rPr>
              <a:t>GOES Instrument </a:t>
            </a:r>
            <a:r>
              <a:rPr lang="en-US" sz="1200" kern="0" dirty="0" smtClean="0">
                <a:solidFill>
                  <a:schemeClr val="bg1"/>
                </a:solidFill>
                <a:cs typeface="Arial" pitchFamily="34" charset="0"/>
                <a:sym typeface="Arial"/>
              </a:rPr>
              <a:t>Scientist</a:t>
            </a:r>
          </a:p>
          <a:p>
            <a:pPr lvl="2" indent="-342900">
              <a:spcBef>
                <a:spcPts val="0"/>
              </a:spcBef>
              <a:buSzPct val="100000"/>
            </a:pPr>
            <a:r>
              <a:rPr lang="en-US" sz="800" kern="0" dirty="0" smtClean="0">
                <a:solidFill>
                  <a:schemeClr val="bg1"/>
                </a:solidFill>
                <a:cs typeface="Arial" pitchFamily="34" charset="0"/>
                <a:sym typeface="Arial"/>
              </a:rPr>
              <a:t>Co-led NOAA Science Tests during checkouts</a:t>
            </a:r>
            <a:endParaRPr lang="en-US" sz="800" kern="0" dirty="0" smtClean="0">
              <a:solidFill>
                <a:schemeClr val="bg1"/>
              </a:solidFill>
              <a:cs typeface="Arial" pitchFamily="34" charset="0"/>
              <a:sym typeface="Arial"/>
            </a:endParaRPr>
          </a:p>
          <a:p>
            <a:pPr lvl="1" indent="-342900">
              <a:spcBef>
                <a:spcPts val="0"/>
              </a:spcBef>
              <a:buSzPct val="100000"/>
            </a:pPr>
            <a:r>
              <a:rPr lang="en-US" sz="1200" kern="0" dirty="0" smtClean="0">
                <a:solidFill>
                  <a:schemeClr val="bg1"/>
                </a:solidFill>
                <a:cs typeface="Arial" pitchFamily="34" charset="0"/>
                <a:sym typeface="Arial"/>
              </a:rPr>
              <a:t>GOES-14 1min lead (idea, schedule, sector placement)</a:t>
            </a:r>
          </a:p>
          <a:p>
            <a:pPr lvl="1" indent="-342900">
              <a:spcBef>
                <a:spcPts val="0"/>
              </a:spcBef>
              <a:buSzPct val="100000"/>
            </a:pPr>
            <a:r>
              <a:rPr lang="en-US" sz="1200" kern="0" dirty="0" smtClean="0">
                <a:solidFill>
                  <a:schemeClr val="bg1"/>
                </a:solidFill>
                <a:cs typeface="Arial" pitchFamily="34" charset="0"/>
                <a:sym typeface="Arial"/>
              </a:rPr>
              <a:t>GOES-V/W Science Support (geo-OSSE, etc.)</a:t>
            </a:r>
          </a:p>
          <a:p>
            <a:pPr>
              <a:spcBef>
                <a:spcPts val="0"/>
              </a:spcBef>
              <a:buSzPct val="100000"/>
            </a:pPr>
            <a:endParaRPr lang="en-US" sz="1600" kern="0" dirty="0" smtClean="0">
              <a:solidFill>
                <a:schemeClr val="bg1"/>
              </a:solidFill>
              <a:cs typeface="Arial" pitchFamily="34" charset="0"/>
              <a:sym typeface="Arial"/>
            </a:endParaRPr>
          </a:p>
          <a:p>
            <a:pPr>
              <a:spcBef>
                <a:spcPts val="0"/>
              </a:spcBef>
              <a:buSzPct val="100000"/>
            </a:pPr>
            <a:r>
              <a:rPr lang="en-US" sz="1600" kern="0" dirty="0" smtClean="0">
                <a:solidFill>
                  <a:schemeClr val="bg1"/>
                </a:solidFill>
                <a:cs typeface="Arial" pitchFamily="34" charset="0"/>
                <a:sym typeface="Arial"/>
              </a:rPr>
              <a:t>GOES-R AWG Imagery Team Lead</a:t>
            </a:r>
          </a:p>
          <a:p>
            <a:pPr lvl="1" indent="-342900">
              <a:spcBef>
                <a:spcPts val="0"/>
              </a:spcBef>
              <a:buSzPct val="100000"/>
            </a:pPr>
            <a:r>
              <a:rPr lang="en-US" sz="1200" kern="0" dirty="0" smtClean="0">
                <a:solidFill>
                  <a:schemeClr val="bg1"/>
                </a:solidFill>
                <a:cs typeface="Arial" pitchFamily="34" charset="0"/>
                <a:sym typeface="Arial"/>
              </a:rPr>
              <a:t>Responsible for team with the </a:t>
            </a:r>
            <a:r>
              <a:rPr lang="en-US" sz="1200" kern="0" dirty="0" smtClean="0">
                <a:solidFill>
                  <a:schemeClr val="bg1"/>
                </a:solidFill>
                <a:cs typeface="Arial" pitchFamily="34" charset="0"/>
                <a:sym typeface="Arial"/>
              </a:rPr>
              <a:t>Key Performance Parameter</a:t>
            </a:r>
            <a:r>
              <a:rPr lang="en-US" sz="1200" kern="0" dirty="0">
                <a:solidFill>
                  <a:schemeClr val="bg1"/>
                </a:solidFill>
                <a:cs typeface="Arial" pitchFamily="34" charset="0"/>
                <a:sym typeface="Arial"/>
              </a:rPr>
              <a:t/>
            </a:r>
            <a:br>
              <a:rPr lang="en-US" sz="1200" kern="0" dirty="0">
                <a:solidFill>
                  <a:schemeClr val="bg1"/>
                </a:solidFill>
                <a:cs typeface="Arial" pitchFamily="34" charset="0"/>
                <a:sym typeface="Arial"/>
              </a:rPr>
            </a:br>
            <a:endParaRPr lang="en-US" sz="1200" kern="0" dirty="0" smtClean="0">
              <a:solidFill>
                <a:schemeClr val="bg1"/>
              </a:solidFill>
              <a:cs typeface="Arial" pitchFamily="34" charset="0"/>
              <a:sym typeface="Arial"/>
            </a:endParaRPr>
          </a:p>
          <a:p>
            <a:pPr>
              <a:spcBef>
                <a:spcPts val="0"/>
              </a:spcBef>
              <a:buSzPct val="100000"/>
            </a:pPr>
            <a:r>
              <a:rPr lang="en-US" sz="1600" kern="0" dirty="0" smtClean="0">
                <a:solidFill>
                  <a:schemeClr val="bg1"/>
                </a:solidFill>
                <a:cs typeface="Arial" pitchFamily="34" charset="0"/>
                <a:sym typeface="Arial"/>
              </a:rPr>
              <a:t>GOES-R AWG Soundings Team Lead</a:t>
            </a:r>
            <a:endParaRPr lang="en-US" sz="1200" kern="0" dirty="0" smtClean="0">
              <a:solidFill>
                <a:schemeClr val="bg1"/>
              </a:solidFill>
              <a:cs typeface="Arial" pitchFamily="34" charset="0"/>
              <a:sym typeface="Arial"/>
            </a:endParaRPr>
          </a:p>
          <a:p>
            <a:pPr lvl="1" indent="-342900">
              <a:spcBef>
                <a:spcPts val="0"/>
              </a:spcBef>
              <a:buSzPct val="100000"/>
            </a:pPr>
            <a:r>
              <a:rPr lang="en-US" sz="1200" kern="0" dirty="0" smtClean="0">
                <a:solidFill>
                  <a:schemeClr val="bg1"/>
                </a:solidFill>
                <a:cs typeface="Arial" pitchFamily="34" charset="0"/>
              </a:rPr>
              <a:t>Legacy (10km) DPI, etc.</a:t>
            </a:r>
          </a:p>
          <a:p>
            <a:pPr>
              <a:spcBef>
                <a:spcPts val="0"/>
              </a:spcBef>
              <a:buSzPct val="100000"/>
            </a:pPr>
            <a:endParaRPr lang="en-US" sz="1200" kern="0" dirty="0" smtClean="0">
              <a:solidFill>
                <a:schemeClr val="bg1"/>
              </a:solidFill>
              <a:cs typeface="Arial" pitchFamily="34" charset="0"/>
            </a:endParaRPr>
          </a:p>
          <a:p>
            <a:pPr>
              <a:spcBef>
                <a:spcPts val="0"/>
              </a:spcBef>
              <a:buSzPct val="100000"/>
            </a:pPr>
            <a:r>
              <a:rPr lang="en-US" sz="1600" kern="0" dirty="0" smtClean="0">
                <a:solidFill>
                  <a:schemeClr val="bg1"/>
                </a:solidFill>
                <a:cs typeface="Arial" pitchFamily="34" charset="0"/>
              </a:rPr>
              <a:t>GOES-R </a:t>
            </a:r>
            <a:r>
              <a:rPr lang="en-US" sz="1600" kern="0" dirty="0" smtClean="0">
                <a:solidFill>
                  <a:schemeClr val="bg1"/>
                </a:solidFill>
                <a:cs typeface="Arial" pitchFamily="34" charset="0"/>
              </a:rPr>
              <a:t>Product Working Grou</a:t>
            </a:r>
            <a:r>
              <a:rPr lang="en-US" sz="1600" kern="0" dirty="0">
                <a:solidFill>
                  <a:schemeClr val="bg1"/>
                </a:solidFill>
                <a:cs typeface="Arial" pitchFamily="34" charset="0"/>
              </a:rPr>
              <a:t>p</a:t>
            </a:r>
            <a:endParaRPr lang="en-US" sz="1600" kern="0" dirty="0" smtClean="0">
              <a:solidFill>
                <a:schemeClr val="bg1"/>
              </a:solidFill>
              <a:cs typeface="Arial" pitchFamily="34" charset="0"/>
            </a:endParaRPr>
          </a:p>
          <a:p>
            <a:pPr lvl="1" indent="-342900">
              <a:spcBef>
                <a:spcPts val="0"/>
              </a:spcBef>
              <a:buSzPct val="100000"/>
            </a:pPr>
            <a:r>
              <a:rPr lang="en-US" sz="1200" kern="0" dirty="0" smtClean="0">
                <a:solidFill>
                  <a:schemeClr val="bg1"/>
                </a:solidFill>
                <a:cs typeface="Arial" pitchFamily="34" charset="0"/>
              </a:rPr>
              <a:t>Key member </a:t>
            </a:r>
            <a:r>
              <a:rPr lang="en-US" sz="1200" kern="0" dirty="0" err="1" smtClean="0">
                <a:solidFill>
                  <a:schemeClr val="bg1"/>
                </a:solidFill>
                <a:cs typeface="Arial" pitchFamily="34" charset="0"/>
              </a:rPr>
              <a:t>wrt</a:t>
            </a:r>
            <a:r>
              <a:rPr lang="en-US" sz="1200" kern="0" dirty="0" smtClean="0">
                <a:solidFill>
                  <a:schemeClr val="bg1"/>
                </a:solidFill>
                <a:cs typeface="Arial" pitchFamily="34" charset="0"/>
              </a:rPr>
              <a:t> ABI</a:t>
            </a:r>
          </a:p>
          <a:p>
            <a:pPr lvl="1" indent="-342900">
              <a:spcBef>
                <a:spcPts val="0"/>
              </a:spcBef>
              <a:buSzPct val="100000"/>
            </a:pPr>
            <a:r>
              <a:rPr lang="en-US" sz="1200" kern="0" dirty="0" smtClean="0">
                <a:solidFill>
                  <a:schemeClr val="bg1"/>
                </a:solidFill>
                <a:cs typeface="Arial" pitchFamily="34" charset="0"/>
              </a:rPr>
              <a:t>Waivers, etc.</a:t>
            </a:r>
          </a:p>
          <a:p>
            <a:pPr lvl="1" indent="-342900">
              <a:spcBef>
                <a:spcPts val="0"/>
              </a:spcBef>
              <a:buSzPct val="100000"/>
            </a:pPr>
            <a:endParaRPr lang="en-US" sz="1200" kern="0" dirty="0" smtClean="0">
              <a:solidFill>
                <a:schemeClr val="bg1"/>
              </a:solidFill>
              <a:cs typeface="Arial" pitchFamily="34" charset="0"/>
            </a:endParaRPr>
          </a:p>
          <a:p>
            <a:pPr>
              <a:spcBef>
                <a:spcPts val="0"/>
              </a:spcBef>
              <a:buSzPct val="100000"/>
            </a:pPr>
            <a:r>
              <a:rPr lang="en-US" sz="1600" kern="0" dirty="0" smtClean="0">
                <a:solidFill>
                  <a:schemeClr val="bg1"/>
                </a:solidFill>
                <a:cs typeface="Arial" pitchFamily="34" charset="0"/>
              </a:rPr>
              <a:t>GOES-R (</a:t>
            </a:r>
            <a:r>
              <a:rPr lang="en-US" sz="1600" kern="0" dirty="0" err="1" smtClean="0">
                <a:solidFill>
                  <a:schemeClr val="bg1"/>
                </a:solidFill>
                <a:cs typeface="Arial" pitchFamily="34" charset="0"/>
              </a:rPr>
              <a:t>Misc</a:t>
            </a:r>
            <a:r>
              <a:rPr lang="en-US" sz="1600" kern="0" dirty="0" smtClean="0">
                <a:solidFill>
                  <a:schemeClr val="bg1"/>
                </a:solidFill>
                <a:cs typeface="Arial" pitchFamily="34" charset="0"/>
              </a:rPr>
              <a:t>)</a:t>
            </a:r>
          </a:p>
          <a:p>
            <a:pPr lvl="1" indent="-342900">
              <a:spcBef>
                <a:spcPts val="0"/>
              </a:spcBef>
              <a:buSzPct val="100000"/>
            </a:pPr>
            <a:r>
              <a:rPr lang="en-US" sz="1200" kern="0" dirty="0" smtClean="0">
                <a:solidFill>
                  <a:schemeClr val="bg1"/>
                </a:solidFill>
                <a:cs typeface="Arial" pitchFamily="34" charset="0"/>
              </a:rPr>
              <a:t>DOE, CWG/CVCT, AHI, ABI scan modes, etc</a:t>
            </a:r>
            <a:r>
              <a:rPr lang="en-US" sz="1200" kern="0" dirty="0" smtClean="0">
                <a:solidFill>
                  <a:schemeClr val="bg1"/>
                </a:solidFill>
                <a:cs typeface="Arial" pitchFamily="34" charset="0"/>
              </a:rPr>
              <a:t>.</a:t>
            </a:r>
          </a:p>
          <a:p>
            <a:pPr lvl="1" indent="-342900">
              <a:spcBef>
                <a:spcPts val="0"/>
              </a:spcBef>
              <a:buSzPct val="100000"/>
            </a:pPr>
            <a:r>
              <a:rPr lang="en-US" sz="1200" kern="0" dirty="0">
                <a:solidFill>
                  <a:schemeClr val="bg1"/>
                </a:solidFill>
                <a:cs typeface="Arial" pitchFamily="34" charset="0"/>
              </a:rPr>
              <a:t>ABI band fact sheets</a:t>
            </a:r>
          </a:p>
          <a:p>
            <a:pPr marL="400050" lvl="1" indent="0">
              <a:spcBef>
                <a:spcPts val="0"/>
              </a:spcBef>
              <a:buSzPct val="100000"/>
              <a:buNone/>
            </a:pPr>
            <a:endParaRPr lang="en-US" sz="1200" kern="0" dirty="0" smtClean="0">
              <a:solidFill>
                <a:schemeClr val="bg1"/>
              </a:solidFill>
              <a:cs typeface="Arial" pitchFamily="34" charset="0"/>
            </a:endParaRPr>
          </a:p>
          <a:p>
            <a:pPr>
              <a:spcBef>
                <a:spcPts val="0"/>
              </a:spcBef>
              <a:buSzPct val="100000"/>
            </a:pPr>
            <a:r>
              <a:rPr lang="en-US" sz="1600" kern="0" dirty="0" smtClean="0">
                <a:solidFill>
                  <a:schemeClr val="bg1"/>
                </a:solidFill>
                <a:cs typeface="Arial" pitchFamily="34" charset="0"/>
              </a:rPr>
              <a:t>Education/Outreach/Service</a:t>
            </a:r>
            <a:endParaRPr lang="en-US" sz="1600" kern="0" dirty="0" smtClean="0">
              <a:solidFill>
                <a:schemeClr val="bg1"/>
              </a:solidFill>
              <a:cs typeface="Arial" pitchFamily="34" charset="0"/>
            </a:endParaRPr>
          </a:p>
          <a:p>
            <a:pPr lvl="1" indent="-342900">
              <a:spcBef>
                <a:spcPts val="0"/>
              </a:spcBef>
              <a:buSzPct val="100000"/>
            </a:pPr>
            <a:r>
              <a:rPr lang="en-US" sz="1200" kern="0" dirty="0" smtClean="0">
                <a:solidFill>
                  <a:schemeClr val="bg1"/>
                </a:solidFill>
                <a:cs typeface="Arial" pitchFamily="34" charset="0"/>
              </a:rPr>
              <a:t>Web Apps</a:t>
            </a:r>
          </a:p>
          <a:p>
            <a:pPr lvl="1" indent="-342900">
              <a:spcBef>
                <a:spcPts val="0"/>
              </a:spcBef>
              <a:buSzPct val="100000"/>
            </a:pPr>
            <a:r>
              <a:rPr lang="en-US" sz="1200" kern="0" dirty="0" smtClean="0">
                <a:solidFill>
                  <a:schemeClr val="bg1"/>
                </a:solidFill>
                <a:cs typeface="Arial" pitchFamily="34" charset="0"/>
              </a:rPr>
              <a:t>Roof </a:t>
            </a:r>
            <a:r>
              <a:rPr lang="en-US" sz="1200" kern="0" dirty="0" smtClean="0">
                <a:solidFill>
                  <a:schemeClr val="bg1"/>
                </a:solidFill>
                <a:cs typeface="Arial" pitchFamily="34" charset="0"/>
              </a:rPr>
              <a:t>Top Cameras + </a:t>
            </a:r>
            <a:r>
              <a:rPr lang="en-US" sz="1200" kern="0" dirty="0" smtClean="0">
                <a:solidFill>
                  <a:schemeClr val="bg1"/>
                </a:solidFill>
                <a:cs typeface="Arial" pitchFamily="34" charset="0"/>
              </a:rPr>
              <a:t>GOES imagery</a:t>
            </a:r>
          </a:p>
          <a:p>
            <a:pPr lvl="1" indent="-342900">
              <a:spcBef>
                <a:spcPts val="0"/>
              </a:spcBef>
              <a:buSzPct val="100000"/>
            </a:pPr>
            <a:r>
              <a:rPr lang="en-US" sz="1200" kern="0" dirty="0">
                <a:solidFill>
                  <a:schemeClr val="bg1"/>
                </a:solidFill>
                <a:cs typeface="Arial" pitchFamily="34" charset="0"/>
              </a:rPr>
              <a:t>NOAA Satellite </a:t>
            </a:r>
            <a:r>
              <a:rPr lang="en-US" sz="1200" kern="0" dirty="0" smtClean="0">
                <a:solidFill>
                  <a:schemeClr val="bg1"/>
                </a:solidFill>
                <a:cs typeface="Arial" pitchFamily="34" charset="0"/>
              </a:rPr>
              <a:t>Conference poster co-chair</a:t>
            </a:r>
            <a:endParaRPr lang="en-US" sz="1200" kern="0" dirty="0">
              <a:solidFill>
                <a:schemeClr val="bg1"/>
              </a:solidFill>
              <a:cs typeface="Arial" pitchFamily="34" charset="0"/>
            </a:endParaRPr>
          </a:p>
          <a:p>
            <a:pPr lvl="1" indent="-342900">
              <a:spcBef>
                <a:spcPts val="0"/>
              </a:spcBef>
              <a:buSzPct val="100000"/>
            </a:pPr>
            <a:r>
              <a:rPr lang="en-US" sz="1200" kern="0" dirty="0">
                <a:solidFill>
                  <a:schemeClr val="bg1"/>
                </a:solidFill>
                <a:cs typeface="Arial" pitchFamily="34" charset="0"/>
              </a:rPr>
              <a:t>AMS co-chair for Next Satellite Symposium</a:t>
            </a:r>
          </a:p>
          <a:p>
            <a:pPr lvl="1" indent="-342900">
              <a:spcBef>
                <a:spcPts val="0"/>
              </a:spcBef>
              <a:buSzPct val="100000"/>
            </a:pPr>
            <a:r>
              <a:rPr lang="en-US" sz="1200" kern="0" dirty="0">
                <a:solidFill>
                  <a:schemeClr val="bg1"/>
                </a:solidFill>
                <a:cs typeface="Arial" pitchFamily="34" charset="0"/>
              </a:rPr>
              <a:t>Annual Meeting Oversight Committee (AMS)</a:t>
            </a:r>
          </a:p>
          <a:p>
            <a:pPr lvl="1" indent="-342900">
              <a:spcBef>
                <a:spcPts val="0"/>
              </a:spcBef>
              <a:buSzPct val="100000"/>
            </a:pPr>
            <a:r>
              <a:rPr lang="en-US" sz="1200" kern="0" dirty="0" smtClean="0">
                <a:solidFill>
                  <a:schemeClr val="bg1"/>
                </a:solidFill>
                <a:cs typeface="Arial" pitchFamily="34" charset="0"/>
              </a:rPr>
              <a:t>BAMS co-editor (for satellites)</a:t>
            </a:r>
            <a:endParaRPr lang="en-US" sz="1200" kern="0" dirty="0" smtClean="0">
              <a:solidFill>
                <a:schemeClr val="bg1"/>
              </a:solidFill>
              <a:cs typeface="Arial" pitchFamily="34" charset="0"/>
            </a:endParaRPr>
          </a:p>
          <a:p>
            <a:pPr lvl="1" indent="-342900">
              <a:spcBef>
                <a:spcPts val="0"/>
              </a:spcBef>
              <a:buSzPct val="100000"/>
            </a:pPr>
            <a:endParaRPr lang="en-US" sz="1200" kern="0" dirty="0" smtClean="0">
              <a:solidFill>
                <a:schemeClr val="bg1"/>
              </a:solidFill>
              <a:cs typeface="Arial" pitchFamily="34" charset="0"/>
            </a:endParaRPr>
          </a:p>
          <a:p>
            <a:pPr>
              <a:spcBef>
                <a:spcPts val="0"/>
              </a:spcBef>
              <a:buSzPct val="100000"/>
            </a:pPr>
            <a:r>
              <a:rPr lang="en-US" sz="1600" kern="0" dirty="0" smtClean="0">
                <a:solidFill>
                  <a:schemeClr val="bg1"/>
                </a:solidFill>
                <a:cs typeface="Arial" pitchFamily="34" charset="0"/>
              </a:rPr>
              <a:t>OSPO Support</a:t>
            </a:r>
          </a:p>
          <a:p>
            <a:pPr lvl="1" indent="-342900">
              <a:spcBef>
                <a:spcPts val="0"/>
              </a:spcBef>
              <a:buSzPct val="100000"/>
            </a:pPr>
            <a:r>
              <a:rPr lang="en-US" sz="1200" kern="0" dirty="0" smtClean="0">
                <a:solidFill>
                  <a:schemeClr val="bg1"/>
                </a:solidFill>
                <a:cs typeface="Arial" pitchFamily="34" charset="0"/>
              </a:rPr>
              <a:t>Support when needed, imager and sounder (outages)</a:t>
            </a:r>
          </a:p>
          <a:p>
            <a:pPr lvl="1" indent="-342900">
              <a:spcBef>
                <a:spcPts val="0"/>
              </a:spcBef>
              <a:buSzPct val="100000"/>
            </a:pPr>
            <a:r>
              <a:rPr lang="en-US" sz="1200" kern="0" dirty="0" smtClean="0">
                <a:solidFill>
                  <a:schemeClr val="bg1"/>
                </a:solidFill>
                <a:cs typeface="Arial" pitchFamily="34" charset="0"/>
              </a:rPr>
              <a:t>Calibration (dropped blocks, stray light)</a:t>
            </a:r>
          </a:p>
          <a:p>
            <a:pPr lvl="1" indent="-342900">
              <a:spcBef>
                <a:spcPts val="0"/>
              </a:spcBef>
              <a:buSzPct val="100000"/>
            </a:pPr>
            <a:r>
              <a:rPr lang="en-US" sz="1200" kern="0" dirty="0" smtClean="0">
                <a:solidFill>
                  <a:schemeClr val="bg1"/>
                </a:solidFill>
                <a:cs typeface="Arial" pitchFamily="34" charset="0"/>
              </a:rPr>
              <a:t>Navigation and Schedules (Optimization, RSO)</a:t>
            </a:r>
            <a:endParaRPr lang="en-US" sz="1200" kern="0" dirty="0" smtClean="0">
              <a:solidFill>
                <a:schemeClr val="bg1"/>
              </a:solidFill>
              <a:cs typeface="Arial" pitchFamily="34" charset="0"/>
            </a:endParaRPr>
          </a:p>
          <a:p>
            <a:pPr lvl="1" indent="-342900">
              <a:spcBef>
                <a:spcPts val="0"/>
              </a:spcBef>
              <a:buSzPct val="100000"/>
            </a:pPr>
            <a:r>
              <a:rPr lang="en-US" sz="1200" kern="0" dirty="0" smtClean="0">
                <a:solidFill>
                  <a:schemeClr val="bg1"/>
                </a:solidFill>
                <a:cs typeface="Arial" pitchFamily="34" charset="0"/>
              </a:rPr>
              <a:t>Product </a:t>
            </a:r>
            <a:r>
              <a:rPr lang="en-US" sz="1200" kern="0" dirty="0" smtClean="0">
                <a:solidFill>
                  <a:schemeClr val="bg1"/>
                </a:solidFill>
                <a:cs typeface="Arial" pitchFamily="34" charset="0"/>
              </a:rPr>
              <a:t>impacts</a:t>
            </a:r>
            <a:endParaRPr lang="en-US" sz="1200" kern="0" dirty="0" smtClean="0">
              <a:solidFill>
                <a:schemeClr val="bg1"/>
              </a:solidFill>
              <a:cs typeface="Arial" pitchFamily="34" charset="0"/>
            </a:endParaRPr>
          </a:p>
          <a:p>
            <a:pPr lvl="1" indent="-342900">
              <a:spcBef>
                <a:spcPts val="0"/>
              </a:spcBef>
              <a:buSzPct val="100000"/>
            </a:pPr>
            <a:endParaRPr lang="en-US" sz="1200" kern="0" dirty="0" smtClean="0">
              <a:solidFill>
                <a:schemeClr val="bg1"/>
              </a:solidFill>
              <a:cs typeface="Arial" pitchFamily="34" charset="0"/>
            </a:endParaRPr>
          </a:p>
          <a:p>
            <a:pPr marL="400050" lvl="1" indent="0">
              <a:spcBef>
                <a:spcPts val="0"/>
              </a:spcBef>
              <a:buSzPct val="100000"/>
              <a:buFontTx/>
              <a:buNone/>
            </a:pPr>
            <a:endParaRPr lang="en-US" sz="1200" kern="0" dirty="0" smtClean="0">
              <a:solidFill>
                <a:schemeClr val="bg1"/>
              </a:solidFill>
              <a:cs typeface="Arial" pitchFamily="34" charset="0"/>
            </a:endParaRPr>
          </a:p>
          <a:p>
            <a:pPr indent="-25400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lang="en-US" sz="1400" kern="0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165400" y="2133600"/>
            <a:ext cx="128272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Tim </a:t>
            </a:r>
            <a:endParaRPr lang="en-US" sz="2800" dirty="0" smtClean="0">
              <a:solidFill>
                <a:srgbClr val="FFFF00"/>
              </a:solidFill>
            </a:endParaRPr>
          </a:p>
          <a:p>
            <a:r>
              <a:rPr lang="en-US" sz="2800" dirty="0" smtClean="0">
                <a:solidFill>
                  <a:srgbClr val="FFFF00"/>
                </a:solidFill>
              </a:rPr>
              <a:t>Schmit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15" name="Rectangle 3" descr="cube_imager"/>
          <p:cNvSpPr>
            <a:spLocks noGrp="1" noChangeAspect="1" noChangeArrowheads="1"/>
          </p:cNvSpPr>
          <p:nvPr isPhoto="1"/>
        </p:nvSpPr>
        <p:spPr bwMode="auto">
          <a:xfrm>
            <a:off x="6019800" y="5091953"/>
            <a:ext cx="2743200" cy="1689847"/>
          </a:xfrm>
          <a:prstGeom prst="rect">
            <a:avLst/>
          </a:prstGeom>
          <a:blipFill dpi="0" rotWithShape="1">
            <a:blip r:embed="rId5"/>
            <a:srcRect/>
            <a:stretch>
              <a:fillRect t="-18303" b="-3449"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9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34" b="4703"/>
          <a:stretch>
            <a:fillRect/>
          </a:stretch>
        </p:blipFill>
        <p:spPr bwMode="auto">
          <a:xfrm>
            <a:off x="6629400" y="762000"/>
            <a:ext cx="2330742" cy="237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8921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>
            <a:normAutofit/>
          </a:bodyPr>
          <a:lstStyle/>
          <a:p>
            <a:r>
              <a:rPr lang="en-US" sz="2700" b="1" dirty="0" smtClean="0">
                <a:solidFill>
                  <a:srgbClr val="FFFF00"/>
                </a:solidFill>
              </a:rPr>
              <a:t>GOES-14 </a:t>
            </a:r>
            <a:r>
              <a:rPr lang="en-US" sz="2700" b="1" dirty="0">
                <a:solidFill>
                  <a:srgbClr val="FFFF00"/>
                </a:solidFill>
              </a:rPr>
              <a:t>Super Rapid Scan Operations to Prepare for </a:t>
            </a:r>
            <a:r>
              <a:rPr lang="en-US" sz="2700" b="1" dirty="0" smtClean="0">
                <a:solidFill>
                  <a:srgbClr val="FFFF00"/>
                </a:solidFill>
              </a:rPr>
              <a:t>GOES-R (SRSOR)</a:t>
            </a:r>
            <a:endParaRPr lang="en-US" sz="1800" b="1" dirty="0">
              <a:solidFill>
                <a:srgbClr val="FFFF00"/>
              </a:solidFill>
            </a:endParaRPr>
          </a:p>
        </p:txBody>
      </p:sp>
      <p:sp>
        <p:nvSpPr>
          <p:cNvPr id="13" name="Content Placeholder 12"/>
          <p:cNvSpPr>
            <a:spLocks noGrp="1"/>
          </p:cNvSpPr>
          <p:nvPr>
            <p:ph sz="half" idx="1"/>
          </p:nvPr>
        </p:nvSpPr>
        <p:spPr>
          <a:xfrm>
            <a:off x="152400" y="990600"/>
            <a:ext cx="5029200" cy="5112385"/>
          </a:xfrm>
        </p:spPr>
        <p:txBody>
          <a:bodyPr>
            <a:noAutofit/>
          </a:bodyPr>
          <a:lstStyle/>
          <a:p>
            <a:pPr marL="0" indent="0">
              <a:buNone/>
              <a:defRPr/>
            </a:pPr>
            <a:r>
              <a:rPr lang="en-US" sz="2000" dirty="0" smtClean="0">
                <a:solidFill>
                  <a:schemeClr val="bg1"/>
                </a:solidFill>
              </a:rPr>
              <a:t>SRSOR for 2015 </a:t>
            </a:r>
            <a:r>
              <a:rPr lang="en-US" sz="2000" dirty="0">
                <a:solidFill>
                  <a:schemeClr val="bg1"/>
                </a:solidFill>
              </a:rPr>
              <a:t>include May </a:t>
            </a:r>
            <a:r>
              <a:rPr lang="en-US" sz="2000" dirty="0" smtClean="0">
                <a:solidFill>
                  <a:schemeClr val="bg1"/>
                </a:solidFill>
              </a:rPr>
              <a:t>18-June </a:t>
            </a:r>
            <a:r>
              <a:rPr lang="en-US" sz="2000" dirty="0">
                <a:solidFill>
                  <a:schemeClr val="bg1"/>
                </a:solidFill>
              </a:rPr>
              <a:t>12, and August </a:t>
            </a:r>
            <a:r>
              <a:rPr lang="en-US" sz="2000" dirty="0" smtClean="0">
                <a:solidFill>
                  <a:schemeClr val="bg1"/>
                </a:solidFill>
              </a:rPr>
              <a:t>10-22: </a:t>
            </a:r>
          </a:p>
          <a:p>
            <a:pPr marL="457200" lvl="1" indent="0">
              <a:buNone/>
              <a:defRPr/>
            </a:pPr>
            <a:r>
              <a:rPr lang="en-US" sz="1400" dirty="0">
                <a:solidFill>
                  <a:srgbClr val="FFFF00"/>
                </a:solidFill>
              </a:rPr>
              <a:t>http://</a:t>
            </a:r>
            <a:r>
              <a:rPr lang="en-US" sz="1400" dirty="0" smtClean="0">
                <a:solidFill>
                  <a:srgbClr val="FFFF00"/>
                </a:solidFill>
              </a:rPr>
              <a:t>cimss.ssec.wisc.edu/goes/srsor2015/GOES-14_SRSOR.html</a:t>
            </a:r>
          </a:p>
          <a:p>
            <a:pPr marL="457200" lvl="1" indent="0">
              <a:buNone/>
              <a:defRPr/>
            </a:pPr>
            <a:endParaRPr lang="en-US" sz="1000" dirty="0">
              <a:solidFill>
                <a:schemeClr val="bg1"/>
              </a:solidFill>
            </a:endParaRPr>
          </a:p>
          <a:p>
            <a:pPr marL="0" lvl="1" indent="0">
              <a:buNone/>
              <a:defRPr/>
            </a:pPr>
            <a:r>
              <a:rPr lang="en-US" sz="2000" dirty="0" smtClean="0">
                <a:solidFill>
                  <a:schemeClr val="bg1"/>
                </a:solidFill>
              </a:rPr>
              <a:t>Data during parts of 2012 (Hurricane Sandy, convection), 2013 (CA Rim Fire, convection) and 2014 (Hurricane Marie, convection).  </a:t>
            </a:r>
            <a:r>
              <a:rPr lang="en-US" sz="2000" dirty="0" smtClean="0">
                <a:solidFill>
                  <a:schemeClr val="bg1"/>
                </a:solidFill>
              </a:rPr>
              <a:t>2016 data recently approved.</a:t>
            </a:r>
            <a:endParaRPr lang="en-US" sz="2000" dirty="0">
              <a:solidFill>
                <a:schemeClr val="bg1"/>
              </a:solidFill>
            </a:endParaRPr>
          </a:p>
          <a:p>
            <a:pPr marL="457200" lvl="1" indent="0">
              <a:lnSpc>
                <a:spcPct val="95000"/>
              </a:lnSpc>
              <a:buNone/>
              <a:defRPr/>
            </a:pPr>
            <a:endParaRPr lang="en-US" sz="1000" i="1" dirty="0" smtClean="0">
              <a:solidFill>
                <a:schemeClr val="bg1"/>
              </a:solidFill>
            </a:endParaRPr>
          </a:p>
          <a:p>
            <a:pPr marL="0" indent="0">
              <a:lnSpc>
                <a:spcPct val="95000"/>
              </a:lnSpc>
              <a:buNone/>
              <a:defRPr/>
            </a:pPr>
            <a:r>
              <a:rPr lang="en-US" sz="2000" dirty="0" smtClean="0">
                <a:solidFill>
                  <a:schemeClr val="bg1"/>
                </a:solidFill>
              </a:rPr>
              <a:t>GOES-14 provided very unique data and offered a glimpse into the possibilities that will be provided by the ABI on GOES-R in one minute mesoscale imagery</a:t>
            </a:r>
          </a:p>
          <a:p>
            <a:pPr marL="0" indent="0">
              <a:lnSpc>
                <a:spcPct val="95000"/>
              </a:lnSpc>
              <a:buNone/>
              <a:defRPr/>
            </a:pPr>
            <a:endParaRPr lang="en-US" sz="1000" dirty="0">
              <a:solidFill>
                <a:schemeClr val="bg1"/>
              </a:solidFill>
            </a:endParaRPr>
          </a:p>
          <a:p>
            <a:pPr marL="0" indent="0">
              <a:lnSpc>
                <a:spcPct val="95000"/>
              </a:lnSpc>
              <a:buNone/>
              <a:defRPr/>
            </a:pPr>
            <a:r>
              <a:rPr lang="en-US" sz="2000" dirty="0">
                <a:solidFill>
                  <a:schemeClr val="bg1"/>
                </a:solidFill>
              </a:rPr>
              <a:t>Used </a:t>
            </a:r>
            <a:r>
              <a:rPr lang="en-US" sz="2000" dirty="0" smtClean="0">
                <a:solidFill>
                  <a:schemeClr val="bg1"/>
                </a:solidFill>
              </a:rPr>
              <a:t>by the </a:t>
            </a:r>
            <a:r>
              <a:rPr lang="en-US" sz="2000" dirty="0">
                <a:solidFill>
                  <a:schemeClr val="bg1"/>
                </a:solidFill>
              </a:rPr>
              <a:t>NWS, including NOAA’s Storm Prediction Center (SPC), Weather Prediction Center (WPC) and others</a:t>
            </a:r>
            <a:r>
              <a:rPr lang="en-US" sz="2000" dirty="0" smtClean="0">
                <a:solidFill>
                  <a:schemeClr val="bg1"/>
                </a:solidFill>
              </a:rPr>
              <a:t>. These data helped showcase how rapid scan image can be used operationally.</a:t>
            </a:r>
          </a:p>
          <a:p>
            <a:pPr marL="0" indent="0">
              <a:lnSpc>
                <a:spcPct val="95000"/>
              </a:lnSpc>
              <a:buNone/>
              <a:defRPr/>
            </a:pPr>
            <a:endParaRPr lang="en-US" sz="2000" dirty="0">
              <a:solidFill>
                <a:schemeClr val="bg1"/>
              </a:solidFill>
            </a:endParaRPr>
          </a:p>
          <a:p>
            <a:pPr marL="0" indent="0">
              <a:lnSpc>
                <a:spcPct val="95000"/>
              </a:lnSpc>
              <a:buNone/>
              <a:defRPr/>
            </a:pPr>
            <a:r>
              <a:rPr lang="en-US" sz="2000" dirty="0" smtClean="0">
                <a:solidFill>
                  <a:schemeClr val="bg1"/>
                </a:solidFill>
              </a:rPr>
              <a:t/>
            </a:r>
            <a:br>
              <a:rPr lang="en-US" sz="2000" dirty="0" smtClean="0">
                <a:solidFill>
                  <a:schemeClr val="bg1"/>
                </a:solidFill>
              </a:rPr>
            </a:b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8BF32-6F5A-422F-A146-B65F2B98D5BA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5105400" y="5715000"/>
            <a:ext cx="38862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FFFF"/>
                </a:solidFill>
              </a:rPr>
              <a:t>GOES-14 visible image showing rapid </a:t>
            </a:r>
            <a:r>
              <a:rPr lang="en-US" sz="1400" dirty="0" smtClean="0">
                <a:solidFill>
                  <a:srgbClr val="FFFFFF"/>
                </a:solidFill>
              </a:rPr>
              <a:t>convective (loops </a:t>
            </a:r>
            <a:r>
              <a:rPr lang="en-US" sz="1400" dirty="0" smtClean="0">
                <a:solidFill>
                  <a:srgbClr val="FFFFFF"/>
                </a:solidFill>
              </a:rPr>
              <a:t>over just half an hour</a:t>
            </a:r>
            <a:r>
              <a:rPr lang="en-US" sz="1400" dirty="0" smtClean="0">
                <a:solidFill>
                  <a:srgbClr val="FFFFFF"/>
                </a:solidFill>
              </a:rPr>
              <a:t>) during the flooding in Texas (May 25, 2015).</a:t>
            </a:r>
            <a:endParaRPr lang="en-US" sz="1400" dirty="0">
              <a:solidFill>
                <a:srgbClr val="FFFFFF"/>
              </a:solidFill>
            </a:endParaRPr>
          </a:p>
        </p:txBody>
      </p:sp>
      <p:pic>
        <p:nvPicPr>
          <p:cNvPr id="4" name="640x640_AGOES14_B1_FLOOD_TX_animated_2015145_234500_182_2015146_001100_182_EB_TSTORM2.gif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29200" y="1524000"/>
            <a:ext cx="4038600" cy="4038600"/>
          </a:xfrm>
        </p:spPr>
      </p:pic>
    </p:spTree>
    <p:extLst>
      <p:ext uri="{BB962C8B-B14F-4D97-AF65-F5344CB8AC3E}">
        <p14:creationId xmlns:p14="http://schemas.microsoft.com/office/powerpoint/2010/main" val="2125701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Future vs. Current Spectral Bands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33400" y="5181600"/>
            <a:ext cx="8077200" cy="830997"/>
          </a:xfrm>
          <a:prstGeom prst="rect">
            <a:avLst/>
          </a:prstGeom>
          <a:solidFill>
            <a:srgbClr val="EEECE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prstClr val="black"/>
                </a:solidFill>
              </a:rPr>
              <a:t>The current GOES (right) has 5 spectral bands, while the GOES-R series ABI (left) will have 16 spectral bands. </a:t>
            </a:r>
          </a:p>
        </p:txBody>
      </p:sp>
      <p:pic>
        <p:nvPicPr>
          <p:cNvPr id="9" name="Picture 8" descr="goes_abi_conus_89.5_animimation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0"/>
            <a:ext cx="9144000" cy="4279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522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Educational </a:t>
            </a:r>
            <a:r>
              <a:rPr lang="en-US" dirty="0" err="1" smtClean="0">
                <a:solidFill>
                  <a:srgbClr val="FFFF00"/>
                </a:solidFill>
              </a:rPr>
              <a:t>Webapps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3" name="Content Placeholder 12"/>
          <p:cNvSpPr>
            <a:spLocks noGrp="1"/>
          </p:cNvSpPr>
          <p:nvPr>
            <p:ph sz="half" idx="1"/>
          </p:nvPr>
        </p:nvSpPr>
        <p:spPr>
          <a:xfrm>
            <a:off x="10886" y="762000"/>
            <a:ext cx="4332513" cy="5257800"/>
          </a:xfrm>
        </p:spPr>
        <p:txBody>
          <a:bodyPr>
            <a:noAutofit/>
          </a:bodyPr>
          <a:lstStyle/>
          <a:p>
            <a:pPr>
              <a:buClr>
                <a:srgbClr val="000000"/>
              </a:buClr>
              <a:buSzPct val="100000"/>
            </a:pPr>
            <a:r>
              <a:rPr lang="en-US" sz="2000" dirty="0" smtClean="0">
                <a:solidFill>
                  <a:schemeClr val="bg1"/>
                </a:solidFill>
                <a:latin typeface="+mj-lt"/>
                <a:ea typeface="Calibri"/>
                <a:cs typeface="Calibri"/>
                <a:sym typeface="Calibri"/>
                <a:rtl val="0"/>
              </a:rPr>
              <a:t>NOAA </a:t>
            </a:r>
            <a:r>
              <a:rPr lang="en-US" sz="2000" dirty="0">
                <a:solidFill>
                  <a:schemeClr val="bg1"/>
                </a:solidFill>
                <a:latin typeface="+mj-lt"/>
                <a:ea typeface="Calibri"/>
                <a:cs typeface="Calibri"/>
                <a:sym typeface="Calibri"/>
                <a:rtl val="0"/>
              </a:rPr>
              <a:t>NESDIS </a:t>
            </a:r>
            <a:r>
              <a:rPr lang="en-US" sz="2000" dirty="0" smtClean="0">
                <a:solidFill>
                  <a:schemeClr val="bg1"/>
                </a:solidFill>
                <a:latin typeface="+mj-lt"/>
                <a:ea typeface="Calibri"/>
                <a:cs typeface="Calibri"/>
                <a:sym typeface="Calibri"/>
                <a:rtl val="0"/>
              </a:rPr>
              <a:t>ASPB </a:t>
            </a:r>
            <a:r>
              <a:rPr lang="en-US" sz="2000" dirty="0">
                <a:solidFill>
                  <a:schemeClr val="bg1"/>
                </a:solidFill>
                <a:latin typeface="+mj-lt"/>
                <a:ea typeface="Calibri"/>
                <a:cs typeface="Calibri"/>
                <a:sym typeface="Calibri"/>
                <a:rtl val="0"/>
              </a:rPr>
              <a:t>teamed up with CIMSS researchers to develop </a:t>
            </a:r>
            <a:r>
              <a:rPr lang="en-US" sz="2000" dirty="0" smtClean="0">
                <a:solidFill>
                  <a:schemeClr val="bg1"/>
                </a:solidFill>
                <a:latin typeface="+mj-lt"/>
                <a:ea typeface="Calibri"/>
                <a:cs typeface="Calibri"/>
                <a:sym typeface="Calibri"/>
                <a:rtl val="0"/>
              </a:rPr>
              <a:t>four educational </a:t>
            </a:r>
            <a:r>
              <a:rPr lang="en-US" sz="2000" dirty="0">
                <a:solidFill>
                  <a:schemeClr val="bg1"/>
                </a:solidFill>
                <a:latin typeface="+mj-lt"/>
                <a:ea typeface="Calibri"/>
                <a:cs typeface="Calibri"/>
                <a:sym typeface="Calibri"/>
                <a:rtl val="0"/>
              </a:rPr>
              <a:t>WebApps to explore space, time and spectral resolutions of satellite imagery.</a:t>
            </a:r>
            <a:br>
              <a:rPr lang="en-US" sz="2000" dirty="0">
                <a:solidFill>
                  <a:schemeClr val="bg1"/>
                </a:solidFill>
                <a:latin typeface="+mj-lt"/>
                <a:ea typeface="Calibri"/>
                <a:cs typeface="Calibri"/>
                <a:sym typeface="Calibri"/>
                <a:rtl val="0"/>
              </a:rPr>
            </a:br>
            <a:endParaRPr lang="en-US" sz="2000" dirty="0">
              <a:solidFill>
                <a:schemeClr val="bg1"/>
              </a:solidFill>
              <a:latin typeface="+mj-lt"/>
              <a:ea typeface="Calibri"/>
              <a:cs typeface="Calibri"/>
              <a:sym typeface="Calibri"/>
              <a:rtl val="0"/>
            </a:endParaRPr>
          </a:p>
          <a:p>
            <a:pPr>
              <a:spcBef>
                <a:spcPts val="400"/>
              </a:spcBef>
              <a:buClr>
                <a:srgbClr val="000000"/>
              </a:buClr>
              <a:buSzPct val="100000"/>
            </a:pPr>
            <a:r>
              <a:rPr lang="en-US" sz="2000" dirty="0">
                <a:solidFill>
                  <a:schemeClr val="bg1"/>
                </a:solidFill>
                <a:latin typeface="+mj-lt"/>
                <a:ea typeface="Calibri"/>
                <a:cs typeface="Calibri"/>
                <a:sym typeface="Calibri"/>
                <a:rtl val="0"/>
              </a:rPr>
              <a:t>Part of the </a:t>
            </a:r>
            <a:r>
              <a:rPr lang="en-US" sz="2000" b="1" dirty="0">
                <a:solidFill>
                  <a:schemeClr val="bg1"/>
                </a:solidFill>
                <a:latin typeface="+mj-lt"/>
                <a:ea typeface="Calibri"/>
                <a:cs typeface="Calibri"/>
                <a:sym typeface="Calibri"/>
                <a:rtl val="0"/>
              </a:rPr>
              <a:t>GOES-R Educational Proving </a:t>
            </a:r>
            <a:r>
              <a:rPr lang="en-US" sz="2000" b="1" dirty="0" smtClean="0">
                <a:solidFill>
                  <a:schemeClr val="bg1"/>
                </a:solidFill>
                <a:latin typeface="+mj-lt"/>
                <a:ea typeface="Calibri"/>
                <a:cs typeface="Calibri"/>
                <a:sym typeface="Calibri"/>
                <a:rtl val="0"/>
              </a:rPr>
              <a:t>Ground at CIMSS</a:t>
            </a:r>
            <a:r>
              <a:rPr lang="en-US" sz="2000" dirty="0" smtClean="0">
                <a:solidFill>
                  <a:schemeClr val="bg1"/>
                </a:solidFill>
                <a:latin typeface="+mj-lt"/>
                <a:ea typeface="Calibri"/>
                <a:cs typeface="Calibri"/>
                <a:sym typeface="Calibri"/>
                <a:rtl val="0"/>
              </a:rPr>
              <a:t>: </a:t>
            </a:r>
            <a:endParaRPr lang="en-US" sz="2000" dirty="0">
              <a:solidFill>
                <a:schemeClr val="bg1"/>
              </a:solidFill>
              <a:latin typeface="+mj-lt"/>
              <a:ea typeface="Calibri"/>
              <a:cs typeface="Calibri"/>
              <a:sym typeface="Calibri"/>
              <a:rtl val="0"/>
            </a:endParaRPr>
          </a:p>
          <a:p>
            <a:pPr>
              <a:spcBef>
                <a:spcPts val="400"/>
              </a:spcBef>
              <a:buClr>
                <a:srgbClr val="000000"/>
              </a:buClr>
              <a:buSzPct val="100000"/>
            </a:pPr>
            <a:r>
              <a:rPr lang="en-US" sz="2000" i="1" u="sng" dirty="0">
                <a:solidFill>
                  <a:schemeClr val="bg1"/>
                </a:solidFill>
                <a:latin typeface="+mj-lt"/>
                <a:ea typeface="Calibri"/>
                <a:cs typeface="Calibri"/>
                <a:sym typeface="Calibri"/>
                <a:hlinkClick r:id="rId3"/>
                <a:rtl val="0"/>
              </a:rPr>
              <a:t>http://cimss.ssec.wisc.edu/education/goesr</a:t>
            </a:r>
            <a:br>
              <a:rPr lang="en-US" sz="2000" i="1" u="sng" dirty="0">
                <a:solidFill>
                  <a:schemeClr val="bg1"/>
                </a:solidFill>
                <a:latin typeface="+mj-lt"/>
                <a:ea typeface="Calibri"/>
                <a:cs typeface="Calibri"/>
                <a:sym typeface="Calibri"/>
                <a:hlinkClick r:id="rId3"/>
                <a:rtl val="0"/>
              </a:rPr>
            </a:br>
            <a:endParaRPr lang="en-US" sz="2000" i="1" u="sng" dirty="0">
              <a:solidFill>
                <a:schemeClr val="bg1"/>
              </a:solidFill>
              <a:latin typeface="+mj-lt"/>
              <a:ea typeface="Calibri"/>
              <a:cs typeface="Calibri"/>
              <a:sym typeface="Calibri"/>
              <a:hlinkClick r:id="rId3"/>
              <a:rtl val="0"/>
            </a:endParaRPr>
          </a:p>
          <a:p>
            <a:pPr>
              <a:spcBef>
                <a:spcPts val="400"/>
              </a:spcBef>
              <a:buClr>
                <a:srgbClr val="000000"/>
              </a:buClr>
              <a:buSzPct val="100000"/>
              <a:buFont typeface="Calibri"/>
              <a:buChar char="•"/>
            </a:pPr>
            <a:r>
              <a:rPr lang="en-US" sz="2000" dirty="0">
                <a:solidFill>
                  <a:schemeClr val="bg1"/>
                </a:solidFill>
                <a:latin typeface="+mj-lt"/>
              </a:rPr>
              <a:t>Teacher feedback: </a:t>
            </a:r>
            <a:br>
              <a:rPr lang="en-US" sz="2000" dirty="0">
                <a:solidFill>
                  <a:schemeClr val="bg1"/>
                </a:solidFill>
                <a:latin typeface="+mj-lt"/>
              </a:rPr>
            </a:br>
            <a:r>
              <a:rPr lang="en-US" sz="1800" i="1" dirty="0">
                <a:solidFill>
                  <a:schemeClr val="bg1"/>
                </a:solidFill>
                <a:latin typeface="+mj-lt"/>
              </a:rPr>
              <a:t>“…. Wow!!  This is awesome!!</a:t>
            </a:r>
            <a:br>
              <a:rPr lang="en-US" sz="1800" i="1" dirty="0">
                <a:solidFill>
                  <a:schemeClr val="bg1"/>
                </a:solidFill>
                <a:latin typeface="+mj-lt"/>
              </a:rPr>
            </a:br>
            <a:r>
              <a:rPr lang="en-US" sz="1800" i="1" dirty="0">
                <a:solidFill>
                  <a:schemeClr val="bg1"/>
                </a:solidFill>
                <a:latin typeface="+mj-lt"/>
              </a:rPr>
              <a:t>This is impressive. Thank you for sharing.   This is great. Thanks for all your hard work and help!!!!  </a:t>
            </a:r>
            <a:br>
              <a:rPr lang="en-US" sz="1800" i="1" dirty="0">
                <a:solidFill>
                  <a:schemeClr val="bg1"/>
                </a:solidFill>
                <a:latin typeface="+mj-lt"/>
              </a:rPr>
            </a:br>
            <a:r>
              <a:rPr lang="en-US" sz="1800" i="1" dirty="0">
                <a:solidFill>
                  <a:schemeClr val="bg1"/>
                </a:solidFill>
                <a:latin typeface="+mj-lt"/>
              </a:rPr>
              <a:t>We are honored and will use it next week … Earth </a:t>
            </a:r>
            <a:r>
              <a:rPr lang="en-US" sz="1800" i="1" dirty="0" err="1">
                <a:solidFill>
                  <a:schemeClr val="bg1"/>
                </a:solidFill>
                <a:latin typeface="+mj-lt"/>
              </a:rPr>
              <a:t>SySTEM</a:t>
            </a:r>
            <a:r>
              <a:rPr lang="en-US" sz="1800" i="1" dirty="0">
                <a:solidFill>
                  <a:schemeClr val="bg1"/>
                </a:solidFill>
                <a:latin typeface="+mj-lt"/>
              </a:rPr>
              <a:t> Teacher Academy”</a:t>
            </a:r>
            <a:endParaRPr lang="en-US" sz="1800" i="1" u="sng" dirty="0">
              <a:solidFill>
                <a:schemeClr val="bg1"/>
              </a:solidFill>
              <a:latin typeface="+mj-lt"/>
              <a:ea typeface="Calibri"/>
              <a:cs typeface="Calibri"/>
              <a:sym typeface="Calibri"/>
              <a:hlinkClick r:id="rId3"/>
              <a:rtl val="0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8BF32-6F5A-422F-A146-B65F2B98D5BA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87" t="9387" r="13729"/>
          <a:stretch/>
        </p:blipFill>
        <p:spPr>
          <a:xfrm>
            <a:off x="4584900" y="3048000"/>
            <a:ext cx="2237401" cy="2214137"/>
          </a:xfrm>
        </p:spPr>
      </p:pic>
      <p:sp>
        <p:nvSpPr>
          <p:cNvPr id="4" name="TextBox 3"/>
          <p:cNvSpPr txBox="1"/>
          <p:nvPr/>
        </p:nvSpPr>
        <p:spPr>
          <a:xfrm>
            <a:off x="4571999" y="5706070"/>
            <a:ext cx="44958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Sample interactive </a:t>
            </a:r>
            <a:r>
              <a:rPr lang="en-US" dirty="0" smtClean="0">
                <a:solidFill>
                  <a:srgbClr val="FFFFFF"/>
                </a:solidFill>
              </a:rPr>
              <a:t>educational </a:t>
            </a:r>
            <a:r>
              <a:rPr lang="en-US" dirty="0" err="1" smtClean="0">
                <a:solidFill>
                  <a:srgbClr val="FFFFFF"/>
                </a:solidFill>
              </a:rPr>
              <a:t>webapps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i="1" dirty="0" smtClean="0">
                <a:solidFill>
                  <a:srgbClr val="FFFFFF"/>
                </a:solidFill>
                <a:hlinkClick r:id="rId5"/>
              </a:rPr>
              <a:t>http</a:t>
            </a:r>
            <a:r>
              <a:rPr lang="en-US" i="1" dirty="0">
                <a:solidFill>
                  <a:srgbClr val="FFFFFF"/>
                </a:solidFill>
                <a:hlinkClick r:id="rId5"/>
              </a:rPr>
              <a:t>://cimss.ssec.wisc.edu/goes/webapps/bandapp/</a:t>
            </a:r>
            <a:endParaRPr lang="en-US" i="1" dirty="0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001000" y="6488668"/>
            <a:ext cx="1133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T. Schmit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9028" y="1447800"/>
            <a:ext cx="2578271" cy="1219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8555" y="3061267"/>
            <a:ext cx="2219245" cy="220087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762000"/>
            <a:ext cx="1749551" cy="1747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72000" y="2514600"/>
            <a:ext cx="15959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“What’s this?”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938450" y="1066800"/>
            <a:ext cx="19031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Spatial/Temporal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258100" y="5269468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Spectral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203301" y="5269468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Satellite RGB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7469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9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85</TotalTime>
  <Words>316</Words>
  <Application>Microsoft Office PowerPoint</Application>
  <PresentationFormat>On-screen Show (4:3)</PresentationFormat>
  <Paragraphs>71</Paragraphs>
  <Slides>4</Slides>
  <Notes>3</Notes>
  <HiddenSlides>0</HiddenSlides>
  <MMClips>1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4</vt:i4>
      </vt:variant>
    </vt:vector>
  </HeadingPairs>
  <TitlesOfParts>
    <vt:vector size="7" baseType="lpstr">
      <vt:lpstr>Office Theme</vt:lpstr>
      <vt:lpstr>Default Design</vt:lpstr>
      <vt:lpstr>9_Default Design</vt:lpstr>
      <vt:lpstr>PowerPoint Presentation</vt:lpstr>
      <vt:lpstr>GOES-14 Super Rapid Scan Operations to Prepare for GOES-R (SRSOR)</vt:lpstr>
      <vt:lpstr>Future vs. Current Spectral Bands</vt:lpstr>
      <vt:lpstr>Educational Webapps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Tim Schmit</dc:creator>
  <cp:lastModifiedBy>Tim Schmit</cp:lastModifiedBy>
  <cp:revision>9</cp:revision>
  <dcterms:created xsi:type="dcterms:W3CDTF">2015-07-17T21:09:45Z</dcterms:created>
  <dcterms:modified xsi:type="dcterms:W3CDTF">2015-07-20T14:21:20Z</dcterms:modified>
</cp:coreProperties>
</file>