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3" r:id="rId3"/>
    <p:sldMasterId id="2147483696" r:id="rId4"/>
  </p:sldMasterIdLst>
  <p:notesMasterIdLst>
    <p:notesMasterId r:id="rId44"/>
  </p:notesMasterIdLst>
  <p:handoutMasterIdLst>
    <p:handoutMasterId r:id="rId45"/>
  </p:handoutMasterIdLst>
  <p:sldIdLst>
    <p:sldId id="256" r:id="rId5"/>
    <p:sldId id="568" r:id="rId6"/>
    <p:sldId id="604" r:id="rId7"/>
    <p:sldId id="659" r:id="rId8"/>
    <p:sldId id="660" r:id="rId9"/>
    <p:sldId id="661" r:id="rId10"/>
    <p:sldId id="662" r:id="rId11"/>
    <p:sldId id="663" r:id="rId12"/>
    <p:sldId id="664" r:id="rId13"/>
    <p:sldId id="665" r:id="rId14"/>
    <p:sldId id="666" r:id="rId15"/>
    <p:sldId id="667" r:id="rId16"/>
    <p:sldId id="668" r:id="rId17"/>
    <p:sldId id="669" r:id="rId18"/>
    <p:sldId id="670" r:id="rId19"/>
    <p:sldId id="671" r:id="rId20"/>
    <p:sldId id="672" r:id="rId21"/>
    <p:sldId id="673" r:id="rId22"/>
    <p:sldId id="674" r:id="rId23"/>
    <p:sldId id="675" r:id="rId24"/>
    <p:sldId id="603" r:id="rId25"/>
    <p:sldId id="605" r:id="rId26"/>
    <p:sldId id="607" r:id="rId27"/>
    <p:sldId id="606" r:id="rId28"/>
    <p:sldId id="651" r:id="rId29"/>
    <p:sldId id="652" r:id="rId30"/>
    <p:sldId id="623" r:id="rId31"/>
    <p:sldId id="627" r:id="rId32"/>
    <p:sldId id="628" r:id="rId33"/>
    <p:sldId id="629" r:id="rId34"/>
    <p:sldId id="630" r:id="rId35"/>
    <p:sldId id="631" r:id="rId36"/>
    <p:sldId id="632" r:id="rId37"/>
    <p:sldId id="633" r:id="rId38"/>
    <p:sldId id="624" r:id="rId39"/>
    <p:sldId id="656" r:id="rId40"/>
    <p:sldId id="657" r:id="rId41"/>
    <p:sldId id="658" r:id="rId42"/>
    <p:sldId id="626" r:id="rId43"/>
  </p:sldIdLst>
  <p:sldSz cx="9144000" cy="6858000" type="screen4x3"/>
  <p:notesSz cx="7315200" cy="9601200"/>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0066FF"/>
    <a:srgbClr val="00FFFF"/>
    <a:srgbClr val="ECF8FE"/>
    <a:srgbClr val="D7F0F5"/>
    <a:srgbClr val="E3F6F9"/>
    <a:srgbClr val="C7D5E7"/>
    <a:srgbClr val="EBF9FB"/>
    <a:srgbClr val="F5F5F5"/>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90723" autoAdjust="0"/>
  </p:normalViewPr>
  <p:slideViewPr>
    <p:cSldViewPr>
      <p:cViewPr varScale="1">
        <p:scale>
          <a:sx n="90" d="100"/>
          <a:sy n="90" d="100"/>
        </p:scale>
        <p:origin x="2172" y="84"/>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notesViewPr>
    <p:cSldViewPr>
      <p:cViewPr varScale="1">
        <p:scale>
          <a:sx n="63" d="100"/>
          <a:sy n="63" d="100"/>
        </p:scale>
        <p:origin x="-1944" y="-72"/>
      </p:cViewPr>
      <p:guideLst>
        <p:guide orient="horz" pos="3024"/>
        <p:guide pos="2304"/>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9E8DA2E1-889B-43C5-996F-A80C313E913F}" type="datetimeFigureOut">
              <a:rPr lang="en-US"/>
              <a:pPr>
                <a:defRPr/>
              </a:pPr>
              <a:t>5/18/2016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A3FAEC7F-4EEF-42D7-AF85-7DBEBEBD5237}" type="slidenum">
              <a:rPr lang="en-US"/>
              <a:pPr>
                <a:defRPr/>
              </a:pPr>
              <a:t>‹#›</a:t>
            </a:fld>
            <a:endParaRPr lang="en-US"/>
          </a:p>
        </p:txBody>
      </p:sp>
    </p:spTree>
    <p:extLst>
      <p:ext uri="{BB962C8B-B14F-4D97-AF65-F5344CB8AC3E}">
        <p14:creationId xmlns:p14="http://schemas.microsoft.com/office/powerpoint/2010/main" val="45655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b="0"/>
            </a:lvl1pPr>
          </a:lstStyle>
          <a:p>
            <a:pPr>
              <a:defRPr/>
            </a:pPr>
            <a:endParaRPr lang="en-US"/>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b="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b="0"/>
            </a:lvl1pPr>
          </a:lstStyle>
          <a:p>
            <a:pPr>
              <a:defRPr/>
            </a:pPr>
            <a:endParaRPr lang="en-US"/>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b="0"/>
            </a:lvl1pPr>
          </a:lstStyle>
          <a:p>
            <a:pPr>
              <a:defRPr/>
            </a:pPr>
            <a:fld id="{8D90FC48-611A-4652-B699-2F3D3AF7007F}" type="slidenum">
              <a:rPr lang="en-US"/>
              <a:pPr>
                <a:defRPr/>
              </a:pPr>
              <a:t>‹#›</a:t>
            </a:fld>
            <a:endParaRPr lang="en-US"/>
          </a:p>
        </p:txBody>
      </p:sp>
    </p:spTree>
    <p:extLst>
      <p:ext uri="{BB962C8B-B14F-4D97-AF65-F5344CB8AC3E}">
        <p14:creationId xmlns:p14="http://schemas.microsoft.com/office/powerpoint/2010/main" val="3599889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06AFCA8-56E6-4380-B1F3-14786C3B09AC}" type="slidenum">
              <a:rPr lang="en-US" smtClean="0"/>
              <a:pPr/>
              <a:t>1</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z="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E1373B-12FC-4CD6-A0DC-E3C7765597A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smtClean="0"/>
          </a:p>
        </p:txBody>
      </p:sp>
    </p:spTree>
    <p:extLst>
      <p:ext uri="{BB962C8B-B14F-4D97-AF65-F5344CB8AC3E}">
        <p14:creationId xmlns:p14="http://schemas.microsoft.com/office/powerpoint/2010/main" val="142556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27</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extLst>
      <p:ext uri="{BB962C8B-B14F-4D97-AF65-F5344CB8AC3E}">
        <p14:creationId xmlns:p14="http://schemas.microsoft.com/office/powerpoint/2010/main" val="72993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09663" y="674688"/>
            <a:ext cx="4554537" cy="34178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endParaRPr lang="en-US" smtClean="0"/>
          </a:p>
        </p:txBody>
      </p:sp>
    </p:spTree>
    <p:extLst>
      <p:ext uri="{BB962C8B-B14F-4D97-AF65-F5344CB8AC3E}">
        <p14:creationId xmlns:p14="http://schemas.microsoft.com/office/powerpoint/2010/main" val="388940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35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extLst>
      <p:ext uri="{BB962C8B-B14F-4D97-AF65-F5344CB8AC3E}">
        <p14:creationId xmlns:p14="http://schemas.microsoft.com/office/powerpoint/2010/main" val="3598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3</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04850"/>
            <a:ext cx="4683125" cy="35131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A94D-C181-46BB-896C-A16F1B32B4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82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21</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22</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800" dirty="0"/>
              <a:t>Potentially every</a:t>
            </a:r>
            <a:r>
              <a:rPr lang="en-US" sz="800" baseline="0" dirty="0"/>
              <a:t> 10 minutes using 1-minute imagery.</a:t>
            </a:r>
            <a:endParaRPr lang="en-US" sz="8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23</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24</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E1373B-12FC-4CD6-A0DC-E3C7765597A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smtClean="0"/>
          </a:p>
        </p:txBody>
      </p:sp>
    </p:spTree>
    <p:extLst>
      <p:ext uri="{BB962C8B-B14F-4D97-AF65-F5344CB8AC3E}">
        <p14:creationId xmlns:p14="http://schemas.microsoft.com/office/powerpoint/2010/main" val="318166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433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373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42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39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918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4413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6948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074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531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838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2206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4285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201EA-D2E7-4347-AD63-278F8AA626E4}"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1398763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201EA-D2E7-4347-AD63-278F8AA626E4}"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1595468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201EA-D2E7-4347-AD63-278F8AA626E4}"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3388477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201EA-D2E7-4347-AD63-278F8AA626E4}"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1496259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201EA-D2E7-4347-AD63-278F8AA626E4}" type="datetimeFigureOut">
              <a:rPr lang="en-US" smtClean="0"/>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2930310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201EA-D2E7-4347-AD63-278F8AA626E4}" type="datetimeFigureOut">
              <a:rPr lang="en-US" smtClean="0"/>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350959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pPr>
                <a:defRPr/>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201EA-D2E7-4347-AD63-278F8AA626E4}" type="datetimeFigureOut">
              <a:rPr lang="en-US" smtClean="0"/>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1327479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201EA-D2E7-4347-AD63-278F8AA626E4}"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779705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201EA-D2E7-4347-AD63-278F8AA626E4}"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4146919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201EA-D2E7-4347-AD63-278F8AA626E4}"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1910032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201EA-D2E7-4347-AD63-278F8AA626E4}"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4DBD-2DCD-4062-81A4-75B2044154F0}" type="slidenum">
              <a:rPr lang="en-US" smtClean="0"/>
              <a:t>‹#›</a:t>
            </a:fld>
            <a:endParaRPr lang="en-US"/>
          </a:p>
        </p:txBody>
      </p:sp>
    </p:spTree>
    <p:extLst>
      <p:ext uri="{BB962C8B-B14F-4D97-AF65-F5344CB8AC3E}">
        <p14:creationId xmlns:p14="http://schemas.microsoft.com/office/powerpoint/2010/main" val="2965082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769EF6-A52D-E34B-A6F3-D342EFF2E723}"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4209025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769EF6-A52D-E34B-A6F3-D342EFF2E723}"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1693548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769EF6-A52D-E34B-A6F3-D342EFF2E723}"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559362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769EF6-A52D-E34B-A6F3-D342EFF2E723}"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740195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769EF6-A52D-E34B-A6F3-D342EFF2E723}" type="datetimeFigureOut">
              <a:rPr lang="en-US" smtClean="0"/>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27215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pPr>
                <a:defRPr/>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769EF6-A52D-E34B-A6F3-D342EFF2E723}" type="datetimeFigureOut">
              <a:rPr lang="en-US" smtClean="0"/>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651387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69EF6-A52D-E34B-A6F3-D342EFF2E723}" type="datetimeFigureOut">
              <a:rPr lang="en-US" smtClean="0"/>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1217887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769EF6-A52D-E34B-A6F3-D342EFF2E723}"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652273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769EF6-A52D-E34B-A6F3-D342EFF2E723}"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113114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769EF6-A52D-E34B-A6F3-D342EFF2E723}"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3158080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769EF6-A52D-E34B-A6F3-D342EFF2E723}"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1FBCB-9BA0-F645-BACB-7D0F7FA6A96E}" type="slidenum">
              <a:rPr lang="en-US" smtClean="0"/>
              <a:t>‹#›</a:t>
            </a:fld>
            <a:endParaRPr lang="en-US"/>
          </a:p>
        </p:txBody>
      </p:sp>
    </p:spTree>
    <p:extLst>
      <p:ext uri="{BB962C8B-B14F-4D97-AF65-F5344CB8AC3E}">
        <p14:creationId xmlns:p14="http://schemas.microsoft.com/office/powerpoint/2010/main" val="243838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1319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5000"/>
            <a:lum/>
            <a:extLst>
              <a:ext uri="{BEBA8EAE-BF5A-486C-A8C5-ECC9F3942E4B}">
                <a14:imgProps xmlns:a14="http://schemas.microsoft.com/office/drawing/2010/main">
                  <a14:imgLayer r:embed="rId14">
                    <a14:imgEffect>
                      <a14:brightnessContrast bright="2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201EA-D2E7-4347-AD63-278F8AA626E4}" type="datetimeFigureOut">
              <a:rPr lang="en-US" smtClean="0"/>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C4DBD-2DCD-4062-81A4-75B2044154F0}" type="slidenum">
              <a:rPr lang="en-US" smtClean="0"/>
              <a:t>‹#›</a:t>
            </a:fld>
            <a:endParaRPr lang="en-US"/>
          </a:p>
        </p:txBody>
      </p:sp>
    </p:spTree>
    <p:extLst>
      <p:ext uri="{BB962C8B-B14F-4D97-AF65-F5344CB8AC3E}">
        <p14:creationId xmlns:p14="http://schemas.microsoft.com/office/powerpoint/2010/main" val="35912686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69EF6-A52D-E34B-A6F3-D342EFF2E723}" type="datetimeFigureOut">
              <a:rPr lang="en-US" smtClean="0"/>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1FBCB-9BA0-F645-BACB-7D0F7FA6A96E}" type="slidenum">
              <a:rPr lang="en-US" smtClean="0"/>
              <a:t>‹#›</a:t>
            </a:fld>
            <a:endParaRPr lang="en-US"/>
          </a:p>
        </p:txBody>
      </p:sp>
    </p:spTree>
    <p:extLst>
      <p:ext uri="{BB962C8B-B14F-4D97-AF65-F5344CB8AC3E}">
        <p14:creationId xmlns:p14="http://schemas.microsoft.com/office/powerpoint/2010/main" val="26656795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3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Grp="1" noChangeArrowheads="1"/>
          </p:cNvSpPr>
          <p:nvPr>
            <p:ph type="ctrTitle"/>
          </p:nvPr>
        </p:nvSpPr>
        <p:spPr>
          <a:xfrm>
            <a:off x="155425" y="981145"/>
            <a:ext cx="8871555" cy="1257300"/>
          </a:xfrm>
        </p:spPr>
        <p:txBody>
          <a:bodyPr/>
          <a:lstStyle/>
          <a:p>
            <a:pPr algn="r" eaLnBrk="1" hangingPunct="1">
              <a:defRPr/>
            </a:pPr>
            <a:r>
              <a:rPr lang="en-US" sz="2600" dirty="0"/>
              <a:t>GOES-R Derived Products for</a:t>
            </a:r>
            <a:br>
              <a:rPr lang="en-US" sz="2600" dirty="0"/>
            </a:br>
            <a:r>
              <a:rPr lang="en-US" sz="2600" dirty="0"/>
              <a:t>Operational Meteorology</a:t>
            </a:r>
            <a:r>
              <a:rPr lang="en-US" sz="2800" dirty="0"/>
              <a:t/>
            </a:r>
            <a:br>
              <a:rPr lang="en-US" sz="2800" dirty="0"/>
            </a:br>
            <a:r>
              <a:rPr lang="en-US" sz="1800" dirty="0"/>
              <a:t/>
            </a:r>
            <a:br>
              <a:rPr lang="en-US" sz="1800" dirty="0"/>
            </a:br>
            <a:r>
              <a:rPr lang="en-US" sz="1800" dirty="0"/>
              <a:t>Chris Schmidt</a:t>
            </a:r>
            <a:br>
              <a:rPr lang="en-US" sz="1800" dirty="0"/>
            </a:br>
            <a:r>
              <a:rPr lang="en-US" sz="1800" dirty="0"/>
              <a:t>University of Wisconsin - CIMSS</a:t>
            </a:r>
            <a:br>
              <a:rPr lang="en-US" sz="1800" dirty="0"/>
            </a:br>
            <a:r>
              <a:rPr lang="en-US" sz="1000" dirty="0"/>
              <a:t/>
            </a:r>
            <a:br>
              <a:rPr lang="en-US" sz="1000" dirty="0"/>
            </a:br>
            <a:r>
              <a:rPr lang="en-US" sz="1000" dirty="0"/>
              <a:t>Thanks to:</a:t>
            </a:r>
            <a:br>
              <a:rPr lang="en-US" sz="1000" dirty="0"/>
            </a:br>
            <a:r>
              <a:rPr lang="en-US" sz="1000" dirty="0"/>
              <a:t>Chad M. Gravelle, PhD</a:t>
            </a:r>
            <a:br>
              <a:rPr lang="en-US" sz="1000" dirty="0"/>
            </a:br>
            <a:r>
              <a:rPr lang="en-US" sz="1000" dirty="0"/>
              <a:t> GOES-R Satellite Liaison</a:t>
            </a:r>
            <a:br>
              <a:rPr lang="en-US" sz="1000" dirty="0"/>
            </a:br>
            <a:r>
              <a:rPr lang="en-US" sz="1000" dirty="0"/>
              <a:t>NWS Operations Proving Ground</a:t>
            </a:r>
            <a:br>
              <a:rPr lang="en-US" sz="1000" dirty="0"/>
            </a:br>
            <a:r>
              <a:rPr lang="en-US" sz="1000" dirty="0"/>
              <a:t>University of Wisconsin - CIMSS</a:t>
            </a:r>
            <a:br>
              <a:rPr lang="en-US" sz="1000" dirty="0"/>
            </a:br>
            <a:r>
              <a:rPr lang="en-US" sz="1000" dirty="0"/>
              <a:t>Kansas City, MO</a:t>
            </a:r>
          </a:p>
        </p:txBody>
      </p:sp>
      <p:sp>
        <p:nvSpPr>
          <p:cNvPr id="2051" name="Rectangle 13"/>
          <p:cNvSpPr>
            <a:spLocks noGrp="1" noChangeArrowheads="1"/>
          </p:cNvSpPr>
          <p:nvPr>
            <p:ph type="subTitle" idx="1"/>
          </p:nvPr>
        </p:nvSpPr>
        <p:spPr>
          <a:xfrm>
            <a:off x="78615" y="5963730"/>
            <a:ext cx="8986770" cy="537670"/>
          </a:xfrm>
        </p:spPr>
        <p:txBody>
          <a:bodyPr/>
          <a:lstStyle/>
          <a:p>
            <a:pPr eaLnBrk="1" hangingPunct="1">
              <a:lnSpc>
                <a:spcPct val="80000"/>
              </a:lnSpc>
              <a:defRPr/>
            </a:pPr>
            <a:r>
              <a:rPr lang="en-US" sz="1600" dirty="0">
                <a:effectLst>
                  <a:outerShdw blurRad="38100" dist="38100" dir="2700000" algn="tl">
                    <a:srgbClr val="000000">
                      <a:alpha val="43137"/>
                    </a:srgbClr>
                  </a:outerShdw>
                </a:effectLst>
              </a:rPr>
              <a:t>GOES-R Short Course</a:t>
            </a:r>
          </a:p>
          <a:p>
            <a:pPr eaLnBrk="1" hangingPunct="1">
              <a:lnSpc>
                <a:spcPct val="80000"/>
              </a:lnSpc>
              <a:defRPr/>
            </a:pPr>
            <a:endParaRPr lang="en-US" sz="1600" dirty="0">
              <a:effectLst>
                <a:outerShdw blurRad="38100" dist="38100" dir="2700000" algn="tl">
                  <a:srgbClr val="000000">
                    <a:alpha val="43137"/>
                  </a:srgbClr>
                </a:outerShdw>
              </a:effectLst>
            </a:endParaRPr>
          </a:p>
          <a:p>
            <a:pPr eaLnBrk="1" hangingPunct="1">
              <a:lnSpc>
                <a:spcPct val="80000"/>
              </a:lnSpc>
              <a:defRPr/>
            </a:pPr>
            <a:r>
              <a:rPr lang="en-US" sz="1600" dirty="0">
                <a:effectLst>
                  <a:outerShdw blurRad="38100" dist="38100" dir="2700000" algn="tl">
                    <a:srgbClr val="000000">
                      <a:alpha val="43137"/>
                    </a:srgbClr>
                  </a:outerShdw>
                </a:effectLst>
              </a:rPr>
              <a:t>18 May 2016</a:t>
            </a:r>
          </a:p>
        </p:txBody>
      </p:sp>
      <p:pic>
        <p:nvPicPr>
          <p:cNvPr id="7" name="Picture 6" descr="03-med.png"/>
          <p:cNvPicPr>
            <a:picLocks noChangeAspect="1"/>
          </p:cNvPicPr>
          <p:nvPr/>
        </p:nvPicPr>
        <p:blipFill>
          <a:blip r:embed="rId4" cstate="print"/>
          <a:stretch>
            <a:fillRect/>
          </a:stretch>
        </p:blipFill>
        <p:spPr>
          <a:xfrm>
            <a:off x="2037270" y="3966670"/>
            <a:ext cx="1597579" cy="139400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99226494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7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9195682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8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89198561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9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6178668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0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71772701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4242077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2546195" y="2624254"/>
            <a:ext cx="40516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Why is this band “lighter” (</a:t>
            </a:r>
            <a:r>
              <a:rPr kumimoji="0" lang="en-US" sz="2400" b="1" i="0" u="none" strike="noStrike" kern="1200" cap="none" spc="0" normalizeH="0" baseline="0" noProof="0" dirty="0" err="1" smtClean="0">
                <a:ln>
                  <a:noFill/>
                </a:ln>
                <a:solidFill>
                  <a:prstClr val="black"/>
                </a:solidFill>
                <a:effectLst/>
                <a:uLnTx/>
                <a:uFillTx/>
                <a:latin typeface="Calibri"/>
                <a:ea typeface="+mn-ea"/>
                <a:cs typeface="+mn-cs"/>
              </a:rPr>
              <a:t>ie</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seeing colder temperatures) than the ones before and after it?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83629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8144706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20261498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62463832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34029" y="236916"/>
            <a:ext cx="8295480" cy="307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Baseline and Future Capability Products</a:t>
            </a:r>
            <a:endParaRPr lang="en-US" sz="1800" kern="0" dirty="0">
              <a:solidFill>
                <a:srgbClr val="FFFFFF"/>
              </a:solidFill>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2252789496"/>
              </p:ext>
            </p:extLst>
          </p:nvPr>
        </p:nvGraphicFramePr>
        <p:xfrm>
          <a:off x="1153955" y="812991"/>
          <a:ext cx="3300984" cy="5430838"/>
        </p:xfrm>
        <a:graphic>
          <a:graphicData uri="http://schemas.openxmlformats.org/drawingml/2006/table">
            <a:tbl>
              <a:tblPr firstRow="1" bandRow="1">
                <a:tableStyleId>{5C22544A-7EE6-4342-B048-85BDC9FD1C3A}</a:tableStyleId>
              </a:tblPr>
              <a:tblGrid>
                <a:gridCol w="3300984">
                  <a:extLst>
                    <a:ext uri="{9D8B030D-6E8A-4147-A177-3AD203B41FA5}">
                      <a16:colId xmlns:a16="http://schemas.microsoft.com/office/drawing/2014/main" val="20000"/>
                    </a:ext>
                  </a:extLst>
                </a:gridCol>
              </a:tblGrid>
              <a:tr h="370862">
                <a:tc>
                  <a:txBody>
                    <a:bodyPr/>
                    <a:lstStyle/>
                    <a:p>
                      <a:r>
                        <a:rPr lang="en-US" sz="1200" b="1" dirty="0">
                          <a:solidFill>
                            <a:srgbClr val="FFFF00"/>
                          </a:solidFill>
                        </a:rPr>
                        <a:t>ABI Baseline</a:t>
                      </a:r>
                      <a:r>
                        <a:rPr lang="en-US" sz="1200" b="1" baseline="0" dirty="0">
                          <a:solidFill>
                            <a:srgbClr val="FFFF00"/>
                          </a:solidFill>
                        </a:rPr>
                        <a:t> Products</a:t>
                      </a:r>
                      <a:endParaRPr lang="en-US" sz="1200" b="1" dirty="0">
                        <a:solidFill>
                          <a:srgbClr val="FFFF00"/>
                        </a:solidFill>
                      </a:endParaRPr>
                    </a:p>
                  </a:txBody>
                  <a:tcPr marL="91439" marR="91439" marT="45723" marB="45723"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5059976">
                <a:tc>
                  <a:txBody>
                    <a:bodyPr/>
                    <a:lstStyle/>
                    <a:p>
                      <a:pPr>
                        <a:spcAft>
                          <a:spcPts val="200"/>
                        </a:spcAft>
                      </a:pPr>
                      <a:r>
                        <a:rPr lang="en-US" sz="1100" dirty="0"/>
                        <a:t>Aerosol Detection (Including Smoke</a:t>
                      </a:r>
                      <a:r>
                        <a:rPr lang="en-US" sz="1100" baseline="0" dirty="0"/>
                        <a:t> and Dust)</a:t>
                      </a:r>
                    </a:p>
                    <a:p>
                      <a:pPr>
                        <a:spcAft>
                          <a:spcPts val="200"/>
                        </a:spcAft>
                      </a:pPr>
                      <a:r>
                        <a:rPr lang="en-US" sz="1100" baseline="0" dirty="0"/>
                        <a:t>Aerosol Optical Depth (AOD)</a:t>
                      </a:r>
                    </a:p>
                    <a:p>
                      <a:pPr>
                        <a:spcAft>
                          <a:spcPts val="200"/>
                        </a:spcAft>
                      </a:pPr>
                      <a:r>
                        <a:rPr lang="en-US" sz="1100" baseline="0" dirty="0"/>
                        <a:t>Clear Sky Masks</a:t>
                      </a:r>
                    </a:p>
                    <a:p>
                      <a:pPr>
                        <a:spcAft>
                          <a:spcPts val="200"/>
                        </a:spcAft>
                      </a:pPr>
                      <a:r>
                        <a:rPr lang="en-US" sz="1100" baseline="0" dirty="0"/>
                        <a:t>Cloud and Moisture Imagery</a:t>
                      </a:r>
                    </a:p>
                    <a:p>
                      <a:pPr>
                        <a:spcAft>
                          <a:spcPts val="200"/>
                        </a:spcAft>
                      </a:pPr>
                      <a:r>
                        <a:rPr lang="en-US" sz="1100" baseline="0" dirty="0"/>
                        <a:t>Cloud Optical Depth</a:t>
                      </a:r>
                    </a:p>
                    <a:p>
                      <a:pPr>
                        <a:spcAft>
                          <a:spcPts val="200"/>
                        </a:spcAft>
                      </a:pPr>
                      <a:r>
                        <a:rPr lang="en-US" sz="1100" baseline="0" dirty="0"/>
                        <a:t>Cloud Particle Size Distribution</a:t>
                      </a:r>
                    </a:p>
                    <a:p>
                      <a:pPr>
                        <a:spcAft>
                          <a:spcPts val="200"/>
                        </a:spcAft>
                      </a:pPr>
                      <a:r>
                        <a:rPr lang="en-US" sz="1100" baseline="0" dirty="0"/>
                        <a:t>Cloud Top Height</a:t>
                      </a:r>
                    </a:p>
                    <a:p>
                      <a:pPr>
                        <a:spcAft>
                          <a:spcPts val="200"/>
                        </a:spcAft>
                      </a:pPr>
                      <a:r>
                        <a:rPr lang="en-US" sz="1100" baseline="0" dirty="0"/>
                        <a:t>Cloud Top Phase</a:t>
                      </a:r>
                    </a:p>
                    <a:p>
                      <a:pPr>
                        <a:spcAft>
                          <a:spcPts val="200"/>
                        </a:spcAft>
                      </a:pPr>
                      <a:r>
                        <a:rPr lang="en-US" sz="1100" baseline="0" dirty="0"/>
                        <a:t>Cloud Top Pressure</a:t>
                      </a:r>
                    </a:p>
                    <a:p>
                      <a:pPr>
                        <a:spcAft>
                          <a:spcPts val="200"/>
                        </a:spcAft>
                      </a:pPr>
                      <a:r>
                        <a:rPr lang="en-US" sz="1100" baseline="0" dirty="0"/>
                        <a:t>Cloud Top Temperature</a:t>
                      </a:r>
                    </a:p>
                    <a:p>
                      <a:pPr>
                        <a:spcAft>
                          <a:spcPts val="200"/>
                        </a:spcAft>
                      </a:pPr>
                      <a:r>
                        <a:rPr lang="en-US" sz="1100" b="0" baseline="0" dirty="0">
                          <a:solidFill>
                            <a:srgbClr val="000000"/>
                          </a:solidFill>
                        </a:rPr>
                        <a:t>Derived Motion Winds</a:t>
                      </a:r>
                    </a:p>
                    <a:p>
                      <a:pPr>
                        <a:spcAft>
                          <a:spcPts val="200"/>
                        </a:spcAft>
                      </a:pPr>
                      <a:r>
                        <a:rPr lang="en-US" sz="1100" b="0" dirty="0">
                          <a:solidFill>
                            <a:srgbClr val="000000"/>
                          </a:solidFill>
                        </a:rPr>
                        <a:t>Derived Stability Indices</a:t>
                      </a:r>
                    </a:p>
                    <a:p>
                      <a:pPr>
                        <a:spcAft>
                          <a:spcPts val="200"/>
                        </a:spcAft>
                      </a:pPr>
                      <a:r>
                        <a:rPr lang="en-US" sz="1100" dirty="0"/>
                        <a:t>Downward</a:t>
                      </a:r>
                      <a:r>
                        <a:rPr lang="en-US" sz="1100" baseline="0" dirty="0"/>
                        <a:t> Shortwave Radiation: Surface</a:t>
                      </a:r>
                    </a:p>
                    <a:p>
                      <a:pPr>
                        <a:spcAft>
                          <a:spcPts val="200"/>
                        </a:spcAft>
                      </a:pPr>
                      <a:r>
                        <a:rPr lang="en-US" sz="1100" b="0" baseline="0" dirty="0">
                          <a:solidFill>
                            <a:srgbClr val="000000"/>
                          </a:solidFill>
                        </a:rPr>
                        <a:t>Fire/Hot Spot Characterization</a:t>
                      </a:r>
                    </a:p>
                    <a:p>
                      <a:pPr>
                        <a:spcAft>
                          <a:spcPts val="200"/>
                        </a:spcAft>
                      </a:pPr>
                      <a:r>
                        <a:rPr lang="en-US" sz="1100" baseline="0" dirty="0"/>
                        <a:t>Hurricane Intensity Estimation</a:t>
                      </a:r>
                    </a:p>
                    <a:p>
                      <a:pPr>
                        <a:spcAft>
                          <a:spcPts val="200"/>
                        </a:spcAft>
                      </a:pPr>
                      <a:r>
                        <a:rPr lang="en-US" sz="1100" baseline="0" dirty="0"/>
                        <a:t>Land Surface Temperature (Skin)</a:t>
                      </a:r>
                    </a:p>
                    <a:p>
                      <a:pPr>
                        <a:spcAft>
                          <a:spcPts val="200"/>
                        </a:spcAft>
                      </a:pPr>
                      <a:r>
                        <a:rPr lang="en-US" sz="1100" baseline="0" dirty="0"/>
                        <a:t>Legacy Vertical Moisture Profile</a:t>
                      </a:r>
                    </a:p>
                    <a:p>
                      <a:pPr>
                        <a:spcAft>
                          <a:spcPts val="200"/>
                        </a:spcAft>
                      </a:pPr>
                      <a:r>
                        <a:rPr lang="en-US" sz="1100" baseline="0" dirty="0"/>
                        <a:t>Legacy Vertical Temperature Profile</a:t>
                      </a:r>
                    </a:p>
                    <a:p>
                      <a:pPr>
                        <a:spcAft>
                          <a:spcPts val="200"/>
                        </a:spcAft>
                      </a:pPr>
                      <a:r>
                        <a:rPr lang="en-US" sz="1100" baseline="0" dirty="0"/>
                        <a:t>Radiances</a:t>
                      </a:r>
                    </a:p>
                    <a:p>
                      <a:pPr>
                        <a:spcAft>
                          <a:spcPts val="200"/>
                        </a:spcAft>
                      </a:pPr>
                      <a:r>
                        <a:rPr lang="en-US" sz="1100" baseline="0" dirty="0"/>
                        <a:t>Rainfall Rate/QPE</a:t>
                      </a:r>
                    </a:p>
                    <a:p>
                      <a:pPr>
                        <a:spcAft>
                          <a:spcPts val="200"/>
                        </a:spcAft>
                      </a:pPr>
                      <a:r>
                        <a:rPr lang="en-US" sz="1100" baseline="0" dirty="0"/>
                        <a:t>Reflected Shortwave Radiation: TOA</a:t>
                      </a:r>
                    </a:p>
                    <a:p>
                      <a:pPr>
                        <a:spcAft>
                          <a:spcPts val="200"/>
                        </a:spcAft>
                      </a:pPr>
                      <a:r>
                        <a:rPr lang="en-US" sz="1100" baseline="0" dirty="0"/>
                        <a:t>Sea Surface Temperature (Skin)</a:t>
                      </a:r>
                    </a:p>
                    <a:p>
                      <a:pPr>
                        <a:spcAft>
                          <a:spcPts val="200"/>
                        </a:spcAft>
                      </a:pPr>
                      <a:r>
                        <a:rPr lang="en-US" sz="1100" baseline="0" dirty="0"/>
                        <a:t>Snow Cover</a:t>
                      </a:r>
                    </a:p>
                    <a:p>
                      <a:pPr>
                        <a:spcAft>
                          <a:spcPts val="200"/>
                        </a:spcAft>
                      </a:pPr>
                      <a:r>
                        <a:rPr lang="en-US" sz="1100" b="0" baseline="0" dirty="0">
                          <a:solidFill>
                            <a:srgbClr val="000000"/>
                          </a:solidFill>
                        </a:rPr>
                        <a:t>Total Precipitable Water</a:t>
                      </a:r>
                    </a:p>
                    <a:p>
                      <a:pPr>
                        <a:spcAft>
                          <a:spcPts val="200"/>
                        </a:spcAft>
                      </a:pPr>
                      <a:r>
                        <a:rPr lang="en-US" sz="1100" baseline="0" dirty="0"/>
                        <a:t>Volcanic Ash: Detection and Height</a:t>
                      </a:r>
                    </a:p>
                  </a:txBody>
                  <a:tcPr marL="91439" marR="91439" marT="45723" marB="45723">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8" name="Content Placeholder 4"/>
          <p:cNvGraphicFramePr>
            <a:graphicFrameLocks/>
          </p:cNvGraphicFramePr>
          <p:nvPr>
            <p:extLst>
              <p:ext uri="{D42A27DB-BD31-4B8C-83A1-F6EECF244321}">
                <p14:modId xmlns:p14="http://schemas.microsoft.com/office/powerpoint/2010/main" val="1659941792"/>
              </p:ext>
            </p:extLst>
          </p:nvPr>
        </p:nvGraphicFramePr>
        <p:xfrm>
          <a:off x="4687215" y="812991"/>
          <a:ext cx="3302830" cy="5842028"/>
        </p:xfrm>
        <a:graphic>
          <a:graphicData uri="http://schemas.openxmlformats.org/drawingml/2006/table">
            <a:tbl>
              <a:tblPr firstRow="1" bandRow="1">
                <a:tableStyleId>{5C22544A-7EE6-4342-B048-85BDC9FD1C3A}</a:tableStyleId>
              </a:tblPr>
              <a:tblGrid>
                <a:gridCol w="3302830">
                  <a:extLst>
                    <a:ext uri="{9D8B030D-6E8A-4147-A177-3AD203B41FA5}">
                      <a16:colId xmlns:a16="http://schemas.microsoft.com/office/drawing/2014/main" val="20000"/>
                    </a:ext>
                  </a:extLst>
                </a:gridCol>
              </a:tblGrid>
              <a:tr h="370862">
                <a:tc>
                  <a:txBody>
                    <a:bodyPr/>
                    <a:lstStyle/>
                    <a:p>
                      <a:r>
                        <a:rPr lang="en-US" sz="1200" b="1" dirty="0">
                          <a:solidFill>
                            <a:srgbClr val="FFFF00"/>
                          </a:solidFill>
                        </a:rPr>
                        <a:t>ABI Future Capability Products</a:t>
                      </a:r>
                    </a:p>
                  </a:txBody>
                  <a:tcPr marL="91439" marR="91439" marT="45723" marB="45723"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5059976">
                <a:tc>
                  <a:txBody>
                    <a:bodyPr/>
                    <a:lstStyle/>
                    <a:p>
                      <a:pPr>
                        <a:spcAft>
                          <a:spcPts val="200"/>
                        </a:spcAft>
                      </a:pPr>
                      <a:r>
                        <a:rPr lang="en-US" sz="1100" dirty="0"/>
                        <a:t>Absorbed Shortwave Radiation: Surface</a:t>
                      </a:r>
                    </a:p>
                    <a:p>
                      <a:pPr>
                        <a:spcAft>
                          <a:spcPts val="200"/>
                        </a:spcAft>
                      </a:pPr>
                      <a:r>
                        <a:rPr lang="en-US" sz="1100" dirty="0"/>
                        <a:t>Aerosol Particle Size</a:t>
                      </a:r>
                    </a:p>
                    <a:p>
                      <a:pPr>
                        <a:spcAft>
                          <a:spcPts val="200"/>
                        </a:spcAft>
                      </a:pPr>
                      <a:r>
                        <a:rPr lang="en-US" sz="1100" dirty="0"/>
                        <a:t>Aircraft Icing Threat</a:t>
                      </a:r>
                    </a:p>
                    <a:p>
                      <a:pPr>
                        <a:spcAft>
                          <a:spcPts val="200"/>
                        </a:spcAft>
                      </a:pPr>
                      <a:r>
                        <a:rPr lang="en-US" sz="1100" dirty="0"/>
                        <a:t>Cloud Ice Water Path</a:t>
                      </a:r>
                    </a:p>
                    <a:p>
                      <a:pPr>
                        <a:spcAft>
                          <a:spcPts val="200"/>
                        </a:spcAft>
                      </a:pPr>
                      <a:r>
                        <a:rPr lang="en-US" sz="1100" dirty="0"/>
                        <a:t>Cloud Layers/Heights</a:t>
                      </a:r>
                    </a:p>
                    <a:p>
                      <a:pPr>
                        <a:spcAft>
                          <a:spcPts val="200"/>
                        </a:spcAft>
                      </a:pPr>
                      <a:r>
                        <a:rPr lang="en-US" sz="1100" dirty="0"/>
                        <a:t>Cloud Liquid Water</a:t>
                      </a:r>
                    </a:p>
                    <a:p>
                      <a:pPr>
                        <a:spcAft>
                          <a:spcPts val="200"/>
                        </a:spcAft>
                      </a:pPr>
                      <a:r>
                        <a:rPr lang="en-US" sz="1100" dirty="0"/>
                        <a:t>Cloud Type</a:t>
                      </a:r>
                    </a:p>
                    <a:p>
                      <a:pPr>
                        <a:spcAft>
                          <a:spcPts val="200"/>
                        </a:spcAft>
                      </a:pPr>
                      <a:r>
                        <a:rPr lang="en-US" sz="1100" b="0" dirty="0">
                          <a:solidFill>
                            <a:schemeClr val="tx1"/>
                          </a:solidFill>
                        </a:rPr>
                        <a:t>Convective Initiation</a:t>
                      </a:r>
                    </a:p>
                    <a:p>
                      <a:pPr>
                        <a:spcAft>
                          <a:spcPts val="200"/>
                        </a:spcAft>
                      </a:pPr>
                      <a:r>
                        <a:rPr lang="en-US" sz="1100" dirty="0"/>
                        <a:t>Currents</a:t>
                      </a:r>
                    </a:p>
                    <a:p>
                      <a:pPr>
                        <a:spcAft>
                          <a:spcPts val="200"/>
                        </a:spcAft>
                      </a:pPr>
                      <a:r>
                        <a:rPr lang="en-US" sz="1100" dirty="0"/>
                        <a:t>Currents: Offshore</a:t>
                      </a:r>
                    </a:p>
                    <a:p>
                      <a:pPr>
                        <a:spcAft>
                          <a:spcPts val="200"/>
                        </a:spcAft>
                      </a:pPr>
                      <a:r>
                        <a:rPr lang="en-US" sz="1100" dirty="0"/>
                        <a:t>Downward </a:t>
                      </a:r>
                      <a:r>
                        <a:rPr lang="en-US" sz="1100" dirty="0" err="1"/>
                        <a:t>Longwave</a:t>
                      </a:r>
                      <a:r>
                        <a:rPr lang="en-US" sz="1100" dirty="0"/>
                        <a:t> Radiation: Surface</a:t>
                      </a:r>
                    </a:p>
                    <a:p>
                      <a:pPr>
                        <a:spcAft>
                          <a:spcPts val="200"/>
                        </a:spcAft>
                      </a:pPr>
                      <a:r>
                        <a:rPr lang="en-US" sz="1100" b="0" dirty="0">
                          <a:solidFill>
                            <a:srgbClr val="000000"/>
                          </a:solidFill>
                        </a:rPr>
                        <a:t>Enhanced "V" / Overshooting Top Detection</a:t>
                      </a:r>
                    </a:p>
                    <a:p>
                      <a:pPr>
                        <a:spcAft>
                          <a:spcPts val="200"/>
                        </a:spcAft>
                      </a:pPr>
                      <a:r>
                        <a:rPr lang="en-US" sz="1100" dirty="0"/>
                        <a:t>Flood/Standing Water</a:t>
                      </a:r>
                    </a:p>
                    <a:p>
                      <a:pPr>
                        <a:spcAft>
                          <a:spcPts val="200"/>
                        </a:spcAft>
                      </a:pPr>
                      <a:r>
                        <a:rPr lang="en-US" sz="1100" dirty="0"/>
                        <a:t>Ice Cover</a:t>
                      </a:r>
                    </a:p>
                    <a:p>
                      <a:pPr>
                        <a:spcAft>
                          <a:spcPts val="200"/>
                        </a:spcAft>
                      </a:pPr>
                      <a:r>
                        <a:rPr lang="en-US" sz="1100" b="0" dirty="0">
                          <a:solidFill>
                            <a:srgbClr val="000000"/>
                          </a:solidFill>
                        </a:rPr>
                        <a:t>Low Cloud and Fog</a:t>
                      </a:r>
                    </a:p>
                    <a:p>
                      <a:pPr>
                        <a:spcAft>
                          <a:spcPts val="200"/>
                        </a:spcAft>
                      </a:pPr>
                      <a:r>
                        <a:rPr lang="en-US" sz="1100" dirty="0"/>
                        <a:t>Ozone Total</a:t>
                      </a:r>
                    </a:p>
                    <a:p>
                      <a:pPr>
                        <a:spcAft>
                          <a:spcPts val="200"/>
                        </a:spcAft>
                      </a:pPr>
                      <a:r>
                        <a:rPr lang="en-US" sz="1100" dirty="0"/>
                        <a:t>Probability of Rainfall</a:t>
                      </a:r>
                    </a:p>
                    <a:p>
                      <a:pPr>
                        <a:spcAft>
                          <a:spcPts val="200"/>
                        </a:spcAft>
                      </a:pPr>
                      <a:r>
                        <a:rPr lang="en-US" sz="1100" dirty="0"/>
                        <a:t>Rainfall Potential</a:t>
                      </a:r>
                    </a:p>
                    <a:p>
                      <a:pPr>
                        <a:spcAft>
                          <a:spcPts val="200"/>
                        </a:spcAft>
                      </a:pPr>
                      <a:r>
                        <a:rPr lang="en-US" sz="1100" dirty="0"/>
                        <a:t>Sea and Lake Ice: Age,</a:t>
                      </a:r>
                      <a:r>
                        <a:rPr lang="en-US" sz="1100" baseline="0" dirty="0"/>
                        <a:t> </a:t>
                      </a:r>
                      <a:r>
                        <a:rPr lang="en-US" sz="1100" dirty="0"/>
                        <a:t>Concentration,</a:t>
                      </a:r>
                      <a:r>
                        <a:rPr lang="en-US" sz="1100" baseline="0" dirty="0"/>
                        <a:t> and </a:t>
                      </a:r>
                      <a:r>
                        <a:rPr lang="en-US" sz="1100" dirty="0"/>
                        <a:t>Motion</a:t>
                      </a:r>
                    </a:p>
                    <a:p>
                      <a:pPr>
                        <a:spcAft>
                          <a:spcPts val="200"/>
                        </a:spcAft>
                      </a:pPr>
                      <a:r>
                        <a:rPr lang="en-US" sz="1100" dirty="0"/>
                        <a:t>Snow Depth (Over Plains)</a:t>
                      </a:r>
                    </a:p>
                    <a:p>
                      <a:pPr>
                        <a:spcAft>
                          <a:spcPts val="200"/>
                        </a:spcAft>
                      </a:pPr>
                      <a:r>
                        <a:rPr lang="en-US" sz="1100" dirty="0"/>
                        <a:t>SO2 Detection</a:t>
                      </a:r>
                    </a:p>
                    <a:p>
                      <a:pPr>
                        <a:spcAft>
                          <a:spcPts val="200"/>
                        </a:spcAft>
                      </a:pPr>
                      <a:r>
                        <a:rPr lang="en-US" sz="1100" dirty="0"/>
                        <a:t>Surface Albedo</a:t>
                      </a:r>
                    </a:p>
                    <a:p>
                      <a:pPr>
                        <a:spcAft>
                          <a:spcPts val="200"/>
                        </a:spcAft>
                      </a:pPr>
                      <a:r>
                        <a:rPr lang="en-US" sz="1100" dirty="0"/>
                        <a:t>Surface Emissivity</a:t>
                      </a:r>
                    </a:p>
                    <a:p>
                      <a:pPr>
                        <a:spcAft>
                          <a:spcPts val="200"/>
                        </a:spcAft>
                      </a:pPr>
                      <a:r>
                        <a:rPr lang="en-US" sz="1100" dirty="0" err="1"/>
                        <a:t>Tropopause</a:t>
                      </a:r>
                      <a:r>
                        <a:rPr lang="en-US" sz="1100" dirty="0"/>
                        <a:t> Folding Turbulence Prediction</a:t>
                      </a:r>
                    </a:p>
                    <a:p>
                      <a:pPr>
                        <a:spcAft>
                          <a:spcPts val="200"/>
                        </a:spcAft>
                      </a:pPr>
                      <a:r>
                        <a:rPr lang="en-US" sz="1100" dirty="0"/>
                        <a:t>Upward </a:t>
                      </a:r>
                      <a:r>
                        <a:rPr lang="en-US" sz="1100" dirty="0" err="1"/>
                        <a:t>Longwave</a:t>
                      </a:r>
                      <a:r>
                        <a:rPr lang="en-US" sz="1100" dirty="0"/>
                        <a:t> Radiation: Surface and TOA</a:t>
                      </a:r>
                    </a:p>
                    <a:p>
                      <a:pPr>
                        <a:spcAft>
                          <a:spcPts val="200"/>
                        </a:spcAft>
                      </a:pPr>
                      <a:r>
                        <a:rPr lang="en-US" sz="1100" dirty="0"/>
                        <a:t>Vegetation Fraction: Green</a:t>
                      </a:r>
                    </a:p>
                    <a:p>
                      <a:pPr>
                        <a:spcAft>
                          <a:spcPts val="200"/>
                        </a:spcAft>
                      </a:pPr>
                      <a:r>
                        <a:rPr lang="en-US" sz="1100" dirty="0"/>
                        <a:t>Vegetation Index</a:t>
                      </a:r>
                    </a:p>
                    <a:p>
                      <a:pPr>
                        <a:spcAft>
                          <a:spcPts val="200"/>
                        </a:spcAft>
                      </a:pPr>
                      <a:r>
                        <a:rPr lang="en-US" sz="1100" dirty="0"/>
                        <a:t>Visibility</a:t>
                      </a:r>
                    </a:p>
                  </a:txBody>
                  <a:tcPr marL="91439" marR="91439" marT="45723" marB="45723">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799310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2546195" y="2673907"/>
            <a:ext cx="40516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And why is this band “lighter” than the ones before it?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02721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Derived Motion Winds…</a:t>
            </a:r>
          </a:p>
          <a:p>
            <a:pPr marL="0" indent="0">
              <a:buFontTx/>
              <a:buNone/>
            </a:pPr>
            <a:endParaRPr lang="en-US" sz="1800" kern="0" dirty="0">
              <a:solidFill>
                <a:srgbClr val="FFFFFF"/>
              </a:solidFill>
            </a:endParaRPr>
          </a:p>
          <a:p>
            <a:pPr marL="0" indent="0">
              <a:buFontTx/>
              <a:buNone/>
            </a:pPr>
            <a:r>
              <a:rPr lang="en-US" sz="1600" kern="0" dirty="0">
                <a:solidFill>
                  <a:srgbClr val="FFFFFF"/>
                </a:solidFill>
              </a:rPr>
              <a:t>Atmospheric Motion Vectors are derived from using a sequence of visible and/or IR spectral bands to track the motion of cloud features and water vapor gradients.</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The resulting estimates of atmospheric motion are assigned heights by using the Cloud Height product.</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Vital tropospheric wind information over expansive regions of the earth devoid of in-situ wind observations that include oceans and Southern Hemisphere land masses. </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Key wind observations to operational NWP data assimilation systems where their use has been demonstrated to improved numerical weather prediction forecasts including tropical cyclones.</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Provides improved guidance for NWS field forecasters.</a:t>
            </a:r>
          </a:p>
        </p:txBody>
      </p:sp>
    </p:spTree>
    <p:extLst>
      <p:ext uri="{BB962C8B-B14F-4D97-AF65-F5344CB8AC3E}">
        <p14:creationId xmlns:p14="http://schemas.microsoft.com/office/powerpoint/2010/main" val="231152849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Derived Motion Winds…</a:t>
            </a: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a:p>
            <a:pPr marL="0" indent="0">
              <a:buFontTx/>
              <a:buNone/>
            </a:pPr>
            <a:endParaRPr lang="en-US" kern="0" dirty="0">
              <a:solidFill>
                <a:srgbClr val="FFFFFF"/>
              </a:solidFill>
            </a:endParaRPr>
          </a:p>
          <a:p>
            <a:pPr marL="0" indent="0">
              <a:buFontTx/>
              <a:buNone/>
            </a:pPr>
            <a:r>
              <a:rPr lang="en-US" sz="1400" kern="0" dirty="0">
                <a:solidFill>
                  <a:srgbClr val="00FFFF"/>
                </a:solidFill>
              </a:rPr>
              <a:t>            upper-level winds</a:t>
            </a:r>
          </a:p>
          <a:p>
            <a:pPr marL="0" indent="0">
              <a:buFontTx/>
              <a:buNone/>
            </a:pPr>
            <a:r>
              <a:rPr lang="en-US" sz="1400" kern="0" dirty="0">
                <a:solidFill>
                  <a:srgbClr val="FFFF00"/>
                </a:solidFill>
              </a:rPr>
              <a:t>            low-level winds</a:t>
            </a:r>
          </a:p>
        </p:txBody>
      </p:sp>
      <p:pic>
        <p:nvPicPr>
          <p:cNvPr id="2" name="Picture 1" descr="20150523-18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136" y="802098"/>
            <a:ext cx="6500046" cy="5200037"/>
          </a:xfrm>
          <a:prstGeom prst="rect">
            <a:avLst/>
          </a:prstGeom>
        </p:spPr>
      </p:pic>
    </p:spTree>
    <p:extLst>
      <p:ext uri="{BB962C8B-B14F-4D97-AF65-F5344CB8AC3E}">
        <p14:creationId xmlns:p14="http://schemas.microsoft.com/office/powerpoint/2010/main" val="363666254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Derived Stability Indices…</a:t>
            </a:r>
          </a:p>
          <a:p>
            <a:pPr marL="0" indent="0">
              <a:buFontTx/>
              <a:buNone/>
            </a:pPr>
            <a:endParaRPr lang="en-US" sz="1800" kern="0" dirty="0">
              <a:solidFill>
                <a:srgbClr val="FFFFFF"/>
              </a:solidFill>
            </a:endParaRPr>
          </a:p>
          <a:p>
            <a:pPr marL="0" indent="0">
              <a:buFontTx/>
              <a:buNone/>
            </a:pPr>
            <a:r>
              <a:rPr lang="en-US" sz="1600" kern="0" dirty="0">
                <a:solidFill>
                  <a:srgbClr val="FFFFFF"/>
                </a:solidFill>
              </a:rPr>
              <a:t>Derived Stability Indices such as…</a:t>
            </a:r>
          </a:p>
          <a:p>
            <a:pPr marL="223838" indent="0">
              <a:buFontTx/>
              <a:buNone/>
            </a:pPr>
            <a:r>
              <a:rPr lang="en-US" sz="1600" kern="0" dirty="0">
                <a:solidFill>
                  <a:srgbClr val="FFFFFF"/>
                </a:solidFill>
              </a:rPr>
              <a:t>Convective Available Potential Energy (CAPE)</a:t>
            </a:r>
          </a:p>
          <a:p>
            <a:pPr marL="223838" indent="0">
              <a:buFontTx/>
              <a:buNone/>
            </a:pPr>
            <a:r>
              <a:rPr lang="en-US" sz="1600" kern="0" dirty="0">
                <a:solidFill>
                  <a:srgbClr val="FFFFFF"/>
                </a:solidFill>
              </a:rPr>
              <a:t>Lifted Index (LI)</a:t>
            </a:r>
          </a:p>
          <a:p>
            <a:pPr marL="223838" indent="0">
              <a:buFontTx/>
              <a:buNone/>
            </a:pPr>
            <a:r>
              <a:rPr lang="en-US" sz="1600" kern="0" dirty="0">
                <a:solidFill>
                  <a:srgbClr val="FFFFFF"/>
                </a:solidFill>
              </a:rPr>
              <a:t>Totals Total (TT)</a:t>
            </a:r>
          </a:p>
          <a:p>
            <a:pPr marL="223838" indent="0">
              <a:buFontTx/>
              <a:buNone/>
            </a:pPr>
            <a:r>
              <a:rPr lang="en-US" sz="1600" kern="0" dirty="0">
                <a:solidFill>
                  <a:srgbClr val="FFFFFF"/>
                </a:solidFill>
              </a:rPr>
              <a:t>Showalter Index (SI)</a:t>
            </a:r>
          </a:p>
          <a:p>
            <a:pPr marL="223838" indent="0">
              <a:buFontTx/>
              <a:buNone/>
            </a:pPr>
            <a:r>
              <a:rPr lang="en-US" sz="1600" kern="0" dirty="0">
                <a:solidFill>
                  <a:srgbClr val="FFFFFF"/>
                </a:solidFill>
              </a:rPr>
              <a:t>K-Index (KI)</a:t>
            </a:r>
          </a:p>
          <a:p>
            <a:pPr marL="0" indent="0">
              <a:buFontTx/>
              <a:buNone/>
            </a:pPr>
            <a:r>
              <a:rPr lang="en-US" sz="1600" kern="0" dirty="0">
                <a:solidFill>
                  <a:srgbClr val="FFFFFF"/>
                </a:solidFill>
              </a:rPr>
              <a:t>…will be computed from the retrieved atmospheric moisture and temperature profiles.</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Aid forecasters in </a:t>
            </a:r>
            <a:r>
              <a:rPr lang="en-US" sz="1600" kern="0" dirty="0" err="1">
                <a:solidFill>
                  <a:srgbClr val="FFFFFF"/>
                </a:solidFill>
              </a:rPr>
              <a:t>nowcasting</a:t>
            </a:r>
            <a:r>
              <a:rPr lang="en-US" sz="1600" kern="0" dirty="0">
                <a:solidFill>
                  <a:srgbClr val="FFFFFF"/>
                </a:solidFill>
              </a:rPr>
              <a:t> convection by providing them with an observed plan view of these atmospheric stability parameters.</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Forecasters will be able to monitor rapid changes in these indices over time, thus improving their situational awareness in pre-convective environments for potential watch/warning scenarios.</a:t>
            </a:r>
          </a:p>
        </p:txBody>
      </p:sp>
    </p:spTree>
    <p:extLst>
      <p:ext uri="{BB962C8B-B14F-4D97-AF65-F5344CB8AC3E}">
        <p14:creationId xmlns:p14="http://schemas.microsoft.com/office/powerpoint/2010/main" val="322512146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Derived Stability Indices…</a:t>
            </a:r>
          </a:p>
          <a:p>
            <a:pPr marL="0" indent="0">
              <a:buFontTx/>
              <a:buNone/>
            </a:pPr>
            <a:endParaRPr lang="en-US" sz="1800" kern="0" dirty="0">
              <a:solidFill>
                <a:srgbClr val="FFFFFF"/>
              </a:solidFill>
            </a:endParaRPr>
          </a:p>
          <a:p>
            <a:pPr marL="0" indent="0">
              <a:buFontTx/>
              <a:buNone/>
            </a:pPr>
            <a:endParaRPr lang="en-US" sz="1800" kern="0" dirty="0">
              <a:solidFill>
                <a:srgbClr val="FFFFFF"/>
              </a:solidFill>
            </a:endParaRPr>
          </a:p>
        </p:txBody>
      </p:sp>
      <p:pic>
        <p:nvPicPr>
          <p:cNvPr id="3" name="Picture 2" descr="screenCaptur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70" y="1246736"/>
            <a:ext cx="8692176" cy="4640184"/>
          </a:xfrm>
          <a:prstGeom prst="rect">
            <a:avLst/>
          </a:prstGeom>
        </p:spPr>
      </p:pic>
      <p:sp>
        <p:nvSpPr>
          <p:cNvPr id="4" name="TextBox 3"/>
          <p:cNvSpPr txBox="1"/>
          <p:nvPr/>
        </p:nvSpPr>
        <p:spPr>
          <a:xfrm>
            <a:off x="155425" y="932675"/>
            <a:ext cx="960125" cy="369332"/>
          </a:xfrm>
          <a:prstGeom prst="rect">
            <a:avLst/>
          </a:prstGeom>
          <a:noFill/>
        </p:spPr>
        <p:txBody>
          <a:bodyPr wrap="square" rtlCol="0">
            <a:spAutoFit/>
          </a:bodyPr>
          <a:lstStyle/>
          <a:p>
            <a:pPr algn="l"/>
            <a:r>
              <a:rPr lang="en-US" dirty="0">
                <a:solidFill>
                  <a:schemeClr val="bg1"/>
                </a:solidFill>
                <a:latin typeface="+mn-lt"/>
              </a:rPr>
              <a:t>CAPE</a:t>
            </a:r>
          </a:p>
        </p:txBody>
      </p:sp>
      <p:sp>
        <p:nvSpPr>
          <p:cNvPr id="7" name="TextBox 6"/>
          <p:cNvSpPr txBox="1"/>
          <p:nvPr/>
        </p:nvSpPr>
        <p:spPr>
          <a:xfrm>
            <a:off x="4533595" y="932675"/>
            <a:ext cx="1997060" cy="369332"/>
          </a:xfrm>
          <a:prstGeom prst="rect">
            <a:avLst/>
          </a:prstGeom>
          <a:noFill/>
        </p:spPr>
        <p:txBody>
          <a:bodyPr wrap="square" rtlCol="0">
            <a:spAutoFit/>
          </a:bodyPr>
          <a:lstStyle/>
          <a:p>
            <a:pPr algn="l"/>
            <a:r>
              <a:rPr lang="en-US" dirty="0">
                <a:solidFill>
                  <a:schemeClr val="bg1"/>
                </a:solidFill>
                <a:latin typeface="+mn-lt"/>
              </a:rPr>
              <a:t>Lifted Index</a:t>
            </a:r>
          </a:p>
        </p:txBody>
      </p:sp>
      <p:sp>
        <p:nvSpPr>
          <p:cNvPr id="8" name="TextBox 7"/>
          <p:cNvSpPr txBox="1"/>
          <p:nvPr/>
        </p:nvSpPr>
        <p:spPr>
          <a:xfrm>
            <a:off x="155425" y="5824828"/>
            <a:ext cx="3955715" cy="369332"/>
          </a:xfrm>
          <a:prstGeom prst="rect">
            <a:avLst/>
          </a:prstGeom>
          <a:noFill/>
        </p:spPr>
        <p:txBody>
          <a:bodyPr wrap="square" rtlCol="0">
            <a:spAutoFit/>
          </a:bodyPr>
          <a:lstStyle/>
          <a:p>
            <a:pPr algn="l"/>
            <a:r>
              <a:rPr lang="en-US" dirty="0">
                <a:solidFill>
                  <a:schemeClr val="bg1"/>
                </a:solidFill>
                <a:latin typeface="+mn-lt"/>
              </a:rPr>
              <a:t>Showalter Index</a:t>
            </a:r>
          </a:p>
        </p:txBody>
      </p:sp>
      <p:sp>
        <p:nvSpPr>
          <p:cNvPr id="9" name="TextBox 8"/>
          <p:cNvSpPr txBox="1"/>
          <p:nvPr/>
        </p:nvSpPr>
        <p:spPr>
          <a:xfrm>
            <a:off x="4533595" y="5824828"/>
            <a:ext cx="3955715" cy="369332"/>
          </a:xfrm>
          <a:prstGeom prst="rect">
            <a:avLst/>
          </a:prstGeom>
          <a:noFill/>
        </p:spPr>
        <p:txBody>
          <a:bodyPr wrap="square" rtlCol="0">
            <a:spAutoFit/>
          </a:bodyPr>
          <a:lstStyle/>
          <a:p>
            <a:pPr algn="l"/>
            <a:r>
              <a:rPr lang="en-US" dirty="0">
                <a:solidFill>
                  <a:schemeClr val="bg1"/>
                </a:solidFill>
                <a:latin typeface="+mn-lt"/>
              </a:rPr>
              <a:t>Precipitable Water</a:t>
            </a:r>
          </a:p>
        </p:txBody>
      </p:sp>
    </p:spTree>
    <p:extLst>
      <p:ext uri="{BB962C8B-B14F-4D97-AF65-F5344CB8AC3E}">
        <p14:creationId xmlns:p14="http://schemas.microsoft.com/office/powerpoint/2010/main" val="25622148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62665" y="279790"/>
            <a:ext cx="821867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rgbClr val="FFC000"/>
                </a:solidFill>
                <a:effectLst/>
                <a:uLnTx/>
                <a:uFillTx/>
                <a:latin typeface="Tahoma"/>
                <a:ea typeface="+mn-ea"/>
                <a:cs typeface="+mn-cs"/>
              </a:rPr>
              <a:t>Hurricane Intensity Estimation…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ahoma"/>
                <a:ea typeface="+mn-ea"/>
                <a:cs typeface="+mn-cs"/>
              </a:rPr>
              <a:t>The Hurricane Intensity algorithm will make use of the ABI </a:t>
            </a:r>
            <a:r>
              <a:rPr kumimoji="0" lang="en-US" sz="1600" b="1" i="0" u="none" strike="noStrike" kern="0" cap="none" spc="0" normalizeH="0" baseline="0" noProof="0" dirty="0" err="1">
                <a:ln>
                  <a:noFill/>
                </a:ln>
                <a:solidFill>
                  <a:srgbClr val="FFFFFF"/>
                </a:solidFill>
                <a:effectLst/>
                <a:uLnTx/>
                <a:uFillTx/>
                <a:latin typeface="Tahoma"/>
                <a:ea typeface="+mn-ea"/>
                <a:cs typeface="+mn-cs"/>
              </a:rPr>
              <a:t>longwave</a:t>
            </a:r>
            <a:r>
              <a:rPr kumimoji="0" lang="en-US" sz="1600" b="1" i="0" u="none" strike="noStrike" kern="0" cap="none" spc="0" normalizeH="0" baseline="0" noProof="0" dirty="0">
                <a:ln>
                  <a:noFill/>
                </a:ln>
                <a:solidFill>
                  <a:srgbClr val="FFFFFF"/>
                </a:solidFill>
                <a:effectLst/>
                <a:uLnTx/>
                <a:uFillTx/>
                <a:latin typeface="Tahoma"/>
                <a:ea typeface="+mn-ea"/>
                <a:cs typeface="+mn-cs"/>
              </a:rPr>
              <a:t> infrared window band to monitor changes in the cloud top temperature near the tropical cyclone center</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Analysis </a:t>
            </a:r>
            <a:r>
              <a:rPr kumimoji="0" lang="en-US" sz="1600" b="1" i="0" u="none" strike="noStrike" kern="0" cap="none" spc="0" normalizeH="0" baseline="0" noProof="0" dirty="0">
                <a:ln>
                  <a:noFill/>
                </a:ln>
                <a:solidFill>
                  <a:srgbClr val="FFFFFF"/>
                </a:solidFill>
                <a:effectLst/>
                <a:uLnTx/>
                <a:uFillTx/>
                <a:latin typeface="Tahoma"/>
                <a:ea typeface="+mn-ea"/>
                <a:cs typeface="+mn-cs"/>
              </a:rPr>
              <a:t>of the cloud top temperature field over the tropical </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cyclone, </a:t>
            </a:r>
            <a:r>
              <a:rPr kumimoji="0" lang="en-US" sz="1600" b="1" i="0" u="none" strike="noStrike" kern="0" cap="none" spc="0" normalizeH="0" baseline="0" noProof="0" dirty="0">
                <a:ln>
                  <a:noFill/>
                </a:ln>
                <a:solidFill>
                  <a:srgbClr val="FFFFFF"/>
                </a:solidFill>
                <a:effectLst/>
                <a:uLnTx/>
                <a:uFillTx/>
                <a:latin typeface="Tahoma"/>
                <a:ea typeface="+mn-ea"/>
                <a:cs typeface="+mn-cs"/>
              </a:rPr>
              <a:t>together with a cloud pattern recognition analysis, </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allows retrieval </a:t>
            </a:r>
            <a:r>
              <a:rPr kumimoji="0" lang="en-US" sz="1600" b="1" i="0" u="none" strike="noStrike" kern="0" cap="none" spc="0" normalizeH="0" baseline="0" noProof="0" dirty="0">
                <a:ln>
                  <a:noFill/>
                </a:ln>
                <a:solidFill>
                  <a:srgbClr val="FFFFFF"/>
                </a:solidFill>
                <a:effectLst/>
                <a:uLnTx/>
                <a:uFillTx/>
                <a:latin typeface="Tahoma"/>
                <a:ea typeface="+mn-ea"/>
                <a:cs typeface="+mn-cs"/>
              </a:rPr>
              <a:t>of an intensity estimate for the tropical cyclone valid at the time of the ABI image.</a:t>
            </a:r>
            <a:endParaRPr kumimoji="0" lang="en-US" sz="1600" b="1" i="0" u="none" strike="noStrike" kern="0" cap="none" spc="0" normalizeH="0" baseline="0" noProof="0" dirty="0" smtClean="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The improved spatial </a:t>
            </a:r>
            <a:r>
              <a:rPr kumimoji="0" lang="en-US" sz="1600" b="1" i="0" u="none" strike="noStrike" kern="0" cap="none" spc="0" normalizeH="0" baseline="0" noProof="0" dirty="0">
                <a:ln>
                  <a:noFill/>
                </a:ln>
                <a:solidFill>
                  <a:srgbClr val="FFFFFF"/>
                </a:solidFill>
                <a:effectLst/>
                <a:uLnTx/>
                <a:uFillTx/>
                <a:latin typeface="Tahoma"/>
                <a:ea typeface="+mn-ea"/>
                <a:cs typeface="+mn-cs"/>
              </a:rPr>
              <a:t>and temporal resolution provided by GOES-R will improve the </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HIE </a:t>
            </a:r>
            <a:r>
              <a:rPr kumimoji="0" lang="en-US" sz="1600" b="1" i="0" u="none" strike="noStrike" kern="0" cap="none" spc="0" normalizeH="0" baseline="0" noProof="0" dirty="0">
                <a:ln>
                  <a:noFill/>
                </a:ln>
                <a:solidFill>
                  <a:srgbClr val="FFFFFF"/>
                </a:solidFill>
                <a:effectLst/>
                <a:uLnTx/>
                <a:uFillTx/>
                <a:latin typeface="Tahoma"/>
                <a:ea typeface="+mn-ea"/>
                <a:cs typeface="+mn-cs"/>
              </a:rPr>
              <a:t>“scene type” selection process and provide more accurate automated storm center determinations, which are vital to accurate objective TC intensity analysis</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HIE Output:</a:t>
            </a:r>
          </a:p>
          <a:p>
            <a:pPr marL="233363"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 maximum </a:t>
            </a:r>
            <a:r>
              <a:rPr kumimoji="0" lang="en-US" sz="1600" b="1" i="0" u="none" strike="noStrike" kern="0" cap="none" spc="0" normalizeH="0" baseline="0" noProof="0" dirty="0">
                <a:ln>
                  <a:noFill/>
                </a:ln>
                <a:solidFill>
                  <a:srgbClr val="FFFFFF"/>
                </a:solidFill>
                <a:effectLst/>
                <a:uLnTx/>
                <a:uFillTx/>
                <a:latin typeface="Tahoma"/>
                <a:ea typeface="+mn-ea"/>
                <a:cs typeface="+mn-cs"/>
              </a:rPr>
              <a:t>sustained 1-minute surface winds (</a:t>
            </a:r>
            <a:r>
              <a:rPr kumimoji="0" lang="en-US" sz="1600" b="1" i="0" u="none" strike="noStrike" kern="0" cap="none" spc="0" normalizeH="0" baseline="0" noProof="0" dirty="0" err="1">
                <a:ln>
                  <a:noFill/>
                </a:ln>
                <a:solidFill>
                  <a:srgbClr val="FFFFFF"/>
                </a:solidFill>
                <a:effectLst/>
                <a:uLnTx/>
                <a:uFillTx/>
                <a:latin typeface="Tahoma"/>
                <a:ea typeface="+mn-ea"/>
                <a:cs typeface="+mn-cs"/>
              </a:rPr>
              <a:t>Kts</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a:t>
            </a:r>
            <a:endParaRPr kumimoji="0" lang="en-US" sz="1600" b="1" i="0" u="none" strike="noStrike" kern="0" cap="none" spc="0" normalizeH="0" baseline="0" noProof="0" dirty="0">
              <a:ln>
                <a:noFill/>
              </a:ln>
              <a:solidFill>
                <a:srgbClr val="FFFFFF"/>
              </a:solidFill>
              <a:effectLst/>
              <a:uLnTx/>
              <a:uFillTx/>
              <a:latin typeface="Tahoma"/>
              <a:ea typeface="+mn-ea"/>
              <a:cs typeface="+mn-cs"/>
            </a:endParaRPr>
          </a:p>
          <a:p>
            <a:pPr marL="233363"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 minimum </a:t>
            </a:r>
            <a:r>
              <a:rPr kumimoji="0" lang="en-US" sz="1600" b="1" i="0" u="none" strike="noStrike" kern="0" cap="none" spc="0" normalizeH="0" baseline="0" noProof="0" dirty="0">
                <a:ln>
                  <a:noFill/>
                </a:ln>
                <a:solidFill>
                  <a:srgbClr val="FFFFFF"/>
                </a:solidFill>
                <a:effectLst/>
                <a:uLnTx/>
                <a:uFillTx/>
                <a:latin typeface="Tahoma"/>
                <a:ea typeface="+mn-ea"/>
                <a:cs typeface="+mn-cs"/>
              </a:rPr>
              <a:t>sea level pressure (MSLP</a:t>
            </a:r>
            <a:r>
              <a:rPr kumimoji="0" lang="en-US" sz="1600" b="1" i="0" u="none" strike="noStrike" kern="0" cap="none" spc="0" normalizeH="0" baseline="0" noProof="0" dirty="0" smtClean="0">
                <a:ln>
                  <a:noFill/>
                </a:ln>
                <a:solidFill>
                  <a:srgbClr val="FFFFFF"/>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Tahoma"/>
                <a:ea typeface="+mn-ea"/>
                <a:cs typeface="+mn-cs"/>
              </a:rPr>
              <a:t>HIEs will </a:t>
            </a:r>
            <a:r>
              <a:rPr kumimoji="0" lang="en-US" sz="1600" b="1" i="0" u="none" strike="noStrike" kern="0" cap="none" spc="0" normalizeH="0" baseline="0" noProof="0" dirty="0">
                <a:ln>
                  <a:noFill/>
                </a:ln>
                <a:solidFill>
                  <a:srgbClr val="FFFFFF"/>
                </a:solidFill>
                <a:effectLst/>
                <a:uLnTx/>
                <a:uFillTx/>
                <a:latin typeface="Tahoma"/>
                <a:ea typeface="+mn-ea"/>
                <a:cs typeface="+mn-cs"/>
              </a:rPr>
              <a:t>provide critical guidance to forecasters at tropical cyclone forecast centers regarding tropical cyclone storm intensity from storm formation, through development and maturation, to dissipation.</a:t>
            </a:r>
          </a:p>
        </p:txBody>
      </p:sp>
    </p:spTree>
    <p:extLst>
      <p:ext uri="{BB962C8B-B14F-4D97-AF65-F5344CB8AC3E}">
        <p14:creationId xmlns:p14="http://schemas.microsoft.com/office/powerpoint/2010/main" val="289590955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7296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rgbClr val="FFC000"/>
                </a:solidFill>
                <a:effectLst/>
                <a:uLnTx/>
                <a:uFillTx/>
                <a:latin typeface="Tahoma"/>
                <a:ea typeface="+mn-ea"/>
                <a:cs typeface="+mn-cs"/>
              </a:rPr>
              <a:t>Hurricane Intensity Estimation…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Tahoma"/>
              <a:ea typeface="+mn-ea"/>
              <a:cs typeface="+mn-cs"/>
            </a:endParaRPr>
          </a:p>
        </p:txBody>
      </p:sp>
      <p:pic>
        <p:nvPicPr>
          <p:cNvPr id="3" name="Picture 3" descr="ABI-G12-compo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79" t="3669" r="14771" b="1990"/>
          <a:stretch/>
        </p:blipFill>
        <p:spPr bwMode="auto">
          <a:xfrm>
            <a:off x="155425" y="1086295"/>
            <a:ext cx="4275117" cy="421574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710273" y="1086295"/>
            <a:ext cx="4231394" cy="2995590"/>
          </a:xfrm>
          <a:prstGeom prst="rect">
            <a:avLst/>
          </a:prstGeom>
        </p:spPr>
      </p:pic>
    </p:spTree>
    <p:extLst>
      <p:ext uri="{BB962C8B-B14F-4D97-AF65-F5344CB8AC3E}">
        <p14:creationId xmlns:p14="http://schemas.microsoft.com/office/powerpoint/2010/main" val="26661631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Fire Detection and Characterization</a:t>
            </a:r>
          </a:p>
          <a:p>
            <a:pPr marL="0" indent="0">
              <a:buFontTx/>
              <a:buNone/>
            </a:pPr>
            <a:endParaRPr lang="en-US" sz="1800" kern="0" dirty="0">
              <a:solidFill>
                <a:srgbClr val="FFFFFF"/>
              </a:solidFill>
            </a:endParaRPr>
          </a:p>
          <a:p>
            <a:pPr marL="0" indent="0">
              <a:buFontTx/>
              <a:buNone/>
            </a:pPr>
            <a:r>
              <a:rPr lang="en-US" sz="1600" kern="0" dirty="0">
                <a:solidFill>
                  <a:srgbClr val="FFFFFF"/>
                </a:solidFill>
              </a:rPr>
              <a:t>The Fire Detection and Characterization Algorithm (FDCA) uses infrared data from the Advanced Baseline Imager to locate and determine the size, temperature, and radiative power output of fires within the satellite’s field of view.</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Geostationary fire detection provides continuous monitoring of the fires, and allows tracking intensity on short time scales.</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Fire detection today is used for aerosol and smoke modeling and for event monitoring.</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Broadcasters, government agencies, and the public will have access to higher resolution and better data in the GOES-R era.</a:t>
            </a:r>
          </a:p>
          <a:p>
            <a:pPr marL="0" indent="0">
              <a:buFontTx/>
              <a:buNone/>
            </a:pPr>
            <a:endParaRPr lang="en-US" sz="1600" kern="0" dirty="0">
              <a:solidFill>
                <a:srgbClr val="FFFFFF"/>
              </a:solidFill>
            </a:endParaRPr>
          </a:p>
          <a:p>
            <a:pPr marL="0" indent="0">
              <a:buFontTx/>
              <a:buNone/>
            </a:pPr>
            <a:r>
              <a:rPr lang="en-US" sz="1600" kern="0" dirty="0">
                <a:solidFill>
                  <a:srgbClr val="FFFFFF"/>
                </a:solidFill>
              </a:rPr>
              <a:t>Large fires are of high local, regional, and sometimes national interest.</a:t>
            </a:r>
          </a:p>
        </p:txBody>
      </p:sp>
    </p:spTree>
    <p:extLst>
      <p:ext uri="{BB962C8B-B14F-4D97-AF65-F5344CB8AC3E}">
        <p14:creationId xmlns:p14="http://schemas.microsoft.com/office/powerpoint/2010/main" val="4622432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p:txBody>
          <a:bodyPr/>
          <a:lstStyle/>
          <a:p>
            <a:pPr marL="0" indent="0">
              <a:defRPr/>
            </a:pPr>
            <a:r>
              <a:rPr lang="en-US" sz="3200" b="1" dirty="0"/>
              <a:t>Why do we care about geostationary fire detection and characterization?</a:t>
            </a:r>
          </a:p>
        </p:txBody>
      </p:sp>
      <p:sp>
        <p:nvSpPr>
          <p:cNvPr id="4099" name="Rectangle 1027"/>
          <p:cNvSpPr>
            <a:spLocks noGrp="1" noChangeArrowheads="1"/>
          </p:cNvSpPr>
          <p:nvPr>
            <p:ph type="body" idx="1"/>
          </p:nvPr>
        </p:nvSpPr>
        <p:spPr/>
        <p:txBody>
          <a:bodyPr>
            <a:normAutofit fontScale="85000" lnSpcReduction="10000"/>
          </a:bodyPr>
          <a:lstStyle/>
          <a:p>
            <a:pPr>
              <a:defRPr/>
            </a:pPr>
            <a:r>
              <a:rPr lang="en-US" dirty="0" smtClean="0"/>
              <a:t>24/7 coverage allows for tracking trends and detecting fires earlier than allowed by polar platforms which will see a location once or twice a day. Geostationary satellites scan the Continental US almost 100 times a day, and some locations get even more coverage.</a:t>
            </a:r>
          </a:p>
          <a:p>
            <a:pPr>
              <a:defRPr/>
            </a:pPr>
            <a:r>
              <a:rPr lang="en-US" dirty="0" smtClean="0"/>
              <a:t>The fire’s radiative power (FRP), size, and temperature can be used to estimate intensity and emissions.</a:t>
            </a:r>
            <a:r>
              <a:rPr lang="en-US" dirty="0"/>
              <a:t> </a:t>
            </a:r>
            <a:r>
              <a:rPr lang="en-US" dirty="0" smtClean="0"/>
              <a:t>FRP is related to the mass consumed by the fires.</a:t>
            </a:r>
          </a:p>
          <a:p>
            <a:pPr>
              <a:defRPr/>
            </a:pPr>
            <a:r>
              <a:rPr lang="en-US" dirty="0" smtClean="0"/>
              <a:t>Knowing what we cannot see is as important and knowing what we do see – with so many more “looks” we know more about the fires we can’t detect</a:t>
            </a:r>
          </a:p>
        </p:txBody>
      </p:sp>
    </p:spTree>
    <p:extLst>
      <p:ext uri="{BB962C8B-B14F-4D97-AF65-F5344CB8AC3E}">
        <p14:creationId xmlns:p14="http://schemas.microsoft.com/office/powerpoint/2010/main" val="982906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b="1" dirty="0" smtClean="0"/>
              <a:t>How Does Fire Detection and Characterization Work?</a:t>
            </a:r>
            <a:endParaRPr lang="en-US" b="1" dirty="0"/>
          </a:p>
        </p:txBody>
      </p:sp>
      <p:sp>
        <p:nvSpPr>
          <p:cNvPr id="61443" name="Rectangle 3"/>
          <p:cNvSpPr>
            <a:spLocks noGrp="1" noChangeArrowheads="1"/>
          </p:cNvSpPr>
          <p:nvPr>
            <p:ph type="body" idx="1"/>
          </p:nvPr>
        </p:nvSpPr>
        <p:spPr/>
        <p:txBody>
          <a:bodyPr>
            <a:normAutofit fontScale="92500"/>
          </a:bodyPr>
          <a:lstStyle/>
          <a:p>
            <a:pPr>
              <a:lnSpc>
                <a:spcPct val="90000"/>
              </a:lnSpc>
            </a:pPr>
            <a:r>
              <a:rPr lang="en-US" sz="2800" dirty="0" smtClean="0"/>
              <a:t>Almost all algorithms use at least 2 </a:t>
            </a:r>
            <a:r>
              <a:rPr lang="en-US" sz="2800" dirty="0"/>
              <a:t>IR bands: ~4 </a:t>
            </a:r>
            <a:r>
              <a:rPr lang="en-US" sz="2800" dirty="0">
                <a:cs typeface="Arial" charset="0"/>
              </a:rPr>
              <a:t>µm and ~11 </a:t>
            </a:r>
            <a:r>
              <a:rPr lang="en-US" sz="2800" dirty="0" smtClean="0">
                <a:cs typeface="Arial" charset="0"/>
              </a:rPr>
              <a:t>µm.</a:t>
            </a:r>
            <a:endParaRPr lang="en-US" sz="2800" dirty="0">
              <a:cs typeface="Arial" charset="0"/>
            </a:endParaRPr>
          </a:p>
          <a:p>
            <a:pPr>
              <a:lnSpc>
                <a:spcPct val="90000"/>
              </a:lnSpc>
            </a:pPr>
            <a:r>
              <a:rPr lang="en-US" sz="2800" dirty="0"/>
              <a:t>Requires some </a:t>
            </a:r>
            <a:r>
              <a:rPr lang="en-US" sz="2800" dirty="0" smtClean="0"/>
              <a:t>additional information data (amount of water in the atmosphere, the surface composition).</a:t>
            </a:r>
            <a:endParaRPr lang="en-US" sz="2800" dirty="0"/>
          </a:p>
          <a:p>
            <a:pPr>
              <a:lnSpc>
                <a:spcPct val="90000"/>
              </a:lnSpc>
            </a:pPr>
            <a:r>
              <a:rPr lang="en-US" sz="2800" dirty="0"/>
              <a:t>Algorithm is contextual to best handle estimating </a:t>
            </a:r>
            <a:r>
              <a:rPr lang="en-US" sz="2800" dirty="0" smtClean="0"/>
              <a:t>what the surface looks like without a fire – we need to know that if we want to estimate the intensity of the fire.</a:t>
            </a:r>
            <a:endParaRPr lang="en-US" sz="2800" dirty="0"/>
          </a:p>
          <a:p>
            <a:pPr>
              <a:lnSpc>
                <a:spcPct val="90000"/>
              </a:lnSpc>
            </a:pPr>
            <a:r>
              <a:rPr lang="en-US" sz="2800" dirty="0" smtClean="0"/>
              <a:t>Fires are always smaller than a GOES pixel, so there are limits to how well we can characterize them. Diffraction of the infrared light into the detector and uncertainty in the satellite navigation are the biggest factors.</a:t>
            </a:r>
            <a:endParaRPr lang="en-US" sz="2800" dirty="0"/>
          </a:p>
          <a:p>
            <a:pPr>
              <a:lnSpc>
                <a:spcPct val="90000"/>
              </a:lnSpc>
            </a:pPr>
            <a:endParaRPr lang="en-US" sz="2800" dirty="0">
              <a:solidFill>
                <a:schemeClr val="bg1"/>
              </a:solidFill>
            </a:endParaRPr>
          </a:p>
        </p:txBody>
      </p:sp>
    </p:spTree>
    <p:extLst>
      <p:ext uri="{BB962C8B-B14F-4D97-AF65-F5344CB8AC3E}">
        <p14:creationId xmlns:p14="http://schemas.microsoft.com/office/powerpoint/2010/main" val="3319686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34029" y="236916"/>
            <a:ext cx="8295480" cy="307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Baseline and Future Capability Products</a:t>
            </a:r>
            <a:endParaRPr lang="en-US" sz="1800" kern="0"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87976678"/>
              </p:ext>
            </p:extLst>
          </p:nvPr>
        </p:nvGraphicFramePr>
        <p:xfrm>
          <a:off x="1153955" y="812991"/>
          <a:ext cx="3300984" cy="5430838"/>
        </p:xfrm>
        <a:graphic>
          <a:graphicData uri="http://schemas.openxmlformats.org/drawingml/2006/table">
            <a:tbl>
              <a:tblPr firstRow="1" bandRow="1">
                <a:tableStyleId>{5C22544A-7EE6-4342-B048-85BDC9FD1C3A}</a:tableStyleId>
              </a:tblPr>
              <a:tblGrid>
                <a:gridCol w="3300984">
                  <a:extLst>
                    <a:ext uri="{9D8B030D-6E8A-4147-A177-3AD203B41FA5}">
                      <a16:colId xmlns:a16="http://schemas.microsoft.com/office/drawing/2014/main" val="20000"/>
                    </a:ext>
                  </a:extLst>
                </a:gridCol>
              </a:tblGrid>
              <a:tr h="370862">
                <a:tc>
                  <a:txBody>
                    <a:bodyPr/>
                    <a:lstStyle/>
                    <a:p>
                      <a:r>
                        <a:rPr lang="en-US" sz="1200" b="1" dirty="0">
                          <a:solidFill>
                            <a:srgbClr val="FFFF00"/>
                          </a:solidFill>
                        </a:rPr>
                        <a:t>ABI Baseline</a:t>
                      </a:r>
                      <a:r>
                        <a:rPr lang="en-US" sz="1200" b="1" baseline="0" dirty="0">
                          <a:solidFill>
                            <a:srgbClr val="FFFF00"/>
                          </a:solidFill>
                        </a:rPr>
                        <a:t> Products</a:t>
                      </a:r>
                      <a:endParaRPr lang="en-US" sz="1200" b="1" dirty="0">
                        <a:solidFill>
                          <a:srgbClr val="FFFF00"/>
                        </a:solidFill>
                      </a:endParaRPr>
                    </a:p>
                  </a:txBody>
                  <a:tcPr marL="91439" marR="91439" marT="45723" marB="45723"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5059976">
                <a:tc>
                  <a:txBody>
                    <a:bodyPr/>
                    <a:lstStyle/>
                    <a:p>
                      <a:pPr>
                        <a:spcAft>
                          <a:spcPts val="200"/>
                        </a:spcAft>
                      </a:pPr>
                      <a:r>
                        <a:rPr lang="en-US" sz="1100" dirty="0"/>
                        <a:t>Aerosol Detection (Including Smoke</a:t>
                      </a:r>
                      <a:r>
                        <a:rPr lang="en-US" sz="1100" baseline="0" dirty="0"/>
                        <a:t> and Dust)</a:t>
                      </a:r>
                    </a:p>
                    <a:p>
                      <a:pPr>
                        <a:spcAft>
                          <a:spcPts val="200"/>
                        </a:spcAft>
                      </a:pPr>
                      <a:r>
                        <a:rPr lang="en-US" sz="1100" baseline="0" dirty="0"/>
                        <a:t>Aerosol Optical Depth (AOD)</a:t>
                      </a:r>
                    </a:p>
                    <a:p>
                      <a:pPr>
                        <a:spcAft>
                          <a:spcPts val="200"/>
                        </a:spcAft>
                      </a:pPr>
                      <a:r>
                        <a:rPr lang="en-US" sz="1100" baseline="0" dirty="0"/>
                        <a:t>Clear Sky Masks</a:t>
                      </a:r>
                    </a:p>
                    <a:p>
                      <a:pPr>
                        <a:spcAft>
                          <a:spcPts val="200"/>
                        </a:spcAft>
                      </a:pPr>
                      <a:r>
                        <a:rPr lang="en-US" sz="1100" baseline="0" dirty="0"/>
                        <a:t>Cloud and Moisture Imagery</a:t>
                      </a:r>
                    </a:p>
                    <a:p>
                      <a:pPr>
                        <a:spcAft>
                          <a:spcPts val="200"/>
                        </a:spcAft>
                      </a:pPr>
                      <a:r>
                        <a:rPr lang="en-US" sz="1100" baseline="0" dirty="0"/>
                        <a:t>Cloud Optical Depth</a:t>
                      </a:r>
                    </a:p>
                    <a:p>
                      <a:pPr>
                        <a:spcAft>
                          <a:spcPts val="200"/>
                        </a:spcAft>
                      </a:pPr>
                      <a:r>
                        <a:rPr lang="en-US" sz="1100" baseline="0" dirty="0"/>
                        <a:t>Cloud Particle Size Distribution</a:t>
                      </a:r>
                    </a:p>
                    <a:p>
                      <a:pPr>
                        <a:spcAft>
                          <a:spcPts val="200"/>
                        </a:spcAft>
                      </a:pPr>
                      <a:r>
                        <a:rPr lang="en-US" sz="1100" baseline="0" dirty="0"/>
                        <a:t>Cloud Top Height</a:t>
                      </a:r>
                    </a:p>
                    <a:p>
                      <a:pPr>
                        <a:spcAft>
                          <a:spcPts val="200"/>
                        </a:spcAft>
                      </a:pPr>
                      <a:r>
                        <a:rPr lang="en-US" sz="1100" baseline="0" dirty="0"/>
                        <a:t>Cloud Top Phase</a:t>
                      </a:r>
                    </a:p>
                    <a:p>
                      <a:pPr>
                        <a:spcAft>
                          <a:spcPts val="200"/>
                        </a:spcAft>
                      </a:pPr>
                      <a:r>
                        <a:rPr lang="en-US" sz="1100" baseline="0" dirty="0"/>
                        <a:t>Cloud Top Pressure</a:t>
                      </a:r>
                    </a:p>
                    <a:p>
                      <a:pPr>
                        <a:spcAft>
                          <a:spcPts val="200"/>
                        </a:spcAft>
                      </a:pPr>
                      <a:r>
                        <a:rPr lang="en-US" sz="1100" baseline="0" dirty="0"/>
                        <a:t>Cloud Top Temperature</a:t>
                      </a:r>
                    </a:p>
                    <a:p>
                      <a:pPr>
                        <a:spcAft>
                          <a:spcPts val="200"/>
                        </a:spcAft>
                      </a:pPr>
                      <a:r>
                        <a:rPr lang="en-US" sz="1100" b="1" baseline="0" dirty="0">
                          <a:solidFill>
                            <a:srgbClr val="FF0000"/>
                          </a:solidFill>
                        </a:rPr>
                        <a:t>Derived Motion Winds</a:t>
                      </a:r>
                    </a:p>
                    <a:p>
                      <a:pPr>
                        <a:spcAft>
                          <a:spcPts val="200"/>
                        </a:spcAft>
                      </a:pPr>
                      <a:r>
                        <a:rPr lang="en-US" sz="1100" b="1" dirty="0">
                          <a:solidFill>
                            <a:srgbClr val="FF0000"/>
                          </a:solidFill>
                        </a:rPr>
                        <a:t>Derived Stability Indices</a:t>
                      </a:r>
                    </a:p>
                    <a:p>
                      <a:pPr>
                        <a:spcAft>
                          <a:spcPts val="200"/>
                        </a:spcAft>
                      </a:pPr>
                      <a:r>
                        <a:rPr lang="en-US" sz="1100" dirty="0"/>
                        <a:t>Downward</a:t>
                      </a:r>
                      <a:r>
                        <a:rPr lang="en-US" sz="1100" baseline="0" dirty="0"/>
                        <a:t> Shortwave Radiation: Surface</a:t>
                      </a:r>
                    </a:p>
                    <a:p>
                      <a:pPr>
                        <a:spcAft>
                          <a:spcPts val="200"/>
                        </a:spcAft>
                      </a:pPr>
                      <a:r>
                        <a:rPr lang="en-US" sz="1100" b="1" baseline="0" dirty="0">
                          <a:solidFill>
                            <a:srgbClr val="FF0000"/>
                          </a:solidFill>
                        </a:rPr>
                        <a:t>Fire/Hot Spot Characterization</a:t>
                      </a:r>
                    </a:p>
                    <a:p>
                      <a:pPr>
                        <a:spcAft>
                          <a:spcPts val="200"/>
                        </a:spcAft>
                      </a:pPr>
                      <a:r>
                        <a:rPr lang="en-US" sz="1100" b="1" baseline="0" dirty="0">
                          <a:solidFill>
                            <a:srgbClr val="FF0000"/>
                          </a:solidFill>
                        </a:rPr>
                        <a:t>Hurricane Intensity Estimation</a:t>
                      </a:r>
                    </a:p>
                    <a:p>
                      <a:pPr>
                        <a:spcAft>
                          <a:spcPts val="200"/>
                        </a:spcAft>
                      </a:pPr>
                      <a:r>
                        <a:rPr lang="en-US" sz="1100" baseline="0" dirty="0"/>
                        <a:t>Land Surface Temperature (Skin)</a:t>
                      </a:r>
                    </a:p>
                    <a:p>
                      <a:pPr>
                        <a:spcAft>
                          <a:spcPts val="200"/>
                        </a:spcAft>
                      </a:pPr>
                      <a:r>
                        <a:rPr lang="en-US" sz="1100" baseline="0" dirty="0"/>
                        <a:t>Legacy Vertical Moisture Profile</a:t>
                      </a:r>
                    </a:p>
                    <a:p>
                      <a:pPr>
                        <a:spcAft>
                          <a:spcPts val="200"/>
                        </a:spcAft>
                      </a:pPr>
                      <a:r>
                        <a:rPr lang="en-US" sz="1100" baseline="0" dirty="0"/>
                        <a:t>Legacy Vertical Temperature Profile</a:t>
                      </a:r>
                    </a:p>
                    <a:p>
                      <a:pPr>
                        <a:spcAft>
                          <a:spcPts val="200"/>
                        </a:spcAft>
                      </a:pPr>
                      <a:r>
                        <a:rPr lang="en-US" sz="1100" baseline="0" dirty="0"/>
                        <a:t>Radiances</a:t>
                      </a:r>
                    </a:p>
                    <a:p>
                      <a:pPr>
                        <a:spcAft>
                          <a:spcPts val="200"/>
                        </a:spcAft>
                      </a:pPr>
                      <a:r>
                        <a:rPr lang="en-US" sz="1100" baseline="0" dirty="0"/>
                        <a:t>Rainfall Rate/QPE</a:t>
                      </a:r>
                    </a:p>
                    <a:p>
                      <a:pPr>
                        <a:spcAft>
                          <a:spcPts val="200"/>
                        </a:spcAft>
                      </a:pPr>
                      <a:r>
                        <a:rPr lang="en-US" sz="1100" baseline="0" dirty="0"/>
                        <a:t>Reflected Shortwave Radiation: TOA</a:t>
                      </a:r>
                    </a:p>
                    <a:p>
                      <a:pPr>
                        <a:spcAft>
                          <a:spcPts val="200"/>
                        </a:spcAft>
                      </a:pPr>
                      <a:r>
                        <a:rPr lang="en-US" sz="1100" baseline="0" dirty="0"/>
                        <a:t>Sea Surface Temperature (Skin)</a:t>
                      </a:r>
                    </a:p>
                    <a:p>
                      <a:pPr>
                        <a:spcAft>
                          <a:spcPts val="200"/>
                        </a:spcAft>
                      </a:pPr>
                      <a:r>
                        <a:rPr lang="en-US" sz="1100" baseline="0" dirty="0"/>
                        <a:t>Snow Cover</a:t>
                      </a:r>
                    </a:p>
                    <a:p>
                      <a:pPr>
                        <a:spcAft>
                          <a:spcPts val="200"/>
                        </a:spcAft>
                      </a:pPr>
                      <a:r>
                        <a:rPr lang="en-US" sz="1100" b="0" baseline="0" dirty="0">
                          <a:solidFill>
                            <a:schemeClr val="tx1"/>
                          </a:solidFill>
                        </a:rPr>
                        <a:t>Total Precipitable Water</a:t>
                      </a:r>
                    </a:p>
                    <a:p>
                      <a:pPr>
                        <a:spcAft>
                          <a:spcPts val="200"/>
                        </a:spcAft>
                      </a:pPr>
                      <a:r>
                        <a:rPr lang="en-US" sz="1100" baseline="0" dirty="0"/>
                        <a:t>Volcanic Ash: Detection and Height</a:t>
                      </a:r>
                    </a:p>
                  </a:txBody>
                  <a:tcPr marL="91439" marR="91439" marT="45723" marB="45723">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4" name="Content Placeholder 4"/>
          <p:cNvGraphicFramePr>
            <a:graphicFrameLocks/>
          </p:cNvGraphicFramePr>
          <p:nvPr>
            <p:extLst>
              <p:ext uri="{D42A27DB-BD31-4B8C-83A1-F6EECF244321}">
                <p14:modId xmlns:p14="http://schemas.microsoft.com/office/powerpoint/2010/main" val="2314297531"/>
              </p:ext>
            </p:extLst>
          </p:nvPr>
        </p:nvGraphicFramePr>
        <p:xfrm>
          <a:off x="4687215" y="812991"/>
          <a:ext cx="3302830" cy="5842028"/>
        </p:xfrm>
        <a:graphic>
          <a:graphicData uri="http://schemas.openxmlformats.org/drawingml/2006/table">
            <a:tbl>
              <a:tblPr firstRow="1" bandRow="1">
                <a:tableStyleId>{5C22544A-7EE6-4342-B048-85BDC9FD1C3A}</a:tableStyleId>
              </a:tblPr>
              <a:tblGrid>
                <a:gridCol w="3302830">
                  <a:extLst>
                    <a:ext uri="{9D8B030D-6E8A-4147-A177-3AD203B41FA5}">
                      <a16:colId xmlns:a16="http://schemas.microsoft.com/office/drawing/2014/main" val="20000"/>
                    </a:ext>
                  </a:extLst>
                </a:gridCol>
              </a:tblGrid>
              <a:tr h="370862">
                <a:tc>
                  <a:txBody>
                    <a:bodyPr/>
                    <a:lstStyle/>
                    <a:p>
                      <a:r>
                        <a:rPr lang="en-US" sz="1200" b="1" dirty="0">
                          <a:solidFill>
                            <a:srgbClr val="FFFF00"/>
                          </a:solidFill>
                        </a:rPr>
                        <a:t>ABI Future Capability Products</a:t>
                      </a:r>
                    </a:p>
                  </a:txBody>
                  <a:tcPr marL="91439" marR="91439" marT="45723" marB="45723"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5059976">
                <a:tc>
                  <a:txBody>
                    <a:bodyPr/>
                    <a:lstStyle/>
                    <a:p>
                      <a:pPr>
                        <a:spcAft>
                          <a:spcPts val="200"/>
                        </a:spcAft>
                      </a:pPr>
                      <a:r>
                        <a:rPr lang="en-US" sz="1100" dirty="0"/>
                        <a:t>Absorbed Shortwave Radiation: Surface</a:t>
                      </a:r>
                    </a:p>
                    <a:p>
                      <a:pPr>
                        <a:spcAft>
                          <a:spcPts val="200"/>
                        </a:spcAft>
                      </a:pPr>
                      <a:r>
                        <a:rPr lang="en-US" sz="1100" dirty="0"/>
                        <a:t>Aerosol Particle Size</a:t>
                      </a:r>
                    </a:p>
                    <a:p>
                      <a:pPr>
                        <a:spcAft>
                          <a:spcPts val="200"/>
                        </a:spcAft>
                      </a:pPr>
                      <a:r>
                        <a:rPr lang="en-US" sz="1100" dirty="0"/>
                        <a:t>Aircraft Icing Threat</a:t>
                      </a:r>
                    </a:p>
                    <a:p>
                      <a:pPr>
                        <a:spcAft>
                          <a:spcPts val="200"/>
                        </a:spcAft>
                      </a:pPr>
                      <a:r>
                        <a:rPr lang="en-US" sz="1100" dirty="0"/>
                        <a:t>Cloud Ice Water Path</a:t>
                      </a:r>
                    </a:p>
                    <a:p>
                      <a:pPr>
                        <a:spcAft>
                          <a:spcPts val="200"/>
                        </a:spcAft>
                      </a:pPr>
                      <a:r>
                        <a:rPr lang="en-US" sz="1100" dirty="0"/>
                        <a:t>Cloud Layers/Heights</a:t>
                      </a:r>
                    </a:p>
                    <a:p>
                      <a:pPr>
                        <a:spcAft>
                          <a:spcPts val="200"/>
                        </a:spcAft>
                      </a:pPr>
                      <a:r>
                        <a:rPr lang="en-US" sz="1100" dirty="0"/>
                        <a:t>Cloud Liquid Water</a:t>
                      </a:r>
                    </a:p>
                    <a:p>
                      <a:pPr>
                        <a:spcAft>
                          <a:spcPts val="200"/>
                        </a:spcAft>
                      </a:pPr>
                      <a:r>
                        <a:rPr lang="en-US" sz="1100" dirty="0"/>
                        <a:t>Cloud Type</a:t>
                      </a:r>
                    </a:p>
                    <a:p>
                      <a:pPr>
                        <a:spcAft>
                          <a:spcPts val="200"/>
                        </a:spcAft>
                      </a:pPr>
                      <a:r>
                        <a:rPr lang="en-US" sz="1100" b="0" dirty="0">
                          <a:solidFill>
                            <a:schemeClr val="tx1"/>
                          </a:solidFill>
                        </a:rPr>
                        <a:t>Convective Initiation</a:t>
                      </a:r>
                    </a:p>
                    <a:p>
                      <a:pPr>
                        <a:spcAft>
                          <a:spcPts val="200"/>
                        </a:spcAft>
                      </a:pPr>
                      <a:r>
                        <a:rPr lang="en-US" sz="1100" dirty="0"/>
                        <a:t>Currents</a:t>
                      </a:r>
                    </a:p>
                    <a:p>
                      <a:pPr>
                        <a:spcAft>
                          <a:spcPts val="200"/>
                        </a:spcAft>
                      </a:pPr>
                      <a:r>
                        <a:rPr lang="en-US" sz="1100" dirty="0"/>
                        <a:t>Currents: Offshore</a:t>
                      </a:r>
                    </a:p>
                    <a:p>
                      <a:pPr>
                        <a:spcAft>
                          <a:spcPts val="200"/>
                        </a:spcAft>
                      </a:pPr>
                      <a:r>
                        <a:rPr lang="en-US" sz="1100" dirty="0"/>
                        <a:t>Downward </a:t>
                      </a:r>
                      <a:r>
                        <a:rPr lang="en-US" sz="1100" dirty="0" err="1"/>
                        <a:t>Longwave</a:t>
                      </a:r>
                      <a:r>
                        <a:rPr lang="en-US" sz="1100" dirty="0"/>
                        <a:t> Radiation: Surface</a:t>
                      </a:r>
                    </a:p>
                    <a:p>
                      <a:pPr>
                        <a:spcAft>
                          <a:spcPts val="200"/>
                        </a:spcAft>
                      </a:pPr>
                      <a:r>
                        <a:rPr lang="en-US" sz="1100" b="0" dirty="0">
                          <a:solidFill>
                            <a:schemeClr val="tx1"/>
                          </a:solidFill>
                        </a:rPr>
                        <a:t>Enhanced "V" / Overshooting Top Detection</a:t>
                      </a:r>
                    </a:p>
                    <a:p>
                      <a:pPr>
                        <a:spcAft>
                          <a:spcPts val="200"/>
                        </a:spcAft>
                      </a:pPr>
                      <a:r>
                        <a:rPr lang="en-US" sz="1100" dirty="0"/>
                        <a:t>Flood/Standing Water</a:t>
                      </a:r>
                    </a:p>
                    <a:p>
                      <a:pPr>
                        <a:spcAft>
                          <a:spcPts val="200"/>
                        </a:spcAft>
                      </a:pPr>
                      <a:r>
                        <a:rPr lang="en-US" sz="1100" dirty="0"/>
                        <a:t>Ice Cover</a:t>
                      </a:r>
                      <a:endParaRPr lang="en-US" sz="1100" b="0" dirty="0">
                        <a:solidFill>
                          <a:schemeClr val="tx1"/>
                        </a:solidFill>
                      </a:endParaRPr>
                    </a:p>
                    <a:p>
                      <a:pPr>
                        <a:spcAft>
                          <a:spcPts val="200"/>
                        </a:spcAft>
                      </a:pPr>
                      <a:r>
                        <a:rPr lang="en-US" sz="1100" b="0" dirty="0">
                          <a:solidFill>
                            <a:schemeClr val="tx1"/>
                          </a:solidFill>
                        </a:rPr>
                        <a:t>Low Cloud and Fog</a:t>
                      </a:r>
                    </a:p>
                    <a:p>
                      <a:pPr>
                        <a:spcAft>
                          <a:spcPts val="200"/>
                        </a:spcAft>
                      </a:pPr>
                      <a:r>
                        <a:rPr lang="en-US" sz="1100" dirty="0"/>
                        <a:t>Ozone Total</a:t>
                      </a:r>
                    </a:p>
                    <a:p>
                      <a:pPr>
                        <a:spcAft>
                          <a:spcPts val="200"/>
                        </a:spcAft>
                      </a:pPr>
                      <a:r>
                        <a:rPr lang="en-US" sz="1100" dirty="0"/>
                        <a:t>Probability of Rainfall</a:t>
                      </a:r>
                    </a:p>
                    <a:p>
                      <a:pPr>
                        <a:spcAft>
                          <a:spcPts val="200"/>
                        </a:spcAft>
                      </a:pPr>
                      <a:r>
                        <a:rPr lang="en-US" sz="1100" dirty="0"/>
                        <a:t>Rainfall Potential</a:t>
                      </a:r>
                    </a:p>
                    <a:p>
                      <a:pPr>
                        <a:spcAft>
                          <a:spcPts val="200"/>
                        </a:spcAft>
                      </a:pPr>
                      <a:r>
                        <a:rPr lang="en-US" sz="1100" dirty="0"/>
                        <a:t>Sea and Lake Ice: Age,</a:t>
                      </a:r>
                      <a:r>
                        <a:rPr lang="en-US" sz="1100" baseline="0" dirty="0"/>
                        <a:t> </a:t>
                      </a:r>
                      <a:r>
                        <a:rPr lang="en-US" sz="1100" dirty="0"/>
                        <a:t>Concentration,</a:t>
                      </a:r>
                      <a:r>
                        <a:rPr lang="en-US" sz="1100" baseline="0" dirty="0"/>
                        <a:t> and </a:t>
                      </a:r>
                      <a:r>
                        <a:rPr lang="en-US" sz="1100" dirty="0"/>
                        <a:t>Motion</a:t>
                      </a:r>
                    </a:p>
                    <a:p>
                      <a:pPr>
                        <a:spcAft>
                          <a:spcPts val="200"/>
                        </a:spcAft>
                      </a:pPr>
                      <a:r>
                        <a:rPr lang="en-US" sz="1100" dirty="0"/>
                        <a:t>Snow Depth (Over Plains)</a:t>
                      </a:r>
                    </a:p>
                    <a:p>
                      <a:pPr>
                        <a:spcAft>
                          <a:spcPts val="200"/>
                        </a:spcAft>
                      </a:pPr>
                      <a:r>
                        <a:rPr lang="en-US" sz="1100" dirty="0"/>
                        <a:t>SO2 Detection</a:t>
                      </a:r>
                    </a:p>
                    <a:p>
                      <a:pPr>
                        <a:spcAft>
                          <a:spcPts val="200"/>
                        </a:spcAft>
                      </a:pPr>
                      <a:r>
                        <a:rPr lang="en-US" sz="1100" dirty="0"/>
                        <a:t>Surface Albedo</a:t>
                      </a:r>
                    </a:p>
                    <a:p>
                      <a:pPr>
                        <a:spcAft>
                          <a:spcPts val="200"/>
                        </a:spcAft>
                      </a:pPr>
                      <a:r>
                        <a:rPr lang="en-US" sz="1100" dirty="0"/>
                        <a:t>Surface Emissivity</a:t>
                      </a:r>
                    </a:p>
                    <a:p>
                      <a:pPr>
                        <a:spcAft>
                          <a:spcPts val="200"/>
                        </a:spcAft>
                      </a:pPr>
                      <a:r>
                        <a:rPr lang="en-US" sz="1100" dirty="0" err="1"/>
                        <a:t>Tropopause</a:t>
                      </a:r>
                      <a:r>
                        <a:rPr lang="en-US" sz="1100" dirty="0"/>
                        <a:t> Folding Turbulence Prediction</a:t>
                      </a:r>
                    </a:p>
                    <a:p>
                      <a:pPr>
                        <a:spcAft>
                          <a:spcPts val="200"/>
                        </a:spcAft>
                      </a:pPr>
                      <a:r>
                        <a:rPr lang="en-US" sz="1100" dirty="0"/>
                        <a:t>Upward </a:t>
                      </a:r>
                      <a:r>
                        <a:rPr lang="en-US" sz="1100" dirty="0" err="1"/>
                        <a:t>Longwave</a:t>
                      </a:r>
                      <a:r>
                        <a:rPr lang="en-US" sz="1100" dirty="0"/>
                        <a:t> Radiation: Surface and TOA</a:t>
                      </a:r>
                    </a:p>
                    <a:p>
                      <a:pPr>
                        <a:spcAft>
                          <a:spcPts val="200"/>
                        </a:spcAft>
                      </a:pPr>
                      <a:r>
                        <a:rPr lang="en-US" sz="1100" dirty="0"/>
                        <a:t>Vegetation Fraction: Green</a:t>
                      </a:r>
                    </a:p>
                    <a:p>
                      <a:pPr>
                        <a:spcAft>
                          <a:spcPts val="200"/>
                        </a:spcAft>
                      </a:pPr>
                      <a:r>
                        <a:rPr lang="en-US" sz="1100" dirty="0"/>
                        <a:t>Vegetation Index</a:t>
                      </a:r>
                    </a:p>
                    <a:p>
                      <a:pPr>
                        <a:spcAft>
                          <a:spcPts val="200"/>
                        </a:spcAft>
                      </a:pPr>
                      <a:r>
                        <a:rPr lang="en-US" sz="1100" dirty="0"/>
                        <a:t>Visibility</a:t>
                      </a:r>
                    </a:p>
                  </a:txBody>
                  <a:tcPr marL="91439" marR="91439" marT="45723" marB="45723">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240806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30480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How </a:t>
            </a:r>
            <a:r>
              <a:rPr kumimoji="0" lang="en-US" sz="3200" b="1" i="0" u="none" strike="noStrike" kern="1200" cap="none" spc="0" normalizeH="0" baseline="0" noProof="0" dirty="0">
                <a:ln>
                  <a:noFill/>
                </a:ln>
                <a:solidFill>
                  <a:prstClr val="black"/>
                </a:solidFill>
                <a:effectLst/>
                <a:uLnTx/>
                <a:uFillTx/>
                <a:latin typeface="Calibri"/>
                <a:ea typeface="+mn-ea"/>
                <a:cs typeface="+mn-cs"/>
              </a:rPr>
              <a:t>short and long-wave IR bands are used to detect &amp; characterize fires</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2018"/>
            <a:ext cx="4405313" cy="353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 Box 4"/>
          <p:cNvSpPr txBox="1">
            <a:spLocks noChangeArrowheads="1"/>
          </p:cNvSpPr>
          <p:nvPr/>
        </p:nvSpPr>
        <p:spPr bwMode="auto">
          <a:xfrm>
            <a:off x="5203031" y="1581626"/>
            <a:ext cx="37338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 the surface temperature increases, the peak of the Planck function shifts toward shorter wavelengths, so the radiance increases more rapidly at ~4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µ</a:t>
            </a:r>
            <a:r>
              <a:rPr kumimoji="0" lang="en-US" sz="1800" b="0" i="0" u="none" strike="noStrike" kern="1200" cap="none" spc="0" normalizeH="0" baseline="0" noProof="0" dirty="0">
                <a:ln>
                  <a:noFill/>
                </a:ln>
                <a:solidFill>
                  <a:prstClr val="black"/>
                </a:solidFill>
                <a:effectLst/>
                <a:uLnTx/>
                <a:uFillTx/>
                <a:latin typeface="Calibri"/>
                <a:ea typeface="+mn-ea"/>
                <a:cs typeface="+mn-cs"/>
              </a:rPr>
              <a:t>m than ~11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µ</a:t>
            </a:r>
            <a:r>
              <a:rPr kumimoji="0" lang="en-US" sz="1800" b="0" i="0" u="none" strike="noStrike" kern="1200" cap="none" spc="0" normalizeH="0" baseline="0" noProof="0" dirty="0">
                <a:ln>
                  <a:noFill/>
                </a:ln>
                <a:solidFill>
                  <a:prstClr val="black"/>
                </a:solidFill>
                <a:effectLst/>
                <a:uLnTx/>
                <a:uFillTx/>
                <a:latin typeface="Calibri"/>
                <a:ea typeface="+mn-ea"/>
                <a:cs typeface="+mn-cs"/>
              </a:rPr>
              <a:t>m.  The different brightness temperature responses in these two infrared windows and background conditions can be used to detect fires and estimate sub-pixel fire size, temperature and fire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radiative</a:t>
            </a:r>
            <a:r>
              <a:rPr kumimoji="0" lang="en-US" sz="1800" b="0" i="0" u="none" strike="noStrike" kern="1200" cap="none" spc="0" normalizeH="0" baseline="0" noProof="0" dirty="0">
                <a:ln>
                  <a:noFill/>
                </a:ln>
                <a:solidFill>
                  <a:prstClr val="black"/>
                </a:solidFill>
                <a:effectLst/>
                <a:uLnTx/>
                <a:uFillTx/>
                <a:latin typeface="Calibri"/>
                <a:ea typeface="+mn-ea"/>
                <a:cs typeface="+mn-cs"/>
              </a:rPr>
              <a:t> power (FRP).</a:t>
            </a:r>
          </a:p>
        </p:txBody>
      </p:sp>
      <p:sp>
        <p:nvSpPr>
          <p:cNvPr id="2" name="TextBox 1"/>
          <p:cNvSpPr txBox="1"/>
          <p:nvPr/>
        </p:nvSpPr>
        <p:spPr>
          <a:xfrm>
            <a:off x="533400" y="5486400"/>
            <a:ext cx="84034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The Planck function: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Describes emitted energy at a given temperature and wavelength.</a:t>
            </a:r>
            <a:endParaRPr kumimoji="0" lang="en-US"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Radiance: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 measure of the emitted energy.</a:t>
            </a:r>
            <a:endParaRPr kumimoji="0" lang="en-US"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Brightness Temperature: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The temperature sensed by the detector, it is wavelength dependent and not the same as the bulk temperature of the surface or fire.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0243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83150" y="762000"/>
            <a:ext cx="52604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Typically, the difference in brightness temperatures between the two infrared windows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is </a:t>
            </a:r>
            <a:r>
              <a:rPr kumimoji="0" lang="en-US" sz="1400" b="1" i="0" u="none" strike="noStrike" kern="1200" cap="none" spc="0" normalizeH="0" baseline="0" noProof="0" dirty="0">
                <a:ln>
                  <a:noFill/>
                </a:ln>
                <a:solidFill>
                  <a:prstClr val="black"/>
                </a:solidFill>
                <a:effectLst/>
                <a:uLnTx/>
                <a:uFillTx/>
                <a:latin typeface="Calibri"/>
                <a:ea typeface="+mn-ea"/>
                <a:cs typeface="+mn-cs"/>
              </a:rPr>
              <a:t>due to </a:t>
            </a:r>
            <a:r>
              <a:rPr kumimoji="0" lang="en-US" sz="1400" b="1" i="1" u="none" strike="noStrike" kern="1200" cap="none" spc="0" normalizeH="0" baseline="0" noProof="0" dirty="0">
                <a:ln>
                  <a:noFill/>
                </a:ln>
                <a:solidFill>
                  <a:prstClr val="black"/>
                </a:solidFill>
                <a:effectLst/>
                <a:uLnTx/>
                <a:uFillTx/>
                <a:latin typeface="Calibri"/>
                <a:ea typeface="+mn-ea"/>
                <a:cs typeface="+mn-cs"/>
              </a:rPr>
              <a:t>reflected solar radiation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none" strike="noStrike" kern="1200" cap="none" spc="0" normalizeH="0" baseline="0" noProof="0" dirty="0">
                <a:ln>
                  <a:noFill/>
                </a:ln>
                <a:solidFill>
                  <a:prstClr val="black"/>
                </a:solidFill>
                <a:effectLst/>
                <a:uLnTx/>
                <a:uFillTx/>
                <a:latin typeface="Calibri"/>
                <a:ea typeface="+mn-ea"/>
                <a:cs typeface="+mn-cs"/>
              </a:rPr>
              <a:t>surface emissivity</a:t>
            </a:r>
            <a:r>
              <a:rPr kumimoji="0" lang="en-US" sz="1400" b="1" i="0" u="none" strike="noStrike" kern="1200" cap="none" spc="0" normalizeH="0" baseline="0" noProof="0" dirty="0">
                <a:ln>
                  <a:noFill/>
                </a:ln>
                <a:solidFill>
                  <a:prstClr val="black"/>
                </a:solidFill>
                <a:effectLst/>
                <a:uLnTx/>
                <a:uFillTx/>
                <a:latin typeface="Calibri"/>
                <a:ea typeface="+mn-ea"/>
                <a:cs typeface="+mn-cs"/>
              </a:rPr>
              <a:t> differences, and </a:t>
            </a:r>
            <a:r>
              <a:rPr kumimoji="0" lang="en-US" sz="1400" b="1" i="1" u="none" strike="noStrike" kern="1200" cap="none" spc="0" normalizeH="0" baseline="0" noProof="0" dirty="0">
                <a:ln>
                  <a:noFill/>
                </a:ln>
                <a:solidFill>
                  <a:prstClr val="black"/>
                </a:solidFill>
                <a:effectLst/>
                <a:uLnTx/>
                <a:uFillTx/>
                <a:latin typeface="Calibri"/>
                <a:ea typeface="+mn-ea"/>
                <a:cs typeface="+mn-cs"/>
              </a:rPr>
              <a:t>water vapor attenuation</a:t>
            </a:r>
            <a:r>
              <a:rPr kumimoji="0" lang="en-US" sz="1400" b="1" i="0" u="none" strike="noStrike" kern="1200" cap="none" spc="0" normalizeH="0" baseline="0" noProof="0" dirty="0">
                <a:ln>
                  <a:noFill/>
                </a:ln>
                <a:solidFill>
                  <a:prstClr val="black"/>
                </a:solidFill>
                <a:effectLst/>
                <a:uLnTx/>
                <a:uFillTx/>
                <a:latin typeface="Calibri"/>
                <a:ea typeface="+mn-ea"/>
                <a:cs typeface="+mn-cs"/>
              </a:rPr>
              <a:t>.  This normally results in brightness temperature differences of 2-4 K.</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Larger differences occur when one part of a pixel (p) is substantially warmer than the rest of the pixel (1-p).  The hotter portion will contribute more radiance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(energy) in </a:t>
            </a:r>
            <a:r>
              <a:rPr kumimoji="0" lang="en-US" sz="1400" b="1" i="0" u="none" strike="noStrike" kern="1200" cap="none" spc="0" normalizeH="0" baseline="0" noProof="0" dirty="0">
                <a:ln>
                  <a:noFill/>
                </a:ln>
                <a:solidFill>
                  <a:prstClr val="black"/>
                </a:solidFill>
                <a:effectLst/>
                <a:uLnTx/>
                <a:uFillTx/>
                <a:latin typeface="Calibri"/>
                <a:ea typeface="+mn-ea"/>
                <a:cs typeface="+mn-cs"/>
              </a:rPr>
              <a:t>shorter wavelengths than in the longer wavelengths. </a:t>
            </a:r>
          </a:p>
        </p:txBody>
      </p:sp>
      <p:grpSp>
        <p:nvGrpSpPr>
          <p:cNvPr id="28675" name="Group 3"/>
          <p:cNvGrpSpPr>
            <a:grpSpLocks/>
          </p:cNvGrpSpPr>
          <p:nvPr/>
        </p:nvGrpSpPr>
        <p:grpSpPr bwMode="auto">
          <a:xfrm>
            <a:off x="6324600" y="1066800"/>
            <a:ext cx="2206625" cy="1619250"/>
            <a:chOff x="3456" y="1008"/>
            <a:chExt cx="1390" cy="1020"/>
          </a:xfrm>
        </p:grpSpPr>
        <p:sp>
          <p:nvSpPr>
            <p:cNvPr id="28676" name="Text Box 4"/>
            <p:cNvSpPr txBox="1">
              <a:spLocks noChangeArrowheads="1"/>
            </p:cNvSpPr>
            <p:nvPr/>
          </p:nvSpPr>
          <p:spPr bwMode="auto">
            <a:xfrm>
              <a:off x="4502" y="1272"/>
              <a:ext cx="2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t>
              </a:r>
            </a:p>
          </p:txBody>
        </p:sp>
        <p:sp>
          <p:nvSpPr>
            <p:cNvPr id="28677" name="Text Box 5"/>
            <p:cNvSpPr txBox="1">
              <a:spLocks noChangeArrowheads="1"/>
            </p:cNvSpPr>
            <p:nvPr/>
          </p:nvSpPr>
          <p:spPr bwMode="auto">
            <a:xfrm>
              <a:off x="4512" y="1776"/>
              <a:ext cx="33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1-p</a:t>
              </a:r>
            </a:p>
          </p:txBody>
        </p:sp>
        <p:sp>
          <p:nvSpPr>
            <p:cNvPr id="28678" name="Text Box 6"/>
            <p:cNvSpPr txBox="1">
              <a:spLocks noChangeArrowheads="1"/>
            </p:cNvSpPr>
            <p:nvPr/>
          </p:nvSpPr>
          <p:spPr bwMode="auto">
            <a:xfrm>
              <a:off x="3617" y="1008"/>
              <a:ext cx="36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Pixel</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679" name="Group 7"/>
            <p:cNvGrpSpPr>
              <a:grpSpLocks/>
            </p:cNvGrpSpPr>
            <p:nvPr/>
          </p:nvGrpSpPr>
          <p:grpSpPr bwMode="auto">
            <a:xfrm>
              <a:off x="3456" y="1224"/>
              <a:ext cx="768" cy="768"/>
              <a:chOff x="3552" y="2688"/>
              <a:chExt cx="1248" cy="1200"/>
            </a:xfrm>
          </p:grpSpPr>
          <p:sp>
            <p:nvSpPr>
              <p:cNvPr id="28680" name="Rectangle 8"/>
              <p:cNvSpPr>
                <a:spLocks noChangeArrowheads="1"/>
              </p:cNvSpPr>
              <p:nvPr/>
            </p:nvSpPr>
            <p:spPr bwMode="auto">
              <a:xfrm>
                <a:off x="3552" y="2688"/>
                <a:ext cx="1248" cy="12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8681" name="AutoShape 9"/>
              <p:cNvSpPr>
                <a:spLocks noChangeArrowheads="1"/>
              </p:cNvSpPr>
              <p:nvPr/>
            </p:nvSpPr>
            <p:spPr bwMode="auto">
              <a:xfrm>
                <a:off x="3984" y="3072"/>
                <a:ext cx="384" cy="336"/>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82" name="AutoShape 10"/>
              <p:cNvSpPr>
                <a:spLocks noChangeArrowheads="1"/>
              </p:cNvSpPr>
              <p:nvPr/>
            </p:nvSpPr>
            <p:spPr bwMode="auto">
              <a:xfrm>
                <a:off x="3696" y="2880"/>
                <a:ext cx="192" cy="240"/>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683" name="Line 11"/>
            <p:cNvSpPr>
              <a:spLocks noChangeShapeType="1"/>
            </p:cNvSpPr>
            <p:nvPr/>
          </p:nvSpPr>
          <p:spPr bwMode="auto">
            <a:xfrm flipH="1">
              <a:off x="3696" y="1416"/>
              <a:ext cx="768" cy="0"/>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84" name="Line 12"/>
            <p:cNvSpPr>
              <a:spLocks noChangeShapeType="1"/>
            </p:cNvSpPr>
            <p:nvPr/>
          </p:nvSpPr>
          <p:spPr bwMode="auto">
            <a:xfrm flipH="1">
              <a:off x="3984" y="1440"/>
              <a:ext cx="528" cy="144"/>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85" name="Line 13"/>
            <p:cNvSpPr>
              <a:spLocks noChangeShapeType="1"/>
            </p:cNvSpPr>
            <p:nvPr/>
          </p:nvSpPr>
          <p:spPr bwMode="auto">
            <a:xfrm flipH="1" flipV="1">
              <a:off x="4032" y="1848"/>
              <a:ext cx="480" cy="24"/>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687" name="Group 15"/>
          <p:cNvGrpSpPr>
            <a:grpSpLocks/>
          </p:cNvGrpSpPr>
          <p:nvPr/>
        </p:nvGrpSpPr>
        <p:grpSpPr bwMode="auto">
          <a:xfrm>
            <a:off x="743992" y="2947610"/>
            <a:ext cx="3443288" cy="3208338"/>
            <a:chOff x="240" y="1056"/>
            <a:chExt cx="2217" cy="2069"/>
          </a:xfrm>
        </p:grpSpPr>
        <p:pic>
          <p:nvPicPr>
            <p:cNvPr id="28688" name="Picture 16" descr="Sca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1056"/>
              <a:ext cx="2217" cy="2069"/>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9" name="Text Box 17"/>
            <p:cNvSpPr txBox="1">
              <a:spLocks noChangeArrowheads="1"/>
            </p:cNvSpPr>
            <p:nvPr/>
          </p:nvSpPr>
          <p:spPr bwMode="auto">
            <a:xfrm>
              <a:off x="672" y="1478"/>
              <a:ext cx="647"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Possible fires</a:t>
              </a:r>
            </a:p>
          </p:txBody>
        </p:sp>
        <p:sp>
          <p:nvSpPr>
            <p:cNvPr id="28690" name="Line 18"/>
            <p:cNvSpPr>
              <a:spLocks noChangeShapeType="1"/>
            </p:cNvSpPr>
            <p:nvPr/>
          </p:nvSpPr>
          <p:spPr bwMode="auto">
            <a:xfrm flipH="1">
              <a:off x="912" y="1680"/>
              <a:ext cx="144" cy="48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1" name="Line 19"/>
            <p:cNvSpPr>
              <a:spLocks noChangeShapeType="1"/>
            </p:cNvSpPr>
            <p:nvPr/>
          </p:nvSpPr>
          <p:spPr bwMode="auto">
            <a:xfrm>
              <a:off x="1152" y="1728"/>
              <a:ext cx="48" cy="48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2" name="Line 20"/>
            <p:cNvSpPr>
              <a:spLocks noChangeShapeType="1"/>
            </p:cNvSpPr>
            <p:nvPr/>
          </p:nvSpPr>
          <p:spPr bwMode="auto">
            <a:xfrm>
              <a:off x="1248" y="1632"/>
              <a:ext cx="336" cy="96"/>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3" name="Line 21"/>
            <p:cNvSpPr>
              <a:spLocks noChangeShapeType="1"/>
            </p:cNvSpPr>
            <p:nvPr/>
          </p:nvSpPr>
          <p:spPr bwMode="auto">
            <a:xfrm flipV="1">
              <a:off x="1296" y="1248"/>
              <a:ext cx="672" cy="28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4" name="Line 22"/>
            <p:cNvSpPr>
              <a:spLocks noChangeShapeType="1"/>
            </p:cNvSpPr>
            <p:nvPr/>
          </p:nvSpPr>
          <p:spPr bwMode="auto">
            <a:xfrm>
              <a:off x="1200" y="1680"/>
              <a:ext cx="240" cy="336"/>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95" name="Line 23"/>
            <p:cNvSpPr>
              <a:spLocks noChangeShapeType="1"/>
            </p:cNvSpPr>
            <p:nvPr/>
          </p:nvSpPr>
          <p:spPr bwMode="auto">
            <a:xfrm>
              <a:off x="1296" y="1584"/>
              <a:ext cx="608" cy="2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696" name="Group 24"/>
          <p:cNvGrpSpPr>
            <a:grpSpLocks/>
          </p:cNvGrpSpPr>
          <p:nvPr/>
        </p:nvGrpSpPr>
        <p:grpSpPr bwMode="auto">
          <a:xfrm>
            <a:off x="4648200" y="3429000"/>
            <a:ext cx="3962400" cy="3012532"/>
            <a:chOff x="2976" y="1056"/>
            <a:chExt cx="2784" cy="2142"/>
          </a:xfrm>
        </p:grpSpPr>
        <p:pic>
          <p:nvPicPr>
            <p:cNvPr id="28697" name="Picture 25" descr="4minus11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056"/>
              <a:ext cx="2344" cy="1804"/>
            </a:xfrm>
            <a:prstGeom prst="rect">
              <a:avLst/>
            </a:prstGeom>
            <a:noFill/>
            <a:extLst>
              <a:ext uri="{909E8E84-426E-40DD-AFC4-6F175D3DCCD1}">
                <a14:hiddenFill xmlns:a14="http://schemas.microsoft.com/office/drawing/2010/main">
                  <a:solidFill>
                    <a:srgbClr val="FFFFFF"/>
                  </a:solidFill>
                </a14:hiddenFill>
              </a:ext>
            </a:extLst>
          </p:spPr>
        </p:pic>
        <p:sp>
          <p:nvSpPr>
            <p:cNvPr id="28698" name="Text Box 26"/>
            <p:cNvSpPr txBox="1">
              <a:spLocks noChangeArrowheads="1"/>
            </p:cNvSpPr>
            <p:nvPr/>
          </p:nvSpPr>
          <p:spPr bwMode="auto">
            <a:xfrm>
              <a:off x="2976" y="2870"/>
              <a:ext cx="2784"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NE Brazil along the transition zone between forest and savanna</a:t>
              </a:r>
            </a:p>
          </p:txBody>
        </p:sp>
        <p:sp>
          <p:nvSpPr>
            <p:cNvPr id="28699" name="Oval 27"/>
            <p:cNvSpPr>
              <a:spLocks noChangeArrowheads="1"/>
            </p:cNvSpPr>
            <p:nvPr/>
          </p:nvSpPr>
          <p:spPr bwMode="auto">
            <a:xfrm rot="-2886806">
              <a:off x="3796" y="1546"/>
              <a:ext cx="1488" cy="51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00" name="Text Box 28"/>
            <p:cNvSpPr txBox="1">
              <a:spLocks noChangeArrowheads="1"/>
            </p:cNvSpPr>
            <p:nvPr/>
          </p:nvSpPr>
          <p:spPr bwMode="auto">
            <a:xfrm rot="-2968256">
              <a:off x="4102" y="1703"/>
              <a:ext cx="881"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Transition Zone</a:t>
              </a:r>
            </a:p>
          </p:txBody>
        </p:sp>
      </p:grpSp>
      <p:sp>
        <p:nvSpPr>
          <p:cNvPr id="28701" name="Text Box 29"/>
          <p:cNvSpPr txBox="1">
            <a:spLocks noChangeArrowheads="1"/>
          </p:cNvSpPr>
          <p:nvPr/>
        </p:nvSpPr>
        <p:spPr bwMode="auto">
          <a:xfrm>
            <a:off x="665143" y="6263310"/>
            <a:ext cx="36009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Brightness temperatures along a scan line in NE Brazil</a:t>
            </a:r>
          </a:p>
        </p:txBody>
      </p:sp>
      <p:sp>
        <p:nvSpPr>
          <p:cNvPr id="28702" name="Text Box 30"/>
          <p:cNvSpPr txBox="1">
            <a:spLocks noChangeArrowheads="1"/>
          </p:cNvSpPr>
          <p:nvPr/>
        </p:nvSpPr>
        <p:spPr bwMode="auto">
          <a:xfrm>
            <a:off x="212724" y="174625"/>
            <a:ext cx="8702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Fires are sub-pixel entities and IR responses to fires:</a:t>
            </a:r>
          </a:p>
        </p:txBody>
      </p:sp>
    </p:spTree>
    <p:extLst>
      <p:ext uri="{BB962C8B-B14F-4D97-AF65-F5344CB8AC3E}">
        <p14:creationId xmlns:p14="http://schemas.microsoft.com/office/powerpoint/2010/main" val="428846673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b="1" dirty="0" smtClean="0"/>
              <a:t>What can we do today?</a:t>
            </a:r>
            <a:endParaRPr lang="en-US" b="1" dirty="0"/>
          </a:p>
        </p:txBody>
      </p:sp>
      <p:sp>
        <p:nvSpPr>
          <p:cNvPr id="61443" name="Rectangle 3"/>
          <p:cNvSpPr>
            <a:spLocks noGrp="1" noChangeArrowheads="1"/>
          </p:cNvSpPr>
          <p:nvPr>
            <p:ph type="body" idx="1"/>
          </p:nvPr>
        </p:nvSpPr>
        <p:spPr/>
        <p:txBody>
          <a:bodyPr>
            <a:normAutofit fontScale="92500" lnSpcReduction="10000"/>
          </a:bodyPr>
          <a:lstStyle/>
          <a:p>
            <a:pPr>
              <a:lnSpc>
                <a:spcPct val="90000"/>
              </a:lnSpc>
            </a:pPr>
            <a:r>
              <a:rPr lang="en-US" sz="2800" dirty="0" smtClean="0"/>
              <a:t>GOES-13 and GOES-15 cover the US, nominally every 15 minutes</a:t>
            </a:r>
          </a:p>
          <a:p>
            <a:pPr>
              <a:lnSpc>
                <a:spcPct val="90000"/>
              </a:lnSpc>
            </a:pPr>
            <a:r>
              <a:rPr lang="en-US" sz="2800" dirty="0" smtClean="0"/>
              <a:t>Fires over about an acre in size can be detected but that is dependent upon conditions such as:</a:t>
            </a:r>
          </a:p>
          <a:p>
            <a:pPr lvl="1">
              <a:lnSpc>
                <a:spcPct val="90000"/>
              </a:lnSpc>
            </a:pPr>
            <a:r>
              <a:rPr lang="en-US" sz="2400" dirty="0" smtClean="0"/>
              <a:t>Cloud cover</a:t>
            </a:r>
          </a:p>
          <a:p>
            <a:pPr lvl="1">
              <a:lnSpc>
                <a:spcPct val="90000"/>
              </a:lnSpc>
            </a:pPr>
            <a:r>
              <a:rPr lang="en-US" sz="2400" dirty="0" smtClean="0"/>
              <a:t>Viewing angle</a:t>
            </a:r>
          </a:p>
          <a:p>
            <a:pPr lvl="1">
              <a:lnSpc>
                <a:spcPct val="90000"/>
              </a:lnSpc>
            </a:pPr>
            <a:r>
              <a:rPr lang="en-US" sz="2400" dirty="0" smtClean="0"/>
              <a:t>Surface topography</a:t>
            </a:r>
            <a:endParaRPr lang="en-US" sz="2400" dirty="0"/>
          </a:p>
          <a:p>
            <a:pPr>
              <a:lnSpc>
                <a:spcPct val="90000"/>
              </a:lnSpc>
            </a:pPr>
            <a:r>
              <a:rPr lang="en-US" sz="2800" dirty="0" smtClean="0"/>
              <a:t>Over the US GOES pixels cover ~20-30 km</a:t>
            </a:r>
            <a:r>
              <a:rPr lang="en-US" sz="2800" baseline="30000" dirty="0" smtClean="0"/>
              <a:t>2</a:t>
            </a:r>
            <a:endParaRPr lang="en-US" sz="2800" dirty="0"/>
          </a:p>
          <a:p>
            <a:pPr>
              <a:lnSpc>
                <a:spcPct val="90000"/>
              </a:lnSpc>
            </a:pPr>
            <a:r>
              <a:rPr lang="en-US" sz="2800" dirty="0" smtClean="0"/>
              <a:t>We can observe trends in intensity</a:t>
            </a:r>
          </a:p>
          <a:p>
            <a:pPr>
              <a:lnSpc>
                <a:spcPct val="90000"/>
              </a:lnSpc>
            </a:pPr>
            <a:r>
              <a:rPr lang="en-US" sz="2800" dirty="0" smtClean="0"/>
              <a:t>Low false alarm rate, particularly for highest confidence fires (&lt;5% in those categories)</a:t>
            </a:r>
          </a:p>
          <a:p>
            <a:pPr>
              <a:lnSpc>
                <a:spcPct val="90000"/>
              </a:lnSpc>
            </a:pPr>
            <a:r>
              <a:rPr lang="en-US" sz="2800" dirty="0" smtClean="0"/>
              <a:t>Very high detection rate of larger fires (&gt;95%)</a:t>
            </a:r>
          </a:p>
        </p:txBody>
      </p:sp>
    </p:spTree>
    <p:extLst>
      <p:ext uri="{BB962C8B-B14F-4D97-AF65-F5344CB8AC3E}">
        <p14:creationId xmlns:p14="http://schemas.microsoft.com/office/powerpoint/2010/main" val="3528879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b="1" dirty="0" smtClean="0"/>
              <a:t>GOES-14: Rim Fire</a:t>
            </a:r>
            <a:endParaRPr lang="en-US" b="1" dirty="0"/>
          </a:p>
        </p:txBody>
      </p:sp>
      <p:sp>
        <p:nvSpPr>
          <p:cNvPr id="61443" name="Rectangle 3"/>
          <p:cNvSpPr>
            <a:spLocks noGrp="1" noChangeArrowheads="1"/>
          </p:cNvSpPr>
          <p:nvPr>
            <p:ph type="body" idx="1"/>
          </p:nvPr>
        </p:nvSpPr>
        <p:spPr/>
        <p:txBody>
          <a:bodyPr>
            <a:normAutofit/>
          </a:bodyPr>
          <a:lstStyle/>
          <a:p>
            <a:pPr>
              <a:lnSpc>
                <a:spcPct val="90000"/>
              </a:lnSpc>
            </a:pPr>
            <a:r>
              <a:rPr lang="en-US" sz="2800" dirty="0" smtClean="0"/>
              <a:t>GOES-14 was in a special mode during the summer of 2013 as a </a:t>
            </a:r>
            <a:r>
              <a:rPr lang="en-US" sz="2800" dirty="0" err="1" smtClean="0"/>
              <a:t>testbed</a:t>
            </a:r>
            <a:r>
              <a:rPr lang="en-US" sz="2800" dirty="0" smtClean="0"/>
              <a:t> for GOES-R</a:t>
            </a:r>
          </a:p>
          <a:p>
            <a:pPr>
              <a:lnSpc>
                <a:spcPct val="90000"/>
              </a:lnSpc>
            </a:pPr>
            <a:r>
              <a:rPr lang="en-US" sz="2800" dirty="0" smtClean="0"/>
              <a:t>Following example shows the nominal scan coverage (every 15 minutes)</a:t>
            </a:r>
          </a:p>
          <a:p>
            <a:pPr>
              <a:lnSpc>
                <a:spcPct val="90000"/>
              </a:lnSpc>
            </a:pPr>
            <a:r>
              <a:rPr lang="en-US" sz="2800" dirty="0" smtClean="0"/>
              <a:t>The images were created using GOES visible and infrared (11 µm) clouds, WFABBA fires (yellow, red, magenta, blue), and the Blue Marble Second Generation from NASA</a:t>
            </a:r>
          </a:p>
          <a:p>
            <a:pPr>
              <a:lnSpc>
                <a:spcPct val="90000"/>
              </a:lnSpc>
            </a:pPr>
            <a:r>
              <a:rPr lang="en-US" sz="2800" dirty="0" smtClean="0"/>
              <a:t>They are centered on the Rim Fire’s reported starting point and are in the GOES-14 native projection</a:t>
            </a:r>
            <a:endParaRPr lang="en-US" sz="2800" dirty="0"/>
          </a:p>
        </p:txBody>
      </p:sp>
    </p:spTree>
    <p:extLst>
      <p:ext uri="{BB962C8B-B14F-4D97-AF65-F5344CB8AC3E}">
        <p14:creationId xmlns:p14="http://schemas.microsoft.com/office/powerpoint/2010/main" val="398567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b="1" dirty="0" smtClean="0"/>
              <a:t>GOES-14: Rim Fire</a:t>
            </a:r>
            <a:endParaRPr lang="en-US" b="1" dirty="0"/>
          </a:p>
        </p:txBody>
      </p:sp>
      <p:sp>
        <p:nvSpPr>
          <p:cNvPr id="61443" name="Rectangle 3"/>
          <p:cNvSpPr>
            <a:spLocks noGrp="1" noChangeArrowheads="1"/>
          </p:cNvSpPr>
          <p:nvPr>
            <p:ph type="body" idx="1"/>
          </p:nvPr>
        </p:nvSpPr>
        <p:spPr>
          <a:xfrm>
            <a:off x="457200" y="1219200"/>
            <a:ext cx="8229600" cy="1143000"/>
          </a:xfrm>
        </p:spPr>
        <p:txBody>
          <a:bodyPr>
            <a:normAutofit fontScale="55000" lnSpcReduction="20000"/>
          </a:bodyPr>
          <a:lstStyle/>
          <a:p>
            <a:pPr>
              <a:lnSpc>
                <a:spcPct val="90000"/>
              </a:lnSpc>
            </a:pPr>
            <a:r>
              <a:rPr lang="en-US" sz="2800" dirty="0" smtClean="0"/>
              <a:t>Rim Fire FRP per GOES-14 pixel versus time for 1 minute GOES-14 WFABBA data. White points are individual pixels, red is the average.</a:t>
            </a:r>
          </a:p>
          <a:p>
            <a:pPr>
              <a:lnSpc>
                <a:spcPct val="90000"/>
              </a:lnSpc>
            </a:pPr>
            <a:r>
              <a:rPr lang="en-US" sz="2800" dirty="0" smtClean="0"/>
              <a:t>Saturated pixels are capped at 1500 MW.</a:t>
            </a:r>
          </a:p>
          <a:p>
            <a:pPr>
              <a:lnSpc>
                <a:spcPct val="90000"/>
              </a:lnSpc>
            </a:pPr>
            <a:r>
              <a:rPr lang="en-US" sz="2800" dirty="0" smtClean="0"/>
              <a:t>Explosive intensification between 9 am and 10 am PDT, per pixel 1 minute data shows this better than the previous examples.</a:t>
            </a: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3" y="2286000"/>
            <a:ext cx="6400792" cy="4114795"/>
          </a:xfrm>
          <a:prstGeom prst="rect">
            <a:avLst/>
          </a:prstGeom>
        </p:spPr>
      </p:pic>
    </p:spTree>
    <p:extLst>
      <p:ext uri="{BB962C8B-B14F-4D97-AF65-F5344CB8AC3E}">
        <p14:creationId xmlns:p14="http://schemas.microsoft.com/office/powerpoint/2010/main" val="3675599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880" y="279790"/>
            <a:ext cx="7988240" cy="560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000" kern="0" dirty="0">
                <a:solidFill>
                  <a:srgbClr val="FFC000"/>
                </a:solidFill>
              </a:rPr>
              <a:t>Fire Detection and Characterization</a:t>
            </a:r>
          </a:p>
          <a:p>
            <a:pPr marL="0" indent="0">
              <a:buFontTx/>
              <a:buNone/>
            </a:pPr>
            <a:endParaRPr lang="en-US" sz="1800" kern="0" dirty="0">
              <a:solidFill>
                <a:srgbClr val="FFFFFF"/>
              </a:solidFill>
            </a:endParaRPr>
          </a:p>
          <a:p>
            <a:pPr marL="0" indent="0">
              <a:buFontTx/>
              <a:buNone/>
            </a:pPr>
            <a:r>
              <a:rPr lang="en-US" sz="1800" kern="0" dirty="0">
                <a:solidFill>
                  <a:srgbClr val="FFFFFF"/>
                </a:solidFill>
              </a:rPr>
              <a:t>Imagery is typically available every 15 minutes today, but could be available every 30 seconds with GOES-R.</a:t>
            </a:r>
          </a:p>
        </p:txBody>
      </p:sp>
      <p:pic>
        <p:nvPicPr>
          <p:cNvPr id="2" name="15minuteimag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7880" y="2229320"/>
            <a:ext cx="3706366" cy="3657600"/>
          </a:xfrm>
          <a:prstGeom prst="rect">
            <a:avLst/>
          </a:prstGeom>
        </p:spPr>
      </p:pic>
      <p:pic>
        <p:nvPicPr>
          <p:cNvPr id="3" name="1minuteimage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58950" y="2229320"/>
            <a:ext cx="3706366" cy="3657600"/>
          </a:xfrm>
          <a:prstGeom prst="rect">
            <a:avLst/>
          </a:prstGeom>
        </p:spPr>
      </p:pic>
      <p:sp>
        <p:nvSpPr>
          <p:cNvPr id="5" name="TextBox 4"/>
          <p:cNvSpPr txBox="1"/>
          <p:nvPr/>
        </p:nvSpPr>
        <p:spPr>
          <a:xfrm>
            <a:off x="1271130" y="1921542"/>
            <a:ext cx="2319866" cy="307777"/>
          </a:xfrm>
          <a:prstGeom prst="rect">
            <a:avLst/>
          </a:prstGeom>
          <a:noFill/>
        </p:spPr>
        <p:txBody>
          <a:bodyPr wrap="none" rtlCol="0">
            <a:spAutoFit/>
          </a:bodyPr>
          <a:lstStyle/>
          <a:p>
            <a:pPr algn="l"/>
            <a:r>
              <a:rPr lang="en-US" sz="1400" dirty="0">
                <a:solidFill>
                  <a:schemeClr val="bg1"/>
                </a:solidFill>
                <a:latin typeface="+mn-lt"/>
              </a:rPr>
              <a:t>Today (15 minute data)</a:t>
            </a:r>
          </a:p>
        </p:txBody>
      </p:sp>
      <p:sp>
        <p:nvSpPr>
          <p:cNvPr id="7" name="TextBox 6"/>
          <p:cNvSpPr txBox="1"/>
          <p:nvPr/>
        </p:nvSpPr>
        <p:spPr>
          <a:xfrm>
            <a:off x="5356633" y="1921543"/>
            <a:ext cx="2710999" cy="307777"/>
          </a:xfrm>
          <a:prstGeom prst="rect">
            <a:avLst/>
          </a:prstGeom>
          <a:noFill/>
        </p:spPr>
        <p:txBody>
          <a:bodyPr wrap="none" rtlCol="0">
            <a:spAutoFit/>
          </a:bodyPr>
          <a:lstStyle/>
          <a:p>
            <a:pPr algn="l"/>
            <a:r>
              <a:rPr lang="en-US" sz="1400" dirty="0">
                <a:solidFill>
                  <a:schemeClr val="bg1"/>
                </a:solidFill>
                <a:latin typeface="+mn-lt"/>
              </a:rPr>
              <a:t>GOES-R era (1 minute data)</a:t>
            </a:r>
          </a:p>
        </p:txBody>
      </p:sp>
      <p:sp>
        <p:nvSpPr>
          <p:cNvPr id="8" name="TextBox 7"/>
          <p:cNvSpPr txBox="1"/>
          <p:nvPr/>
        </p:nvSpPr>
        <p:spPr>
          <a:xfrm>
            <a:off x="3564352" y="1600200"/>
            <a:ext cx="2015295" cy="369332"/>
          </a:xfrm>
          <a:prstGeom prst="rect">
            <a:avLst/>
          </a:prstGeom>
          <a:noFill/>
        </p:spPr>
        <p:txBody>
          <a:bodyPr wrap="none" rtlCol="0">
            <a:spAutoFit/>
          </a:bodyPr>
          <a:lstStyle/>
          <a:p>
            <a:pPr algn="l"/>
            <a:r>
              <a:rPr lang="en-US" i="1" dirty="0">
                <a:solidFill>
                  <a:srgbClr val="FFFF00"/>
                </a:solidFill>
                <a:latin typeface="+mn-lt"/>
              </a:rPr>
              <a:t>Rim Fire (2013)</a:t>
            </a:r>
          </a:p>
        </p:txBody>
      </p:sp>
    </p:spTree>
    <p:extLst>
      <p:ext uri="{BB962C8B-B14F-4D97-AF65-F5344CB8AC3E}">
        <p14:creationId xmlns:p14="http://schemas.microsoft.com/office/powerpoint/2010/main" val="212682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00" fill="hold"/>
                                        <p:tgtEl>
                                          <p:spTgt spid="2"/>
                                        </p:tgtEl>
                                      </p:cBhvr>
                                    </p:cmd>
                                  </p:childTnLst>
                                </p:cTn>
                              </p:par>
                              <p:par>
                                <p:cTn id="7" presetID="1" presetClass="mediacall" presetSubtype="0" fill="hold" nodeType="withEffect">
                                  <p:stCondLst>
                                    <p:cond delay="0"/>
                                  </p:stCondLst>
                                  <p:childTnLst>
                                    <p:cmd type="call" cmd="playFrom(0.0)">
                                      <p:cBhvr>
                                        <p:cTn id="8"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MODIS Detections over Sumatra</a:t>
            </a:r>
            <a:br>
              <a:rPr lang="en-US" dirty="0"/>
            </a:br>
            <a:r>
              <a:rPr lang="en-US" dirty="0"/>
              <a:t>3:15 UTC on 24 September 2015</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09018" y="1600200"/>
            <a:ext cx="4525963" cy="4525963"/>
          </a:xfrm>
        </p:spPr>
      </p:pic>
    </p:spTree>
    <p:extLst>
      <p:ext uri="{BB962C8B-B14F-4D97-AF65-F5344CB8AC3E}">
        <p14:creationId xmlns:p14="http://schemas.microsoft.com/office/powerpoint/2010/main" val="319230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FDCA and MODIS detections over Sumatra</a:t>
            </a:r>
            <a:br>
              <a:rPr lang="en-US" sz="2800" dirty="0"/>
            </a:br>
            <a:r>
              <a:rPr lang="en-US" sz="2800" dirty="0"/>
              <a:t>Himawari-8 AHI at 3:20 UTC on 24 September 2015</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09018" y="1600200"/>
            <a:ext cx="4525963" cy="4525963"/>
          </a:xfrm>
        </p:spPr>
      </p:pic>
      <p:sp>
        <p:nvSpPr>
          <p:cNvPr id="5" name="TextBox 4"/>
          <p:cNvSpPr txBox="1"/>
          <p:nvPr/>
        </p:nvSpPr>
        <p:spPr>
          <a:xfrm>
            <a:off x="373712" y="2194560"/>
            <a:ext cx="1935306"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MODIS: </a:t>
            </a:r>
            <a:r>
              <a:rPr kumimoji="0" lang="en-US" sz="1400" b="0" i="0" u="none" strike="noStrike" kern="1200" cap="none" spc="0" normalizeH="0" baseline="0" noProof="0" dirty="0">
                <a:ln>
                  <a:noFill/>
                </a:ln>
                <a:solidFill>
                  <a:prstClr val="black"/>
                </a:solidFill>
                <a:effectLst/>
                <a:uLnTx/>
                <a:uFillTx/>
                <a:latin typeface="Calibri"/>
                <a:ea typeface="+mn-ea"/>
                <a:cs typeface="+mn-cs"/>
              </a:rPr>
              <a:t>Red polygons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FDCA: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Red</a:t>
            </a:r>
            <a:r>
              <a:rPr kumimoji="0" lang="en-US" sz="1400" b="0" i="0" u="none" strike="noStrike" kern="1200" cap="none" spc="0" normalizeH="0" baseline="0" noProof="0" dirty="0">
                <a:ln>
                  <a:noFill/>
                </a:ln>
                <a:solidFill>
                  <a:prstClr val="black"/>
                </a:solidFill>
                <a:effectLst/>
                <a:uLnTx/>
                <a:uFillTx/>
                <a:latin typeface="Calibri"/>
                <a:ea typeface="+mn-ea"/>
                <a:cs typeface="+mn-cs"/>
              </a:rPr>
              <a:t> – processed fire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Magenta</a:t>
            </a:r>
            <a:r>
              <a:rPr kumimoji="0" lang="en-US" sz="1400" b="0" i="0" u="none" strike="noStrike" kern="1200" cap="none" spc="0" normalizeH="0" baseline="0" noProof="0" dirty="0">
                <a:ln>
                  <a:noFill/>
                </a:ln>
                <a:solidFill>
                  <a:prstClr val="black"/>
                </a:solidFill>
                <a:effectLst/>
                <a:uLnTx/>
                <a:uFillTx/>
                <a:latin typeface="Calibri"/>
                <a:ea typeface="+mn-ea"/>
                <a:cs typeface="+mn-cs"/>
              </a:rPr>
              <a:t> – Cloud-covered fire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Cyan</a:t>
            </a:r>
            <a:r>
              <a:rPr kumimoji="0" lang="en-US" sz="1400" b="0" i="0" u="none" strike="noStrike" kern="1200" cap="none" spc="0" normalizeH="0" baseline="0" noProof="0" dirty="0">
                <a:ln>
                  <a:noFill/>
                </a:ln>
                <a:solidFill>
                  <a:prstClr val="black"/>
                </a:solidFill>
                <a:effectLst/>
                <a:uLnTx/>
                <a:uFillTx/>
                <a:latin typeface="Calibri"/>
                <a:ea typeface="+mn-ea"/>
                <a:cs typeface="+mn-cs"/>
              </a:rPr>
              <a:t> – Medium probability fire</a:t>
            </a:r>
          </a:p>
        </p:txBody>
      </p:sp>
    </p:spTree>
    <p:extLst>
      <p:ext uri="{BB962C8B-B14F-4D97-AF65-F5344CB8AC3E}">
        <p14:creationId xmlns:p14="http://schemas.microsoft.com/office/powerpoint/2010/main" val="2508683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FDCA and MODIS detections over Sumatra</a:t>
            </a:r>
            <a:br>
              <a:rPr lang="en-US" sz="2800" dirty="0">
                <a:solidFill>
                  <a:prstClr val="black"/>
                </a:solidFill>
              </a:rPr>
            </a:br>
            <a:r>
              <a:rPr lang="en-US" sz="2800" dirty="0">
                <a:solidFill>
                  <a:prstClr val="black"/>
                </a:solidFill>
              </a:rPr>
              <a:t>Himawari-8 AHI at 3:20 UTC on 24 September 2015</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09018" y="1600200"/>
            <a:ext cx="4525963" cy="4525963"/>
          </a:xfrm>
        </p:spPr>
      </p:pic>
      <p:pic>
        <p:nvPicPr>
          <p:cNvPr id="5" name="Picture 4"/>
          <p:cNvPicPr>
            <a:picLocks noChangeAspect="1"/>
          </p:cNvPicPr>
          <p:nvPr/>
        </p:nvPicPr>
        <p:blipFill>
          <a:blip r:embed="rId3"/>
          <a:stretch>
            <a:fillRect/>
          </a:stretch>
        </p:blipFill>
        <p:spPr>
          <a:xfrm>
            <a:off x="5828649" y="1600200"/>
            <a:ext cx="2858151" cy="2858151"/>
          </a:xfrm>
          <a:prstGeom prst="rect">
            <a:avLst/>
          </a:prstGeom>
        </p:spPr>
      </p:pic>
      <p:cxnSp>
        <p:nvCxnSpPr>
          <p:cNvPr id="7" name="Straight Arrow Connector 6"/>
          <p:cNvCxnSpPr/>
          <p:nvPr/>
        </p:nvCxnSpPr>
        <p:spPr>
          <a:xfrm flipH="1">
            <a:off x="5327374" y="3156668"/>
            <a:ext cx="2512612" cy="121654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222143" y="2687541"/>
            <a:ext cx="3101008" cy="89849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908408" y="4007457"/>
            <a:ext cx="2337095" cy="184470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349363" y="2974106"/>
            <a:ext cx="2986893" cy="116057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1907" y="1896546"/>
            <a:ext cx="1967112"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MODIS algorithm did not detect fires under thick smoke, clearly visible in AHI band 7 (4 µm). FDCA labels the fires as cloud-covered due to high visible albedo.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fire (yellow circle) was missed.</a:t>
            </a:r>
          </a:p>
        </p:txBody>
      </p:sp>
      <p:sp>
        <p:nvSpPr>
          <p:cNvPr id="15" name="Oval 14"/>
          <p:cNvSpPr/>
          <p:nvPr/>
        </p:nvSpPr>
        <p:spPr>
          <a:xfrm>
            <a:off x="7768767" y="2339645"/>
            <a:ext cx="277953" cy="278296"/>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5974378" y="1704203"/>
            <a:ext cx="12186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AHI band 7</a:t>
            </a:r>
          </a:p>
        </p:txBody>
      </p:sp>
    </p:spTree>
    <p:extLst>
      <p:ext uri="{BB962C8B-B14F-4D97-AF65-F5344CB8AC3E}">
        <p14:creationId xmlns:p14="http://schemas.microsoft.com/office/powerpoint/2010/main" val="2992299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Gifs\mesoscale_ozone1_CIM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265" y="1044497"/>
            <a:ext cx="7589837" cy="5688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1132"/>
            <a:ext cx="91440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How We</a:t>
            </a:r>
            <a:r>
              <a:rPr kumimoji="0" lang="en-US" sz="2800" b="1" i="0" u="none" strike="noStrike" kern="1200" cap="none" spc="0" normalizeH="0" noProof="0" dirty="0" smtClean="0">
                <a:ln>
                  <a:noFill/>
                </a:ln>
                <a:solidFill>
                  <a:srgbClr val="000000"/>
                </a:solidFill>
                <a:effectLst/>
                <a:uLnTx/>
                <a:uFillTx/>
                <a:latin typeface="Calibri" panose="020F0502020204030204" pitchFamily="34" charset="0"/>
                <a:ea typeface="+mn-ea"/>
                <a:cs typeface="+mn-cs"/>
              </a:rPr>
              <a:t> Got an Ozone Band on ABI</a:t>
            </a:r>
            <a:endParaRPr kumimoji="0" lang="en-US"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This won’t be available on day 1 (but should have been, it was a baseline GOES-R sounder product)</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3607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9904" y="171450"/>
            <a:ext cx="8283575"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ABI Spectral </a:t>
            </a: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Coverage: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solidFill>
                  <a:prstClr val="white"/>
                </a:solidFill>
                <a:effectLst>
                  <a:outerShdw blurRad="38100" dist="38100" dir="2700000" algn="tl">
                    <a:srgbClr val="000000">
                      <a:alpha val="43137"/>
                    </a:srgbClr>
                  </a:outerShdw>
                </a:effectLst>
                <a:latin typeface="Calibri"/>
              </a:rPr>
              <a:t>From BTs to DPs</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Content Placeholder 2"/>
          <p:cNvSpPr>
            <a:spLocks noGrp="1"/>
          </p:cNvSpPr>
          <p:nvPr>
            <p:ph idx="1"/>
          </p:nvPr>
        </p:nvSpPr>
        <p:spPr>
          <a:xfrm>
            <a:off x="457200" y="1676404"/>
            <a:ext cx="3832302" cy="4938873"/>
          </a:xfrm>
        </p:spPr>
        <p:txBody>
          <a:bodyPr>
            <a:normAutofit fontScale="85000" lnSpcReduction="20000"/>
          </a:bodyPr>
          <a:lstStyle/>
          <a:p>
            <a:pPr marL="0" indent="0">
              <a:buNone/>
            </a:pPr>
            <a:r>
              <a:rPr lang="en-US" sz="2400" dirty="0" smtClean="0"/>
              <a:t>Our built in sensors work in the visible light regime (with varying degrees of success dependent upon genetics, history, and age). GOES and other satellites also look at the infrared to provide key information about the atmosphere and surface, as listed to the right and shown in the following slides using the Himawari-8 equivalents.</a:t>
            </a:r>
          </a:p>
          <a:p>
            <a:pPr marL="0" indent="0">
              <a:buNone/>
            </a:pPr>
            <a:endParaRPr lang="en-US" sz="2400" dirty="0" smtClean="0"/>
          </a:p>
          <a:p>
            <a:pPr marL="0" indent="0">
              <a:buNone/>
            </a:pPr>
            <a:r>
              <a:rPr lang="en-US" sz="2400" dirty="0" smtClean="0"/>
              <a:t>(Himawari-8 carries a modified copy of GOES-R’s ABI, and launched a year and a half before GOES-R will)</a:t>
            </a:r>
          </a:p>
        </p:txBody>
      </p:sp>
      <p:pic>
        <p:nvPicPr>
          <p:cNvPr id="12"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8893" y="1432016"/>
            <a:ext cx="4572000" cy="214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4"/>
          <p:cNvGrpSpPr>
            <a:grpSpLocks noChangeAspect="1"/>
          </p:cNvGrpSpPr>
          <p:nvPr/>
        </p:nvGrpSpPr>
        <p:grpSpPr bwMode="auto">
          <a:xfrm>
            <a:off x="4428893" y="3579224"/>
            <a:ext cx="4572000" cy="3036053"/>
            <a:chOff x="198" y="612"/>
            <a:chExt cx="5358" cy="3558"/>
          </a:xfrm>
        </p:grpSpPr>
        <p:pic>
          <p:nvPicPr>
            <p:cNvPr id="14" name="Picture 5" descr="abi_bams_table_7_1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abi_bams_table_1_6"/>
            <p:cNvPicPr>
              <a:picLocks noChangeAspect="1" noChangeArrowheads="1"/>
            </p:cNvPicPr>
            <p:nvPr/>
          </p:nvPicPr>
          <p:blipFill>
            <a:blip r:embed="rId3"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309067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1176516" y="6031468"/>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libri"/>
                <a:ea typeface="+mn-ea"/>
                <a:cs typeface="+mn-cs"/>
              </a:rPr>
              <a:t>McIDAS</a:t>
            </a:r>
            <a:r>
              <a:rPr kumimoji="0" lang="en-US" sz="1800" b="0" i="0" u="none" strike="noStrike" kern="1200" cap="none" spc="0" normalizeH="0" baseline="0" noProof="0" dirty="0">
                <a:ln>
                  <a:noFill/>
                </a:ln>
                <a:solidFill>
                  <a:srgbClr val="FFFFFF"/>
                </a:solidFill>
                <a:effectLst/>
                <a:uLnTx/>
                <a:uFillTx/>
                <a:latin typeface="Calibri"/>
                <a:ea typeface="+mn-ea"/>
                <a:cs typeface="+mn-cs"/>
              </a:rPr>
              <a:t>-X</a:t>
            </a:r>
          </a:p>
        </p:txBody>
      </p:sp>
    </p:spTree>
    <p:extLst>
      <p:ext uri="{BB962C8B-B14F-4D97-AF65-F5344CB8AC3E}">
        <p14:creationId xmlns:p14="http://schemas.microsoft.com/office/powerpoint/2010/main" val="85383941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63345607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15954729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892466" y="3040135"/>
            <a:ext cx="77533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Calibri"/>
                <a:ea typeface="+mn-ea"/>
                <a:cs typeface="+mn-cs"/>
              </a:rPr>
              <a:t>Placeholder for the 1.38 um band, which AHI does not have</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53002450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14389138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1931</Words>
  <Application>Microsoft Office PowerPoint</Application>
  <PresentationFormat>On-screen Show (4:3)</PresentationFormat>
  <Paragraphs>275</Paragraphs>
  <Slides>39</Slides>
  <Notes>13</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Tahoma</vt:lpstr>
      <vt:lpstr>Times New Roman</vt:lpstr>
      <vt:lpstr>Default Design</vt:lpstr>
      <vt:lpstr>6_Blank Presentation</vt:lpstr>
      <vt:lpstr>Office Theme</vt:lpstr>
      <vt:lpstr>2_Office Theme</vt:lpstr>
      <vt:lpstr>GOES-R Derived Products for Operational Meteorology  Chris Schmidt University of Wisconsin - CIMSS  Thanks to: Chad M. Gravelle, PhD  GOES-R Satellite Liaison NWS Operations Proving Ground University of Wisconsin - CIMSS Kansas City, 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care about geostationary fire detection and characterization?</vt:lpstr>
      <vt:lpstr>How Does Fire Detection and Characterization Work?</vt:lpstr>
      <vt:lpstr>PowerPoint Presentation</vt:lpstr>
      <vt:lpstr>PowerPoint Presentation</vt:lpstr>
      <vt:lpstr>What can we do today?</vt:lpstr>
      <vt:lpstr>GOES-14: Rim Fire</vt:lpstr>
      <vt:lpstr>GOES-14: Rim Fire</vt:lpstr>
      <vt:lpstr>PowerPoint Presentation</vt:lpstr>
      <vt:lpstr>MODIS Detections over Sumatra 3:15 UTC on 24 September 2015</vt:lpstr>
      <vt:lpstr>FDCA and MODIS detections over Sumatra Himawari-8 AHI at 3:20 UTC on 24 September 2015</vt:lpstr>
      <vt:lpstr>FDCA and MODIS detections over Sumatra Himawari-8 AHI at 3:20 UTC on 24 September 2015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2008-12-14T17:46:44Z</dcterms:created>
  <dcterms:modified xsi:type="dcterms:W3CDTF">2016-05-18T18:54:26Z</dcterms:modified>
</cp:coreProperties>
</file>