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media/media1.gif" ContentType="video/unknown"/>
  <Override PartName="/ppt/notesSlides/notesSlide5.xml" ContentType="application/vnd.openxmlformats-officedocument.presentationml.notesSlide+xml"/>
  <Override PartName="/ppt/media/image6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  <p:sldMasterId id="2147483690" r:id="rId4"/>
    <p:sldMasterId id="2147483703" r:id="rId5"/>
    <p:sldMasterId id="2147483708" r:id="rId6"/>
    <p:sldMasterId id="2147483723" r:id="rId7"/>
  </p:sldMasterIdLst>
  <p:notesMasterIdLst>
    <p:notesMasterId r:id="rId18"/>
  </p:notesMasterIdLst>
  <p:sldIdLst>
    <p:sldId id="256" r:id="rId8"/>
    <p:sldId id="257" r:id="rId9"/>
    <p:sldId id="258" r:id="rId10"/>
    <p:sldId id="266" r:id="rId11"/>
    <p:sldId id="259" r:id="rId12"/>
    <p:sldId id="261" r:id="rId13"/>
    <p:sldId id="264" r:id="rId14"/>
    <p:sldId id="265" r:id="rId15"/>
    <p:sldId id="262" r:id="rId16"/>
    <p:sldId id="26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4" autoAdjust="0"/>
    <p:restoredTop sz="94660"/>
  </p:normalViewPr>
  <p:slideViewPr>
    <p:cSldViewPr snapToGrid="0">
      <p:cViewPr varScale="1">
        <p:scale>
          <a:sx n="93" d="100"/>
          <a:sy n="93" d="100"/>
        </p:scale>
        <p:origin x="6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105CC-F8E9-4D34-A1C5-1C71DC55163D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4C665-2459-4DAD-8DC7-3E8FD032F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30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B886B-21C2-48C8-9DB5-BB76DB72020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33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52FAD-189C-4E91-B8E0-0E0791AA3F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Template footer obscured. </a:t>
            </a:r>
            <a:r>
              <a:rPr lang="en-US" b="1"/>
              <a:t>Fixed.</a:t>
            </a:r>
          </a:p>
          <a:p>
            <a:endParaRPr lang="en-US" b="1"/>
          </a:p>
          <a:p>
            <a:r>
              <a:rPr lang="en-US"/>
              <a:t>Estimate during mid-2010.</a:t>
            </a:r>
          </a:p>
        </p:txBody>
      </p:sp>
    </p:spTree>
    <p:extLst>
      <p:ext uri="{BB962C8B-B14F-4D97-AF65-F5344CB8AC3E}">
        <p14:creationId xmlns:p14="http://schemas.microsoft.com/office/powerpoint/2010/main" val="3785577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ockheed Martin Proprietary Informationockheed Martin Proprietary Information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ockheed Martin Proprietary Informationockheed Martin Proprietary Information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F8916-6BE3-459C-B53E-6BA93E1B3D0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1/28/2018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	</a:t>
            </a:r>
            <a:fld id="{CAFEA330-336B-4FAC-9264-3F45337B3C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797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US">
                <a:solidFill>
                  <a:srgbClr val="000000"/>
                </a:solidFill>
                <a:ea typeface="Times New Roman"/>
                <a:cs typeface="Calibri"/>
              </a:rPr>
              <a:t>So, If GOES-R is GOES-West at 137 W, and GOES-13 remains GOES-East at 75 W, the midpoint longitudinally is 106 W. But that's not where satellite resolution would be the same from each satellite;  rather, GOES-R would have better spatial Resolution than GOES-13 all the way to 92 W, the approximate longitude of Duluth Minnesota at the western tip of Lake Superior.  If GOES-R were GOES-East, superior spatial resolution from that GOES-East (relative to the resolution of GOES-14 or GOES-15 as GOES-West at 135W) would extend west all the way to 120 W, the longitude of Reno NV and Santa Barbara CA.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latin typeface="Times New Roman"/>
                <a:ea typeface="Times New Roman"/>
                <a:cs typeface="Times New Roman"/>
              </a:rPr>
              <a:t> 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solidFill>
                  <a:srgbClr val="000000"/>
                </a:solidFill>
                <a:ea typeface="Times New Roman"/>
                <a:cs typeface="Calibri"/>
              </a:rPr>
              <a:t>When GOES-R and GOES-S both are operational as GOES-East and GOES-West, the poorest spatial resolution will be along the 106W longitude line.  Glasgow MT, and thereabouts, will have dubious distinction of the worst horizontal spatial resolution in CONUS – because it's halfway between the two satellites and farthest north.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latin typeface="Times New Roman"/>
                <a:ea typeface="Times New Roman"/>
                <a:cs typeface="Times New Roman"/>
              </a:rPr>
              <a:t> 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latin typeface="Times New Roman"/>
                <a:ea typeface="Times New Roman"/>
                <a:cs typeface="Times New Roman"/>
              </a:rPr>
              <a:t> 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latin typeface="Times New Roman"/>
                <a:ea typeface="Times New Roman"/>
                <a:cs typeface="Times New Roman"/>
              </a:rPr>
              <a:t> 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en-US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>
                <a:latin typeface="Times New Roman"/>
                <a:ea typeface="Times New Roman"/>
                <a:cs typeface="Times New Roman"/>
              </a:rPr>
              <a:t> </a:t>
            </a:r>
            <a:endParaRPr lang="en-US">
              <a:ea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5D7CB5-E0D8-49B0-85BA-CDC53D6DB2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92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animation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A7F75-476F-43C0-9A6F-F6459B610F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746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60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3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51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3602"/>
            <a:ext cx="7772400" cy="1470025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648200"/>
            <a:ext cx="6400800" cy="1219200"/>
          </a:xfrm>
          <a:noFill/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rgbClr val="FF9900"/>
                </a:solidFill>
                <a:latin typeface="Arial Black" pitchFamily="34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914400" y="6276977"/>
            <a:ext cx="7239000" cy="581025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 Center for Satellite Applications and Research (STAR) Review </a:t>
            </a:r>
            <a:br>
              <a:rPr lang="en-US" sz="1600" b="1">
                <a:solidFill>
                  <a:srgbClr val="FFFFFF"/>
                </a:solidFill>
              </a:rPr>
            </a:br>
            <a:r>
              <a:rPr lang="en-US" sz="1600" b="1">
                <a:solidFill>
                  <a:srgbClr val="FFFFFF"/>
                </a:solidFill>
              </a:rPr>
              <a:t>09 – 11 March 2010</a:t>
            </a:r>
          </a:p>
        </p:txBody>
      </p:sp>
      <p:sp>
        <p:nvSpPr>
          <p:cNvPr id="102405" name="Text Box 5"/>
          <p:cNvSpPr txBox="1">
            <a:spLocks noChangeArrowheads="1"/>
          </p:cNvSpPr>
          <p:nvPr userDrawn="1"/>
        </p:nvSpPr>
        <p:spPr bwMode="auto">
          <a:xfrm>
            <a:off x="914400" y="6276977"/>
            <a:ext cx="7239000" cy="581025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</a:rPr>
              <a:t> Center for Satellite Applications and Research (STAR) Review </a:t>
            </a:r>
            <a:br>
              <a:rPr lang="en-US" sz="1600" b="1">
                <a:solidFill>
                  <a:srgbClr val="FFFFFF"/>
                </a:solidFill>
              </a:rPr>
            </a:br>
            <a:r>
              <a:rPr lang="en-US" sz="1600" b="1">
                <a:solidFill>
                  <a:srgbClr val="FFFFFF"/>
                </a:solidFill>
              </a:rPr>
              <a:t>09 – 11 March 2010</a:t>
            </a:r>
          </a:p>
        </p:txBody>
      </p:sp>
      <p:pic>
        <p:nvPicPr>
          <p:cNvPr id="102406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" b="5882"/>
          <a:stretch>
            <a:fillRect/>
          </a:stretch>
        </p:blipFill>
        <p:spPr bwMode="auto">
          <a:xfrm>
            <a:off x="76200" y="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07" name="Picture 7" descr="noaa_seal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77788"/>
            <a:ext cx="990600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8" name="Text Box 8"/>
          <p:cNvSpPr txBox="1">
            <a:spLocks noChangeArrowheads="1"/>
          </p:cNvSpPr>
          <p:nvPr userDrawn="1"/>
        </p:nvSpPr>
        <p:spPr bwMode="auto">
          <a:xfrm>
            <a:off x="8077200" y="6324602"/>
            <a:ext cx="1143000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500">
                <a:solidFill>
                  <a:srgbClr val="FFFFFF"/>
                </a:solidFill>
              </a:rPr>
              <a:t>Image: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500">
                <a:solidFill>
                  <a:srgbClr val="FFFFFF"/>
                </a:solidFill>
              </a:rPr>
              <a:t>MODIS Land Group, 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500">
                <a:solidFill>
                  <a:srgbClr val="FFFFFF"/>
                </a:solidFill>
              </a:rPr>
              <a:t>NASA GSFC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500">
                <a:solidFill>
                  <a:srgbClr val="FFFFFF"/>
                </a:solidFill>
              </a:rPr>
              <a:t>March 2000</a:t>
            </a:r>
          </a:p>
        </p:txBody>
      </p:sp>
    </p:spTree>
    <p:extLst>
      <p:ext uri="{BB962C8B-B14F-4D97-AF65-F5344CB8AC3E}">
        <p14:creationId xmlns:p14="http://schemas.microsoft.com/office/powerpoint/2010/main" val="2225126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E78B278-6ABC-4CB8-8272-4791C822DC3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963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3AA2A84-7D46-438A-8615-4CC8C79F3CD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223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14400"/>
            <a:ext cx="44958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4958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9DF572-0473-4BA3-B9D5-AAF28AE75A9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167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20033D-4D75-46FA-AC12-1D286AF56F5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552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346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736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5889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78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0052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131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451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1608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34AED62-2230-4921-857F-D722A4699585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1F37B9A-3308-4D47-B232-BBBB5C7B6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66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FB173BF-C508-4302-8AEB-2C97BF30CC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6722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D3BAF-5FB7-4501-9E4F-FE8885C2DA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6424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EC719-6E03-4381-9D30-9FF2D4EC4F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5897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F791-24C2-4E7A-8DC3-EBD0361D27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345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56A10-18DE-41DA-8FE9-75763F1DBA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63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856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B1E6D-2B54-425F-B61F-84BC3D27F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4406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8D052-E5CD-4231-BC46-14DF1F4042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9468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DDE79-9E7B-4267-A366-E34D598EAC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87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547A2-1F84-443A-B7EB-FCF98C40F2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523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A793C-C08B-4EDA-9889-78C8DF26AD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882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9310F-BF3D-4635-A362-B184CF7D6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227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A01F5-3AA6-4E51-8F72-DB7CD54E2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6340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0282A-8845-4631-932E-4DEB8381A1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4025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3405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124" y="511952"/>
            <a:ext cx="6402495" cy="36933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131" y="1163472"/>
            <a:ext cx="8229600" cy="169277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ClrTx/>
              <a:buFontTx/>
              <a:buNone/>
              <a:defRPr/>
            </a:lvl1pPr>
            <a:lvl2pPr marL="396875" indent="-171450">
              <a:spcBef>
                <a:spcPts val="300"/>
              </a:spcBef>
              <a:spcAft>
                <a:spcPts val="300"/>
              </a:spcAft>
              <a:buClrTx/>
              <a:buFont typeface="Arial" panose="020B0604020202020204" pitchFamily="34" charset="0"/>
              <a:buChar char="•"/>
              <a:defRPr/>
            </a:lvl2pPr>
            <a:lvl3pPr>
              <a:spcBef>
                <a:spcPts val="300"/>
              </a:spcBef>
              <a:spcAft>
                <a:spcPts val="300"/>
              </a:spcAft>
              <a:buClrTx/>
              <a:defRPr/>
            </a:lvl3pPr>
            <a:lvl4pPr>
              <a:spcBef>
                <a:spcPts val="300"/>
              </a:spcBef>
              <a:spcAft>
                <a:spcPts val="300"/>
              </a:spcAft>
              <a:buClrTx/>
              <a:defRPr/>
            </a:lvl4pPr>
            <a:lvl5pPr>
              <a:spcBef>
                <a:spcPts val="300"/>
              </a:spcBef>
              <a:spcAft>
                <a:spcPts val="300"/>
              </a:spcAft>
              <a:buClrTx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3"/>
          <p:cNvPicPr/>
          <p:nvPr userDrawn="1"/>
        </p:nvPicPr>
        <p:blipFill>
          <a:blip r:embed="rId2"/>
          <a:stretch>
            <a:fillRect/>
          </a:stretch>
        </p:blipFill>
        <p:spPr>
          <a:xfrm rot="234055">
            <a:off x="7666074" y="-440139"/>
            <a:ext cx="1584090" cy="181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1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984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4AED62-2230-4921-857F-D722A4699585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1F37B9A-3308-4D47-B232-BBBB5C7B6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54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FB173BF-C508-4302-8AEB-2C97BF30CC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12916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4" name="Group 2183"/>
          <p:cNvGrpSpPr/>
          <p:nvPr userDrawn="1"/>
        </p:nvGrpSpPr>
        <p:grpSpPr>
          <a:xfrm>
            <a:off x="-9411" y="-517178"/>
            <a:ext cx="9164045" cy="7375178"/>
            <a:chOff x="-9411" y="-517178"/>
            <a:chExt cx="9164045" cy="7375178"/>
          </a:xfrm>
        </p:grpSpPr>
        <p:grpSp>
          <p:nvGrpSpPr>
            <p:cNvPr id="2173" name="Group 2172"/>
            <p:cNvGrpSpPr/>
            <p:nvPr userDrawn="1"/>
          </p:nvGrpSpPr>
          <p:grpSpPr>
            <a:xfrm>
              <a:off x="-9411" y="-517178"/>
              <a:ext cx="9164045" cy="7375178"/>
              <a:chOff x="10634" y="-517178"/>
              <a:chExt cx="9144000" cy="7375178"/>
            </a:xfrm>
          </p:grpSpPr>
          <p:pic>
            <p:nvPicPr>
              <p:cNvPr id="2166" name="Picture 2165"/>
              <p:cNvPicPr>
                <a:picLocks noChangeAspect="1"/>
              </p:cNvPicPr>
              <p:nvPr userDrawn="1"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99"/>
              <a:stretch/>
            </p:blipFill>
            <p:spPr>
              <a:xfrm>
                <a:off x="10634" y="0"/>
                <a:ext cx="9144000" cy="6858000"/>
              </a:xfrm>
              <a:prstGeom prst="rect">
                <a:avLst/>
              </a:prstGeom>
            </p:spPr>
          </p:pic>
          <p:pic>
            <p:nvPicPr>
              <p:cNvPr id="2169" name="Picture 2168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731034">
                <a:off x="-271569" y="823280"/>
                <a:ext cx="6128239" cy="3447324"/>
              </a:xfrm>
              <a:prstGeom prst="rect">
                <a:avLst/>
              </a:prstGeom>
            </p:spPr>
          </p:pic>
          <p:pic>
            <p:nvPicPr>
              <p:cNvPr id="2170" name="Picture 2169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3626" y="127916"/>
                <a:ext cx="1029540" cy="854519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72" name="Picture 2171"/>
              <p:cNvPicPr>
                <a:picLocks noChangeAspect="1"/>
              </p:cNvPicPr>
              <p:nvPr userDrawn="1"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475" t="2350" r="31127" b="2648"/>
              <a:stretch/>
            </p:blipFill>
            <p:spPr>
              <a:xfrm>
                <a:off x="7040188" y="127916"/>
                <a:ext cx="880721" cy="875251"/>
              </a:xfrm>
              <a:prstGeom prst="ellipse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83" name="Group 2182"/>
            <p:cNvGrpSpPr/>
            <p:nvPr userDrawn="1"/>
          </p:nvGrpSpPr>
          <p:grpSpPr>
            <a:xfrm>
              <a:off x="0" y="5791200"/>
              <a:ext cx="9144000" cy="1066800"/>
              <a:chOff x="1222886" y="5930690"/>
              <a:chExt cx="7921114" cy="927310"/>
            </a:xfrm>
          </p:grpSpPr>
          <p:pic>
            <p:nvPicPr>
              <p:cNvPr id="2177" name="Picture 2176"/>
              <p:cNvPicPr>
                <a:picLocks noChangeAspect="1"/>
              </p:cNvPicPr>
              <p:nvPr userDrawn="1"/>
            </p:nvPicPr>
            <p:blipFill>
              <a:blip r:embed="rId6"/>
              <a:stretch>
                <a:fillRect/>
              </a:stretch>
            </p:blipFill>
            <p:spPr>
              <a:xfrm>
                <a:off x="5431257" y="5943600"/>
                <a:ext cx="937850" cy="914400"/>
              </a:xfrm>
              <a:prstGeom prst="rect">
                <a:avLst/>
              </a:prstGeom>
            </p:spPr>
          </p:pic>
          <p:pic>
            <p:nvPicPr>
              <p:cNvPr id="2180" name="Picture 2179"/>
              <p:cNvPicPr>
                <a:picLocks noChangeAspect="1"/>
              </p:cNvPicPr>
              <p:nvPr userDrawn="1"/>
            </p:nvPicPr>
            <p:blipFill>
              <a:blip r:embed="rId7"/>
              <a:stretch>
                <a:fillRect/>
              </a:stretch>
            </p:blipFill>
            <p:spPr>
              <a:xfrm>
                <a:off x="8021380" y="5943600"/>
                <a:ext cx="1122620" cy="914400"/>
              </a:xfrm>
              <a:prstGeom prst="rect">
                <a:avLst/>
              </a:prstGeom>
            </p:spPr>
          </p:pic>
          <p:pic>
            <p:nvPicPr>
              <p:cNvPr id="2181" name="Picture 2180"/>
              <p:cNvPicPr/>
              <p:nvPr userDrawn="1"/>
            </p:nvPicPr>
            <p:blipFill>
              <a:blip r:embed="rId8"/>
              <a:stretch>
                <a:fillRect/>
              </a:stretch>
            </p:blipFill>
            <p:spPr>
              <a:xfrm>
                <a:off x="2390037" y="5943600"/>
                <a:ext cx="1391229" cy="914400"/>
              </a:xfrm>
              <a:prstGeom prst="rect">
                <a:avLst/>
              </a:prstGeom>
            </p:spPr>
          </p:pic>
          <p:pic>
            <p:nvPicPr>
              <p:cNvPr id="2182" name="Picture 2181"/>
              <p:cNvPicPr>
                <a:picLocks noChangeAspect="1"/>
              </p:cNvPicPr>
              <p:nvPr userDrawn="1"/>
            </p:nvPicPr>
            <p:blipFill>
              <a:blip r:embed="rId9"/>
              <a:stretch>
                <a:fillRect/>
              </a:stretch>
            </p:blipFill>
            <p:spPr>
              <a:xfrm>
                <a:off x="6373150" y="5943600"/>
                <a:ext cx="1648230" cy="914400"/>
              </a:xfrm>
              <a:prstGeom prst="rect">
                <a:avLst/>
              </a:prstGeom>
            </p:spPr>
          </p:pic>
          <p:pic>
            <p:nvPicPr>
              <p:cNvPr id="2178" name="Picture 2177"/>
              <p:cNvPicPr/>
              <p:nvPr userDrawn="1"/>
            </p:nvPicPr>
            <p:blipFill>
              <a:blip r:embed="rId10"/>
              <a:stretch>
                <a:fillRect/>
              </a:stretch>
            </p:blipFill>
            <p:spPr>
              <a:xfrm>
                <a:off x="3781266" y="5943600"/>
                <a:ext cx="1651753" cy="914400"/>
              </a:xfrm>
              <a:prstGeom prst="rect">
                <a:avLst/>
              </a:prstGeom>
            </p:spPr>
          </p:pic>
          <p:pic>
            <p:nvPicPr>
              <p:cNvPr id="2176" name="Picture 2175"/>
              <p:cNvPicPr>
                <a:picLocks noChangeAspect="1"/>
              </p:cNvPicPr>
              <p:nvPr userDrawn="1"/>
            </p:nvPicPr>
            <p:blipFill>
              <a:blip r:embed="rId11"/>
              <a:stretch>
                <a:fillRect/>
              </a:stretch>
            </p:blipFill>
            <p:spPr>
              <a:xfrm>
                <a:off x="1222886" y="5930690"/>
                <a:ext cx="1165130" cy="914400"/>
              </a:xfrm>
              <a:prstGeom prst="rect">
                <a:avLst/>
              </a:prstGeom>
            </p:spPr>
          </p:pic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0515" y="2061441"/>
            <a:ext cx="5082363" cy="2387600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40515" y="4553740"/>
            <a:ext cx="5082363" cy="1147613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650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6" name="Date Placeholder 165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167" name="Footer Placeholder 166"/>
          <p:cNvSpPr>
            <a:spLocks noGrp="1"/>
          </p:cNvSpPr>
          <p:nvPr>
            <p:ph type="ftr" sz="quarter" idx="11"/>
          </p:nvPr>
        </p:nvSpPr>
        <p:spPr>
          <a:xfrm>
            <a:off x="2396938" y="6492875"/>
            <a:ext cx="4350124" cy="365125"/>
          </a:xfrm>
        </p:spPr>
        <p:txBody>
          <a:bodyPr/>
          <a:lstStyle/>
          <a:p>
            <a:r>
              <a:rPr lang="en-US" smtClean="0"/>
              <a:t>51st Canadian Meteorological and Oceanographic Society Congress</a:t>
            </a:r>
            <a:endParaRPr lang="en-US"/>
          </a:p>
        </p:txBody>
      </p:sp>
      <p:sp>
        <p:nvSpPr>
          <p:cNvPr id="168" name="Slide Number Placeholder 167"/>
          <p:cNvSpPr>
            <a:spLocks noGrp="1"/>
          </p:cNvSpPr>
          <p:nvPr>
            <p:ph type="sldNum" sz="quarter" idx="12"/>
          </p:nvPr>
        </p:nvSpPr>
        <p:spPr>
          <a:xfrm>
            <a:off x="7086600" y="6486338"/>
            <a:ext cx="2057400" cy="365125"/>
          </a:xfrm>
        </p:spPr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9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361360" y="6492873"/>
            <a:ext cx="4411756" cy="365125"/>
          </a:xfrm>
        </p:spPr>
        <p:txBody>
          <a:bodyPr/>
          <a:lstStyle/>
          <a:p>
            <a:r>
              <a:rPr lang="en-US" dirty="0" smtClean="0"/>
              <a:t>51st Canadian Meteorological and Oceanographic Society Congress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22726" y="6492874"/>
            <a:ext cx="2057400" cy="365125"/>
          </a:xfrm>
        </p:spPr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95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2373966" y="6473917"/>
            <a:ext cx="4510368" cy="403037"/>
          </a:xfrm>
        </p:spPr>
        <p:txBody>
          <a:bodyPr/>
          <a:lstStyle/>
          <a:p>
            <a:r>
              <a:rPr lang="en-US" dirty="0" smtClean="0"/>
              <a:t>51st Canadian Meteorological and Oceanographic Society Congress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86600" y="6492874"/>
            <a:ext cx="2057400" cy="365125"/>
          </a:xfrm>
        </p:spPr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31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231651" y="6492873"/>
            <a:ext cx="4680697" cy="365125"/>
          </a:xfrm>
        </p:spPr>
        <p:txBody>
          <a:bodyPr/>
          <a:lstStyle/>
          <a:p>
            <a:r>
              <a:rPr lang="en-US" dirty="0" smtClean="0"/>
              <a:t>51st Canadian Meteorological and Oceanographic Society Congress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086600" y="6492874"/>
            <a:ext cx="2057400" cy="365125"/>
          </a:xfrm>
        </p:spPr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0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343710" y="6492875"/>
            <a:ext cx="4456579" cy="365125"/>
          </a:xfrm>
        </p:spPr>
        <p:txBody>
          <a:bodyPr/>
          <a:lstStyle/>
          <a:p>
            <a:r>
              <a:rPr lang="en-US" smtClean="0"/>
              <a:t>51st Canadian Meteorological and Oceanographic Society Congress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58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574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57158" y="6492874"/>
            <a:ext cx="4429685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51st Canadian Meteorological and Oceanographic Society Congress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9786"/>
            <a:ext cx="20574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99A5B503-CEDF-472C-9781-42ABCAB96F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13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51st Canadian Meteorological and Oceanographic Society Congress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81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061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68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51st Canadian Meteorological and Oceanographic Society Congress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82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51st Canadian Meteorological and Oceanographic Society Congress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079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460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4" y="444730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A2DFB-54AF-0F4C-9DCB-665F01DBAB01}" type="datetime1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60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1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4" y="1906544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30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4" y="444730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806699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>
          <a:xfrm>
            <a:off x="8412164" y="6324602"/>
            <a:ext cx="655637" cy="46037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84DD1-2060-4C6F-916F-C43C2951B64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7937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8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2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D3BAF-5FB7-4501-9E4F-FE8885C2DA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7040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EC719-6E03-4381-9D30-9FF2D4EC4F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4129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8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2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F791-24C2-4E7A-8DC3-EBD0361D27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8206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56A10-18DE-41DA-8FE9-75763F1DBA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181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666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6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B1E6D-2B54-425F-B61F-84BC3D27F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7830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8D052-E5CD-4231-BC46-14DF1F4042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2691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DDE79-9E7B-4267-A366-E34D598EAC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8526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2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547A2-1F84-443A-B7EB-FCF98C40F2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6487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A793C-C08B-4EDA-9889-78C8DF26AD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8393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9310F-BF3D-4635-A362-B184CF7D6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387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A01F5-3AA6-4E51-8F72-DB7CD54E2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807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0282A-8845-4631-932E-4DEB8381A1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710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25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43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3E74-4979-4D7A-8BD4-B84BF3C3CD82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76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63E74-4979-4D7A-8BD4-B84BF3C3CD82}" type="datetimeFigureOut">
              <a:rPr lang="en-US" smtClean="0"/>
              <a:t>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8916F-4CDE-4454-9270-B29811763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14400"/>
            <a:ext cx="9144000" cy="5562600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534150"/>
            <a:ext cx="4572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1338F4-FF14-4487-8208-E9072763189B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1381" name="Picture 5" descr="noaa_sea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6513513"/>
            <a:ext cx="3048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3" name="Picture 7" descr="noaa_seal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1" y="84140"/>
            <a:ext cx="76517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4" name="Picture 8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8" t="6206" r="7933" b="8696"/>
          <a:stretch>
            <a:fillRect/>
          </a:stretch>
        </p:blipFill>
        <p:spPr bwMode="auto">
          <a:xfrm>
            <a:off x="7508876" y="66675"/>
            <a:ext cx="7651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85" name="Picture 9" descr="NASA - terra_globe0047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2" r="14102"/>
          <a:stretch>
            <a:fillRect/>
          </a:stretch>
        </p:blipFill>
        <p:spPr bwMode="auto">
          <a:xfrm>
            <a:off x="76201" y="0"/>
            <a:ext cx="87471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159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-16-17_GOES-R_PPT-Pres2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49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89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6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6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6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413A0-5A55-445D-AE53-BB2EE6677F0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5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-16-17_GOES-R_PPT-Pres2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0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0"/>
            <a:ext cx="9144000" cy="6865951"/>
            <a:chOff x="0" y="0"/>
            <a:chExt cx="9144000" cy="6865951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0" y="0"/>
              <a:ext cx="9144000" cy="6865951"/>
              <a:chOff x="0" y="0"/>
              <a:chExt cx="9144000" cy="6865951"/>
            </a:xfrm>
          </p:grpSpPr>
          <p:grpSp>
            <p:nvGrpSpPr>
              <p:cNvPr id="14" name="Group 13"/>
              <p:cNvGrpSpPr/>
              <p:nvPr userDrawn="1"/>
            </p:nvGrpSpPr>
            <p:grpSpPr>
              <a:xfrm>
                <a:off x="0" y="0"/>
                <a:ext cx="9144000" cy="1073150"/>
                <a:chOff x="0" y="0"/>
                <a:chExt cx="9144000" cy="1073150"/>
              </a:xfrm>
            </p:grpSpPr>
            <p:sp>
              <p:nvSpPr>
                <p:cNvPr id="16" name="Rectangle 15"/>
                <p:cNvSpPr/>
                <p:nvPr userDrawn="1"/>
              </p:nvSpPr>
              <p:spPr>
                <a:xfrm>
                  <a:off x="0" y="0"/>
                  <a:ext cx="9144000" cy="1073150"/>
                </a:xfrm>
                <a:prstGeom prst="rect">
                  <a:avLst/>
                </a:prstGeom>
                <a:gradFill>
                  <a:gsLst>
                    <a:gs pos="0">
                      <a:schemeClr val="tx1"/>
                    </a:gs>
                    <a:gs pos="50000">
                      <a:srgbClr val="2A54A8"/>
                    </a:gs>
                    <a:gs pos="100000">
                      <a:schemeClr val="bg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4-Point Star 16"/>
                <p:cNvSpPr>
                  <a:spLocks noChangeAspect="1"/>
                </p:cNvSpPr>
                <p:nvPr userDrawn="1"/>
              </p:nvSpPr>
              <p:spPr>
                <a:xfrm>
                  <a:off x="87466" y="55658"/>
                  <a:ext cx="45720" cy="63500"/>
                </a:xfrm>
                <a:prstGeom prst="star4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Oval 17"/>
                <p:cNvSpPr/>
                <p:nvPr userDrawn="1"/>
              </p:nvSpPr>
              <p:spPr>
                <a:xfrm>
                  <a:off x="1597231" y="5938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Oval 18"/>
                <p:cNvSpPr/>
                <p:nvPr userDrawn="1"/>
              </p:nvSpPr>
              <p:spPr>
                <a:xfrm>
                  <a:off x="1797135" y="8114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Oval 19"/>
                <p:cNvSpPr/>
                <p:nvPr userDrawn="1"/>
              </p:nvSpPr>
              <p:spPr>
                <a:xfrm>
                  <a:off x="1233025" y="11677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1" name="Group 127"/>
                <p:cNvGrpSpPr/>
                <p:nvPr userDrawn="1"/>
              </p:nvGrpSpPr>
              <p:grpSpPr>
                <a:xfrm>
                  <a:off x="1385425" y="132598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163" name="Oval 162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4" name="Oval 163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5" name="Oval 164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6" name="Oval 165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7" name="Oval 166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22" name="4-Point Star 21"/>
                <p:cNvSpPr>
                  <a:spLocks noChangeAspect="1"/>
                </p:cNvSpPr>
                <p:nvPr userDrawn="1"/>
              </p:nvSpPr>
              <p:spPr>
                <a:xfrm>
                  <a:off x="2545658" y="0"/>
                  <a:ext cx="45720" cy="63500"/>
                </a:xfrm>
                <a:prstGeom prst="star4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4-Point Star 22"/>
                <p:cNvSpPr>
                  <a:spLocks noChangeAspect="1"/>
                </p:cNvSpPr>
                <p:nvPr userDrawn="1"/>
              </p:nvSpPr>
              <p:spPr>
                <a:xfrm>
                  <a:off x="3376931" y="192224"/>
                  <a:ext cx="45720" cy="63500"/>
                </a:xfrm>
                <a:prstGeom prst="star4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4-Point Star 23"/>
                <p:cNvSpPr>
                  <a:spLocks noChangeAspect="1"/>
                </p:cNvSpPr>
                <p:nvPr userDrawn="1"/>
              </p:nvSpPr>
              <p:spPr>
                <a:xfrm>
                  <a:off x="5336359" y="73471"/>
                  <a:ext cx="45720" cy="63500"/>
                </a:xfrm>
                <a:prstGeom prst="star4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4-Point Star 24"/>
                <p:cNvSpPr>
                  <a:spLocks noChangeAspect="1"/>
                </p:cNvSpPr>
                <p:nvPr userDrawn="1"/>
              </p:nvSpPr>
              <p:spPr>
                <a:xfrm>
                  <a:off x="6470453" y="156598"/>
                  <a:ext cx="45720" cy="63500"/>
                </a:xfrm>
                <a:prstGeom prst="star4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4-Point Star 25"/>
                <p:cNvSpPr>
                  <a:spLocks noChangeAspect="1"/>
                </p:cNvSpPr>
                <p:nvPr userDrawn="1"/>
              </p:nvSpPr>
              <p:spPr>
                <a:xfrm>
                  <a:off x="8162687" y="0"/>
                  <a:ext cx="45720" cy="63500"/>
                </a:xfrm>
                <a:prstGeom prst="star4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Oval 26"/>
                <p:cNvSpPr/>
                <p:nvPr userDrawn="1"/>
              </p:nvSpPr>
              <p:spPr>
                <a:xfrm>
                  <a:off x="752047" y="6926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Oval 27"/>
                <p:cNvSpPr/>
                <p:nvPr userDrawn="1"/>
              </p:nvSpPr>
              <p:spPr>
                <a:xfrm>
                  <a:off x="904447" y="22166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Oval 28"/>
                <p:cNvSpPr/>
                <p:nvPr userDrawn="1"/>
              </p:nvSpPr>
              <p:spPr>
                <a:xfrm>
                  <a:off x="951951" y="9103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Oval 29"/>
                <p:cNvSpPr/>
                <p:nvPr userDrawn="1"/>
              </p:nvSpPr>
              <p:spPr>
                <a:xfrm>
                  <a:off x="1104351" y="14248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Oval 30"/>
                <p:cNvSpPr/>
                <p:nvPr userDrawn="1"/>
              </p:nvSpPr>
              <p:spPr>
                <a:xfrm>
                  <a:off x="387841" y="12666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Oval 31"/>
                <p:cNvSpPr/>
                <p:nvPr userDrawn="1"/>
              </p:nvSpPr>
              <p:spPr>
                <a:xfrm>
                  <a:off x="540241" y="27906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Oval 32"/>
                <p:cNvSpPr/>
                <p:nvPr userDrawn="1"/>
              </p:nvSpPr>
              <p:spPr>
                <a:xfrm>
                  <a:off x="587745" y="14842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Oval 33"/>
                <p:cNvSpPr/>
                <p:nvPr userDrawn="1"/>
              </p:nvSpPr>
              <p:spPr>
                <a:xfrm>
                  <a:off x="740145" y="19987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Oval 34"/>
                <p:cNvSpPr/>
                <p:nvPr userDrawn="1"/>
              </p:nvSpPr>
              <p:spPr>
                <a:xfrm>
                  <a:off x="6375041" y="13458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6" name="Group 86"/>
                <p:cNvGrpSpPr/>
                <p:nvPr userDrawn="1"/>
              </p:nvGrpSpPr>
              <p:grpSpPr>
                <a:xfrm>
                  <a:off x="6527441" y="77194"/>
                  <a:ext cx="573254" cy="218936"/>
                  <a:chOff x="6527441" y="77194"/>
                  <a:chExt cx="573254" cy="218936"/>
                </a:xfrm>
              </p:grpSpPr>
              <p:sp>
                <p:nvSpPr>
                  <p:cNvPr id="156" name="Oval 155"/>
                  <p:cNvSpPr/>
                  <p:nvPr userDrawn="1"/>
                </p:nvSpPr>
                <p:spPr>
                  <a:xfrm>
                    <a:off x="6739247" y="771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7" name="Oval 156"/>
                  <p:cNvSpPr/>
                  <p:nvPr userDrawn="1"/>
                </p:nvSpPr>
                <p:spPr>
                  <a:xfrm>
                    <a:off x="6891647" y="2295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8" name="Oval 157"/>
                  <p:cNvSpPr/>
                  <p:nvPr userDrawn="1"/>
                </p:nvSpPr>
                <p:spPr>
                  <a:xfrm>
                    <a:off x="6939151" y="9895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9" name="Oval 158"/>
                  <p:cNvSpPr/>
                  <p:nvPr userDrawn="1"/>
                </p:nvSpPr>
                <p:spPr>
                  <a:xfrm>
                    <a:off x="7091551" y="15041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0" name="Oval 159"/>
                  <p:cNvSpPr/>
                  <p:nvPr userDrawn="1"/>
                </p:nvSpPr>
                <p:spPr>
                  <a:xfrm>
                    <a:off x="6527441" y="28698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1" name="Oval 160"/>
                  <p:cNvSpPr/>
                  <p:nvPr userDrawn="1"/>
                </p:nvSpPr>
                <p:spPr>
                  <a:xfrm>
                    <a:off x="6574945" y="15635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2" name="Oval 161"/>
                  <p:cNvSpPr/>
                  <p:nvPr userDrawn="1"/>
                </p:nvSpPr>
                <p:spPr>
                  <a:xfrm>
                    <a:off x="6727345" y="20780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37" name="4-Point Star 36"/>
                <p:cNvSpPr>
                  <a:spLocks noChangeAspect="1"/>
                </p:cNvSpPr>
                <p:nvPr userDrawn="1"/>
              </p:nvSpPr>
              <p:spPr>
                <a:xfrm>
                  <a:off x="7687674" y="17814"/>
                  <a:ext cx="45720" cy="63500"/>
                </a:xfrm>
                <a:prstGeom prst="star4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" name="Oval 37"/>
                <p:cNvSpPr/>
                <p:nvPr userDrawn="1"/>
              </p:nvSpPr>
              <p:spPr>
                <a:xfrm>
                  <a:off x="5894063" y="8708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Oval 38"/>
                <p:cNvSpPr/>
                <p:nvPr userDrawn="1"/>
              </p:nvSpPr>
              <p:spPr>
                <a:xfrm>
                  <a:off x="6046463" y="23948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Oval 39"/>
                <p:cNvSpPr/>
                <p:nvPr userDrawn="1"/>
              </p:nvSpPr>
              <p:spPr>
                <a:xfrm>
                  <a:off x="6093967" y="10884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Oval 40"/>
                <p:cNvSpPr/>
                <p:nvPr userDrawn="1"/>
              </p:nvSpPr>
              <p:spPr>
                <a:xfrm>
                  <a:off x="6246367" y="16030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Oval 41"/>
                <p:cNvSpPr/>
                <p:nvPr userDrawn="1"/>
              </p:nvSpPr>
              <p:spPr>
                <a:xfrm>
                  <a:off x="5882161" y="21769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43" name="Group 85"/>
                <p:cNvGrpSpPr/>
                <p:nvPr userDrawn="1"/>
              </p:nvGrpSpPr>
              <p:grpSpPr>
                <a:xfrm flipH="1">
                  <a:off x="8192714" y="114788"/>
                  <a:ext cx="502024" cy="161544"/>
                  <a:chOff x="5244807" y="174164"/>
                  <a:chExt cx="502024" cy="161544"/>
                </a:xfrm>
              </p:grpSpPr>
              <p:sp>
                <p:nvSpPr>
                  <p:cNvPr id="150" name="Oval 149"/>
                  <p:cNvSpPr/>
                  <p:nvPr userDrawn="1"/>
                </p:nvSpPr>
                <p:spPr>
                  <a:xfrm>
                    <a:off x="5737687" y="22166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1" name="Oval 150"/>
                  <p:cNvSpPr/>
                  <p:nvPr userDrawn="1"/>
                </p:nvSpPr>
                <p:spPr>
                  <a:xfrm>
                    <a:off x="5256709" y="17416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2" name="Oval 151"/>
                  <p:cNvSpPr/>
                  <p:nvPr userDrawn="1"/>
                </p:nvSpPr>
                <p:spPr>
                  <a:xfrm>
                    <a:off x="5409109" y="32656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3" name="Oval 152"/>
                  <p:cNvSpPr/>
                  <p:nvPr userDrawn="1"/>
                </p:nvSpPr>
                <p:spPr>
                  <a:xfrm>
                    <a:off x="5456613" y="19592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4" name="Oval 153"/>
                  <p:cNvSpPr/>
                  <p:nvPr userDrawn="1"/>
                </p:nvSpPr>
                <p:spPr>
                  <a:xfrm>
                    <a:off x="5609013" y="24738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5" name="Oval 154"/>
                  <p:cNvSpPr/>
                  <p:nvPr userDrawn="1"/>
                </p:nvSpPr>
                <p:spPr>
                  <a:xfrm>
                    <a:off x="5244807" y="30477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4" name="Group 87"/>
                <p:cNvGrpSpPr/>
                <p:nvPr userDrawn="1"/>
              </p:nvGrpSpPr>
              <p:grpSpPr>
                <a:xfrm flipV="1">
                  <a:off x="7388401" y="83132"/>
                  <a:ext cx="573254" cy="218936"/>
                  <a:chOff x="6527441" y="77194"/>
                  <a:chExt cx="573254" cy="218936"/>
                </a:xfrm>
              </p:grpSpPr>
              <p:sp>
                <p:nvSpPr>
                  <p:cNvPr id="143" name="Oval 142"/>
                  <p:cNvSpPr/>
                  <p:nvPr userDrawn="1"/>
                </p:nvSpPr>
                <p:spPr>
                  <a:xfrm>
                    <a:off x="6739247" y="771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4" name="Oval 143"/>
                  <p:cNvSpPr/>
                  <p:nvPr userDrawn="1"/>
                </p:nvSpPr>
                <p:spPr>
                  <a:xfrm>
                    <a:off x="6891647" y="2295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5" name="Oval 144"/>
                  <p:cNvSpPr/>
                  <p:nvPr userDrawn="1"/>
                </p:nvSpPr>
                <p:spPr>
                  <a:xfrm>
                    <a:off x="6939151" y="9895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6" name="Oval 145"/>
                  <p:cNvSpPr/>
                  <p:nvPr userDrawn="1"/>
                </p:nvSpPr>
                <p:spPr>
                  <a:xfrm>
                    <a:off x="7091551" y="15041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7" name="Oval 146"/>
                  <p:cNvSpPr/>
                  <p:nvPr userDrawn="1"/>
                </p:nvSpPr>
                <p:spPr>
                  <a:xfrm>
                    <a:off x="6527441" y="28698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8" name="Oval 147"/>
                  <p:cNvSpPr/>
                  <p:nvPr userDrawn="1"/>
                </p:nvSpPr>
                <p:spPr>
                  <a:xfrm>
                    <a:off x="6574945" y="15635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9" name="Oval 148"/>
                  <p:cNvSpPr/>
                  <p:nvPr userDrawn="1"/>
                </p:nvSpPr>
                <p:spPr>
                  <a:xfrm>
                    <a:off x="6727345" y="20780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5" name="Group 95"/>
                <p:cNvGrpSpPr/>
                <p:nvPr userDrawn="1"/>
              </p:nvGrpSpPr>
              <p:grpSpPr>
                <a:xfrm flipV="1">
                  <a:off x="4704577" y="118758"/>
                  <a:ext cx="573254" cy="218936"/>
                  <a:chOff x="6527441" y="77194"/>
                  <a:chExt cx="573254" cy="218936"/>
                </a:xfrm>
              </p:grpSpPr>
              <p:sp>
                <p:nvSpPr>
                  <p:cNvPr id="136" name="Oval 135"/>
                  <p:cNvSpPr/>
                  <p:nvPr userDrawn="1"/>
                </p:nvSpPr>
                <p:spPr>
                  <a:xfrm>
                    <a:off x="6739247" y="771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7" name="Oval 136"/>
                  <p:cNvSpPr/>
                  <p:nvPr userDrawn="1"/>
                </p:nvSpPr>
                <p:spPr>
                  <a:xfrm>
                    <a:off x="6891647" y="2295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8" name="Oval 137"/>
                  <p:cNvSpPr/>
                  <p:nvPr userDrawn="1"/>
                </p:nvSpPr>
                <p:spPr>
                  <a:xfrm>
                    <a:off x="6939151" y="9895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9" name="Oval 138"/>
                  <p:cNvSpPr/>
                  <p:nvPr userDrawn="1"/>
                </p:nvSpPr>
                <p:spPr>
                  <a:xfrm>
                    <a:off x="7091551" y="15041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0" name="Oval 139"/>
                  <p:cNvSpPr/>
                  <p:nvPr userDrawn="1"/>
                </p:nvSpPr>
                <p:spPr>
                  <a:xfrm>
                    <a:off x="6527441" y="28698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1" name="Oval 140"/>
                  <p:cNvSpPr/>
                  <p:nvPr userDrawn="1"/>
                </p:nvSpPr>
                <p:spPr>
                  <a:xfrm>
                    <a:off x="6574945" y="15635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2" name="Oval 141"/>
                  <p:cNvSpPr/>
                  <p:nvPr userDrawn="1"/>
                </p:nvSpPr>
                <p:spPr>
                  <a:xfrm>
                    <a:off x="6727345" y="20780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6" name="Group 103"/>
                <p:cNvGrpSpPr/>
                <p:nvPr userDrawn="1"/>
              </p:nvGrpSpPr>
              <p:grpSpPr>
                <a:xfrm flipH="1">
                  <a:off x="3552671" y="83132"/>
                  <a:ext cx="573254" cy="218936"/>
                  <a:chOff x="6527441" y="77194"/>
                  <a:chExt cx="573254" cy="218936"/>
                </a:xfrm>
              </p:grpSpPr>
              <p:sp>
                <p:nvSpPr>
                  <p:cNvPr id="129" name="Oval 128"/>
                  <p:cNvSpPr/>
                  <p:nvPr userDrawn="1"/>
                </p:nvSpPr>
                <p:spPr>
                  <a:xfrm>
                    <a:off x="6739247" y="771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0" name="Oval 129"/>
                  <p:cNvSpPr/>
                  <p:nvPr userDrawn="1"/>
                </p:nvSpPr>
                <p:spPr>
                  <a:xfrm>
                    <a:off x="6891647" y="2295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1" name="Oval 130"/>
                  <p:cNvSpPr/>
                  <p:nvPr userDrawn="1"/>
                </p:nvSpPr>
                <p:spPr>
                  <a:xfrm>
                    <a:off x="6939151" y="9895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2" name="Oval 131"/>
                  <p:cNvSpPr/>
                  <p:nvPr userDrawn="1"/>
                </p:nvSpPr>
                <p:spPr>
                  <a:xfrm>
                    <a:off x="7091551" y="15041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3" name="Oval 132"/>
                  <p:cNvSpPr/>
                  <p:nvPr userDrawn="1"/>
                </p:nvSpPr>
                <p:spPr>
                  <a:xfrm>
                    <a:off x="6527441" y="28698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4" name="Oval 133"/>
                  <p:cNvSpPr/>
                  <p:nvPr userDrawn="1"/>
                </p:nvSpPr>
                <p:spPr>
                  <a:xfrm>
                    <a:off x="6574945" y="15635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35" name="Oval 134"/>
                  <p:cNvSpPr/>
                  <p:nvPr userDrawn="1"/>
                </p:nvSpPr>
                <p:spPr>
                  <a:xfrm>
                    <a:off x="6727345" y="20780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7" name="Group 111"/>
                <p:cNvGrpSpPr/>
                <p:nvPr userDrawn="1"/>
              </p:nvGrpSpPr>
              <p:grpSpPr>
                <a:xfrm>
                  <a:off x="2662021" y="89070"/>
                  <a:ext cx="573254" cy="218936"/>
                  <a:chOff x="6527441" y="77194"/>
                  <a:chExt cx="573254" cy="218936"/>
                </a:xfrm>
              </p:grpSpPr>
              <p:sp>
                <p:nvSpPr>
                  <p:cNvPr id="122" name="Oval 121"/>
                  <p:cNvSpPr/>
                  <p:nvPr userDrawn="1"/>
                </p:nvSpPr>
                <p:spPr>
                  <a:xfrm>
                    <a:off x="6739247" y="771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3" name="Oval 122"/>
                  <p:cNvSpPr/>
                  <p:nvPr userDrawn="1"/>
                </p:nvSpPr>
                <p:spPr>
                  <a:xfrm>
                    <a:off x="6891647" y="2295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4" name="Oval 123"/>
                  <p:cNvSpPr/>
                  <p:nvPr userDrawn="1"/>
                </p:nvSpPr>
                <p:spPr>
                  <a:xfrm>
                    <a:off x="6939151" y="9895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5" name="Oval 124"/>
                  <p:cNvSpPr/>
                  <p:nvPr userDrawn="1"/>
                </p:nvSpPr>
                <p:spPr>
                  <a:xfrm>
                    <a:off x="7091551" y="15041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6" name="Oval 125"/>
                  <p:cNvSpPr/>
                  <p:nvPr userDrawn="1"/>
                </p:nvSpPr>
                <p:spPr>
                  <a:xfrm>
                    <a:off x="6527441" y="28698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7" name="Oval 126"/>
                  <p:cNvSpPr/>
                  <p:nvPr userDrawn="1"/>
                </p:nvSpPr>
                <p:spPr>
                  <a:xfrm>
                    <a:off x="6574945" y="15635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8" name="Oval 127"/>
                  <p:cNvSpPr/>
                  <p:nvPr userDrawn="1"/>
                </p:nvSpPr>
                <p:spPr>
                  <a:xfrm>
                    <a:off x="6727345" y="20780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8" name="Group 119"/>
                <p:cNvGrpSpPr/>
                <p:nvPr userDrawn="1"/>
              </p:nvGrpSpPr>
              <p:grpSpPr>
                <a:xfrm flipV="1">
                  <a:off x="1979190" y="83133"/>
                  <a:ext cx="573254" cy="218936"/>
                  <a:chOff x="6527441" y="77194"/>
                  <a:chExt cx="573254" cy="218936"/>
                </a:xfrm>
              </p:grpSpPr>
              <p:sp>
                <p:nvSpPr>
                  <p:cNvPr id="115" name="Oval 114"/>
                  <p:cNvSpPr/>
                  <p:nvPr userDrawn="1"/>
                </p:nvSpPr>
                <p:spPr>
                  <a:xfrm>
                    <a:off x="6739247" y="771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6" name="Oval 115"/>
                  <p:cNvSpPr/>
                  <p:nvPr userDrawn="1"/>
                </p:nvSpPr>
                <p:spPr>
                  <a:xfrm>
                    <a:off x="6891647" y="22959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7" name="Oval 116"/>
                  <p:cNvSpPr/>
                  <p:nvPr userDrawn="1"/>
                </p:nvSpPr>
                <p:spPr>
                  <a:xfrm>
                    <a:off x="6939151" y="9895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8" name="Oval 117"/>
                  <p:cNvSpPr/>
                  <p:nvPr userDrawn="1"/>
                </p:nvSpPr>
                <p:spPr>
                  <a:xfrm>
                    <a:off x="7091551" y="15041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9" name="Oval 118"/>
                  <p:cNvSpPr/>
                  <p:nvPr userDrawn="1"/>
                </p:nvSpPr>
                <p:spPr>
                  <a:xfrm>
                    <a:off x="6527441" y="28698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0" name="Oval 119"/>
                  <p:cNvSpPr/>
                  <p:nvPr userDrawn="1"/>
                </p:nvSpPr>
                <p:spPr>
                  <a:xfrm>
                    <a:off x="6574945" y="15635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1" name="Oval 120"/>
                  <p:cNvSpPr/>
                  <p:nvPr userDrawn="1"/>
                </p:nvSpPr>
                <p:spPr>
                  <a:xfrm>
                    <a:off x="6727345" y="207804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9" name="Group 128"/>
                <p:cNvGrpSpPr/>
                <p:nvPr userDrawn="1"/>
              </p:nvGrpSpPr>
              <p:grpSpPr>
                <a:xfrm>
                  <a:off x="79139" y="245414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110" name="Oval 109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1" name="Oval 110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2" name="Oval 111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3" name="Oval 112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4" name="Oval 113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0" name="Group 134"/>
                <p:cNvGrpSpPr/>
                <p:nvPr userDrawn="1"/>
              </p:nvGrpSpPr>
              <p:grpSpPr>
                <a:xfrm flipH="1">
                  <a:off x="1278547" y="370105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105" name="Oval 104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6" name="Oval 105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7" name="Oval 106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8" name="Oval 107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9" name="Oval 108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1" name="Group 140"/>
                <p:cNvGrpSpPr/>
                <p:nvPr userDrawn="1"/>
              </p:nvGrpSpPr>
              <p:grpSpPr>
                <a:xfrm flipH="1" flipV="1">
                  <a:off x="2080131" y="346355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100" name="Oval 99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1" name="Oval 100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2" name="Oval 101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3" name="Oval 102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4" name="Oval 103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2" name="Group 146"/>
                <p:cNvGrpSpPr/>
                <p:nvPr userDrawn="1"/>
              </p:nvGrpSpPr>
              <p:grpSpPr>
                <a:xfrm flipV="1">
                  <a:off x="2929217" y="364168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95" name="Oval 94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6" name="Oval 95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7" name="Oval 96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8" name="Oval 97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9" name="Oval 98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3" name="Group 152"/>
                <p:cNvGrpSpPr/>
                <p:nvPr userDrawn="1"/>
              </p:nvGrpSpPr>
              <p:grpSpPr>
                <a:xfrm flipV="1">
                  <a:off x="3617985" y="281040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90" name="Oval 89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1" name="Oval 90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2" name="Oval 91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3" name="Oval 92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4" name="Oval 93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4" name="Group 158"/>
                <p:cNvGrpSpPr/>
                <p:nvPr userDrawn="1"/>
              </p:nvGrpSpPr>
              <p:grpSpPr>
                <a:xfrm flipH="1" flipV="1">
                  <a:off x="4285373" y="257289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85" name="Oval 84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6" name="Oval 85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7" name="Oval 86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8" name="Oval 87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9" name="Oval 88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5" name="Group 164"/>
                <p:cNvGrpSpPr/>
                <p:nvPr userDrawn="1"/>
              </p:nvGrpSpPr>
              <p:grpSpPr>
                <a:xfrm flipH="1" flipV="1">
                  <a:off x="5187898" y="233538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80" name="Oval 79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1" name="Oval 80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2" name="Oval 81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3" name="Oval 82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84" name="Oval 83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6" name="Group 170"/>
                <p:cNvGrpSpPr/>
                <p:nvPr userDrawn="1"/>
              </p:nvGrpSpPr>
              <p:grpSpPr>
                <a:xfrm flipV="1">
                  <a:off x="6161675" y="310727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75" name="Oval 74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6" name="Oval 75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7" name="Oval 76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8" name="Oval 77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9" name="Oval 78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7" name="Group 176"/>
                <p:cNvGrpSpPr/>
                <p:nvPr userDrawn="1"/>
              </p:nvGrpSpPr>
              <p:grpSpPr>
                <a:xfrm>
                  <a:off x="7212641" y="316665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70" name="Oval 69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1" name="Oval 70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2" name="Oval 71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3" name="Oval 72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4" name="Oval 73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8" name="Group 182"/>
                <p:cNvGrpSpPr/>
                <p:nvPr userDrawn="1"/>
              </p:nvGrpSpPr>
              <p:grpSpPr>
                <a:xfrm>
                  <a:off x="4285373" y="85096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65" name="Oval 64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6" name="Oval 65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7" name="Oval 66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8" name="Oval 67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9" name="Oval 68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59" name="Group 188"/>
                <p:cNvGrpSpPr/>
                <p:nvPr userDrawn="1"/>
              </p:nvGrpSpPr>
              <p:grpSpPr>
                <a:xfrm>
                  <a:off x="5187898" y="23752"/>
                  <a:ext cx="573254" cy="145718"/>
                  <a:chOff x="1385425" y="132598"/>
                  <a:chExt cx="573254" cy="145718"/>
                </a:xfrm>
              </p:grpSpPr>
              <p:sp>
                <p:nvSpPr>
                  <p:cNvPr id="60" name="Oval 59"/>
                  <p:cNvSpPr/>
                  <p:nvPr userDrawn="1"/>
                </p:nvSpPr>
                <p:spPr>
                  <a:xfrm>
                    <a:off x="1749631" y="21178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1" name="Oval 60"/>
                  <p:cNvSpPr/>
                  <p:nvPr userDrawn="1"/>
                </p:nvSpPr>
                <p:spPr>
                  <a:xfrm>
                    <a:off x="1949535" y="132598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2" name="Oval 61"/>
                  <p:cNvSpPr/>
                  <p:nvPr userDrawn="1"/>
                </p:nvSpPr>
                <p:spPr>
                  <a:xfrm>
                    <a:off x="1385425" y="269172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3" name="Oval 62"/>
                  <p:cNvSpPr/>
                  <p:nvPr userDrawn="1"/>
                </p:nvSpPr>
                <p:spPr>
                  <a:xfrm>
                    <a:off x="1432929" y="138536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4" name="Oval 63"/>
                  <p:cNvSpPr/>
                  <p:nvPr userDrawn="1"/>
                </p:nvSpPr>
                <p:spPr>
                  <a:xfrm>
                    <a:off x="1585329" y="189990"/>
                    <a:ext cx="9144" cy="91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15" name="Rectangle 14"/>
              <p:cNvSpPr/>
              <p:nvPr userDrawn="1"/>
            </p:nvSpPr>
            <p:spPr>
              <a:xfrm flipV="1">
                <a:off x="0" y="6270639"/>
                <a:ext cx="9144000" cy="595312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50000">
                    <a:srgbClr val="2A54A8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746" y="132564"/>
              <a:ext cx="1031940" cy="65828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43718">
              <a:off x="7653797" y="41941"/>
              <a:ext cx="1380983" cy="780256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4 June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51st Canadian Meteorological and Oceanographic Society Congress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5B503-CEDF-472C-9781-42ABCAB96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7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9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8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8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8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413A0-5A55-445D-AE53-BB2EE6677F0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41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3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892" indent="-3428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2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8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5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jpeg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64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hyperlink" Target="http://cimss.ssec.wisc.edu/goes/goesdata.html" TargetMode="External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.xml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cimss.ssec.wisc.edu/goes/abi/youtube/YouTube_COVis.html" TargetMode="External"/><Relationship Id="rId13" Type="http://schemas.openxmlformats.org/officeDocument/2006/relationships/image" Target="../media/image50.png"/><Relationship Id="rId18" Type="http://schemas.openxmlformats.org/officeDocument/2006/relationships/hyperlink" Target="http://cimss.ssec.wisc.edu/goes/abi/youtube/YouTube_Harvey.html" TargetMode="External"/><Relationship Id="rId26" Type="http://schemas.openxmlformats.org/officeDocument/2006/relationships/hyperlink" Target="http://cimss.ssec.wisc.edu/goes/abi/youtube/YouTube_Fires.html" TargetMode="External"/><Relationship Id="rId3" Type="http://schemas.openxmlformats.org/officeDocument/2006/relationships/image" Target="../media/image45.GIF"/><Relationship Id="rId21" Type="http://schemas.openxmlformats.org/officeDocument/2006/relationships/image" Target="../media/image54.GIF"/><Relationship Id="rId34" Type="http://schemas.openxmlformats.org/officeDocument/2006/relationships/hyperlink" Target="http://cimss.ssec.wisc.edu/goes/abi/youtube/YouTube_Shadow2.html" TargetMode="External"/><Relationship Id="rId7" Type="http://schemas.openxmlformats.org/officeDocument/2006/relationships/image" Target="../media/image47.GIF"/><Relationship Id="rId12" Type="http://schemas.openxmlformats.org/officeDocument/2006/relationships/hyperlink" Target="http://cimss.ssec.wisc.edu/goes/abi/youtube/YouTube_Derecho.html" TargetMode="External"/><Relationship Id="rId17" Type="http://schemas.openxmlformats.org/officeDocument/2006/relationships/image" Target="../media/image52.GIF"/><Relationship Id="rId25" Type="http://schemas.openxmlformats.org/officeDocument/2006/relationships/image" Target="../media/image56.GIF"/><Relationship Id="rId33" Type="http://schemas.openxmlformats.org/officeDocument/2006/relationships/image" Target="../media/image60.GIF"/><Relationship Id="rId2" Type="http://schemas.openxmlformats.org/officeDocument/2006/relationships/hyperlink" Target="http://cimss.ssec.wisc.edu/goes/abi/youtube/YouTube_FirstLight.html" TargetMode="External"/><Relationship Id="rId16" Type="http://schemas.openxmlformats.org/officeDocument/2006/relationships/hyperlink" Target="http://cimss.ssec.wisc.edu/goes/abi/youtube/YouTube_Shadow1.html" TargetMode="External"/><Relationship Id="rId20" Type="http://schemas.openxmlformats.org/officeDocument/2006/relationships/hyperlink" Target="http://cimss.ssec.wisc.edu/goes/abi/youtube/YouTube_Irma.html" TargetMode="External"/><Relationship Id="rId29" Type="http://schemas.openxmlformats.org/officeDocument/2006/relationships/image" Target="../media/image58.GIF"/><Relationship Id="rId1" Type="http://schemas.openxmlformats.org/officeDocument/2006/relationships/slideLayout" Target="../slideLayouts/slideLayout62.xml"/><Relationship Id="rId6" Type="http://schemas.openxmlformats.org/officeDocument/2006/relationships/hyperlink" Target="http://cimss.ssec.wisc.edu/goes/abi/youtube/YouTube_3WV.html" TargetMode="External"/><Relationship Id="rId11" Type="http://schemas.openxmlformats.org/officeDocument/2006/relationships/image" Target="../media/image49.GIF"/><Relationship Id="rId24" Type="http://schemas.openxmlformats.org/officeDocument/2006/relationships/hyperlink" Target="http://cimss.ssec.wisc.edu/goes/abi/youtube/YouTube_Maria.html" TargetMode="External"/><Relationship Id="rId32" Type="http://schemas.openxmlformats.org/officeDocument/2006/relationships/hyperlink" Target="http://cimss.ssec.wisc.edu/goes/abi/youtube/YouTube_EastCoast.html" TargetMode="External"/><Relationship Id="rId5" Type="http://schemas.openxmlformats.org/officeDocument/2006/relationships/image" Target="../media/image46.GIF"/><Relationship Id="rId15" Type="http://schemas.openxmlformats.org/officeDocument/2006/relationships/image" Target="../media/image51.GIF"/><Relationship Id="rId23" Type="http://schemas.openxmlformats.org/officeDocument/2006/relationships/image" Target="../media/image55.png"/><Relationship Id="rId28" Type="http://schemas.openxmlformats.org/officeDocument/2006/relationships/hyperlink" Target="http://cimss.ssec.wisc.edu/goes/abi/youtube/YouTube_SantaAna.html" TargetMode="External"/><Relationship Id="rId10" Type="http://schemas.openxmlformats.org/officeDocument/2006/relationships/hyperlink" Target="http://cimss.ssec.wisc.edu/goes/abi/youtube/YouTube_MNIRVis.html" TargetMode="External"/><Relationship Id="rId19" Type="http://schemas.openxmlformats.org/officeDocument/2006/relationships/image" Target="../media/image53.GIF"/><Relationship Id="rId31" Type="http://schemas.openxmlformats.org/officeDocument/2006/relationships/image" Target="../media/image59.GIF"/><Relationship Id="rId4" Type="http://schemas.openxmlformats.org/officeDocument/2006/relationships/hyperlink" Target="http://cimss.ssec.wisc.edu/goes/abi/youtube/YouTube_Band5.html" TargetMode="External"/><Relationship Id="rId9" Type="http://schemas.openxmlformats.org/officeDocument/2006/relationships/image" Target="../media/image48.GIF"/><Relationship Id="rId14" Type="http://schemas.openxmlformats.org/officeDocument/2006/relationships/hyperlink" Target="http://cimss.ssec.wisc.edu/goes/abi/youtube/YouTube_Fog.html" TargetMode="External"/><Relationship Id="rId22" Type="http://schemas.openxmlformats.org/officeDocument/2006/relationships/hyperlink" Target="http://cimss.ssec.wisc.edu/goes/abi/youtube/YouTube_IrmaS.html" TargetMode="External"/><Relationship Id="rId27" Type="http://schemas.openxmlformats.org/officeDocument/2006/relationships/image" Target="../media/image57.GIF"/><Relationship Id="rId30" Type="http://schemas.openxmlformats.org/officeDocument/2006/relationships/hyperlink" Target="http://cimss.ssec.wisc.edu/goes/abi/youtube/YouTube_16p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://cimss.ssec.wisc.edu/goes/goesdata.html" TargetMode="Externa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66676" y="1524000"/>
            <a:ext cx="90011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</a:rPr>
              <a:t>The Advanced Baseline Imager </a:t>
            </a:r>
          </a:p>
          <a:p>
            <a:pPr marL="0" marR="0" lvl="0" indent="0" algn="ctr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Times New Roman" pitchFamily="18" charset="0"/>
              </a:rPr>
              <a:t>on the GOES-R Series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Unicode MS" pitchFamily="34" charset="-128"/>
              <a:ea typeface="+mn-ea"/>
              <a:cs typeface="Times New Roman" pitchFamily="18" charset="0"/>
            </a:endParaRP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533401" y="2902844"/>
            <a:ext cx="85344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1" indent="0" algn="ctr" defTabSz="91437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Timothy J. Schmit 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tim.j.schmit@noaa.gov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)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 pitchFamily="34" charset="-128"/>
              <a:ea typeface="+mn-ea"/>
              <a:cs typeface="+mn-cs"/>
            </a:endParaRPr>
          </a:p>
          <a:p>
            <a:pPr marL="0" marR="0" lvl="1" indent="0" algn="ctr" defTabSz="91437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NOAA/NESDIS/Satellite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Applications and Research</a:t>
            </a:r>
          </a:p>
          <a:p>
            <a:pPr marL="0" marR="0" lvl="0" indent="0" algn="ctr" defTabSz="91437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  Advanced Satellite Products Branch (ASPB) Madison, WI</a:t>
            </a:r>
          </a:p>
          <a:p>
            <a:pPr marL="0" marR="0" lvl="1" indent="0" algn="ctr" defTabSz="91437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itchFamily="34" charset="-128"/>
                <a:ea typeface="+mn-ea"/>
                <a:cs typeface="+mn-cs"/>
              </a:rPr>
              <a:t>Plus many, many more…</a:t>
            </a:r>
          </a:p>
        </p:txBody>
      </p:sp>
      <p:sp>
        <p:nvSpPr>
          <p:cNvPr id="101380" name="Text Box 5"/>
          <p:cNvSpPr txBox="1">
            <a:spLocks noChangeArrowheads="1"/>
          </p:cNvSpPr>
          <p:nvPr/>
        </p:nvSpPr>
        <p:spPr bwMode="auto">
          <a:xfrm>
            <a:off x="7007810" y="1500958"/>
            <a:ext cx="89159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UW-Madison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1381" name="Text Box 6"/>
          <p:cNvSpPr txBox="1">
            <a:spLocks noChangeArrowheads="1"/>
          </p:cNvSpPr>
          <p:nvPr/>
        </p:nvSpPr>
        <p:spPr bwMode="auto">
          <a:xfrm>
            <a:off x="2325422" y="5168008"/>
            <a:ext cx="3657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Educator</a:t>
            </a:r>
          </a:p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err="1" smtClean="0">
                <a:solidFill>
                  <a:srgbClr val="FFFFFF"/>
                </a:solidFill>
              </a:rPr>
              <a:t>Telecon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Jan 30, 2018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138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31" indent="-28574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72" indent="-22859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348" indent="-22859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915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8BEC4E-F8ED-4337-BB55-72A2DF540C7F}" type="slidenum"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1385" name="Picture 2" descr="C:\SAT\Users\tims\Documents\gifs_old\star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971551"/>
            <a:ext cx="3200400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66" y="785820"/>
            <a:ext cx="1020033" cy="714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673" y="914400"/>
            <a:ext cx="956652" cy="6229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92702"/>
            <a:ext cx="3325289" cy="2028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085" y="4692702"/>
            <a:ext cx="405765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1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7" y="543140"/>
            <a:ext cx="6895855" cy="6858000"/>
          </a:xfrm>
          <a:prstGeom prst="rect">
            <a:avLst/>
          </a:prstGeom>
        </p:spPr>
      </p:pic>
      <p:sp>
        <p:nvSpPr>
          <p:cNvPr id="104450" name="Title 2"/>
          <p:cNvSpPr>
            <a:spLocks noGrp="1"/>
          </p:cNvSpPr>
          <p:nvPr>
            <p:ph type="title"/>
          </p:nvPr>
        </p:nvSpPr>
        <p:spPr>
          <a:xfrm>
            <a:off x="663791" y="-330758"/>
            <a:ext cx="7886700" cy="1325563"/>
          </a:xfrm>
        </p:spPr>
        <p:txBody>
          <a:bodyPr/>
          <a:lstStyle/>
          <a:p>
            <a:pPr eaLnBrk="1" hangingPunct="1"/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GOES-R Series web sites 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3608499" y="1571759"/>
            <a:ext cx="5305208" cy="468350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 algn="r"/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://cimss.ssec.wisc.edu/goes/goesdata.html</a:t>
            </a:r>
            <a:endParaRPr lang="en-US" sz="2400" b="1" i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1250x1250_AGOES16_B1_SHCS_V2_2017233_FD_COLOR_animated_2017233_154538_186_2017233_214537_186_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08118" y="1877775"/>
            <a:ext cx="4839547" cy="48395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082" y="5180252"/>
            <a:ext cx="1592072" cy="159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2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050" y="1018610"/>
            <a:ext cx="4298457" cy="4298457"/>
          </a:xfrm>
          <a:prstGeom prst="rect">
            <a:avLst/>
          </a:prstGeom>
        </p:spPr>
      </p:pic>
      <p:pic>
        <p:nvPicPr>
          <p:cNvPr id="103435" name="Picture 11" descr="latest_westvishe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" b="3133"/>
          <a:stretch/>
        </p:blipFill>
        <p:spPr bwMode="auto">
          <a:xfrm>
            <a:off x="92550" y="1066800"/>
            <a:ext cx="4479450" cy="425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9" name="Picture 5" descr="n-q_spacecraf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354" y="2511391"/>
            <a:ext cx="1874282" cy="139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86800" y="6534150"/>
            <a:ext cx="457200" cy="3238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220BA-D4C1-4748-851F-9115F41D23C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NOAA </a:t>
            </a:r>
            <a:r>
              <a:rPr lang="en-US" sz="2800" dirty="0" smtClean="0">
                <a:solidFill>
                  <a:srgbClr val="FFFF00"/>
                </a:solidFill>
              </a:rPr>
              <a:t>GOES Constellation (early 2018)</a:t>
            </a:r>
            <a:r>
              <a:rPr lang="en-US" sz="2800" dirty="0">
                <a:solidFill>
                  <a:srgbClr val="FFFF00"/>
                </a:solidFill>
              </a:rPr>
              <a:t/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3430" name="Text Box 6"/>
          <p:cNvSpPr txBox="1">
            <a:spLocks noChangeArrowheads="1"/>
          </p:cNvSpPr>
          <p:nvPr/>
        </p:nvSpPr>
        <p:spPr bwMode="auto">
          <a:xfrm rot="16200000">
            <a:off x="-238918" y="2823368"/>
            <a:ext cx="145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Operational</a:t>
            </a:r>
          </a:p>
        </p:txBody>
      </p:sp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90857" y="1128541"/>
            <a:ext cx="11849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GOES-15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(135W)</a:t>
            </a:r>
          </a:p>
        </p:txBody>
      </p:sp>
      <p:sp>
        <p:nvSpPr>
          <p:cNvPr id="103437" name="Text Box 13"/>
          <p:cNvSpPr txBox="1">
            <a:spLocks noChangeArrowheads="1"/>
          </p:cNvSpPr>
          <p:nvPr/>
        </p:nvSpPr>
        <p:spPr bwMode="auto">
          <a:xfrm rot="16200000">
            <a:off x="8081169" y="2823369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Operational</a:t>
            </a:r>
          </a:p>
        </p:txBody>
      </p:sp>
      <p:sp>
        <p:nvSpPr>
          <p:cNvPr id="103441" name="Text Box 17"/>
          <p:cNvSpPr txBox="1">
            <a:spLocks noChangeArrowheads="1"/>
          </p:cNvSpPr>
          <p:nvPr/>
        </p:nvSpPr>
        <p:spPr bwMode="auto">
          <a:xfrm>
            <a:off x="2895600" y="5775325"/>
            <a:ext cx="118494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GOES-14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(105W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Back-up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540" y="2178033"/>
            <a:ext cx="2358191" cy="1931277"/>
          </a:xfrm>
          <a:prstGeom prst="rect">
            <a:avLst/>
          </a:prstGeom>
        </p:spPr>
      </p:pic>
      <p:pic>
        <p:nvPicPr>
          <p:cNvPr id="16" name="Picture 5" descr="n-q_spacecraf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770" y="5293952"/>
            <a:ext cx="1874282" cy="139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08050" y="1018610"/>
            <a:ext cx="1420524" cy="1889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432" name="Text Box 8"/>
          <p:cNvSpPr txBox="1">
            <a:spLocks noChangeArrowheads="1"/>
          </p:cNvSpPr>
          <p:nvPr/>
        </p:nvSpPr>
        <p:spPr bwMode="auto">
          <a:xfrm>
            <a:off x="4455636" y="1046468"/>
            <a:ext cx="11849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GOES-16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(75W)</a:t>
            </a:r>
          </a:p>
        </p:txBody>
      </p:sp>
      <p:sp>
        <p:nvSpPr>
          <p:cNvPr id="4" name="Rectangle 3"/>
          <p:cNvSpPr/>
          <p:nvPr/>
        </p:nvSpPr>
        <p:spPr>
          <a:xfrm>
            <a:off x="4708050" y="4920792"/>
            <a:ext cx="787777" cy="4377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627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4212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929" y="9707"/>
            <a:ext cx="6402495" cy="369332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</a:rPr>
              <a:t>GOES-R Series Instruments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" name="Picture 6" descr="https://www.nasa.gov/sites/default/files/thumbnails/image/first_mag_plot_line_12-22-16_from_goes-16.jpg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8692" y="3023913"/>
            <a:ext cx="2571580" cy="127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6479" y="14117"/>
            <a:ext cx="8857396" cy="752475"/>
          </a:xfrm>
          <a:prstGeom prst="rect">
            <a:avLst/>
          </a:prstGeom>
        </p:spPr>
        <p:txBody>
          <a:bodyPr vert="horz" wrap="square" lIns="0" tIns="0" rIns="0" bIns="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i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7010400" y="6553200"/>
            <a:ext cx="2133600" cy="2889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3-</a:t>
            </a:r>
            <a:fld id="{13AF08EC-556D-4A1C-845F-2ABFACE9E84C}" type="slidenum">
              <a:rPr kumimoji="0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2481"/>
          <a:stretch/>
        </p:blipFill>
        <p:spPr>
          <a:xfrm>
            <a:off x="645459" y="1171198"/>
            <a:ext cx="5399894" cy="5437419"/>
          </a:xfrm>
          <a:prstGeom prst="rect">
            <a:avLst/>
          </a:prstGeom>
        </p:spPr>
      </p:pic>
      <p:pic>
        <p:nvPicPr>
          <p:cNvPr id="8" name="Picture 4" descr="http://www.goes-r.gov/multimedia/originalImageCopies/goes-16DataAndImagery/31841764464_57c16871d4_o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5044" y="1047500"/>
            <a:ext cx="2571580" cy="190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goes-r.gov/multimedia/originalImageCopies/goes-16DataAndImagery/32821903865_dbbfc17b62_o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4085" y="4373044"/>
            <a:ext cx="2574693" cy="205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88842">
            <a:off x="3787364" y="4505462"/>
            <a:ext cx="1455077" cy="1250768"/>
          </a:xfrm>
          <a:prstGeom prst="ellipse">
            <a:avLst/>
          </a:prstGeom>
          <a:ln>
            <a:solidFill>
              <a:schemeClr val="bg1"/>
            </a:solidFill>
          </a:ln>
        </p:spPr>
      </p:pic>
      <p:sp>
        <p:nvSpPr>
          <p:cNvPr id="12" name="Isosceles Triangle 11"/>
          <p:cNvSpPr/>
          <p:nvPr/>
        </p:nvSpPr>
        <p:spPr bwMode="auto">
          <a:xfrm rot="8098286">
            <a:off x="4645387" y="5547300"/>
            <a:ext cx="2070477" cy="1150362"/>
          </a:xfrm>
          <a:prstGeom prst="triangl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>
          <a:xfrm>
            <a:off x="6860275" y="6553200"/>
            <a:ext cx="2133600" cy="2889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lang="en-US" sz="1000" b="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3-</a:t>
            </a:r>
            <a:fld id="{13AF08EC-556D-4A1C-845F-2ABFACE9E84C}" type="slidenum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17194" y="4331176"/>
            <a:ext cx="4812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SEISS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06688" y="2091023"/>
            <a:ext cx="4876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EUVS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81202" y="2976798"/>
            <a:ext cx="476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30634" y="4691192"/>
            <a:ext cx="968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8801" y="5860871"/>
            <a:ext cx="748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70367" y="1110816"/>
            <a:ext cx="3994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XRS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28098" y="1859360"/>
            <a:ext cx="4267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EXIS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" t="8835" r="883" b="10487"/>
          <a:stretch/>
        </p:blipFill>
        <p:spPr>
          <a:xfrm>
            <a:off x="93521" y="635277"/>
            <a:ext cx="1422297" cy="12364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95004" y="803039"/>
            <a:ext cx="973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SUVI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1652" y="6392643"/>
            <a:ext cx="235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GOES-R Program Office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18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201" y="1153315"/>
            <a:ext cx="8229600" cy="4525963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https://www.goes-r.gov/multimedia/goes-rLaunch.html#goes-r-launch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EC719-6E03-4381-9D30-9FF2D4EC4F1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11651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latin typeface="Arial" pitchFamily="34" charset="0"/>
              </a:defRPr>
            </a:lvl5pPr>
            <a:lvl6pPr marL="609585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latin typeface="Arial" pitchFamily="34" charset="0"/>
              </a:defRPr>
            </a:lvl6pPr>
            <a:lvl7pPr marL="1219170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latin typeface="Arial" pitchFamily="34" charset="0"/>
              </a:defRPr>
            </a:lvl7pPr>
            <a:lvl8pPr marL="1828754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latin typeface="Arial" pitchFamily="34" charset="0"/>
              </a:defRPr>
            </a:lvl8pPr>
            <a:lvl9pPr marL="2438339" algn="ctr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4800" kern="0" dirty="0" smtClean="0">
                <a:solidFill>
                  <a:srgbClr val="FFFF00"/>
                </a:solidFill>
              </a:rPr>
              <a:t>GOES-S to the Cape!</a:t>
            </a:r>
            <a:endParaRPr lang="en-US" sz="4800" kern="0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6" y="2210836"/>
            <a:ext cx="2792449" cy="20861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438" y="2326508"/>
            <a:ext cx="2792449" cy="1862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094713"/>
            <a:ext cx="2380246" cy="2094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84" y="4372619"/>
            <a:ext cx="1623831" cy="24345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111" y="4607264"/>
            <a:ext cx="2888742" cy="19267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277" y="4455122"/>
            <a:ext cx="3344947" cy="223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11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31" indent="-28574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72" indent="-228594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348" indent="-228594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915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4914A6-2A92-4790-A36D-282932745CB9}" type="slidenum"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208" y="2052969"/>
            <a:ext cx="4948689" cy="35011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ontent Placeholder 3"/>
          <p:cNvSpPr>
            <a:spLocks noGrp="1"/>
          </p:cNvSpPr>
          <p:nvPr>
            <p:ph idx="1"/>
          </p:nvPr>
        </p:nvSpPr>
        <p:spPr>
          <a:xfrm>
            <a:off x="196405" y="269655"/>
            <a:ext cx="9057068" cy="3394472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GOES-R Advanced Baseline Imager (ABI)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Spectral</a:t>
            </a:r>
          </a:p>
          <a:p>
            <a:pPr lvl="2" eaLnBrk="1" hangingPunct="1"/>
            <a:r>
              <a:rPr lang="en-US" dirty="0" smtClean="0">
                <a:solidFill>
                  <a:schemeClr val="bg1"/>
                </a:solidFill>
              </a:rPr>
              <a:t>Improved!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Spatial</a:t>
            </a:r>
          </a:p>
          <a:p>
            <a:pPr lvl="2" eaLnBrk="1" hangingPunct="1"/>
            <a:r>
              <a:rPr lang="en-US" dirty="0" smtClean="0">
                <a:solidFill>
                  <a:schemeClr val="bg1"/>
                </a:solidFill>
              </a:rPr>
              <a:t>Improved!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Temporal</a:t>
            </a:r>
          </a:p>
          <a:p>
            <a:pPr lvl="2" eaLnBrk="1" hangingPunct="1"/>
            <a:r>
              <a:rPr lang="en-US" dirty="0" smtClean="0">
                <a:solidFill>
                  <a:schemeClr val="bg1"/>
                </a:solidFill>
              </a:rPr>
              <a:t>Improved!</a:t>
            </a:r>
          </a:p>
          <a:p>
            <a:pPr lvl="1" eaLnBrk="1" hangingPunct="1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Calibration</a:t>
            </a:r>
          </a:p>
          <a:p>
            <a:pPr lvl="2" eaLnBrk="1" hangingPunct="1"/>
            <a:r>
              <a:rPr lang="en-US" dirty="0" smtClean="0">
                <a:solidFill>
                  <a:schemeClr val="bg1"/>
                </a:solidFill>
              </a:rPr>
              <a:t>Improved! </a:t>
            </a:r>
          </a:p>
        </p:txBody>
      </p:sp>
      <p:sp>
        <p:nvSpPr>
          <p:cNvPr id="104453" name="TextBox 2"/>
          <p:cNvSpPr txBox="1">
            <a:spLocks noChangeArrowheads="1"/>
          </p:cNvSpPr>
          <p:nvPr/>
        </p:nvSpPr>
        <p:spPr bwMode="auto">
          <a:xfrm>
            <a:off x="7162803" y="5715001"/>
            <a:ext cx="18902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Lockheed Martin</a:t>
            </a:r>
          </a:p>
        </p:txBody>
      </p:sp>
    </p:spTree>
    <p:extLst>
      <p:ext uri="{BB962C8B-B14F-4D97-AF65-F5344CB8AC3E}">
        <p14:creationId xmlns:p14="http://schemas.microsoft.com/office/powerpoint/2010/main" val="351912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3" b="16284"/>
          <a:stretch/>
        </p:blipFill>
        <p:spPr>
          <a:xfrm>
            <a:off x="1106383" y="881281"/>
            <a:ext cx="6858000" cy="43680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5383" y="1500568"/>
            <a:ext cx="85151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106 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333706" y="1568686"/>
            <a:ext cx="0" cy="3448499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273" y="5155101"/>
            <a:ext cx="8977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spatial resolution from the GOES-16 ABI is better than current GOES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 the eastern contiguous United States to 120 degrees West.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 west of there, the ABI offers improved temporal resolution over western states.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-170482"/>
            <a:ext cx="7886700" cy="1325563"/>
          </a:xfrm>
        </p:spPr>
        <p:txBody>
          <a:bodyPr/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GOES-R (16) as GOES-East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GOES-15 as GOES-West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4200" y="6177289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Credit: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 Li and Mat Gunshor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875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510"/>
            <a:ext cx="8229600" cy="1143000"/>
          </a:xfrm>
        </p:spPr>
        <p:txBody>
          <a:bodyPr/>
          <a:lstStyle/>
          <a:p>
            <a:r>
              <a:rPr lang="en-US" sz="4800" dirty="0" smtClean="0">
                <a:solidFill>
                  <a:srgbClr val="FFFF00"/>
                </a:solidFill>
              </a:rPr>
              <a:t>California from GOES-East</a:t>
            </a:r>
            <a:endParaRPr lang="en-US" sz="4800" dirty="0"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53" y="1203158"/>
            <a:ext cx="6858875" cy="548710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EEC719-6E03-4381-9D30-9FF2D4EC4F1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31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01_resize">
            <a:hlinkClick r:id="rId2"/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38" y="1457634"/>
            <a:ext cx="1132652" cy="1132652"/>
          </a:xfrm>
          <a:prstGeom prst="rect">
            <a:avLst/>
          </a:prstGeom>
        </p:spPr>
      </p:pic>
      <p:pic>
        <p:nvPicPr>
          <p:cNvPr id="38" name="Picture 37" descr="02_resize">
            <a:hlinkClick r:id="rId4"/>
          </p:cNvPr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024" y="1633634"/>
            <a:ext cx="1475178" cy="829788"/>
          </a:xfrm>
          <a:prstGeom prst="rect">
            <a:avLst/>
          </a:prstGeom>
        </p:spPr>
      </p:pic>
      <p:pic>
        <p:nvPicPr>
          <p:cNvPr id="39" name="Picture 38" descr="03_resize">
            <a:hlinkClick r:id="rId6"/>
          </p:cNvPr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42" y="1633634"/>
            <a:ext cx="1478252" cy="829787"/>
          </a:xfrm>
          <a:prstGeom prst="rect">
            <a:avLst/>
          </a:prstGeom>
        </p:spPr>
      </p:pic>
      <p:pic>
        <p:nvPicPr>
          <p:cNvPr id="40" name="Picture 39" descr="04_resize">
            <a:hlinkClick r:id="rId8"/>
          </p:cNvPr>
          <p:cNvPicPr>
            <a:picLocks noGrp="1" noChangeAspect="1"/>
          </p:cNvPicPr>
          <p:nvPr isPhoto="1"/>
        </p:nvPicPr>
        <p:blipFill>
          <a:blip r:embed="rId9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334" y="1633634"/>
            <a:ext cx="1475178" cy="829788"/>
          </a:xfrm>
          <a:prstGeom prst="rect">
            <a:avLst/>
          </a:prstGeom>
        </p:spPr>
      </p:pic>
      <p:pic>
        <p:nvPicPr>
          <p:cNvPr id="41" name="Picture 40" descr="05_resize">
            <a:hlinkClick r:id="rId10"/>
          </p:cNvPr>
          <p:cNvPicPr>
            <a:picLocks noGrp="1" noChangeAspect="1"/>
          </p:cNvPicPr>
          <p:nvPr isPhoto="1"/>
        </p:nvPicPr>
        <p:blipFill>
          <a:blip r:embed="rId11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5" y="2796680"/>
            <a:ext cx="1475178" cy="829788"/>
          </a:xfrm>
          <a:prstGeom prst="rect">
            <a:avLst/>
          </a:prstGeom>
        </p:spPr>
      </p:pic>
      <p:pic>
        <p:nvPicPr>
          <p:cNvPr id="42" name="Picture 41" descr="06_resize_Capture_booth">
            <a:hlinkClick r:id="rId12"/>
          </p:cNvPr>
          <p:cNvPicPr>
            <a:picLocks noGrp="1" noChangeAspect="1"/>
          </p:cNvPicPr>
          <p:nvPr isPhoto="1"/>
        </p:nvPicPr>
        <p:blipFill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58"/>
          <a:stretch/>
        </p:blipFill>
        <p:spPr>
          <a:xfrm>
            <a:off x="2681599" y="2797472"/>
            <a:ext cx="1424030" cy="828425"/>
          </a:xfrm>
          <a:prstGeom prst="rect">
            <a:avLst/>
          </a:prstGeom>
        </p:spPr>
      </p:pic>
      <p:pic>
        <p:nvPicPr>
          <p:cNvPr id="43" name="Picture 42" descr="07_resize">
            <a:hlinkClick r:id="rId14"/>
          </p:cNvPr>
          <p:cNvPicPr>
            <a:picLocks noGrp="1" noChangeAspect="1"/>
          </p:cNvPicPr>
          <p:nvPr isPhoto="1"/>
        </p:nvPicPr>
        <p:blipFill>
          <a:blip r:embed="rId1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79" y="2781638"/>
            <a:ext cx="1475178" cy="829788"/>
          </a:xfrm>
          <a:prstGeom prst="rect">
            <a:avLst/>
          </a:prstGeom>
        </p:spPr>
      </p:pic>
      <p:pic>
        <p:nvPicPr>
          <p:cNvPr id="44" name="Picture 43" descr="08_resize">
            <a:hlinkClick r:id="rId16"/>
          </p:cNvPr>
          <p:cNvPicPr>
            <a:picLocks noGrp="1" noChangeAspect="1"/>
          </p:cNvPicPr>
          <p:nvPr isPhoto="1"/>
        </p:nvPicPr>
        <p:blipFill>
          <a:blip r:embed="rId1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334" y="2796680"/>
            <a:ext cx="1475178" cy="829788"/>
          </a:xfrm>
          <a:prstGeom prst="rect">
            <a:avLst/>
          </a:prstGeom>
        </p:spPr>
      </p:pic>
      <p:pic>
        <p:nvPicPr>
          <p:cNvPr id="45" name="Picture 44" descr="09_resize">
            <a:hlinkClick r:id="rId18"/>
          </p:cNvPr>
          <p:cNvPicPr>
            <a:picLocks noGrp="1" noChangeAspect="1"/>
          </p:cNvPicPr>
          <p:nvPr isPhoto="1"/>
        </p:nvPicPr>
        <p:blipFill>
          <a:blip r:embed="rId19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5" y="3838634"/>
            <a:ext cx="1475178" cy="829788"/>
          </a:xfrm>
          <a:prstGeom prst="rect">
            <a:avLst/>
          </a:prstGeom>
        </p:spPr>
      </p:pic>
      <p:pic>
        <p:nvPicPr>
          <p:cNvPr id="46" name="Picture 45" descr="10_resize">
            <a:hlinkClick r:id="rId20"/>
          </p:cNvPr>
          <p:cNvPicPr>
            <a:picLocks noGrp="1" noChangeAspect="1"/>
          </p:cNvPicPr>
          <p:nvPr isPhoto="1"/>
        </p:nvPicPr>
        <p:blipFill>
          <a:blip r:embed="rId21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024" y="3838634"/>
            <a:ext cx="1475178" cy="829788"/>
          </a:xfrm>
          <a:prstGeom prst="rect">
            <a:avLst/>
          </a:prstGeom>
        </p:spPr>
      </p:pic>
      <p:pic>
        <p:nvPicPr>
          <p:cNvPr id="47" name="Picture 46" descr="11_resize_Capture-booth">
            <a:hlinkClick r:id="rId22"/>
          </p:cNvPr>
          <p:cNvPicPr>
            <a:picLocks noGrp="1" noChangeAspect="1"/>
          </p:cNvPicPr>
          <p:nvPr isPhoto="1"/>
        </p:nvPicPr>
        <p:blipFill>
          <a:blip r:embed="rId2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823" y="3833492"/>
            <a:ext cx="1511090" cy="838635"/>
          </a:xfrm>
          <a:prstGeom prst="rect">
            <a:avLst/>
          </a:prstGeom>
        </p:spPr>
      </p:pic>
      <p:pic>
        <p:nvPicPr>
          <p:cNvPr id="48" name="Picture 47" descr="12_resize">
            <a:hlinkClick r:id="rId24"/>
          </p:cNvPr>
          <p:cNvPicPr>
            <a:picLocks noGrp="1" noChangeAspect="1"/>
          </p:cNvPicPr>
          <p:nvPr isPhoto="1"/>
        </p:nvPicPr>
        <p:blipFill>
          <a:blip r:embed="rId2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334" y="3838634"/>
            <a:ext cx="1475178" cy="829788"/>
          </a:xfrm>
          <a:prstGeom prst="rect">
            <a:avLst/>
          </a:prstGeom>
        </p:spPr>
      </p:pic>
      <p:pic>
        <p:nvPicPr>
          <p:cNvPr id="49" name="Picture 48" descr="13_resize">
            <a:hlinkClick r:id="rId26"/>
          </p:cNvPr>
          <p:cNvPicPr>
            <a:picLocks noGrp="1" noChangeAspect="1"/>
          </p:cNvPicPr>
          <p:nvPr isPhoto="1"/>
        </p:nvPicPr>
        <p:blipFill>
          <a:blip r:embed="rId2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5" y="4855202"/>
            <a:ext cx="1475178" cy="829788"/>
          </a:xfrm>
          <a:prstGeom prst="rect">
            <a:avLst/>
          </a:prstGeom>
        </p:spPr>
      </p:pic>
      <p:pic>
        <p:nvPicPr>
          <p:cNvPr id="50" name="Picture 49" descr="14_resize">
            <a:hlinkClick r:id="rId28"/>
          </p:cNvPr>
          <p:cNvPicPr>
            <a:picLocks noGrp="1" noChangeAspect="1"/>
          </p:cNvPicPr>
          <p:nvPr isPhoto="1"/>
        </p:nvPicPr>
        <p:blipFill>
          <a:blip r:embed="rId29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830" y="4855047"/>
            <a:ext cx="1037567" cy="830054"/>
          </a:xfrm>
          <a:prstGeom prst="rect">
            <a:avLst/>
          </a:prstGeom>
        </p:spPr>
      </p:pic>
      <p:pic>
        <p:nvPicPr>
          <p:cNvPr id="51" name="Picture 50" descr="15_resize">
            <a:hlinkClick r:id="rId30"/>
          </p:cNvPr>
          <p:cNvPicPr>
            <a:picLocks noGrp="1" noChangeAspect="1"/>
          </p:cNvPicPr>
          <p:nvPr isPhoto="1"/>
        </p:nvPicPr>
        <p:blipFill>
          <a:blip r:embed="rId31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79" y="4855202"/>
            <a:ext cx="1475178" cy="829788"/>
          </a:xfrm>
          <a:prstGeom prst="rect">
            <a:avLst/>
          </a:prstGeom>
        </p:spPr>
      </p:pic>
      <p:pic>
        <p:nvPicPr>
          <p:cNvPr id="52" name="Picture 51" descr="16_resize">
            <a:hlinkClick r:id="rId32"/>
          </p:cNvPr>
          <p:cNvPicPr>
            <a:picLocks noGrp="1" noChangeAspect="1"/>
          </p:cNvPicPr>
          <p:nvPr isPhoto="1"/>
        </p:nvPicPr>
        <p:blipFill>
          <a:blip r:embed="rId3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334" y="4855202"/>
            <a:ext cx="1475178" cy="829788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536925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7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GOES-16 Advanced </a:t>
            </a:r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Baseline Imager (ABI) </a:t>
            </a:r>
            <a:endParaRPr lang="en-US" sz="2400" dirty="0">
              <a:solidFill>
                <a:srgbClr val="FFFF00"/>
              </a:solidFill>
              <a:latin typeface="Arial Unicode MS" pitchFamily="34" charset="-128"/>
              <a:cs typeface="Times New Roman" pitchFamily="18" charset="0"/>
            </a:endParaRPr>
          </a:p>
          <a:p>
            <a:pPr algn="ctr" defTabSz="6857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Top “Ten” animations</a:t>
            </a:r>
            <a:endParaRPr lang="en-US" sz="2400" dirty="0">
              <a:solidFill>
                <a:srgbClr val="FFFF00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8000" y="2543240"/>
            <a:ext cx="9653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January 15th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8225" y="3564836"/>
            <a:ext cx="7248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July 11th</a:t>
            </a:r>
            <a:endParaRPr lang="en-US" sz="105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8456" y="4613997"/>
            <a:ext cx="9044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August 25th</a:t>
            </a:r>
            <a:endParaRPr lang="en-US" sz="105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472" y="5633453"/>
            <a:ext cx="8883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October 8th</a:t>
            </a:r>
            <a:endParaRPr lang="en-US" sz="105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23961" y="2416421"/>
            <a:ext cx="7393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May 18th</a:t>
            </a:r>
            <a:endParaRPr lang="en-US" sz="105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1175" y="3564836"/>
            <a:ext cx="7248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July 19th</a:t>
            </a:r>
            <a:endParaRPr lang="en-US" sz="105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39615" y="5633453"/>
            <a:ext cx="11079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September 2nd</a:t>
            </a:r>
            <a:endParaRPr lang="en-US" sz="105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1751" y="4613997"/>
            <a:ext cx="9637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October 24th</a:t>
            </a:r>
            <a:endParaRPr lang="en-US" sz="105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83716" y="2422136"/>
            <a:ext cx="7393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June 7th </a:t>
            </a:r>
            <a:endParaRPr lang="en-US" sz="105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0930" y="3564836"/>
            <a:ext cx="7248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July 26th</a:t>
            </a:r>
            <a:endParaRPr lang="en-US" sz="105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0936" y="4613997"/>
            <a:ext cx="1144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September 10th</a:t>
            </a:r>
            <a:endParaRPr lang="en-US" sz="105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99370" y="5633453"/>
            <a:ext cx="11079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December 18th</a:t>
            </a:r>
            <a:endParaRPr lang="en-US" sz="105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79706" y="2435910"/>
            <a:ext cx="70243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June 8th</a:t>
            </a:r>
            <a:endParaRPr lang="en-US" sz="105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58491" y="4613997"/>
            <a:ext cx="11448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September 15th</a:t>
            </a:r>
            <a:endParaRPr lang="en-US" sz="105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54483" y="5633453"/>
            <a:ext cx="11528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January 3, 2018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50904" y="3564836"/>
            <a:ext cx="15600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1050" dirty="0">
                <a:solidFill>
                  <a:srgbClr val="FFFF00"/>
                </a:solidFill>
                <a:latin typeface="Arial"/>
              </a:rPr>
              <a:t>August 21</a:t>
            </a:r>
            <a:r>
              <a:rPr lang="en-US" sz="1050" baseline="30000" dirty="0">
                <a:solidFill>
                  <a:srgbClr val="FFFF00"/>
                </a:solidFill>
                <a:latin typeface="Arial"/>
              </a:rPr>
              <a:t>st</a:t>
            </a:r>
            <a:r>
              <a:rPr lang="en-US" sz="1050" dirty="0">
                <a:solidFill>
                  <a:srgbClr val="FFFF00"/>
                </a:solidFill>
                <a:latin typeface="Arial"/>
              </a:rPr>
              <a:t> (two loops)</a:t>
            </a:r>
            <a:endParaRPr lang="en-US" sz="105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6855" y="5815187"/>
            <a:ext cx="669470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endParaRPr lang="en-US" sz="900" dirty="0" smtClean="0">
              <a:solidFill>
                <a:srgbClr val="FFFFFF"/>
              </a:solidFill>
              <a:latin typeface="Arial"/>
            </a:endParaRPr>
          </a:p>
          <a:p>
            <a:pPr algn="ctr" defTabSz="685800">
              <a:defRPr/>
            </a:pPr>
            <a:r>
              <a:rPr lang="en-US" dirty="0" smtClean="0">
                <a:solidFill>
                  <a:srgbClr val="FFFFFF"/>
                </a:solidFill>
                <a:latin typeface="Arial"/>
              </a:rPr>
              <a:t>Click on the image for a You Tube animation</a:t>
            </a:r>
            <a:endParaRPr lang="en-US" dirty="0">
              <a:solidFill>
                <a:srgbClr val="FFFFFF"/>
              </a:solidFill>
              <a:latin typeface="Arial"/>
            </a:endParaRPr>
          </a:p>
          <a:p>
            <a:pPr algn="ctr" defTabSz="685800">
              <a:defRPr/>
            </a:pPr>
            <a:r>
              <a:rPr lang="en-US" dirty="0" smtClean="0">
                <a:solidFill>
                  <a:srgbClr val="FFFFFF"/>
                </a:solidFill>
                <a:latin typeface="Arial"/>
              </a:rPr>
              <a:t>Most 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GOES-16 ABI data 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shown are preliminary, experimental, during on-orbit testing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.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6" name="Picture 35" descr="08_resize">
            <a:hlinkClick r:id="rId34"/>
          </p:cNvPr>
          <p:cNvPicPr>
            <a:picLocks noGrp="1" noChangeAspect="1"/>
          </p:cNvPicPr>
          <p:nvPr isPhoto="1"/>
        </p:nvPicPr>
        <p:blipFill rotWithShape="1">
          <a:blip r:embed="rId1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1"/>
          <a:stretch/>
        </p:blipFill>
        <p:spPr>
          <a:xfrm>
            <a:off x="7932420" y="2796680"/>
            <a:ext cx="736092" cy="82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2"/>
          <p:cNvSpPr>
            <a:spLocks noGrp="1"/>
          </p:cNvSpPr>
          <p:nvPr>
            <p:ph type="title"/>
          </p:nvPr>
        </p:nvSpPr>
        <p:spPr>
          <a:xfrm>
            <a:off x="663791" y="-248258"/>
            <a:ext cx="7886700" cy="1325563"/>
          </a:xfrm>
        </p:spPr>
        <p:txBody>
          <a:bodyPr/>
          <a:lstStyle/>
          <a:p>
            <a:pPr eaLnBrk="1" hangingPunct="1"/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GOES-R Series web sites 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381000" y="1219201"/>
            <a:ext cx="8452282" cy="1524000"/>
          </a:xfrm>
        </p:spPr>
        <p:txBody>
          <a:bodyPr>
            <a:normAutofit/>
          </a:bodyPr>
          <a:lstStyle/>
          <a:p>
            <a:pPr algn="r" eaLnBrk="1" hangingPunct="1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www.goes-r.gov</a:t>
            </a:r>
          </a:p>
          <a:p>
            <a:pPr algn="r"/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://cimss.ssec.wisc.edu/goes/goesdata.html</a:t>
            </a:r>
            <a:endParaRPr lang="en-US" b="1" i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/>
          <a:stretch/>
        </p:blipFill>
        <p:spPr>
          <a:xfrm>
            <a:off x="146050" y="2739523"/>
            <a:ext cx="3904488" cy="2963277"/>
          </a:xfrm>
          <a:prstGeom prst="rect">
            <a:avLst/>
          </a:prstGeom>
        </p:spPr>
      </p:pic>
      <p:sp>
        <p:nvSpPr>
          <p:cNvPr id="104453" name="TextBox 2"/>
          <p:cNvSpPr txBox="1">
            <a:spLocks noChangeArrowheads="1"/>
          </p:cNvSpPr>
          <p:nvPr/>
        </p:nvSpPr>
        <p:spPr bwMode="auto">
          <a:xfrm>
            <a:off x="95250" y="5702800"/>
            <a:ext cx="15776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*Lockheed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Martin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4088" y="5937071"/>
            <a:ext cx="804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GOES-16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shown are preliminary, experimental, during on-orbit testing.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488" y="2739523"/>
            <a:ext cx="4601606" cy="296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8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NOTATION_TYPE_31" val="0"/>
  <p:tag name="ANNOTATION_START_31" val="65.3"/>
  <p:tag name="ANNOTATION_END_31" val="66.6"/>
  <p:tag name="ANNOTATION_TOP_31" val="243.1"/>
  <p:tag name="ANNOTATION_LEFT_31" val="311.5"/>
  <p:tag name="ANNOTATION_WIDTH_31" val="111.8"/>
  <p:tag name="ANNOTATION_HEIGHT_31" val="111.5"/>
  <p:tag name="ANNOTATION_ANIMATION_31" val="3"/>
  <p:tag name="ANNOTATION_ROTATION_31" val="180"/>
  <p:tag name="ANNOTATION_SUB_TYPE_31" val="2"/>
  <p:tag name="ANNOTATION_LOOP_COUNT_31" val="1"/>
  <p:tag name="ANNOTATION_BOX_RADIUS_31" val="0"/>
  <p:tag name="ANNOTATION_SCALE_31" val="125"/>
  <p:tag name="ANNOTATION_BORDER_ALPHA_31" val="100"/>
  <p:tag name="ANNOTATION_BORDER_COLOR_31" val="16777215"/>
  <p:tag name="ANNOTATION_FILL_COLOR_31" val="683492"/>
  <p:tag name="ANNOTATION_FILL_ALPHA_31" val="100"/>
  <p:tag name="ANNOTATION_BORDER_WIDTH_31" val="2"/>
  <p:tag name="ANNOTATION_TYPE_32" val="0"/>
  <p:tag name="ANNOTATION_START_32" val="66.6"/>
  <p:tag name="ANNOTATION_END_32" val="67.4"/>
  <p:tag name="ANNOTATION_TOP_32" val="243.1"/>
  <p:tag name="ANNOTATION_LEFT_32" val="309.2"/>
  <p:tag name="ANNOTATION_WIDTH_32" val="111.8"/>
  <p:tag name="ANNOTATION_HEIGHT_32" val="111.5"/>
  <p:tag name="ANNOTATION_ANIMATION_32" val="3"/>
  <p:tag name="ANNOTATION_ROTATION_32" val="180"/>
  <p:tag name="ANNOTATION_SUB_TYPE_32" val="2"/>
  <p:tag name="ANNOTATION_LOOP_COUNT_32" val="1"/>
  <p:tag name="ANNOTATION_BOX_RADIUS_32" val="0"/>
  <p:tag name="ANNOTATION_SCALE_32" val="125"/>
  <p:tag name="ANNOTATION_BORDER_ALPHA_32" val="100"/>
  <p:tag name="ANNOTATION_BORDER_COLOR_32" val="16777215"/>
  <p:tag name="ANNOTATION_FILL_COLOR_32" val="683492"/>
  <p:tag name="ANNOTATION_FILL_ALPHA_32" val="100"/>
  <p:tag name="ANNOTATION_BORDER_WIDTH_32" val="2"/>
  <p:tag name="ANNOTATION_TYPE_33" val="0"/>
  <p:tag name="ANNOTATION_START_33" val="67.4"/>
  <p:tag name="ANNOTATION_END_33" val="68.2"/>
  <p:tag name="ANNOTATION_TOP_33" val="243.1"/>
  <p:tag name="ANNOTATION_LEFT_33" val="309.2"/>
  <p:tag name="ANNOTATION_WIDTH_33" val="111.8"/>
  <p:tag name="ANNOTATION_HEIGHT_33" val="111.5"/>
  <p:tag name="ANNOTATION_ANIMATION_33" val="3"/>
  <p:tag name="ANNOTATION_ROTATION_33" val="180"/>
  <p:tag name="ANNOTATION_SUB_TYPE_33" val="2"/>
  <p:tag name="ANNOTATION_LOOP_COUNT_33" val="1"/>
  <p:tag name="ANNOTATION_BOX_RADIUS_33" val="0"/>
  <p:tag name="ANNOTATION_SCALE_33" val="125"/>
  <p:tag name="ANNOTATION_BORDER_ALPHA_33" val="100"/>
  <p:tag name="ANNOTATION_BORDER_COLOR_33" val="16777215"/>
  <p:tag name="ANNOTATION_FILL_COLOR_33" val="683492"/>
  <p:tag name="ANNOTATION_FILL_ALPHA_33" val="100"/>
  <p:tag name="ANNOTATION_BORDER_WIDTH_33" val="2"/>
  <p:tag name="ANNOTATION_TYPE_34" val="0"/>
  <p:tag name="ANNOTATION_START_34" val="68.2"/>
  <p:tag name="ANNOTATION_TOP_34" val="243.1"/>
  <p:tag name="ANNOTATION_LEFT_34" val="309.2"/>
  <p:tag name="ANNOTATION_WIDTH_34" val="111.8"/>
  <p:tag name="ANNOTATION_HEIGHT_34" val="111.5"/>
  <p:tag name="ANNOTATION_ANIMATION_34" val="3"/>
  <p:tag name="ANNOTATION_ROTATION_34" val="180"/>
  <p:tag name="ANNOTATION_SUB_TYPE_34" val="2"/>
  <p:tag name="ANNOTATION_LOOP_COUNT_34" val="1"/>
  <p:tag name="ANNOTATION_BOX_RADIUS_34" val="0"/>
  <p:tag name="ANNOTATION_SCALE_34" val="125"/>
  <p:tag name="ANNOTATION_BORDER_ALPHA_34" val="100"/>
  <p:tag name="ANNOTATION_BORDER_COLOR_34" val="16777215"/>
  <p:tag name="ANNOTATION_FILL_COLOR_34" val="683492"/>
  <p:tag name="ANNOTATION_FILL_ALPHA_34" val="100"/>
  <p:tag name="ANNOTATION_BORDER_WIDTH_34" val="2"/>
  <p:tag name="ARTICULATE_SLIDE_GUID" val="f43a3f9c-104b-43c4-a498-e9258f623426"/>
  <p:tag name="ANNOTATION_TYPE_27" val="0"/>
  <p:tag name="ANNOTATION_START_27" val="66.1"/>
  <p:tag name="ANNOTATION_END_27" val="67.5"/>
  <p:tag name="ANNOTATION_TOP_27" val="257.3"/>
  <p:tag name="ANNOTATION_LEFT_27" val="310.0"/>
  <p:tag name="ANNOTATION_WIDTH_27" val="111.8"/>
  <p:tag name="ANNOTATION_HEIGHT_27" val="111.5"/>
  <p:tag name="ANNOTATION_ANIMATION_27" val="3"/>
  <p:tag name="ANNOTATION_ROTATION_27" val="180"/>
  <p:tag name="ANNOTATION_SUB_TYPE_27" val="2"/>
  <p:tag name="ANNOTATION_LOOP_COUNT_27" val="1"/>
  <p:tag name="ANNOTATION_BOX_RADIUS_27" val="0"/>
  <p:tag name="ANNOTATION_SCALE_27" val="125"/>
  <p:tag name="ANNOTATION_BORDER_ALPHA_27" val="100"/>
  <p:tag name="ANNOTATION_BORDER_COLOR_27" val="16777215"/>
  <p:tag name="ANNOTATION_FILL_COLOR_27" val="683492"/>
  <p:tag name="ANNOTATION_FILL_ALPHA_27" val="100"/>
  <p:tag name="ANNOTATION_BORDER_WIDTH_27" val="2"/>
  <p:tag name="ANNOTATION_TYPE_28" val="0"/>
  <p:tag name="ANNOTATION_START_28" val="67.5"/>
  <p:tag name="ANNOTATION_END_28" val="68.3"/>
  <p:tag name="ANNOTATION_TOP_28" val="247.6"/>
  <p:tag name="ANNOTATION_LEFT_28" val="310.7"/>
  <p:tag name="ANNOTATION_WIDTH_28" val="111.8"/>
  <p:tag name="ANNOTATION_HEIGHT_28" val="111.5"/>
  <p:tag name="ANNOTATION_ANIMATION_28" val="3"/>
  <p:tag name="ANNOTATION_ROTATION_28" val="180"/>
  <p:tag name="ANNOTATION_SUB_TYPE_28" val="2"/>
  <p:tag name="ANNOTATION_LOOP_COUNT_28" val="1"/>
  <p:tag name="ANNOTATION_BOX_RADIUS_28" val="0"/>
  <p:tag name="ANNOTATION_SCALE_28" val="125"/>
  <p:tag name="ANNOTATION_BORDER_ALPHA_28" val="100"/>
  <p:tag name="ANNOTATION_BORDER_COLOR_28" val="16777215"/>
  <p:tag name="ANNOTATION_FILL_COLOR_28" val="683492"/>
  <p:tag name="ANNOTATION_FILL_ALPHA_28" val="100"/>
  <p:tag name="ANNOTATION_BORDER_WIDTH_28" val="2"/>
  <p:tag name="ANNOTATION_TYPE_29" val="0"/>
  <p:tag name="ANNOTATION_START_29" val="68.3"/>
  <p:tag name="ANNOTATION_END_29" val="69.2"/>
  <p:tag name="ANNOTATION_TOP_29" val="247.6"/>
  <p:tag name="ANNOTATION_LEFT_29" val="307.7"/>
  <p:tag name="ANNOTATION_WIDTH_29" val="111.8"/>
  <p:tag name="ANNOTATION_HEIGHT_29" val="111.5"/>
  <p:tag name="ANNOTATION_ANIMATION_29" val="3"/>
  <p:tag name="ANNOTATION_ROTATION_29" val="180"/>
  <p:tag name="ANNOTATION_SUB_TYPE_29" val="2"/>
  <p:tag name="ANNOTATION_LOOP_COUNT_29" val="1"/>
  <p:tag name="ANNOTATION_BOX_RADIUS_29" val="0"/>
  <p:tag name="ANNOTATION_SCALE_29" val="125"/>
  <p:tag name="ANNOTATION_BORDER_ALPHA_29" val="100"/>
  <p:tag name="ANNOTATION_BORDER_COLOR_29" val="16777215"/>
  <p:tag name="ANNOTATION_FILL_COLOR_29" val="683492"/>
  <p:tag name="ANNOTATION_FILL_ALPHA_29" val="100"/>
  <p:tag name="ANNOTATION_BORDER_WIDTH_29" val="2"/>
  <p:tag name="ANNOTATION_TYPE_30" val="0"/>
  <p:tag name="ANNOTATION_START_30" val="69.2"/>
  <p:tag name="ANNOTATION_TOP_30" val="246.1"/>
  <p:tag name="ANNOTATION_LEFT_30" val="307.7"/>
  <p:tag name="ANNOTATION_WIDTH_30" val="111.8"/>
  <p:tag name="ANNOTATION_HEIGHT_30" val="111.5"/>
  <p:tag name="ANNOTATION_ANIMATION_30" val="3"/>
  <p:tag name="ANNOTATION_ROTATION_30" val="180"/>
  <p:tag name="ANNOTATION_SUB_TYPE_30" val="2"/>
  <p:tag name="ANNOTATION_LOOP_COUNT_30" val="1"/>
  <p:tag name="ANNOTATION_BOX_RADIUS_30" val="0"/>
  <p:tag name="ANNOTATION_SCALE_30" val="125"/>
  <p:tag name="ANNOTATION_BORDER_ALPHA_30" val="100"/>
  <p:tag name="ANNOTATION_BORDER_COLOR_30" val="16777215"/>
  <p:tag name="ANNOTATION_FILL_COLOR_30" val="683492"/>
  <p:tag name="ANNOTATION_FILL_ALPHA_30" val="100"/>
  <p:tag name="ANNOTATION_BORDER_WIDTH_30" val="2"/>
  <p:tag name="ARTICULATE_PLAYLIST_ID" val="-1"/>
  <p:tag name="AUDIO_ID" val="352"/>
  <p:tag name="ANNOTATION_TYPE_1" val="0"/>
  <p:tag name="ANNOTATION_ANIMATION_1" val="3"/>
  <p:tag name="ANNOTATION_ROTATION_1" val="90"/>
  <p:tag name="ANNOTATION_SUB_TYPE_1" val="2"/>
  <p:tag name="ANNOTATION_LOOP_COUNT_1" val="1"/>
  <p:tag name="ANNOTATION_BOX_RADIUS_1" val="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TYPE_2" val="0"/>
  <p:tag name="ANNOTATION_ANIMATION_2" val="3"/>
  <p:tag name="ANNOTATION_ROTATION_2" val="90"/>
  <p:tag name="ANNOTATION_SUB_TYPE_2" val="2"/>
  <p:tag name="ANNOTATION_LOOP_COUNT_2" val="1"/>
  <p:tag name="ANNOTATION_BOX_RADIUS_2" val="0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TYPE_3" val="0"/>
  <p:tag name="ANNOTATION_ANIMATION_3" val="3"/>
  <p:tag name="ANNOTATION_ROTATION_3" val="90"/>
  <p:tag name="ANNOTATION_SUB_TYPE_3" val="2"/>
  <p:tag name="ANNOTATION_LOOP_COUNT_3" val="1"/>
  <p:tag name="ANNOTATION_BOX_RADIUS_3" val="0"/>
  <p:tag name="ANNOTATION_BORDER_ALPHA_3" val="100"/>
  <p:tag name="ANNOTATION_BORDER_COLOR_3" val="16777215"/>
  <p:tag name="ANNOTATION_FILL_COLOR_3" val="683492"/>
  <p:tag name="ANNOTATION_FILL_ALPHA_3" val="100"/>
  <p:tag name="ANNOTATION_BORDER_WIDTH_3" val="2"/>
  <p:tag name="ANNOTATION_TYPE_4" val="0"/>
  <p:tag name="ANNOTATION_ANIMATION_4" val="3"/>
  <p:tag name="ANNOTATION_ROTATION_4" val="90"/>
  <p:tag name="ANNOTATION_SUB_TYPE_4" val="2"/>
  <p:tag name="ANNOTATION_LOOP_COUNT_4" val="1"/>
  <p:tag name="ANNOTATION_BOX_RADIUS_4" val="0"/>
  <p:tag name="ANNOTATION_BORDER_ALPHA_4" val="100"/>
  <p:tag name="ANNOTATION_BORDER_COLOR_4" val="16777215"/>
  <p:tag name="ANNOTATION_FILL_COLOR_4" val="683492"/>
  <p:tag name="ANNOTATION_FILL_ALPHA_4" val="100"/>
  <p:tag name="ANNOTATION_BORDER_WIDTH_4" val="2"/>
  <p:tag name="ANNOTATION_TYPE_5" val="0"/>
  <p:tag name="ANNOTATION_ANIMATION_5" val="3"/>
  <p:tag name="ANNOTATION_ROTATION_5" val="90"/>
  <p:tag name="ANNOTATION_SUB_TYPE_5" val="2"/>
  <p:tag name="ANNOTATION_LOOP_COUNT_5" val="1"/>
  <p:tag name="ANNOTATION_BOX_RADIUS_5" val="0"/>
  <p:tag name="ANNOTATION_BORDER_ALPHA_5" val="100"/>
  <p:tag name="ANNOTATION_BORDER_COLOR_5" val="16777215"/>
  <p:tag name="ANNOTATION_FILL_COLOR_5" val="683492"/>
  <p:tag name="ANNOTATION_FILL_ALPHA_5" val="100"/>
  <p:tag name="ANNOTATION_BORDER_WIDTH_5" val="2"/>
  <p:tag name="ANNOTATION_TYPE_6" val="0"/>
  <p:tag name="ANNOTATION_ANIMATION_6" val="3"/>
  <p:tag name="ANNOTATION_ROTATION_6" val="90"/>
  <p:tag name="ANNOTATION_SUB_TYPE_6" val="2"/>
  <p:tag name="ANNOTATION_LOOP_COUNT_6" val="1"/>
  <p:tag name="ANNOTATION_BOX_RADIUS_6" val="0"/>
  <p:tag name="ANNOTATION_BORDER_ALPHA_6" val="100"/>
  <p:tag name="ANNOTATION_BORDER_COLOR_6" val="16777215"/>
  <p:tag name="ANNOTATION_FILL_COLOR_6" val="683492"/>
  <p:tag name="ANNOTATION_FILL_ALPHA_6" val="100"/>
  <p:tag name="ANNOTATION_BORDER_WIDTH_6" val="2"/>
  <p:tag name="ANNOTATION_TYPE_7" val="0"/>
  <p:tag name="ANNOTATION_ANIMATION_7" val="3"/>
  <p:tag name="ANNOTATION_ROTATION_7" val="90"/>
  <p:tag name="ANNOTATION_SUB_TYPE_7" val="2"/>
  <p:tag name="ANNOTATION_LOOP_COUNT_7" val="1"/>
  <p:tag name="ANNOTATION_BOX_RADIUS_7" val="0"/>
  <p:tag name="ANNOTATION_BORDER_ALPHA_7" val="100"/>
  <p:tag name="ANNOTATION_BORDER_COLOR_7" val="16777215"/>
  <p:tag name="ANNOTATION_FILL_COLOR_7" val="683492"/>
  <p:tag name="ANNOTATION_FILL_ALPHA_7" val="100"/>
  <p:tag name="ANNOTATION_BORDER_WIDTH_7" val="2"/>
  <p:tag name="ANNOTATION_TYPE_8" val="0"/>
  <p:tag name="ANNOTATION_ANIMATION_8" val="3"/>
  <p:tag name="ANNOTATION_ROTATION_8" val="90"/>
  <p:tag name="ANNOTATION_SUB_TYPE_8" val="2"/>
  <p:tag name="ANNOTATION_LOOP_COUNT_8" val="1"/>
  <p:tag name="ANNOTATION_BOX_RADIUS_8" val="0"/>
  <p:tag name="ANNOTATION_BORDER_ALPHA_8" val="100"/>
  <p:tag name="ANNOTATION_BORDER_COLOR_8" val="16777215"/>
  <p:tag name="ANNOTATION_FILL_COLOR_8" val="683492"/>
  <p:tag name="ANNOTATION_FILL_ALPHA_8" val="100"/>
  <p:tag name="ANNOTATION_BORDER_WIDTH_8" val="2"/>
  <p:tag name="ANNOTATION_TYPE_9" val="0"/>
  <p:tag name="ANNOTATION_ANIMATION_9" val="3"/>
  <p:tag name="ANNOTATION_ROTATION_9" val="90"/>
  <p:tag name="ANNOTATION_SUB_TYPE_9" val="2"/>
  <p:tag name="ANNOTATION_LOOP_COUNT_9" val="1"/>
  <p:tag name="ANNOTATION_BOX_RADIUS_9" val="0"/>
  <p:tag name="ANNOTATION_BORDER_ALPHA_9" val="100"/>
  <p:tag name="ANNOTATION_BORDER_COLOR_9" val="16777215"/>
  <p:tag name="ANNOTATION_FILL_COLOR_9" val="683492"/>
  <p:tag name="ANNOTATION_FILL_ALPHA_9" val="100"/>
  <p:tag name="ANNOTATION_BORDER_WIDTH_9" val="2"/>
  <p:tag name="ANNOTATION_TYPE_10" val="0"/>
  <p:tag name="ANNOTATION_ANIMATION_10" val="3"/>
  <p:tag name="ANNOTATION_ROTATION_10" val="90"/>
  <p:tag name="ANNOTATION_SUB_TYPE_10" val="2"/>
  <p:tag name="ANNOTATION_LOOP_COUNT_10" val="1"/>
  <p:tag name="ANNOTATION_BOX_RADIUS_10" val="0"/>
  <p:tag name="ANNOTATION_BORDER_ALPHA_10" val="100"/>
  <p:tag name="ANNOTATION_BORDER_COLOR_10" val="16777215"/>
  <p:tag name="ANNOTATION_FILL_COLOR_10" val="683492"/>
  <p:tag name="ANNOTATION_FILL_ALPHA_10" val="100"/>
  <p:tag name="ANNOTATION_BORDER_WIDTH_10" val="2"/>
  <p:tag name="ANNOTATION_TYPE_11" val="0"/>
  <p:tag name="ANNOTATION_ANIMATION_11" val="3"/>
  <p:tag name="ANNOTATION_ROTATION_11" val="90"/>
  <p:tag name="ANNOTATION_SUB_TYPE_11" val="2"/>
  <p:tag name="ANNOTATION_LOOP_COUNT_11" val="1"/>
  <p:tag name="ANNOTATION_BOX_RADIUS_11" val="0"/>
  <p:tag name="ANNOTATION_BORDER_ALPHA_11" val="100"/>
  <p:tag name="ANNOTATION_BORDER_COLOR_11" val="16777215"/>
  <p:tag name="ANNOTATION_FILL_COLOR_11" val="683492"/>
  <p:tag name="ANNOTATION_FILL_ALPHA_11" val="100"/>
  <p:tag name="ANNOTATION_BORDER_WIDTH_11" val="2"/>
  <p:tag name="ANNOTATION_TYPE_12" val="0"/>
  <p:tag name="ANNOTATION_ANIMATION_12" val="3"/>
  <p:tag name="ANNOTATION_ROTATION_12" val="90"/>
  <p:tag name="ANNOTATION_SUB_TYPE_12" val="2"/>
  <p:tag name="ANNOTATION_LOOP_COUNT_12" val="1"/>
  <p:tag name="ANNOTATION_BOX_RADIUS_12" val="0"/>
  <p:tag name="ANNOTATION_BORDER_ALPHA_12" val="100"/>
  <p:tag name="ANNOTATION_BORDER_COLOR_12" val="16777215"/>
  <p:tag name="ANNOTATION_FILL_COLOR_12" val="683492"/>
  <p:tag name="ANNOTATION_FILL_ALPHA_12" val="100"/>
  <p:tag name="ANNOTATION_BORDER_WIDTH_12" val="2"/>
  <p:tag name="ANNOTATION_TYPE_13" val="0"/>
  <p:tag name="ANNOTATION_ANIMATION_13" val="3"/>
  <p:tag name="ANNOTATION_ROTATION_13" val="90"/>
  <p:tag name="ANNOTATION_SUB_TYPE_13" val="2"/>
  <p:tag name="ANNOTATION_LOOP_COUNT_13" val="1"/>
  <p:tag name="ANNOTATION_BOX_RADIUS_13" val="0"/>
  <p:tag name="ANNOTATION_BORDER_ALPHA_13" val="100"/>
  <p:tag name="ANNOTATION_BORDER_COLOR_13" val="16777215"/>
  <p:tag name="ANNOTATION_FILL_COLOR_13" val="683492"/>
  <p:tag name="ANNOTATION_FILL_ALPHA_13" val="100"/>
  <p:tag name="ANNOTATION_BORDER_WIDTH_13" val="2"/>
  <p:tag name="ANNOTATION_TYPE_14" val="0"/>
  <p:tag name="ANNOTATION_ANIMATION_14" val="3"/>
  <p:tag name="ANNOTATION_ROTATION_14" val="90"/>
  <p:tag name="ANNOTATION_SUB_TYPE_14" val="2"/>
  <p:tag name="ANNOTATION_LOOP_COUNT_14" val="1"/>
  <p:tag name="ANNOTATION_BOX_RADIUS_14" val="0"/>
  <p:tag name="ANNOTATION_BORDER_ALPHA_14" val="100"/>
  <p:tag name="ANNOTATION_BORDER_COLOR_14" val="16777215"/>
  <p:tag name="ANNOTATION_FILL_COLOR_14" val="683492"/>
  <p:tag name="ANNOTATION_FILL_ALPHA_14" val="100"/>
  <p:tag name="ANNOTATION_BORDER_WIDTH_14" val="2"/>
  <p:tag name="ANNOTATION_TYPE_15" val="0"/>
  <p:tag name="ANNOTATION_ANIMATION_15" val="3"/>
  <p:tag name="ANNOTATION_ROTATION_15" val="90"/>
  <p:tag name="ANNOTATION_SUB_TYPE_15" val="2"/>
  <p:tag name="ANNOTATION_LOOP_COUNT_15" val="1"/>
  <p:tag name="ANNOTATION_BOX_RADIUS_15" val="0"/>
  <p:tag name="ANNOTATION_BORDER_ALPHA_15" val="100"/>
  <p:tag name="ANNOTATION_BORDER_COLOR_15" val="16777215"/>
  <p:tag name="ANNOTATION_FILL_COLOR_15" val="683492"/>
  <p:tag name="ANNOTATION_FILL_ALPHA_15" val="100"/>
  <p:tag name="ANNOTATION_BORDER_WIDTH_15" val="2"/>
  <p:tag name="ANNOTATION_TYPE_16" val="0"/>
  <p:tag name="ANNOTATION_ANIMATION_16" val="3"/>
  <p:tag name="ANNOTATION_ROTATION_16" val="90"/>
  <p:tag name="ANNOTATION_SUB_TYPE_16" val="2"/>
  <p:tag name="ANNOTATION_LOOP_COUNT_16" val="1"/>
  <p:tag name="ANNOTATION_BOX_RADIUS_16" val="0"/>
  <p:tag name="ANNOTATION_BORDER_ALPHA_16" val="100"/>
  <p:tag name="ANNOTATION_BORDER_COLOR_16" val="16777215"/>
  <p:tag name="ANNOTATION_FILL_COLOR_16" val="683492"/>
  <p:tag name="ANNOTATION_FILL_ALPHA_16" val="100"/>
  <p:tag name="ANNOTATION_BORDER_WIDTH_16" val="2"/>
  <p:tag name="ANNOTATION_TYPE_17" val="0"/>
  <p:tag name="ANNOTATION_ANIMATION_17" val="3"/>
  <p:tag name="ANNOTATION_ROTATION_17" val="90"/>
  <p:tag name="ANNOTATION_SUB_TYPE_17" val="2"/>
  <p:tag name="ANNOTATION_LOOP_COUNT_17" val="1"/>
  <p:tag name="ANNOTATION_BOX_RADIUS_17" val="0"/>
  <p:tag name="ANNOTATION_BORDER_ALPHA_17" val="100"/>
  <p:tag name="ANNOTATION_BORDER_COLOR_17" val="16777215"/>
  <p:tag name="ANNOTATION_FILL_COLOR_17" val="683492"/>
  <p:tag name="ANNOTATION_FILL_ALPHA_17" val="100"/>
  <p:tag name="ANNOTATION_BORDER_WIDTH_17" val="2"/>
  <p:tag name="ANNOTATION_TYPE_18" val="0"/>
  <p:tag name="ANNOTATION_ANIMATION_18" val="3"/>
  <p:tag name="ANNOTATION_ROTATION_18" val="90"/>
  <p:tag name="ANNOTATION_SUB_TYPE_18" val="2"/>
  <p:tag name="ANNOTATION_LOOP_COUNT_18" val="1"/>
  <p:tag name="ANNOTATION_BOX_RADIUS_18" val="0"/>
  <p:tag name="ANNOTATION_BORDER_ALPHA_18" val="100"/>
  <p:tag name="ANNOTATION_BORDER_COLOR_18" val="16777215"/>
  <p:tag name="ANNOTATION_FILL_COLOR_18" val="683492"/>
  <p:tag name="ANNOTATION_FILL_ALPHA_18" val="100"/>
  <p:tag name="ANNOTATION_BORDER_WIDTH_18" val="2"/>
  <p:tag name="ANNOTATION_TYPE_19" val="0"/>
  <p:tag name="ANNOTATION_ANIMATION_19" val="3"/>
  <p:tag name="ANNOTATION_ROTATION_19" val="90"/>
  <p:tag name="ANNOTATION_SUB_TYPE_19" val="2"/>
  <p:tag name="ANNOTATION_LOOP_COUNT_19" val="1"/>
  <p:tag name="ANNOTATION_BOX_RADIUS_19" val="0"/>
  <p:tag name="ANNOTATION_BORDER_ALPHA_19" val="100"/>
  <p:tag name="ANNOTATION_BORDER_COLOR_19" val="16777215"/>
  <p:tag name="ANNOTATION_FILL_COLOR_19" val="683492"/>
  <p:tag name="ANNOTATION_FILL_ALPHA_19" val="100"/>
  <p:tag name="ANNOTATION_BORDER_WIDTH_19" val="2"/>
  <p:tag name="ANNOTATION_TYPE_20" val="0"/>
  <p:tag name="ANNOTATION_ANIMATION_20" val="3"/>
  <p:tag name="ANNOTATION_ROTATION_20" val="90"/>
  <p:tag name="ANNOTATION_SUB_TYPE_20" val="2"/>
  <p:tag name="ANNOTATION_LOOP_COUNT_20" val="1"/>
  <p:tag name="ANNOTATION_BOX_RADIUS_20" val="0"/>
  <p:tag name="ANNOTATION_BORDER_ALPHA_20" val="100"/>
  <p:tag name="ANNOTATION_BORDER_COLOR_20" val="16777215"/>
  <p:tag name="ANNOTATION_FILL_COLOR_20" val="683492"/>
  <p:tag name="ANNOTATION_FILL_ALPHA_20" val="100"/>
  <p:tag name="ANNOTATION_BORDER_WIDTH_20" val="2"/>
  <p:tag name="ANNOTATION_TYPE_21" val="0"/>
  <p:tag name="ANNOTATION_ANIMATION_21" val="3"/>
  <p:tag name="ANNOTATION_ROTATION_21" val="90"/>
  <p:tag name="ANNOTATION_SUB_TYPE_21" val="2"/>
  <p:tag name="ANNOTATION_LOOP_COUNT_21" val="1"/>
  <p:tag name="ANNOTATION_BOX_RADIUS_21" val="0"/>
  <p:tag name="ANNOTATION_BORDER_ALPHA_21" val="100"/>
  <p:tag name="ANNOTATION_BORDER_COLOR_21" val="16777215"/>
  <p:tag name="ANNOTATION_FILL_COLOR_21" val="683492"/>
  <p:tag name="ANNOTATION_FILL_ALPHA_21" val="100"/>
  <p:tag name="ANNOTATION_BORDER_WIDTH_21" val="2"/>
  <p:tag name="ANNOTATION_TYPE_22" val="0"/>
  <p:tag name="ANNOTATION_ANIMATION_22" val="3"/>
  <p:tag name="ANNOTATION_ROTATION_22" val="90"/>
  <p:tag name="ANNOTATION_SUB_TYPE_22" val="2"/>
  <p:tag name="ANNOTATION_LOOP_COUNT_22" val="1"/>
  <p:tag name="ANNOTATION_BOX_RADIUS_22" val="0"/>
  <p:tag name="ANNOTATION_BORDER_ALPHA_22" val="100"/>
  <p:tag name="ANNOTATION_BORDER_COLOR_22" val="16777215"/>
  <p:tag name="ANNOTATION_FILL_COLOR_22" val="683492"/>
  <p:tag name="ANNOTATION_FILL_ALPHA_22" val="100"/>
  <p:tag name="ANNOTATION_BORDER_WIDTH_22" val="2"/>
  <p:tag name="ANNOTATION_TYPE_23" val="0"/>
  <p:tag name="ANNOTATION_ANIMATION_23" val="3"/>
  <p:tag name="ANNOTATION_ROTATION_23" val="90"/>
  <p:tag name="ANNOTATION_SUB_TYPE_23" val="2"/>
  <p:tag name="ANNOTATION_LOOP_COUNT_23" val="1"/>
  <p:tag name="ANNOTATION_BOX_RADIUS_23" val="0"/>
  <p:tag name="ANNOTATION_BORDER_ALPHA_23" val="100"/>
  <p:tag name="ANNOTATION_BORDER_COLOR_23" val="16777215"/>
  <p:tag name="ANNOTATION_FILL_COLOR_23" val="683492"/>
  <p:tag name="ANNOTATION_FILL_ALPHA_23" val="100"/>
  <p:tag name="ANNOTATION_BORDER_WIDTH_23" val="2"/>
  <p:tag name="ANNOTATION_TYPE_24" val="0"/>
  <p:tag name="ANNOTATION_ANIMATION_24" val="3"/>
  <p:tag name="ANNOTATION_ROTATION_24" val="90"/>
  <p:tag name="ANNOTATION_SUB_TYPE_24" val="2"/>
  <p:tag name="ANNOTATION_LOOP_COUNT_24" val="1"/>
  <p:tag name="ANNOTATION_BOX_RADIUS_24" val="0"/>
  <p:tag name="ANNOTATION_BORDER_ALPHA_24" val="100"/>
  <p:tag name="ANNOTATION_BORDER_COLOR_24" val="16777215"/>
  <p:tag name="ANNOTATION_FILL_COLOR_24" val="683492"/>
  <p:tag name="ANNOTATION_FILL_ALPHA_24" val="100"/>
  <p:tag name="ANNOTATION_BORDER_WIDTH_24" val="2"/>
  <p:tag name="ANNOTATION_TYPE_25" val="0"/>
  <p:tag name="ANNOTATION_ANIMATION_25" val="3"/>
  <p:tag name="ANNOTATION_ROTATION_25" val="90"/>
  <p:tag name="ANNOTATION_SUB_TYPE_25" val="2"/>
  <p:tag name="ANNOTATION_LOOP_COUNT_25" val="1"/>
  <p:tag name="ANNOTATION_BOX_RADIUS_25" val="0"/>
  <p:tag name="ANNOTATION_BORDER_ALPHA_25" val="100"/>
  <p:tag name="ANNOTATION_BORDER_COLOR_25" val="16777215"/>
  <p:tag name="ANNOTATION_FILL_COLOR_25" val="683492"/>
  <p:tag name="ANNOTATION_FILL_ALPHA_25" val="100"/>
  <p:tag name="ANNOTATION_BORDER_WIDTH_25" val="2"/>
  <p:tag name="ANNOTATION_TYPE_26" val="0"/>
  <p:tag name="ANNOTATION_ANIMATION_26" val="3"/>
  <p:tag name="ANNOTATION_ROTATION_26" val="90"/>
  <p:tag name="ANNOTATION_SUB_TYPE_26" val="2"/>
  <p:tag name="ANNOTATION_LOOP_COUNT_26" val="1"/>
  <p:tag name="ANNOTATION_BOX_RADIUS_26" val="0"/>
  <p:tag name="ANNOTATION_BORDER_ALPHA_26" val="100"/>
  <p:tag name="ANNOTATION_BORDER_COLOR_26" val="16777215"/>
  <p:tag name="ANNOTATION_FILL_COLOR_26" val="683492"/>
  <p:tag name="ANNOTATION_FILL_ALPHA_26" val="100"/>
  <p:tag name="ANNOTATION_BORDER_WIDTH_26" val="2"/>
  <p:tag name="ANNOTATION_COUNT" val="26"/>
  <p:tag name="ARTICULATE_SLIDE_NAV" val="34"/>
  <p:tag name="ANNOTATION_TOP_1" val="576.1667"/>
  <p:tag name="ANNOTATION_LEFT_1" val="371.3333"/>
  <p:tag name="ANNOTATION_HEIGHT_1" val="185.8333"/>
  <p:tag name="ANNOTATION_WIDTH_1" val="186.3333"/>
  <p:tag name="ANNOTATION_START_1" val="2.5"/>
  <p:tag name="ANNOTATION_END_1" val="3.1"/>
  <p:tag name="ANNOTATION_SLIDE_HEIGHT_1" val="720"/>
  <p:tag name="ANNOTATION_SLIDE_WIDTH_1" val="960"/>
  <p:tag name="ANNOTATION_SCALE_1" val="100"/>
  <p:tag name="ANNOTATION_TOP_2" val="576.1667"/>
  <p:tag name="ANNOTATION_LEFT_2" val="371.3333"/>
  <p:tag name="ANNOTATION_HEIGHT_2" val="185.8333"/>
  <p:tag name="ANNOTATION_WIDTH_2" val="186.3333"/>
  <p:tag name="ANNOTATION_START_2" val="3.1"/>
  <p:tag name="ANNOTATION_END_2" val="5.4"/>
  <p:tag name="ANNOTATION_SLIDE_HEIGHT_2" val="720"/>
  <p:tag name="ANNOTATION_SLIDE_WIDTH_2" val="960"/>
  <p:tag name="ANNOTATION_SCALE_2" val="100"/>
  <p:tag name="ANNOTATION_TOP_3" val="570"/>
  <p:tag name="ANNOTATION_LEFT_3" val="685.5"/>
  <p:tag name="ANNOTATION_HEIGHT_3" val="185.8333"/>
  <p:tag name="ANNOTATION_WIDTH_3" val="186.3333"/>
  <p:tag name="ANNOTATION_START_3" val="5.4"/>
  <p:tag name="ANNOTATION_END_3" val="6"/>
  <p:tag name="ANNOTATION_SLIDE_HEIGHT_3" val="720"/>
  <p:tag name="ANNOTATION_SLIDE_WIDTH_3" val="960"/>
  <p:tag name="ANNOTATION_SCALE_3" val="100"/>
  <p:tag name="ANNOTATION_TOP_4" val="570"/>
  <p:tag name="ANNOTATION_LEFT_4" val="685.5"/>
  <p:tag name="ANNOTATION_HEIGHT_4" val="185.8333"/>
  <p:tag name="ANNOTATION_WIDTH_4" val="186.3333"/>
  <p:tag name="ANNOTATION_START_4" val="6"/>
  <p:tag name="ANNOTATION_END_4" val="6.7"/>
  <p:tag name="ANNOTATION_SLIDE_HEIGHT_4" val="720"/>
  <p:tag name="ANNOTATION_SLIDE_WIDTH_4" val="960"/>
  <p:tag name="ANNOTATION_SCALE_4" val="100"/>
  <p:tag name="ANNOTATION_TOP_5" val="570"/>
  <p:tag name="ANNOTATION_LEFT_5" val="685.5"/>
  <p:tag name="ANNOTATION_HEIGHT_5" val="185.8333"/>
  <p:tag name="ANNOTATION_WIDTH_5" val="186.3333"/>
  <p:tag name="ANNOTATION_START_5" val="6.7"/>
  <p:tag name="ANNOTATION_END_5" val="9.6"/>
  <p:tag name="ANNOTATION_SLIDE_HEIGHT_5" val="720"/>
  <p:tag name="ANNOTATION_SLIDE_WIDTH_5" val="960"/>
  <p:tag name="ANNOTATION_SCALE_5" val="100"/>
  <p:tag name="ANNOTATION_TOP_6" val="264"/>
  <p:tag name="ANNOTATION_LEFT_6" val="517.8334"/>
  <p:tag name="ANNOTATION_HEIGHT_6" val="185.8333"/>
  <p:tag name="ANNOTATION_WIDTH_6" val="186.3333"/>
  <p:tag name="ANNOTATION_START_6" val="9.6"/>
  <p:tag name="ANNOTATION_END_6" val="10.2"/>
  <p:tag name="ANNOTATION_SLIDE_HEIGHT_6" val="720"/>
  <p:tag name="ANNOTATION_SLIDE_WIDTH_6" val="960"/>
  <p:tag name="ANNOTATION_SCALE_6" val="100"/>
  <p:tag name="ANNOTATION_TOP_7" val="264"/>
  <p:tag name="ANNOTATION_LEFT_7" val="517.8334"/>
  <p:tag name="ANNOTATION_HEIGHT_7" val="185.8333"/>
  <p:tag name="ANNOTATION_WIDTH_7" val="186.3333"/>
  <p:tag name="ANNOTATION_START_7" val="10.2"/>
  <p:tag name="ANNOTATION_END_7" val="20.2"/>
  <p:tag name="ANNOTATION_SLIDE_HEIGHT_7" val="720"/>
  <p:tag name="ANNOTATION_SLIDE_WIDTH_7" val="960"/>
  <p:tag name="ANNOTATION_SCALE_7" val="100"/>
  <p:tag name="ANNOTATION_TOP_8" val="418.8333"/>
  <p:tag name="ANNOTATION_LEFT_8" val="582.5"/>
  <p:tag name="ANNOTATION_HEIGHT_8" val="185.8333"/>
  <p:tag name="ANNOTATION_WIDTH_8" val="186.3333"/>
  <p:tag name="ANNOTATION_START_8" val="20.2"/>
  <p:tag name="ANNOTATION_END_8" val="21.2"/>
  <p:tag name="ANNOTATION_SLIDE_HEIGHT_8" val="720"/>
  <p:tag name="ANNOTATION_SLIDE_WIDTH_8" val="960"/>
  <p:tag name="ANNOTATION_SCALE_8" val="100"/>
  <p:tag name="ANNOTATION_TOP_9" val="436.1667"/>
  <p:tag name="ANNOTATION_LEFT_9" val="582.5"/>
  <p:tag name="ANNOTATION_HEIGHT_9" val="185.8333"/>
  <p:tag name="ANNOTATION_WIDTH_9" val="186.3333"/>
  <p:tag name="ANNOTATION_START_9" val="21.2"/>
  <p:tag name="ANNOTATION_END_9" val="21.8"/>
  <p:tag name="ANNOTATION_SLIDE_HEIGHT_9" val="720"/>
  <p:tag name="ANNOTATION_SLIDE_WIDTH_9" val="960"/>
  <p:tag name="ANNOTATION_SCALE_9" val="100"/>
  <p:tag name="ANNOTATION_TOP_10" val="468.5"/>
  <p:tag name="ANNOTATION_LEFT_10" val="585"/>
  <p:tag name="ANNOTATION_HEIGHT_10" val="185.8333"/>
  <p:tag name="ANNOTATION_WIDTH_10" val="186.3333"/>
  <p:tag name="ANNOTATION_START_10" val="21.8"/>
  <p:tag name="ANNOTATION_END_10" val="22.5"/>
  <p:tag name="ANNOTATION_SLIDE_HEIGHT_10" val="720"/>
  <p:tag name="ANNOTATION_SLIDE_WIDTH_10" val="960"/>
  <p:tag name="ANNOTATION_SCALE_10" val="100"/>
  <p:tag name="ANNOTATION_TOP_11" val="489.5"/>
  <p:tag name="ANNOTATION_LEFT_11" val="585"/>
  <p:tag name="ANNOTATION_HEIGHT_11" val="185.8333"/>
  <p:tag name="ANNOTATION_WIDTH_11" val="186.3333"/>
  <p:tag name="ANNOTATION_START_11" val="22.5"/>
  <p:tag name="ANNOTATION_END_11" val="23.2"/>
  <p:tag name="ANNOTATION_SLIDE_HEIGHT_11" val="720"/>
  <p:tag name="ANNOTATION_SLIDE_WIDTH_11" val="960"/>
  <p:tag name="ANNOTATION_SCALE_11" val="100"/>
  <p:tag name="ANNOTATION_TOP_12" val="514.3334"/>
  <p:tag name="ANNOTATION_LEFT_12" val="585"/>
  <p:tag name="ANNOTATION_HEIGHT_12" val="185.8333"/>
  <p:tag name="ANNOTATION_WIDTH_12" val="186.3333"/>
  <p:tag name="ANNOTATION_START_12" val="23.2"/>
  <p:tag name="ANNOTATION_END_12" val="23.9"/>
  <p:tag name="ANNOTATION_SLIDE_HEIGHT_12" val="720"/>
  <p:tag name="ANNOTATION_SLIDE_WIDTH_12" val="960"/>
  <p:tag name="ANNOTATION_SCALE_12" val="100"/>
  <p:tag name="ANNOTATION_TOP_13" val="536.6667"/>
  <p:tag name="ANNOTATION_LEFT_13" val="585"/>
  <p:tag name="ANNOTATION_HEIGHT_13" val="185.8333"/>
  <p:tag name="ANNOTATION_WIDTH_13" val="186.3333"/>
  <p:tag name="ANNOTATION_START_13" val="23.9"/>
  <p:tag name="ANNOTATION_END_13" val="24.5"/>
  <p:tag name="ANNOTATION_SLIDE_HEIGHT_13" val="720"/>
  <p:tag name="ANNOTATION_SLIDE_WIDTH_13" val="960"/>
  <p:tag name="ANNOTATION_SCALE_13" val="100"/>
  <p:tag name="ANNOTATION_TOP_14" val="551.5"/>
  <p:tag name="ANNOTATION_LEFT_14" val="585"/>
  <p:tag name="ANNOTATION_HEIGHT_14" val="185.8333"/>
  <p:tag name="ANNOTATION_WIDTH_14" val="186.3333"/>
  <p:tag name="ANNOTATION_START_14" val="24.5"/>
  <p:tag name="ANNOTATION_END_14" val="27.1"/>
  <p:tag name="ANNOTATION_SLIDE_HEIGHT_14" val="720"/>
  <p:tag name="ANNOTATION_SLIDE_WIDTH_14" val="960"/>
  <p:tag name="ANNOTATION_SCALE_14" val="100"/>
  <p:tag name="ANNOTATION_TOP_15" val="581.1667"/>
  <p:tag name="ANNOTATION_LEFT_15" val="660.6666"/>
  <p:tag name="ANNOTATION_HEIGHT_15" val="185.8333"/>
  <p:tag name="ANNOTATION_WIDTH_15" val="186.3333"/>
  <p:tag name="ANNOTATION_START_15" val="29.7"/>
  <p:tag name="ANNOTATION_END_15" val="36.4"/>
  <p:tag name="ANNOTATION_SLIDE_HEIGHT_15" val="720"/>
  <p:tag name="ANNOTATION_SLIDE_WIDTH_15" val="960"/>
  <p:tag name="ANNOTATION_SCALE_15" val="100"/>
  <p:tag name="ANNOTATION_TOP_16" val="359.3333"/>
  <p:tag name="ANNOTATION_LEFT_16" val="455.8333"/>
  <p:tag name="ANNOTATION_HEIGHT_16" val="185.8333"/>
  <p:tag name="ANNOTATION_WIDTH_16" val="186.3333"/>
  <p:tag name="ANNOTATION_START_16" val="36.4"/>
  <p:tag name="ANNOTATION_END_16" val="37.3"/>
  <p:tag name="ANNOTATION_SLIDE_HEIGHT_16" val="720"/>
  <p:tag name="ANNOTATION_SLIDE_WIDTH_16" val="960"/>
  <p:tag name="ANNOTATION_SCALE_16" val="100"/>
  <p:tag name="ANNOTATION_TOP_17" val="385.3333"/>
  <p:tag name="ANNOTATION_LEFT_17" val="455.8333"/>
  <p:tag name="ANNOTATION_HEIGHT_17" val="185.8333"/>
  <p:tag name="ANNOTATION_WIDTH_17" val="186.3333"/>
  <p:tag name="ANNOTATION_START_17" val="37.3"/>
  <p:tag name="ANNOTATION_END_17" val="37.9"/>
  <p:tag name="ANNOTATION_SLIDE_HEIGHT_17" val="720"/>
  <p:tag name="ANNOTATION_SLIDE_WIDTH_17" val="960"/>
  <p:tag name="ANNOTATION_SCALE_17" val="100"/>
  <p:tag name="ANNOTATION_TOP_18" val="412.6667"/>
  <p:tag name="ANNOTATION_LEFT_18" val="455.8333"/>
  <p:tag name="ANNOTATION_HEIGHT_18" val="185.8333"/>
  <p:tag name="ANNOTATION_WIDTH_18" val="186.3333"/>
  <p:tag name="ANNOTATION_START_18" val="37.9"/>
  <p:tag name="ANNOTATION_END_18" val="38.8"/>
  <p:tag name="ANNOTATION_SLIDE_HEIGHT_18" val="720"/>
  <p:tag name="ANNOTATION_SLIDE_WIDTH_18" val="960"/>
  <p:tag name="ANNOTATION_SCALE_18" val="100"/>
  <p:tag name="ANNOTATION_TOP_19" val="432.5"/>
  <p:tag name="ANNOTATION_LEFT_19" val="455.8333"/>
  <p:tag name="ANNOTATION_HEIGHT_19" val="185.8333"/>
  <p:tag name="ANNOTATION_WIDTH_19" val="186.3333"/>
  <p:tag name="ANNOTATION_START_19" val="38.8"/>
  <p:tag name="ANNOTATION_END_19" val="39.8"/>
  <p:tag name="ANNOTATION_SLIDE_HEIGHT_19" val="720"/>
  <p:tag name="ANNOTATION_SLIDE_WIDTH_19" val="960"/>
  <p:tag name="ANNOTATION_SCALE_19" val="100"/>
  <p:tag name="ANNOTATION_TOP_20" val="466"/>
  <p:tag name="ANNOTATION_LEFT_20" val="454.5"/>
  <p:tag name="ANNOTATION_HEIGHT_20" val="185.8333"/>
  <p:tag name="ANNOTATION_WIDTH_20" val="186.3333"/>
  <p:tag name="ANNOTATION_START_20" val="39.8"/>
  <p:tag name="ANNOTATION_END_20" val="40.4"/>
  <p:tag name="ANNOTATION_SLIDE_HEIGHT_20" val="720"/>
  <p:tag name="ANNOTATION_SLIDE_WIDTH_20" val="960"/>
  <p:tag name="ANNOTATION_SCALE_20" val="100"/>
  <p:tag name="ANNOTATION_TOP_21" val="478.3333"/>
  <p:tag name="ANNOTATION_LEFT_21" val="454.5"/>
  <p:tag name="ANNOTATION_HEIGHT_21" val="185.8333"/>
  <p:tag name="ANNOTATION_WIDTH_21" val="186.3333"/>
  <p:tag name="ANNOTATION_START_21" val="40.4"/>
  <p:tag name="ANNOTATION_END_21" val="41.1"/>
  <p:tag name="ANNOTATION_SLIDE_HEIGHT_21" val="720"/>
  <p:tag name="ANNOTATION_SLIDE_WIDTH_21" val="960"/>
  <p:tag name="ANNOTATION_SCALE_21" val="100"/>
  <p:tag name="ANNOTATION_TOP_22" val="520.5"/>
  <p:tag name="ANNOTATION_LEFT_22" val="454.5"/>
  <p:tag name="ANNOTATION_HEIGHT_22" val="185.8333"/>
  <p:tag name="ANNOTATION_WIDTH_22" val="186.3333"/>
  <p:tag name="ANNOTATION_START_22" val="41.1"/>
  <p:tag name="ANNOTATION_END_22" val="41.6"/>
  <p:tag name="ANNOTATION_SLIDE_HEIGHT_22" val="720"/>
  <p:tag name="ANNOTATION_SLIDE_WIDTH_22" val="960"/>
  <p:tag name="ANNOTATION_SCALE_22" val="100"/>
  <p:tag name="ANNOTATION_TOP_23" val="535.3334"/>
  <p:tag name="ANNOTATION_LEFT_23" val="454.5"/>
  <p:tag name="ANNOTATION_HEIGHT_23" val="185.8333"/>
  <p:tag name="ANNOTATION_WIDTH_23" val="186.3333"/>
  <p:tag name="ANNOTATION_START_23" val="41.6"/>
  <p:tag name="ANNOTATION_END_23" val="42.2"/>
  <p:tag name="ANNOTATION_SLIDE_HEIGHT_23" val="720"/>
  <p:tag name="ANNOTATION_SLIDE_WIDTH_23" val="960"/>
  <p:tag name="ANNOTATION_SCALE_23" val="100"/>
  <p:tag name="ANNOTATION_TOP_24" val="557.6667"/>
  <p:tag name="ANNOTATION_LEFT_24" val="454.5"/>
  <p:tag name="ANNOTATION_HEIGHT_24" val="185.8333"/>
  <p:tag name="ANNOTATION_WIDTH_24" val="186.3333"/>
  <p:tag name="ANNOTATION_START_24" val="42.2"/>
  <p:tag name="ANNOTATION_END_24" val="48.5"/>
  <p:tag name="ANNOTATION_SLIDE_HEIGHT_24" val="720"/>
  <p:tag name="ANNOTATION_SLIDE_WIDTH_24" val="960"/>
  <p:tag name="ANNOTATION_SCALE_24" val="100"/>
  <p:tag name="ANNOTATION_TOP_25" val="276.3333"/>
  <p:tag name="ANNOTATION_LEFT_25" val="517.8334"/>
  <p:tag name="ANNOTATION_HEIGHT_25" val="185.8333"/>
  <p:tag name="ANNOTATION_WIDTH_25" val="186.3333"/>
  <p:tag name="ANNOTATION_START_25" val="54.2"/>
  <p:tag name="ANNOTATION_END_25" val="56.7"/>
  <p:tag name="ANNOTATION_SLIDE_HEIGHT_25" val="720"/>
  <p:tag name="ANNOTATION_SLIDE_WIDTH_25" val="960"/>
  <p:tag name="ANNOTATION_SCALE_25" val="100"/>
  <p:tag name="ANNOTATION_TOP_26" val="406.5"/>
  <p:tag name="ANNOTATION_LEFT_26" val="517.8334"/>
  <p:tag name="ANNOTATION_HEIGHT_26" val="185.8333"/>
  <p:tag name="ANNOTATION_WIDTH_26" val="186.3333"/>
  <p:tag name="ANNOTATION_START_26" val="56.7"/>
  <p:tag name="ANNOTATION_END_26" val="-1"/>
  <p:tag name="ANNOTATION_SLIDE_HEIGHT_26" val="720"/>
  <p:tag name="ANNOTATION_SLIDE_WIDTH_26" val="960"/>
  <p:tag name="ANNOTATION_SCALE_26" val="100"/>
  <p:tag name="ELAPSEDTIME" val="65.60"/>
  <p:tag name="ARTICULATE_NAV_LEVEL" val="1"/>
  <p:tag name="ARTICULATE_SLIDE_PRESENTER_GUID" val="a81b52af-e2d6-4a2a-b623-3d35b2d8fa8b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ARTICULATE_PLAYER_CONTROL_NOTES" val="True"/>
  <p:tag name="ARTICULATE_USED_LAYOUT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BULLET_4" val="8226"/>
  <p:tag name="BULLET_5" val="8226"/>
  <p:tag name="BULLET_6" val="8226"/>
  <p:tag name="BULLET_7" val="8226"/>
  <p:tag name="BULLET_8" val="822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TAR External Review">
  <a:themeElements>
    <a:clrScheme name="STAR External Revie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R External 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R External Revi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 External Revi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 External Revi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 External Revi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 External Revi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 External Revi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1581</TotalTime>
  <Words>425</Words>
  <Application>Microsoft Office PowerPoint</Application>
  <PresentationFormat>On-screen Show (4:3)</PresentationFormat>
  <Paragraphs>106</Paragraphs>
  <Slides>10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Arial Unicode MS</vt:lpstr>
      <vt:lpstr>Arial</vt:lpstr>
      <vt:lpstr>Arial Black</vt:lpstr>
      <vt:lpstr>Calibri</vt:lpstr>
      <vt:lpstr>Calibri Light</vt:lpstr>
      <vt:lpstr>Times New Roman</vt:lpstr>
      <vt:lpstr>Wingdings</vt:lpstr>
      <vt:lpstr>Office Theme</vt:lpstr>
      <vt:lpstr>1_STAR External Review</vt:lpstr>
      <vt:lpstr>2_Custom Design</vt:lpstr>
      <vt:lpstr>5_Default Design</vt:lpstr>
      <vt:lpstr>3_Custom Design</vt:lpstr>
      <vt:lpstr>4_Office Theme</vt:lpstr>
      <vt:lpstr>6_Default Design</vt:lpstr>
      <vt:lpstr>PowerPoint Presentation</vt:lpstr>
      <vt:lpstr>NOAA GOES Constellation (early 2018)  </vt:lpstr>
      <vt:lpstr>GOES-R Series Instruments</vt:lpstr>
      <vt:lpstr>PowerPoint Presentation</vt:lpstr>
      <vt:lpstr>PowerPoint Presentation</vt:lpstr>
      <vt:lpstr>GOES-R (16) as GOES-East GOES-15 as GOES-West</vt:lpstr>
      <vt:lpstr>California from GOES-East</vt:lpstr>
      <vt:lpstr>PowerPoint Presentation</vt:lpstr>
      <vt:lpstr>GOES-R Series web sites </vt:lpstr>
      <vt:lpstr>GOES-R Series web sites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8</cp:revision>
  <dcterms:created xsi:type="dcterms:W3CDTF">2018-01-28T19:14:15Z</dcterms:created>
  <dcterms:modified xsi:type="dcterms:W3CDTF">2018-01-29T21:36:01Z</dcterms:modified>
</cp:coreProperties>
</file>