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0" r:id="rId4"/>
    <p:sldMasterId id="2147483724" r:id="rId5"/>
    <p:sldMasterId id="2147483777" r:id="rId6"/>
    <p:sldMasterId id="2147483789" r:id="rId7"/>
    <p:sldMasterId id="2147483801" r:id="rId8"/>
    <p:sldMasterId id="2147483858" r:id="rId9"/>
    <p:sldMasterId id="2147483870" r:id="rId10"/>
    <p:sldMasterId id="2147483894" r:id="rId11"/>
    <p:sldMasterId id="2147483906" r:id="rId12"/>
    <p:sldMasterId id="2147483918" r:id="rId13"/>
    <p:sldMasterId id="2147483931" r:id="rId14"/>
    <p:sldMasterId id="2147483943" r:id="rId15"/>
    <p:sldMasterId id="2147483955" r:id="rId16"/>
  </p:sldMasterIdLst>
  <p:notesMasterIdLst>
    <p:notesMasterId r:id="rId67"/>
  </p:notesMasterIdLst>
  <p:handoutMasterIdLst>
    <p:handoutMasterId r:id="rId68"/>
  </p:handoutMasterIdLst>
  <p:sldIdLst>
    <p:sldId id="363" r:id="rId17"/>
    <p:sldId id="364" r:id="rId18"/>
    <p:sldId id="491" r:id="rId19"/>
    <p:sldId id="365" r:id="rId20"/>
    <p:sldId id="367" r:id="rId21"/>
    <p:sldId id="462" r:id="rId22"/>
    <p:sldId id="369" r:id="rId23"/>
    <p:sldId id="452" r:id="rId24"/>
    <p:sldId id="379" r:id="rId25"/>
    <p:sldId id="380" r:id="rId26"/>
    <p:sldId id="451" r:id="rId27"/>
    <p:sldId id="474" r:id="rId28"/>
    <p:sldId id="475" r:id="rId29"/>
    <p:sldId id="476" r:id="rId30"/>
    <p:sldId id="477" r:id="rId31"/>
    <p:sldId id="478" r:id="rId32"/>
    <p:sldId id="479" r:id="rId33"/>
    <p:sldId id="480" r:id="rId34"/>
    <p:sldId id="481" r:id="rId35"/>
    <p:sldId id="482" r:id="rId36"/>
    <p:sldId id="450" r:id="rId37"/>
    <p:sldId id="463" r:id="rId38"/>
    <p:sldId id="493" r:id="rId39"/>
    <p:sldId id="494" r:id="rId40"/>
    <p:sldId id="445" r:id="rId41"/>
    <p:sldId id="441" r:id="rId42"/>
    <p:sldId id="447" r:id="rId43"/>
    <p:sldId id="483" r:id="rId44"/>
    <p:sldId id="484" r:id="rId45"/>
    <p:sldId id="485" r:id="rId46"/>
    <p:sldId id="490" r:id="rId47"/>
    <p:sldId id="458" r:id="rId48"/>
    <p:sldId id="464" r:id="rId49"/>
    <p:sldId id="465" r:id="rId50"/>
    <p:sldId id="466" r:id="rId51"/>
    <p:sldId id="468" r:id="rId52"/>
    <p:sldId id="486" r:id="rId53"/>
    <p:sldId id="487" r:id="rId54"/>
    <p:sldId id="488" r:id="rId55"/>
    <p:sldId id="489" r:id="rId56"/>
    <p:sldId id="492" r:id="rId57"/>
    <p:sldId id="471" r:id="rId58"/>
    <p:sldId id="472" r:id="rId59"/>
    <p:sldId id="498" r:id="rId60"/>
    <p:sldId id="499" r:id="rId61"/>
    <p:sldId id="500" r:id="rId62"/>
    <p:sldId id="501" r:id="rId63"/>
    <p:sldId id="495" r:id="rId64"/>
    <p:sldId id="496" r:id="rId65"/>
    <p:sldId id="497" r:id="rId6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16" autoAdjust="0"/>
  </p:normalViewPr>
  <p:slideViewPr>
    <p:cSldViewPr>
      <p:cViewPr varScale="1">
        <p:scale>
          <a:sx n="75" d="100"/>
          <a:sy n="75" d="100"/>
        </p:scale>
        <p:origin x="41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5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5360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5360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5360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C6E0524-FEC8-4A9C-B5BD-B1781C09507F}" type="slidenum">
              <a:rPr lang="en-US" altLang="en-US"/>
              <a:pPr/>
              <a:t>‹#›</a:t>
            </a:fld>
            <a:endParaRPr lang="en-US" altLang="en-US"/>
          </a:p>
        </p:txBody>
      </p:sp>
    </p:spTree>
    <p:extLst>
      <p:ext uri="{BB962C8B-B14F-4D97-AF65-F5344CB8AC3E}">
        <p14:creationId xmlns:p14="http://schemas.microsoft.com/office/powerpoint/2010/main" val="3511107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F478F79-20E1-464D-9D49-8075DDE547FA}" type="slidenum">
              <a:rPr lang="en-US" altLang="en-US"/>
              <a:pPr/>
              <a:t>‹#›</a:t>
            </a:fld>
            <a:endParaRPr lang="en-US" altLang="en-US"/>
          </a:p>
        </p:txBody>
      </p:sp>
    </p:spTree>
    <p:extLst>
      <p:ext uri="{BB962C8B-B14F-4D97-AF65-F5344CB8AC3E}">
        <p14:creationId xmlns:p14="http://schemas.microsoft.com/office/powerpoint/2010/main" val="16340044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4294967295"/>
          </p:nvPr>
        </p:nvSpPr>
        <p:spPr bwMode="auto">
          <a:xfrm>
            <a:off x="3884414" y="8685894"/>
            <a:ext cx="2972098" cy="45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eaLnBrk="0" hangingPunct="0">
              <a:defRPr sz="2300">
                <a:solidFill>
                  <a:schemeClr val="tx1"/>
                </a:solidFill>
                <a:latin typeface="Monotype Corsiva" pitchFamily="66" charset="0"/>
                <a:ea typeface="MS PGothic" pitchFamily="34" charset="-128"/>
              </a:defRPr>
            </a:lvl1pPr>
            <a:lvl2pPr marL="35879619" indent="-35447153" eaLnBrk="0" hangingPunct="0">
              <a:defRPr sz="2300">
                <a:solidFill>
                  <a:schemeClr val="tx1"/>
                </a:solidFill>
                <a:latin typeface="Monotype Corsiva" pitchFamily="66" charset="0"/>
                <a:ea typeface="MS PGothic" pitchFamily="34" charset="-128"/>
              </a:defRPr>
            </a:lvl2pPr>
            <a:lvl3pPr eaLnBrk="0" hangingPunct="0">
              <a:defRPr sz="2300">
                <a:solidFill>
                  <a:schemeClr val="tx1"/>
                </a:solidFill>
                <a:latin typeface="Monotype Corsiva" pitchFamily="66" charset="0"/>
                <a:ea typeface="MS PGothic" pitchFamily="34" charset="-128"/>
              </a:defRPr>
            </a:lvl3pPr>
            <a:lvl4pPr eaLnBrk="0" hangingPunct="0">
              <a:defRPr sz="2300">
                <a:solidFill>
                  <a:schemeClr val="tx1"/>
                </a:solidFill>
                <a:latin typeface="Monotype Corsiva" pitchFamily="66" charset="0"/>
                <a:ea typeface="MS PGothic" pitchFamily="34" charset="-128"/>
              </a:defRPr>
            </a:lvl4pPr>
            <a:lvl5pPr eaLnBrk="0" hangingPunct="0">
              <a:defRPr sz="2300">
                <a:solidFill>
                  <a:schemeClr val="tx1"/>
                </a:solidFill>
                <a:latin typeface="Monotype Corsiva" pitchFamily="66" charset="0"/>
                <a:ea typeface="MS PGothic" pitchFamily="34" charset="-128"/>
              </a:defRPr>
            </a:lvl5pPr>
            <a:lvl6pPr marL="432465" eaLnBrk="0" fontAlgn="base" hangingPunct="0">
              <a:spcBef>
                <a:spcPct val="0"/>
              </a:spcBef>
              <a:spcAft>
                <a:spcPct val="0"/>
              </a:spcAft>
              <a:defRPr sz="2300">
                <a:solidFill>
                  <a:schemeClr val="tx1"/>
                </a:solidFill>
                <a:latin typeface="Monotype Corsiva" pitchFamily="66" charset="0"/>
                <a:ea typeface="MS PGothic" pitchFamily="34" charset="-128"/>
              </a:defRPr>
            </a:lvl6pPr>
            <a:lvl7pPr marL="864931" eaLnBrk="0" fontAlgn="base" hangingPunct="0">
              <a:spcBef>
                <a:spcPct val="0"/>
              </a:spcBef>
              <a:spcAft>
                <a:spcPct val="0"/>
              </a:spcAft>
              <a:defRPr sz="2300">
                <a:solidFill>
                  <a:schemeClr val="tx1"/>
                </a:solidFill>
                <a:latin typeface="Monotype Corsiva" pitchFamily="66" charset="0"/>
                <a:ea typeface="MS PGothic" pitchFamily="34" charset="-128"/>
              </a:defRPr>
            </a:lvl7pPr>
            <a:lvl8pPr marL="1297396" eaLnBrk="0" fontAlgn="base" hangingPunct="0">
              <a:spcBef>
                <a:spcPct val="0"/>
              </a:spcBef>
              <a:spcAft>
                <a:spcPct val="0"/>
              </a:spcAft>
              <a:defRPr sz="2300">
                <a:solidFill>
                  <a:schemeClr val="tx1"/>
                </a:solidFill>
                <a:latin typeface="Monotype Corsiva" pitchFamily="66" charset="0"/>
                <a:ea typeface="MS PGothic" pitchFamily="34" charset="-128"/>
              </a:defRPr>
            </a:lvl8pPr>
            <a:lvl9pPr marL="1729862" eaLnBrk="0" fontAlgn="base" hangingPunct="0">
              <a:spcBef>
                <a:spcPct val="0"/>
              </a:spcBef>
              <a:spcAft>
                <a:spcPct val="0"/>
              </a:spcAft>
              <a:defRPr sz="2300">
                <a:solidFill>
                  <a:schemeClr val="tx1"/>
                </a:solidFill>
                <a:latin typeface="Monotype Corsiva" pitchFamily="66" charset="0"/>
                <a:ea typeface="MS PGothic" pitchFamily="34" charset="-128"/>
              </a:defRPr>
            </a:lvl9pPr>
          </a:lstStyle>
          <a:p>
            <a:pPr eaLnBrk="1" hangingPunct="1"/>
            <a:fld id="{0A96E73E-42D8-41A1-ACBD-4D330C041AA9}" type="slidenum">
              <a:rPr lang="en-US" altLang="en-US">
                <a:solidFill>
                  <a:srgbClr val="000000"/>
                </a:solidFill>
              </a:rPr>
              <a:pPr eaLnBrk="1" hangingPunct="1"/>
              <a:t>11</a:t>
            </a:fld>
            <a:endParaRPr lang="en-US" altLang="en-US">
              <a:solidFill>
                <a:srgbClr val="000000"/>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Original Title: </a:t>
            </a:r>
            <a:r>
              <a:rPr lang="en-US" altLang="en-US" smtClean="0">
                <a:solidFill>
                  <a:srgbClr val="CC0000"/>
                </a:solidFill>
                <a:latin typeface="Arial" pitchFamily="34" charset="0"/>
              </a:rPr>
              <a:t>Spectral Resolution (0.3, 0.6, 1.2 cm**-1) impact on T/q retrieval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DCE537-4D32-BE4C-9B63-552FCAFA52A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6304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DCE537-4D32-BE4C-9B63-552FCAFA52A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52501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E6E26C-F4DA-41E6-BF93-7B1340BA95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5234" name="Rectangle 2"/>
          <p:cNvSpPr>
            <a:spLocks noGrp="1" noRot="1" noChangeAspect="1" noChangeArrowheads="1" noTextEdit="1"/>
          </p:cNvSpPr>
          <p:nvPr>
            <p:ph type="sldImg"/>
          </p:nvPr>
        </p:nvSpPr>
        <p:spPr>
          <a:xfrm>
            <a:off x="1143000" y="684213"/>
            <a:ext cx="4572000" cy="3429000"/>
          </a:xfrm>
          <a:ln/>
        </p:spPr>
      </p:sp>
      <p:sp>
        <p:nvSpPr>
          <p:cNvPr id="95235" name="Rectangle 3"/>
          <p:cNvSpPr>
            <a:spLocks noGrp="1" noChangeArrowheads="1"/>
          </p:cNvSpPr>
          <p:nvPr>
            <p:ph type="body" idx="1"/>
          </p:nvPr>
        </p:nvSpPr>
        <p:spPr>
          <a:xfrm>
            <a:off x="912813" y="4341813"/>
            <a:ext cx="5032375" cy="4117975"/>
          </a:xfrm>
        </p:spPr>
        <p:txBody>
          <a:bodyPr/>
          <a:lstStyle/>
          <a:p>
            <a:endParaRPr lang="de-DE" altLang="en-US"/>
          </a:p>
        </p:txBody>
      </p:sp>
    </p:spTree>
    <p:extLst>
      <p:ext uri="{BB962C8B-B14F-4D97-AF65-F5344CB8AC3E}">
        <p14:creationId xmlns:p14="http://schemas.microsoft.com/office/powerpoint/2010/main" val="242584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C3682-A1A4-4DC3-9F9B-987A5C801009}" type="slidenum">
              <a:rPr lang="en-US" altLang="en-US"/>
              <a:pPr/>
              <a:t>41</a:t>
            </a:fld>
            <a:endParaRPr lang="en-US" alt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400"/>
            <a:ext cx="5029200" cy="4114800"/>
          </a:xfrm>
        </p:spPr>
        <p:txBody>
          <a:bodyPr/>
          <a:lstStyle/>
          <a:p>
            <a:r>
              <a:rPr lang="en-US" altLang="en-US"/>
              <a:t>The Weather Panel provides more specificity for the options stated above, the GIFTS option, and a follow-up that would lead to an operational sounder by 2018.</a:t>
            </a:r>
          </a:p>
          <a:p>
            <a:r>
              <a:rPr lang="en-US" altLang="en-US" sz="800" b="1">
                <a:solidFill>
                  <a:schemeClr val="accent2"/>
                </a:solidFill>
              </a:rPr>
              <a:t>Earth Science and Applications from Space:  National Imperatives for the Next Decade and Beyond</a:t>
            </a:r>
          </a:p>
        </p:txBody>
      </p:sp>
    </p:spTree>
    <p:extLst>
      <p:ext uri="{BB962C8B-B14F-4D97-AF65-F5344CB8AC3E}">
        <p14:creationId xmlns:p14="http://schemas.microsoft.com/office/powerpoint/2010/main" val="178049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026033-CA72-4916-94C3-F2AB7E07644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514" name="Rectangle 2"/>
          <p:cNvSpPr>
            <a:spLocks noGrp="1" noRot="1" noChangeAspect="1" noChangeArrowheads="1" noTextEdit="1"/>
          </p:cNvSpPr>
          <p:nvPr>
            <p:ph type="sldImg"/>
          </p:nvPr>
        </p:nvSpPr>
        <p:spPr>
          <a:xfrm>
            <a:off x="1144588" y="685800"/>
            <a:ext cx="4572000" cy="3429000"/>
          </a:xfrm>
          <a:ln/>
        </p:spPr>
      </p:sp>
      <p:sp>
        <p:nvSpPr>
          <p:cNvPr id="64515" name="Rectangle 3"/>
          <p:cNvSpPr>
            <a:spLocks noGrp="1" noChangeArrowheads="1"/>
          </p:cNvSpPr>
          <p:nvPr>
            <p:ph type="body" idx="1"/>
          </p:nvPr>
        </p:nvSpPr>
        <p:spPr/>
        <p:txBody>
          <a:bodyPr/>
          <a:lstStyle/>
          <a:p>
            <a:r>
              <a:rPr lang="en-US" altLang="en-US"/>
              <a:t>These are calculated spectra, showing important features dealing with temperature and moisture are in the high-spectral data, but are smoothed over in the broad-band data. </a:t>
            </a:r>
            <a:r>
              <a:rPr lang="en-US" altLang="ko-KR">
                <a:ea typeface="굴림" panose="020B0600000101010101" pitchFamily="34" charset="-127"/>
              </a:rPr>
              <a:t>Figure courtesy of J. Sieglaff, CIMSS.</a:t>
            </a:r>
          </a:p>
          <a:p>
            <a:endParaRPr lang="en-US" altLang="ko-KR">
              <a:ea typeface="굴림" panose="020B0600000101010101" pitchFamily="34" charset="-127"/>
            </a:endParaRPr>
          </a:p>
          <a:p>
            <a:r>
              <a:rPr lang="en-US" altLang="ko-KR">
                <a:ea typeface="굴림" panose="020B0600000101010101" pitchFamily="34" charset="-127"/>
              </a:rPr>
              <a:t>I’m not sure it is useful to show an entire spectrum. Rather I prefer to show the above and indicate that it is these little wiggles that make the HES so valuable and that the current GOES smears out.</a:t>
            </a:r>
          </a:p>
          <a:p>
            <a:endParaRPr lang="en-US" altLang="en-US"/>
          </a:p>
        </p:txBody>
      </p:sp>
    </p:spTree>
    <p:extLst>
      <p:ext uri="{BB962C8B-B14F-4D97-AF65-F5344CB8AC3E}">
        <p14:creationId xmlns:p14="http://schemas.microsoft.com/office/powerpoint/2010/main" val="103139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EBC4E2-A637-4CF7-8556-CA09025F402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6562" name="Rectangle 2"/>
          <p:cNvSpPr>
            <a:spLocks noGrp="1" noRot="1" noChangeAspect="1" noChangeArrowheads="1" noTextEdit="1"/>
          </p:cNvSpPr>
          <p:nvPr>
            <p:ph type="sldImg"/>
          </p:nvPr>
        </p:nvSpPr>
        <p:spPr>
          <a:xfrm>
            <a:off x="1144588" y="685800"/>
            <a:ext cx="4572000" cy="3429000"/>
          </a:xfrm>
          <a:ln/>
        </p:spPr>
      </p:sp>
      <p:sp>
        <p:nvSpPr>
          <p:cNvPr id="66563" name="Rectangle 3"/>
          <p:cNvSpPr>
            <a:spLocks noGrp="1" noChangeArrowheads="1"/>
          </p:cNvSpPr>
          <p:nvPr>
            <p:ph type="body" idx="1"/>
          </p:nvPr>
        </p:nvSpPr>
        <p:spPr/>
        <p:txBody>
          <a:bodyPr/>
          <a:lstStyle/>
          <a:p>
            <a:r>
              <a:rPr lang="en-US" altLang="en-US"/>
              <a:t>Plus, the ABI needs temperature information from NWP to compensate for only one co2 band.</a:t>
            </a:r>
          </a:p>
        </p:txBody>
      </p:sp>
    </p:spTree>
    <p:extLst>
      <p:ext uri="{BB962C8B-B14F-4D97-AF65-F5344CB8AC3E}">
        <p14:creationId xmlns:p14="http://schemas.microsoft.com/office/powerpoint/2010/main" val="2680312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20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74EEC6D5-E2B8-4950-985B-98DCEEA587A9}" type="slidenum">
              <a:rPr lang="en-US" smtClean="0">
                <a:solidFill>
                  <a:srgbClr val="000000"/>
                </a:solidFill>
              </a:rPr>
              <a:pPr eaLnBrk="1" hangingPunct="1"/>
              <a:t>24</a:t>
            </a:fld>
            <a:endParaRPr lang="en-US" smtClean="0">
              <a:solidFill>
                <a:srgbClr val="000000"/>
              </a:solidFill>
            </a:endParaRPr>
          </a:p>
        </p:txBody>
      </p:sp>
    </p:spTree>
    <p:extLst>
      <p:ext uri="{BB962C8B-B14F-4D97-AF65-F5344CB8AC3E}">
        <p14:creationId xmlns:p14="http://schemas.microsoft.com/office/powerpoint/2010/main" val="3458509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zh-CN" smtClean="0"/>
              <a:t>Horizontal mesh size has reduced exponentially over time with a halving roughly every 8 years.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is a training on NUCAPS Soundings that are </a:t>
            </a:r>
            <a:r>
              <a:rPr lang="en-US" dirty="0" smtClean="0">
                <a:solidFill>
                  <a:srgbClr val="000000"/>
                </a:solidFill>
                <a:ea typeface="Times New Roman"/>
                <a:cs typeface="Calibri"/>
              </a:rPr>
              <a:t>available </a:t>
            </a:r>
            <a:r>
              <a:rPr lang="en-US" dirty="0">
                <a:solidFill>
                  <a:srgbClr val="000000"/>
                </a:solidFill>
                <a:ea typeface="Times New Roman"/>
                <a:cs typeface="Calibri"/>
              </a:rPr>
              <a:t>in AWIPS.  </a:t>
            </a:r>
            <a:endParaRPr lang="en-US" dirty="0">
              <a:ea typeface="Times New Roman"/>
              <a:cs typeface="Times New Roman"/>
            </a:endParaRPr>
          </a:p>
          <a:p>
            <a:pPr>
              <a:lnSpc>
                <a:spcPct val="115000"/>
              </a:lnSpc>
            </a:pPr>
            <a:r>
              <a:rPr lang="en-US" dirty="0">
                <a:solidFill>
                  <a:srgbClr val="000000"/>
                </a:solidFill>
                <a:ea typeface="Times New Roman"/>
                <a:cs typeface="Calibri"/>
              </a:rPr>
              <a:t>This training will explain how NUCAPS soundings are created, how to find them in AWIPS, </a:t>
            </a:r>
            <a:r>
              <a:rPr lang="en-US" dirty="0" smtClean="0">
                <a:solidFill>
                  <a:srgbClr val="000000"/>
                </a:solidFill>
                <a:ea typeface="Times New Roman"/>
                <a:cs typeface="Calibri"/>
              </a:rPr>
              <a:t>how to use them and </a:t>
            </a:r>
            <a:r>
              <a:rPr lang="en-US" dirty="0">
                <a:solidFill>
                  <a:srgbClr val="000000"/>
                </a:solidFill>
                <a:ea typeface="Times New Roman"/>
                <a:cs typeface="Calibri"/>
              </a:rPr>
              <a:t>how to modify them.</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D203E-77D9-4514-B5C7-BE2FF8D438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68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NUCAPS is the NOAA Unique </a:t>
            </a:r>
            <a:r>
              <a:rPr lang="en-US" strike="sngStrike" dirty="0" err="1">
                <a:solidFill>
                  <a:srgbClr val="000000"/>
                </a:solidFill>
                <a:ea typeface="Times New Roman"/>
                <a:cs typeface="Calibri"/>
              </a:rPr>
              <a:t>CrIS</a:t>
            </a:r>
            <a:r>
              <a:rPr lang="en-US" strike="sngStrike" dirty="0">
                <a:solidFill>
                  <a:srgbClr val="000000"/>
                </a:solidFill>
                <a:ea typeface="Times New Roman"/>
                <a:cs typeface="Calibri"/>
              </a:rPr>
              <a:t> ATMS</a:t>
            </a:r>
            <a:r>
              <a:rPr lang="en-US" dirty="0">
                <a:solidFill>
                  <a:srgbClr val="000000"/>
                </a:solidFill>
                <a:ea typeface="Times New Roman"/>
                <a:cs typeface="Calibri"/>
              </a:rPr>
              <a:t> </a:t>
            </a:r>
            <a:r>
              <a:rPr lang="en-US" dirty="0" smtClean="0">
                <a:solidFill>
                  <a:srgbClr val="000000"/>
                </a:solidFill>
                <a:ea typeface="Times New Roman"/>
                <a:cs typeface="Calibri"/>
              </a:rPr>
              <a:t>Combined Atmospheric</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Processing </a:t>
            </a:r>
            <a:r>
              <a:rPr lang="en-US" dirty="0">
                <a:solidFill>
                  <a:srgbClr val="000000"/>
                </a:solidFill>
                <a:ea typeface="Times New Roman"/>
                <a:cs typeface="Calibri"/>
              </a:rPr>
              <a:t>System, combining information from </a:t>
            </a:r>
            <a:r>
              <a:rPr lang="en-US" dirty="0" err="1">
                <a:solidFill>
                  <a:srgbClr val="000000"/>
                </a:solidFill>
                <a:ea typeface="Times New Roman"/>
                <a:cs typeface="Calibri"/>
              </a:rPr>
              <a:t>CriS</a:t>
            </a:r>
            <a:r>
              <a:rPr lang="en-US" dirty="0">
                <a:solidFill>
                  <a:srgbClr val="000000"/>
                </a:solidFill>
                <a:ea typeface="Times New Roman"/>
                <a:cs typeface="Calibri"/>
              </a:rPr>
              <a:t> (</a:t>
            </a:r>
            <a:r>
              <a:rPr lang="en-US" dirty="0" smtClean="0">
                <a:solidFill>
                  <a:srgbClr val="000000"/>
                </a:solidFill>
                <a:ea typeface="Times New Roman"/>
                <a:cs typeface="Calibri"/>
              </a:rPr>
              <a:t>an </a:t>
            </a:r>
            <a:r>
              <a:rPr lang="en-US" dirty="0">
                <a:solidFill>
                  <a:srgbClr val="000000"/>
                </a:solidFill>
                <a:ea typeface="Times New Roman"/>
                <a:cs typeface="Calibri"/>
              </a:rPr>
              <a:t>infrared sounder) and ATMS (a microwave sounder</a:t>
            </a:r>
            <a:r>
              <a:rPr lang="en-US" dirty="0" smtClean="0">
                <a:solidFill>
                  <a:srgbClr val="000000"/>
                </a:solidFill>
                <a:ea typeface="Times New Roman"/>
                <a:cs typeface="Calibri"/>
              </a:rPr>
              <a:t>) on</a:t>
            </a:r>
            <a:r>
              <a:rPr lang="en-US" baseline="0" dirty="0" smtClean="0">
                <a:solidFill>
                  <a:srgbClr val="000000"/>
                </a:solidFill>
                <a:ea typeface="Times New Roman"/>
                <a:cs typeface="Calibri"/>
              </a:rPr>
              <a:t> Suomi/NPP, or IASI and AMSU/MHS on </a:t>
            </a:r>
            <a:r>
              <a:rPr lang="en-US" baseline="0" dirty="0" err="1" smtClean="0">
                <a:solidFill>
                  <a:srgbClr val="000000"/>
                </a:solidFill>
                <a:ea typeface="Times New Roman"/>
                <a:cs typeface="Calibri"/>
              </a:rPr>
              <a:t>MetopA</a:t>
            </a:r>
            <a:r>
              <a:rPr lang="en-US" baseline="0" dirty="0" smtClean="0">
                <a:solidFill>
                  <a:srgbClr val="000000"/>
                </a:solidFill>
                <a:ea typeface="Times New Roman"/>
                <a:cs typeface="Calibri"/>
              </a:rPr>
              <a:t> and </a:t>
            </a:r>
            <a:r>
              <a:rPr lang="en-US" baseline="0" dirty="0" err="1" smtClean="0">
                <a:solidFill>
                  <a:srgbClr val="000000"/>
                </a:solidFill>
                <a:ea typeface="Times New Roman"/>
                <a:cs typeface="Calibri"/>
              </a:rPr>
              <a:t>Metop</a:t>
            </a:r>
            <a:r>
              <a:rPr lang="en-US" baseline="0" dirty="0" smtClean="0">
                <a:solidFill>
                  <a:srgbClr val="000000"/>
                </a:solidFill>
                <a:ea typeface="Times New Roman"/>
                <a:cs typeface="Calibri"/>
              </a:rPr>
              <a:t>/B</a:t>
            </a:r>
            <a:r>
              <a:rPr lang="en-US" dirty="0" smtClean="0">
                <a:solidFill>
                  <a:srgbClr val="000000"/>
                </a:solidFill>
                <a:ea typeface="Times New Roman"/>
                <a:cs typeface="Calibri"/>
              </a:rPr>
              <a:t>.  </a:t>
            </a:r>
            <a:r>
              <a:rPr lang="en-US" baseline="0" dirty="0" smtClean="0">
                <a:solidFill>
                  <a:srgbClr val="000000"/>
                </a:solidFill>
                <a:ea typeface="Times New Roman"/>
                <a:cs typeface="Calibri"/>
              </a:rPr>
              <a:t> The Equatorial crossing times for the different polar orbiters are shown.  Data appears in AWIPS after it is downlinked at Svalbard and then proceeds through computers that process it – and that process takes about 60 minutes.  If you have access to a direct broadcast antenna, as shown in that small image, you can have NUCAPS soundings in AWIPS more quickly – about 30 minutes.</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D203E-77D9-4514-B5C7-BE2FF8D438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65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New to AWIPS 16.2.1-7:  Color coded dots.  Yellow and Red points have failed quality</a:t>
            </a:r>
            <a:r>
              <a:rPr lang="en-US" baseline="0" dirty="0" smtClean="0"/>
              <a:t> control, green points have passed QC.   Red points denote soundings for which microwave and infrared retrievals have failed;  yellow points denote soundings for which the microwave retrieval completed successfully but the infrared (sounder) regression or retrieval failed.  Green points are good.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D203E-77D9-4514-B5C7-BE2FF8D438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969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caption is added</a:t>
            </a:r>
            <a:endParaRPr lang="en-US" dirty="0"/>
          </a:p>
        </p:txBody>
      </p:sp>
      <p:sp>
        <p:nvSpPr>
          <p:cNvPr id="4" name="Slide Number Placeholder 3"/>
          <p:cNvSpPr>
            <a:spLocks noGrp="1"/>
          </p:cNvSpPr>
          <p:nvPr>
            <p:ph type="sldNum" sz="quarter" idx="10"/>
          </p:nvPr>
        </p:nvSpPr>
        <p:spPr/>
        <p:txBody>
          <a:bodyPr/>
          <a:lstStyle/>
          <a:p>
            <a:pPr>
              <a:defRPr/>
            </a:pPr>
            <a:fld id="{6D49876D-B821-487F-8D24-81F3BD263D1A}"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720323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0FA113-6709-4980-A477-A390E41D2539}" type="datetime1">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929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36212-6AEA-42D6-AE62-EFB2B47A6280}" type="datetime1">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997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08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04950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473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6582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9779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478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3246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60198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443038" y="985838"/>
            <a:ext cx="7239000" cy="1444625"/>
          </a:xfrm>
        </p:spPr>
        <p:txBody>
          <a:bodyPr/>
          <a:lstStyle>
            <a:lvl1pPr>
              <a:defRPr sz="4000"/>
            </a:lvl1pPr>
          </a:lstStyle>
          <a:p>
            <a:pPr lvl="0"/>
            <a:r>
              <a:rPr lang="en-US" altLang="en-US" noProof="0" smtClean="0"/>
              <a:t>Click to edit Master title style</a:t>
            </a:r>
          </a:p>
        </p:txBody>
      </p:sp>
      <p:sp>
        <p:nvSpPr>
          <p:cNvPr id="25603" name="Rectangle 3"/>
          <p:cNvSpPr>
            <a:spLocks noGrp="1" noChangeArrowheads="1"/>
          </p:cNvSpPr>
          <p:nvPr>
            <p:ph type="subTitle" idx="1"/>
          </p:nvPr>
        </p:nvSpPr>
        <p:spPr>
          <a:xfrm>
            <a:off x="1443038" y="3427413"/>
            <a:ext cx="7239000" cy="1752600"/>
          </a:xfrm>
        </p:spPr>
        <p:txBody>
          <a:bodyPr/>
          <a:lstStyle>
            <a:lvl1pPr marL="0" indent="0">
              <a:buFont typeface="Wingdings" panose="05000000000000000000" pitchFamily="2" charset="2"/>
              <a:buNone/>
              <a:defRPr/>
            </a:lvl1pPr>
          </a:lstStyle>
          <a:p>
            <a:pPr lvl="0"/>
            <a:r>
              <a:rPr lang="en-US" altLang="en-US" noProof="0" smtClean="0"/>
              <a:t>Click to edit Master subtitle style</a:t>
            </a:r>
          </a:p>
        </p:txBody>
      </p:sp>
      <p:sp>
        <p:nvSpPr>
          <p:cNvPr id="25604" name="Rectangle 4"/>
          <p:cNvSpPr>
            <a:spLocks noGrp="1" noChangeArrowheads="1"/>
          </p:cNvSpPr>
          <p:nvPr>
            <p:ph type="dt" sz="half" idx="2"/>
          </p:nvPr>
        </p:nvSpPr>
        <p:spPr/>
        <p:txBody>
          <a:bodyPr/>
          <a:lstStyle>
            <a:lvl1pPr>
              <a:defRPr/>
            </a:lvl1pPr>
          </a:lstStyle>
          <a:p>
            <a:endParaRPr lang="en-US" altLang="en-US"/>
          </a:p>
        </p:txBody>
      </p:sp>
      <p:sp>
        <p:nvSpPr>
          <p:cNvPr id="25605" name="Rectangle 5"/>
          <p:cNvSpPr>
            <a:spLocks noGrp="1" noChangeArrowheads="1"/>
          </p:cNvSpPr>
          <p:nvPr>
            <p:ph type="ftr" sz="quarter" idx="3"/>
          </p:nvPr>
        </p:nvSpPr>
        <p:spPr/>
        <p:txBody>
          <a:bodyPr/>
          <a:lstStyle>
            <a:lvl1pPr>
              <a:defRPr/>
            </a:lvl1pPr>
          </a:lstStyle>
          <a:p>
            <a:endParaRPr lang="en-US" altLang="en-US"/>
          </a:p>
        </p:txBody>
      </p:sp>
      <p:sp>
        <p:nvSpPr>
          <p:cNvPr id="25606" name="Rectangle 6"/>
          <p:cNvSpPr>
            <a:spLocks noGrp="1" noChangeArrowheads="1"/>
          </p:cNvSpPr>
          <p:nvPr>
            <p:ph type="sldNum" sz="quarter" idx="4"/>
          </p:nvPr>
        </p:nvSpPr>
        <p:spPr/>
        <p:txBody>
          <a:bodyPr/>
          <a:lstStyle>
            <a:lvl1pPr>
              <a:defRPr/>
            </a:lvl1pPr>
          </a:lstStyle>
          <a:p>
            <a:fld id="{2D6B50B8-452B-4D47-B3E8-D4E797FEB7A7}" type="slidenum">
              <a:rPr lang="en-US" altLang="en-US"/>
              <a:pPr/>
              <a:t>‹#›</a:t>
            </a:fld>
            <a:endParaRPr lang="en-US" altLang="en-US"/>
          </a:p>
        </p:txBody>
      </p:sp>
    </p:spTree>
    <p:extLst>
      <p:ext uri="{BB962C8B-B14F-4D97-AF65-F5344CB8AC3E}">
        <p14:creationId xmlns:p14="http://schemas.microsoft.com/office/powerpoint/2010/main" val="1287578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C16B4A4-F4CF-490E-8FF1-0144DF8BADF2}" type="slidenum">
              <a:rPr lang="en-US" altLang="en-US"/>
              <a:pPr/>
              <a:t>‹#›</a:t>
            </a:fld>
            <a:endParaRPr lang="en-US" altLang="en-US"/>
          </a:p>
        </p:txBody>
      </p:sp>
    </p:spTree>
    <p:extLst>
      <p:ext uri="{BB962C8B-B14F-4D97-AF65-F5344CB8AC3E}">
        <p14:creationId xmlns:p14="http://schemas.microsoft.com/office/powerpoint/2010/main" val="312412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254D09-F053-4759-BDDF-6957BCF19C9F}" type="datetime1">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803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C7AEFE-580C-469E-BD25-8BF82BA17D6F}" type="slidenum">
              <a:rPr lang="en-US" altLang="en-US"/>
              <a:pPr/>
              <a:t>‹#›</a:t>
            </a:fld>
            <a:endParaRPr lang="en-US" altLang="en-US"/>
          </a:p>
        </p:txBody>
      </p:sp>
    </p:spTree>
    <p:extLst>
      <p:ext uri="{BB962C8B-B14F-4D97-AF65-F5344CB8AC3E}">
        <p14:creationId xmlns:p14="http://schemas.microsoft.com/office/powerpoint/2010/main" val="4182675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447800"/>
            <a:ext cx="36957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447800"/>
            <a:ext cx="3695700" cy="464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EE11BA7-53E5-4ED2-9494-EEDD5C28FF9C}" type="slidenum">
              <a:rPr lang="en-US" altLang="en-US"/>
              <a:pPr/>
              <a:t>‹#›</a:t>
            </a:fld>
            <a:endParaRPr lang="en-US" altLang="en-US"/>
          </a:p>
        </p:txBody>
      </p:sp>
    </p:spTree>
    <p:extLst>
      <p:ext uri="{BB962C8B-B14F-4D97-AF65-F5344CB8AC3E}">
        <p14:creationId xmlns:p14="http://schemas.microsoft.com/office/powerpoint/2010/main" val="34554247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C279AFC-9A40-4A63-9CFF-6F2B2C8B1833}" type="slidenum">
              <a:rPr lang="en-US" altLang="en-US"/>
              <a:pPr/>
              <a:t>‹#›</a:t>
            </a:fld>
            <a:endParaRPr lang="en-US" altLang="en-US"/>
          </a:p>
        </p:txBody>
      </p:sp>
    </p:spTree>
    <p:extLst>
      <p:ext uri="{BB962C8B-B14F-4D97-AF65-F5344CB8AC3E}">
        <p14:creationId xmlns:p14="http://schemas.microsoft.com/office/powerpoint/2010/main" val="2247651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4D79D2C-9E40-432C-BCF5-9D446067CF5C}" type="slidenum">
              <a:rPr lang="en-US" altLang="en-US"/>
              <a:pPr/>
              <a:t>‹#›</a:t>
            </a:fld>
            <a:endParaRPr lang="en-US" altLang="en-US"/>
          </a:p>
        </p:txBody>
      </p:sp>
    </p:spTree>
    <p:extLst>
      <p:ext uri="{BB962C8B-B14F-4D97-AF65-F5344CB8AC3E}">
        <p14:creationId xmlns:p14="http://schemas.microsoft.com/office/powerpoint/2010/main" val="37270774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9EC2649-D086-4456-9DB8-4FBCFF7FBE56}" type="slidenum">
              <a:rPr lang="en-US" altLang="en-US"/>
              <a:pPr/>
              <a:t>‹#›</a:t>
            </a:fld>
            <a:endParaRPr lang="en-US" altLang="en-US"/>
          </a:p>
        </p:txBody>
      </p:sp>
    </p:spTree>
    <p:extLst>
      <p:ext uri="{BB962C8B-B14F-4D97-AF65-F5344CB8AC3E}">
        <p14:creationId xmlns:p14="http://schemas.microsoft.com/office/powerpoint/2010/main" val="17075689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C3FC432-7A37-4F11-9169-E1DC72A5D16E}" type="slidenum">
              <a:rPr lang="en-US" altLang="en-US"/>
              <a:pPr/>
              <a:t>‹#›</a:t>
            </a:fld>
            <a:endParaRPr lang="en-US" altLang="en-US"/>
          </a:p>
        </p:txBody>
      </p:sp>
    </p:spTree>
    <p:extLst>
      <p:ext uri="{BB962C8B-B14F-4D97-AF65-F5344CB8AC3E}">
        <p14:creationId xmlns:p14="http://schemas.microsoft.com/office/powerpoint/2010/main" val="1563245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6B25D66-AC6E-4BBD-8A01-4F98EDDE0D18}" type="slidenum">
              <a:rPr lang="en-US" altLang="en-US"/>
              <a:pPr/>
              <a:t>‹#›</a:t>
            </a:fld>
            <a:endParaRPr lang="en-US" altLang="en-US"/>
          </a:p>
        </p:txBody>
      </p:sp>
    </p:spTree>
    <p:extLst>
      <p:ext uri="{BB962C8B-B14F-4D97-AF65-F5344CB8AC3E}">
        <p14:creationId xmlns:p14="http://schemas.microsoft.com/office/powerpoint/2010/main" val="260362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9E96126-177D-4791-BEFC-7B57D17698E3}" type="slidenum">
              <a:rPr lang="en-US" altLang="en-US"/>
              <a:pPr/>
              <a:t>‹#›</a:t>
            </a:fld>
            <a:endParaRPr lang="en-US" altLang="en-US"/>
          </a:p>
        </p:txBody>
      </p:sp>
    </p:spTree>
    <p:extLst>
      <p:ext uri="{BB962C8B-B14F-4D97-AF65-F5344CB8AC3E}">
        <p14:creationId xmlns:p14="http://schemas.microsoft.com/office/powerpoint/2010/main" val="2721332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18859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0"/>
            <a:ext cx="5505450" cy="60960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5630160-4F3D-4BEB-9E46-C8C1D3570494}" type="slidenum">
              <a:rPr lang="en-US" altLang="en-US"/>
              <a:pPr/>
              <a:t>‹#›</a:t>
            </a:fld>
            <a:endParaRPr lang="en-US" altLang="en-US"/>
          </a:p>
        </p:txBody>
      </p:sp>
    </p:spTree>
    <p:extLst>
      <p:ext uri="{BB962C8B-B14F-4D97-AF65-F5344CB8AC3E}">
        <p14:creationId xmlns:p14="http://schemas.microsoft.com/office/powerpoint/2010/main" val="26479818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8763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4450"/>
            <a:ext cx="100806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局徽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0"/>
            <a:ext cx="125888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zh-CN" altLang="en-US" smtClean="0"/>
              <a:t>单击此处编辑母版标题样式</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en-GB" dirty="0"/>
          </a:p>
        </p:txBody>
      </p:sp>
    </p:spTree>
    <p:extLst>
      <p:ext uri="{BB962C8B-B14F-4D97-AF65-F5344CB8AC3E}">
        <p14:creationId xmlns:p14="http://schemas.microsoft.com/office/powerpoint/2010/main" val="37129834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1377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25902516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784350"/>
            <a:ext cx="38100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84350"/>
            <a:ext cx="3810000" cy="4572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6510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08614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7346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452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1080021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3539376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7578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512763"/>
            <a:ext cx="5676900" cy="584358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5724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493713" y="304800"/>
            <a:ext cx="8203720" cy="708025"/>
          </a:xfrm>
        </p:spPr>
        <p:txBody>
          <a:bodyPr/>
          <a:lstStyle>
            <a:lvl1pPr>
              <a:defRPr b="1"/>
            </a:lvl1pPr>
          </a:lstStyle>
          <a:p>
            <a:r>
              <a:rPr lang="zh-CN" altLang="en-US" smtClean="0"/>
              <a:t>单击此处编辑母版标题样式</a:t>
            </a:r>
            <a:endParaRPr lang="en-GB" dirty="0"/>
          </a:p>
        </p:txBody>
      </p:sp>
      <p:sp>
        <p:nvSpPr>
          <p:cNvPr id="3" name="Content Placeholder 2"/>
          <p:cNvSpPr>
            <a:spLocks noGrp="1"/>
          </p:cNvSpPr>
          <p:nvPr>
            <p:ph idx="1"/>
          </p:nvPr>
        </p:nvSpPr>
        <p:spPr>
          <a:xfrm>
            <a:off x="457200" y="1219200"/>
            <a:ext cx="8250865" cy="5298558"/>
          </a:xfrm>
        </p:spPr>
        <p:txBody>
          <a:bodyPr/>
          <a:lstStyle>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GB" dirty="0"/>
          </a:p>
        </p:txBody>
      </p:sp>
    </p:spTree>
    <p:extLst>
      <p:ext uri="{BB962C8B-B14F-4D97-AF65-F5344CB8AC3E}">
        <p14:creationId xmlns:p14="http://schemas.microsoft.com/office/powerpoint/2010/main" val="19625109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65652529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91228065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4881993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676A6B-6E6E-4C9D-A496-174996BE4829}"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0566153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676A6B-6E6E-4C9D-A496-174996BE4829}"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46819483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676A6B-6E6E-4C9D-A496-174996BE4829}" type="datetimeFigureOut">
              <a:rPr lang="en-US" smtClean="0"/>
              <a:t>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29405263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676A6B-6E6E-4C9D-A496-174996BE4829}" type="datetimeFigureOut">
              <a:rPr lang="en-US" smtClean="0"/>
              <a:t>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32478569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676A6B-6E6E-4C9D-A496-174996BE4829}" type="datetimeFigureOut">
              <a:rPr lang="en-US" smtClean="0"/>
              <a:t>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713652802"/>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39248757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676A6B-6E6E-4C9D-A496-174996BE4829}" type="datetimeFigureOut">
              <a:rPr lang="en-US" smtClean="0"/>
              <a:t>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75375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9468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10896424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676A6B-6E6E-4C9D-A496-174996BE4829}" type="datetimeFigureOut">
              <a:rPr lang="en-US" smtClean="0"/>
              <a:t>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E060F2-3BF4-428D-80BE-82B207181A67}" type="slidenum">
              <a:rPr lang="en-US" smtClean="0"/>
              <a:t>‹#›</a:t>
            </a:fld>
            <a:endParaRPr lang="en-US"/>
          </a:p>
        </p:txBody>
      </p:sp>
    </p:spTree>
    <p:extLst>
      <p:ext uri="{BB962C8B-B14F-4D97-AF65-F5344CB8AC3E}">
        <p14:creationId xmlns:p14="http://schemas.microsoft.com/office/powerpoint/2010/main" val="29594224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3660775" y="666750"/>
            <a:ext cx="5240338" cy="1319213"/>
          </a:xfrm>
        </p:spPr>
        <p:txBody>
          <a:bodyPr anchor="b"/>
          <a:lstStyle>
            <a:lvl1pPr>
              <a:defRPr sz="3200"/>
            </a:lvl1pPr>
          </a:lstStyle>
          <a:p>
            <a:pPr lvl="0"/>
            <a:r>
              <a:rPr lang="en-GB" altLang="en-US" noProof="0" smtClean="0"/>
              <a:t>Click to edit Master title style</a:t>
            </a:r>
          </a:p>
        </p:txBody>
      </p:sp>
      <p:sp>
        <p:nvSpPr>
          <p:cNvPr id="93187" name="Rectangle 3"/>
          <p:cNvSpPr>
            <a:spLocks noGrp="1" noChangeArrowheads="1"/>
          </p:cNvSpPr>
          <p:nvPr>
            <p:ph type="subTitle" sz="quarter" idx="1"/>
          </p:nvPr>
        </p:nvSpPr>
        <p:spPr>
          <a:xfrm>
            <a:off x="3651250" y="1992313"/>
            <a:ext cx="5256213" cy="1093787"/>
          </a:xfrm>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0" indent="0">
              <a:defRPr sz="1800">
                <a:solidFill>
                  <a:schemeClr val="bg1"/>
                </a:solidFill>
                <a:latin typeface="Century Gothic" panose="020B0502020202020204" pitchFamily="34" charset="0"/>
              </a:defRPr>
            </a:lvl1pPr>
          </a:lstStyle>
          <a:p>
            <a:pPr lvl="0"/>
            <a:r>
              <a:rPr lang="en-GB" altLang="en-US" noProof="0" smtClean="0"/>
              <a:t>Click to edit Master subtitle style</a:t>
            </a:r>
          </a:p>
        </p:txBody>
      </p:sp>
      <p:sp>
        <p:nvSpPr>
          <p:cNvPr id="93188" name="AutoShape 4"/>
          <p:cNvSpPr>
            <a:spLocks noChangeAspect="1" noChangeArrowheads="1" noTextEdit="1"/>
          </p:cNvSpPr>
          <p:nvPr/>
        </p:nvSpPr>
        <p:spPr bwMode="auto">
          <a:xfrm>
            <a:off x="0" y="3244850"/>
            <a:ext cx="91440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93189" name="Group 5"/>
          <p:cNvGrpSpPr>
            <a:grpSpLocks/>
          </p:cNvGrpSpPr>
          <p:nvPr/>
        </p:nvGrpSpPr>
        <p:grpSpPr bwMode="auto">
          <a:xfrm>
            <a:off x="4763" y="3098800"/>
            <a:ext cx="9139237" cy="128588"/>
            <a:chOff x="3" y="2044"/>
            <a:chExt cx="6237" cy="179"/>
          </a:xfrm>
        </p:grpSpPr>
        <p:sp>
          <p:nvSpPr>
            <p:cNvPr id="93190" name="Rectangle 6"/>
            <p:cNvSpPr>
              <a:spLocks noChangeArrowheads="1"/>
            </p:cNvSpPr>
            <p:nvPr userDrawn="1"/>
          </p:nvSpPr>
          <p:spPr bwMode="auto">
            <a:xfrm>
              <a:off x="3" y="2044"/>
              <a:ext cx="2433"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3191" name="Rectangle 7"/>
            <p:cNvSpPr>
              <a:spLocks noChangeArrowheads="1"/>
            </p:cNvSpPr>
            <p:nvPr userDrawn="1"/>
          </p:nvSpPr>
          <p:spPr bwMode="auto">
            <a:xfrm>
              <a:off x="2557" y="2044"/>
              <a:ext cx="445"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3192" name="Rectangle 8"/>
            <p:cNvSpPr>
              <a:spLocks noChangeArrowheads="1"/>
            </p:cNvSpPr>
            <p:nvPr userDrawn="1"/>
          </p:nvSpPr>
          <p:spPr bwMode="auto">
            <a:xfrm>
              <a:off x="3149" y="2044"/>
              <a:ext cx="149"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3193" name="Rectangle 9"/>
            <p:cNvSpPr>
              <a:spLocks noChangeArrowheads="1"/>
            </p:cNvSpPr>
            <p:nvPr userDrawn="1"/>
          </p:nvSpPr>
          <p:spPr bwMode="auto">
            <a:xfrm>
              <a:off x="3476" y="2044"/>
              <a:ext cx="89"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3194" name="Rectangle 10"/>
            <p:cNvSpPr>
              <a:spLocks noChangeArrowheads="1"/>
            </p:cNvSpPr>
            <p:nvPr userDrawn="1"/>
          </p:nvSpPr>
          <p:spPr bwMode="auto">
            <a:xfrm>
              <a:off x="4398" y="2044"/>
              <a:ext cx="1842"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grpSp>
      <p:grpSp>
        <p:nvGrpSpPr>
          <p:cNvPr id="93195" name="Group 11"/>
          <p:cNvGrpSpPr>
            <a:grpSpLocks noChangeAspect="1"/>
          </p:cNvGrpSpPr>
          <p:nvPr userDrawn="1"/>
        </p:nvGrpSpPr>
        <p:grpSpPr bwMode="auto">
          <a:xfrm>
            <a:off x="7142163" y="6307138"/>
            <a:ext cx="1674812" cy="447675"/>
            <a:chOff x="4874" y="3973"/>
            <a:chExt cx="1143" cy="282"/>
          </a:xfrm>
        </p:grpSpPr>
        <p:sp>
          <p:nvSpPr>
            <p:cNvPr id="93196" name="AutoShape 12"/>
            <p:cNvSpPr>
              <a:spLocks noChangeAspect="1" noChangeArrowheads="1" noTextEdit="1"/>
            </p:cNvSpPr>
            <p:nvPr userDrawn="1"/>
          </p:nvSpPr>
          <p:spPr bwMode="auto">
            <a:xfrm>
              <a:off x="4874" y="3973"/>
              <a:ext cx="1143"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3197" name="Freeform 13"/>
            <p:cNvSpPr>
              <a:spLocks noEditPoints="1"/>
            </p:cNvSpPr>
            <p:nvPr userDrawn="1"/>
          </p:nvSpPr>
          <p:spPr bwMode="auto">
            <a:xfrm>
              <a:off x="5774" y="4079"/>
              <a:ext cx="100" cy="103"/>
            </a:xfrm>
            <a:custGeom>
              <a:avLst/>
              <a:gdLst>
                <a:gd name="T0" fmla="*/ 128 w 200"/>
                <a:gd name="T1" fmla="*/ 0 h 207"/>
                <a:gd name="T2" fmla="*/ 76 w 200"/>
                <a:gd name="T3" fmla="*/ 0 h 207"/>
                <a:gd name="T4" fmla="*/ 0 w 200"/>
                <a:gd name="T5" fmla="*/ 207 h 207"/>
                <a:gd name="T6" fmla="*/ 54 w 200"/>
                <a:gd name="T7" fmla="*/ 207 h 207"/>
                <a:gd name="T8" fmla="*/ 69 w 200"/>
                <a:gd name="T9" fmla="*/ 163 h 207"/>
                <a:gd name="T10" fmla="*/ 130 w 200"/>
                <a:gd name="T11" fmla="*/ 163 h 207"/>
                <a:gd name="T12" fmla="*/ 146 w 200"/>
                <a:gd name="T13" fmla="*/ 207 h 207"/>
                <a:gd name="T14" fmla="*/ 200 w 200"/>
                <a:gd name="T15" fmla="*/ 207 h 207"/>
                <a:gd name="T16" fmla="*/ 128 w 200"/>
                <a:gd name="T17" fmla="*/ 0 h 207"/>
                <a:gd name="T18" fmla="*/ 81 w 200"/>
                <a:gd name="T19" fmla="*/ 125 h 207"/>
                <a:gd name="T20" fmla="*/ 100 w 200"/>
                <a:gd name="T21" fmla="*/ 57 h 207"/>
                <a:gd name="T22" fmla="*/ 119 w 200"/>
                <a:gd name="T23" fmla="*/ 125 h 207"/>
                <a:gd name="T24" fmla="*/ 81 w 200"/>
                <a:gd name="T25" fmla="*/ 12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28" y="0"/>
                  </a:moveTo>
                  <a:cubicBezTo>
                    <a:pt x="76" y="0"/>
                    <a:pt x="76" y="0"/>
                    <a:pt x="76" y="0"/>
                  </a:cubicBezTo>
                  <a:cubicBezTo>
                    <a:pt x="0" y="207"/>
                    <a:pt x="0" y="207"/>
                    <a:pt x="0" y="207"/>
                  </a:cubicBezTo>
                  <a:cubicBezTo>
                    <a:pt x="54" y="207"/>
                    <a:pt x="54" y="207"/>
                    <a:pt x="54" y="207"/>
                  </a:cubicBezTo>
                  <a:cubicBezTo>
                    <a:pt x="69" y="163"/>
                    <a:pt x="69" y="163"/>
                    <a:pt x="69" y="163"/>
                  </a:cubicBezTo>
                  <a:cubicBezTo>
                    <a:pt x="130" y="163"/>
                    <a:pt x="130" y="163"/>
                    <a:pt x="130" y="163"/>
                  </a:cubicBezTo>
                  <a:cubicBezTo>
                    <a:pt x="146" y="207"/>
                    <a:pt x="146" y="207"/>
                    <a:pt x="146" y="207"/>
                  </a:cubicBezTo>
                  <a:cubicBezTo>
                    <a:pt x="200" y="207"/>
                    <a:pt x="200" y="207"/>
                    <a:pt x="200" y="207"/>
                  </a:cubicBezTo>
                  <a:lnTo>
                    <a:pt x="128" y="0"/>
                  </a:lnTo>
                  <a:close/>
                  <a:moveTo>
                    <a:pt x="81" y="125"/>
                  </a:moveTo>
                  <a:cubicBezTo>
                    <a:pt x="87" y="103"/>
                    <a:pt x="96" y="78"/>
                    <a:pt x="100" y="57"/>
                  </a:cubicBezTo>
                  <a:cubicBezTo>
                    <a:pt x="104" y="78"/>
                    <a:pt x="113" y="103"/>
                    <a:pt x="119" y="125"/>
                  </a:cubicBezTo>
                  <a:lnTo>
                    <a:pt x="81" y="125"/>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p:cNvSpPr>
              <a:spLocks/>
            </p:cNvSpPr>
            <p:nvPr userDrawn="1"/>
          </p:nvSpPr>
          <p:spPr bwMode="auto">
            <a:xfrm>
              <a:off x="5676" y="4077"/>
              <a:ext cx="85" cy="107"/>
            </a:xfrm>
            <a:custGeom>
              <a:avLst/>
              <a:gdLst>
                <a:gd name="T0" fmla="*/ 113 w 170"/>
                <a:gd name="T1" fmla="*/ 84 h 214"/>
                <a:gd name="T2" fmla="*/ 86 w 170"/>
                <a:gd name="T3" fmla="*/ 78 h 214"/>
                <a:gd name="T4" fmla="*/ 65 w 170"/>
                <a:gd name="T5" fmla="*/ 60 h 214"/>
                <a:gd name="T6" fmla="*/ 92 w 170"/>
                <a:gd name="T7" fmla="*/ 41 h 214"/>
                <a:gd name="T8" fmla="*/ 145 w 170"/>
                <a:gd name="T9" fmla="*/ 56 h 214"/>
                <a:gd name="T10" fmla="*/ 168 w 170"/>
                <a:gd name="T11" fmla="*/ 21 h 214"/>
                <a:gd name="T12" fmla="*/ 91 w 170"/>
                <a:gd name="T13" fmla="*/ 0 h 214"/>
                <a:gd name="T14" fmla="*/ 8 w 170"/>
                <a:gd name="T15" fmla="*/ 65 h 214"/>
                <a:gd name="T16" fmla="*/ 17 w 170"/>
                <a:gd name="T17" fmla="*/ 96 h 214"/>
                <a:gd name="T18" fmla="*/ 61 w 170"/>
                <a:gd name="T19" fmla="*/ 125 h 214"/>
                <a:gd name="T20" fmla="*/ 87 w 170"/>
                <a:gd name="T21" fmla="*/ 131 h 214"/>
                <a:gd name="T22" fmla="*/ 113 w 170"/>
                <a:gd name="T23" fmla="*/ 153 h 214"/>
                <a:gd name="T24" fmla="*/ 77 w 170"/>
                <a:gd name="T25" fmla="*/ 173 h 214"/>
                <a:gd name="T26" fmla="*/ 17 w 170"/>
                <a:gd name="T27" fmla="*/ 158 h 214"/>
                <a:gd name="T28" fmla="*/ 0 w 170"/>
                <a:gd name="T29" fmla="*/ 197 h 214"/>
                <a:gd name="T30" fmla="*/ 74 w 170"/>
                <a:gd name="T31" fmla="*/ 214 h 214"/>
                <a:gd name="T32" fmla="*/ 170 w 170"/>
                <a:gd name="T33" fmla="*/ 143 h 214"/>
                <a:gd name="T34" fmla="*/ 113 w 170"/>
                <a:gd name="T3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214">
                  <a:moveTo>
                    <a:pt x="113" y="84"/>
                  </a:moveTo>
                  <a:cubicBezTo>
                    <a:pt x="86" y="78"/>
                    <a:pt x="86" y="78"/>
                    <a:pt x="86" y="78"/>
                  </a:cubicBezTo>
                  <a:cubicBezTo>
                    <a:pt x="69" y="74"/>
                    <a:pt x="65" y="69"/>
                    <a:pt x="65" y="60"/>
                  </a:cubicBezTo>
                  <a:cubicBezTo>
                    <a:pt x="65" y="48"/>
                    <a:pt x="76" y="41"/>
                    <a:pt x="92" y="41"/>
                  </a:cubicBezTo>
                  <a:cubicBezTo>
                    <a:pt x="108" y="41"/>
                    <a:pt x="125" y="46"/>
                    <a:pt x="145" y="56"/>
                  </a:cubicBezTo>
                  <a:cubicBezTo>
                    <a:pt x="168" y="21"/>
                    <a:pt x="168" y="21"/>
                    <a:pt x="168" y="21"/>
                  </a:cubicBezTo>
                  <a:cubicBezTo>
                    <a:pt x="149" y="9"/>
                    <a:pt x="118" y="0"/>
                    <a:pt x="91" y="0"/>
                  </a:cubicBezTo>
                  <a:cubicBezTo>
                    <a:pt x="42" y="0"/>
                    <a:pt x="8" y="28"/>
                    <a:pt x="8" y="65"/>
                  </a:cubicBezTo>
                  <a:cubicBezTo>
                    <a:pt x="8" y="76"/>
                    <a:pt x="11" y="86"/>
                    <a:pt x="17" y="96"/>
                  </a:cubicBezTo>
                  <a:cubicBezTo>
                    <a:pt x="25" y="110"/>
                    <a:pt x="39" y="120"/>
                    <a:pt x="61" y="125"/>
                  </a:cubicBezTo>
                  <a:cubicBezTo>
                    <a:pt x="87" y="131"/>
                    <a:pt x="87" y="131"/>
                    <a:pt x="87" y="131"/>
                  </a:cubicBezTo>
                  <a:cubicBezTo>
                    <a:pt x="105" y="135"/>
                    <a:pt x="113" y="143"/>
                    <a:pt x="113" y="153"/>
                  </a:cubicBezTo>
                  <a:cubicBezTo>
                    <a:pt x="113" y="167"/>
                    <a:pt x="101" y="173"/>
                    <a:pt x="77" y="173"/>
                  </a:cubicBezTo>
                  <a:cubicBezTo>
                    <a:pt x="55" y="173"/>
                    <a:pt x="38" y="167"/>
                    <a:pt x="17" y="158"/>
                  </a:cubicBezTo>
                  <a:cubicBezTo>
                    <a:pt x="0" y="197"/>
                    <a:pt x="0" y="197"/>
                    <a:pt x="0" y="197"/>
                  </a:cubicBezTo>
                  <a:cubicBezTo>
                    <a:pt x="25" y="208"/>
                    <a:pt x="50" y="214"/>
                    <a:pt x="74" y="214"/>
                  </a:cubicBezTo>
                  <a:cubicBezTo>
                    <a:pt x="132" y="214"/>
                    <a:pt x="170" y="186"/>
                    <a:pt x="170" y="143"/>
                  </a:cubicBezTo>
                  <a:cubicBezTo>
                    <a:pt x="170" y="112"/>
                    <a:pt x="148" y="92"/>
                    <a:pt x="113" y="84"/>
                  </a:cubicBez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9" name="Freeform 15"/>
            <p:cNvSpPr>
              <a:spLocks/>
            </p:cNvSpPr>
            <p:nvPr userDrawn="1"/>
          </p:nvSpPr>
          <p:spPr bwMode="auto">
            <a:xfrm>
              <a:off x="5356" y="4079"/>
              <a:ext cx="121" cy="103"/>
            </a:xfrm>
            <a:custGeom>
              <a:avLst/>
              <a:gdLst>
                <a:gd name="T0" fmla="*/ 158 w 243"/>
                <a:gd name="T1" fmla="*/ 0 h 207"/>
                <a:gd name="T2" fmla="*/ 131 w 243"/>
                <a:gd name="T3" fmla="*/ 94 h 207"/>
                <a:gd name="T4" fmla="*/ 122 w 243"/>
                <a:gd name="T5" fmla="*/ 133 h 207"/>
                <a:gd name="T6" fmla="*/ 113 w 243"/>
                <a:gd name="T7" fmla="*/ 96 h 207"/>
                <a:gd name="T8" fmla="*/ 87 w 243"/>
                <a:gd name="T9" fmla="*/ 0 h 207"/>
                <a:gd name="T10" fmla="*/ 22 w 243"/>
                <a:gd name="T11" fmla="*/ 0 h 207"/>
                <a:gd name="T12" fmla="*/ 0 w 243"/>
                <a:gd name="T13" fmla="*/ 207 h 207"/>
                <a:gd name="T14" fmla="*/ 52 w 243"/>
                <a:gd name="T15" fmla="*/ 207 h 207"/>
                <a:gd name="T16" fmla="*/ 58 w 243"/>
                <a:gd name="T17" fmla="*/ 106 h 207"/>
                <a:gd name="T18" fmla="*/ 60 w 243"/>
                <a:gd name="T19" fmla="*/ 62 h 207"/>
                <a:gd name="T20" fmla="*/ 70 w 243"/>
                <a:gd name="T21" fmla="*/ 106 h 207"/>
                <a:gd name="T22" fmla="*/ 98 w 243"/>
                <a:gd name="T23" fmla="*/ 207 h 207"/>
                <a:gd name="T24" fmla="*/ 142 w 243"/>
                <a:gd name="T25" fmla="*/ 207 h 207"/>
                <a:gd name="T26" fmla="*/ 173 w 243"/>
                <a:gd name="T27" fmla="*/ 103 h 207"/>
                <a:gd name="T28" fmla="*/ 183 w 243"/>
                <a:gd name="T29" fmla="*/ 66 h 207"/>
                <a:gd name="T30" fmla="*/ 186 w 243"/>
                <a:gd name="T31" fmla="*/ 104 h 207"/>
                <a:gd name="T32" fmla="*/ 192 w 243"/>
                <a:gd name="T33" fmla="*/ 207 h 207"/>
                <a:gd name="T34" fmla="*/ 243 w 243"/>
                <a:gd name="T35" fmla="*/ 207 h 207"/>
                <a:gd name="T36" fmla="*/ 222 w 243"/>
                <a:gd name="T37" fmla="*/ 0 h 207"/>
                <a:gd name="T38" fmla="*/ 158 w 243"/>
                <a:gd name="T39"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207">
                  <a:moveTo>
                    <a:pt x="158" y="0"/>
                  </a:moveTo>
                  <a:cubicBezTo>
                    <a:pt x="131" y="94"/>
                    <a:pt x="131" y="94"/>
                    <a:pt x="131" y="94"/>
                  </a:cubicBezTo>
                  <a:cubicBezTo>
                    <a:pt x="127" y="106"/>
                    <a:pt x="124" y="121"/>
                    <a:pt x="122" y="133"/>
                  </a:cubicBezTo>
                  <a:cubicBezTo>
                    <a:pt x="119" y="120"/>
                    <a:pt x="117" y="110"/>
                    <a:pt x="113" y="96"/>
                  </a:cubicBezTo>
                  <a:cubicBezTo>
                    <a:pt x="87" y="0"/>
                    <a:pt x="87" y="0"/>
                    <a:pt x="87" y="0"/>
                  </a:cubicBezTo>
                  <a:cubicBezTo>
                    <a:pt x="22" y="0"/>
                    <a:pt x="22" y="0"/>
                    <a:pt x="22" y="0"/>
                  </a:cubicBezTo>
                  <a:cubicBezTo>
                    <a:pt x="0" y="207"/>
                    <a:pt x="0" y="207"/>
                    <a:pt x="0" y="207"/>
                  </a:cubicBezTo>
                  <a:cubicBezTo>
                    <a:pt x="52" y="207"/>
                    <a:pt x="52" y="207"/>
                    <a:pt x="52" y="207"/>
                  </a:cubicBezTo>
                  <a:cubicBezTo>
                    <a:pt x="58" y="106"/>
                    <a:pt x="58" y="106"/>
                    <a:pt x="58" y="106"/>
                  </a:cubicBezTo>
                  <a:cubicBezTo>
                    <a:pt x="59" y="93"/>
                    <a:pt x="60" y="76"/>
                    <a:pt x="60" y="62"/>
                  </a:cubicBezTo>
                  <a:cubicBezTo>
                    <a:pt x="63" y="79"/>
                    <a:pt x="67" y="97"/>
                    <a:pt x="70" y="106"/>
                  </a:cubicBezTo>
                  <a:cubicBezTo>
                    <a:pt x="98" y="207"/>
                    <a:pt x="98" y="207"/>
                    <a:pt x="98" y="207"/>
                  </a:cubicBezTo>
                  <a:cubicBezTo>
                    <a:pt x="142" y="207"/>
                    <a:pt x="142" y="207"/>
                    <a:pt x="142" y="207"/>
                  </a:cubicBezTo>
                  <a:cubicBezTo>
                    <a:pt x="173" y="103"/>
                    <a:pt x="173" y="103"/>
                    <a:pt x="173" y="103"/>
                  </a:cubicBezTo>
                  <a:cubicBezTo>
                    <a:pt x="176" y="92"/>
                    <a:pt x="181" y="78"/>
                    <a:pt x="183" y="66"/>
                  </a:cubicBezTo>
                  <a:cubicBezTo>
                    <a:pt x="184" y="81"/>
                    <a:pt x="185" y="93"/>
                    <a:pt x="186" y="104"/>
                  </a:cubicBezTo>
                  <a:cubicBezTo>
                    <a:pt x="192" y="207"/>
                    <a:pt x="192" y="207"/>
                    <a:pt x="192" y="207"/>
                  </a:cubicBezTo>
                  <a:cubicBezTo>
                    <a:pt x="243" y="207"/>
                    <a:pt x="243" y="207"/>
                    <a:pt x="243" y="207"/>
                  </a:cubicBezTo>
                  <a:cubicBezTo>
                    <a:pt x="222" y="0"/>
                    <a:pt x="222" y="0"/>
                    <a:pt x="222" y="0"/>
                  </a:cubicBezTo>
                  <a:lnTo>
                    <a:pt x="158" y="0"/>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p:cNvSpPr>
              <a:spLocks/>
            </p:cNvSpPr>
            <p:nvPr userDrawn="1"/>
          </p:nvSpPr>
          <p:spPr bwMode="auto">
            <a:xfrm>
              <a:off x="5250" y="4079"/>
              <a:ext cx="84" cy="105"/>
            </a:xfrm>
            <a:custGeom>
              <a:avLst/>
              <a:gdLst>
                <a:gd name="T0" fmla="*/ 115 w 168"/>
                <a:gd name="T1" fmla="*/ 131 h 211"/>
                <a:gd name="T2" fmla="*/ 108 w 168"/>
                <a:gd name="T3" fmla="*/ 161 h 211"/>
                <a:gd name="T4" fmla="*/ 84 w 168"/>
                <a:gd name="T5" fmla="*/ 170 h 211"/>
                <a:gd name="T6" fmla="*/ 57 w 168"/>
                <a:gd name="T7" fmla="*/ 159 h 211"/>
                <a:gd name="T8" fmla="*/ 53 w 168"/>
                <a:gd name="T9" fmla="*/ 135 h 211"/>
                <a:gd name="T10" fmla="*/ 53 w 168"/>
                <a:gd name="T11" fmla="*/ 0 h 211"/>
                <a:gd name="T12" fmla="*/ 0 w 168"/>
                <a:gd name="T13" fmla="*/ 0 h 211"/>
                <a:gd name="T14" fmla="*/ 0 w 168"/>
                <a:gd name="T15" fmla="*/ 141 h 211"/>
                <a:gd name="T16" fmla="*/ 12 w 168"/>
                <a:gd name="T17" fmla="*/ 184 h 211"/>
                <a:gd name="T18" fmla="*/ 86 w 168"/>
                <a:gd name="T19" fmla="*/ 211 h 211"/>
                <a:gd name="T20" fmla="*/ 150 w 168"/>
                <a:gd name="T21" fmla="*/ 189 h 211"/>
                <a:gd name="T22" fmla="*/ 168 w 168"/>
                <a:gd name="T23" fmla="*/ 138 h 211"/>
                <a:gd name="T24" fmla="*/ 168 w 168"/>
                <a:gd name="T25" fmla="*/ 0 h 211"/>
                <a:gd name="T26" fmla="*/ 115 w 168"/>
                <a:gd name="T27" fmla="*/ 0 h 211"/>
                <a:gd name="T28" fmla="*/ 115 w 168"/>
                <a:gd name="T29" fmla="*/ 13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211">
                  <a:moveTo>
                    <a:pt x="115" y="131"/>
                  </a:moveTo>
                  <a:cubicBezTo>
                    <a:pt x="115" y="152"/>
                    <a:pt x="112" y="158"/>
                    <a:pt x="108" y="161"/>
                  </a:cubicBezTo>
                  <a:cubicBezTo>
                    <a:pt x="103" y="166"/>
                    <a:pt x="94" y="170"/>
                    <a:pt x="84" y="170"/>
                  </a:cubicBezTo>
                  <a:cubicBezTo>
                    <a:pt x="72" y="170"/>
                    <a:pt x="62" y="166"/>
                    <a:pt x="57" y="159"/>
                  </a:cubicBezTo>
                  <a:cubicBezTo>
                    <a:pt x="53" y="154"/>
                    <a:pt x="53" y="147"/>
                    <a:pt x="53" y="135"/>
                  </a:cubicBezTo>
                  <a:cubicBezTo>
                    <a:pt x="53" y="0"/>
                    <a:pt x="53" y="0"/>
                    <a:pt x="53" y="0"/>
                  </a:cubicBezTo>
                  <a:cubicBezTo>
                    <a:pt x="0" y="0"/>
                    <a:pt x="0" y="0"/>
                    <a:pt x="0" y="0"/>
                  </a:cubicBezTo>
                  <a:cubicBezTo>
                    <a:pt x="0" y="141"/>
                    <a:pt x="0" y="141"/>
                    <a:pt x="0" y="141"/>
                  </a:cubicBezTo>
                  <a:cubicBezTo>
                    <a:pt x="0" y="160"/>
                    <a:pt x="3" y="173"/>
                    <a:pt x="12" y="184"/>
                  </a:cubicBezTo>
                  <a:cubicBezTo>
                    <a:pt x="25" y="202"/>
                    <a:pt x="52" y="211"/>
                    <a:pt x="86" y="211"/>
                  </a:cubicBezTo>
                  <a:cubicBezTo>
                    <a:pt x="118" y="211"/>
                    <a:pt x="139" y="200"/>
                    <a:pt x="150" y="189"/>
                  </a:cubicBezTo>
                  <a:cubicBezTo>
                    <a:pt x="162" y="178"/>
                    <a:pt x="168" y="168"/>
                    <a:pt x="168" y="138"/>
                  </a:cubicBezTo>
                  <a:cubicBezTo>
                    <a:pt x="168" y="0"/>
                    <a:pt x="168" y="0"/>
                    <a:pt x="168" y="0"/>
                  </a:cubicBezTo>
                  <a:cubicBezTo>
                    <a:pt x="115" y="0"/>
                    <a:pt x="115" y="0"/>
                    <a:pt x="115" y="0"/>
                  </a:cubicBezTo>
                  <a:lnTo>
                    <a:pt x="115" y="131"/>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1" name="Freeform 17"/>
            <p:cNvSpPr>
              <a:spLocks/>
            </p:cNvSpPr>
            <p:nvPr userDrawn="1"/>
          </p:nvSpPr>
          <p:spPr bwMode="auto">
            <a:xfrm>
              <a:off x="5878" y="4079"/>
              <a:ext cx="84" cy="103"/>
            </a:xfrm>
            <a:custGeom>
              <a:avLst/>
              <a:gdLst>
                <a:gd name="T0" fmla="*/ 0 w 167"/>
                <a:gd name="T1" fmla="*/ 0 h 207"/>
                <a:gd name="T2" fmla="*/ 0 w 167"/>
                <a:gd name="T3" fmla="*/ 41 h 207"/>
                <a:gd name="T4" fmla="*/ 53 w 167"/>
                <a:gd name="T5" fmla="*/ 41 h 207"/>
                <a:gd name="T6" fmla="*/ 53 w 167"/>
                <a:gd name="T7" fmla="*/ 207 h 207"/>
                <a:gd name="T8" fmla="*/ 106 w 167"/>
                <a:gd name="T9" fmla="*/ 207 h 207"/>
                <a:gd name="T10" fmla="*/ 106 w 167"/>
                <a:gd name="T11" fmla="*/ 41 h 207"/>
                <a:gd name="T12" fmla="*/ 147 w 167"/>
                <a:gd name="T13" fmla="*/ 41 h 207"/>
                <a:gd name="T14" fmla="*/ 167 w 167"/>
                <a:gd name="T15" fmla="*/ 0 h 207"/>
                <a:gd name="T16" fmla="*/ 0 w 167"/>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207">
                  <a:moveTo>
                    <a:pt x="0" y="0"/>
                  </a:moveTo>
                  <a:cubicBezTo>
                    <a:pt x="0" y="41"/>
                    <a:pt x="0" y="41"/>
                    <a:pt x="0" y="41"/>
                  </a:cubicBezTo>
                  <a:cubicBezTo>
                    <a:pt x="53" y="41"/>
                    <a:pt x="53" y="41"/>
                    <a:pt x="53" y="41"/>
                  </a:cubicBezTo>
                  <a:cubicBezTo>
                    <a:pt x="53" y="207"/>
                    <a:pt x="53" y="207"/>
                    <a:pt x="53" y="207"/>
                  </a:cubicBezTo>
                  <a:cubicBezTo>
                    <a:pt x="106" y="207"/>
                    <a:pt x="106" y="207"/>
                    <a:pt x="106" y="207"/>
                  </a:cubicBezTo>
                  <a:cubicBezTo>
                    <a:pt x="106" y="41"/>
                    <a:pt x="106" y="41"/>
                    <a:pt x="106" y="41"/>
                  </a:cubicBezTo>
                  <a:cubicBezTo>
                    <a:pt x="147" y="41"/>
                    <a:pt x="147" y="41"/>
                    <a:pt x="147" y="41"/>
                  </a:cubicBezTo>
                  <a:cubicBezTo>
                    <a:pt x="159" y="33"/>
                    <a:pt x="167" y="0"/>
                    <a:pt x="167" y="0"/>
                  </a:cubicBezTo>
                  <a:lnTo>
                    <a:pt x="0" y="0"/>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2" name="Freeform 18"/>
            <p:cNvSpPr>
              <a:spLocks/>
            </p:cNvSpPr>
            <p:nvPr userDrawn="1"/>
          </p:nvSpPr>
          <p:spPr bwMode="auto">
            <a:xfrm>
              <a:off x="5160" y="4079"/>
              <a:ext cx="67" cy="103"/>
            </a:xfrm>
            <a:custGeom>
              <a:avLst/>
              <a:gdLst>
                <a:gd name="T0" fmla="*/ 52 w 133"/>
                <a:gd name="T1" fmla="*/ 119 h 207"/>
                <a:gd name="T2" fmla="*/ 112 w 133"/>
                <a:gd name="T3" fmla="*/ 119 h 207"/>
                <a:gd name="T4" fmla="*/ 112 w 133"/>
                <a:gd name="T5" fmla="*/ 79 h 207"/>
                <a:gd name="T6" fmla="*/ 51 w 133"/>
                <a:gd name="T7" fmla="*/ 79 h 207"/>
                <a:gd name="T8" fmla="*/ 51 w 133"/>
                <a:gd name="T9" fmla="*/ 40 h 207"/>
                <a:gd name="T10" fmla="*/ 112 w 133"/>
                <a:gd name="T11" fmla="*/ 40 h 207"/>
                <a:gd name="T12" fmla="*/ 130 w 133"/>
                <a:gd name="T13" fmla="*/ 4 h 207"/>
                <a:gd name="T14" fmla="*/ 131 w 133"/>
                <a:gd name="T15" fmla="*/ 0 h 207"/>
                <a:gd name="T16" fmla="*/ 0 w 133"/>
                <a:gd name="T17" fmla="*/ 0 h 207"/>
                <a:gd name="T18" fmla="*/ 0 w 133"/>
                <a:gd name="T19" fmla="*/ 207 h 207"/>
                <a:gd name="T20" fmla="*/ 133 w 133"/>
                <a:gd name="T21" fmla="*/ 207 h 207"/>
                <a:gd name="T22" fmla="*/ 133 w 133"/>
                <a:gd name="T23" fmla="*/ 165 h 207"/>
                <a:gd name="T24" fmla="*/ 52 w 133"/>
                <a:gd name="T25" fmla="*/ 165 h 207"/>
                <a:gd name="T26" fmla="*/ 52 w 133"/>
                <a:gd name="T27" fmla="*/ 11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07">
                  <a:moveTo>
                    <a:pt x="52" y="119"/>
                  </a:moveTo>
                  <a:cubicBezTo>
                    <a:pt x="112" y="119"/>
                    <a:pt x="112" y="119"/>
                    <a:pt x="112" y="119"/>
                  </a:cubicBezTo>
                  <a:cubicBezTo>
                    <a:pt x="112" y="79"/>
                    <a:pt x="112" y="79"/>
                    <a:pt x="112" y="79"/>
                  </a:cubicBezTo>
                  <a:cubicBezTo>
                    <a:pt x="51" y="79"/>
                    <a:pt x="51" y="79"/>
                    <a:pt x="51" y="79"/>
                  </a:cubicBezTo>
                  <a:cubicBezTo>
                    <a:pt x="51" y="40"/>
                    <a:pt x="51" y="40"/>
                    <a:pt x="51" y="40"/>
                  </a:cubicBezTo>
                  <a:cubicBezTo>
                    <a:pt x="112" y="40"/>
                    <a:pt x="112" y="40"/>
                    <a:pt x="112" y="40"/>
                  </a:cubicBezTo>
                  <a:cubicBezTo>
                    <a:pt x="121" y="33"/>
                    <a:pt x="128" y="13"/>
                    <a:pt x="130" y="4"/>
                  </a:cubicBezTo>
                  <a:cubicBezTo>
                    <a:pt x="131" y="0"/>
                    <a:pt x="131" y="0"/>
                    <a:pt x="131" y="0"/>
                  </a:cubicBezTo>
                  <a:cubicBezTo>
                    <a:pt x="0" y="0"/>
                    <a:pt x="0" y="0"/>
                    <a:pt x="0" y="0"/>
                  </a:cubicBezTo>
                  <a:cubicBezTo>
                    <a:pt x="0" y="207"/>
                    <a:pt x="0" y="207"/>
                    <a:pt x="0" y="207"/>
                  </a:cubicBezTo>
                  <a:cubicBezTo>
                    <a:pt x="133" y="207"/>
                    <a:pt x="133" y="207"/>
                    <a:pt x="133" y="207"/>
                  </a:cubicBezTo>
                  <a:cubicBezTo>
                    <a:pt x="133" y="165"/>
                    <a:pt x="133" y="165"/>
                    <a:pt x="133" y="165"/>
                  </a:cubicBezTo>
                  <a:cubicBezTo>
                    <a:pt x="52" y="165"/>
                    <a:pt x="52" y="165"/>
                    <a:pt x="52" y="165"/>
                  </a:cubicBezTo>
                  <a:lnTo>
                    <a:pt x="52" y="119"/>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3" name="Freeform 19"/>
            <p:cNvSpPr>
              <a:spLocks/>
            </p:cNvSpPr>
            <p:nvPr userDrawn="1"/>
          </p:nvSpPr>
          <p:spPr bwMode="auto">
            <a:xfrm>
              <a:off x="5503" y="4079"/>
              <a:ext cx="67" cy="103"/>
            </a:xfrm>
            <a:custGeom>
              <a:avLst/>
              <a:gdLst>
                <a:gd name="T0" fmla="*/ 52 w 134"/>
                <a:gd name="T1" fmla="*/ 119 h 207"/>
                <a:gd name="T2" fmla="*/ 112 w 134"/>
                <a:gd name="T3" fmla="*/ 119 h 207"/>
                <a:gd name="T4" fmla="*/ 112 w 134"/>
                <a:gd name="T5" fmla="*/ 79 h 207"/>
                <a:gd name="T6" fmla="*/ 52 w 134"/>
                <a:gd name="T7" fmla="*/ 79 h 207"/>
                <a:gd name="T8" fmla="*/ 52 w 134"/>
                <a:gd name="T9" fmla="*/ 40 h 207"/>
                <a:gd name="T10" fmla="*/ 112 w 134"/>
                <a:gd name="T11" fmla="*/ 40 h 207"/>
                <a:gd name="T12" fmla="*/ 131 w 134"/>
                <a:gd name="T13" fmla="*/ 4 h 207"/>
                <a:gd name="T14" fmla="*/ 131 w 134"/>
                <a:gd name="T15" fmla="*/ 0 h 207"/>
                <a:gd name="T16" fmla="*/ 0 w 134"/>
                <a:gd name="T17" fmla="*/ 0 h 207"/>
                <a:gd name="T18" fmla="*/ 0 w 134"/>
                <a:gd name="T19" fmla="*/ 207 h 207"/>
                <a:gd name="T20" fmla="*/ 134 w 134"/>
                <a:gd name="T21" fmla="*/ 207 h 207"/>
                <a:gd name="T22" fmla="*/ 134 w 134"/>
                <a:gd name="T23" fmla="*/ 165 h 207"/>
                <a:gd name="T24" fmla="*/ 52 w 134"/>
                <a:gd name="T25" fmla="*/ 165 h 207"/>
                <a:gd name="T26" fmla="*/ 52 w 134"/>
                <a:gd name="T27" fmla="*/ 11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7">
                  <a:moveTo>
                    <a:pt x="52" y="119"/>
                  </a:moveTo>
                  <a:cubicBezTo>
                    <a:pt x="112" y="119"/>
                    <a:pt x="112" y="119"/>
                    <a:pt x="112" y="119"/>
                  </a:cubicBezTo>
                  <a:cubicBezTo>
                    <a:pt x="112" y="79"/>
                    <a:pt x="112" y="79"/>
                    <a:pt x="112" y="79"/>
                  </a:cubicBezTo>
                  <a:cubicBezTo>
                    <a:pt x="52" y="79"/>
                    <a:pt x="52" y="79"/>
                    <a:pt x="52" y="79"/>
                  </a:cubicBezTo>
                  <a:cubicBezTo>
                    <a:pt x="52" y="40"/>
                    <a:pt x="52" y="40"/>
                    <a:pt x="52" y="40"/>
                  </a:cubicBezTo>
                  <a:cubicBezTo>
                    <a:pt x="112" y="40"/>
                    <a:pt x="112" y="40"/>
                    <a:pt x="112" y="40"/>
                  </a:cubicBezTo>
                  <a:cubicBezTo>
                    <a:pt x="121" y="33"/>
                    <a:pt x="128" y="13"/>
                    <a:pt x="131" y="4"/>
                  </a:cubicBezTo>
                  <a:cubicBezTo>
                    <a:pt x="131" y="0"/>
                    <a:pt x="131" y="0"/>
                    <a:pt x="131" y="0"/>
                  </a:cubicBezTo>
                  <a:cubicBezTo>
                    <a:pt x="0" y="0"/>
                    <a:pt x="0" y="0"/>
                    <a:pt x="0" y="0"/>
                  </a:cubicBezTo>
                  <a:cubicBezTo>
                    <a:pt x="0" y="207"/>
                    <a:pt x="0" y="207"/>
                    <a:pt x="0" y="207"/>
                  </a:cubicBezTo>
                  <a:cubicBezTo>
                    <a:pt x="134" y="207"/>
                    <a:pt x="134" y="207"/>
                    <a:pt x="134" y="207"/>
                  </a:cubicBezTo>
                  <a:cubicBezTo>
                    <a:pt x="134" y="165"/>
                    <a:pt x="134" y="165"/>
                    <a:pt x="134" y="165"/>
                  </a:cubicBezTo>
                  <a:cubicBezTo>
                    <a:pt x="52" y="165"/>
                    <a:pt x="52" y="165"/>
                    <a:pt x="52" y="165"/>
                  </a:cubicBezTo>
                  <a:lnTo>
                    <a:pt x="52" y="119"/>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p:cNvSpPr>
              <a:spLocks/>
            </p:cNvSpPr>
            <p:nvPr userDrawn="1"/>
          </p:nvSpPr>
          <p:spPr bwMode="auto">
            <a:xfrm>
              <a:off x="5586" y="4079"/>
              <a:ext cx="83" cy="103"/>
            </a:xfrm>
            <a:custGeom>
              <a:avLst/>
              <a:gdLst>
                <a:gd name="T0" fmla="*/ 0 w 168"/>
                <a:gd name="T1" fmla="*/ 0 h 207"/>
                <a:gd name="T2" fmla="*/ 0 w 168"/>
                <a:gd name="T3" fmla="*/ 41 h 207"/>
                <a:gd name="T4" fmla="*/ 54 w 168"/>
                <a:gd name="T5" fmla="*/ 41 h 207"/>
                <a:gd name="T6" fmla="*/ 54 w 168"/>
                <a:gd name="T7" fmla="*/ 207 h 207"/>
                <a:gd name="T8" fmla="*/ 106 w 168"/>
                <a:gd name="T9" fmla="*/ 207 h 207"/>
                <a:gd name="T10" fmla="*/ 106 w 168"/>
                <a:gd name="T11" fmla="*/ 41 h 207"/>
                <a:gd name="T12" fmla="*/ 147 w 168"/>
                <a:gd name="T13" fmla="*/ 41 h 207"/>
                <a:gd name="T14" fmla="*/ 168 w 168"/>
                <a:gd name="T15" fmla="*/ 0 h 207"/>
                <a:gd name="T16" fmla="*/ 0 w 16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07">
                  <a:moveTo>
                    <a:pt x="0" y="0"/>
                  </a:moveTo>
                  <a:cubicBezTo>
                    <a:pt x="0" y="41"/>
                    <a:pt x="0" y="41"/>
                    <a:pt x="0" y="41"/>
                  </a:cubicBezTo>
                  <a:cubicBezTo>
                    <a:pt x="54" y="41"/>
                    <a:pt x="54" y="41"/>
                    <a:pt x="54" y="41"/>
                  </a:cubicBezTo>
                  <a:cubicBezTo>
                    <a:pt x="54" y="207"/>
                    <a:pt x="54" y="207"/>
                    <a:pt x="54" y="207"/>
                  </a:cubicBezTo>
                  <a:cubicBezTo>
                    <a:pt x="106" y="207"/>
                    <a:pt x="106" y="207"/>
                    <a:pt x="106" y="207"/>
                  </a:cubicBezTo>
                  <a:cubicBezTo>
                    <a:pt x="106" y="41"/>
                    <a:pt x="106" y="41"/>
                    <a:pt x="106" y="41"/>
                  </a:cubicBezTo>
                  <a:cubicBezTo>
                    <a:pt x="147" y="41"/>
                    <a:pt x="147" y="41"/>
                    <a:pt x="147" y="41"/>
                  </a:cubicBezTo>
                  <a:cubicBezTo>
                    <a:pt x="159" y="33"/>
                    <a:pt x="168" y="0"/>
                    <a:pt x="168" y="0"/>
                  </a:cubicBezTo>
                  <a:lnTo>
                    <a:pt x="0" y="0"/>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3205" name="Picture 2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29" y="4026"/>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206" name="Rectangle 22"/>
          <p:cNvSpPr>
            <a:spLocks noChangeArrowheads="1"/>
          </p:cNvSpPr>
          <p:nvPr userDrawn="1"/>
        </p:nvSpPr>
        <p:spPr bwMode="auto">
          <a:xfrm>
            <a:off x="211138" y="6491288"/>
            <a:ext cx="45291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GB" altLang="en-US" sz="1200">
                <a:latin typeface="Helvetica" panose="020B0604020202020204" pitchFamily="34" charset="0"/>
              </a:rPr>
              <a:t>GOES-R Users’ Conference, 3 – 5 November 2009. Madison, WI</a:t>
            </a:r>
            <a:endParaRPr lang="en-GB" altLang="en-US" sz="1200">
              <a:latin typeface="Times New Roman" panose="02020603050405020304" pitchFamily="18" charset="0"/>
            </a:endParaRPr>
          </a:p>
        </p:txBody>
      </p:sp>
    </p:spTree>
    <p:extLst>
      <p:ext uri="{BB962C8B-B14F-4D97-AF65-F5344CB8AC3E}">
        <p14:creationId xmlns:p14="http://schemas.microsoft.com/office/powerpoint/2010/main" val="368125424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14005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78571744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6863" y="1401763"/>
            <a:ext cx="4146550" cy="47815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401763"/>
            <a:ext cx="4146550" cy="47815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40138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107872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92391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62163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750271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17C923-B754-418C-AA75-B587B8A832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49482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45428212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440126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5750" y="238125"/>
            <a:ext cx="2111375" cy="59451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6863" y="238125"/>
            <a:ext cx="6186487" cy="59451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98148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1198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693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0018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8695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79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17619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406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C7B882-7A60-43A7-A99E-E4AB5DB463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87273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7950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3164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046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11096A-C2E8-45FE-9F46-3DCB471ED978}"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B34E99-3627-45CC-86FF-53EC616284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2700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3395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1234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7538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1847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6765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455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5EFD10-EEE2-4B20-8C11-36E6463FF7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11725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1714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5032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0317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0703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A6A06F-0B0B-4C07-B6AC-0BFC60709DEB}"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35635-15AD-478D-9273-B6946C55AD2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723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BACCDF2-14AD-442C-B52F-AF041B931A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9534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0234D19-F032-474E-9374-868DAA43CB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367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B7A0A1-F4EB-46D8-AEB3-CE3BEDE1EFCC}" type="datetime1">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729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87C0781-C0FA-4DED-B5FB-D90D19446B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82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643AD3D-75C2-45CF-BBE2-4B512EAEF3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4917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8E3105-9D36-49C7-88CE-4EC40DD6FE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26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8506B3-BB72-4202-833F-6BFB5F5B67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361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547ED-72EE-45D0-9634-B3C8F5F4DC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962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2B5414-5940-408B-99C4-95EC3B4BC9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45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17C923-B754-418C-AA75-B587B8A832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0640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C7B882-7A60-43A7-A99E-E4AB5DB463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309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5EFD10-EEE2-4B20-8C11-36E6463FF7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89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BACCDF2-14AD-442C-B52F-AF041B931AD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9826FD-114F-4472-9CA8-B3D5BD2978BA}" type="datetime1">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467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0234D19-F032-474E-9374-868DAA43CB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745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87C0781-C0FA-4DED-B5FB-D90D19446B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2929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643AD3D-75C2-45CF-BBE2-4B512EAEF3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3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8E3105-9D36-49C7-88CE-4EC40DD6FE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8976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8506B3-BB72-4202-833F-6BFB5F5B67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197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0547ED-72EE-45D0-9634-B3C8F5F4DC0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683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2B5414-5940-408B-99C4-95EC3B4BC9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861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038331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12922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58363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00F39-1F26-4754-BCCE-87EDE2D5D64A}" type="datetime1">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16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19200"/>
            <a:ext cx="3971925" cy="491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81525" y="1219200"/>
            <a:ext cx="3971925" cy="491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35525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31958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944099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844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362841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196249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7287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7963" y="298450"/>
            <a:ext cx="2033587" cy="58356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98450"/>
            <a:ext cx="5948363" cy="58356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72805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93713" y="298450"/>
            <a:ext cx="8097837" cy="70643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219200"/>
            <a:ext cx="3971925" cy="49149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81525" y="1219200"/>
            <a:ext cx="3971925" cy="49149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15526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13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3A1456-6DE3-4C73-8AFE-2C78DA348AA4}" type="datetime1">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255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82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007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241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772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609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3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420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050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82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1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187EF8-25E5-4A5F-96B6-5BFB61DFE276}" type="datetime1">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356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140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cxnSp>
        <p:nvCxnSpPr>
          <p:cNvPr id="4" name="Straight Connector 4"/>
          <p:cNvCxnSpPr>
            <a:cxnSpLocks noChangeShapeType="1"/>
          </p:cNvCxnSpPr>
          <p:nvPr userDrawn="1"/>
        </p:nvCxnSpPr>
        <p:spPr bwMode="auto">
          <a:xfrm>
            <a:off x="211138" y="762000"/>
            <a:ext cx="8726487" cy="1588"/>
          </a:xfrm>
          <a:prstGeom prst="line">
            <a:avLst/>
          </a:prstGeom>
          <a:noFill/>
          <a:ln w="19050">
            <a:solidFill>
              <a:srgbClr val="000000"/>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Rectangle 4"/>
          <p:cNvSpPr>
            <a:spLocks noGrp="1" noChangeArrowheads="1"/>
          </p:cNvSpPr>
          <p:nvPr>
            <p:ph type="title"/>
          </p:nvPr>
        </p:nvSpPr>
        <p:spPr bwMode="auto">
          <a:xfrm>
            <a:off x="344488" y="114300"/>
            <a:ext cx="8429625" cy="647700"/>
          </a:xfrm>
          <a:prstGeom prst="rect">
            <a:avLst/>
          </a:prstGeom>
          <a:noFill/>
          <a:ln w="12700">
            <a:noFill/>
            <a:miter lim="800000"/>
            <a:headEnd/>
            <a:tailEnd/>
          </a:ln>
        </p:spPr>
        <p:txBody>
          <a:bodyPr/>
          <a:lstStyle/>
          <a:p>
            <a:pPr lvl="0"/>
            <a:r>
              <a:rPr lang="en-US" smtClean="0"/>
              <a:t>Click to edit Master title style</a:t>
            </a:r>
            <a:endParaRPr lang="en-US" dirty="0"/>
          </a:p>
        </p:txBody>
      </p:sp>
      <p:sp>
        <p:nvSpPr>
          <p:cNvPr id="6" name="Content Placeholder 5"/>
          <p:cNvSpPr>
            <a:spLocks noGrp="1" noChangeArrowheads="1"/>
          </p:cNvSpPr>
          <p:nvPr>
            <p:ph idx="1"/>
          </p:nvPr>
        </p:nvSpPr>
        <p:spPr bwMode="auto">
          <a:xfrm>
            <a:off x="344488" y="1143000"/>
            <a:ext cx="8447087" cy="4953000"/>
          </a:xfrm>
          <a:prstGeom prst="rect">
            <a:avLst/>
          </a:prstGeom>
          <a:noFill/>
          <a:ln w="12700">
            <a:noFill/>
            <a:miter lim="800000"/>
            <a:headEnd/>
            <a:tailEnd/>
          </a:ln>
        </p:spPr>
        <p:txBody>
          <a:bodyPr lIns="0" tIns="0" rIns="0" bIns="0"/>
          <a:lstStyle>
            <a:lvl1pPr marL="268288" indent="-268288">
              <a:lnSpc>
                <a:spcPts val="2400"/>
              </a:lnSpc>
              <a:spcAft>
                <a:spcPts val="600"/>
              </a:spcAft>
              <a:buClr>
                <a:srgbClr val="3366FF"/>
              </a:buClr>
              <a:buSzPct val="110000"/>
              <a:buFont typeface="Lucida Grande CE"/>
              <a:buChar char="●"/>
              <a:defRPr sz="2800" b="0">
                <a:solidFill>
                  <a:schemeClr val="tx1"/>
                </a:solidFill>
              </a:defRPr>
            </a:lvl1pPr>
            <a:lvl2pPr marL="536575" indent="-268288">
              <a:lnSpc>
                <a:spcPts val="2400"/>
              </a:lnSpc>
              <a:spcAft>
                <a:spcPts val="600"/>
              </a:spcAft>
              <a:buClr>
                <a:srgbClr val="0000FF"/>
              </a:buClr>
              <a:buFont typeface="Lucida Grande"/>
              <a:buChar char="–"/>
              <a:defRPr sz="2400" b="0">
                <a:solidFill>
                  <a:schemeClr val="tx1"/>
                </a:solidFill>
              </a:defRPr>
            </a:lvl2pPr>
            <a:lvl3pPr marL="806450" indent="-269875">
              <a:lnSpc>
                <a:spcPts val="2400"/>
              </a:lnSpc>
              <a:spcAft>
                <a:spcPts val="600"/>
              </a:spcAft>
              <a:buClr>
                <a:schemeClr val="tx1"/>
              </a:buClr>
              <a:buFont typeface="Lucida Grande"/>
              <a:buChar char="●"/>
              <a:defRPr sz="2000" b="0">
                <a:solidFill>
                  <a:schemeClr val="tx1"/>
                </a:solidFill>
              </a:defRPr>
            </a:lvl3pPr>
          </a:lstStyle>
          <a:p>
            <a:pPr lvl="0"/>
            <a:r>
              <a:rPr lang="en-US" noProof="0" dirty="0" smtClean="0"/>
              <a:t>Click to edit Master text styles</a:t>
            </a:r>
          </a:p>
          <a:p>
            <a:pPr lvl="1"/>
            <a:r>
              <a:rPr lang="en-US" noProof="0" dirty="0" smtClean="0"/>
              <a:t>Second level</a:t>
            </a:r>
          </a:p>
          <a:p>
            <a:pPr lvl="2"/>
            <a:r>
              <a:rPr lang="en-US" noProof="0" dirty="0" smtClean="0"/>
              <a:t>Third level</a:t>
            </a:r>
          </a:p>
        </p:txBody>
      </p:sp>
    </p:spTree>
    <p:extLst>
      <p:ext uri="{BB962C8B-B14F-4D97-AF65-F5344CB8AC3E}">
        <p14:creationId xmlns:p14="http://schemas.microsoft.com/office/powerpoint/2010/main" val="422293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50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663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341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796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767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987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130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7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0DC78-5475-4C6A-A455-5F5CE8743066}" type="datetime1">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028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0552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0105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4184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779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663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3417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796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7677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9876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130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B893EE-A19F-46B8-BEC1-227BAB0C8C21}" type="datetime1">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948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3752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0552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010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418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1C22C-17CF-401C-A19B-6F66FB4A7282}"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386A98-60A1-4B30-8367-0CC7F7D0BF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7792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onotype Corsiva" pitchFamily="66" charset="0"/>
              </a:defRPr>
            </a:lvl1pPr>
          </a:lstStyle>
          <a:p>
            <a:endParaRPr lang="en-US" altLang="en-US"/>
          </a:p>
        </p:txBody>
      </p:sp>
      <p:sp>
        <p:nvSpPr>
          <p:cNvPr id="3" name="Footer Placeholder 2"/>
          <p:cNvSpPr>
            <a:spLocks noGrp="1"/>
          </p:cNvSpPr>
          <p:nvPr>
            <p:ph type="ftr" sz="quarter" idx="11"/>
          </p:nvPr>
        </p:nvSpPr>
        <p:spPr/>
        <p:txBody>
          <a:bodyPr/>
          <a:lstStyle>
            <a:lvl1pPr algn="l">
              <a:defRPr>
                <a:latin typeface="Monotype Corsiva" pitchFamily="66" charset="0"/>
              </a:defRPr>
            </a:lvl1pPr>
          </a:lstStyle>
          <a:p>
            <a:endParaRPr lang="en-US" altLang="en-US"/>
          </a:p>
        </p:txBody>
      </p:sp>
      <p:sp>
        <p:nvSpPr>
          <p:cNvPr id="4" name="Slide Number Placeholder 3"/>
          <p:cNvSpPr>
            <a:spLocks noGrp="1"/>
          </p:cNvSpPr>
          <p:nvPr>
            <p:ph type="sldNum" sz="quarter" idx="12"/>
          </p:nvPr>
        </p:nvSpPr>
        <p:spPr/>
        <p:txBody>
          <a:bodyPr/>
          <a:lstStyle>
            <a:lvl1pPr>
              <a:defRPr>
                <a:latin typeface="Monotype Corsiva" pitchFamily="66" charset="0"/>
              </a:defRPr>
            </a:lvl1pPr>
          </a:lstStyle>
          <a:p>
            <a:fld id="{F9ACC4EA-026C-42FE-8578-DC760CA24340}" type="slidenum">
              <a:rPr lang="en-US" altLang="en-US"/>
              <a:pPr/>
              <a:t>‹#›</a:t>
            </a:fld>
            <a:endParaRPr lang="en-US" altLang="en-US"/>
          </a:p>
        </p:txBody>
      </p:sp>
    </p:spTree>
    <p:extLst>
      <p:ext uri="{BB962C8B-B14F-4D97-AF65-F5344CB8AC3E}">
        <p14:creationId xmlns:p14="http://schemas.microsoft.com/office/powerpoint/2010/main" val="3200094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5133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730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796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45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3511D-3737-48C4-8814-1D6B516D80EE}" type="datetime1">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C5EE6-A835-D440-90D3-237BFFA66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071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372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451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3096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1155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670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7620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3567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3144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1876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8359D1-1925-A044-AE81-E58A5A31D6EE}" type="datetimeFigureOut">
              <a:rPr lang="en-US" smtClean="0">
                <a:solidFill>
                  <a:prstClr val="black">
                    <a:tint val="75000"/>
                  </a:prstClr>
                </a:solidFill>
              </a:rPr>
              <a:pPr/>
              <a:t>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B0100E-E2D2-8948-9FD4-776656BFE9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032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3.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5.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DEFD371-7702-4E25-AF5E-9EABCD346645}" type="datetime1">
              <a:rPr lang="en-US" smtClean="0">
                <a:solidFill>
                  <a:prstClr val="black">
                    <a:tint val="75000"/>
                  </a:prstClr>
                </a:solidFill>
                <a:latin typeface="Calibri"/>
              </a:rPr>
              <a:pPr defTabSz="457200"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7EC5EE6-A835-D440-90D3-237BFFA6628E}"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441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C8359D1-1925-A044-AE81-E58A5A31D6EE}" type="datetimeFigureOut">
              <a:rPr lang="en-US" smtClean="0">
                <a:solidFill>
                  <a:prstClr val="black">
                    <a:tint val="75000"/>
                  </a:prstClr>
                </a:solidFill>
                <a:latin typeface="Calibri"/>
              </a:rPr>
              <a:pPr defTabSz="457200"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DB0100E-E2D2-8948-9FD4-776656BFE9F2}"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050134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3238500" y="-304800"/>
            <a:ext cx="11925300" cy="3810000"/>
            <a:chOff x="-2040" y="0"/>
            <a:chExt cx="7512" cy="2400"/>
          </a:xfrm>
        </p:grpSpPr>
        <p:sp>
          <p:nvSpPr>
            <p:cNvPr id="2457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400">
                <a:latin typeface="Times New Roman" panose="02020603050405020304" pitchFamily="18" charset="0"/>
              </a:endParaRPr>
            </a:p>
          </p:txBody>
        </p:sp>
        <p:sp>
          <p:nvSpPr>
            <p:cNvPr id="2458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1" name="Line 5"/>
            <p:cNvSpPr>
              <a:spLocks noChangeShapeType="1"/>
            </p:cNvSpPr>
            <p:nvPr/>
          </p:nvSpPr>
          <p:spPr bwMode="auto">
            <a:xfrm>
              <a:off x="864" y="960"/>
              <a:ext cx="4608" cy="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82" name="Rectangle 6"/>
          <p:cNvSpPr>
            <a:spLocks noGrp="1" noChangeArrowheads="1"/>
          </p:cNvSpPr>
          <p:nvPr>
            <p:ph type="title"/>
          </p:nvPr>
        </p:nvSpPr>
        <p:spPr bwMode="auto">
          <a:xfrm>
            <a:off x="1371600" y="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4583" name="Rectangle 7"/>
          <p:cNvSpPr>
            <a:spLocks noGrp="1" noChangeArrowheads="1"/>
          </p:cNvSpPr>
          <p:nvPr>
            <p:ph type="body" idx="1"/>
          </p:nvPr>
        </p:nvSpPr>
        <p:spPr bwMode="auto">
          <a:xfrm>
            <a:off x="1371600" y="1447800"/>
            <a:ext cx="7543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84"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endParaRPr lang="en-US" altLang="en-US"/>
          </a:p>
        </p:txBody>
      </p:sp>
      <p:sp>
        <p:nvSpPr>
          <p:cNvPr id="24585"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endParaRPr lang="en-US" altLang="en-US"/>
          </a:p>
        </p:txBody>
      </p:sp>
      <p:sp>
        <p:nvSpPr>
          <p:cNvPr id="24586"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fld id="{0DC9D86D-595D-49F5-A95D-548E4FF663D1}" type="slidenum">
              <a:rPr lang="en-US" altLang="en-US"/>
              <a:pPr/>
              <a:t>‹#›</a:t>
            </a:fld>
            <a:endParaRPr lang="en-US" altLang="en-US"/>
          </a:p>
        </p:txBody>
      </p:sp>
    </p:spTree>
    <p:extLst>
      <p:ext uri="{BB962C8B-B14F-4D97-AF65-F5344CB8AC3E}">
        <p14:creationId xmlns:p14="http://schemas.microsoft.com/office/powerpoint/2010/main" val="273421447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iming>
    <p:tnLst>
      <p:par>
        <p:cTn id="1" dur="indefinite" restart="never" nodeType="tmRoot"/>
      </p:par>
    </p:tnLst>
  </p:timing>
  <p:hf hdr="0" ftr="0" dt="0"/>
  <p:txStyles>
    <p:titleStyle>
      <a:lvl1pPr algn="l" rtl="0" fontAlgn="base">
        <a:spcBef>
          <a:spcPct val="0"/>
        </a:spcBef>
        <a:spcAft>
          <a:spcPct val="0"/>
        </a:spcAft>
        <a:defRPr sz="3600" kern="1200">
          <a:solidFill>
            <a:srgbClr val="0033CC"/>
          </a:solidFill>
          <a:latin typeface="+mj-lt"/>
          <a:ea typeface="+mj-ea"/>
          <a:cs typeface="+mj-cs"/>
        </a:defRPr>
      </a:lvl1pPr>
      <a:lvl2pPr algn="l" rtl="0" fontAlgn="base">
        <a:spcBef>
          <a:spcPct val="0"/>
        </a:spcBef>
        <a:spcAft>
          <a:spcPct val="0"/>
        </a:spcAft>
        <a:defRPr sz="3600">
          <a:solidFill>
            <a:srgbClr val="0033CC"/>
          </a:solidFill>
          <a:latin typeface="Arial" panose="020B0604020202020204" pitchFamily="34" charset="0"/>
        </a:defRPr>
      </a:lvl2pPr>
      <a:lvl3pPr algn="l" rtl="0" fontAlgn="base">
        <a:spcBef>
          <a:spcPct val="0"/>
        </a:spcBef>
        <a:spcAft>
          <a:spcPct val="0"/>
        </a:spcAft>
        <a:defRPr sz="3600">
          <a:solidFill>
            <a:srgbClr val="0033CC"/>
          </a:solidFill>
          <a:latin typeface="Arial" panose="020B0604020202020204" pitchFamily="34" charset="0"/>
        </a:defRPr>
      </a:lvl3pPr>
      <a:lvl4pPr algn="l" rtl="0" fontAlgn="base">
        <a:spcBef>
          <a:spcPct val="0"/>
        </a:spcBef>
        <a:spcAft>
          <a:spcPct val="0"/>
        </a:spcAft>
        <a:defRPr sz="3600">
          <a:solidFill>
            <a:srgbClr val="0033CC"/>
          </a:solidFill>
          <a:latin typeface="Arial" panose="020B0604020202020204" pitchFamily="34" charset="0"/>
        </a:defRPr>
      </a:lvl4pPr>
      <a:lvl5pPr algn="l" rtl="0" fontAlgn="base">
        <a:spcBef>
          <a:spcPct val="0"/>
        </a:spcBef>
        <a:spcAft>
          <a:spcPct val="0"/>
        </a:spcAft>
        <a:defRPr sz="3600">
          <a:solidFill>
            <a:srgbClr val="0033CC"/>
          </a:solidFill>
          <a:latin typeface="Arial" panose="020B0604020202020204" pitchFamily="34" charset="0"/>
        </a:defRPr>
      </a:lvl5pPr>
      <a:lvl6pPr marL="457200" algn="l" rtl="0" fontAlgn="base">
        <a:spcBef>
          <a:spcPct val="0"/>
        </a:spcBef>
        <a:spcAft>
          <a:spcPct val="0"/>
        </a:spcAft>
        <a:defRPr sz="3600">
          <a:solidFill>
            <a:srgbClr val="0033CC"/>
          </a:solidFill>
          <a:latin typeface="Arial" panose="020B0604020202020204" pitchFamily="34" charset="0"/>
        </a:defRPr>
      </a:lvl6pPr>
      <a:lvl7pPr marL="914400" algn="l" rtl="0" fontAlgn="base">
        <a:spcBef>
          <a:spcPct val="0"/>
        </a:spcBef>
        <a:spcAft>
          <a:spcPct val="0"/>
        </a:spcAft>
        <a:defRPr sz="3600">
          <a:solidFill>
            <a:srgbClr val="0033CC"/>
          </a:solidFill>
          <a:latin typeface="Arial" panose="020B0604020202020204" pitchFamily="34" charset="0"/>
        </a:defRPr>
      </a:lvl7pPr>
      <a:lvl8pPr marL="1371600" algn="l" rtl="0" fontAlgn="base">
        <a:spcBef>
          <a:spcPct val="0"/>
        </a:spcBef>
        <a:spcAft>
          <a:spcPct val="0"/>
        </a:spcAft>
        <a:defRPr sz="3600">
          <a:solidFill>
            <a:srgbClr val="0033CC"/>
          </a:solidFill>
          <a:latin typeface="Arial" panose="020B0604020202020204" pitchFamily="34" charset="0"/>
        </a:defRPr>
      </a:lvl8pPr>
      <a:lvl9pPr marL="1828800" algn="l" rtl="0" fontAlgn="base">
        <a:spcBef>
          <a:spcPct val="0"/>
        </a:spcBef>
        <a:spcAft>
          <a:spcPct val="0"/>
        </a:spcAft>
        <a:defRPr sz="3600">
          <a:solidFill>
            <a:srgbClr val="0033CC"/>
          </a:solidFill>
          <a:latin typeface="Arial" panose="020B0604020202020204" pitchFamily="34" charset="0"/>
        </a:defRPr>
      </a:lvl9pPr>
    </p:titleStyle>
    <p:bodyStyle>
      <a:lvl1pPr marL="342900" indent="-342900" algn="l" rtl="0" fontAlgn="base">
        <a:spcBef>
          <a:spcPct val="20000"/>
        </a:spcBef>
        <a:spcAft>
          <a:spcPct val="0"/>
        </a:spcAft>
        <a:buClr>
          <a:srgbClr val="0033CC"/>
        </a:buClr>
        <a:buSzPct val="70000"/>
        <a:buFont typeface="Wingdings" panose="05000000000000000000" pitchFamily="2" charset="2"/>
        <a:buChar char="¡"/>
        <a:defRPr sz="2900" kern="1200">
          <a:solidFill>
            <a:schemeClr val="tx1"/>
          </a:solidFill>
          <a:latin typeface="+mn-lt"/>
          <a:ea typeface="+mn-ea"/>
          <a:cs typeface="+mn-cs"/>
        </a:defRPr>
      </a:lvl1pPr>
      <a:lvl2pPr marL="742950" indent="-285750" algn="l" rtl="0" fontAlgn="base">
        <a:spcBef>
          <a:spcPct val="20000"/>
        </a:spcBef>
        <a:spcAft>
          <a:spcPct val="0"/>
        </a:spcAft>
        <a:buClr>
          <a:srgbClr val="38BDF2"/>
        </a:buClr>
        <a:buSzPct val="70000"/>
        <a:buFont typeface="Wingdings" panose="05000000000000000000" pitchFamily="2" charset="2"/>
        <a:buChar char="l"/>
        <a:defRPr sz="2500" kern="1200">
          <a:solidFill>
            <a:schemeClr val="tx1"/>
          </a:solidFill>
          <a:latin typeface="+mn-lt"/>
          <a:ea typeface="+mn-ea"/>
          <a:cs typeface="+mn-cs"/>
        </a:defRPr>
      </a:lvl2pPr>
      <a:lvl3pPr marL="1143000" indent="-228600" algn="l" rtl="0" fontAlgn="base">
        <a:spcBef>
          <a:spcPct val="20000"/>
        </a:spcBef>
        <a:spcAft>
          <a:spcPct val="0"/>
        </a:spcAft>
        <a:buClr>
          <a:srgbClr val="38BDF2"/>
        </a:buClr>
        <a:buSzPct val="65000"/>
        <a:buFont typeface="Wingdings" panose="05000000000000000000" pitchFamily="2" charset="2"/>
        <a:buChar char="¡"/>
        <a:defRPr sz="2200" kern="1200">
          <a:solidFill>
            <a:schemeClr val="tx1"/>
          </a:solidFill>
          <a:latin typeface="+mn-lt"/>
          <a:ea typeface="+mn-ea"/>
          <a:cs typeface="+mn-cs"/>
        </a:defRPr>
      </a:lvl3pPr>
      <a:lvl4pPr marL="1600200" indent="-228600" algn="l" rtl="0" fontAlgn="base">
        <a:spcBef>
          <a:spcPct val="20000"/>
        </a:spcBef>
        <a:spcAft>
          <a:spcPct val="0"/>
        </a:spcAft>
        <a:buClr>
          <a:srgbClr val="38BDF2"/>
        </a:buClr>
        <a:buSzPct val="70000"/>
        <a:buFont typeface="Wingdings" panose="05000000000000000000" pitchFamily="2" charset="2"/>
        <a:buChar char="l"/>
        <a:defRPr sz="1900" kern="1200">
          <a:solidFill>
            <a:schemeClr val="tx1"/>
          </a:solidFill>
          <a:latin typeface="+mn-lt"/>
          <a:ea typeface="+mn-ea"/>
          <a:cs typeface="+mn-cs"/>
        </a:defRPr>
      </a:lvl4pPr>
      <a:lvl5pPr marL="2057400" indent="-228600" algn="l" rtl="0" fontAlgn="base">
        <a:spcBef>
          <a:spcPct val="20000"/>
        </a:spcBef>
        <a:spcAft>
          <a:spcPct val="0"/>
        </a:spcAft>
        <a:buClr>
          <a:srgbClr val="38BDF2"/>
        </a:buClr>
        <a:buSzPct val="60000"/>
        <a:buFont typeface="Wingdings" panose="05000000000000000000" pitchFamily="2" charset="2"/>
        <a:buChar char="¡"/>
        <a:defRPr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pic>
        <p:nvPicPr>
          <p:cNvPr id="10242" name="Picture 25"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4"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3"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0" descr="star_fade_bg.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9" descr="cimss_logo.tif"/>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2725" y="6019800"/>
            <a:ext cx="8524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50925" y="6283325"/>
            <a:ext cx="3810000" cy="369888"/>
          </a:xfrm>
          <a:prstGeom prst="rect">
            <a:avLst/>
          </a:prstGeom>
          <a:noFill/>
        </p:spPr>
        <p:txBody>
          <a:bodyPr>
            <a:spAutoFit/>
          </a:bodyPr>
          <a:lstStyle>
            <a:lvl1pPr defTabSz="457200">
              <a:defRPr>
                <a:solidFill>
                  <a:schemeClr val="tx1"/>
                </a:solidFill>
                <a:latin typeface="Arial" panose="020B0604020202020204" pitchFamily="34" charset="0"/>
              </a:defRPr>
            </a:lvl1pPr>
            <a:lvl2pPr marL="37931725" indent="-37474525" defTabSz="4572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r>
              <a:rPr lang="en-US" altLang="en-US" sz="900">
                <a:solidFill>
                  <a:srgbClr val="FFF1CE"/>
                </a:solidFill>
                <a:latin typeface="Corbel" panose="020B0503020204020204" pitchFamily="34" charset="0"/>
                <a:ea typeface="ＭＳ Ｐゴシック" panose="020B0600070205080204" pitchFamily="34" charset="-128"/>
              </a:rPr>
              <a:t>Cooperative Institute for Meteorological Satellite Studies</a:t>
            </a:r>
          </a:p>
          <a:p>
            <a:r>
              <a:rPr lang="en-US" altLang="en-US" sz="900">
                <a:latin typeface="Corbel" panose="020B0503020204020204" pitchFamily="34" charset="0"/>
                <a:ea typeface="ＭＳ Ｐゴシック" panose="020B0600070205080204" pitchFamily="34" charset="-128"/>
              </a:rPr>
              <a:t>University of Wisconsin - Madison</a:t>
            </a:r>
          </a:p>
        </p:txBody>
      </p:sp>
      <p:sp>
        <p:nvSpPr>
          <p:cNvPr id="12" name="Rectangle 11"/>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defTabSz="457200">
              <a:defRPr>
                <a:solidFill>
                  <a:schemeClr val="tx1"/>
                </a:solidFill>
                <a:latin typeface="Arial" panose="020B0604020202020204" pitchFamily="34" charset="0"/>
              </a:defRPr>
            </a:lvl1pPr>
            <a:lvl2pPr marL="37931725" indent="-37474525" defTabSz="4572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orbel" panose="020B0503020204020204" pitchFamily="34" charset="0"/>
              <a:ea typeface="ＭＳ Ｐゴシック" panose="020B0600070205080204" pitchFamily="34" charset="-128"/>
            </a:endParaRPr>
          </a:p>
        </p:txBody>
      </p:sp>
      <p:sp>
        <p:nvSpPr>
          <p:cNvPr id="13" name="Rectangle 12"/>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defTabSz="457200">
              <a:defRPr>
                <a:solidFill>
                  <a:schemeClr val="tx1"/>
                </a:solidFill>
                <a:latin typeface="Arial" panose="020B0604020202020204" pitchFamily="34" charset="0"/>
              </a:defRPr>
            </a:lvl1pPr>
            <a:lvl2pPr marL="37931725" indent="-37474525" defTabSz="4572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orbel" panose="020B0503020204020204" pitchFamily="34" charset="0"/>
              <a:ea typeface="ＭＳ Ｐゴシック" panose="020B0600070205080204" pitchFamily="34" charset="-128"/>
            </a:endParaRPr>
          </a:p>
        </p:txBody>
      </p:sp>
      <p:sp>
        <p:nvSpPr>
          <p:cNvPr id="14" name="Rectangle 13"/>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defTabSz="457200">
              <a:defRPr>
                <a:solidFill>
                  <a:schemeClr val="tx1"/>
                </a:solidFill>
                <a:latin typeface="Arial" panose="020B0604020202020204" pitchFamily="34" charset="0"/>
              </a:defRPr>
            </a:lvl1pPr>
            <a:lvl2pPr marL="37931725" indent="-37474525" defTabSz="4572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orbel" panose="020B0503020204020204" pitchFamily="34" charset="0"/>
              <a:ea typeface="ＭＳ Ｐゴシック" panose="020B0600070205080204" pitchFamily="34" charset="-128"/>
            </a:endParaRPr>
          </a:p>
        </p:txBody>
      </p:sp>
      <p:sp>
        <p:nvSpPr>
          <p:cNvPr id="15" name="Rectangle 14"/>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defTabSz="457200">
              <a:defRPr>
                <a:solidFill>
                  <a:schemeClr val="tx1"/>
                </a:solidFill>
                <a:latin typeface="Arial" panose="020B0604020202020204" pitchFamily="34" charset="0"/>
              </a:defRPr>
            </a:lvl1pPr>
            <a:lvl2pPr marL="37931725" indent="-37474525" defTabSz="457200">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endParaRPr lang="en-US" altLang="en-US">
              <a:solidFill>
                <a:srgbClr val="FFFFFF"/>
              </a:solidFill>
              <a:latin typeface="Corbel" panose="020B0503020204020204" pitchFamily="34" charset="0"/>
              <a:ea typeface="ＭＳ Ｐゴシック" panose="020B0600070205080204" pitchFamily="34" charset="-128"/>
            </a:endParaRPr>
          </a:p>
        </p:txBody>
      </p:sp>
      <p:sp>
        <p:nvSpPr>
          <p:cNvPr id="22" name="Title Placeholder 21"/>
          <p:cNvSpPr>
            <a:spLocks noGrp="1"/>
          </p:cNvSpPr>
          <p:nvPr>
            <p:ph type="title"/>
          </p:nvPr>
        </p:nvSpPr>
        <p:spPr>
          <a:xfrm>
            <a:off x="914400" y="512763"/>
            <a:ext cx="7772400" cy="914400"/>
          </a:xfrm>
          <a:prstGeom prst="rect">
            <a:avLst/>
          </a:prstGeom>
        </p:spPr>
        <p:txBody>
          <a:bodyPr vert="horz" wrap="square" lIns="91440" tIns="45720" rIns="91440" bIns="45720" numCol="1" anchor="t" anchorCtr="0" compatLnSpc="1">
            <a:prstTxWarp prst="textNoShape">
              <a:avLst/>
            </a:prstTxWarp>
            <a:noAutofit/>
          </a:bodyPr>
          <a:lstStyle/>
          <a:p>
            <a:pPr lvl="0"/>
            <a:r>
              <a:rPr lang="en-US" altLang="en-US" smtClean="0"/>
              <a:t>Click to edit Master title style</a:t>
            </a:r>
          </a:p>
        </p:txBody>
      </p:sp>
      <p:sp>
        <p:nvSpPr>
          <p:cNvPr id="10253"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495174108"/>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iming>
    <p:tnLst>
      <p:par>
        <p:cTn id="1" dur="indefinite" restart="never" nodeType="tmRoot"/>
      </p:par>
    </p:tnLst>
  </p:timing>
  <p:hf hdr="0" ftr="0" dt="0"/>
  <p:txStyles>
    <p:titleStyle>
      <a:lvl1pPr algn="l" rtl="0" fontAlgn="base">
        <a:spcBef>
          <a:spcPct val="0"/>
        </a:spcBef>
        <a:spcAft>
          <a:spcPct val="0"/>
        </a:spcAft>
        <a:defRPr sz="3600" kern="1200">
          <a:solidFill>
            <a:srgbClr val="C1EEFF"/>
          </a:solidFill>
          <a:latin typeface="+mj-lt"/>
          <a:ea typeface="+mj-ea"/>
          <a:cs typeface="+mj-cs"/>
        </a:defRPr>
      </a:lvl1pPr>
      <a:lvl2pPr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2pPr>
      <a:lvl3pPr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3pPr>
      <a:lvl4pPr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4pPr>
      <a:lvl5pPr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3600">
          <a:solidFill>
            <a:srgbClr val="C1EEFF"/>
          </a:solidFill>
          <a:latin typeface="Arial" panose="020B0604020202020204" pitchFamily="34" charset="0"/>
          <a:ea typeface="ＭＳ Ｐゴシック" panose="020B0600070205080204" pitchFamily="34" charset="-128"/>
        </a:defRPr>
      </a:lvl9pPr>
    </p:titleStyle>
    <p:bodyStyle>
      <a:lvl1pPr marL="411163" indent="-342900" algn="l" rtl="0" fontAlgn="base">
        <a:spcBef>
          <a:spcPts val="700"/>
        </a:spcBef>
        <a:spcAft>
          <a:spcPct val="0"/>
        </a:spcAft>
        <a:buClr>
          <a:srgbClr val="A7D6FF"/>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rgbClr val="A7D6FF"/>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rgbClr val="A7D6FF"/>
        </a:buClr>
        <a:buFont typeface="Wingdings 2" panose="05020102010507070707"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A7D6FF"/>
        </a:buClr>
        <a:buSzPct val="80000"/>
        <a:buFont typeface="Arial" panose="020B0604020202020204" pitchFamily="34" charset="0"/>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A7D6FF"/>
        </a:buClr>
        <a:buSzPct val="80000"/>
        <a:buFont typeface="Wingdings 2" panose="050201020105070707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21000">
              <a:schemeClr val="tx2">
                <a:lumMod val="40000"/>
                <a:lumOff val="60000"/>
              </a:schemeClr>
            </a:gs>
            <a:gs pos="100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676A6B-6E6E-4C9D-A496-174996BE4829}" type="datetimeFigureOut">
              <a:rPr lang="en-US" smtClean="0"/>
              <a:t>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060F2-3BF4-428D-80BE-82B207181A67}" type="slidenum">
              <a:rPr lang="en-US" smtClean="0"/>
              <a:t>‹#›</a:t>
            </a:fld>
            <a:endParaRPr lang="en-US"/>
          </a:p>
        </p:txBody>
      </p:sp>
    </p:spTree>
    <p:extLst>
      <p:ext uri="{BB962C8B-B14F-4D97-AF65-F5344CB8AC3E}">
        <p14:creationId xmlns:p14="http://schemas.microsoft.com/office/powerpoint/2010/main" val="264526166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00038" y="238125"/>
            <a:ext cx="8447087" cy="8397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grpSp>
        <p:nvGrpSpPr>
          <p:cNvPr id="92163" name="Group 3"/>
          <p:cNvGrpSpPr>
            <a:grpSpLocks noChangeAspect="1"/>
          </p:cNvGrpSpPr>
          <p:nvPr userDrawn="1"/>
        </p:nvGrpSpPr>
        <p:grpSpPr bwMode="auto">
          <a:xfrm>
            <a:off x="7142163" y="6307138"/>
            <a:ext cx="1674812" cy="447675"/>
            <a:chOff x="4874" y="3973"/>
            <a:chExt cx="1143" cy="282"/>
          </a:xfrm>
        </p:grpSpPr>
        <p:sp>
          <p:nvSpPr>
            <p:cNvPr id="92164" name="AutoShape 4"/>
            <p:cNvSpPr>
              <a:spLocks noChangeAspect="1" noChangeArrowheads="1" noTextEdit="1"/>
            </p:cNvSpPr>
            <p:nvPr userDrawn="1"/>
          </p:nvSpPr>
          <p:spPr bwMode="auto">
            <a:xfrm>
              <a:off x="4874" y="3973"/>
              <a:ext cx="1143"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165" name="Freeform 5"/>
            <p:cNvSpPr>
              <a:spLocks noEditPoints="1"/>
            </p:cNvSpPr>
            <p:nvPr userDrawn="1"/>
          </p:nvSpPr>
          <p:spPr bwMode="auto">
            <a:xfrm>
              <a:off x="5774" y="4079"/>
              <a:ext cx="100" cy="103"/>
            </a:xfrm>
            <a:custGeom>
              <a:avLst/>
              <a:gdLst>
                <a:gd name="T0" fmla="*/ 128 w 200"/>
                <a:gd name="T1" fmla="*/ 0 h 207"/>
                <a:gd name="T2" fmla="*/ 76 w 200"/>
                <a:gd name="T3" fmla="*/ 0 h 207"/>
                <a:gd name="T4" fmla="*/ 0 w 200"/>
                <a:gd name="T5" fmla="*/ 207 h 207"/>
                <a:gd name="T6" fmla="*/ 54 w 200"/>
                <a:gd name="T7" fmla="*/ 207 h 207"/>
                <a:gd name="T8" fmla="*/ 69 w 200"/>
                <a:gd name="T9" fmla="*/ 163 h 207"/>
                <a:gd name="T10" fmla="*/ 130 w 200"/>
                <a:gd name="T11" fmla="*/ 163 h 207"/>
                <a:gd name="T12" fmla="*/ 146 w 200"/>
                <a:gd name="T13" fmla="*/ 207 h 207"/>
                <a:gd name="T14" fmla="*/ 200 w 200"/>
                <a:gd name="T15" fmla="*/ 207 h 207"/>
                <a:gd name="T16" fmla="*/ 128 w 200"/>
                <a:gd name="T17" fmla="*/ 0 h 207"/>
                <a:gd name="T18" fmla="*/ 81 w 200"/>
                <a:gd name="T19" fmla="*/ 125 h 207"/>
                <a:gd name="T20" fmla="*/ 100 w 200"/>
                <a:gd name="T21" fmla="*/ 57 h 207"/>
                <a:gd name="T22" fmla="*/ 119 w 200"/>
                <a:gd name="T23" fmla="*/ 125 h 207"/>
                <a:gd name="T24" fmla="*/ 81 w 200"/>
                <a:gd name="T25" fmla="*/ 12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07">
                  <a:moveTo>
                    <a:pt x="128" y="0"/>
                  </a:moveTo>
                  <a:cubicBezTo>
                    <a:pt x="76" y="0"/>
                    <a:pt x="76" y="0"/>
                    <a:pt x="76" y="0"/>
                  </a:cubicBezTo>
                  <a:cubicBezTo>
                    <a:pt x="0" y="207"/>
                    <a:pt x="0" y="207"/>
                    <a:pt x="0" y="207"/>
                  </a:cubicBezTo>
                  <a:cubicBezTo>
                    <a:pt x="54" y="207"/>
                    <a:pt x="54" y="207"/>
                    <a:pt x="54" y="207"/>
                  </a:cubicBezTo>
                  <a:cubicBezTo>
                    <a:pt x="69" y="163"/>
                    <a:pt x="69" y="163"/>
                    <a:pt x="69" y="163"/>
                  </a:cubicBezTo>
                  <a:cubicBezTo>
                    <a:pt x="130" y="163"/>
                    <a:pt x="130" y="163"/>
                    <a:pt x="130" y="163"/>
                  </a:cubicBezTo>
                  <a:cubicBezTo>
                    <a:pt x="146" y="207"/>
                    <a:pt x="146" y="207"/>
                    <a:pt x="146" y="207"/>
                  </a:cubicBezTo>
                  <a:cubicBezTo>
                    <a:pt x="200" y="207"/>
                    <a:pt x="200" y="207"/>
                    <a:pt x="200" y="207"/>
                  </a:cubicBezTo>
                  <a:lnTo>
                    <a:pt x="128" y="0"/>
                  </a:lnTo>
                  <a:close/>
                  <a:moveTo>
                    <a:pt x="81" y="125"/>
                  </a:moveTo>
                  <a:cubicBezTo>
                    <a:pt x="87" y="103"/>
                    <a:pt x="96" y="78"/>
                    <a:pt x="100" y="57"/>
                  </a:cubicBezTo>
                  <a:cubicBezTo>
                    <a:pt x="104" y="78"/>
                    <a:pt x="113" y="103"/>
                    <a:pt x="119" y="125"/>
                  </a:cubicBezTo>
                  <a:lnTo>
                    <a:pt x="81" y="125"/>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6" name="Freeform 6"/>
            <p:cNvSpPr>
              <a:spLocks/>
            </p:cNvSpPr>
            <p:nvPr userDrawn="1"/>
          </p:nvSpPr>
          <p:spPr bwMode="auto">
            <a:xfrm>
              <a:off x="5676" y="4077"/>
              <a:ext cx="85" cy="107"/>
            </a:xfrm>
            <a:custGeom>
              <a:avLst/>
              <a:gdLst>
                <a:gd name="T0" fmla="*/ 113 w 170"/>
                <a:gd name="T1" fmla="*/ 84 h 214"/>
                <a:gd name="T2" fmla="*/ 86 w 170"/>
                <a:gd name="T3" fmla="*/ 78 h 214"/>
                <a:gd name="T4" fmla="*/ 65 w 170"/>
                <a:gd name="T5" fmla="*/ 60 h 214"/>
                <a:gd name="T6" fmla="*/ 92 w 170"/>
                <a:gd name="T7" fmla="*/ 41 h 214"/>
                <a:gd name="T8" fmla="*/ 145 w 170"/>
                <a:gd name="T9" fmla="*/ 56 h 214"/>
                <a:gd name="T10" fmla="*/ 168 w 170"/>
                <a:gd name="T11" fmla="*/ 21 h 214"/>
                <a:gd name="T12" fmla="*/ 91 w 170"/>
                <a:gd name="T13" fmla="*/ 0 h 214"/>
                <a:gd name="T14" fmla="*/ 8 w 170"/>
                <a:gd name="T15" fmla="*/ 65 h 214"/>
                <a:gd name="T16" fmla="*/ 17 w 170"/>
                <a:gd name="T17" fmla="*/ 96 h 214"/>
                <a:gd name="T18" fmla="*/ 61 w 170"/>
                <a:gd name="T19" fmla="*/ 125 h 214"/>
                <a:gd name="T20" fmla="*/ 87 w 170"/>
                <a:gd name="T21" fmla="*/ 131 h 214"/>
                <a:gd name="T22" fmla="*/ 113 w 170"/>
                <a:gd name="T23" fmla="*/ 153 h 214"/>
                <a:gd name="T24" fmla="*/ 77 w 170"/>
                <a:gd name="T25" fmla="*/ 173 h 214"/>
                <a:gd name="T26" fmla="*/ 17 w 170"/>
                <a:gd name="T27" fmla="*/ 158 h 214"/>
                <a:gd name="T28" fmla="*/ 0 w 170"/>
                <a:gd name="T29" fmla="*/ 197 h 214"/>
                <a:gd name="T30" fmla="*/ 74 w 170"/>
                <a:gd name="T31" fmla="*/ 214 h 214"/>
                <a:gd name="T32" fmla="*/ 170 w 170"/>
                <a:gd name="T33" fmla="*/ 143 h 214"/>
                <a:gd name="T34" fmla="*/ 113 w 170"/>
                <a:gd name="T3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214">
                  <a:moveTo>
                    <a:pt x="113" y="84"/>
                  </a:moveTo>
                  <a:cubicBezTo>
                    <a:pt x="86" y="78"/>
                    <a:pt x="86" y="78"/>
                    <a:pt x="86" y="78"/>
                  </a:cubicBezTo>
                  <a:cubicBezTo>
                    <a:pt x="69" y="74"/>
                    <a:pt x="65" y="69"/>
                    <a:pt x="65" y="60"/>
                  </a:cubicBezTo>
                  <a:cubicBezTo>
                    <a:pt x="65" y="48"/>
                    <a:pt x="76" y="41"/>
                    <a:pt x="92" y="41"/>
                  </a:cubicBezTo>
                  <a:cubicBezTo>
                    <a:pt x="108" y="41"/>
                    <a:pt x="125" y="46"/>
                    <a:pt x="145" y="56"/>
                  </a:cubicBezTo>
                  <a:cubicBezTo>
                    <a:pt x="168" y="21"/>
                    <a:pt x="168" y="21"/>
                    <a:pt x="168" y="21"/>
                  </a:cubicBezTo>
                  <a:cubicBezTo>
                    <a:pt x="149" y="9"/>
                    <a:pt x="118" y="0"/>
                    <a:pt x="91" y="0"/>
                  </a:cubicBezTo>
                  <a:cubicBezTo>
                    <a:pt x="42" y="0"/>
                    <a:pt x="8" y="28"/>
                    <a:pt x="8" y="65"/>
                  </a:cubicBezTo>
                  <a:cubicBezTo>
                    <a:pt x="8" y="76"/>
                    <a:pt x="11" y="86"/>
                    <a:pt x="17" y="96"/>
                  </a:cubicBezTo>
                  <a:cubicBezTo>
                    <a:pt x="25" y="110"/>
                    <a:pt x="39" y="120"/>
                    <a:pt x="61" y="125"/>
                  </a:cubicBezTo>
                  <a:cubicBezTo>
                    <a:pt x="87" y="131"/>
                    <a:pt x="87" y="131"/>
                    <a:pt x="87" y="131"/>
                  </a:cubicBezTo>
                  <a:cubicBezTo>
                    <a:pt x="105" y="135"/>
                    <a:pt x="113" y="143"/>
                    <a:pt x="113" y="153"/>
                  </a:cubicBezTo>
                  <a:cubicBezTo>
                    <a:pt x="113" y="167"/>
                    <a:pt x="101" y="173"/>
                    <a:pt x="77" y="173"/>
                  </a:cubicBezTo>
                  <a:cubicBezTo>
                    <a:pt x="55" y="173"/>
                    <a:pt x="38" y="167"/>
                    <a:pt x="17" y="158"/>
                  </a:cubicBezTo>
                  <a:cubicBezTo>
                    <a:pt x="0" y="197"/>
                    <a:pt x="0" y="197"/>
                    <a:pt x="0" y="197"/>
                  </a:cubicBezTo>
                  <a:cubicBezTo>
                    <a:pt x="25" y="208"/>
                    <a:pt x="50" y="214"/>
                    <a:pt x="74" y="214"/>
                  </a:cubicBezTo>
                  <a:cubicBezTo>
                    <a:pt x="132" y="214"/>
                    <a:pt x="170" y="186"/>
                    <a:pt x="170" y="143"/>
                  </a:cubicBezTo>
                  <a:cubicBezTo>
                    <a:pt x="170" y="112"/>
                    <a:pt x="148" y="92"/>
                    <a:pt x="113" y="84"/>
                  </a:cubicBez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7" name="Freeform 7"/>
            <p:cNvSpPr>
              <a:spLocks/>
            </p:cNvSpPr>
            <p:nvPr userDrawn="1"/>
          </p:nvSpPr>
          <p:spPr bwMode="auto">
            <a:xfrm>
              <a:off x="5356" y="4079"/>
              <a:ext cx="121" cy="103"/>
            </a:xfrm>
            <a:custGeom>
              <a:avLst/>
              <a:gdLst>
                <a:gd name="T0" fmla="*/ 158 w 243"/>
                <a:gd name="T1" fmla="*/ 0 h 207"/>
                <a:gd name="T2" fmla="*/ 131 w 243"/>
                <a:gd name="T3" fmla="*/ 94 h 207"/>
                <a:gd name="T4" fmla="*/ 122 w 243"/>
                <a:gd name="T5" fmla="*/ 133 h 207"/>
                <a:gd name="T6" fmla="*/ 113 w 243"/>
                <a:gd name="T7" fmla="*/ 96 h 207"/>
                <a:gd name="T8" fmla="*/ 87 w 243"/>
                <a:gd name="T9" fmla="*/ 0 h 207"/>
                <a:gd name="T10" fmla="*/ 22 w 243"/>
                <a:gd name="T11" fmla="*/ 0 h 207"/>
                <a:gd name="T12" fmla="*/ 0 w 243"/>
                <a:gd name="T13" fmla="*/ 207 h 207"/>
                <a:gd name="T14" fmla="*/ 52 w 243"/>
                <a:gd name="T15" fmla="*/ 207 h 207"/>
                <a:gd name="T16" fmla="*/ 58 w 243"/>
                <a:gd name="T17" fmla="*/ 106 h 207"/>
                <a:gd name="T18" fmla="*/ 60 w 243"/>
                <a:gd name="T19" fmla="*/ 62 h 207"/>
                <a:gd name="T20" fmla="*/ 70 w 243"/>
                <a:gd name="T21" fmla="*/ 106 h 207"/>
                <a:gd name="T22" fmla="*/ 98 w 243"/>
                <a:gd name="T23" fmla="*/ 207 h 207"/>
                <a:gd name="T24" fmla="*/ 142 w 243"/>
                <a:gd name="T25" fmla="*/ 207 h 207"/>
                <a:gd name="T26" fmla="*/ 173 w 243"/>
                <a:gd name="T27" fmla="*/ 103 h 207"/>
                <a:gd name="T28" fmla="*/ 183 w 243"/>
                <a:gd name="T29" fmla="*/ 66 h 207"/>
                <a:gd name="T30" fmla="*/ 186 w 243"/>
                <a:gd name="T31" fmla="*/ 104 h 207"/>
                <a:gd name="T32" fmla="*/ 192 w 243"/>
                <a:gd name="T33" fmla="*/ 207 h 207"/>
                <a:gd name="T34" fmla="*/ 243 w 243"/>
                <a:gd name="T35" fmla="*/ 207 h 207"/>
                <a:gd name="T36" fmla="*/ 222 w 243"/>
                <a:gd name="T37" fmla="*/ 0 h 207"/>
                <a:gd name="T38" fmla="*/ 158 w 243"/>
                <a:gd name="T39"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207">
                  <a:moveTo>
                    <a:pt x="158" y="0"/>
                  </a:moveTo>
                  <a:cubicBezTo>
                    <a:pt x="131" y="94"/>
                    <a:pt x="131" y="94"/>
                    <a:pt x="131" y="94"/>
                  </a:cubicBezTo>
                  <a:cubicBezTo>
                    <a:pt x="127" y="106"/>
                    <a:pt x="124" y="121"/>
                    <a:pt x="122" y="133"/>
                  </a:cubicBezTo>
                  <a:cubicBezTo>
                    <a:pt x="119" y="120"/>
                    <a:pt x="117" y="110"/>
                    <a:pt x="113" y="96"/>
                  </a:cubicBezTo>
                  <a:cubicBezTo>
                    <a:pt x="87" y="0"/>
                    <a:pt x="87" y="0"/>
                    <a:pt x="87" y="0"/>
                  </a:cubicBezTo>
                  <a:cubicBezTo>
                    <a:pt x="22" y="0"/>
                    <a:pt x="22" y="0"/>
                    <a:pt x="22" y="0"/>
                  </a:cubicBezTo>
                  <a:cubicBezTo>
                    <a:pt x="0" y="207"/>
                    <a:pt x="0" y="207"/>
                    <a:pt x="0" y="207"/>
                  </a:cubicBezTo>
                  <a:cubicBezTo>
                    <a:pt x="52" y="207"/>
                    <a:pt x="52" y="207"/>
                    <a:pt x="52" y="207"/>
                  </a:cubicBezTo>
                  <a:cubicBezTo>
                    <a:pt x="58" y="106"/>
                    <a:pt x="58" y="106"/>
                    <a:pt x="58" y="106"/>
                  </a:cubicBezTo>
                  <a:cubicBezTo>
                    <a:pt x="59" y="93"/>
                    <a:pt x="60" y="76"/>
                    <a:pt x="60" y="62"/>
                  </a:cubicBezTo>
                  <a:cubicBezTo>
                    <a:pt x="63" y="79"/>
                    <a:pt x="67" y="97"/>
                    <a:pt x="70" y="106"/>
                  </a:cubicBezTo>
                  <a:cubicBezTo>
                    <a:pt x="98" y="207"/>
                    <a:pt x="98" y="207"/>
                    <a:pt x="98" y="207"/>
                  </a:cubicBezTo>
                  <a:cubicBezTo>
                    <a:pt x="142" y="207"/>
                    <a:pt x="142" y="207"/>
                    <a:pt x="142" y="207"/>
                  </a:cubicBezTo>
                  <a:cubicBezTo>
                    <a:pt x="173" y="103"/>
                    <a:pt x="173" y="103"/>
                    <a:pt x="173" y="103"/>
                  </a:cubicBezTo>
                  <a:cubicBezTo>
                    <a:pt x="176" y="92"/>
                    <a:pt x="181" y="78"/>
                    <a:pt x="183" y="66"/>
                  </a:cubicBezTo>
                  <a:cubicBezTo>
                    <a:pt x="184" y="81"/>
                    <a:pt x="185" y="93"/>
                    <a:pt x="186" y="104"/>
                  </a:cubicBezTo>
                  <a:cubicBezTo>
                    <a:pt x="192" y="207"/>
                    <a:pt x="192" y="207"/>
                    <a:pt x="192" y="207"/>
                  </a:cubicBezTo>
                  <a:cubicBezTo>
                    <a:pt x="243" y="207"/>
                    <a:pt x="243" y="207"/>
                    <a:pt x="243" y="207"/>
                  </a:cubicBezTo>
                  <a:cubicBezTo>
                    <a:pt x="222" y="0"/>
                    <a:pt x="222" y="0"/>
                    <a:pt x="222" y="0"/>
                  </a:cubicBezTo>
                  <a:lnTo>
                    <a:pt x="158" y="0"/>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8" name="Freeform 8"/>
            <p:cNvSpPr>
              <a:spLocks/>
            </p:cNvSpPr>
            <p:nvPr userDrawn="1"/>
          </p:nvSpPr>
          <p:spPr bwMode="auto">
            <a:xfrm>
              <a:off x="5250" y="4079"/>
              <a:ext cx="84" cy="105"/>
            </a:xfrm>
            <a:custGeom>
              <a:avLst/>
              <a:gdLst>
                <a:gd name="T0" fmla="*/ 115 w 168"/>
                <a:gd name="T1" fmla="*/ 131 h 211"/>
                <a:gd name="T2" fmla="*/ 108 w 168"/>
                <a:gd name="T3" fmla="*/ 161 h 211"/>
                <a:gd name="T4" fmla="*/ 84 w 168"/>
                <a:gd name="T5" fmla="*/ 170 h 211"/>
                <a:gd name="T6" fmla="*/ 57 w 168"/>
                <a:gd name="T7" fmla="*/ 159 h 211"/>
                <a:gd name="T8" fmla="*/ 53 w 168"/>
                <a:gd name="T9" fmla="*/ 135 h 211"/>
                <a:gd name="T10" fmla="*/ 53 w 168"/>
                <a:gd name="T11" fmla="*/ 0 h 211"/>
                <a:gd name="T12" fmla="*/ 0 w 168"/>
                <a:gd name="T13" fmla="*/ 0 h 211"/>
                <a:gd name="T14" fmla="*/ 0 w 168"/>
                <a:gd name="T15" fmla="*/ 141 h 211"/>
                <a:gd name="T16" fmla="*/ 12 w 168"/>
                <a:gd name="T17" fmla="*/ 184 h 211"/>
                <a:gd name="T18" fmla="*/ 86 w 168"/>
                <a:gd name="T19" fmla="*/ 211 h 211"/>
                <a:gd name="T20" fmla="*/ 150 w 168"/>
                <a:gd name="T21" fmla="*/ 189 h 211"/>
                <a:gd name="T22" fmla="*/ 168 w 168"/>
                <a:gd name="T23" fmla="*/ 138 h 211"/>
                <a:gd name="T24" fmla="*/ 168 w 168"/>
                <a:gd name="T25" fmla="*/ 0 h 211"/>
                <a:gd name="T26" fmla="*/ 115 w 168"/>
                <a:gd name="T27" fmla="*/ 0 h 211"/>
                <a:gd name="T28" fmla="*/ 115 w 168"/>
                <a:gd name="T29" fmla="*/ 13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211">
                  <a:moveTo>
                    <a:pt x="115" y="131"/>
                  </a:moveTo>
                  <a:cubicBezTo>
                    <a:pt x="115" y="152"/>
                    <a:pt x="112" y="158"/>
                    <a:pt x="108" y="161"/>
                  </a:cubicBezTo>
                  <a:cubicBezTo>
                    <a:pt x="103" y="166"/>
                    <a:pt x="94" y="170"/>
                    <a:pt x="84" y="170"/>
                  </a:cubicBezTo>
                  <a:cubicBezTo>
                    <a:pt x="72" y="170"/>
                    <a:pt x="62" y="166"/>
                    <a:pt x="57" y="159"/>
                  </a:cubicBezTo>
                  <a:cubicBezTo>
                    <a:pt x="53" y="154"/>
                    <a:pt x="53" y="147"/>
                    <a:pt x="53" y="135"/>
                  </a:cubicBezTo>
                  <a:cubicBezTo>
                    <a:pt x="53" y="0"/>
                    <a:pt x="53" y="0"/>
                    <a:pt x="53" y="0"/>
                  </a:cubicBezTo>
                  <a:cubicBezTo>
                    <a:pt x="0" y="0"/>
                    <a:pt x="0" y="0"/>
                    <a:pt x="0" y="0"/>
                  </a:cubicBezTo>
                  <a:cubicBezTo>
                    <a:pt x="0" y="141"/>
                    <a:pt x="0" y="141"/>
                    <a:pt x="0" y="141"/>
                  </a:cubicBezTo>
                  <a:cubicBezTo>
                    <a:pt x="0" y="160"/>
                    <a:pt x="3" y="173"/>
                    <a:pt x="12" y="184"/>
                  </a:cubicBezTo>
                  <a:cubicBezTo>
                    <a:pt x="25" y="202"/>
                    <a:pt x="52" y="211"/>
                    <a:pt x="86" y="211"/>
                  </a:cubicBezTo>
                  <a:cubicBezTo>
                    <a:pt x="118" y="211"/>
                    <a:pt x="139" y="200"/>
                    <a:pt x="150" y="189"/>
                  </a:cubicBezTo>
                  <a:cubicBezTo>
                    <a:pt x="162" y="178"/>
                    <a:pt x="168" y="168"/>
                    <a:pt x="168" y="138"/>
                  </a:cubicBezTo>
                  <a:cubicBezTo>
                    <a:pt x="168" y="0"/>
                    <a:pt x="168" y="0"/>
                    <a:pt x="168" y="0"/>
                  </a:cubicBezTo>
                  <a:cubicBezTo>
                    <a:pt x="115" y="0"/>
                    <a:pt x="115" y="0"/>
                    <a:pt x="115" y="0"/>
                  </a:cubicBezTo>
                  <a:lnTo>
                    <a:pt x="115" y="131"/>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9" name="Freeform 9"/>
            <p:cNvSpPr>
              <a:spLocks/>
            </p:cNvSpPr>
            <p:nvPr userDrawn="1"/>
          </p:nvSpPr>
          <p:spPr bwMode="auto">
            <a:xfrm>
              <a:off x="5878" y="4079"/>
              <a:ext cx="84" cy="103"/>
            </a:xfrm>
            <a:custGeom>
              <a:avLst/>
              <a:gdLst>
                <a:gd name="T0" fmla="*/ 0 w 167"/>
                <a:gd name="T1" fmla="*/ 0 h 207"/>
                <a:gd name="T2" fmla="*/ 0 w 167"/>
                <a:gd name="T3" fmla="*/ 41 h 207"/>
                <a:gd name="T4" fmla="*/ 53 w 167"/>
                <a:gd name="T5" fmla="*/ 41 h 207"/>
                <a:gd name="T6" fmla="*/ 53 w 167"/>
                <a:gd name="T7" fmla="*/ 207 h 207"/>
                <a:gd name="T8" fmla="*/ 106 w 167"/>
                <a:gd name="T9" fmla="*/ 207 h 207"/>
                <a:gd name="T10" fmla="*/ 106 w 167"/>
                <a:gd name="T11" fmla="*/ 41 h 207"/>
                <a:gd name="T12" fmla="*/ 147 w 167"/>
                <a:gd name="T13" fmla="*/ 41 h 207"/>
                <a:gd name="T14" fmla="*/ 167 w 167"/>
                <a:gd name="T15" fmla="*/ 0 h 207"/>
                <a:gd name="T16" fmla="*/ 0 w 167"/>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207">
                  <a:moveTo>
                    <a:pt x="0" y="0"/>
                  </a:moveTo>
                  <a:cubicBezTo>
                    <a:pt x="0" y="41"/>
                    <a:pt x="0" y="41"/>
                    <a:pt x="0" y="41"/>
                  </a:cubicBezTo>
                  <a:cubicBezTo>
                    <a:pt x="53" y="41"/>
                    <a:pt x="53" y="41"/>
                    <a:pt x="53" y="41"/>
                  </a:cubicBezTo>
                  <a:cubicBezTo>
                    <a:pt x="53" y="207"/>
                    <a:pt x="53" y="207"/>
                    <a:pt x="53" y="207"/>
                  </a:cubicBezTo>
                  <a:cubicBezTo>
                    <a:pt x="106" y="207"/>
                    <a:pt x="106" y="207"/>
                    <a:pt x="106" y="207"/>
                  </a:cubicBezTo>
                  <a:cubicBezTo>
                    <a:pt x="106" y="41"/>
                    <a:pt x="106" y="41"/>
                    <a:pt x="106" y="41"/>
                  </a:cubicBezTo>
                  <a:cubicBezTo>
                    <a:pt x="147" y="41"/>
                    <a:pt x="147" y="41"/>
                    <a:pt x="147" y="41"/>
                  </a:cubicBezTo>
                  <a:cubicBezTo>
                    <a:pt x="159" y="33"/>
                    <a:pt x="167" y="0"/>
                    <a:pt x="167" y="0"/>
                  </a:cubicBezTo>
                  <a:lnTo>
                    <a:pt x="0" y="0"/>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0" name="Freeform 10"/>
            <p:cNvSpPr>
              <a:spLocks/>
            </p:cNvSpPr>
            <p:nvPr userDrawn="1"/>
          </p:nvSpPr>
          <p:spPr bwMode="auto">
            <a:xfrm>
              <a:off x="5160" y="4079"/>
              <a:ext cx="67" cy="103"/>
            </a:xfrm>
            <a:custGeom>
              <a:avLst/>
              <a:gdLst>
                <a:gd name="T0" fmla="*/ 52 w 133"/>
                <a:gd name="T1" fmla="*/ 119 h 207"/>
                <a:gd name="T2" fmla="*/ 112 w 133"/>
                <a:gd name="T3" fmla="*/ 119 h 207"/>
                <a:gd name="T4" fmla="*/ 112 w 133"/>
                <a:gd name="T5" fmla="*/ 79 h 207"/>
                <a:gd name="T6" fmla="*/ 51 w 133"/>
                <a:gd name="T7" fmla="*/ 79 h 207"/>
                <a:gd name="T8" fmla="*/ 51 w 133"/>
                <a:gd name="T9" fmla="*/ 40 h 207"/>
                <a:gd name="T10" fmla="*/ 112 w 133"/>
                <a:gd name="T11" fmla="*/ 40 h 207"/>
                <a:gd name="T12" fmla="*/ 130 w 133"/>
                <a:gd name="T13" fmla="*/ 4 h 207"/>
                <a:gd name="T14" fmla="*/ 131 w 133"/>
                <a:gd name="T15" fmla="*/ 0 h 207"/>
                <a:gd name="T16" fmla="*/ 0 w 133"/>
                <a:gd name="T17" fmla="*/ 0 h 207"/>
                <a:gd name="T18" fmla="*/ 0 w 133"/>
                <a:gd name="T19" fmla="*/ 207 h 207"/>
                <a:gd name="T20" fmla="*/ 133 w 133"/>
                <a:gd name="T21" fmla="*/ 207 h 207"/>
                <a:gd name="T22" fmla="*/ 133 w 133"/>
                <a:gd name="T23" fmla="*/ 165 h 207"/>
                <a:gd name="T24" fmla="*/ 52 w 133"/>
                <a:gd name="T25" fmla="*/ 165 h 207"/>
                <a:gd name="T26" fmla="*/ 52 w 133"/>
                <a:gd name="T27" fmla="*/ 11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207">
                  <a:moveTo>
                    <a:pt x="52" y="119"/>
                  </a:moveTo>
                  <a:cubicBezTo>
                    <a:pt x="112" y="119"/>
                    <a:pt x="112" y="119"/>
                    <a:pt x="112" y="119"/>
                  </a:cubicBezTo>
                  <a:cubicBezTo>
                    <a:pt x="112" y="79"/>
                    <a:pt x="112" y="79"/>
                    <a:pt x="112" y="79"/>
                  </a:cubicBezTo>
                  <a:cubicBezTo>
                    <a:pt x="51" y="79"/>
                    <a:pt x="51" y="79"/>
                    <a:pt x="51" y="79"/>
                  </a:cubicBezTo>
                  <a:cubicBezTo>
                    <a:pt x="51" y="40"/>
                    <a:pt x="51" y="40"/>
                    <a:pt x="51" y="40"/>
                  </a:cubicBezTo>
                  <a:cubicBezTo>
                    <a:pt x="112" y="40"/>
                    <a:pt x="112" y="40"/>
                    <a:pt x="112" y="40"/>
                  </a:cubicBezTo>
                  <a:cubicBezTo>
                    <a:pt x="121" y="33"/>
                    <a:pt x="128" y="13"/>
                    <a:pt x="130" y="4"/>
                  </a:cubicBezTo>
                  <a:cubicBezTo>
                    <a:pt x="131" y="0"/>
                    <a:pt x="131" y="0"/>
                    <a:pt x="131" y="0"/>
                  </a:cubicBezTo>
                  <a:cubicBezTo>
                    <a:pt x="0" y="0"/>
                    <a:pt x="0" y="0"/>
                    <a:pt x="0" y="0"/>
                  </a:cubicBezTo>
                  <a:cubicBezTo>
                    <a:pt x="0" y="207"/>
                    <a:pt x="0" y="207"/>
                    <a:pt x="0" y="207"/>
                  </a:cubicBezTo>
                  <a:cubicBezTo>
                    <a:pt x="133" y="207"/>
                    <a:pt x="133" y="207"/>
                    <a:pt x="133" y="207"/>
                  </a:cubicBezTo>
                  <a:cubicBezTo>
                    <a:pt x="133" y="165"/>
                    <a:pt x="133" y="165"/>
                    <a:pt x="133" y="165"/>
                  </a:cubicBezTo>
                  <a:cubicBezTo>
                    <a:pt x="52" y="165"/>
                    <a:pt x="52" y="165"/>
                    <a:pt x="52" y="165"/>
                  </a:cubicBezTo>
                  <a:lnTo>
                    <a:pt x="52" y="119"/>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1" name="Freeform 11"/>
            <p:cNvSpPr>
              <a:spLocks/>
            </p:cNvSpPr>
            <p:nvPr userDrawn="1"/>
          </p:nvSpPr>
          <p:spPr bwMode="auto">
            <a:xfrm>
              <a:off x="5503" y="4079"/>
              <a:ext cx="67" cy="103"/>
            </a:xfrm>
            <a:custGeom>
              <a:avLst/>
              <a:gdLst>
                <a:gd name="T0" fmla="*/ 52 w 134"/>
                <a:gd name="T1" fmla="*/ 119 h 207"/>
                <a:gd name="T2" fmla="*/ 112 w 134"/>
                <a:gd name="T3" fmla="*/ 119 h 207"/>
                <a:gd name="T4" fmla="*/ 112 w 134"/>
                <a:gd name="T5" fmla="*/ 79 h 207"/>
                <a:gd name="T6" fmla="*/ 52 w 134"/>
                <a:gd name="T7" fmla="*/ 79 h 207"/>
                <a:gd name="T8" fmla="*/ 52 w 134"/>
                <a:gd name="T9" fmla="*/ 40 h 207"/>
                <a:gd name="T10" fmla="*/ 112 w 134"/>
                <a:gd name="T11" fmla="*/ 40 h 207"/>
                <a:gd name="T12" fmla="*/ 131 w 134"/>
                <a:gd name="T13" fmla="*/ 4 h 207"/>
                <a:gd name="T14" fmla="*/ 131 w 134"/>
                <a:gd name="T15" fmla="*/ 0 h 207"/>
                <a:gd name="T16" fmla="*/ 0 w 134"/>
                <a:gd name="T17" fmla="*/ 0 h 207"/>
                <a:gd name="T18" fmla="*/ 0 w 134"/>
                <a:gd name="T19" fmla="*/ 207 h 207"/>
                <a:gd name="T20" fmla="*/ 134 w 134"/>
                <a:gd name="T21" fmla="*/ 207 h 207"/>
                <a:gd name="T22" fmla="*/ 134 w 134"/>
                <a:gd name="T23" fmla="*/ 165 h 207"/>
                <a:gd name="T24" fmla="*/ 52 w 134"/>
                <a:gd name="T25" fmla="*/ 165 h 207"/>
                <a:gd name="T26" fmla="*/ 52 w 134"/>
                <a:gd name="T27" fmla="*/ 11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7">
                  <a:moveTo>
                    <a:pt x="52" y="119"/>
                  </a:moveTo>
                  <a:cubicBezTo>
                    <a:pt x="112" y="119"/>
                    <a:pt x="112" y="119"/>
                    <a:pt x="112" y="119"/>
                  </a:cubicBezTo>
                  <a:cubicBezTo>
                    <a:pt x="112" y="79"/>
                    <a:pt x="112" y="79"/>
                    <a:pt x="112" y="79"/>
                  </a:cubicBezTo>
                  <a:cubicBezTo>
                    <a:pt x="52" y="79"/>
                    <a:pt x="52" y="79"/>
                    <a:pt x="52" y="79"/>
                  </a:cubicBezTo>
                  <a:cubicBezTo>
                    <a:pt x="52" y="40"/>
                    <a:pt x="52" y="40"/>
                    <a:pt x="52" y="40"/>
                  </a:cubicBezTo>
                  <a:cubicBezTo>
                    <a:pt x="112" y="40"/>
                    <a:pt x="112" y="40"/>
                    <a:pt x="112" y="40"/>
                  </a:cubicBezTo>
                  <a:cubicBezTo>
                    <a:pt x="121" y="33"/>
                    <a:pt x="128" y="13"/>
                    <a:pt x="131" y="4"/>
                  </a:cubicBezTo>
                  <a:cubicBezTo>
                    <a:pt x="131" y="0"/>
                    <a:pt x="131" y="0"/>
                    <a:pt x="131" y="0"/>
                  </a:cubicBezTo>
                  <a:cubicBezTo>
                    <a:pt x="0" y="0"/>
                    <a:pt x="0" y="0"/>
                    <a:pt x="0" y="0"/>
                  </a:cubicBezTo>
                  <a:cubicBezTo>
                    <a:pt x="0" y="207"/>
                    <a:pt x="0" y="207"/>
                    <a:pt x="0" y="207"/>
                  </a:cubicBezTo>
                  <a:cubicBezTo>
                    <a:pt x="134" y="207"/>
                    <a:pt x="134" y="207"/>
                    <a:pt x="134" y="207"/>
                  </a:cubicBezTo>
                  <a:cubicBezTo>
                    <a:pt x="134" y="165"/>
                    <a:pt x="134" y="165"/>
                    <a:pt x="134" y="165"/>
                  </a:cubicBezTo>
                  <a:cubicBezTo>
                    <a:pt x="52" y="165"/>
                    <a:pt x="52" y="165"/>
                    <a:pt x="52" y="165"/>
                  </a:cubicBezTo>
                  <a:lnTo>
                    <a:pt x="52" y="119"/>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2" name="Freeform 12"/>
            <p:cNvSpPr>
              <a:spLocks/>
            </p:cNvSpPr>
            <p:nvPr userDrawn="1"/>
          </p:nvSpPr>
          <p:spPr bwMode="auto">
            <a:xfrm>
              <a:off x="5586" y="4079"/>
              <a:ext cx="83" cy="103"/>
            </a:xfrm>
            <a:custGeom>
              <a:avLst/>
              <a:gdLst>
                <a:gd name="T0" fmla="*/ 0 w 168"/>
                <a:gd name="T1" fmla="*/ 0 h 207"/>
                <a:gd name="T2" fmla="*/ 0 w 168"/>
                <a:gd name="T3" fmla="*/ 41 h 207"/>
                <a:gd name="T4" fmla="*/ 54 w 168"/>
                <a:gd name="T5" fmla="*/ 41 h 207"/>
                <a:gd name="T6" fmla="*/ 54 w 168"/>
                <a:gd name="T7" fmla="*/ 207 h 207"/>
                <a:gd name="T8" fmla="*/ 106 w 168"/>
                <a:gd name="T9" fmla="*/ 207 h 207"/>
                <a:gd name="T10" fmla="*/ 106 w 168"/>
                <a:gd name="T11" fmla="*/ 41 h 207"/>
                <a:gd name="T12" fmla="*/ 147 w 168"/>
                <a:gd name="T13" fmla="*/ 41 h 207"/>
                <a:gd name="T14" fmla="*/ 168 w 168"/>
                <a:gd name="T15" fmla="*/ 0 h 207"/>
                <a:gd name="T16" fmla="*/ 0 w 168"/>
                <a:gd name="T17"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07">
                  <a:moveTo>
                    <a:pt x="0" y="0"/>
                  </a:moveTo>
                  <a:cubicBezTo>
                    <a:pt x="0" y="41"/>
                    <a:pt x="0" y="41"/>
                    <a:pt x="0" y="41"/>
                  </a:cubicBezTo>
                  <a:cubicBezTo>
                    <a:pt x="54" y="41"/>
                    <a:pt x="54" y="41"/>
                    <a:pt x="54" y="41"/>
                  </a:cubicBezTo>
                  <a:cubicBezTo>
                    <a:pt x="54" y="207"/>
                    <a:pt x="54" y="207"/>
                    <a:pt x="54" y="207"/>
                  </a:cubicBezTo>
                  <a:cubicBezTo>
                    <a:pt x="106" y="207"/>
                    <a:pt x="106" y="207"/>
                    <a:pt x="106" y="207"/>
                  </a:cubicBezTo>
                  <a:cubicBezTo>
                    <a:pt x="106" y="41"/>
                    <a:pt x="106" y="41"/>
                    <a:pt x="106" y="41"/>
                  </a:cubicBezTo>
                  <a:cubicBezTo>
                    <a:pt x="147" y="41"/>
                    <a:pt x="147" y="41"/>
                    <a:pt x="147" y="41"/>
                  </a:cubicBezTo>
                  <a:cubicBezTo>
                    <a:pt x="159" y="33"/>
                    <a:pt x="168" y="0"/>
                    <a:pt x="168" y="0"/>
                  </a:cubicBezTo>
                  <a:lnTo>
                    <a:pt x="0" y="0"/>
                  </a:lnTo>
                  <a:close/>
                </a:path>
              </a:pathLst>
            </a:custGeom>
            <a:solidFill>
              <a:srgbClr val="0026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2173" name="Picture 13"/>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929" y="4026"/>
              <a:ext cx="17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174" name="Group 14"/>
          <p:cNvGrpSpPr>
            <a:grpSpLocks/>
          </p:cNvGrpSpPr>
          <p:nvPr userDrawn="1"/>
        </p:nvGrpSpPr>
        <p:grpSpPr bwMode="auto">
          <a:xfrm>
            <a:off x="4763" y="1090613"/>
            <a:ext cx="9139237" cy="128587"/>
            <a:chOff x="3" y="2044"/>
            <a:chExt cx="6237" cy="179"/>
          </a:xfrm>
        </p:grpSpPr>
        <p:sp>
          <p:nvSpPr>
            <p:cNvPr id="92175" name="Rectangle 15"/>
            <p:cNvSpPr>
              <a:spLocks noChangeArrowheads="1"/>
            </p:cNvSpPr>
            <p:nvPr userDrawn="1"/>
          </p:nvSpPr>
          <p:spPr bwMode="auto">
            <a:xfrm>
              <a:off x="3" y="2044"/>
              <a:ext cx="2433"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2176" name="Rectangle 16"/>
            <p:cNvSpPr>
              <a:spLocks noChangeArrowheads="1"/>
            </p:cNvSpPr>
            <p:nvPr userDrawn="1"/>
          </p:nvSpPr>
          <p:spPr bwMode="auto">
            <a:xfrm>
              <a:off x="2557" y="2044"/>
              <a:ext cx="445"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2177" name="Rectangle 17"/>
            <p:cNvSpPr>
              <a:spLocks noChangeArrowheads="1"/>
            </p:cNvSpPr>
            <p:nvPr userDrawn="1"/>
          </p:nvSpPr>
          <p:spPr bwMode="auto">
            <a:xfrm>
              <a:off x="3149" y="2044"/>
              <a:ext cx="149"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2178" name="Rectangle 18"/>
            <p:cNvSpPr>
              <a:spLocks noChangeArrowheads="1"/>
            </p:cNvSpPr>
            <p:nvPr userDrawn="1"/>
          </p:nvSpPr>
          <p:spPr bwMode="auto">
            <a:xfrm>
              <a:off x="3476" y="2044"/>
              <a:ext cx="89"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sp>
          <p:nvSpPr>
            <p:cNvPr id="92179" name="Rectangle 19"/>
            <p:cNvSpPr>
              <a:spLocks noChangeArrowheads="1"/>
            </p:cNvSpPr>
            <p:nvPr userDrawn="1"/>
          </p:nvSpPr>
          <p:spPr bwMode="auto">
            <a:xfrm>
              <a:off x="4398" y="2044"/>
              <a:ext cx="1842" cy="179"/>
            </a:xfrm>
            <a:prstGeom prst="rect">
              <a:avLst/>
            </a:prstGeom>
            <a:solidFill>
              <a:schemeClr val="bg1">
                <a:alpha val="39999"/>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a:lstStyle/>
            <a:p>
              <a:endParaRPr lang="en-US"/>
            </a:p>
          </p:txBody>
        </p:sp>
      </p:grpSp>
      <p:sp>
        <p:nvSpPr>
          <p:cNvPr id="92180" name="Rectangle 20"/>
          <p:cNvSpPr>
            <a:spLocks noGrp="1" noChangeArrowheads="1"/>
          </p:cNvSpPr>
          <p:nvPr>
            <p:ph type="body" idx="1"/>
          </p:nvPr>
        </p:nvSpPr>
        <p:spPr bwMode="auto">
          <a:xfrm>
            <a:off x="296863" y="1401763"/>
            <a:ext cx="84455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92181" name="Rectangle 21"/>
          <p:cNvSpPr>
            <a:spLocks noChangeArrowheads="1"/>
          </p:cNvSpPr>
          <p:nvPr userDrawn="1"/>
        </p:nvSpPr>
        <p:spPr bwMode="auto">
          <a:xfrm>
            <a:off x="211138" y="6534150"/>
            <a:ext cx="52641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GB" altLang="en-US" sz="1200">
                <a:latin typeface="Tahoma" panose="020B0604030504040204" pitchFamily="34" charset="0"/>
              </a:rPr>
              <a:t>GOES-R Users’ Conference, 3 – 5 November 2009, Madison, WI</a:t>
            </a:r>
          </a:p>
          <a:p>
            <a:pPr eaLnBrk="0" hangingPunct="0">
              <a:lnSpc>
                <a:spcPct val="0"/>
              </a:lnSpc>
            </a:pPr>
            <a:endParaRPr lang="en-GB" altLang="en-US" sz="1200">
              <a:latin typeface="Times New Roman" panose="02020603050405020304" pitchFamily="18" charset="0"/>
            </a:endParaRPr>
          </a:p>
        </p:txBody>
      </p:sp>
    </p:spTree>
    <p:extLst>
      <p:ext uri="{BB962C8B-B14F-4D97-AF65-F5344CB8AC3E}">
        <p14:creationId xmlns:p14="http://schemas.microsoft.com/office/powerpoint/2010/main" val="262836002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txStyles>
    <p:titleStyle>
      <a:lvl1pPr algn="l" rtl="0" fontAlgn="base">
        <a:spcBef>
          <a:spcPct val="0"/>
        </a:spcBef>
        <a:spcAft>
          <a:spcPct val="0"/>
        </a:spcAft>
        <a:defRPr sz="2800" b="1" kern="1200">
          <a:solidFill>
            <a:schemeClr val="bg1"/>
          </a:solidFill>
          <a:latin typeface="+mj-lt"/>
          <a:ea typeface="+mj-ea"/>
          <a:cs typeface="+mj-cs"/>
        </a:defRPr>
      </a:lvl1pPr>
      <a:lvl2pPr algn="l" rtl="0" fontAlgn="base">
        <a:spcBef>
          <a:spcPct val="0"/>
        </a:spcBef>
        <a:spcAft>
          <a:spcPct val="0"/>
        </a:spcAft>
        <a:defRPr sz="2800" b="1">
          <a:solidFill>
            <a:schemeClr val="bg1"/>
          </a:solidFill>
          <a:latin typeface="Century Gothic" panose="020B0502020202020204" pitchFamily="34" charset="0"/>
        </a:defRPr>
      </a:lvl2pPr>
      <a:lvl3pPr algn="l" rtl="0" fontAlgn="base">
        <a:spcBef>
          <a:spcPct val="0"/>
        </a:spcBef>
        <a:spcAft>
          <a:spcPct val="0"/>
        </a:spcAft>
        <a:defRPr sz="2800" b="1">
          <a:solidFill>
            <a:schemeClr val="bg1"/>
          </a:solidFill>
          <a:latin typeface="Century Gothic" panose="020B0502020202020204" pitchFamily="34" charset="0"/>
        </a:defRPr>
      </a:lvl3pPr>
      <a:lvl4pPr algn="l" rtl="0" fontAlgn="base">
        <a:spcBef>
          <a:spcPct val="0"/>
        </a:spcBef>
        <a:spcAft>
          <a:spcPct val="0"/>
        </a:spcAft>
        <a:defRPr sz="2800" b="1">
          <a:solidFill>
            <a:schemeClr val="bg1"/>
          </a:solidFill>
          <a:latin typeface="Century Gothic" panose="020B0502020202020204" pitchFamily="34" charset="0"/>
        </a:defRPr>
      </a:lvl4pPr>
      <a:lvl5pPr algn="l" rtl="0" fontAlgn="base">
        <a:spcBef>
          <a:spcPct val="0"/>
        </a:spcBef>
        <a:spcAft>
          <a:spcPct val="0"/>
        </a:spcAft>
        <a:defRPr sz="2800" b="1">
          <a:solidFill>
            <a:schemeClr val="bg1"/>
          </a:solidFill>
          <a:latin typeface="Century Gothic" panose="020B0502020202020204" pitchFamily="34" charset="0"/>
        </a:defRPr>
      </a:lvl5pPr>
      <a:lvl6pPr marL="457200" algn="l" rtl="0" fontAlgn="base">
        <a:spcBef>
          <a:spcPct val="0"/>
        </a:spcBef>
        <a:spcAft>
          <a:spcPct val="0"/>
        </a:spcAft>
        <a:defRPr sz="2800" b="1">
          <a:solidFill>
            <a:schemeClr val="bg1"/>
          </a:solidFill>
          <a:latin typeface="Century Gothic" panose="020B0502020202020204" pitchFamily="34" charset="0"/>
        </a:defRPr>
      </a:lvl6pPr>
      <a:lvl7pPr marL="914400" algn="l" rtl="0" fontAlgn="base">
        <a:spcBef>
          <a:spcPct val="0"/>
        </a:spcBef>
        <a:spcAft>
          <a:spcPct val="0"/>
        </a:spcAft>
        <a:defRPr sz="2800" b="1">
          <a:solidFill>
            <a:schemeClr val="bg1"/>
          </a:solidFill>
          <a:latin typeface="Century Gothic" panose="020B0502020202020204" pitchFamily="34" charset="0"/>
        </a:defRPr>
      </a:lvl7pPr>
      <a:lvl8pPr marL="1371600" algn="l" rtl="0" fontAlgn="base">
        <a:spcBef>
          <a:spcPct val="0"/>
        </a:spcBef>
        <a:spcAft>
          <a:spcPct val="0"/>
        </a:spcAft>
        <a:defRPr sz="2800" b="1">
          <a:solidFill>
            <a:schemeClr val="bg1"/>
          </a:solidFill>
          <a:latin typeface="Century Gothic" panose="020B0502020202020204" pitchFamily="34" charset="0"/>
        </a:defRPr>
      </a:lvl8pPr>
      <a:lvl9pPr marL="1828800" algn="l" rtl="0" fontAlgn="base">
        <a:spcBef>
          <a:spcPct val="0"/>
        </a:spcBef>
        <a:spcAft>
          <a:spcPct val="0"/>
        </a:spcAft>
        <a:defRPr sz="2800" b="1">
          <a:solidFill>
            <a:schemeClr val="bg1"/>
          </a:solidFill>
          <a:latin typeface="Century Gothic" panose="020B0502020202020204" pitchFamily="34" charset="0"/>
        </a:defRPr>
      </a:lvl9pPr>
    </p:titleStyle>
    <p:bodyStyle>
      <a:lvl1pPr marL="342900" indent="-342900" algn="l" rtl="0" fontAlgn="base">
        <a:spcBef>
          <a:spcPct val="20000"/>
        </a:spcBef>
        <a:spcAft>
          <a:spcPct val="0"/>
        </a:spcAft>
        <a:defRPr sz="2400" kern="1200">
          <a:solidFill>
            <a:schemeClr val="tx2"/>
          </a:solidFill>
          <a:latin typeface="+mn-lt"/>
          <a:ea typeface="+mn-ea"/>
          <a:cs typeface="+mn-cs"/>
        </a:defRPr>
      </a:lvl1pPr>
      <a:lvl2pPr marL="742950" indent="-285750" algn="l" rtl="0" fontAlgn="base">
        <a:spcBef>
          <a:spcPct val="20000"/>
        </a:spcBef>
        <a:spcAft>
          <a:spcPct val="0"/>
        </a:spcAft>
        <a:defRPr sz="2400" kern="1200">
          <a:solidFill>
            <a:schemeClr val="tx2"/>
          </a:solidFill>
          <a:latin typeface="+mn-lt"/>
          <a:ea typeface="+mn-ea"/>
          <a:cs typeface="+mn-cs"/>
        </a:defRPr>
      </a:lvl2pPr>
      <a:lvl3pPr marL="1143000" indent="-228600" algn="l" rtl="0" fontAlgn="base">
        <a:spcBef>
          <a:spcPct val="20000"/>
        </a:spcBef>
        <a:spcAft>
          <a:spcPct val="0"/>
        </a:spcAft>
        <a:defRPr sz="2400" kern="1200">
          <a:solidFill>
            <a:schemeClr val="tx2"/>
          </a:solidFill>
          <a:latin typeface="+mn-lt"/>
          <a:ea typeface="+mn-ea"/>
          <a:cs typeface="+mn-cs"/>
        </a:defRPr>
      </a:lvl3pPr>
      <a:lvl4pPr marL="1600200" indent="-228600" algn="l" rtl="0" fontAlgn="base">
        <a:spcBef>
          <a:spcPct val="20000"/>
        </a:spcBef>
        <a:spcAft>
          <a:spcPct val="0"/>
        </a:spcAft>
        <a:defRPr sz="2400" kern="1200">
          <a:solidFill>
            <a:schemeClr val="tx2"/>
          </a:solidFill>
          <a:latin typeface="+mn-lt"/>
          <a:ea typeface="+mn-ea"/>
          <a:cs typeface="+mn-cs"/>
        </a:defRPr>
      </a:lvl4pPr>
      <a:lvl5pPr marL="2057400" indent="-228600" algn="l" rtl="0" fontAlgn="base">
        <a:spcBef>
          <a:spcPct val="20000"/>
        </a:spcBef>
        <a:spcAft>
          <a:spcPct val="0"/>
        </a:spcAf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211096A-C2E8-45FE-9F46-3DCB471ED978}" type="datetimeFigureOut">
              <a:rPr lang="en-US" smtClean="0">
                <a:solidFill>
                  <a:prstClr val="black">
                    <a:tint val="75000"/>
                  </a:prstClr>
                </a:solidFill>
                <a:latin typeface="Calibri"/>
              </a:rPr>
              <a:pPr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9B34E99-3627-45CC-86FF-53EC6162847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230057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A6A06F-0B0B-4C07-B6AC-0BFC60709DEB}" type="datetimeFigureOut">
              <a:rPr lang="en-US" smtClean="0">
                <a:solidFill>
                  <a:prstClr val="black">
                    <a:tint val="75000"/>
                  </a:prstClr>
                </a:solidFill>
                <a:latin typeface="Calibri"/>
              </a:rPr>
              <a:pPr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AE35635-15AD-478D-9273-B6946C55AD2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801925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93713" y="304800"/>
            <a:ext cx="8235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zh-CN" altLang="en-US" smtClean="0"/>
              <a:t>单击此处编辑母版标题样式</a:t>
            </a:r>
            <a:endParaRPr lang="en-GB" altLang="zh-CN" smtClean="0"/>
          </a:p>
        </p:txBody>
      </p:sp>
      <p:sp>
        <p:nvSpPr>
          <p:cNvPr id="46083" name="Rectangle 3"/>
          <p:cNvSpPr>
            <a:spLocks noGrp="1" noChangeArrowheads="1"/>
          </p:cNvSpPr>
          <p:nvPr>
            <p:ph type="body" idx="1"/>
          </p:nvPr>
        </p:nvSpPr>
        <p:spPr bwMode="auto">
          <a:xfrm>
            <a:off x="457200" y="1219200"/>
            <a:ext cx="83042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p:txBody>
      </p:sp>
      <p:sp>
        <p:nvSpPr>
          <p:cNvPr id="3076" name="Rectangle 8"/>
          <p:cNvSpPr>
            <a:spLocks noChangeArrowheads="1"/>
          </p:cNvSpPr>
          <p:nvPr/>
        </p:nvSpPr>
        <p:spPr bwMode="auto">
          <a:xfrm>
            <a:off x="5364163" y="5373688"/>
            <a:ext cx="7921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0" hangingPunct="0">
              <a:defRPr/>
            </a:pPr>
            <a:r>
              <a:rPr lang="en-GB" altLang="zh-CN" sz="1200" b="1" smtClean="0">
                <a:solidFill>
                  <a:srgbClr val="FFFFFF"/>
                </a:solidFill>
              </a:rPr>
              <a:t>Slide </a:t>
            </a:r>
            <a:fld id="{9F2EEA77-5EAF-4C83-9F37-E017B315DDF3}" type="slidenum">
              <a:rPr lang="en-GB" altLang="zh-CN" sz="1200" b="1" smtClean="0">
                <a:solidFill>
                  <a:srgbClr val="FFFFFF"/>
                </a:solidFill>
              </a:rPr>
              <a:pPr eaLnBrk="0" hangingPunct="0">
                <a:defRPr/>
              </a:pPr>
              <a:t>‹#›</a:t>
            </a:fld>
            <a:endParaRPr lang="en-GB" altLang="zh-CN" sz="1200" b="1" smtClean="0">
              <a:solidFill>
                <a:srgbClr val="FFFFFF"/>
              </a:solidFill>
            </a:endParaRPr>
          </a:p>
        </p:txBody>
      </p:sp>
    </p:spTree>
    <p:extLst>
      <p:ext uri="{BB962C8B-B14F-4D97-AF65-F5344CB8AC3E}">
        <p14:creationId xmlns:p14="http://schemas.microsoft.com/office/powerpoint/2010/main" val="2171337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hdr="0" dt="0"/>
  <p:txStyles>
    <p:titleStyle>
      <a:lvl1pPr algn="l" defTabSz="762000" rtl="0" eaLnBrk="0" fontAlgn="base" hangingPunct="0">
        <a:spcBef>
          <a:spcPct val="0"/>
        </a:spcBef>
        <a:spcAft>
          <a:spcPct val="0"/>
        </a:spcAft>
        <a:defRPr sz="2800">
          <a:solidFill>
            <a:srgbClr val="0F3692"/>
          </a:solidFill>
          <a:latin typeface="+mj-lt"/>
          <a:ea typeface="+mj-ea"/>
          <a:cs typeface="+mj-cs"/>
        </a:defRPr>
      </a:lvl1pPr>
      <a:lvl2pPr algn="l" defTabSz="762000" rtl="0" eaLnBrk="0" fontAlgn="base" hangingPunct="0">
        <a:spcBef>
          <a:spcPct val="0"/>
        </a:spcBef>
        <a:spcAft>
          <a:spcPct val="0"/>
        </a:spcAft>
        <a:defRPr sz="2800">
          <a:solidFill>
            <a:srgbClr val="0F3692"/>
          </a:solidFill>
          <a:latin typeface="Arial" charset="0"/>
          <a:ea typeface="黑体" pitchFamily="49" charset="-122"/>
        </a:defRPr>
      </a:lvl2pPr>
      <a:lvl3pPr algn="l" defTabSz="762000" rtl="0" eaLnBrk="0" fontAlgn="base" hangingPunct="0">
        <a:spcBef>
          <a:spcPct val="0"/>
        </a:spcBef>
        <a:spcAft>
          <a:spcPct val="0"/>
        </a:spcAft>
        <a:defRPr sz="2800">
          <a:solidFill>
            <a:srgbClr val="0F3692"/>
          </a:solidFill>
          <a:latin typeface="Arial" charset="0"/>
          <a:ea typeface="黑体" pitchFamily="49" charset="-122"/>
        </a:defRPr>
      </a:lvl3pPr>
      <a:lvl4pPr algn="l" defTabSz="762000" rtl="0" eaLnBrk="0" fontAlgn="base" hangingPunct="0">
        <a:spcBef>
          <a:spcPct val="0"/>
        </a:spcBef>
        <a:spcAft>
          <a:spcPct val="0"/>
        </a:spcAft>
        <a:defRPr sz="2800">
          <a:solidFill>
            <a:srgbClr val="0F3692"/>
          </a:solidFill>
          <a:latin typeface="Arial" charset="0"/>
          <a:ea typeface="黑体" pitchFamily="49" charset="-122"/>
        </a:defRPr>
      </a:lvl4pPr>
      <a:lvl5pPr algn="l" defTabSz="762000" rtl="0" eaLnBrk="0" fontAlgn="base" hangingPunct="0">
        <a:spcBef>
          <a:spcPct val="0"/>
        </a:spcBef>
        <a:spcAft>
          <a:spcPct val="0"/>
        </a:spcAft>
        <a:defRPr sz="2800">
          <a:solidFill>
            <a:srgbClr val="0F3692"/>
          </a:solidFill>
          <a:latin typeface="Arial" charset="0"/>
          <a:ea typeface="黑体" pitchFamily="49" charset="-122"/>
        </a:defRPr>
      </a:lvl5pPr>
      <a:lvl6pPr marL="457200" algn="l" defTabSz="762000" rtl="0" eaLnBrk="1" fontAlgn="base" hangingPunct="1">
        <a:spcBef>
          <a:spcPct val="0"/>
        </a:spcBef>
        <a:spcAft>
          <a:spcPct val="0"/>
        </a:spcAft>
        <a:defRPr sz="2800">
          <a:solidFill>
            <a:srgbClr val="0F3692"/>
          </a:solidFill>
          <a:latin typeface="Arial Black" pitchFamily="34" charset="0"/>
        </a:defRPr>
      </a:lvl6pPr>
      <a:lvl7pPr marL="914400" algn="l" defTabSz="762000" rtl="0" eaLnBrk="1" fontAlgn="base" hangingPunct="1">
        <a:spcBef>
          <a:spcPct val="0"/>
        </a:spcBef>
        <a:spcAft>
          <a:spcPct val="0"/>
        </a:spcAft>
        <a:defRPr sz="2800">
          <a:solidFill>
            <a:srgbClr val="0F3692"/>
          </a:solidFill>
          <a:latin typeface="Arial Black" pitchFamily="34" charset="0"/>
        </a:defRPr>
      </a:lvl7pPr>
      <a:lvl8pPr marL="1371600" algn="l" defTabSz="762000" rtl="0" eaLnBrk="1" fontAlgn="base" hangingPunct="1">
        <a:spcBef>
          <a:spcPct val="0"/>
        </a:spcBef>
        <a:spcAft>
          <a:spcPct val="0"/>
        </a:spcAft>
        <a:defRPr sz="2800">
          <a:solidFill>
            <a:srgbClr val="0F3692"/>
          </a:solidFill>
          <a:latin typeface="Arial Black" pitchFamily="34" charset="0"/>
        </a:defRPr>
      </a:lvl8pPr>
      <a:lvl9pPr marL="1828800" algn="l" defTabSz="762000" rtl="0" eaLnBrk="1" fontAlgn="base" hangingPunct="1">
        <a:spcBef>
          <a:spcPct val="0"/>
        </a:spcBef>
        <a:spcAft>
          <a:spcPct val="0"/>
        </a:spcAft>
        <a:defRPr sz="2800">
          <a:solidFill>
            <a:srgbClr val="0F3692"/>
          </a:solidFill>
          <a:latin typeface="Arial Black" pitchFamily="34" charset="0"/>
        </a:defRPr>
      </a:lvl9pPr>
    </p:titleStyle>
    <p:bodyStyle>
      <a:lvl1pPr marL="290513" indent="-290513" algn="l" defTabSz="762000" rtl="0" eaLnBrk="0" fontAlgn="base" hangingPunct="0">
        <a:lnSpc>
          <a:spcPts val="2500"/>
        </a:lnSpc>
        <a:spcBef>
          <a:spcPct val="0"/>
        </a:spcBef>
        <a:spcAft>
          <a:spcPts val="1000"/>
        </a:spcAft>
        <a:buClr>
          <a:schemeClr val="hlink"/>
        </a:buClr>
        <a:buSzPct val="100000"/>
        <a:buFont typeface="Wingdings" pitchFamily="2" charset="2"/>
        <a:buChar char="l"/>
        <a:defRPr sz="2200" b="1">
          <a:solidFill>
            <a:schemeClr val="tx1"/>
          </a:solidFill>
          <a:latin typeface="+mn-lt"/>
          <a:ea typeface="+mn-ea"/>
          <a:cs typeface="+mn-cs"/>
        </a:defRPr>
      </a:lvl1pPr>
      <a:lvl2pPr marL="766763" indent="-285750" algn="l" defTabSz="762000" rtl="0" eaLnBrk="0" fontAlgn="base" hangingPunct="0">
        <a:spcBef>
          <a:spcPct val="0"/>
        </a:spcBef>
        <a:spcAft>
          <a:spcPts val="1000"/>
        </a:spcAft>
        <a:buClr>
          <a:schemeClr val="tx1"/>
        </a:buClr>
        <a:buSzPct val="100000"/>
        <a:buFont typeface="Arial" pitchFamily="34" charset="0"/>
        <a:buChar char="-"/>
        <a:defRPr sz="2800" b="1">
          <a:solidFill>
            <a:schemeClr val="tx1"/>
          </a:solidFill>
          <a:latin typeface="+mn-lt"/>
          <a:ea typeface="黑体" pitchFamily="49" charset="-122"/>
        </a:defRPr>
      </a:lvl2pPr>
      <a:lvl3pPr marL="1300163" indent="-342900" algn="l" defTabSz="762000" rtl="0" eaLnBrk="0" fontAlgn="base" hangingPunct="0">
        <a:lnSpc>
          <a:spcPts val="2600"/>
        </a:lnSpc>
        <a:spcBef>
          <a:spcPct val="0"/>
        </a:spcBef>
        <a:spcAft>
          <a:spcPts val="800"/>
        </a:spcAft>
        <a:buClr>
          <a:schemeClr val="bg2"/>
        </a:buClr>
        <a:buSzPct val="100000"/>
        <a:buFont typeface="Wingdings" pitchFamily="2" charset="2"/>
        <a:buChar char="§"/>
        <a:defRPr sz="2400" b="1">
          <a:solidFill>
            <a:schemeClr val="tx1"/>
          </a:solidFill>
          <a:latin typeface="+mn-lt"/>
          <a:ea typeface="黑体" pitchFamily="49" charset="-122"/>
        </a:defRPr>
      </a:lvl3pPr>
      <a:lvl4pPr marL="17192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ea typeface="黑体" pitchFamily="49" charset="-122"/>
        </a:defRPr>
      </a:lvl4pPr>
      <a:lvl5pPr marL="2138363" indent="-228600" algn="l" defTabSz="762000" rtl="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ea typeface="黑体" pitchFamily="49" charset="-122"/>
        </a:defRPr>
      </a:lvl5pPr>
      <a:lvl6pPr marL="2595563" indent="-228600" algn="l" defTabSz="762000" rtl="0" eaLnBrk="1" fontAlgn="base" hangingPunct="1">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6pPr>
      <a:lvl7pPr marL="3052763" indent="-228600" algn="l" defTabSz="762000" rtl="0" eaLnBrk="1" fontAlgn="base" hangingPunct="1">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7pPr>
      <a:lvl8pPr marL="3509963" indent="-228600" algn="l" defTabSz="762000" rtl="0" eaLnBrk="1" fontAlgn="base" hangingPunct="1">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8pPr>
      <a:lvl9pPr marL="3967163" indent="-228600" algn="l" defTabSz="762000" rtl="0" eaLnBrk="1" fontAlgn="base" hangingPunct="1">
        <a:lnSpc>
          <a:spcPts val="2600"/>
        </a:lnSpc>
        <a:spcBef>
          <a:spcPct val="0"/>
        </a:spcBef>
        <a:spcAft>
          <a:spcPts val="800"/>
        </a:spcAft>
        <a:buClr>
          <a:schemeClr val="bg2"/>
        </a:buClr>
        <a:buSzPct val="100000"/>
        <a:buFont typeface="Wingdings" pitchFamily="2" charset="2"/>
        <a:buChar char=""/>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lt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8B1C47C5-3827-48FC-9E64-8192B05C2393}" type="slidenum">
              <a:rPr lang="en-US" altLang="en-US">
                <a:solidFill>
                  <a:srgbClr val="000000"/>
                </a:solidFill>
                <a:latin typeface="Times New Roman" pitchFamily="18" charset="0"/>
              </a:rPr>
              <a:pPr eaLnBrk="0" hangingPunct="0"/>
              <a:t>‹#›</a:t>
            </a:fld>
            <a:endParaRPr lang="en-US" altLang="en-US">
              <a:solidFill>
                <a:srgbClr val="000000"/>
              </a:solidFill>
              <a:latin typeface="Times New Roman" pitchFamily="18" charset="0"/>
            </a:endParaRPr>
          </a:p>
        </p:txBody>
      </p:sp>
    </p:spTree>
    <p:extLst>
      <p:ext uri="{BB962C8B-B14F-4D97-AF65-F5344CB8AC3E}">
        <p14:creationId xmlns:p14="http://schemas.microsoft.com/office/powerpoint/2010/main" val="19281316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lt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lt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8B1C47C5-3827-48FC-9E64-8192B05C2393}" type="slidenum">
              <a:rPr lang="en-US" altLang="en-US">
                <a:solidFill>
                  <a:srgbClr val="000000"/>
                </a:solidFill>
                <a:latin typeface="Times New Roman" pitchFamily="18" charset="0"/>
              </a:rPr>
              <a:pPr eaLnBrk="0" hangingPunct="0"/>
              <a:t>‹#›</a:t>
            </a:fld>
            <a:endParaRPr lang="en-US" altLang="en-US">
              <a:solidFill>
                <a:srgbClr val="000000"/>
              </a:solidFill>
              <a:latin typeface="Times New Roman" pitchFamily="18" charset="0"/>
            </a:endParaRPr>
          </a:p>
        </p:txBody>
      </p:sp>
    </p:spTree>
    <p:extLst>
      <p:ext uri="{BB962C8B-B14F-4D97-AF65-F5344CB8AC3E}">
        <p14:creationId xmlns:p14="http://schemas.microsoft.com/office/powerpoint/2010/main" val="28107144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493713" y="298450"/>
            <a:ext cx="80978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360" tIns="44280" rIns="90360" bIns="44280" numCol="1" anchor="ctr" anchorCtr="0" compatLnSpc="1">
            <a:prstTxWarp prst="textNoShape">
              <a:avLst/>
            </a:prstTxWarp>
          </a:bodyPr>
          <a:lstStyle/>
          <a:p>
            <a:pPr lvl="0"/>
            <a:r>
              <a:rPr lang="en-GB" altLang="zh-CN" smtClean="0"/>
              <a:t>Click to edit the title text format</a:t>
            </a:r>
          </a:p>
        </p:txBody>
      </p:sp>
      <p:sp>
        <p:nvSpPr>
          <p:cNvPr id="38915" name="Rectangle 2"/>
          <p:cNvSpPr>
            <a:spLocks noGrp="1" noChangeArrowheads="1"/>
          </p:cNvSpPr>
          <p:nvPr>
            <p:ph type="body" idx="1"/>
          </p:nvPr>
        </p:nvSpPr>
        <p:spPr bwMode="auto">
          <a:xfrm>
            <a:off x="457200" y="1219200"/>
            <a:ext cx="80962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360" tIns="44280" rIns="90360" bIns="44280" numCol="1" anchor="t" anchorCtr="0" compatLnSpc="1">
            <a:prstTxWarp prst="textNoShape">
              <a:avLst/>
            </a:prstTxWarp>
          </a:bodyPr>
          <a:lstStyle/>
          <a:p>
            <a:pPr lvl="0"/>
            <a:r>
              <a:rPr lang="en-GB" altLang="zh-CN" smtClean="0"/>
              <a:t>Click to edit the outline text format</a:t>
            </a:r>
          </a:p>
          <a:p>
            <a:pPr lvl="1"/>
            <a:r>
              <a:rPr lang="en-GB" altLang="zh-CN" smtClean="0"/>
              <a:t>Second Outline Level</a:t>
            </a:r>
          </a:p>
          <a:p>
            <a:pPr lvl="2"/>
            <a:r>
              <a:rPr lang="en-GB" altLang="zh-CN" smtClean="0"/>
              <a:t>Third Outline Level</a:t>
            </a:r>
          </a:p>
          <a:p>
            <a:pPr lvl="3"/>
            <a:r>
              <a:rPr lang="en-GB" altLang="zh-CN" smtClean="0"/>
              <a:t>Fourth Outline Level</a:t>
            </a:r>
          </a:p>
          <a:p>
            <a:pPr lvl="4"/>
            <a:r>
              <a:rPr lang="en-GB" altLang="zh-CN" smtClean="0"/>
              <a:t>Fifth Outline Level</a:t>
            </a:r>
          </a:p>
          <a:p>
            <a:pPr lvl="4"/>
            <a:r>
              <a:rPr lang="en-GB" altLang="zh-CN" smtClean="0"/>
              <a:t>Sixth Outline Level</a:t>
            </a:r>
          </a:p>
          <a:p>
            <a:pPr lvl="4"/>
            <a:r>
              <a:rPr lang="en-GB" altLang="zh-CN" smtClean="0"/>
              <a:t>Seventh Outline Level</a:t>
            </a:r>
          </a:p>
          <a:p>
            <a:pPr lvl="4"/>
            <a:r>
              <a:rPr lang="en-GB" altLang="zh-CN" smtClean="0"/>
              <a:t>Eighth Outline Level</a:t>
            </a:r>
          </a:p>
          <a:p>
            <a:pPr lvl="4"/>
            <a:r>
              <a:rPr lang="en-GB" altLang="zh-CN" smtClean="0"/>
              <a:t>Ninth Outline Level</a:t>
            </a:r>
          </a:p>
        </p:txBody>
      </p:sp>
      <p:sp>
        <p:nvSpPr>
          <p:cNvPr id="38916" name="Rectangle 5"/>
          <p:cNvSpPr>
            <a:spLocks noChangeArrowheads="1"/>
          </p:cNvSpPr>
          <p:nvPr/>
        </p:nvSpPr>
        <p:spPr bwMode="auto">
          <a:xfrm>
            <a:off x="5364163" y="5373688"/>
            <a:ext cx="7921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ea typeface="宋体" pitchFamily="2" charset="-122"/>
              </a:defRPr>
            </a:lvl9pPr>
          </a:lstStyle>
          <a:p>
            <a:pPr eaLnBrk="0" hangingPunct="0">
              <a:buClr>
                <a:srgbClr val="FFFFFF"/>
              </a:buClr>
              <a:buSzPct val="100000"/>
              <a:buFont typeface="Arial" pitchFamily="34" charset="0"/>
              <a:buNone/>
              <a:defRPr/>
            </a:pPr>
            <a:r>
              <a:rPr lang="en-GB" altLang="zh-CN" sz="1200" b="1" smtClean="0">
                <a:solidFill>
                  <a:srgbClr val="FFFFFF"/>
                </a:solidFill>
              </a:rPr>
              <a:t>Slide </a:t>
            </a:r>
            <a:fld id="{5B6431CF-DBE5-4646-A26C-86893F498C4F}" type="slidenum">
              <a:rPr lang="en-GB" altLang="zh-CN" sz="1200" b="1" smtClean="0">
                <a:solidFill>
                  <a:srgbClr val="FFFFFF"/>
                </a:solidFill>
              </a:rPr>
              <a:pPr eaLnBrk="0" hangingPunct="0">
                <a:buClr>
                  <a:srgbClr val="FFFFFF"/>
                </a:buClr>
                <a:buSzPct val="100000"/>
                <a:buFont typeface="Arial" pitchFamily="34" charset="0"/>
                <a:buNone/>
                <a:defRPr/>
              </a:pPr>
              <a:t>‹#›</a:t>
            </a:fld>
            <a:endParaRPr lang="en-GB" altLang="zh-CN" sz="1200" b="1" smtClean="0">
              <a:solidFill>
                <a:srgbClr val="FFFFFF"/>
              </a:solidFill>
            </a:endParaRPr>
          </a:p>
        </p:txBody>
      </p:sp>
    </p:spTree>
    <p:extLst>
      <p:ext uri="{BB962C8B-B14F-4D97-AF65-F5344CB8AC3E}">
        <p14:creationId xmlns:p14="http://schemas.microsoft.com/office/powerpoint/2010/main" val="10659111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Lst>
  <p:hf sldNum="0" hdr="0" dt="0"/>
  <p:txStyles>
    <p:titleStyle>
      <a:lvl1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mj-lt"/>
          <a:ea typeface="+mj-ea"/>
          <a:cs typeface="+mj-cs"/>
        </a:defRPr>
      </a:lvl1pPr>
      <a:lvl2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2pPr>
      <a:lvl3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3pPr>
      <a:lvl4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4pPr>
      <a:lvl5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5pPr>
      <a:lvl6pPr marL="4572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6pPr>
      <a:lvl7pPr marL="9144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7pPr>
      <a:lvl8pPr marL="13716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8pPr>
      <a:lvl9pPr marL="18288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9pPr>
    </p:titleStyle>
    <p:bodyStyle>
      <a:lvl1pPr marL="274638" indent="-274638" algn="l" defTabSz="449263" rtl="0" eaLnBrk="0" fontAlgn="base" hangingPunct="0">
        <a:lnSpc>
          <a:spcPts val="2500"/>
        </a:lnSpc>
        <a:spcBef>
          <a:spcPct val="0"/>
        </a:spcBef>
        <a:spcAft>
          <a:spcPts val="1000"/>
        </a:spcAft>
        <a:buClr>
          <a:srgbClr val="FC0128"/>
        </a:buClr>
        <a:buSzPct val="100000"/>
        <a:buFont typeface="Wingdings" pitchFamily="2" charset="2"/>
        <a:buChar char=""/>
        <a:defRPr sz="2200" b="1">
          <a:solidFill>
            <a:srgbClr val="000000"/>
          </a:solidFill>
          <a:latin typeface="+mn-lt"/>
          <a:ea typeface="+mn-ea"/>
          <a:cs typeface="+mn-cs"/>
        </a:defRPr>
      </a:lvl1pPr>
      <a:lvl2pPr marL="750888" indent="-282575" algn="l" defTabSz="449263" rtl="0" eaLnBrk="0" fontAlgn="base" hangingPunct="0">
        <a:lnSpc>
          <a:spcPct val="151000"/>
        </a:lnSpc>
        <a:spcBef>
          <a:spcPct val="0"/>
        </a:spcBef>
        <a:spcAft>
          <a:spcPts val="1000"/>
        </a:spcAft>
        <a:buClr>
          <a:srgbClr val="000000"/>
        </a:buClr>
        <a:buSzPct val="100000"/>
        <a:buFont typeface="Arial" pitchFamily="34" charset="0"/>
        <a:buChar char="-"/>
        <a:defRPr b="1">
          <a:solidFill>
            <a:srgbClr val="000000"/>
          </a:solidFill>
          <a:latin typeface="+mn-lt"/>
        </a:defRPr>
      </a:lvl2pPr>
      <a:lvl3pPr marL="1284288" indent="-327025" algn="l" defTabSz="449263" rtl="0" eaLnBrk="0" fontAlgn="base" hangingPunct="0">
        <a:lnSpc>
          <a:spcPts val="2563"/>
        </a:lnSpc>
        <a:spcBef>
          <a:spcPct val="0"/>
        </a:spcBef>
        <a:spcAft>
          <a:spcPts val="800"/>
        </a:spcAft>
        <a:buClr>
          <a:srgbClr val="919191"/>
        </a:buClr>
        <a:buSzPct val="100000"/>
        <a:buFont typeface="Wingdings" pitchFamily="2" charset="2"/>
        <a:buChar char=""/>
        <a:defRPr b="1">
          <a:solidFill>
            <a:srgbClr val="000000"/>
          </a:solidFill>
          <a:latin typeface="+mn-lt"/>
        </a:defRPr>
      </a:lvl3pPr>
      <a:lvl4pPr marL="17033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4pPr>
      <a:lvl5pPr marL="21224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5pPr>
      <a:lvl6pPr marL="25796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6pPr>
      <a:lvl7pPr marL="30368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7pPr>
      <a:lvl8pPr marL="34940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8pPr>
      <a:lvl9pPr marL="39512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B71C22C-17CF-401C-A19B-6F66FB4A7282}" type="datetimeFigureOut">
              <a:rPr lang="en-US" smtClean="0">
                <a:solidFill>
                  <a:prstClr val="black">
                    <a:tint val="75000"/>
                  </a:prstClr>
                </a:solidFill>
                <a:latin typeface="Calibri"/>
              </a:rPr>
              <a:pPr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386A98-60A1-4B30-8367-0CC7F7D0BF3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21819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B71C22C-17CF-401C-A19B-6F66FB4A7282}" type="datetimeFigureOut">
              <a:rPr lang="en-US" smtClean="0">
                <a:solidFill>
                  <a:prstClr val="black">
                    <a:tint val="75000"/>
                  </a:prstClr>
                </a:solidFill>
                <a:latin typeface="Calibri"/>
              </a:rPr>
              <a:pPr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386A98-60A1-4B30-8367-0CC7F7D0BF3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21819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endParaRPr lang="en-US" altLang="en-US" smtClean="0">
              <a:ea typeface="MS PGothic" pitchFamily="3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endParaRPr lang="en-US" altLang="en-US" smtClean="0">
              <a:ea typeface="MS PGothic" pitchFamily="3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fld id="{50E42491-A696-4CC8-A48D-900F3FFAD9B7}" type="slidenum">
              <a:rPr lang="en-US" altLang="en-US" smtClean="0">
                <a:ea typeface="MS PGothic" pitchFamily="34" charset="-128"/>
              </a:rPr>
              <a:pPr/>
              <a:t>‹#›</a:t>
            </a:fld>
            <a:endParaRPr lang="en-US" altLang="en-US" smtClean="0">
              <a:ea typeface="MS PGothic" pitchFamily="34" charset="-128"/>
            </a:endParaRPr>
          </a:p>
        </p:txBody>
      </p:sp>
    </p:spTree>
    <p:extLst>
      <p:ext uri="{BB962C8B-B14F-4D97-AF65-F5344CB8AC3E}">
        <p14:creationId xmlns:p14="http://schemas.microsoft.com/office/powerpoint/2010/main" val="2106451084"/>
      </p:ext>
    </p:extLst>
  </p:cSld>
  <p:clrMap bg1="lt1" tx1="dk1" bg2="lt2" tx2="dk2" accent1="accent1" accent2="accent2" accent3="accent3" accent4="accent4" accent5="accent5" accent6="accent6" hlink="hlink" folHlink="folHlink"/>
  <p:sldLayoutIdLst>
    <p:sldLayoutId id="214748380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C8359D1-1925-A044-AE81-E58A5A31D6EE}" type="datetimeFigureOut">
              <a:rPr lang="en-US" smtClean="0">
                <a:solidFill>
                  <a:prstClr val="black">
                    <a:tint val="75000"/>
                  </a:prstClr>
                </a:solidFill>
                <a:latin typeface="Calibri"/>
              </a:rPr>
              <a:pPr defTabSz="457200" fontAlgn="auto">
                <a:spcBef>
                  <a:spcPts val="0"/>
                </a:spcBef>
                <a:spcAft>
                  <a:spcPts val="0"/>
                </a:spcAft>
              </a:pPr>
              <a:t>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DB0100E-E2D2-8948-9FD4-776656BFE9F2}"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601587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3.png"/><Relationship Id="rId2" Type="http://schemas.openxmlformats.org/officeDocument/2006/relationships/slideLayout" Target="../slideLayouts/slideLayout85.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3.xml"/><Relationship Id="rId1" Type="http://schemas.openxmlformats.org/officeDocument/2006/relationships/tags" Target="../tags/tag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4.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51.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50.gi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49.png"/><Relationship Id="rId5" Type="http://schemas.openxmlformats.org/officeDocument/2006/relationships/tags" Target="../tags/tag7.xml"/><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tags" Target="../tags/tag6.xml"/><Relationship Id="rId9" Type="http://schemas.openxmlformats.org/officeDocument/2006/relationships/notesSlide" Target="../notesSlides/notesSlide6.xml"/><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tags" Target="../tags/tag13.xml"/><Relationship Id="rId7" Type="http://schemas.openxmlformats.org/officeDocument/2006/relationships/image" Target="../media/image54.jp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7.xml"/><Relationship Id="rId5" Type="http://schemas.openxmlformats.org/officeDocument/2006/relationships/slideLayout" Target="../slideLayouts/slideLayout132.xml"/><Relationship Id="rId4" Type="http://schemas.openxmlformats.org/officeDocument/2006/relationships/tags" Target="../tags/tag14.xml"/><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8.xml"/><Relationship Id="rId7" Type="http://schemas.openxmlformats.org/officeDocument/2006/relationships/notesSlide" Target="../notesSlides/notesSlide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137.xml"/><Relationship Id="rId11" Type="http://schemas.openxmlformats.org/officeDocument/2006/relationships/image" Target="../media/image60.png"/><Relationship Id="rId5" Type="http://schemas.openxmlformats.org/officeDocument/2006/relationships/tags" Target="../tags/tag20.xml"/><Relationship Id="rId10" Type="http://schemas.openxmlformats.org/officeDocument/2006/relationships/image" Target="../media/image59.png"/><Relationship Id="rId4" Type="http://schemas.openxmlformats.org/officeDocument/2006/relationships/tags" Target="../tags/tag19.xml"/><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gif"/><Relationship Id="rId2" Type="http://schemas.openxmlformats.org/officeDocument/2006/relationships/notesSlide" Target="../notesSlides/notesSlide9.xml"/><Relationship Id="rId1" Type="http://schemas.openxmlformats.org/officeDocument/2006/relationships/slideLayout" Target="../slideLayouts/slideLayout6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9.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89.xml"/><Relationship Id="rId4" Type="http://schemas.openxmlformats.org/officeDocument/2006/relationships/image" Target="../media/image71.gif"/></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0.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0.xml"/></Relationships>
</file>

<file path=ppt/slides/_rels/slide4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170.xml"/><Relationship Id="rId4" Type="http://schemas.openxmlformats.org/officeDocument/2006/relationships/image" Target="../media/image77.wmf"/></Relationships>
</file>

<file path=ppt/slides/_rels/slide4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image" Target="../media/image14.jp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967" y="177421"/>
            <a:ext cx="8543784" cy="1642847"/>
          </a:xfrm>
        </p:spPr>
        <p:txBody>
          <a:bodyPr>
            <a:normAutofit fontScale="90000"/>
          </a:bodyPr>
          <a:lstStyle/>
          <a:p>
            <a:r>
              <a:rPr lang="en-US" sz="3600" b="1" dirty="0" smtClean="0"/>
              <a:t>Satellite </a:t>
            </a:r>
            <a:r>
              <a:rPr lang="en-US" sz="3600" b="1" dirty="0"/>
              <a:t>Measurements of Atmospheric Temperature and Moisture </a:t>
            </a:r>
            <a:r>
              <a:rPr lang="en-US" sz="3600" b="1" dirty="0" smtClean="0"/>
              <a:t>Profiles</a:t>
            </a:r>
            <a:br>
              <a:rPr lang="en-US" sz="3600" b="1" dirty="0" smtClean="0"/>
            </a:br>
            <a:r>
              <a:rPr lang="en-US" sz="3600" b="1" dirty="0" smtClean="0"/>
              <a:t>(and derived quantities)</a:t>
            </a:r>
            <a:endParaRPr lang="en-US" sz="3600" b="1" dirty="0"/>
          </a:p>
        </p:txBody>
      </p:sp>
      <p:sp>
        <p:nvSpPr>
          <p:cNvPr id="3" name="Subtitle 2"/>
          <p:cNvSpPr>
            <a:spLocks noGrp="1"/>
          </p:cNvSpPr>
          <p:nvPr>
            <p:ph type="subTitle" idx="1"/>
          </p:nvPr>
        </p:nvSpPr>
        <p:spPr>
          <a:xfrm>
            <a:off x="1409700" y="4371811"/>
            <a:ext cx="6400800" cy="1266989"/>
          </a:xfrm>
        </p:spPr>
        <p:txBody>
          <a:bodyPr>
            <a:normAutofit fontScale="55000" lnSpcReduction="20000"/>
          </a:bodyPr>
          <a:lstStyle/>
          <a:p>
            <a:r>
              <a:rPr lang="en-US" dirty="0" smtClean="0">
                <a:solidFill>
                  <a:schemeClr val="tx1"/>
                </a:solidFill>
              </a:rPr>
              <a:t>97</a:t>
            </a:r>
            <a:r>
              <a:rPr lang="en-US" baseline="30000" dirty="0" smtClean="0">
                <a:solidFill>
                  <a:schemeClr val="tx1"/>
                </a:solidFill>
              </a:rPr>
              <a:t>th</a:t>
            </a:r>
            <a:r>
              <a:rPr lang="en-US" dirty="0" smtClean="0">
                <a:solidFill>
                  <a:schemeClr val="tx1"/>
                </a:solidFill>
              </a:rPr>
              <a:t> American Meteorological Society Annual Meeting</a:t>
            </a:r>
          </a:p>
          <a:p>
            <a:r>
              <a:rPr lang="en-US" dirty="0">
                <a:solidFill>
                  <a:schemeClr val="tx1"/>
                </a:solidFill>
              </a:rPr>
              <a:t> Observation Symposium: Problems, Progress, and </a:t>
            </a:r>
            <a:r>
              <a:rPr lang="en-US" dirty="0" smtClean="0">
                <a:solidFill>
                  <a:schemeClr val="tx1"/>
                </a:solidFill>
              </a:rPr>
              <a:t>Prospects</a:t>
            </a:r>
          </a:p>
          <a:p>
            <a:r>
              <a:rPr lang="en-US" dirty="0" smtClean="0">
                <a:solidFill>
                  <a:schemeClr val="tx1"/>
                </a:solidFill>
              </a:rPr>
              <a:t>25 January 2017</a:t>
            </a:r>
          </a:p>
          <a:p>
            <a:r>
              <a:rPr lang="en-US" dirty="0" smtClean="0">
                <a:solidFill>
                  <a:schemeClr val="tx1"/>
                </a:solidFill>
              </a:rPr>
              <a:t>Seattle, Washington</a:t>
            </a:r>
          </a:p>
        </p:txBody>
      </p:sp>
      <p:sp>
        <p:nvSpPr>
          <p:cNvPr id="4" name="TextBox 3"/>
          <p:cNvSpPr txBox="1"/>
          <p:nvPr/>
        </p:nvSpPr>
        <p:spPr>
          <a:xfrm>
            <a:off x="609600" y="2046823"/>
            <a:ext cx="8093397" cy="2144177"/>
          </a:xfrm>
          <a:prstGeom prst="rect">
            <a:avLst/>
          </a:prstGeom>
          <a:noFill/>
        </p:spPr>
        <p:txBody>
          <a:bodyPr wrap="square" rtlCol="0">
            <a:spAutoFit/>
          </a:bodyPr>
          <a:lstStyle/>
          <a:p>
            <a:pPr defTabSz="457200" fontAlgn="auto">
              <a:spcBef>
                <a:spcPts val="0"/>
              </a:spcBef>
              <a:spcAft>
                <a:spcPts val="0"/>
              </a:spcAft>
            </a:pPr>
            <a:r>
              <a:rPr lang="en-US" b="1" dirty="0" smtClean="0">
                <a:solidFill>
                  <a:srgbClr val="0000FF"/>
                </a:solidFill>
                <a:latin typeface="Calibri"/>
              </a:rPr>
              <a:t> 				Timothy </a:t>
            </a:r>
            <a:r>
              <a:rPr lang="en-US" b="1" dirty="0">
                <a:solidFill>
                  <a:srgbClr val="0000FF"/>
                </a:solidFill>
                <a:latin typeface="Calibri"/>
              </a:rPr>
              <a:t>J. </a:t>
            </a:r>
            <a:r>
              <a:rPr lang="en-US" b="1" dirty="0" smtClean="0">
                <a:solidFill>
                  <a:srgbClr val="0000FF"/>
                </a:solidFill>
                <a:latin typeface="Calibri"/>
              </a:rPr>
              <a:t>Schmit </a:t>
            </a:r>
            <a:r>
              <a:rPr lang="en-US" b="1" baseline="30000" dirty="0" smtClean="0">
                <a:solidFill>
                  <a:srgbClr val="0000FF"/>
                </a:solidFill>
                <a:latin typeface="Calibri"/>
              </a:rPr>
              <a:t>1</a:t>
            </a:r>
            <a:r>
              <a:rPr lang="en-US" b="1" dirty="0" smtClean="0">
                <a:solidFill>
                  <a:srgbClr val="0000FF"/>
                </a:solidFill>
                <a:latin typeface="Calibri"/>
              </a:rPr>
              <a:t>, and Jun Li </a:t>
            </a:r>
            <a:r>
              <a:rPr lang="en-US" b="1" baseline="30000" dirty="0" smtClean="0">
                <a:solidFill>
                  <a:srgbClr val="0000FF"/>
                </a:solidFill>
                <a:latin typeface="Calibri"/>
              </a:rPr>
              <a:t>2</a:t>
            </a:r>
          </a:p>
          <a:p>
            <a:pPr defTabSz="457200" fontAlgn="auto">
              <a:spcBef>
                <a:spcPts val="0"/>
              </a:spcBef>
              <a:spcAft>
                <a:spcPts val="0"/>
              </a:spcAft>
            </a:pPr>
            <a:endParaRPr lang="en-US" b="1" baseline="30000" dirty="0" smtClean="0">
              <a:solidFill>
                <a:srgbClr val="0000FF"/>
              </a:solidFill>
              <a:latin typeface="Calibri"/>
            </a:endParaRPr>
          </a:p>
          <a:p>
            <a:pPr lvl="0" algn="ctr" defTabSz="457200" fontAlgn="auto">
              <a:spcBef>
                <a:spcPts val="0"/>
              </a:spcBef>
              <a:spcAft>
                <a:spcPts val="0"/>
              </a:spcAft>
            </a:pPr>
            <a:r>
              <a:rPr lang="en-US" sz="2000" baseline="30000" dirty="0" smtClean="0">
                <a:solidFill>
                  <a:srgbClr val="0000FF"/>
                </a:solidFill>
                <a:latin typeface="Calibri"/>
              </a:rPr>
              <a:t>1 </a:t>
            </a:r>
            <a:r>
              <a:rPr lang="en-US" sz="2000" dirty="0" smtClean="0">
                <a:solidFill>
                  <a:srgbClr val="0000FF"/>
                </a:solidFill>
                <a:latin typeface="Calibri"/>
              </a:rPr>
              <a:t>Center </a:t>
            </a:r>
            <a:r>
              <a:rPr lang="en-US" sz="2000" dirty="0">
                <a:solidFill>
                  <a:srgbClr val="0000FF"/>
                </a:solidFill>
                <a:latin typeface="Calibri"/>
              </a:rPr>
              <a:t>for Satellite Applications and </a:t>
            </a:r>
            <a:r>
              <a:rPr lang="en-US" sz="2000" dirty="0" smtClean="0">
                <a:solidFill>
                  <a:srgbClr val="0000FF"/>
                </a:solidFill>
                <a:latin typeface="Calibri"/>
              </a:rPr>
              <a:t>Research (STAR), </a:t>
            </a:r>
          </a:p>
          <a:p>
            <a:pPr lvl="0" algn="ctr" defTabSz="457200" fontAlgn="auto">
              <a:spcBef>
                <a:spcPts val="0"/>
              </a:spcBef>
              <a:spcAft>
                <a:spcPts val="0"/>
              </a:spcAft>
            </a:pPr>
            <a:r>
              <a:rPr lang="en-US" sz="2000" dirty="0" smtClean="0">
                <a:solidFill>
                  <a:srgbClr val="0000FF"/>
                </a:solidFill>
                <a:latin typeface="Calibri"/>
              </a:rPr>
              <a:t>NESDIS/NOAA Advanced Satellite Products Branch (ASPB)</a:t>
            </a:r>
          </a:p>
          <a:p>
            <a:pPr lvl="0" algn="ctr" defTabSz="457200" fontAlgn="auto">
              <a:spcBef>
                <a:spcPts val="0"/>
              </a:spcBef>
              <a:spcAft>
                <a:spcPts val="0"/>
              </a:spcAft>
            </a:pPr>
            <a:endParaRPr lang="en-US" sz="2000" baseline="30000" dirty="0">
              <a:solidFill>
                <a:srgbClr val="0000FF"/>
              </a:solidFill>
              <a:latin typeface="Calibri"/>
            </a:endParaRPr>
          </a:p>
          <a:p>
            <a:pPr algn="ctr" defTabSz="457200" fontAlgn="auto">
              <a:spcBef>
                <a:spcPts val="0"/>
              </a:spcBef>
              <a:spcAft>
                <a:spcPts val="0"/>
              </a:spcAft>
            </a:pPr>
            <a:r>
              <a:rPr lang="en-US" sz="2000" baseline="30000" dirty="0" smtClean="0">
                <a:solidFill>
                  <a:srgbClr val="0000FF"/>
                </a:solidFill>
                <a:latin typeface="Calibri"/>
              </a:rPr>
              <a:t>2 </a:t>
            </a:r>
            <a:r>
              <a:rPr lang="en-US" sz="2000" dirty="0" smtClean="0">
                <a:solidFill>
                  <a:srgbClr val="0000FF"/>
                </a:solidFill>
                <a:latin typeface="Calibri"/>
              </a:rPr>
              <a:t>Cooperative </a:t>
            </a:r>
            <a:r>
              <a:rPr lang="en-US" sz="2000" dirty="0">
                <a:solidFill>
                  <a:srgbClr val="0000FF"/>
                </a:solidFill>
                <a:latin typeface="Calibri"/>
              </a:rPr>
              <a:t>Institute for Meteorological Satellite Studies, </a:t>
            </a:r>
            <a:endParaRPr lang="en-US" sz="2000" dirty="0" smtClean="0">
              <a:solidFill>
                <a:srgbClr val="0000FF"/>
              </a:solidFill>
              <a:latin typeface="Calibri"/>
            </a:endParaRPr>
          </a:p>
          <a:p>
            <a:pPr algn="ctr" defTabSz="457200" fontAlgn="auto">
              <a:spcBef>
                <a:spcPts val="0"/>
              </a:spcBef>
              <a:spcAft>
                <a:spcPts val="0"/>
              </a:spcAft>
            </a:pPr>
            <a:r>
              <a:rPr lang="en-US" sz="2000" dirty="0" smtClean="0">
                <a:solidFill>
                  <a:srgbClr val="0000FF"/>
                </a:solidFill>
                <a:latin typeface="Calibri"/>
              </a:rPr>
              <a:t>University </a:t>
            </a:r>
            <a:r>
              <a:rPr lang="en-US" sz="2000" dirty="0">
                <a:solidFill>
                  <a:srgbClr val="0000FF"/>
                </a:solidFill>
                <a:latin typeface="Calibri"/>
              </a:rPr>
              <a:t>of </a:t>
            </a:r>
            <a:r>
              <a:rPr lang="en-US" sz="2000" dirty="0" smtClean="0">
                <a:solidFill>
                  <a:srgbClr val="0000FF"/>
                </a:solidFill>
                <a:latin typeface="Calibri"/>
              </a:rPr>
              <a:t>Wisconsin-Madison</a:t>
            </a:r>
            <a:endParaRPr lang="en-US" sz="2000" dirty="0">
              <a:solidFill>
                <a:srgbClr val="0000FF"/>
              </a:solidFill>
              <a:latin typeface="Calibri"/>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9974" y="5235023"/>
            <a:ext cx="962026" cy="131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NOAA-NESD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745" y="5160532"/>
            <a:ext cx="1371599" cy="144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63" y="5429590"/>
            <a:ext cx="1498473" cy="1085850"/>
          </a:xfrm>
          <a:prstGeom prst="rect">
            <a:avLst/>
          </a:prstGeom>
        </p:spPr>
      </p:pic>
    </p:spTree>
    <p:extLst>
      <p:ext uri="{BB962C8B-B14F-4D97-AF65-F5344CB8AC3E}">
        <p14:creationId xmlns:p14="http://schemas.microsoft.com/office/powerpoint/2010/main" val="2434230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42" name="Text Box 2"/>
          <p:cNvSpPr txBox="1">
            <a:spLocks noChangeArrowheads="1"/>
          </p:cNvSpPr>
          <p:nvPr/>
        </p:nvSpPr>
        <p:spPr bwMode="auto">
          <a:xfrm>
            <a:off x="1295400" y="44450"/>
            <a:ext cx="6400800" cy="94615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b="1">
                <a:solidFill>
                  <a:srgbClr val="FFFF66"/>
                </a:solidFill>
                <a:latin typeface="Times New Roman" pitchFamily="18" charset="0"/>
              </a:rPr>
              <a:t>Hyperspectral/Ultraspectral Infrared Measurement Characteristics - continue</a:t>
            </a:r>
          </a:p>
        </p:txBody>
      </p:sp>
      <p:sp>
        <p:nvSpPr>
          <p:cNvPr id="317443" name="Text Box 3"/>
          <p:cNvSpPr txBox="1">
            <a:spLocks noChangeArrowheads="1"/>
          </p:cNvSpPr>
          <p:nvPr/>
        </p:nvSpPr>
        <p:spPr bwMode="auto">
          <a:xfrm>
            <a:off x="1103313" y="6067425"/>
            <a:ext cx="7140575" cy="485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FF3300"/>
                </a:solidFill>
                <a:latin typeface="Times New Roman" pitchFamily="18" charset="0"/>
              </a:rPr>
              <a:t>Much Enhanced Measurement Information Contents</a:t>
            </a:r>
          </a:p>
        </p:txBody>
      </p:sp>
      <p:pic>
        <p:nvPicPr>
          <p:cNvPr id="317444" name="Picture 4" descr="t_goes_reso"/>
          <p:cNvPicPr>
            <a:picLocks noChangeArrowheads="1"/>
          </p:cNvPicPr>
          <p:nvPr/>
        </p:nvPicPr>
        <p:blipFill>
          <a:blip r:embed="rId2">
            <a:extLst>
              <a:ext uri="{28A0092B-C50C-407E-A947-70E740481C1C}">
                <a14:useLocalDpi xmlns:a14="http://schemas.microsoft.com/office/drawing/2010/main" val="0"/>
              </a:ext>
            </a:extLst>
          </a:blip>
          <a:srcRect l="7637" t="16000" r="14667" b="13333"/>
          <a:stretch>
            <a:fillRect/>
          </a:stretch>
        </p:blipFill>
        <p:spPr bwMode="auto">
          <a:xfrm>
            <a:off x="762000" y="990600"/>
            <a:ext cx="2952750" cy="4117975"/>
          </a:xfrm>
          <a:prstGeom prst="rect">
            <a:avLst/>
          </a:prstGeom>
          <a:noFill/>
          <a:extLst>
            <a:ext uri="{909E8E84-426E-40DD-AFC4-6F175D3DCCD1}">
              <a14:hiddenFill xmlns:a14="http://schemas.microsoft.com/office/drawing/2010/main">
                <a:solidFill>
                  <a:srgbClr val="FFFFFF"/>
                </a:solidFill>
              </a14:hiddenFill>
            </a:ext>
          </a:extLst>
        </p:spPr>
      </p:pic>
      <p:pic>
        <p:nvPicPr>
          <p:cNvPr id="317445" name="Picture 5" descr="t_gifts_reso"/>
          <p:cNvPicPr>
            <a:picLocks noChangeArrowheads="1"/>
          </p:cNvPicPr>
          <p:nvPr/>
        </p:nvPicPr>
        <p:blipFill>
          <a:blip r:embed="rId3">
            <a:extLst>
              <a:ext uri="{28A0092B-C50C-407E-A947-70E740481C1C}">
                <a14:useLocalDpi xmlns:a14="http://schemas.microsoft.com/office/drawing/2010/main" val="0"/>
              </a:ext>
            </a:extLst>
          </a:blip>
          <a:srcRect l="7637" t="16000" r="14667" b="13333"/>
          <a:stretch>
            <a:fillRect/>
          </a:stretch>
        </p:blipFill>
        <p:spPr bwMode="auto">
          <a:xfrm>
            <a:off x="5322888" y="990600"/>
            <a:ext cx="2906712" cy="4114800"/>
          </a:xfrm>
          <a:prstGeom prst="rect">
            <a:avLst/>
          </a:prstGeom>
          <a:noFill/>
          <a:extLst>
            <a:ext uri="{909E8E84-426E-40DD-AFC4-6F175D3DCCD1}">
              <a14:hiddenFill xmlns:a14="http://schemas.microsoft.com/office/drawing/2010/main">
                <a:solidFill>
                  <a:srgbClr val="FFFFFF"/>
                </a:solidFill>
              </a14:hiddenFill>
            </a:ext>
          </a:extLst>
        </p:spPr>
      </p:pic>
      <p:sp>
        <p:nvSpPr>
          <p:cNvPr id="317446" name="Rectangle 6"/>
          <p:cNvSpPr>
            <a:spLocks noChangeArrowheads="1"/>
          </p:cNvSpPr>
          <p:nvPr/>
        </p:nvSpPr>
        <p:spPr bwMode="auto">
          <a:xfrm>
            <a:off x="838200" y="5105400"/>
            <a:ext cx="2971800" cy="533400"/>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rgbClr val="000000"/>
                </a:solidFill>
                <a:latin typeface="Times New Roman" pitchFamily="18" charset="0"/>
              </a:rPr>
              <a:t>Current - GOES</a:t>
            </a:r>
            <a:endParaRPr lang="en-US" altLang="en-US" sz="2000">
              <a:solidFill>
                <a:srgbClr val="000000"/>
              </a:solidFill>
              <a:latin typeface="Times New Roman" pitchFamily="18" charset="0"/>
            </a:endParaRPr>
          </a:p>
        </p:txBody>
      </p:sp>
      <p:sp>
        <p:nvSpPr>
          <p:cNvPr id="317447" name="Rectangle 7"/>
          <p:cNvSpPr>
            <a:spLocks noChangeArrowheads="1"/>
          </p:cNvSpPr>
          <p:nvPr/>
        </p:nvSpPr>
        <p:spPr bwMode="auto">
          <a:xfrm>
            <a:off x="6172200" y="5105400"/>
            <a:ext cx="1676400" cy="5334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dirty="0" err="1" smtClean="0">
                <a:solidFill>
                  <a:srgbClr val="000000"/>
                </a:solidFill>
                <a:latin typeface="Times New Roman" pitchFamily="18" charset="0"/>
              </a:rPr>
              <a:t>HyperIR</a:t>
            </a:r>
            <a:endParaRPr lang="en-US" altLang="en-US" sz="2000" dirty="0">
              <a:solidFill>
                <a:srgbClr val="000000"/>
              </a:solidFill>
              <a:latin typeface="Times New Roman" pitchFamily="18" charset="0"/>
            </a:endParaRPr>
          </a:p>
        </p:txBody>
      </p:sp>
      <p:sp>
        <p:nvSpPr>
          <p:cNvPr id="317448" name="Text Box 8"/>
          <p:cNvSpPr txBox="1">
            <a:spLocks noChangeArrowheads="1"/>
          </p:cNvSpPr>
          <p:nvPr/>
        </p:nvSpPr>
        <p:spPr bwMode="auto">
          <a:xfrm>
            <a:off x="1600200" y="5562600"/>
            <a:ext cx="1560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66CC"/>
                </a:solidFill>
                <a:latin typeface="Times New Roman" pitchFamily="18" charset="0"/>
              </a:rPr>
              <a:t>~3 Pieces</a:t>
            </a:r>
          </a:p>
        </p:txBody>
      </p:sp>
      <p:sp>
        <p:nvSpPr>
          <p:cNvPr id="317449" name="Text Box 9"/>
          <p:cNvSpPr txBox="1">
            <a:spLocks noChangeArrowheads="1"/>
          </p:cNvSpPr>
          <p:nvPr/>
        </p:nvSpPr>
        <p:spPr bwMode="auto">
          <a:xfrm>
            <a:off x="6048375" y="5576888"/>
            <a:ext cx="2028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0066CC"/>
                </a:solidFill>
                <a:latin typeface="Times New Roman" pitchFamily="18" charset="0"/>
              </a:rPr>
              <a:t>10-12 Pieces</a:t>
            </a:r>
            <a:endParaRPr lang="en-US" altLang="en-US" sz="2800" b="1">
              <a:solidFill>
                <a:srgbClr val="000000"/>
              </a:solidFill>
              <a:latin typeface="Times New Roman" pitchFamily="18" charset="0"/>
            </a:endParaRPr>
          </a:p>
        </p:txBody>
      </p:sp>
      <p:sp>
        <p:nvSpPr>
          <p:cNvPr id="317450" name="Rectangle 10"/>
          <p:cNvSpPr>
            <a:spLocks noChangeArrowheads="1"/>
          </p:cNvSpPr>
          <p:nvPr/>
        </p:nvSpPr>
        <p:spPr bwMode="auto">
          <a:xfrm>
            <a:off x="2209800" y="1524000"/>
            <a:ext cx="2057400" cy="685800"/>
          </a:xfrm>
          <a:prstGeom prst="rect">
            <a:avLst/>
          </a:prstGeom>
          <a:solidFill>
            <a:srgbClr val="FFCC66"/>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solidFill>
                  <a:srgbClr val="000000"/>
                </a:solidFill>
                <a:latin typeface="Univers" pitchFamily="34" charset="0"/>
              </a:rPr>
              <a:t>GOES Vert-Res.:</a:t>
            </a:r>
            <a:endParaRPr lang="en-US" altLang="en-US" sz="1800" b="1">
              <a:solidFill>
                <a:srgbClr val="000000"/>
              </a:solidFill>
              <a:latin typeface="Univers" pitchFamily="34" charset="0"/>
            </a:endParaRPr>
          </a:p>
          <a:p>
            <a:pPr algn="ctr"/>
            <a:r>
              <a:rPr lang="en-US" altLang="en-US" b="1">
                <a:solidFill>
                  <a:srgbClr val="000000"/>
                </a:solidFill>
                <a:latin typeface="Univers" pitchFamily="34" charset="0"/>
              </a:rPr>
              <a:t>3-5 Km</a:t>
            </a:r>
            <a:endParaRPr lang="en-US" altLang="en-US">
              <a:solidFill>
                <a:srgbClr val="000000"/>
              </a:solidFill>
              <a:latin typeface="Univers" pitchFamily="34" charset="0"/>
            </a:endParaRPr>
          </a:p>
        </p:txBody>
      </p:sp>
      <p:sp>
        <p:nvSpPr>
          <p:cNvPr id="317451" name="Rectangle 11"/>
          <p:cNvSpPr>
            <a:spLocks noChangeArrowheads="1"/>
          </p:cNvSpPr>
          <p:nvPr/>
        </p:nvSpPr>
        <p:spPr bwMode="auto">
          <a:xfrm>
            <a:off x="6776244" y="1447800"/>
            <a:ext cx="2062956" cy="6858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dirty="0" err="1" smtClean="0">
                <a:solidFill>
                  <a:srgbClr val="000000"/>
                </a:solidFill>
                <a:latin typeface="Times New Roman" pitchFamily="18" charset="0"/>
              </a:rPr>
              <a:t>HyperIR</a:t>
            </a:r>
            <a:r>
              <a:rPr lang="en-US" altLang="en-US" sz="2000" b="1" dirty="0" smtClean="0">
                <a:solidFill>
                  <a:srgbClr val="000000"/>
                </a:solidFill>
                <a:latin typeface="Times New Roman" pitchFamily="18" charset="0"/>
              </a:rPr>
              <a:t> </a:t>
            </a:r>
            <a:r>
              <a:rPr lang="en-US" altLang="en-US" sz="2000" b="1" dirty="0">
                <a:solidFill>
                  <a:srgbClr val="000000"/>
                </a:solidFill>
                <a:latin typeface="Times New Roman" pitchFamily="18" charset="0"/>
              </a:rPr>
              <a:t>Vert-Res.:</a:t>
            </a:r>
          </a:p>
          <a:p>
            <a:pPr algn="ctr"/>
            <a:r>
              <a:rPr lang="en-US" altLang="en-US" b="1" dirty="0">
                <a:solidFill>
                  <a:srgbClr val="000000"/>
                </a:solidFill>
                <a:latin typeface="Times New Roman" pitchFamily="18" charset="0"/>
              </a:rPr>
              <a:t>1-2 Km</a:t>
            </a:r>
            <a:endParaRPr lang="en-US" altLang="en-US" sz="2000" dirty="0">
              <a:solidFill>
                <a:srgbClr val="000000"/>
              </a:solidFill>
              <a:latin typeface="Times New Roman" pitchFamily="18" charset="0"/>
            </a:endParaRPr>
          </a:p>
        </p:txBody>
      </p:sp>
      <p:sp>
        <p:nvSpPr>
          <p:cNvPr id="317452" name="Text Box 12"/>
          <p:cNvSpPr txBox="1">
            <a:spLocks noChangeArrowheads="1"/>
          </p:cNvSpPr>
          <p:nvPr/>
        </p:nvSpPr>
        <p:spPr bwMode="auto">
          <a:xfrm>
            <a:off x="3622675" y="3089275"/>
            <a:ext cx="1909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latin typeface="Times New Roman" pitchFamily="18" charset="0"/>
              </a:rPr>
              <a:t>Temperature</a:t>
            </a:r>
          </a:p>
          <a:p>
            <a:pPr algn="ctr"/>
            <a:r>
              <a:rPr lang="en-US" altLang="en-US" b="1">
                <a:solidFill>
                  <a:srgbClr val="000000"/>
                </a:solidFill>
                <a:latin typeface="Times New Roman" pitchFamily="18" charset="0"/>
              </a:rPr>
              <a:t>Sounding</a:t>
            </a:r>
          </a:p>
        </p:txBody>
      </p:sp>
      <p:sp>
        <p:nvSpPr>
          <p:cNvPr id="13" name="Slide Number Placeholder 3"/>
          <p:cNvSpPr txBox="1">
            <a:spLocks/>
          </p:cNvSpPr>
          <p:nvPr/>
        </p:nvSpPr>
        <p:spPr>
          <a:xfrm>
            <a:off x="69342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862133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0" y="-254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Monotype Corsiva" pitchFamily="66" charset="0"/>
                <a:ea typeface="MS PGothic" pitchFamily="34" charset="-128"/>
              </a:defRPr>
            </a:lvl1pPr>
            <a:lvl2pPr marL="37931725" indent="-37474525" eaLnBrk="0" hangingPunct="0">
              <a:defRPr sz="2400">
                <a:solidFill>
                  <a:schemeClr val="tx1"/>
                </a:solidFill>
                <a:latin typeface="Monotype Corsiva" pitchFamily="66" charset="0"/>
                <a:ea typeface="MS PGothic" pitchFamily="34" charset="-128"/>
              </a:defRPr>
            </a:lvl2pPr>
            <a:lvl3pPr eaLnBrk="0" hangingPunct="0">
              <a:defRPr sz="2400">
                <a:solidFill>
                  <a:schemeClr val="tx1"/>
                </a:solidFill>
                <a:latin typeface="Monotype Corsiva" pitchFamily="66" charset="0"/>
                <a:ea typeface="MS PGothic" pitchFamily="34" charset="-128"/>
              </a:defRPr>
            </a:lvl3pPr>
            <a:lvl4pPr eaLnBrk="0" hangingPunct="0">
              <a:defRPr sz="2400">
                <a:solidFill>
                  <a:schemeClr val="tx1"/>
                </a:solidFill>
                <a:latin typeface="Monotype Corsiva" pitchFamily="66" charset="0"/>
                <a:ea typeface="MS PGothic" pitchFamily="34" charset="-128"/>
              </a:defRPr>
            </a:lvl4pPr>
            <a:lvl5pPr eaLnBrk="0" hangingPunct="0">
              <a:defRPr sz="2400">
                <a:solidFill>
                  <a:schemeClr val="tx1"/>
                </a:solidFill>
                <a:latin typeface="Monotype Corsiva" pitchFamily="66" charset="0"/>
                <a:ea typeface="MS PGothic" pitchFamily="34" charset="-128"/>
              </a:defRPr>
            </a:lvl5pPr>
            <a:lvl6pPr marL="457200" eaLnBrk="0" fontAlgn="base" hangingPunct="0">
              <a:spcBef>
                <a:spcPct val="0"/>
              </a:spcBef>
              <a:spcAft>
                <a:spcPct val="0"/>
              </a:spcAft>
              <a:defRPr sz="2400">
                <a:solidFill>
                  <a:schemeClr val="tx1"/>
                </a:solidFill>
                <a:latin typeface="Monotype Corsiva" pitchFamily="66" charset="0"/>
                <a:ea typeface="MS PGothic" pitchFamily="34" charset="-128"/>
              </a:defRPr>
            </a:lvl6pPr>
            <a:lvl7pPr marL="914400" eaLnBrk="0" fontAlgn="base" hangingPunct="0">
              <a:spcBef>
                <a:spcPct val="0"/>
              </a:spcBef>
              <a:spcAft>
                <a:spcPct val="0"/>
              </a:spcAft>
              <a:defRPr sz="2400">
                <a:solidFill>
                  <a:schemeClr val="tx1"/>
                </a:solidFill>
                <a:latin typeface="Monotype Corsiva" pitchFamily="66" charset="0"/>
                <a:ea typeface="MS PGothic" pitchFamily="34" charset="-128"/>
              </a:defRPr>
            </a:lvl7pPr>
            <a:lvl8pPr marL="1371600" eaLnBrk="0" fontAlgn="base" hangingPunct="0">
              <a:spcBef>
                <a:spcPct val="0"/>
              </a:spcBef>
              <a:spcAft>
                <a:spcPct val="0"/>
              </a:spcAft>
              <a:defRPr sz="2400">
                <a:solidFill>
                  <a:schemeClr val="tx1"/>
                </a:solidFill>
                <a:latin typeface="Monotype Corsiva" pitchFamily="66" charset="0"/>
                <a:ea typeface="MS PGothic" pitchFamily="34" charset="-128"/>
              </a:defRPr>
            </a:lvl8pPr>
            <a:lvl9pPr marL="1828800" eaLnBrk="0" fontAlgn="base" hangingPunct="0">
              <a:spcBef>
                <a:spcPct val="0"/>
              </a:spcBef>
              <a:spcAft>
                <a:spcPct val="0"/>
              </a:spcAft>
              <a:defRPr sz="2400">
                <a:solidFill>
                  <a:schemeClr val="tx1"/>
                </a:solidFill>
                <a:latin typeface="Monotype Corsiva" pitchFamily="66" charset="0"/>
                <a:ea typeface="MS PGothic" pitchFamily="34" charset="-128"/>
              </a:defRPr>
            </a:lvl9pPr>
          </a:lstStyle>
          <a:p>
            <a:pPr algn="ctr" eaLnBrk="1" hangingPunct="1"/>
            <a:r>
              <a:rPr lang="en-US" altLang="en-US" sz="3600" smtClean="0">
                <a:solidFill>
                  <a:srgbClr val="000000"/>
                </a:solidFill>
                <a:latin typeface="Arial" pitchFamily="34" charset="0"/>
              </a:rPr>
              <a:t>Spectral Resolution Impact on T/q Retrieval</a:t>
            </a:r>
          </a:p>
        </p:txBody>
      </p:sp>
      <p:grpSp>
        <p:nvGrpSpPr>
          <p:cNvPr id="43011" name="Group 12"/>
          <p:cNvGrpSpPr>
            <a:grpSpLocks/>
          </p:cNvGrpSpPr>
          <p:nvPr/>
        </p:nvGrpSpPr>
        <p:grpSpPr bwMode="auto">
          <a:xfrm>
            <a:off x="152400" y="533400"/>
            <a:ext cx="8610600" cy="6346825"/>
            <a:chOff x="96" y="281"/>
            <a:chExt cx="5424" cy="3998"/>
          </a:xfrm>
        </p:grpSpPr>
        <p:pic>
          <p:nvPicPr>
            <p:cNvPr id="43013" name="Picture 2" descr="GIFTS_LWsp_3res"/>
            <p:cNvPicPr>
              <a:picLocks noChangeAspect="1" noChangeArrowheads="1"/>
            </p:cNvPicPr>
            <p:nvPr/>
          </p:nvPicPr>
          <p:blipFill>
            <a:blip r:embed="rId4">
              <a:extLst>
                <a:ext uri="{28A0092B-C50C-407E-A947-70E740481C1C}">
                  <a14:useLocalDpi xmlns:a14="http://schemas.microsoft.com/office/drawing/2010/main" val="0"/>
                </a:ext>
              </a:extLst>
            </a:blip>
            <a:srcRect l="3535" t="10849" r="8586" b="5621"/>
            <a:stretch>
              <a:fillRect/>
            </a:stretch>
          </p:blipFill>
          <p:spPr bwMode="auto">
            <a:xfrm>
              <a:off x="96" y="410"/>
              <a:ext cx="2544" cy="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 descr="GIFTS_Trms_3res"/>
            <p:cNvPicPr>
              <a:picLocks noChangeAspect="1" noChangeArrowheads="1"/>
            </p:cNvPicPr>
            <p:nvPr/>
          </p:nvPicPr>
          <p:blipFill>
            <a:blip r:embed="rId5">
              <a:extLst>
                <a:ext uri="{28A0092B-C50C-407E-A947-70E740481C1C}">
                  <a14:useLocalDpi xmlns:a14="http://schemas.microsoft.com/office/drawing/2010/main" val="0"/>
                </a:ext>
              </a:extLst>
            </a:blip>
            <a:srcRect l="7576" t="15947" r="15657" b="9543"/>
            <a:stretch>
              <a:fillRect/>
            </a:stretch>
          </p:blipFill>
          <p:spPr bwMode="auto">
            <a:xfrm>
              <a:off x="3441" y="281"/>
              <a:ext cx="2079" cy="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4" descr="GIFTS_MSWsp_3res"/>
            <p:cNvPicPr>
              <a:picLocks noChangeAspect="1" noChangeArrowheads="1"/>
            </p:cNvPicPr>
            <p:nvPr/>
          </p:nvPicPr>
          <p:blipFill>
            <a:blip r:embed="rId6">
              <a:extLst>
                <a:ext uri="{28A0092B-C50C-407E-A947-70E740481C1C}">
                  <a14:useLocalDpi xmlns:a14="http://schemas.microsoft.com/office/drawing/2010/main" val="0"/>
                </a:ext>
              </a:extLst>
            </a:blip>
            <a:srcRect l="3535" t="10849" r="9596" b="8104"/>
            <a:stretch>
              <a:fillRect/>
            </a:stretch>
          </p:blipFill>
          <p:spPr bwMode="auto">
            <a:xfrm>
              <a:off x="96" y="2445"/>
              <a:ext cx="2544" cy="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descr="GIFTS_Wrms_3res"/>
            <p:cNvPicPr>
              <a:picLocks noChangeAspect="1" noChangeArrowheads="1"/>
            </p:cNvPicPr>
            <p:nvPr/>
          </p:nvPicPr>
          <p:blipFill>
            <a:blip r:embed="rId7">
              <a:extLst>
                <a:ext uri="{28A0092B-C50C-407E-A947-70E740481C1C}">
                  <a14:useLocalDpi xmlns:a14="http://schemas.microsoft.com/office/drawing/2010/main" val="0"/>
                </a:ext>
              </a:extLst>
            </a:blip>
            <a:srcRect l="7576" t="15947" r="14647" b="9543"/>
            <a:stretch>
              <a:fillRect/>
            </a:stretch>
          </p:blipFill>
          <p:spPr bwMode="auto">
            <a:xfrm>
              <a:off x="3456" y="2304"/>
              <a:ext cx="2010" cy="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Line 7"/>
            <p:cNvSpPr>
              <a:spLocks noChangeShapeType="1"/>
            </p:cNvSpPr>
            <p:nvPr/>
          </p:nvSpPr>
          <p:spPr bwMode="auto">
            <a:xfrm>
              <a:off x="2592" y="1296"/>
              <a:ext cx="816"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Monotype Corsiva" pitchFamily="66" charset="0"/>
                <a:ea typeface="MS PGothic" pitchFamily="34" charset="-128"/>
              </a:endParaRPr>
            </a:p>
          </p:txBody>
        </p:sp>
        <p:sp>
          <p:nvSpPr>
            <p:cNvPr id="43018" name="Text Box 8"/>
            <p:cNvSpPr txBox="1">
              <a:spLocks noChangeArrowheads="1"/>
            </p:cNvSpPr>
            <p:nvPr/>
          </p:nvSpPr>
          <p:spPr bwMode="auto">
            <a:xfrm>
              <a:off x="2726" y="937"/>
              <a:ext cx="4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Monotype Corsiva" pitchFamily="66" charset="0"/>
                  <a:ea typeface="MS PGothic" pitchFamily="34" charset="-128"/>
                </a:defRPr>
              </a:lvl1pPr>
              <a:lvl2pPr marL="37931725" indent="-37474525" eaLnBrk="0" hangingPunct="0">
                <a:defRPr sz="2400">
                  <a:solidFill>
                    <a:schemeClr val="tx1"/>
                  </a:solidFill>
                  <a:latin typeface="Monotype Corsiva" pitchFamily="66" charset="0"/>
                  <a:ea typeface="MS PGothic" pitchFamily="34" charset="-128"/>
                </a:defRPr>
              </a:lvl2pPr>
              <a:lvl3pPr eaLnBrk="0" hangingPunct="0">
                <a:defRPr sz="2400">
                  <a:solidFill>
                    <a:schemeClr val="tx1"/>
                  </a:solidFill>
                  <a:latin typeface="Monotype Corsiva" pitchFamily="66" charset="0"/>
                  <a:ea typeface="MS PGothic" pitchFamily="34" charset="-128"/>
                </a:defRPr>
              </a:lvl3pPr>
              <a:lvl4pPr eaLnBrk="0" hangingPunct="0">
                <a:defRPr sz="2400">
                  <a:solidFill>
                    <a:schemeClr val="tx1"/>
                  </a:solidFill>
                  <a:latin typeface="Monotype Corsiva" pitchFamily="66" charset="0"/>
                  <a:ea typeface="MS PGothic" pitchFamily="34" charset="-128"/>
                </a:defRPr>
              </a:lvl4pPr>
              <a:lvl5pPr eaLnBrk="0" hangingPunct="0">
                <a:defRPr sz="2400">
                  <a:solidFill>
                    <a:schemeClr val="tx1"/>
                  </a:solidFill>
                  <a:latin typeface="Monotype Corsiva" pitchFamily="66" charset="0"/>
                  <a:ea typeface="MS PGothic" pitchFamily="34" charset="-128"/>
                </a:defRPr>
              </a:lvl5pPr>
              <a:lvl6pPr marL="457200" eaLnBrk="0" fontAlgn="base" hangingPunct="0">
                <a:spcBef>
                  <a:spcPct val="0"/>
                </a:spcBef>
                <a:spcAft>
                  <a:spcPct val="0"/>
                </a:spcAft>
                <a:defRPr sz="2400">
                  <a:solidFill>
                    <a:schemeClr val="tx1"/>
                  </a:solidFill>
                  <a:latin typeface="Monotype Corsiva" pitchFamily="66" charset="0"/>
                  <a:ea typeface="MS PGothic" pitchFamily="34" charset="-128"/>
                </a:defRPr>
              </a:lvl6pPr>
              <a:lvl7pPr marL="914400" eaLnBrk="0" fontAlgn="base" hangingPunct="0">
                <a:spcBef>
                  <a:spcPct val="0"/>
                </a:spcBef>
                <a:spcAft>
                  <a:spcPct val="0"/>
                </a:spcAft>
                <a:defRPr sz="2400">
                  <a:solidFill>
                    <a:schemeClr val="tx1"/>
                  </a:solidFill>
                  <a:latin typeface="Monotype Corsiva" pitchFamily="66" charset="0"/>
                  <a:ea typeface="MS PGothic" pitchFamily="34" charset="-128"/>
                </a:defRPr>
              </a:lvl7pPr>
              <a:lvl8pPr marL="1371600" eaLnBrk="0" fontAlgn="base" hangingPunct="0">
                <a:spcBef>
                  <a:spcPct val="0"/>
                </a:spcBef>
                <a:spcAft>
                  <a:spcPct val="0"/>
                </a:spcAft>
                <a:defRPr sz="2400">
                  <a:solidFill>
                    <a:schemeClr val="tx1"/>
                  </a:solidFill>
                  <a:latin typeface="Monotype Corsiva" pitchFamily="66" charset="0"/>
                  <a:ea typeface="MS PGothic" pitchFamily="34" charset="-128"/>
                </a:defRPr>
              </a:lvl8pPr>
              <a:lvl9pPr marL="1828800" eaLnBrk="0" fontAlgn="base" hangingPunct="0">
                <a:spcBef>
                  <a:spcPct val="0"/>
                </a:spcBef>
                <a:spcAft>
                  <a:spcPct val="0"/>
                </a:spcAft>
                <a:defRPr sz="2400">
                  <a:solidFill>
                    <a:schemeClr val="tx1"/>
                  </a:solidFill>
                  <a:latin typeface="Monotype Corsiva" pitchFamily="66" charset="0"/>
                  <a:ea typeface="MS PGothic" pitchFamily="34" charset="-128"/>
                </a:defRPr>
              </a:lvl9pPr>
            </a:lstStyle>
            <a:p>
              <a:pPr eaLnBrk="1" hangingPunct="1"/>
              <a:r>
                <a:rPr lang="en-US" altLang="en-US" smtClean="0">
                  <a:solidFill>
                    <a:srgbClr val="000000"/>
                  </a:solidFill>
                  <a:latin typeface="Arial" pitchFamily="34" charset="0"/>
                </a:rPr>
                <a:t>LW</a:t>
              </a:r>
            </a:p>
          </p:txBody>
        </p:sp>
        <p:sp>
          <p:nvSpPr>
            <p:cNvPr id="43019" name="Line 9"/>
            <p:cNvSpPr>
              <a:spLocks noChangeShapeType="1"/>
            </p:cNvSpPr>
            <p:nvPr/>
          </p:nvSpPr>
          <p:spPr bwMode="auto">
            <a:xfrm>
              <a:off x="2640" y="3264"/>
              <a:ext cx="816"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smtClean="0">
                <a:solidFill>
                  <a:srgbClr val="000000"/>
                </a:solidFill>
                <a:latin typeface="Monotype Corsiva" pitchFamily="66" charset="0"/>
                <a:ea typeface="MS PGothic" pitchFamily="34" charset="-128"/>
              </a:endParaRPr>
            </a:p>
          </p:txBody>
        </p:sp>
        <p:sp>
          <p:nvSpPr>
            <p:cNvPr id="43020" name="Text Box 10"/>
            <p:cNvSpPr txBox="1">
              <a:spLocks noChangeArrowheads="1"/>
            </p:cNvSpPr>
            <p:nvPr/>
          </p:nvSpPr>
          <p:spPr bwMode="auto">
            <a:xfrm>
              <a:off x="2678" y="2953"/>
              <a:ext cx="5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Monotype Corsiva" pitchFamily="66" charset="0"/>
                  <a:ea typeface="MS PGothic" pitchFamily="34" charset="-128"/>
                </a:defRPr>
              </a:lvl1pPr>
              <a:lvl2pPr marL="37931725" indent="-37474525" eaLnBrk="0" hangingPunct="0">
                <a:defRPr sz="2400">
                  <a:solidFill>
                    <a:schemeClr val="tx1"/>
                  </a:solidFill>
                  <a:latin typeface="Monotype Corsiva" pitchFamily="66" charset="0"/>
                  <a:ea typeface="MS PGothic" pitchFamily="34" charset="-128"/>
                </a:defRPr>
              </a:lvl2pPr>
              <a:lvl3pPr eaLnBrk="0" hangingPunct="0">
                <a:defRPr sz="2400">
                  <a:solidFill>
                    <a:schemeClr val="tx1"/>
                  </a:solidFill>
                  <a:latin typeface="Monotype Corsiva" pitchFamily="66" charset="0"/>
                  <a:ea typeface="MS PGothic" pitchFamily="34" charset="-128"/>
                </a:defRPr>
              </a:lvl3pPr>
              <a:lvl4pPr eaLnBrk="0" hangingPunct="0">
                <a:defRPr sz="2400">
                  <a:solidFill>
                    <a:schemeClr val="tx1"/>
                  </a:solidFill>
                  <a:latin typeface="Monotype Corsiva" pitchFamily="66" charset="0"/>
                  <a:ea typeface="MS PGothic" pitchFamily="34" charset="-128"/>
                </a:defRPr>
              </a:lvl4pPr>
              <a:lvl5pPr eaLnBrk="0" hangingPunct="0">
                <a:defRPr sz="2400">
                  <a:solidFill>
                    <a:schemeClr val="tx1"/>
                  </a:solidFill>
                  <a:latin typeface="Monotype Corsiva" pitchFamily="66" charset="0"/>
                  <a:ea typeface="MS PGothic" pitchFamily="34" charset="-128"/>
                </a:defRPr>
              </a:lvl5pPr>
              <a:lvl6pPr marL="457200" eaLnBrk="0" fontAlgn="base" hangingPunct="0">
                <a:spcBef>
                  <a:spcPct val="0"/>
                </a:spcBef>
                <a:spcAft>
                  <a:spcPct val="0"/>
                </a:spcAft>
                <a:defRPr sz="2400">
                  <a:solidFill>
                    <a:schemeClr val="tx1"/>
                  </a:solidFill>
                  <a:latin typeface="Monotype Corsiva" pitchFamily="66" charset="0"/>
                  <a:ea typeface="MS PGothic" pitchFamily="34" charset="-128"/>
                </a:defRPr>
              </a:lvl6pPr>
              <a:lvl7pPr marL="914400" eaLnBrk="0" fontAlgn="base" hangingPunct="0">
                <a:spcBef>
                  <a:spcPct val="0"/>
                </a:spcBef>
                <a:spcAft>
                  <a:spcPct val="0"/>
                </a:spcAft>
                <a:defRPr sz="2400">
                  <a:solidFill>
                    <a:schemeClr val="tx1"/>
                  </a:solidFill>
                  <a:latin typeface="Monotype Corsiva" pitchFamily="66" charset="0"/>
                  <a:ea typeface="MS PGothic" pitchFamily="34" charset="-128"/>
                </a:defRPr>
              </a:lvl7pPr>
              <a:lvl8pPr marL="1371600" eaLnBrk="0" fontAlgn="base" hangingPunct="0">
                <a:spcBef>
                  <a:spcPct val="0"/>
                </a:spcBef>
                <a:spcAft>
                  <a:spcPct val="0"/>
                </a:spcAft>
                <a:defRPr sz="2400">
                  <a:solidFill>
                    <a:schemeClr val="tx1"/>
                  </a:solidFill>
                  <a:latin typeface="Monotype Corsiva" pitchFamily="66" charset="0"/>
                  <a:ea typeface="MS PGothic" pitchFamily="34" charset="-128"/>
                </a:defRPr>
              </a:lvl8pPr>
              <a:lvl9pPr marL="1828800" eaLnBrk="0" fontAlgn="base" hangingPunct="0">
                <a:spcBef>
                  <a:spcPct val="0"/>
                </a:spcBef>
                <a:spcAft>
                  <a:spcPct val="0"/>
                </a:spcAft>
                <a:defRPr sz="2400">
                  <a:solidFill>
                    <a:schemeClr val="tx1"/>
                  </a:solidFill>
                  <a:latin typeface="Monotype Corsiva" pitchFamily="66" charset="0"/>
                  <a:ea typeface="MS PGothic" pitchFamily="34" charset="-128"/>
                </a:defRPr>
              </a:lvl9pPr>
            </a:lstStyle>
            <a:p>
              <a:pPr eaLnBrk="1" hangingPunct="1"/>
              <a:r>
                <a:rPr lang="en-US" altLang="en-US" smtClean="0">
                  <a:solidFill>
                    <a:srgbClr val="000000"/>
                  </a:solidFill>
                  <a:latin typeface="Arial" pitchFamily="34" charset="0"/>
                </a:rPr>
                <a:t>SMW</a:t>
              </a:r>
            </a:p>
          </p:txBody>
        </p:sp>
      </p:grpSp>
      <p:sp>
        <p:nvSpPr>
          <p:cNvPr id="12" name="Slide Number Placeholder 3"/>
          <p:cNvSpPr txBox="1">
            <a:spLocks/>
          </p:cNvSpPr>
          <p:nvPr/>
        </p:nvSpPr>
        <p:spPr>
          <a:xfrm>
            <a:off x="69342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4206624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7FC0AE-CADE-4C4C-9CB6-D5DC1AD09539}" type="slidenum">
              <a:rPr kumimoji="0" lang="en-US" altLang="en-US"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smtClean="0">
              <a:ln>
                <a:noFill/>
              </a:ln>
              <a:solidFill>
                <a:srgbClr val="000000"/>
              </a:solidFill>
              <a:effectLst/>
              <a:uLnTx/>
              <a:uFillTx/>
              <a:latin typeface="Verdana"/>
              <a:ea typeface="+mn-ea"/>
              <a:cs typeface="+mn-cs"/>
            </a:endParaRPr>
          </a:p>
        </p:txBody>
      </p:sp>
      <p:sp>
        <p:nvSpPr>
          <p:cNvPr id="63490" name="Rectangle 2"/>
          <p:cNvSpPr>
            <a:spLocks noGrp="1" noChangeArrowheads="1"/>
          </p:cNvSpPr>
          <p:nvPr>
            <p:ph type="title"/>
          </p:nvPr>
        </p:nvSpPr>
        <p:spPr>
          <a:xfrm>
            <a:off x="1371600" y="0"/>
            <a:ext cx="7772400" cy="1143000"/>
          </a:xfrm>
        </p:spPr>
        <p:txBody>
          <a:bodyPr/>
          <a:lstStyle/>
          <a:p>
            <a:r>
              <a:rPr lang="en-US" altLang="en-US" sz="3200"/>
              <a:t>Why do we need a high spectral resolution sounder?</a:t>
            </a:r>
          </a:p>
        </p:txBody>
      </p:sp>
      <p:sp>
        <p:nvSpPr>
          <p:cNvPr id="6349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63492" name="Group 4"/>
          <p:cNvGrpSpPr>
            <a:grpSpLocks/>
          </p:cNvGrpSpPr>
          <p:nvPr/>
        </p:nvGrpSpPr>
        <p:grpSpPr bwMode="auto">
          <a:xfrm>
            <a:off x="381000" y="1295400"/>
            <a:ext cx="9144000" cy="5715000"/>
            <a:chOff x="0" y="1200"/>
            <a:chExt cx="5760" cy="4320"/>
          </a:xfrm>
        </p:grpSpPr>
        <p:grpSp>
          <p:nvGrpSpPr>
            <p:cNvPr id="63493" name="Group 5"/>
            <p:cNvGrpSpPr>
              <a:grpSpLocks/>
            </p:cNvGrpSpPr>
            <p:nvPr/>
          </p:nvGrpSpPr>
          <p:grpSpPr bwMode="auto">
            <a:xfrm>
              <a:off x="0" y="1200"/>
              <a:ext cx="5760" cy="4320"/>
              <a:chOff x="0" y="1104"/>
              <a:chExt cx="5760" cy="4320"/>
            </a:xfrm>
          </p:grpSpPr>
          <p:pic>
            <p:nvPicPr>
              <p:cNvPr id="6349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49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49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49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49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50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50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50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503" name="Text Box 15"/>
              <p:cNvSpPr txBox="1">
                <a:spLocks noChangeArrowheads="1"/>
              </p:cNvSpPr>
              <p:nvPr/>
            </p:nvSpPr>
            <p:spPr bwMode="auto">
              <a:xfrm>
                <a:off x="1968" y="2352"/>
                <a:ext cx="260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GOES-12 Sounder Bands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Smooth over required absorption lines </a:t>
                </a:r>
              </a:p>
            </p:txBody>
          </p:sp>
          <p:sp>
            <p:nvSpPr>
              <p:cNvPr id="6350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6350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63506" name="Rectangle 18"/>
          <p:cNvSpPr>
            <a:spLocks noChangeArrowheads="1"/>
          </p:cNvSpPr>
          <p:nvPr/>
        </p:nvSpPr>
        <p:spPr bwMode="auto">
          <a:xfrm>
            <a:off x="152400" y="4419600"/>
            <a:ext cx="9144000" cy="1200329"/>
          </a:xfrm>
          <a:prstGeom prst="rect">
            <a:avLst/>
          </a:prstGeom>
          <a:solidFill>
            <a:srgbClr val="FFFF00"/>
          </a:solidFill>
          <a:ln>
            <a:noFill/>
          </a:ln>
          <a:effectLs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b="0" i="0" u="none" strike="noStrike" kern="1200" cap="none" spc="0" normalizeH="0" baseline="0" noProof="0" dirty="0" smtClean="0">
                <a:ln>
                  <a:noFill/>
                </a:ln>
                <a:effectLst/>
                <a:uLnTx/>
                <a:uFillTx/>
                <a:latin typeface="Arial" panose="020B0604020202020204" pitchFamily="34" charset="0"/>
                <a:ea typeface="Batang" panose="02030600000101010101" pitchFamily="18" charset="-127"/>
                <a:cs typeface="Times New Roman" panose="02020603050405020304" pitchFamily="18" charset="0"/>
              </a:rPr>
              <a:t>Compared to broadband sounders, observing absorption lines is mandatory to meeting requirements for temperature and moisture structure needed to improve weather forecasting</a:t>
            </a:r>
          </a:p>
        </p:txBody>
      </p:sp>
      <p:sp>
        <p:nvSpPr>
          <p:cNvPr id="6350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Verdana" panose="020B0604030504040204" pitchFamily="34" charset="0"/>
                <a:ea typeface="+mn-ea"/>
                <a:cs typeface="+mn-cs"/>
              </a:rPr>
              <a:t>Many papers document science value of high spectral resolution sounder that support weather forecast needs.</a:t>
            </a:r>
          </a:p>
        </p:txBody>
      </p:sp>
      <p:sp>
        <p:nvSpPr>
          <p:cNvPr id="6350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ko-KR" sz="1200" b="0" i="0" u="none" strike="noStrike" kern="1200" cap="none" spc="0" normalizeH="0" baseline="0" noProof="0" smtClean="0">
                <a:ln>
                  <a:noFill/>
                </a:ln>
                <a:solidFill>
                  <a:srgbClr val="000000"/>
                </a:solidFill>
                <a:effectLst/>
                <a:uLnTx/>
                <a:uFillTx/>
                <a:latin typeface="Arial" panose="020B0604020202020204" pitchFamily="34" charset="0"/>
                <a:ea typeface="굴림" panose="020B0600000101010101" pitchFamily="34" charset="-127"/>
                <a:cs typeface="+mn-cs"/>
              </a:rPr>
              <a:t>Analysis courtesy of Justin Sieglaff, CIMSS.</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 name="Slide Number Placeholder 3"/>
          <p:cNvSpPr txBox="1">
            <a:spLocks/>
          </p:cNvSpPr>
          <p:nvPr/>
        </p:nvSpPr>
        <p:spPr>
          <a:xfrm>
            <a:off x="6858000" y="64770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724673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6"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ＭＳ Ｐゴシック" panose="020B0600070205080204" pitchFamily="34" charset="-128"/>
                <a:cs typeface="+mn-cs"/>
              </a:rPr>
              <a:t>Longwave window region</a:t>
            </a:r>
          </a:p>
        </p:txBody>
      </p:sp>
      <p:sp>
        <p:nvSpPr>
          <p:cNvPr id="2" name="Right Brace 1"/>
          <p:cNvSpPr/>
          <p:nvPr/>
        </p:nvSpPr>
        <p:spPr>
          <a:xfrm>
            <a:off x="4038600" y="1905000"/>
            <a:ext cx="304800" cy="7620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4495800" y="2057400"/>
            <a:ext cx="2743200" cy="461665"/>
          </a:xfrm>
          <a:prstGeom prst="rect">
            <a:avLst/>
          </a:prstGeom>
          <a:noFill/>
        </p:spPr>
        <p:txBody>
          <a:bodyPr wrap="square" rtlCol="0">
            <a:spAutoFit/>
          </a:bodyPr>
          <a:lstStyle/>
          <a:p>
            <a:r>
              <a:rPr lang="en-US" b="1" dirty="0" smtClean="0">
                <a:solidFill>
                  <a:schemeClr val="accent1">
                    <a:lumMod val="75000"/>
                  </a:schemeClr>
                </a:solidFill>
              </a:rPr>
              <a:t>Off/On-line signal</a:t>
            </a:r>
            <a:endParaRPr lang="en-US" b="1" dirty="0">
              <a:solidFill>
                <a:schemeClr val="accent1">
                  <a:lumMod val="75000"/>
                </a:schemeClr>
              </a:solidFill>
            </a:endParaRPr>
          </a:p>
        </p:txBody>
      </p:sp>
      <p:sp>
        <p:nvSpPr>
          <p:cNvPr id="6"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72361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ＭＳ Ｐゴシック" panose="020B0600070205080204" pitchFamily="34" charset="-128"/>
                <a:cs typeface="+mn-cs"/>
              </a:rPr>
              <a:t>Longwave window region</a:t>
            </a:r>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950471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314"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ＭＳ Ｐゴシック" panose="020B0600070205080204" pitchFamily="34" charset="-128"/>
                <a:cs typeface="+mn-cs"/>
              </a:rPr>
              <a:t>Longwave window region</a:t>
            </a:r>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9796881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338"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ＭＳ Ｐゴシック" panose="020B0600070205080204" pitchFamily="34" charset="-128"/>
                <a:cs typeface="+mn-cs"/>
              </a:rPr>
              <a:t>Longwave window region</a:t>
            </a:r>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910897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CC"/>
                </a:solidFill>
                <a:effectLst/>
                <a:uLnTx/>
                <a:uFillTx/>
                <a:latin typeface="Times New Roman" panose="02020603050405020304" pitchFamily="18" charset="0"/>
                <a:ea typeface="ＭＳ Ｐゴシック" panose="020B0600070205080204" pitchFamily="34" charset="-128"/>
                <a:cs typeface="+mn-cs"/>
              </a:rPr>
              <a:t>Longwave window region</a:t>
            </a:r>
          </a:p>
        </p:txBody>
      </p:sp>
      <p:pic>
        <p:nvPicPr>
          <p:cNvPr id="15363"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17132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t>Longwave window region</a:t>
            </a:r>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16918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7410"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t>Longwave window region</a:t>
            </a:r>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530288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CC"/>
                </a:solidFill>
              </a:rPr>
              <a:t>Thanks to</a:t>
            </a:r>
            <a:endParaRPr lang="en-US" dirty="0">
              <a:solidFill>
                <a:srgbClr val="0000CC"/>
              </a:solidFill>
            </a:endParaRPr>
          </a:p>
        </p:txBody>
      </p:sp>
      <p:sp>
        <p:nvSpPr>
          <p:cNvPr id="3" name="Content Placeholder 2"/>
          <p:cNvSpPr>
            <a:spLocks noGrp="1"/>
          </p:cNvSpPr>
          <p:nvPr>
            <p:ph idx="1"/>
          </p:nvPr>
        </p:nvSpPr>
        <p:spPr>
          <a:xfrm>
            <a:off x="152400" y="990600"/>
            <a:ext cx="9067800" cy="5365750"/>
          </a:xfrm>
        </p:spPr>
        <p:txBody>
          <a:bodyPr>
            <a:normAutofit fontScale="77500" lnSpcReduction="20000"/>
          </a:bodyPr>
          <a:lstStyle/>
          <a:p>
            <a:r>
              <a:rPr lang="en-US" dirty="0" smtClean="0">
                <a:solidFill>
                  <a:srgbClr val="0000CC"/>
                </a:solidFill>
              </a:rPr>
              <a:t>Steve Ackerman</a:t>
            </a:r>
          </a:p>
          <a:p>
            <a:r>
              <a:rPr lang="en-US" dirty="0">
                <a:solidFill>
                  <a:srgbClr val="0000CC"/>
                </a:solidFill>
              </a:rPr>
              <a:t>Chris </a:t>
            </a:r>
            <a:r>
              <a:rPr lang="en-US" dirty="0" smtClean="0">
                <a:solidFill>
                  <a:srgbClr val="0000CC"/>
                </a:solidFill>
              </a:rPr>
              <a:t>Barnet</a:t>
            </a:r>
          </a:p>
          <a:p>
            <a:r>
              <a:rPr lang="en-US" dirty="0" smtClean="0">
                <a:solidFill>
                  <a:srgbClr val="0000CC"/>
                </a:solidFill>
              </a:rPr>
              <a:t>Jordan </a:t>
            </a:r>
            <a:r>
              <a:rPr lang="en-US" dirty="0" err="1" smtClean="0">
                <a:solidFill>
                  <a:srgbClr val="0000CC"/>
                </a:solidFill>
              </a:rPr>
              <a:t>Gerth</a:t>
            </a:r>
            <a:endParaRPr lang="en-US" dirty="0" smtClean="0">
              <a:solidFill>
                <a:srgbClr val="0000CC"/>
              </a:solidFill>
            </a:endParaRPr>
          </a:p>
          <a:p>
            <a:r>
              <a:rPr lang="en-US" dirty="0" smtClean="0">
                <a:solidFill>
                  <a:srgbClr val="0000CC"/>
                </a:solidFill>
              </a:rPr>
              <a:t>Mat Gunshor</a:t>
            </a:r>
          </a:p>
          <a:p>
            <a:r>
              <a:rPr lang="en-US" dirty="0" smtClean="0">
                <a:solidFill>
                  <a:srgbClr val="0000CC"/>
                </a:solidFill>
              </a:rPr>
              <a:t>Allen Huang</a:t>
            </a:r>
          </a:p>
          <a:p>
            <a:r>
              <a:rPr lang="en-US" dirty="0">
                <a:solidFill>
                  <a:srgbClr val="0000CC"/>
                </a:solidFill>
              </a:rPr>
              <a:t>Yong-</a:t>
            </a:r>
            <a:r>
              <a:rPr lang="en-US" dirty="0" err="1">
                <a:solidFill>
                  <a:srgbClr val="0000CC"/>
                </a:solidFill>
              </a:rPr>
              <a:t>Keun</a:t>
            </a:r>
            <a:r>
              <a:rPr lang="en-US" dirty="0">
                <a:solidFill>
                  <a:srgbClr val="0000CC"/>
                </a:solidFill>
              </a:rPr>
              <a:t> Lee</a:t>
            </a:r>
            <a:endParaRPr lang="en-US" dirty="0" smtClean="0">
              <a:solidFill>
                <a:srgbClr val="0000CC"/>
              </a:solidFill>
            </a:endParaRPr>
          </a:p>
          <a:p>
            <a:r>
              <a:rPr lang="en-US" dirty="0" err="1" smtClean="0">
                <a:solidFill>
                  <a:srgbClr val="0000CC"/>
                </a:solidFill>
              </a:rPr>
              <a:t>Zhenglong</a:t>
            </a:r>
            <a:r>
              <a:rPr lang="en-US" dirty="0" smtClean="0">
                <a:solidFill>
                  <a:srgbClr val="0000CC"/>
                </a:solidFill>
              </a:rPr>
              <a:t> Li</a:t>
            </a:r>
          </a:p>
          <a:p>
            <a:r>
              <a:rPr lang="en-US" dirty="0" smtClean="0">
                <a:solidFill>
                  <a:srgbClr val="0000CC"/>
                </a:solidFill>
              </a:rPr>
              <a:t>Paul </a:t>
            </a:r>
            <a:r>
              <a:rPr lang="en-US" dirty="0" err="1" smtClean="0">
                <a:solidFill>
                  <a:srgbClr val="0000CC"/>
                </a:solidFill>
              </a:rPr>
              <a:t>Menzel</a:t>
            </a:r>
            <a:endParaRPr lang="en-US" dirty="0" smtClean="0">
              <a:solidFill>
                <a:srgbClr val="0000CC"/>
              </a:solidFill>
            </a:endParaRPr>
          </a:p>
          <a:p>
            <a:r>
              <a:rPr lang="en-US" dirty="0" smtClean="0">
                <a:solidFill>
                  <a:srgbClr val="0000CC"/>
                </a:solidFill>
              </a:rPr>
              <a:t>Justin Sieglaff</a:t>
            </a:r>
          </a:p>
          <a:p>
            <a:r>
              <a:rPr lang="en-US" dirty="0" smtClean="0">
                <a:solidFill>
                  <a:srgbClr val="0000CC"/>
                </a:solidFill>
              </a:rPr>
              <a:t>Bill Smith</a:t>
            </a:r>
          </a:p>
          <a:p>
            <a:r>
              <a:rPr lang="en-US" dirty="0" smtClean="0">
                <a:solidFill>
                  <a:srgbClr val="0000CC"/>
                </a:solidFill>
              </a:rPr>
              <a:t>Tony </a:t>
            </a:r>
            <a:r>
              <a:rPr lang="en-US" dirty="0" err="1" smtClean="0">
                <a:solidFill>
                  <a:srgbClr val="0000CC"/>
                </a:solidFill>
              </a:rPr>
              <a:t>Wimmers</a:t>
            </a:r>
            <a:endParaRPr lang="en-US" dirty="0" smtClean="0">
              <a:solidFill>
                <a:srgbClr val="0000CC"/>
              </a:solidFill>
            </a:endParaRPr>
          </a:p>
          <a:p>
            <a:r>
              <a:rPr lang="en-US" dirty="0">
                <a:solidFill>
                  <a:srgbClr val="0000CC"/>
                </a:solidFill>
              </a:rPr>
              <a:t>Fang </a:t>
            </a:r>
            <a:r>
              <a:rPr lang="en-US" dirty="0" smtClean="0">
                <a:solidFill>
                  <a:srgbClr val="0000CC"/>
                </a:solidFill>
              </a:rPr>
              <a:t>Wang</a:t>
            </a:r>
          </a:p>
          <a:p>
            <a:r>
              <a:rPr lang="en-US" dirty="0">
                <a:solidFill>
                  <a:srgbClr val="0000CC"/>
                </a:solidFill>
              </a:rPr>
              <a:t>Pei Wang</a:t>
            </a:r>
            <a:endParaRPr lang="en-US" dirty="0" smtClean="0">
              <a:solidFill>
                <a:srgbClr val="0000CC"/>
              </a:solidFill>
            </a:endParaRPr>
          </a:p>
          <a:p>
            <a:r>
              <a:rPr lang="en-US" dirty="0" smtClean="0">
                <a:solidFill>
                  <a:srgbClr val="0000CC"/>
                </a:solidFill>
              </a:rPr>
              <a:t>Etc.</a:t>
            </a:r>
            <a:endParaRPr lang="en-US" dirty="0">
              <a:solidFill>
                <a:srgbClr val="0000CC"/>
              </a:solidFill>
            </a:endParaRPr>
          </a:p>
          <a:p>
            <a:endParaRPr lang="en-US"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1578918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5F848-5E47-4118-9F1F-3B03E050A73D}" type="slidenum">
              <a:rPr kumimoji="0" lang="en-US" altLang="en-US" sz="12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smtClean="0">
              <a:ln>
                <a:noFill/>
              </a:ln>
              <a:solidFill>
                <a:srgbClr val="000000"/>
              </a:solidFill>
              <a:effectLst/>
              <a:uLnTx/>
              <a:uFillTx/>
              <a:latin typeface="Verdana"/>
              <a:ea typeface="+mn-ea"/>
              <a:cs typeface="+mn-cs"/>
            </a:endParaRPr>
          </a:p>
        </p:txBody>
      </p:sp>
      <p:graphicFrame>
        <p:nvGraphicFramePr>
          <p:cNvPr id="65538" name="Object 2"/>
          <p:cNvGraphicFramePr>
            <a:graphicFrameLocks noChangeAspect="1"/>
          </p:cNvGraphicFramePr>
          <p:nvPr/>
        </p:nvGraphicFramePr>
        <p:xfrm>
          <a:off x="114300" y="533400"/>
          <a:ext cx="8877300" cy="5819775"/>
        </p:xfrm>
        <a:graphic>
          <a:graphicData uri="http://schemas.openxmlformats.org/presentationml/2006/ole">
            <mc:AlternateContent xmlns:mc="http://schemas.openxmlformats.org/markup-compatibility/2006">
              <mc:Choice xmlns:v="urn:schemas-microsoft-com:vml" Requires="v">
                <p:oleObj spid="_x0000_s57371" name="Chart" r:id="rId4" imgW="8877402" imgH="5819872" progId="Excel.Chart.8">
                  <p:embed/>
                </p:oleObj>
              </mc:Choice>
              <mc:Fallback>
                <p:oleObj name="Chart" r:id="rId4" imgW="8877402" imgH="5819872" progId="Excel.Chart.8">
                  <p:embed/>
                  <p:pic>
                    <p:nvPicPr>
                      <p:cNvPr id="655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533400"/>
                        <a:ext cx="88773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39" name="Text Box 3"/>
          <p:cNvSpPr txBox="1">
            <a:spLocks noChangeArrowheads="1"/>
          </p:cNvSpPr>
          <p:nvPr/>
        </p:nvSpPr>
        <p:spPr bwMode="auto">
          <a:xfrm>
            <a:off x="381000" y="5029200"/>
            <a:ext cx="876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5540" name="Text Box 4"/>
          <p:cNvSpPr txBox="1">
            <a:spLocks noChangeArrowheads="1"/>
          </p:cNvSpPr>
          <p:nvPr/>
        </p:nvSpPr>
        <p:spPr bwMode="auto">
          <a:xfrm>
            <a:off x="304800" y="5410200"/>
            <a:ext cx="8610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800" b="0" i="0" u="none" strike="noStrike" kern="1200" cap="none" spc="0" normalizeH="0" baseline="0" noProof="0" smtClean="0">
                <a:ln>
                  <a:noFill/>
                </a:ln>
                <a:solidFill>
                  <a:srgbClr val="000000"/>
                </a:solidFill>
                <a:effectLst/>
                <a:uLnTx/>
                <a:uFillTx/>
                <a:latin typeface="Arial" panose="020B0604020202020204" pitchFamily="34" charset="0"/>
                <a:ea typeface="굴림" panose="020B0600000101010101" pitchFamily="34" charset="-127"/>
                <a:cs typeface="+mn-cs"/>
              </a:rPr>
              <a:t>The relative vertical information is shown for radiosondes, a high-spectral infrared sounder, the current broad-band GOES Sounder and the ABI. The high-spectral sounder is much improved over the current sounder. This information content analysis does not account for any spatial or temporal differences. </a:t>
            </a: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5541" name="Rectangle 5"/>
          <p:cNvSpPr>
            <a:spLocks noChangeArrowheads="1"/>
          </p:cNvSpPr>
          <p:nvPr/>
        </p:nvSpPr>
        <p:spPr bwMode="auto">
          <a:xfrm>
            <a:off x="1371600" y="-22860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3600">
                <a:solidFill>
                  <a:srgbClr val="0033CC"/>
                </a:solidFill>
                <a:latin typeface="Arial" panose="020B0604020202020204" pitchFamily="34" charset="0"/>
              </a:defRPr>
            </a:lvl1pPr>
            <a:lvl2pPr>
              <a:defRPr sz="3600">
                <a:solidFill>
                  <a:srgbClr val="0033CC"/>
                </a:solidFill>
                <a:latin typeface="Arial" panose="020B0604020202020204" pitchFamily="34" charset="0"/>
              </a:defRPr>
            </a:lvl2pPr>
            <a:lvl3pPr>
              <a:defRPr sz="3600">
                <a:solidFill>
                  <a:srgbClr val="0033CC"/>
                </a:solidFill>
                <a:latin typeface="Arial" panose="020B0604020202020204" pitchFamily="34" charset="0"/>
              </a:defRPr>
            </a:lvl3pPr>
            <a:lvl4pPr>
              <a:defRPr sz="3600">
                <a:solidFill>
                  <a:srgbClr val="0033CC"/>
                </a:solidFill>
                <a:latin typeface="Arial" panose="020B0604020202020204" pitchFamily="34" charset="0"/>
              </a:defRPr>
            </a:lvl4pPr>
            <a:lvl5pPr>
              <a:defRPr sz="3600">
                <a:solidFill>
                  <a:srgbClr val="0033CC"/>
                </a:solidFill>
                <a:latin typeface="Arial" panose="020B0604020202020204" pitchFamily="34" charset="0"/>
              </a:defRPr>
            </a:lvl5pPr>
            <a:lvl6pPr marL="457200" fontAlgn="base">
              <a:spcBef>
                <a:spcPct val="0"/>
              </a:spcBef>
              <a:spcAft>
                <a:spcPct val="0"/>
              </a:spcAft>
              <a:defRPr sz="3600">
                <a:solidFill>
                  <a:srgbClr val="0033CC"/>
                </a:solidFill>
                <a:latin typeface="Arial" panose="020B0604020202020204" pitchFamily="34" charset="0"/>
              </a:defRPr>
            </a:lvl6pPr>
            <a:lvl7pPr marL="914400" fontAlgn="base">
              <a:spcBef>
                <a:spcPct val="0"/>
              </a:spcBef>
              <a:spcAft>
                <a:spcPct val="0"/>
              </a:spcAft>
              <a:defRPr sz="3600">
                <a:solidFill>
                  <a:srgbClr val="0033CC"/>
                </a:solidFill>
                <a:latin typeface="Arial" panose="020B0604020202020204" pitchFamily="34" charset="0"/>
              </a:defRPr>
            </a:lvl7pPr>
            <a:lvl8pPr marL="1371600" fontAlgn="base">
              <a:spcBef>
                <a:spcPct val="0"/>
              </a:spcBef>
              <a:spcAft>
                <a:spcPct val="0"/>
              </a:spcAft>
              <a:defRPr sz="3600">
                <a:solidFill>
                  <a:srgbClr val="0033CC"/>
                </a:solidFill>
                <a:latin typeface="Arial" panose="020B0604020202020204" pitchFamily="34" charset="0"/>
              </a:defRPr>
            </a:lvl8pPr>
            <a:lvl9pPr marL="1828800" fontAlgn="base">
              <a:spcBef>
                <a:spcPct val="0"/>
              </a:spcBef>
              <a:spcAft>
                <a:spcPct val="0"/>
              </a:spcAft>
              <a:defRPr sz="3600">
                <a:solidFill>
                  <a:srgbClr val="0033CC"/>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33CC"/>
                </a:solidFill>
                <a:effectLst/>
                <a:uLnTx/>
                <a:uFillTx/>
                <a:latin typeface="Arial" panose="020B0604020202020204" pitchFamily="34" charset="0"/>
                <a:ea typeface="+mn-ea"/>
                <a:cs typeface="+mn-cs"/>
              </a:rPr>
              <a:t>Capability: Vertical Information</a:t>
            </a:r>
          </a:p>
        </p:txBody>
      </p:sp>
      <p:sp>
        <p:nvSpPr>
          <p:cNvPr id="2" name="TextBox 1"/>
          <p:cNvSpPr txBox="1"/>
          <p:nvPr/>
        </p:nvSpPr>
        <p:spPr>
          <a:xfrm>
            <a:off x="6705600" y="2938046"/>
            <a:ext cx="1827744" cy="338554"/>
          </a:xfrm>
          <a:prstGeom prst="rect">
            <a:avLst/>
          </a:prstGeom>
          <a:noFill/>
        </p:spPr>
        <p:txBody>
          <a:bodyPr wrap="none" rtlCol="0">
            <a:spAutoFit/>
          </a:bodyPr>
          <a:lstStyle/>
          <a:p>
            <a:r>
              <a:rPr lang="en-US" sz="1600" dirty="0" err="1" smtClean="0"/>
              <a:t>Schmit</a:t>
            </a:r>
            <a:r>
              <a:rPr lang="en-US" sz="1600" dirty="0" smtClean="0"/>
              <a:t> et al. 2009</a:t>
            </a:r>
            <a:endParaRPr lang="en-US" sz="1600" dirty="0"/>
          </a:p>
        </p:txBody>
      </p:sp>
    </p:spTree>
    <p:extLst>
      <p:ext uri="{BB962C8B-B14F-4D97-AF65-F5344CB8AC3E}">
        <p14:creationId xmlns:p14="http://schemas.microsoft.com/office/powerpoint/2010/main" val="36209050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PW-Study\pic\MainFi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265" y="304800"/>
            <a:ext cx="8128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PW-Study\pic\SmallFi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70710" y="4155195"/>
            <a:ext cx="2550338" cy="2543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1524000" y="-76200"/>
            <a:ext cx="7315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800" dirty="0">
                <a:solidFill>
                  <a:srgbClr val="000000"/>
                </a:solidFill>
                <a:latin typeface="Arial" pitchFamily="34" charset="0"/>
              </a:rPr>
              <a:t>AIRS nighttime granules over CONUS, 6 Sept 2002</a:t>
            </a:r>
          </a:p>
        </p:txBody>
      </p:sp>
      <p:sp>
        <p:nvSpPr>
          <p:cNvPr id="5" name="Slide Number Placeholder 3"/>
          <p:cNvSpPr txBox="1">
            <a:spLocks/>
          </p:cNvSpPr>
          <p:nvPr/>
        </p:nvSpPr>
        <p:spPr>
          <a:xfrm>
            <a:off x="6858000" y="6569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497627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CC"/>
                </a:solidFill>
              </a:rPr>
              <a:t>Outline</a:t>
            </a:r>
            <a:endParaRPr lang="en-US" dirty="0">
              <a:solidFill>
                <a:srgbClr val="0000CC"/>
              </a:solidFill>
            </a:endParaRPr>
          </a:p>
        </p:txBody>
      </p:sp>
      <p:sp>
        <p:nvSpPr>
          <p:cNvPr id="3" name="Content Placeholder 2"/>
          <p:cNvSpPr>
            <a:spLocks noGrp="1"/>
          </p:cNvSpPr>
          <p:nvPr>
            <p:ph idx="1"/>
          </p:nvPr>
        </p:nvSpPr>
        <p:spPr>
          <a:xfrm>
            <a:off x="152400" y="1219200"/>
            <a:ext cx="8763000" cy="5029200"/>
          </a:xfrm>
        </p:spPr>
        <p:txBody>
          <a:bodyPr>
            <a:normAutofit/>
          </a:bodyPr>
          <a:lstStyle/>
          <a:p>
            <a:r>
              <a:rPr lang="en-US" dirty="0" smtClean="0"/>
              <a:t>History </a:t>
            </a:r>
            <a:r>
              <a:rPr lang="en-US" dirty="0"/>
              <a:t>of soundings from </a:t>
            </a:r>
            <a:r>
              <a:rPr lang="en-US" dirty="0" smtClean="0"/>
              <a:t>space</a:t>
            </a:r>
            <a:endParaRPr lang="en-US" dirty="0"/>
          </a:p>
          <a:p>
            <a:r>
              <a:rPr lang="en-US" dirty="0" smtClean="0"/>
              <a:t>Status </a:t>
            </a:r>
            <a:r>
              <a:rPr lang="en-US" dirty="0"/>
              <a:t>of current sounding systems from space (IR, MW, RO</a:t>
            </a:r>
            <a:r>
              <a:rPr lang="en-US" dirty="0" smtClean="0"/>
              <a:t>) and the uniqueness </a:t>
            </a:r>
            <a:r>
              <a:rPr lang="en-US" dirty="0"/>
              <a:t>of high spectral resolution IR </a:t>
            </a:r>
            <a:r>
              <a:rPr lang="en-US" dirty="0" smtClean="0"/>
              <a:t>soundings</a:t>
            </a:r>
            <a:endParaRPr lang="en-US" dirty="0"/>
          </a:p>
          <a:p>
            <a:r>
              <a:rPr lang="en-US" dirty="0" smtClean="0">
                <a:solidFill>
                  <a:srgbClr val="0000CC"/>
                </a:solidFill>
              </a:rPr>
              <a:t>Applications of sounding from space </a:t>
            </a:r>
          </a:p>
          <a:p>
            <a:r>
              <a:rPr lang="en-US" dirty="0" smtClean="0"/>
              <a:t>Gaps </a:t>
            </a:r>
            <a:r>
              <a:rPr lang="en-US" dirty="0"/>
              <a:t>and unmet requirement (high temporal advanced sounding system from </a:t>
            </a:r>
            <a:r>
              <a:rPr lang="en-US" dirty="0" smtClean="0"/>
              <a:t>GEO)</a:t>
            </a:r>
          </a:p>
          <a:p>
            <a:r>
              <a:rPr lang="en-US" dirty="0" smtClean="0"/>
              <a:t>Summary and future perspective</a:t>
            </a:r>
            <a:endParaRPr lang="en-US"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455524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4306" name="Slide Number Placeholder 3"/>
          <p:cNvSpPr>
            <a:spLocks noGrp="1"/>
          </p:cNvSpPr>
          <p:nvPr>
            <p:ph type="sldNum" sz="quarter" idx="12"/>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210EE5CF-B384-4C89-82A3-B906DD3FBBF3}" type="slidenum">
              <a:rPr lang="zh-CN" altLang="en-US" smtClean="0">
                <a:solidFill>
                  <a:srgbClr val="000000"/>
                </a:solidFill>
              </a:rPr>
              <a:pPr eaLnBrk="1" hangingPunct="1"/>
              <a:t>23</a:t>
            </a:fld>
            <a:endParaRPr lang="en-US" altLang="zh-CN" smtClean="0">
              <a:solidFill>
                <a:srgbClr val="000000"/>
              </a:solidFill>
            </a:endParaRPr>
          </a:p>
        </p:txBody>
      </p:sp>
      <p:grpSp>
        <p:nvGrpSpPr>
          <p:cNvPr id="354307" name="Group 2"/>
          <p:cNvGrpSpPr>
            <a:grpSpLocks/>
          </p:cNvGrpSpPr>
          <p:nvPr/>
        </p:nvGrpSpPr>
        <p:grpSpPr bwMode="auto">
          <a:xfrm>
            <a:off x="15875" y="15875"/>
            <a:ext cx="9142413" cy="6856413"/>
            <a:chOff x="10" y="10"/>
            <a:chExt cx="5759" cy="4319"/>
          </a:xfrm>
        </p:grpSpPr>
        <p:pic>
          <p:nvPicPr>
            <p:cNvPr id="354308" name="Picture 3" descr="AIRS_GOES_SFOV_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 y="10"/>
              <a:ext cx="575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9" name="AutoShape 4"/>
            <p:cNvSpPr>
              <a:spLocks noChangeArrowheads="1"/>
            </p:cNvSpPr>
            <p:nvPr/>
          </p:nvSpPr>
          <p:spPr bwMode="auto">
            <a:xfrm>
              <a:off x="3178" y="3226"/>
              <a:ext cx="1431" cy="144"/>
            </a:xfrm>
            <a:prstGeom prst="rightArrow">
              <a:avLst>
                <a:gd name="adj1" fmla="val 50000"/>
                <a:gd name="adj2" fmla="val 2484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en-US" sz="1800">
                <a:solidFill>
                  <a:srgbClr val="000000"/>
                </a:solidFill>
              </a:endParaRPr>
            </a:p>
          </p:txBody>
        </p:sp>
        <p:sp>
          <p:nvSpPr>
            <p:cNvPr id="354310" name="Rectangle 5"/>
            <p:cNvSpPr>
              <a:spLocks noChangeArrowheads="1"/>
            </p:cNvSpPr>
            <p:nvPr/>
          </p:nvSpPr>
          <p:spPr bwMode="auto">
            <a:xfrm>
              <a:off x="5214" y="584"/>
              <a:ext cx="392" cy="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en-US" altLang="en-US" sz="1800">
                <a:solidFill>
                  <a:srgbClr val="000000"/>
                </a:solidFill>
              </a:endParaRPr>
            </a:p>
          </p:txBody>
        </p:sp>
      </p:grpSp>
      <p:sp>
        <p:nvSpPr>
          <p:cNvPr id="7" name="Slide Number Placeholder 3"/>
          <p:cNvSpPr txBox="1">
            <a:spLocks/>
          </p:cNvSpPr>
          <p:nvPr/>
        </p:nvSpPr>
        <p:spPr>
          <a:xfrm>
            <a:off x="6934200" y="6569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512487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val 7"/>
          <p:cNvSpPr/>
          <p:nvPr/>
        </p:nvSpPr>
        <p:spPr>
          <a:xfrm>
            <a:off x="152400" y="5029200"/>
            <a:ext cx="3200400" cy="17526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r>
              <a:rPr lang="en-US" altLang="zh-CN" sz="1800" dirty="0" smtClean="0">
                <a:solidFill>
                  <a:prstClr val="black"/>
                </a:solidFill>
              </a:rPr>
              <a:t>Inverse methodology</a:t>
            </a:r>
            <a:r>
              <a:rPr lang="zh-CN" altLang="en-US" sz="1800" dirty="0" smtClean="0">
                <a:solidFill>
                  <a:prstClr val="black"/>
                </a:solidFill>
              </a:rPr>
              <a:t>：</a:t>
            </a:r>
            <a:r>
              <a:rPr lang="en-US" altLang="zh-CN" sz="1800" dirty="0">
                <a:solidFill>
                  <a:prstClr val="black"/>
                </a:solidFill>
              </a:rPr>
              <a:t>X=H</a:t>
            </a:r>
            <a:r>
              <a:rPr lang="en-US" altLang="zh-CN" sz="1800" baseline="30000" dirty="0">
                <a:solidFill>
                  <a:prstClr val="black"/>
                </a:solidFill>
              </a:rPr>
              <a:t>-1</a:t>
            </a:r>
            <a:r>
              <a:rPr lang="en-US" altLang="zh-CN" sz="1800" dirty="0">
                <a:solidFill>
                  <a:prstClr val="black"/>
                </a:solidFill>
              </a:rPr>
              <a:t>(R)</a:t>
            </a:r>
            <a:endParaRPr lang="en-US" sz="1800" dirty="0">
              <a:solidFill>
                <a:prstClr val="black"/>
              </a:solidFill>
            </a:endParaRPr>
          </a:p>
        </p:txBody>
      </p:sp>
      <p:sp>
        <p:nvSpPr>
          <p:cNvPr id="17" name="Oval 16"/>
          <p:cNvSpPr/>
          <p:nvPr/>
        </p:nvSpPr>
        <p:spPr>
          <a:xfrm>
            <a:off x="-381000" y="1257300"/>
            <a:ext cx="4038600" cy="1714500"/>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en-US" altLang="zh-CN" sz="1600" b="1" dirty="0" smtClean="0">
                <a:solidFill>
                  <a:prstClr val="black"/>
                </a:solidFill>
              </a:rPr>
              <a:t>Radiative transfer model based on instrument specification  and atmospheric radiation, absorption and scattering: </a:t>
            </a:r>
            <a:r>
              <a:rPr lang="en-US" altLang="zh-CN" sz="1600" b="1" dirty="0">
                <a:solidFill>
                  <a:prstClr val="black"/>
                </a:solidFill>
              </a:rPr>
              <a:t>R=H(X)</a:t>
            </a:r>
            <a:endParaRPr lang="en-US" sz="1600" b="1" dirty="0">
              <a:solidFill>
                <a:prstClr val="black"/>
              </a:solidFill>
            </a:endParaRPr>
          </a:p>
        </p:txBody>
      </p:sp>
      <p:sp>
        <p:nvSpPr>
          <p:cNvPr id="20" name="Oval 19"/>
          <p:cNvSpPr/>
          <p:nvPr/>
        </p:nvSpPr>
        <p:spPr>
          <a:xfrm>
            <a:off x="5562601" y="1295400"/>
            <a:ext cx="3505200" cy="1562100"/>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US" altLang="zh-CN" sz="1800" dirty="0" smtClean="0">
                <a:solidFill>
                  <a:prstClr val="black"/>
                </a:solidFill>
              </a:rPr>
              <a:t>Atmospheric temperature and moisture sounding state</a:t>
            </a:r>
            <a:endParaRPr lang="en-US" sz="1800" dirty="0">
              <a:solidFill>
                <a:prstClr val="black"/>
              </a:solidFill>
            </a:endParaRPr>
          </a:p>
        </p:txBody>
      </p:sp>
      <p:sp>
        <p:nvSpPr>
          <p:cNvPr id="5" name="Rectangle 4"/>
          <p:cNvSpPr/>
          <p:nvPr/>
        </p:nvSpPr>
        <p:spPr>
          <a:xfrm>
            <a:off x="2057400" y="2858631"/>
            <a:ext cx="4638872" cy="2246769"/>
          </a:xfrm>
          <a:prstGeom prst="rect">
            <a:avLst/>
          </a:prstGeom>
        </p:spPr>
        <p:txBody>
          <a:bodyPr wrap="square">
            <a:spAutoFit/>
          </a:bodyPr>
          <a:lstStyle/>
          <a:p>
            <a:pPr fontAlgn="auto">
              <a:spcBef>
                <a:spcPts val="0"/>
              </a:spcBef>
              <a:spcAft>
                <a:spcPts val="0"/>
              </a:spcAft>
            </a:pPr>
            <a:r>
              <a:rPr lang="en-US" altLang="zh-CN" sz="2000" b="1" dirty="0" smtClean="0">
                <a:solidFill>
                  <a:srgbClr val="3333FF"/>
                </a:solidFill>
                <a:latin typeface="Calibri"/>
              </a:rPr>
              <a:t>Satellite sounders do not measure soundings directly, a radiative transfer model is needed to link the satellite radiance measurements and atmospheric sounding state, and mathematical method is needed for extracting sounding information.</a:t>
            </a:r>
            <a:endParaRPr lang="zh-CN" altLang="en-US" sz="2000" dirty="0">
              <a:solidFill>
                <a:prstClr val="black"/>
              </a:solidFill>
              <a:latin typeface="Calibri"/>
            </a:endParaRPr>
          </a:p>
        </p:txBody>
      </p:sp>
      <p:pic>
        <p:nvPicPr>
          <p:cNvPr id="16" name="Picture 12" descr="X-Section"/>
          <p:cNvPicPr>
            <a:picLocks noChangeAspect="1" noChangeArrowheads="1"/>
          </p:cNvPicPr>
          <p:nvPr/>
        </p:nvPicPr>
        <p:blipFill>
          <a:blip r:embed="rId3" cstate="print">
            <a:extLst>
              <a:ext uri="{28A0092B-C50C-407E-A947-70E740481C1C}">
                <a14:useLocalDpi xmlns:a14="http://schemas.microsoft.com/office/drawing/2010/main" val="0"/>
              </a:ext>
            </a:extLst>
          </a:blip>
          <a:srcRect l="10822" t="53326" r="6667" b="5194"/>
          <a:stretch>
            <a:fillRect/>
          </a:stretch>
        </p:blipFill>
        <p:spPr bwMode="auto">
          <a:xfrm>
            <a:off x="4800600" y="76200"/>
            <a:ext cx="4249097" cy="160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84" t="35642" r="28754" b="21946"/>
          <a:stretch/>
        </p:blipFill>
        <p:spPr bwMode="auto">
          <a:xfrm>
            <a:off x="91086" y="0"/>
            <a:ext cx="3185514" cy="145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5943600" y="5181600"/>
            <a:ext cx="3092230" cy="173037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altLang="zh-CN" sz="2000" dirty="0" smtClean="0">
                <a:solidFill>
                  <a:prstClr val="black"/>
                </a:solidFill>
              </a:rPr>
              <a:t>Satellite sounder radiance measurements: R</a:t>
            </a:r>
            <a:r>
              <a:rPr lang="en-US" altLang="zh-CN" sz="2000" baseline="30000" dirty="0" smtClean="0">
                <a:solidFill>
                  <a:prstClr val="black"/>
                </a:solidFill>
              </a:rPr>
              <a:t>o</a:t>
            </a:r>
            <a:endParaRPr lang="en-US" sz="2000" dirty="0">
              <a:solidFill>
                <a:prstClr val="black"/>
              </a:solidFill>
            </a:endParaRPr>
          </a:p>
        </p:txBody>
      </p:sp>
      <p:sp>
        <p:nvSpPr>
          <p:cNvPr id="9" name="Down Arrow 8"/>
          <p:cNvSpPr/>
          <p:nvPr/>
        </p:nvSpPr>
        <p:spPr>
          <a:xfrm>
            <a:off x="1295400" y="3200400"/>
            <a:ext cx="762000" cy="1539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Right Arrow 9"/>
          <p:cNvSpPr/>
          <p:nvPr/>
        </p:nvSpPr>
        <p:spPr>
          <a:xfrm>
            <a:off x="3733800" y="5638800"/>
            <a:ext cx="1676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Right Arrow 10"/>
          <p:cNvSpPr/>
          <p:nvPr/>
        </p:nvSpPr>
        <p:spPr>
          <a:xfrm rot="16200000">
            <a:off x="7171944" y="3019045"/>
            <a:ext cx="731520" cy="637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3" name="Picture 4" descr="map_1000"/>
          <p:cNvPicPr>
            <a:picLocks noChangeAspect="1" noChangeArrowheads="1"/>
          </p:cNvPicPr>
          <p:nvPr/>
        </p:nvPicPr>
        <p:blipFill>
          <a:blip r:embed="rId5" cstate="print">
            <a:extLst>
              <a:ext uri="{28A0092B-C50C-407E-A947-70E740481C1C}">
                <a14:useLocalDpi xmlns:a14="http://schemas.microsoft.com/office/drawing/2010/main" val="0"/>
              </a:ext>
            </a:extLst>
          </a:blip>
          <a:srcRect l="6400" t="3999" r="19200" b="48000"/>
          <a:stretch>
            <a:fillRect/>
          </a:stretch>
        </p:blipFill>
        <p:spPr bwMode="auto">
          <a:xfrm>
            <a:off x="6560820" y="3733800"/>
            <a:ext cx="2125980" cy="1828838"/>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3"/>
          <p:cNvSpPr txBox="1">
            <a:spLocks/>
          </p:cNvSpPr>
          <p:nvPr/>
        </p:nvSpPr>
        <p:spPr>
          <a:xfrm>
            <a:off x="6934200" y="65532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598621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 y="1066800"/>
            <a:ext cx="8835390" cy="5372100"/>
          </a:xfrm>
          <a:prstGeom prst="rect">
            <a:avLst/>
          </a:prstGeom>
        </p:spPr>
      </p:pic>
      <p:sp>
        <p:nvSpPr>
          <p:cNvPr id="11" name="TextBox 10"/>
          <p:cNvSpPr txBox="1"/>
          <p:nvPr/>
        </p:nvSpPr>
        <p:spPr>
          <a:xfrm>
            <a:off x="106363" y="3581400"/>
            <a:ext cx="1036637" cy="276225"/>
          </a:xfrm>
          <a:prstGeom prst="rect">
            <a:avLst/>
          </a:prstGeom>
          <a:solidFill>
            <a:schemeClr val="bg1">
              <a:lumMod val="95000"/>
            </a:schemeClr>
          </a:solidFill>
          <a:ln>
            <a:noFill/>
          </a:ln>
        </p:spPr>
        <p:txBody>
          <a:bodyPr wrap="none" tIns="0" bIns="0">
            <a:spAutoFit/>
          </a:bodyPr>
          <a:lstStyle/>
          <a:p>
            <a:pPr eaLnBrk="0" fontAlgn="auto" hangingPunct="0">
              <a:spcBef>
                <a:spcPts val="0"/>
              </a:spcBef>
              <a:spcAft>
                <a:spcPts val="0"/>
              </a:spcAft>
              <a:defRPr/>
            </a:pPr>
            <a:r>
              <a:rPr lang="en-GB" sz="1800" b="1" dirty="0">
                <a:solidFill>
                  <a:prstClr val="black"/>
                </a:solidFill>
                <a:latin typeface="Arial" pitchFamily="34" charset="0"/>
                <a:ea typeface="宋体" pitchFamily="2" charset="-122"/>
                <a:cs typeface="Arial" pitchFamily="34" charset="0"/>
              </a:rPr>
              <a:t>~210km</a:t>
            </a:r>
          </a:p>
        </p:txBody>
      </p:sp>
      <p:sp>
        <p:nvSpPr>
          <p:cNvPr id="17" name="TextBox 16"/>
          <p:cNvSpPr txBox="1"/>
          <p:nvPr/>
        </p:nvSpPr>
        <p:spPr>
          <a:xfrm>
            <a:off x="1414463" y="3305175"/>
            <a:ext cx="1038225" cy="276225"/>
          </a:xfrm>
          <a:prstGeom prst="rect">
            <a:avLst/>
          </a:prstGeom>
          <a:solidFill>
            <a:schemeClr val="bg1">
              <a:lumMod val="95000"/>
            </a:schemeClr>
          </a:solidFill>
          <a:ln>
            <a:noFill/>
          </a:ln>
        </p:spPr>
        <p:txBody>
          <a:bodyPr wrap="none" tIns="0" bIns="0">
            <a:spAutoFit/>
          </a:bodyPr>
          <a:lstStyle/>
          <a:p>
            <a:pPr eaLnBrk="0" fontAlgn="auto" hangingPunct="0">
              <a:spcBef>
                <a:spcPts val="0"/>
              </a:spcBef>
              <a:spcAft>
                <a:spcPts val="0"/>
              </a:spcAft>
              <a:defRPr/>
            </a:pPr>
            <a:r>
              <a:rPr lang="en-GB" sz="1800" b="1" dirty="0">
                <a:solidFill>
                  <a:prstClr val="black"/>
                </a:solidFill>
                <a:latin typeface="Arial" pitchFamily="34" charset="0"/>
                <a:ea typeface="宋体" pitchFamily="2" charset="-122"/>
                <a:cs typeface="Arial" pitchFamily="34" charset="0"/>
              </a:rPr>
              <a:t>~125km</a:t>
            </a:r>
          </a:p>
        </p:txBody>
      </p:sp>
      <p:sp>
        <p:nvSpPr>
          <p:cNvPr id="19" name="TextBox 18"/>
          <p:cNvSpPr txBox="1"/>
          <p:nvPr/>
        </p:nvSpPr>
        <p:spPr>
          <a:xfrm>
            <a:off x="2819400" y="3200400"/>
            <a:ext cx="909638" cy="276225"/>
          </a:xfrm>
          <a:prstGeom prst="rect">
            <a:avLst/>
          </a:prstGeom>
          <a:solidFill>
            <a:schemeClr val="bg1">
              <a:lumMod val="95000"/>
            </a:schemeClr>
          </a:solidFill>
          <a:ln>
            <a:noFill/>
          </a:ln>
        </p:spPr>
        <p:txBody>
          <a:bodyPr wrap="none" tIns="0" bIns="0">
            <a:spAutoFit/>
          </a:bodyPr>
          <a:lstStyle/>
          <a:p>
            <a:pPr eaLnBrk="0" fontAlgn="auto" hangingPunct="0">
              <a:spcBef>
                <a:spcPts val="0"/>
              </a:spcBef>
              <a:spcAft>
                <a:spcPts val="0"/>
              </a:spcAft>
              <a:defRPr/>
            </a:pPr>
            <a:r>
              <a:rPr lang="en-GB" sz="1800" b="1" dirty="0">
                <a:solidFill>
                  <a:prstClr val="black"/>
                </a:solidFill>
                <a:latin typeface="Arial" pitchFamily="34" charset="0"/>
                <a:ea typeface="宋体" pitchFamily="2" charset="-122"/>
                <a:cs typeface="Arial" pitchFamily="34" charset="0"/>
              </a:rPr>
              <a:t>~63km</a:t>
            </a:r>
          </a:p>
        </p:txBody>
      </p:sp>
      <p:sp>
        <p:nvSpPr>
          <p:cNvPr id="20" name="TextBox 19"/>
          <p:cNvSpPr txBox="1"/>
          <p:nvPr/>
        </p:nvSpPr>
        <p:spPr>
          <a:xfrm>
            <a:off x="5257800" y="2754313"/>
            <a:ext cx="909638" cy="277812"/>
          </a:xfrm>
          <a:prstGeom prst="rect">
            <a:avLst/>
          </a:prstGeom>
          <a:solidFill>
            <a:schemeClr val="bg1">
              <a:lumMod val="95000"/>
            </a:schemeClr>
          </a:solidFill>
          <a:ln>
            <a:noFill/>
          </a:ln>
        </p:spPr>
        <p:txBody>
          <a:bodyPr wrap="none" tIns="0" bIns="0">
            <a:spAutoFit/>
          </a:bodyPr>
          <a:lstStyle/>
          <a:p>
            <a:pPr eaLnBrk="0" fontAlgn="auto" hangingPunct="0">
              <a:spcBef>
                <a:spcPts val="0"/>
              </a:spcBef>
              <a:spcAft>
                <a:spcPts val="0"/>
              </a:spcAft>
              <a:defRPr/>
            </a:pPr>
            <a:r>
              <a:rPr lang="en-GB" sz="1800" b="1" dirty="0">
                <a:solidFill>
                  <a:prstClr val="black"/>
                </a:solidFill>
                <a:latin typeface="Arial" pitchFamily="34" charset="0"/>
                <a:ea typeface="宋体" pitchFamily="2" charset="-122"/>
                <a:cs typeface="Arial" pitchFamily="34" charset="0"/>
              </a:rPr>
              <a:t>~39km</a:t>
            </a:r>
          </a:p>
        </p:txBody>
      </p:sp>
      <p:sp>
        <p:nvSpPr>
          <p:cNvPr id="21" name="TextBox 20"/>
          <p:cNvSpPr txBox="1"/>
          <p:nvPr/>
        </p:nvSpPr>
        <p:spPr>
          <a:xfrm>
            <a:off x="6500813" y="2590800"/>
            <a:ext cx="909637" cy="276225"/>
          </a:xfrm>
          <a:prstGeom prst="rect">
            <a:avLst/>
          </a:prstGeom>
          <a:solidFill>
            <a:schemeClr val="bg1">
              <a:lumMod val="95000"/>
            </a:schemeClr>
          </a:solidFill>
          <a:ln>
            <a:noFill/>
          </a:ln>
        </p:spPr>
        <p:txBody>
          <a:bodyPr wrap="none" tIns="0" bIns="0">
            <a:spAutoFit/>
          </a:bodyPr>
          <a:lstStyle/>
          <a:p>
            <a:pPr eaLnBrk="0" fontAlgn="auto" hangingPunct="0">
              <a:spcBef>
                <a:spcPts val="0"/>
              </a:spcBef>
              <a:spcAft>
                <a:spcPts val="0"/>
              </a:spcAft>
              <a:defRPr/>
            </a:pPr>
            <a:r>
              <a:rPr lang="en-GB" sz="1800" b="1" dirty="0">
                <a:solidFill>
                  <a:prstClr val="black"/>
                </a:solidFill>
                <a:latin typeface="Arial" pitchFamily="34" charset="0"/>
                <a:ea typeface="宋体" pitchFamily="2" charset="-122"/>
                <a:cs typeface="Arial" pitchFamily="34" charset="0"/>
              </a:rPr>
              <a:t>~25km</a:t>
            </a:r>
          </a:p>
        </p:txBody>
      </p:sp>
      <p:sp>
        <p:nvSpPr>
          <p:cNvPr id="22" name="TextBox 21"/>
          <p:cNvSpPr txBox="1"/>
          <p:nvPr/>
        </p:nvSpPr>
        <p:spPr>
          <a:xfrm>
            <a:off x="7777163" y="2484438"/>
            <a:ext cx="909637" cy="276225"/>
          </a:xfrm>
          <a:prstGeom prst="rect">
            <a:avLst/>
          </a:prstGeom>
          <a:solidFill>
            <a:schemeClr val="bg1">
              <a:lumMod val="95000"/>
            </a:schemeClr>
          </a:solidFill>
          <a:ln>
            <a:noFill/>
          </a:ln>
        </p:spPr>
        <p:txBody>
          <a:bodyPr wrap="none" tIns="0" bIns="0">
            <a:spAutoFit/>
          </a:bodyPr>
          <a:lstStyle/>
          <a:p>
            <a:pPr eaLnBrk="0" fontAlgn="auto" hangingPunct="0">
              <a:spcBef>
                <a:spcPts val="0"/>
              </a:spcBef>
              <a:spcAft>
                <a:spcPts val="0"/>
              </a:spcAft>
              <a:defRPr/>
            </a:pPr>
            <a:r>
              <a:rPr lang="en-GB" sz="1800" b="1" dirty="0">
                <a:solidFill>
                  <a:prstClr val="black"/>
                </a:solidFill>
                <a:latin typeface="Arial" pitchFamily="34" charset="0"/>
                <a:ea typeface="宋体" pitchFamily="2" charset="-122"/>
                <a:cs typeface="Arial" pitchFamily="34" charset="0"/>
              </a:rPr>
              <a:t>~16km</a:t>
            </a:r>
          </a:p>
        </p:txBody>
      </p:sp>
      <p:pic>
        <p:nvPicPr>
          <p:cNvPr id="18" name="Picture 17" descr="katrinabw64.jp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6200" y="2422525"/>
            <a:ext cx="112236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katrinabw48.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160588"/>
            <a:ext cx="1123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katrinabw32.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041525"/>
            <a:ext cx="1123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katrinabw20.jp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200650" y="1619250"/>
            <a:ext cx="11239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katrinabw13.jp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6496050" y="1447800"/>
            <a:ext cx="1123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katrinabw8.jp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7791450" y="1331913"/>
            <a:ext cx="1123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atrinabw.jp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8020050" y="304800"/>
            <a:ext cx="1123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0" name="TextBox 22"/>
          <p:cNvSpPr txBox="1">
            <a:spLocks noChangeArrowheads="1"/>
          </p:cNvSpPr>
          <p:nvPr/>
        </p:nvSpPr>
        <p:spPr bwMode="auto">
          <a:xfrm>
            <a:off x="15876" y="7203"/>
            <a:ext cx="7223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Aft>
                <a:spcPts val="1000"/>
              </a:spcAft>
              <a:buClr>
                <a:srgbClr val="FC0128"/>
              </a:buClr>
              <a:buSzPct val="100000"/>
              <a:buFont typeface="Wingdings" pitchFamily="2" charset="2"/>
              <a:buChar char=""/>
              <a:defRPr sz="2200" b="1">
                <a:solidFill>
                  <a:srgbClr val="000000"/>
                </a:solidFill>
                <a:latin typeface="Arial" pitchFamily="34" charset="0"/>
              </a:defRPr>
            </a:lvl1pPr>
            <a:lvl2pPr marL="742950" indent="-285750">
              <a:lnSpc>
                <a:spcPct val="151000"/>
              </a:lnSpc>
              <a:spcAft>
                <a:spcPts val="1000"/>
              </a:spcAft>
              <a:buClr>
                <a:srgbClr val="000000"/>
              </a:buClr>
              <a:buSzPct val="100000"/>
              <a:buFont typeface="Arial" pitchFamily="34" charset="0"/>
              <a:buChar char="-"/>
              <a:defRPr b="1">
                <a:solidFill>
                  <a:srgbClr val="000000"/>
                </a:solidFill>
                <a:latin typeface="Arial" pitchFamily="34" charset="0"/>
              </a:defRPr>
            </a:lvl2pPr>
            <a:lvl3pPr marL="1143000" indent="-228600">
              <a:lnSpc>
                <a:spcPts val="2563"/>
              </a:lnSpc>
              <a:spcAft>
                <a:spcPts val="800"/>
              </a:spcAft>
              <a:buClr>
                <a:srgbClr val="919191"/>
              </a:buClr>
              <a:buSzPct val="100000"/>
              <a:buFont typeface="Wingdings" pitchFamily="2" charset="2"/>
              <a:buChar char=""/>
              <a:defRPr b="1">
                <a:solidFill>
                  <a:srgbClr val="000000"/>
                </a:solidFill>
                <a:latin typeface="Arial" pitchFamily="34" charset="0"/>
              </a:defRPr>
            </a:lvl3pPr>
            <a:lvl4pPr marL="1600200" indent="-228600">
              <a:lnSpc>
                <a:spcPts val="2563"/>
              </a:lnSpc>
              <a:spcAft>
                <a:spcPts val="800"/>
              </a:spcAft>
              <a:buClr>
                <a:srgbClr val="919191"/>
              </a:buClr>
              <a:buSzPct val="100000"/>
              <a:buFont typeface="Wingdings" pitchFamily="2" charset="2"/>
              <a:buChar char=""/>
              <a:defRPr sz="2200" b="1">
                <a:solidFill>
                  <a:srgbClr val="000000"/>
                </a:solidFill>
                <a:latin typeface="Arial" pitchFamily="34" charset="0"/>
              </a:defRPr>
            </a:lvl4pPr>
            <a:lvl5pPr marL="2057400" indent="-228600">
              <a:lnSpc>
                <a:spcPts val="2563"/>
              </a:lnSpc>
              <a:spcAft>
                <a:spcPts val="800"/>
              </a:spcAft>
              <a:buClr>
                <a:srgbClr val="919191"/>
              </a:buClr>
              <a:buSzPct val="100000"/>
              <a:buFont typeface="Wingdings" pitchFamily="2" charset="2"/>
              <a:buChar char=""/>
              <a:defRPr sz="2200" b="1">
                <a:solidFill>
                  <a:srgbClr val="000000"/>
                </a:solidFill>
                <a:latin typeface="Arial" pitchFamily="34" charset="0"/>
              </a:defRPr>
            </a:lvl5pPr>
            <a:lvl6pPr marL="25146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6pPr>
            <a:lvl7pPr marL="29718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7pPr>
            <a:lvl8pPr marL="34290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8pPr>
            <a:lvl9pPr marL="38862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9pPr>
          </a:lstStyle>
          <a:p>
            <a:pPr>
              <a:lnSpc>
                <a:spcPct val="100000"/>
              </a:lnSpc>
              <a:spcAft>
                <a:spcPct val="0"/>
              </a:spcAft>
              <a:buClrTx/>
              <a:buSzTx/>
              <a:buFontTx/>
              <a:buNone/>
            </a:pPr>
            <a:r>
              <a:rPr lang="en-US" altLang="zh-CN" sz="2400" b="0" dirty="0" smtClean="0">
                <a:solidFill>
                  <a:srgbClr val="00279F"/>
                </a:solidFill>
                <a:latin typeface="Calibri" pitchFamily="34" charset="0"/>
                <a:ea typeface="宋体" pitchFamily="2" charset="-122"/>
              </a:rPr>
              <a:t>High resolution model and observations, advanced data assimilation for NWP: key to forecast improvement</a:t>
            </a:r>
            <a:endParaRPr lang="en-GB" altLang="zh-CN" sz="2400" b="0" dirty="0" smtClean="0">
              <a:solidFill>
                <a:srgbClr val="00279F"/>
              </a:solidFill>
              <a:latin typeface="Calibri" pitchFamily="34" charset="0"/>
              <a:ea typeface="宋体" pitchFamily="2" charset="-122"/>
            </a:endParaRPr>
          </a:p>
        </p:txBody>
      </p:sp>
      <p:sp>
        <p:nvSpPr>
          <p:cNvPr id="205841" name="TextBox 1"/>
          <p:cNvSpPr txBox="1">
            <a:spLocks noChangeArrowheads="1"/>
          </p:cNvSpPr>
          <p:nvPr/>
        </p:nvSpPr>
        <p:spPr bwMode="auto">
          <a:xfrm>
            <a:off x="2897981" y="1424940"/>
            <a:ext cx="109061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rgbClr val="FC0128"/>
              </a:buClr>
              <a:buSzPct val="100000"/>
              <a:buFont typeface="Wingdings" pitchFamily="2" charset="2"/>
              <a:buChar char=""/>
              <a:defRPr sz="2200" b="1">
                <a:solidFill>
                  <a:srgbClr val="000000"/>
                </a:solidFill>
                <a:latin typeface="Arial" pitchFamily="34" charset="0"/>
              </a:defRPr>
            </a:lvl1pPr>
            <a:lvl2pPr marL="742950" indent="-285750">
              <a:lnSpc>
                <a:spcPct val="151000"/>
              </a:lnSpc>
              <a:spcAft>
                <a:spcPts val="1000"/>
              </a:spcAft>
              <a:buClr>
                <a:srgbClr val="000000"/>
              </a:buClr>
              <a:buSzPct val="100000"/>
              <a:buFont typeface="Arial" pitchFamily="34" charset="0"/>
              <a:buChar char="-"/>
              <a:defRPr b="1">
                <a:solidFill>
                  <a:srgbClr val="000000"/>
                </a:solidFill>
                <a:latin typeface="Arial" pitchFamily="34" charset="0"/>
              </a:defRPr>
            </a:lvl2pPr>
            <a:lvl3pPr marL="1143000" indent="-228600">
              <a:lnSpc>
                <a:spcPts val="2563"/>
              </a:lnSpc>
              <a:spcAft>
                <a:spcPts val="800"/>
              </a:spcAft>
              <a:buClr>
                <a:srgbClr val="919191"/>
              </a:buClr>
              <a:buSzPct val="100000"/>
              <a:buFont typeface="Wingdings" pitchFamily="2" charset="2"/>
              <a:buChar char=""/>
              <a:defRPr b="1">
                <a:solidFill>
                  <a:srgbClr val="000000"/>
                </a:solidFill>
                <a:latin typeface="Arial" pitchFamily="34" charset="0"/>
              </a:defRPr>
            </a:lvl3pPr>
            <a:lvl4pPr marL="1600200" indent="-228600">
              <a:lnSpc>
                <a:spcPts val="2563"/>
              </a:lnSpc>
              <a:spcAft>
                <a:spcPts val="800"/>
              </a:spcAft>
              <a:buClr>
                <a:srgbClr val="919191"/>
              </a:buClr>
              <a:buSzPct val="100000"/>
              <a:buFont typeface="Wingdings" pitchFamily="2" charset="2"/>
              <a:buChar char=""/>
              <a:defRPr sz="2200" b="1">
                <a:solidFill>
                  <a:srgbClr val="000000"/>
                </a:solidFill>
                <a:latin typeface="Arial" pitchFamily="34" charset="0"/>
              </a:defRPr>
            </a:lvl4pPr>
            <a:lvl5pPr marL="2057400" indent="-228600">
              <a:lnSpc>
                <a:spcPts val="2563"/>
              </a:lnSpc>
              <a:spcAft>
                <a:spcPts val="800"/>
              </a:spcAft>
              <a:buClr>
                <a:srgbClr val="919191"/>
              </a:buClr>
              <a:buSzPct val="100000"/>
              <a:buFont typeface="Wingdings" pitchFamily="2" charset="2"/>
              <a:buChar char=""/>
              <a:defRPr sz="2200" b="1">
                <a:solidFill>
                  <a:srgbClr val="000000"/>
                </a:solidFill>
                <a:latin typeface="Arial" pitchFamily="34" charset="0"/>
              </a:defRPr>
            </a:lvl5pPr>
            <a:lvl6pPr marL="25146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6pPr>
            <a:lvl7pPr marL="29718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7pPr>
            <a:lvl8pPr marL="34290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8pPr>
            <a:lvl9pPr marL="3886200" indent="-22860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Arial" pitchFamily="34" charset="0"/>
              </a:defRPr>
            </a:lvl9pPr>
          </a:lstStyle>
          <a:p>
            <a:pPr>
              <a:lnSpc>
                <a:spcPct val="100000"/>
              </a:lnSpc>
              <a:spcAft>
                <a:spcPct val="0"/>
              </a:spcAft>
              <a:buClrTx/>
              <a:buSzTx/>
              <a:buFontTx/>
              <a:buNone/>
            </a:pPr>
            <a:endParaRPr lang="en-GB" altLang="zh-CN" sz="1400" b="0" smtClean="0">
              <a:latin typeface="Calibri" pitchFamily="34" charset="0"/>
              <a:ea typeface="宋体" pitchFamily="2" charset="-122"/>
            </a:endParaRPr>
          </a:p>
        </p:txBody>
      </p:sp>
      <p:sp>
        <p:nvSpPr>
          <p:cNvPr id="3" name="TextBox 2"/>
          <p:cNvSpPr txBox="1"/>
          <p:nvPr/>
        </p:nvSpPr>
        <p:spPr>
          <a:xfrm>
            <a:off x="3657600" y="5257800"/>
            <a:ext cx="989373" cy="523220"/>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eaLnBrk="0" fontAlgn="auto" hangingPunct="0">
              <a:spcBef>
                <a:spcPts val="0"/>
              </a:spcBef>
              <a:spcAft>
                <a:spcPts val="0"/>
              </a:spcAft>
              <a:defRPr/>
            </a:pPr>
            <a:r>
              <a:rPr lang="en-US" altLang="zh-CN" sz="1400" b="1" dirty="0">
                <a:solidFill>
                  <a:prstClr val="black"/>
                </a:solidFill>
              </a:rPr>
              <a:t>3DVAR</a:t>
            </a:r>
          </a:p>
          <a:p>
            <a:pPr eaLnBrk="0" fontAlgn="auto" hangingPunct="0">
              <a:spcBef>
                <a:spcPts val="0"/>
              </a:spcBef>
              <a:spcAft>
                <a:spcPts val="0"/>
              </a:spcAft>
              <a:defRPr/>
            </a:pPr>
            <a:r>
              <a:rPr lang="en-US" altLang="zh-CN" sz="1400" b="1" dirty="0">
                <a:solidFill>
                  <a:prstClr val="black"/>
                </a:solidFill>
              </a:rPr>
              <a:t>Jan. 1996</a:t>
            </a:r>
            <a:endParaRPr lang="zh-CN" altLang="en-US" sz="1400" b="1" dirty="0">
              <a:solidFill>
                <a:prstClr val="black"/>
              </a:solidFill>
            </a:endParaRPr>
          </a:p>
        </p:txBody>
      </p:sp>
      <p:cxnSp>
        <p:nvCxnSpPr>
          <p:cNvPr id="5" name="直接箭头连接符 4"/>
          <p:cNvCxnSpPr/>
          <p:nvPr/>
        </p:nvCxnSpPr>
        <p:spPr>
          <a:xfrm flipV="1">
            <a:off x="4093780" y="5719160"/>
            <a:ext cx="0" cy="4635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352800" y="6550223"/>
            <a:ext cx="3079751"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0" fontAlgn="auto" hangingPunct="0">
              <a:spcBef>
                <a:spcPts val="0"/>
              </a:spcBef>
              <a:spcAft>
                <a:spcPts val="0"/>
              </a:spcAft>
              <a:defRPr/>
            </a:pPr>
            <a:r>
              <a:rPr lang="en-GB" altLang="zh-CN" sz="1400" b="1" dirty="0">
                <a:solidFill>
                  <a:prstClr val="black"/>
                </a:solidFill>
              </a:rPr>
              <a:t>4D-Var with 6-hr </a:t>
            </a:r>
            <a:r>
              <a:rPr lang="en-GB" altLang="zh-CN" sz="1400" b="1" dirty="0" smtClean="0">
                <a:solidFill>
                  <a:prstClr val="black"/>
                </a:solidFill>
              </a:rPr>
              <a:t>window Nov.1997</a:t>
            </a:r>
            <a:endParaRPr lang="zh-CN" altLang="en-US" sz="1400" b="1" dirty="0">
              <a:solidFill>
                <a:prstClr val="black"/>
              </a:solidFill>
            </a:endParaRPr>
          </a:p>
        </p:txBody>
      </p:sp>
      <p:cxnSp>
        <p:nvCxnSpPr>
          <p:cNvPr id="8" name="直接箭头连接符 7"/>
          <p:cNvCxnSpPr/>
          <p:nvPr/>
        </p:nvCxnSpPr>
        <p:spPr>
          <a:xfrm>
            <a:off x="4495800" y="6181285"/>
            <a:ext cx="0" cy="3587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4686300" y="5026223"/>
            <a:ext cx="262890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0" fontAlgn="auto" hangingPunct="0">
              <a:spcBef>
                <a:spcPts val="0"/>
              </a:spcBef>
              <a:spcAft>
                <a:spcPts val="0"/>
              </a:spcAft>
              <a:defRPr/>
            </a:pPr>
            <a:r>
              <a:rPr lang="en-GB" altLang="zh-CN" sz="1400" b="1" dirty="0">
                <a:solidFill>
                  <a:prstClr val="black"/>
                </a:solidFill>
              </a:rPr>
              <a:t>4D-Var with </a:t>
            </a:r>
            <a:r>
              <a:rPr lang="en-GB" altLang="zh-CN" sz="1400" b="1" dirty="0" smtClean="0">
                <a:solidFill>
                  <a:prstClr val="black"/>
                </a:solidFill>
              </a:rPr>
              <a:t>12-hr Dec.2000</a:t>
            </a:r>
            <a:endParaRPr lang="zh-CN" altLang="en-US" sz="1400" b="1" dirty="0">
              <a:solidFill>
                <a:prstClr val="black"/>
              </a:solidFill>
            </a:endParaRPr>
          </a:p>
        </p:txBody>
      </p:sp>
      <p:cxnSp>
        <p:nvCxnSpPr>
          <p:cNvPr id="26" name="直接箭头连接符 25"/>
          <p:cNvCxnSpPr/>
          <p:nvPr/>
        </p:nvCxnSpPr>
        <p:spPr>
          <a:xfrm flipV="1">
            <a:off x="5181600" y="5338764"/>
            <a:ext cx="0" cy="8425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20050" y="73223"/>
            <a:ext cx="1149674" cy="307777"/>
          </a:xfrm>
          <a:prstGeom prst="rect">
            <a:avLst/>
          </a:prstGeom>
          <a:noFill/>
        </p:spPr>
        <p:txBody>
          <a:bodyPr wrap="none" rtlCol="0">
            <a:spAutoFit/>
          </a:bodyPr>
          <a:lstStyle/>
          <a:p>
            <a:r>
              <a:rPr lang="en-US" sz="1400" b="1" dirty="0" smtClean="0">
                <a:solidFill>
                  <a:srgbClr val="FF0000"/>
                </a:solidFill>
              </a:rPr>
              <a:t>2025: 5 km </a:t>
            </a:r>
            <a:endParaRPr lang="en-US" sz="1400" b="1" dirty="0">
              <a:solidFill>
                <a:srgbClr val="FF0000"/>
              </a:solidFill>
            </a:endParaRPr>
          </a:p>
        </p:txBody>
      </p:sp>
      <p:sp>
        <p:nvSpPr>
          <p:cNvPr id="27"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cxnSp>
        <p:nvCxnSpPr>
          <p:cNvPr id="28" name="直接箭头连接符 25"/>
          <p:cNvCxnSpPr/>
          <p:nvPr/>
        </p:nvCxnSpPr>
        <p:spPr>
          <a:xfrm flipV="1">
            <a:off x="5532861" y="4800600"/>
            <a:ext cx="0" cy="14409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矩形 24"/>
          <p:cNvSpPr/>
          <p:nvPr/>
        </p:nvSpPr>
        <p:spPr>
          <a:xfrm>
            <a:off x="5181600" y="4492823"/>
            <a:ext cx="2133600"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0" fontAlgn="auto" hangingPunct="0">
              <a:spcBef>
                <a:spcPts val="0"/>
              </a:spcBef>
              <a:spcAft>
                <a:spcPts val="0"/>
              </a:spcAft>
              <a:defRPr/>
            </a:pPr>
            <a:r>
              <a:rPr lang="en-GB" altLang="zh-CN" sz="1400" b="1" dirty="0" smtClean="0">
                <a:solidFill>
                  <a:prstClr val="black"/>
                </a:solidFill>
              </a:rPr>
              <a:t>AIRS (2002) data used</a:t>
            </a:r>
            <a:endParaRPr lang="zh-CN" altLang="en-US" sz="1400" b="1" dirty="0">
              <a:solidFill>
                <a:prstClr val="black"/>
              </a:solidFill>
            </a:endParaRPr>
          </a:p>
        </p:txBody>
      </p:sp>
    </p:spTree>
    <p:extLst>
      <p:ext uri="{BB962C8B-B14F-4D97-AF65-F5344CB8AC3E}">
        <p14:creationId xmlns:p14="http://schemas.microsoft.com/office/powerpoint/2010/main" val="40986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0" grpId="0" animBg="1"/>
      <p:bldP spid="21" grpId="0" animBg="1"/>
      <p:bldP spid="2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Title 1"/>
          <p:cNvSpPr>
            <a:spLocks noGrp="1"/>
          </p:cNvSpPr>
          <p:nvPr>
            <p:ph type="title"/>
          </p:nvPr>
        </p:nvSpPr>
        <p:spPr>
          <a:xfrm>
            <a:off x="23813" y="103187"/>
            <a:ext cx="9429750" cy="735013"/>
          </a:xfrm>
        </p:spPr>
        <p:txBody>
          <a:bodyPr/>
          <a:lstStyle/>
          <a:p>
            <a:pPr>
              <a:lnSpc>
                <a:spcPct val="100000"/>
              </a:lnSpc>
            </a:pPr>
            <a:r>
              <a:rPr lang="en-GB" altLang="zh-CN" sz="2000" dirty="0" smtClean="0">
                <a:ea typeface="宋体" pitchFamily="2" charset="-122"/>
              </a:rPr>
              <a:t>Impact evaluation of observing systems on ECMWF operational forecasts (</a:t>
            </a:r>
            <a:r>
              <a:rPr lang="en-US" altLang="zh-CN" sz="2000" dirty="0" smtClean="0">
                <a:ea typeface="宋体" pitchFamily="2" charset="-122"/>
              </a:rPr>
              <a:t>20151101</a:t>
            </a:r>
            <a:r>
              <a:rPr lang="zh-CN" altLang="en-US" sz="2000" dirty="0" smtClean="0">
                <a:ea typeface="宋体" pitchFamily="2" charset="-122"/>
              </a:rPr>
              <a:t>－</a:t>
            </a:r>
            <a:r>
              <a:rPr lang="en-US" altLang="zh-CN" sz="2000" dirty="0" smtClean="0">
                <a:ea typeface="宋体" pitchFamily="2" charset="-122"/>
              </a:rPr>
              <a:t>20160307)</a:t>
            </a:r>
            <a:r>
              <a:rPr lang="en-US" altLang="zh-CN" dirty="0" smtClean="0">
                <a:ea typeface="宋体" pitchFamily="2" charset="-122"/>
              </a:rPr>
              <a:t/>
            </a:r>
            <a:br>
              <a:rPr lang="en-US" altLang="zh-CN" dirty="0" smtClean="0">
                <a:ea typeface="宋体" pitchFamily="2" charset="-122"/>
              </a:rPr>
            </a:br>
            <a:endParaRPr lang="en-US" altLang="zh-CN" sz="2000" dirty="0" smtClean="0">
              <a:ea typeface="宋体" pitchFamily="2" charset="-122"/>
            </a:endParaRPr>
          </a:p>
        </p:txBody>
      </p:sp>
      <p:pic>
        <p:nvPicPr>
          <p:cNvPr id="184324" name="Picture 6"/>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9600" y="643699"/>
            <a:ext cx="4696300" cy="347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extLst>
              <p:ext uri="{D42A27DB-BD31-4B8C-83A1-F6EECF244321}">
                <p14:modId xmlns:p14="http://schemas.microsoft.com/office/powerpoint/2010/main" val="3677501264"/>
              </p:ext>
            </p:extLst>
          </p:nvPr>
        </p:nvGraphicFramePr>
        <p:xfrm>
          <a:off x="4191000" y="4114800"/>
          <a:ext cx="4529138" cy="2805160"/>
        </p:xfrm>
        <a:graphic>
          <a:graphicData uri="http://schemas.openxmlformats.org/drawingml/2006/table">
            <a:tbl>
              <a:tblPr firstRow="1" bandRow="1">
                <a:tableStyleId>{5C22544A-7EE6-4342-B048-85BDC9FD1C3A}</a:tableStyleId>
              </a:tblPr>
              <a:tblGrid>
                <a:gridCol w="979850">
                  <a:extLst>
                    <a:ext uri="{9D8B030D-6E8A-4147-A177-3AD203B41FA5}">
                      <a16:colId xmlns:a16="http://schemas.microsoft.com/office/drawing/2014/main" val="20000"/>
                    </a:ext>
                  </a:extLst>
                </a:gridCol>
                <a:gridCol w="3549288">
                  <a:extLst>
                    <a:ext uri="{9D8B030D-6E8A-4147-A177-3AD203B41FA5}">
                      <a16:colId xmlns:a16="http://schemas.microsoft.com/office/drawing/2014/main" val="20001"/>
                    </a:ext>
                  </a:extLst>
                </a:gridCol>
              </a:tblGrid>
              <a:tr h="304738">
                <a:tc>
                  <a:txBody>
                    <a:bodyPr/>
                    <a:lstStyle/>
                    <a:p>
                      <a:endParaRPr lang="en-GB" sz="1000" dirty="0"/>
                    </a:p>
                  </a:txBody>
                  <a:tcPr marL="91437" marR="91437" marT="45692" marB="45692"/>
                </a:tc>
                <a:tc>
                  <a:txBody>
                    <a:bodyPr/>
                    <a:lstStyle/>
                    <a:p>
                      <a:pPr algn="ctr"/>
                      <a:r>
                        <a:rPr lang="en-GB" sz="1400" baseline="0" dirty="0" smtClean="0"/>
                        <a:t>November 2015 to March </a:t>
                      </a:r>
                      <a:r>
                        <a:rPr lang="en-GB" sz="1400" dirty="0" smtClean="0"/>
                        <a:t>2016 (cy41r1)</a:t>
                      </a:r>
                      <a:endParaRPr lang="en-GB" sz="1400" dirty="0"/>
                    </a:p>
                  </a:txBody>
                  <a:tcPr marL="91437" marR="91437" marT="45692" marB="45692"/>
                </a:tc>
                <a:extLst>
                  <a:ext uri="{0D108BD9-81ED-4DB2-BD59-A6C34878D82A}">
                    <a16:rowId xmlns:a16="http://schemas.microsoft.com/office/drawing/2014/main" val="10000"/>
                  </a:ext>
                </a:extLst>
              </a:tr>
              <a:tr h="396175">
                <a:tc>
                  <a:txBody>
                    <a:bodyPr/>
                    <a:lstStyle/>
                    <a:p>
                      <a:pPr algn="ctr"/>
                      <a:r>
                        <a:rPr lang="en-GB" sz="1200" b="1" dirty="0" smtClean="0"/>
                        <a:t>IR</a:t>
                      </a:r>
                      <a:endParaRPr lang="en-GB" sz="1200" b="1" dirty="0"/>
                    </a:p>
                  </a:txBody>
                  <a:tcPr marL="91437" marR="91437" marT="45692" marB="45692"/>
                </a:tc>
                <a:tc>
                  <a:txBody>
                    <a:bodyPr/>
                    <a:lstStyle/>
                    <a:p>
                      <a:r>
                        <a:rPr lang="en-GB" sz="1000" b="0" dirty="0" smtClean="0"/>
                        <a:t>2</a:t>
                      </a:r>
                      <a:r>
                        <a:rPr lang="en-GB" sz="1000" b="0" baseline="0" dirty="0" smtClean="0"/>
                        <a:t> x IASI, AIRS, </a:t>
                      </a:r>
                      <a:r>
                        <a:rPr lang="en-GB" sz="1000" b="0" baseline="0" dirty="0" err="1" smtClean="0"/>
                        <a:t>CrIS</a:t>
                      </a:r>
                      <a:r>
                        <a:rPr lang="en-GB" sz="1000" b="0" baseline="0" dirty="0" smtClean="0"/>
                        <a:t>, 1 x HIRS, MTSAT-2/Himawari-8, GOES-13/15, MET-7/10</a:t>
                      </a:r>
                      <a:endParaRPr lang="en-GB" sz="1000" b="0" dirty="0"/>
                    </a:p>
                  </a:txBody>
                  <a:tcPr marL="91437" marR="91437" marT="45692" marB="45692"/>
                </a:tc>
                <a:extLst>
                  <a:ext uri="{0D108BD9-81ED-4DB2-BD59-A6C34878D82A}">
                    <a16:rowId xmlns:a16="http://schemas.microsoft.com/office/drawing/2014/main" val="10001"/>
                  </a:ext>
                </a:extLst>
              </a:tr>
              <a:tr h="396175">
                <a:tc>
                  <a:txBody>
                    <a:bodyPr/>
                    <a:lstStyle/>
                    <a:p>
                      <a:pPr algn="ctr"/>
                      <a:r>
                        <a:rPr lang="en-GB" sz="1200" b="1" dirty="0" smtClean="0"/>
                        <a:t>MW</a:t>
                      </a:r>
                      <a:r>
                        <a:rPr lang="en-GB" sz="1200" b="1" baseline="0" dirty="0" smtClean="0"/>
                        <a:t> WV</a:t>
                      </a:r>
                      <a:endParaRPr lang="en-GB" sz="1200" b="1" dirty="0"/>
                    </a:p>
                  </a:txBody>
                  <a:tcPr marL="91437" marR="91437" marT="45692" marB="45692"/>
                </a:tc>
                <a:tc>
                  <a:txBody>
                    <a:bodyPr/>
                    <a:lstStyle/>
                    <a:p>
                      <a:r>
                        <a:rPr lang="en-GB" sz="1000" b="0" dirty="0" smtClean="0"/>
                        <a:t>All-sky: SSMIS,</a:t>
                      </a:r>
                      <a:r>
                        <a:rPr lang="en-GB" sz="1000" b="0" baseline="0" dirty="0" smtClean="0"/>
                        <a:t> AMSR-2, GMI, 4 x MHS</a:t>
                      </a:r>
                    </a:p>
                    <a:p>
                      <a:r>
                        <a:rPr lang="en-GB" sz="1000" b="0" baseline="0" dirty="0" smtClean="0"/>
                        <a:t>Clear-sky: ATMS, MWHS-FY3B</a:t>
                      </a:r>
                      <a:endParaRPr lang="en-GB" sz="1000" b="0" dirty="0"/>
                    </a:p>
                  </a:txBody>
                  <a:tcPr marL="91437" marR="91437" marT="45692" marB="45692"/>
                </a:tc>
                <a:extLst>
                  <a:ext uri="{0D108BD9-81ED-4DB2-BD59-A6C34878D82A}">
                    <a16:rowId xmlns:a16="http://schemas.microsoft.com/office/drawing/2014/main" val="10002"/>
                  </a:ext>
                </a:extLst>
              </a:tr>
              <a:tr h="2742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b="1" dirty="0" smtClean="0"/>
                        <a:t>MW</a:t>
                      </a:r>
                      <a:r>
                        <a:rPr lang="en-GB" sz="1200" b="1" baseline="0" dirty="0" smtClean="0"/>
                        <a:t> T</a:t>
                      </a:r>
                      <a:endParaRPr lang="en-GB" sz="1200" b="1" dirty="0" smtClean="0"/>
                    </a:p>
                  </a:txBody>
                  <a:tcPr marL="91437" marR="91437" marT="45692" marB="45692"/>
                </a:tc>
                <a:tc>
                  <a:txBody>
                    <a:bodyPr/>
                    <a:lstStyle/>
                    <a:p>
                      <a:r>
                        <a:rPr lang="en-GB" sz="1000" b="0" dirty="0" smtClean="0"/>
                        <a:t>6</a:t>
                      </a:r>
                      <a:r>
                        <a:rPr lang="en-GB" sz="1000" b="0" baseline="0" dirty="0" smtClean="0"/>
                        <a:t> x AMSU-A, ATMS</a:t>
                      </a:r>
                      <a:endParaRPr lang="en-GB" sz="1000" b="0" dirty="0"/>
                    </a:p>
                  </a:txBody>
                  <a:tcPr marL="91437" marR="91437" marT="45692" marB="45692"/>
                </a:tc>
                <a:extLst>
                  <a:ext uri="{0D108BD9-81ED-4DB2-BD59-A6C34878D82A}">
                    <a16:rowId xmlns:a16="http://schemas.microsoft.com/office/drawing/2014/main" val="10003"/>
                  </a:ext>
                </a:extLst>
              </a:tr>
              <a:tr h="39617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b="1" dirty="0" smtClean="0"/>
                        <a:t>AMVs</a:t>
                      </a:r>
                    </a:p>
                  </a:txBody>
                  <a:tcPr marL="91437" marR="91437" marT="45692" marB="4569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dirty="0" smtClean="0"/>
                        <a:t>5</a:t>
                      </a:r>
                      <a:r>
                        <a:rPr lang="en-GB" sz="1000" b="0" baseline="0" dirty="0" smtClean="0"/>
                        <a:t> x Geos (MTSAT-2/Himawari-8, GOES-13/15, MET-7/10)</a:t>
                      </a:r>
                      <a:endParaRPr lang="en-GB" sz="1000" b="0" dirty="0" smtClean="0"/>
                    </a:p>
                    <a:p>
                      <a:r>
                        <a:rPr lang="en-GB" sz="1000" b="0" baseline="0" dirty="0" smtClean="0"/>
                        <a:t>MODIS, NOAA-AVHRR, </a:t>
                      </a:r>
                      <a:r>
                        <a:rPr lang="en-GB" sz="1000" b="0" baseline="0" dirty="0" err="1" smtClean="0"/>
                        <a:t>MetOp</a:t>
                      </a:r>
                      <a:r>
                        <a:rPr lang="en-GB" sz="1000" b="0" baseline="0" dirty="0" smtClean="0"/>
                        <a:t>-A/B, Dual </a:t>
                      </a:r>
                      <a:r>
                        <a:rPr lang="en-GB" sz="1000" b="0" baseline="0" dirty="0" err="1" smtClean="0"/>
                        <a:t>MetOp</a:t>
                      </a:r>
                      <a:endParaRPr lang="en-GB" sz="1000" b="0" dirty="0"/>
                    </a:p>
                  </a:txBody>
                  <a:tcPr marL="91437" marR="91437" marT="45692" marB="45692"/>
                </a:tc>
                <a:extLst>
                  <a:ext uri="{0D108BD9-81ED-4DB2-BD59-A6C34878D82A}">
                    <a16:rowId xmlns:a16="http://schemas.microsoft.com/office/drawing/2014/main" val="10004"/>
                  </a:ext>
                </a:extLst>
              </a:tr>
              <a:tr h="39617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b="1" dirty="0" smtClean="0"/>
                        <a:t>GPS-RO</a:t>
                      </a:r>
                    </a:p>
                  </a:txBody>
                  <a:tcPr marL="91437" marR="91437" marT="45692" marB="45692"/>
                </a:tc>
                <a:tc>
                  <a:txBody>
                    <a:bodyPr/>
                    <a:lstStyle/>
                    <a:p>
                      <a:r>
                        <a:rPr lang="en-GB" sz="1000" b="0" dirty="0" err="1" smtClean="0"/>
                        <a:t>MetOp</a:t>
                      </a:r>
                      <a:r>
                        <a:rPr lang="en-GB" sz="1000" b="0" dirty="0" smtClean="0"/>
                        <a:t>-A/B,</a:t>
                      </a:r>
                      <a:r>
                        <a:rPr lang="en-GB" sz="1000" b="0" baseline="0" dirty="0" smtClean="0"/>
                        <a:t> GRACE A, COSMIC-1/2/5, </a:t>
                      </a:r>
                      <a:r>
                        <a:rPr lang="en-GB" sz="1000" b="0" baseline="0" dirty="0" err="1" smtClean="0"/>
                        <a:t>TerraSAR</a:t>
                      </a:r>
                      <a:r>
                        <a:rPr lang="en-GB" sz="1000" b="0" baseline="0" dirty="0" smtClean="0"/>
                        <a:t>-X, </a:t>
                      </a:r>
                      <a:r>
                        <a:rPr lang="en-GB" sz="1000" b="0" baseline="0" dirty="0" err="1" smtClean="0"/>
                        <a:t>TanDEM</a:t>
                      </a:r>
                      <a:r>
                        <a:rPr lang="en-GB" sz="1000" b="0" baseline="0" dirty="0" smtClean="0"/>
                        <a:t>-X</a:t>
                      </a:r>
                      <a:endParaRPr lang="en-GB" sz="1000" b="0" dirty="0"/>
                    </a:p>
                  </a:txBody>
                  <a:tcPr marL="91437" marR="91437" marT="45692" marB="45692"/>
                </a:tc>
                <a:extLst>
                  <a:ext uri="{0D108BD9-81ED-4DB2-BD59-A6C34878D82A}">
                    <a16:rowId xmlns:a16="http://schemas.microsoft.com/office/drawing/2014/main" val="10005"/>
                  </a:ext>
                </a:extLst>
              </a:tr>
              <a:tr h="32070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b="1" dirty="0" smtClean="0"/>
                        <a:t>SCAT</a:t>
                      </a:r>
                    </a:p>
                  </a:txBody>
                  <a:tcPr marL="91437" marR="91437" marT="45692" marB="45692"/>
                </a:tc>
                <a:tc>
                  <a:txBody>
                    <a:bodyPr/>
                    <a:lstStyle/>
                    <a:p>
                      <a:r>
                        <a:rPr lang="en-GB" sz="1000" b="0" dirty="0" err="1" smtClean="0"/>
                        <a:t>MetOp</a:t>
                      </a:r>
                      <a:r>
                        <a:rPr lang="en-GB" sz="1000" b="0" dirty="0" smtClean="0"/>
                        <a:t>-A/B</a:t>
                      </a:r>
                      <a:endParaRPr lang="en-GB" sz="1000" b="0" dirty="0"/>
                    </a:p>
                  </a:txBody>
                  <a:tcPr marL="91437" marR="91437" marT="45692" marB="45692"/>
                </a:tc>
                <a:extLst>
                  <a:ext uri="{0D108BD9-81ED-4DB2-BD59-A6C34878D82A}">
                    <a16:rowId xmlns:a16="http://schemas.microsoft.com/office/drawing/2014/main" val="10006"/>
                  </a:ext>
                </a:extLst>
              </a:tr>
              <a:tr h="32070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200" b="1" dirty="0" smtClean="0"/>
                        <a:t>Ozone</a:t>
                      </a:r>
                    </a:p>
                  </a:txBody>
                  <a:tcPr marL="91437" marR="91437" marT="45692" marB="45692"/>
                </a:tc>
                <a:tc>
                  <a:txBody>
                    <a:bodyPr/>
                    <a:lstStyle/>
                    <a:p>
                      <a:r>
                        <a:rPr lang="en-GB" sz="1000" b="0" dirty="0" smtClean="0"/>
                        <a:t>AURA OMI, NOAA-18</a:t>
                      </a:r>
                      <a:r>
                        <a:rPr lang="en-GB" sz="1000" b="0" baseline="0" dirty="0" smtClean="0"/>
                        <a:t> SBUV-2, </a:t>
                      </a:r>
                      <a:r>
                        <a:rPr lang="en-GB" sz="1000" b="0" baseline="0" dirty="0" err="1" smtClean="0"/>
                        <a:t>MetOp</a:t>
                      </a:r>
                      <a:r>
                        <a:rPr lang="en-GB" sz="1000" b="0" baseline="0" dirty="0" smtClean="0"/>
                        <a:t>-A/B GOME-2</a:t>
                      </a:r>
                      <a:endParaRPr lang="en-GB" sz="1000" b="0" dirty="0"/>
                    </a:p>
                  </a:txBody>
                  <a:tcPr marL="91437" marR="91437" marT="45692" marB="45692"/>
                </a:tc>
                <a:extLst>
                  <a:ext uri="{0D108BD9-81ED-4DB2-BD59-A6C34878D82A}">
                    <a16:rowId xmlns:a16="http://schemas.microsoft.com/office/drawing/2014/main" val="10007"/>
                  </a:ext>
                </a:extLst>
              </a:tr>
            </a:tbl>
          </a:graphicData>
        </a:graphic>
      </p:graphicFrame>
      <p:sp>
        <p:nvSpPr>
          <p:cNvPr id="184355" name="TextBox 2"/>
          <p:cNvSpPr txBox="1">
            <a:spLocks noChangeArrowheads="1"/>
          </p:cNvSpPr>
          <p:nvPr/>
        </p:nvSpPr>
        <p:spPr bwMode="auto">
          <a:xfrm>
            <a:off x="152400" y="4191000"/>
            <a:ext cx="378148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0" hangingPunct="0"/>
            <a:r>
              <a:rPr lang="en-GB" altLang="zh-CN" sz="1600" dirty="0" smtClean="0">
                <a:solidFill>
                  <a:srgbClr val="000000"/>
                </a:solidFill>
              </a:rPr>
              <a:t>Total FSOI [%] by types of observations</a:t>
            </a:r>
          </a:p>
        </p:txBody>
      </p:sp>
      <p:sp>
        <p:nvSpPr>
          <p:cNvPr id="15" name="TextBox 15"/>
          <p:cNvSpPr txBox="1">
            <a:spLocks noChangeArrowheads="1"/>
          </p:cNvSpPr>
          <p:nvPr/>
        </p:nvSpPr>
        <p:spPr bwMode="auto">
          <a:xfrm>
            <a:off x="17462" y="5562600"/>
            <a:ext cx="2649538" cy="92333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0" hangingPunct="0"/>
            <a:r>
              <a:rPr lang="en-GB" altLang="zh-CN" sz="1800" dirty="0" smtClean="0">
                <a:solidFill>
                  <a:srgbClr val="000000"/>
                </a:solidFill>
              </a:rPr>
              <a:t>Geer et al. 2016, WMO 6</a:t>
            </a:r>
            <a:r>
              <a:rPr lang="en-GB" altLang="zh-CN" sz="1800" baseline="30000" dirty="0" smtClean="0">
                <a:solidFill>
                  <a:srgbClr val="000000"/>
                </a:solidFill>
              </a:rPr>
              <a:t>th</a:t>
            </a:r>
            <a:r>
              <a:rPr lang="en-GB" altLang="zh-CN" sz="1800" dirty="0" smtClean="0">
                <a:solidFill>
                  <a:srgbClr val="000000"/>
                </a:solidFill>
              </a:rPr>
              <a:t> Obs. Impact </a:t>
            </a:r>
          </a:p>
          <a:p>
            <a:pPr eaLnBrk="0" hangingPunct="0"/>
            <a:r>
              <a:rPr lang="en-GB" altLang="zh-CN" sz="1800" dirty="0" err="1" smtClean="0">
                <a:solidFill>
                  <a:srgbClr val="000000"/>
                </a:solidFill>
              </a:rPr>
              <a:t>Workshop,Shanghai</a:t>
            </a:r>
            <a:endParaRPr lang="en-GB" altLang="zh-CN" sz="1800" dirty="0" smtClean="0">
              <a:solidFill>
                <a:srgbClr val="000000"/>
              </a:solidFill>
            </a:endParaRPr>
          </a:p>
        </p:txBody>
      </p:sp>
      <p:sp>
        <p:nvSpPr>
          <p:cNvPr id="2" name="TextBox 1"/>
          <p:cNvSpPr txBox="1"/>
          <p:nvPr/>
        </p:nvSpPr>
        <p:spPr>
          <a:xfrm>
            <a:off x="5686900" y="1619071"/>
            <a:ext cx="33809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Temperature </a:t>
            </a:r>
            <a:r>
              <a:rPr lang="en-US" dirty="0" smtClean="0"/>
              <a:t>and/or </a:t>
            </a:r>
            <a:r>
              <a:rPr lang="en-US" dirty="0" smtClean="0"/>
              <a:t>moisture soundings from space</a:t>
            </a:r>
            <a:endParaRPr lang="en-US" dirty="0"/>
          </a:p>
        </p:txBody>
      </p:sp>
      <p:cxnSp>
        <p:nvCxnSpPr>
          <p:cNvPr id="4" name="Straight Arrow Connector 3"/>
          <p:cNvCxnSpPr/>
          <p:nvPr/>
        </p:nvCxnSpPr>
        <p:spPr bwMode="auto">
          <a:xfrm flipH="1" flipV="1">
            <a:off x="4876800" y="1219200"/>
            <a:ext cx="810100" cy="457200"/>
          </a:xfrm>
          <a:prstGeom prst="straightConnector1">
            <a:avLst/>
          </a:prstGeom>
          <a:solidFill>
            <a:schemeClr val="accent1"/>
          </a:solidFill>
          <a:ln w="9525" cap="flat" cmpd="sng" algn="ctr">
            <a:solidFill>
              <a:schemeClr val="tx1"/>
            </a:solidFill>
            <a:prstDash val="solid"/>
            <a:round/>
            <a:headEnd type="none" w="med" len="med"/>
            <a:tailEnd type="arrow"/>
          </a:ln>
          <a:effectLst>
            <a:prstShdw prst="shdw17" dist="17961" dir="2700000">
              <a:schemeClr val="tx1">
                <a:gamma/>
                <a:shade val="60000"/>
                <a:invGamma/>
              </a:schemeClr>
            </a:prstShdw>
          </a:effectLst>
        </p:spPr>
      </p:cxnSp>
      <p:cxnSp>
        <p:nvCxnSpPr>
          <p:cNvPr id="6" name="Straight Arrow Connector 5"/>
          <p:cNvCxnSpPr/>
          <p:nvPr/>
        </p:nvCxnSpPr>
        <p:spPr bwMode="auto">
          <a:xfrm flipH="1" flipV="1">
            <a:off x="4419600" y="1447800"/>
            <a:ext cx="1267300" cy="457200"/>
          </a:xfrm>
          <a:prstGeom prst="straightConnector1">
            <a:avLst/>
          </a:prstGeom>
          <a:solidFill>
            <a:schemeClr val="accent1"/>
          </a:solidFill>
          <a:ln w="9525" cap="flat" cmpd="sng" algn="ctr">
            <a:solidFill>
              <a:schemeClr val="tx1"/>
            </a:solidFill>
            <a:prstDash val="solid"/>
            <a:round/>
            <a:headEnd type="none" w="med" len="med"/>
            <a:tailEnd type="arrow"/>
          </a:ln>
          <a:effectLst>
            <a:prstShdw prst="shdw17" dist="17961" dir="2700000">
              <a:schemeClr val="tx1">
                <a:gamma/>
                <a:shade val="60000"/>
                <a:invGamma/>
              </a:schemeClr>
            </a:prstShdw>
          </a:effectLst>
        </p:spPr>
      </p:cxnSp>
      <p:cxnSp>
        <p:nvCxnSpPr>
          <p:cNvPr id="11" name="Straight Arrow Connector 10"/>
          <p:cNvCxnSpPr>
            <a:stCxn id="2" idx="1"/>
          </p:cNvCxnSpPr>
          <p:nvPr/>
        </p:nvCxnSpPr>
        <p:spPr bwMode="auto">
          <a:xfrm flipH="1" flipV="1">
            <a:off x="4419600" y="1771472"/>
            <a:ext cx="1267300" cy="362129"/>
          </a:xfrm>
          <a:prstGeom prst="straightConnector1">
            <a:avLst/>
          </a:prstGeom>
          <a:solidFill>
            <a:schemeClr val="accent1"/>
          </a:solidFill>
          <a:ln w="9525" cap="flat" cmpd="sng" algn="ctr">
            <a:solidFill>
              <a:schemeClr val="tx1"/>
            </a:solidFill>
            <a:prstDash val="solid"/>
            <a:round/>
            <a:headEnd type="none" w="med" len="med"/>
            <a:tailEnd type="arrow" w="lg" len="lg"/>
          </a:ln>
          <a:effectLst>
            <a:prstShdw prst="shdw17" dist="17961" dir="2700000">
              <a:schemeClr val="tx1">
                <a:gamma/>
                <a:shade val="60000"/>
                <a:invGamma/>
              </a:schemeClr>
            </a:prstShdw>
          </a:effectLst>
        </p:spPr>
      </p:cxnSp>
      <p:cxnSp>
        <p:nvCxnSpPr>
          <p:cNvPr id="13" name="Straight Arrow Connector 12"/>
          <p:cNvCxnSpPr/>
          <p:nvPr/>
        </p:nvCxnSpPr>
        <p:spPr bwMode="auto">
          <a:xfrm flipH="1">
            <a:off x="3124200" y="2379249"/>
            <a:ext cx="2562700" cy="135351"/>
          </a:xfrm>
          <a:prstGeom prst="straightConnector1">
            <a:avLst/>
          </a:prstGeom>
          <a:solidFill>
            <a:schemeClr val="accent1"/>
          </a:solidFill>
          <a:ln w="9525" cap="flat" cmpd="sng" algn="ctr">
            <a:solidFill>
              <a:schemeClr val="tx1"/>
            </a:solidFill>
            <a:prstDash val="solid"/>
            <a:round/>
            <a:headEnd type="none" w="med" len="med"/>
            <a:tailEnd type="arrow"/>
          </a:ln>
          <a:effectLst>
            <a:prstShdw prst="shdw17" dist="17961" dir="2700000">
              <a:schemeClr val="tx1">
                <a:gamma/>
                <a:shade val="60000"/>
                <a:invGamma/>
              </a:schemeClr>
            </a:prstShdw>
          </a:effectLst>
        </p:spPr>
      </p:cxnSp>
      <p:sp>
        <p:nvSpPr>
          <p:cNvPr id="12" name="Slide Number Placeholder 3"/>
          <p:cNvSpPr txBox="1">
            <a:spLocks/>
          </p:cNvSpPr>
          <p:nvPr/>
        </p:nvSpPr>
        <p:spPr>
          <a:xfrm>
            <a:off x="69342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77514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CC"/>
                </a:solidFill>
              </a:rPr>
              <a:t>Other applications of hyperspectral IR measurements</a:t>
            </a:r>
            <a:endParaRPr lang="en-US" dirty="0">
              <a:solidFill>
                <a:srgbClr val="0000CC"/>
              </a:solidFill>
            </a:endParaRPr>
          </a:p>
        </p:txBody>
      </p:sp>
      <p:sp>
        <p:nvSpPr>
          <p:cNvPr id="3" name="Content Placeholder 2"/>
          <p:cNvSpPr>
            <a:spLocks noGrp="1"/>
          </p:cNvSpPr>
          <p:nvPr>
            <p:ph idx="1"/>
          </p:nvPr>
        </p:nvSpPr>
        <p:spPr>
          <a:xfrm>
            <a:off x="228600" y="1600200"/>
            <a:ext cx="8763000" cy="5029200"/>
          </a:xfrm>
        </p:spPr>
        <p:txBody>
          <a:bodyPr>
            <a:normAutofit fontScale="92500" lnSpcReduction="20000"/>
          </a:bodyPr>
          <a:lstStyle/>
          <a:p>
            <a:r>
              <a:rPr lang="en-US" dirty="0" smtClean="0"/>
              <a:t>Real-time </a:t>
            </a:r>
            <a:r>
              <a:rPr lang="en-US" b="1" dirty="0" smtClean="0"/>
              <a:t>weather monitoring </a:t>
            </a:r>
            <a:r>
              <a:rPr lang="en-US" dirty="0" smtClean="0"/>
              <a:t>(atmospheric motion, stability fields, clouds, winds, etc.);</a:t>
            </a:r>
          </a:p>
          <a:p>
            <a:r>
              <a:rPr lang="en-US" b="1" dirty="0" smtClean="0"/>
              <a:t>Aviation safety </a:t>
            </a:r>
            <a:r>
              <a:rPr lang="en-US" dirty="0" smtClean="0"/>
              <a:t>(e.g., extreme cold </a:t>
            </a:r>
            <a:r>
              <a:rPr lang="en-US" dirty="0"/>
              <a:t>temperatures, </a:t>
            </a:r>
            <a:r>
              <a:rPr lang="en-US" dirty="0" smtClean="0"/>
              <a:t>SO</a:t>
            </a:r>
            <a:r>
              <a:rPr lang="en-US" baseline="-25000" dirty="0" smtClean="0"/>
              <a:t>2 </a:t>
            </a:r>
            <a:r>
              <a:rPr lang="en-US" dirty="0" smtClean="0"/>
              <a:t>associated with volcanic plumes);</a:t>
            </a:r>
          </a:p>
          <a:p>
            <a:r>
              <a:rPr lang="en-US" b="1" dirty="0" smtClean="0"/>
              <a:t>Atmospheric composition </a:t>
            </a:r>
            <a:r>
              <a:rPr lang="en-US" dirty="0" smtClean="0"/>
              <a:t>(CO</a:t>
            </a:r>
            <a:r>
              <a:rPr lang="en-US" baseline="-25000" dirty="0" smtClean="0"/>
              <a:t>2</a:t>
            </a:r>
            <a:r>
              <a:rPr lang="en-US" dirty="0" smtClean="0"/>
              <a:t>, CO, CH</a:t>
            </a:r>
            <a:r>
              <a:rPr lang="en-US" baseline="-25000" dirty="0" smtClean="0"/>
              <a:t>4</a:t>
            </a:r>
            <a:r>
              <a:rPr lang="en-US" dirty="0"/>
              <a:t>, SO</a:t>
            </a:r>
            <a:r>
              <a:rPr lang="en-US" baseline="-25000" dirty="0"/>
              <a:t>2</a:t>
            </a:r>
            <a:r>
              <a:rPr lang="en-US" dirty="0" smtClean="0"/>
              <a:t>, aerosols, dust, etc.);</a:t>
            </a:r>
          </a:p>
          <a:p>
            <a:r>
              <a:rPr lang="en-US" b="1" dirty="0" smtClean="0"/>
              <a:t>Surface properties </a:t>
            </a:r>
            <a:r>
              <a:rPr lang="en-US" dirty="0" smtClean="0"/>
              <a:t>(emissivity);</a:t>
            </a:r>
          </a:p>
          <a:p>
            <a:r>
              <a:rPr lang="en-US" b="1" dirty="0" smtClean="0"/>
              <a:t>Synergy</a:t>
            </a:r>
            <a:r>
              <a:rPr lang="en-US" dirty="0" smtClean="0"/>
              <a:t> with other measurements (handling clouds, inter-comparisons for calibration, etc.)</a:t>
            </a:r>
          </a:p>
          <a:p>
            <a:r>
              <a:rPr lang="en-US" dirty="0"/>
              <a:t>Climate data records (</a:t>
            </a:r>
            <a:r>
              <a:rPr lang="en-US" b="1" dirty="0"/>
              <a:t>CDRs</a:t>
            </a:r>
            <a:r>
              <a:rPr lang="en-US" dirty="0"/>
              <a:t>) (temperature, moisture, clouds);</a:t>
            </a:r>
          </a:p>
          <a:p>
            <a:endParaRPr lang="en-US" dirty="0" smtClean="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1150651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2746" y="381000"/>
            <a:ext cx="7772400" cy="1470025"/>
          </a:xfrm>
        </p:spPr>
        <p:txBody>
          <a:bodyPr/>
          <a:lstStyle/>
          <a:p>
            <a:r>
              <a:rPr lang="en-US" dirty="0" smtClean="0"/>
              <a:t>NUCAPS Soundings in AWIPS</a:t>
            </a:r>
            <a:endParaRPr lang="en-US" dirty="0"/>
          </a:p>
        </p:txBody>
      </p:sp>
      <p:sp>
        <p:nvSpPr>
          <p:cNvPr id="3" name="Subtitle 2"/>
          <p:cNvSpPr>
            <a:spLocks noGrp="1"/>
          </p:cNvSpPr>
          <p:nvPr>
            <p:ph type="subTitle" idx="1"/>
          </p:nvPr>
        </p:nvSpPr>
        <p:spPr>
          <a:xfrm>
            <a:off x="685800" y="2362200"/>
            <a:ext cx="8153400" cy="1752600"/>
          </a:xfrm>
        </p:spPr>
        <p:txBody>
          <a:bodyPr>
            <a:normAutofit fontScale="92500"/>
          </a:bodyPr>
          <a:lstStyle/>
          <a:p>
            <a:pPr algn="just"/>
            <a:r>
              <a:rPr lang="en-US" dirty="0" smtClean="0">
                <a:solidFill>
                  <a:schemeClr val="tx1">
                    <a:lumMod val="85000"/>
                    <a:lumOff val="15000"/>
                  </a:schemeClr>
                </a:solidFill>
              </a:rPr>
              <a:t>Chris Barnet </a:t>
            </a:r>
            <a:r>
              <a:rPr lang="en-US" sz="1300" dirty="0" smtClean="0">
                <a:solidFill>
                  <a:schemeClr val="tx1">
                    <a:lumMod val="85000"/>
                    <a:lumOff val="15000"/>
                  </a:schemeClr>
                </a:solidFill>
              </a:rPr>
              <a:t>NOAA / STC</a:t>
            </a:r>
            <a:r>
              <a:rPr lang="en-US" dirty="0" smtClean="0">
                <a:solidFill>
                  <a:schemeClr val="tx1">
                    <a:lumMod val="85000"/>
                    <a:lumOff val="15000"/>
                  </a:schemeClr>
                </a:solidFill>
              </a:rPr>
              <a:t>		Antonia </a:t>
            </a:r>
            <a:r>
              <a:rPr lang="en-US" dirty="0" err="1" smtClean="0">
                <a:solidFill>
                  <a:schemeClr val="tx1">
                    <a:lumMod val="85000"/>
                    <a:lumOff val="15000"/>
                  </a:schemeClr>
                </a:solidFill>
              </a:rPr>
              <a:t>Gambacorta</a:t>
            </a:r>
            <a:r>
              <a:rPr lang="en-US" dirty="0" smtClean="0">
                <a:solidFill>
                  <a:schemeClr val="tx1">
                    <a:lumMod val="85000"/>
                    <a:lumOff val="15000"/>
                  </a:schemeClr>
                </a:solidFill>
              </a:rPr>
              <a:t> </a:t>
            </a:r>
            <a:r>
              <a:rPr lang="en-US" sz="1300" dirty="0" smtClean="0">
                <a:solidFill>
                  <a:schemeClr val="tx1">
                    <a:lumMod val="85000"/>
                    <a:lumOff val="15000"/>
                  </a:schemeClr>
                </a:solidFill>
              </a:rPr>
              <a:t>NOAA / STC</a:t>
            </a:r>
          </a:p>
          <a:p>
            <a:pPr algn="just"/>
            <a:r>
              <a:rPr lang="en-US" dirty="0" smtClean="0">
                <a:solidFill>
                  <a:schemeClr val="tx1">
                    <a:lumMod val="85000"/>
                    <a:lumOff val="15000"/>
                  </a:schemeClr>
                </a:solidFill>
              </a:rPr>
              <a:t>Scott Lindstrom </a:t>
            </a:r>
            <a:r>
              <a:rPr lang="en-US" sz="1300" dirty="0" smtClean="0">
                <a:solidFill>
                  <a:schemeClr val="tx1">
                    <a:lumMod val="85000"/>
                    <a:lumOff val="15000"/>
                  </a:schemeClr>
                </a:solidFill>
              </a:rPr>
              <a:t>UW CIMSS</a:t>
            </a:r>
            <a:r>
              <a:rPr lang="en-US" dirty="0" smtClean="0">
                <a:solidFill>
                  <a:schemeClr val="tx1">
                    <a:lumMod val="85000"/>
                    <a:lumOff val="15000"/>
                  </a:schemeClr>
                </a:solidFill>
              </a:rPr>
              <a:t>	Bill Line </a:t>
            </a:r>
            <a:r>
              <a:rPr lang="en-US" sz="1300" dirty="0" smtClean="0">
                <a:solidFill>
                  <a:schemeClr val="tx1">
                    <a:lumMod val="85000"/>
                    <a:lumOff val="15000"/>
                  </a:schemeClr>
                </a:solidFill>
              </a:rPr>
              <a:t>OU / CIMMS and NOAA / SPC</a:t>
            </a:r>
          </a:p>
          <a:p>
            <a:pPr algn="just"/>
            <a:r>
              <a:rPr lang="en-US" dirty="0" smtClean="0">
                <a:solidFill>
                  <a:schemeClr val="tx1">
                    <a:lumMod val="85000"/>
                    <a:lumOff val="15000"/>
                  </a:schemeClr>
                </a:solidFill>
              </a:rPr>
              <a:t>Tony </a:t>
            </a:r>
            <a:r>
              <a:rPr lang="en-US" dirty="0" err="1" smtClean="0">
                <a:solidFill>
                  <a:schemeClr val="tx1">
                    <a:lumMod val="85000"/>
                    <a:lumOff val="15000"/>
                  </a:schemeClr>
                </a:solidFill>
              </a:rPr>
              <a:t>Reale</a:t>
            </a:r>
            <a:r>
              <a:rPr lang="en-US" dirty="0" smtClean="0">
                <a:solidFill>
                  <a:schemeClr val="tx1">
                    <a:lumMod val="85000"/>
                    <a:lumOff val="15000"/>
                  </a:schemeClr>
                </a:solidFill>
              </a:rPr>
              <a:t>  </a:t>
            </a:r>
            <a:r>
              <a:rPr lang="en-US" sz="1300" dirty="0" smtClean="0">
                <a:solidFill>
                  <a:schemeClr val="tx1">
                    <a:lumMod val="85000"/>
                    <a:lumOff val="15000"/>
                  </a:schemeClr>
                </a:solidFill>
              </a:rPr>
              <a:t>NOAA  / SMCD</a:t>
            </a:r>
            <a:r>
              <a:rPr lang="en-US" dirty="0" smtClean="0">
                <a:solidFill>
                  <a:schemeClr val="tx1">
                    <a:lumMod val="85000"/>
                    <a:lumOff val="15000"/>
                  </a:schemeClr>
                </a:solidFill>
              </a:rPr>
              <a:t>		Dan </a:t>
            </a:r>
            <a:r>
              <a:rPr lang="en-US" dirty="0" err="1" smtClean="0">
                <a:solidFill>
                  <a:schemeClr val="tx1">
                    <a:lumMod val="85000"/>
                    <a:lumOff val="15000"/>
                  </a:schemeClr>
                </a:solidFill>
              </a:rPr>
              <a:t>Nietfeld</a:t>
            </a:r>
            <a:r>
              <a:rPr lang="en-US" dirty="0" smtClean="0">
                <a:solidFill>
                  <a:schemeClr val="tx1">
                    <a:lumMod val="85000"/>
                    <a:lumOff val="15000"/>
                  </a:schemeClr>
                </a:solidFill>
              </a:rPr>
              <a:t> </a:t>
            </a:r>
            <a:r>
              <a:rPr lang="en-US" sz="1300" dirty="0" smtClean="0">
                <a:solidFill>
                  <a:schemeClr val="tx1">
                    <a:lumMod val="85000"/>
                    <a:lumOff val="15000"/>
                  </a:schemeClr>
                </a:solidFill>
              </a:rPr>
              <a:t>NOAA / NWS OAX</a:t>
            </a:r>
          </a:p>
          <a:p>
            <a:pPr algn="just"/>
            <a:endParaRPr lang="en-US" sz="1300" dirty="0" smtClean="0">
              <a:solidFill>
                <a:schemeClr val="tx1">
                  <a:lumMod val="85000"/>
                  <a:lumOff val="15000"/>
                </a:schemeClr>
              </a:solidFill>
            </a:endParaRPr>
          </a:p>
          <a:p>
            <a:pPr algn="just"/>
            <a:endParaRPr lang="en-US" dirty="0"/>
          </a:p>
        </p:txBody>
      </p:sp>
      <p:pic>
        <p:nvPicPr>
          <p:cNvPr id="4" name="Picture 3"/>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52400" y="5545441"/>
            <a:ext cx="1085850" cy="1085850"/>
          </a:xfrm>
          <a:prstGeom prst="rect">
            <a:avLst/>
          </a:prstGeom>
        </p:spPr>
      </p:pic>
      <p:pic>
        <p:nvPicPr>
          <p:cNvPr id="5" name="Picture 4"/>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7543800" y="5564914"/>
            <a:ext cx="1439491" cy="1046903"/>
          </a:xfrm>
          <a:prstGeom prst="rect">
            <a:avLst/>
          </a:prstGeom>
        </p:spPr>
      </p:pic>
      <p:pic>
        <p:nvPicPr>
          <p:cNvPr id="6" name="Picture 5"/>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2667000" y="5681824"/>
            <a:ext cx="1785937" cy="837935"/>
          </a:xfrm>
          <a:prstGeom prst="rect">
            <a:avLst/>
          </a:prstGeom>
        </p:spPr>
      </p:pic>
      <p:pic>
        <p:nvPicPr>
          <p:cNvPr id="7" name="Picture 6"/>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1447800" y="5624542"/>
            <a:ext cx="952500" cy="952500"/>
          </a:xfrm>
          <a:prstGeom prst="rect">
            <a:avLst/>
          </a:prstGeom>
        </p:spPr>
      </p:pic>
      <p:pic>
        <p:nvPicPr>
          <p:cNvPr id="9" name="Picture 8"/>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4800600" y="5811232"/>
            <a:ext cx="1447800" cy="579120"/>
          </a:xfrm>
          <a:prstGeom prst="rect">
            <a:avLst/>
          </a:prstGeom>
        </p:spPr>
      </p:pic>
      <p:pic>
        <p:nvPicPr>
          <p:cNvPr id="10" name="Picture 9"/>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339900" y="5811232"/>
            <a:ext cx="1066027" cy="585441"/>
          </a:xfrm>
          <a:prstGeom prst="rect">
            <a:avLst/>
          </a:prstGeom>
        </p:spPr>
      </p:pic>
      <p:sp>
        <p:nvSpPr>
          <p:cNvPr id="8" name="TextBox 7"/>
          <p:cNvSpPr txBox="1"/>
          <p:nvPr/>
        </p:nvSpPr>
        <p:spPr>
          <a:xfrm>
            <a:off x="3303391" y="4495800"/>
            <a:ext cx="21974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Revised:  March 2016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Slide Number Placeholder 3"/>
          <p:cNvSpPr txBox="1">
            <a:spLocks/>
          </p:cNvSpPr>
          <p:nvPr/>
        </p:nvSpPr>
        <p:spPr>
          <a:xfrm>
            <a:off x="7010400" y="65532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727742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6993594" y="2202671"/>
            <a:ext cx="2081497" cy="1371600"/>
          </a:xfrm>
          <a:prstGeom prst="rect">
            <a:avLst/>
          </a:prstGeom>
        </p:spPr>
      </p:pic>
      <p:sp>
        <p:nvSpPr>
          <p:cNvPr id="3" name="Content Placeholder 2"/>
          <p:cNvSpPr>
            <a:spLocks noGrp="1"/>
          </p:cNvSpPr>
          <p:nvPr>
            <p:ph idx="1"/>
          </p:nvPr>
        </p:nvSpPr>
        <p:spPr>
          <a:xfrm>
            <a:off x="282828" y="609600"/>
            <a:ext cx="8686800" cy="4525963"/>
          </a:xfrm>
        </p:spPr>
        <p:txBody>
          <a:bodyPr>
            <a:normAutofit fontScale="77500" lnSpcReduction="20000"/>
          </a:bodyPr>
          <a:lstStyle/>
          <a:p>
            <a:r>
              <a:rPr lang="en-US" b="1" dirty="0" smtClean="0"/>
              <a:t> </a:t>
            </a:r>
            <a:r>
              <a:rPr lang="en-US" b="1" dirty="0" smtClean="0">
                <a:solidFill>
                  <a:srgbClr val="FF0000"/>
                </a:solidFill>
              </a:rPr>
              <a:t>N</a:t>
            </a:r>
            <a:r>
              <a:rPr lang="en-US" dirty="0" smtClean="0"/>
              <a:t>OAA-</a:t>
            </a:r>
            <a:r>
              <a:rPr lang="en-US" b="1" dirty="0" smtClean="0">
                <a:solidFill>
                  <a:srgbClr val="FF0000"/>
                </a:solidFill>
              </a:rPr>
              <a:t>U</a:t>
            </a:r>
            <a:r>
              <a:rPr lang="en-US" dirty="0" smtClean="0"/>
              <a:t>nique </a:t>
            </a:r>
            <a:r>
              <a:rPr lang="en-US" b="1" dirty="0" smtClean="0">
                <a:solidFill>
                  <a:srgbClr val="FF0000"/>
                </a:solidFill>
              </a:rPr>
              <a:t>C</a:t>
            </a:r>
            <a:r>
              <a:rPr lang="en-US" dirty="0" smtClean="0"/>
              <a:t>ombined </a:t>
            </a:r>
            <a:r>
              <a:rPr lang="en-US" b="1" dirty="0" smtClean="0">
                <a:solidFill>
                  <a:srgbClr val="FF0000"/>
                </a:solidFill>
              </a:rPr>
              <a:t>A</a:t>
            </a:r>
            <a:r>
              <a:rPr lang="en-US" dirty="0" smtClean="0"/>
              <a:t>tmospheric </a:t>
            </a:r>
            <a:r>
              <a:rPr lang="en-US" b="1" dirty="0" smtClean="0">
                <a:solidFill>
                  <a:srgbClr val="FF0000"/>
                </a:solidFill>
              </a:rPr>
              <a:t>P</a:t>
            </a:r>
            <a:r>
              <a:rPr lang="en-US" dirty="0" smtClean="0"/>
              <a:t>rocessing </a:t>
            </a:r>
            <a:r>
              <a:rPr lang="en-US" b="1" dirty="0" smtClean="0">
                <a:solidFill>
                  <a:srgbClr val="FF0000"/>
                </a:solidFill>
              </a:rPr>
              <a:t>S</a:t>
            </a:r>
            <a:r>
              <a:rPr lang="en-US" dirty="0" smtClean="0"/>
              <a:t>ystem</a:t>
            </a:r>
          </a:p>
          <a:p>
            <a:pPr lvl="1"/>
            <a:r>
              <a:rPr lang="en-US" dirty="0" smtClean="0"/>
              <a:t>What is Combined?</a:t>
            </a:r>
          </a:p>
          <a:p>
            <a:pPr lvl="2"/>
            <a:r>
              <a:rPr lang="en-US" dirty="0" smtClean="0"/>
              <a:t>Suomi NPP/JPSS-1</a:t>
            </a:r>
          </a:p>
          <a:p>
            <a:pPr lvl="3"/>
            <a:r>
              <a:rPr lang="en-US" dirty="0" err="1" smtClean="0"/>
              <a:t>CrIS</a:t>
            </a:r>
            <a:r>
              <a:rPr lang="en-US" dirty="0" smtClean="0"/>
              <a:t>:  Cross-track Infrared Sounder (</a:t>
            </a:r>
            <a:r>
              <a:rPr lang="en-US" sz="1500" dirty="0" smtClean="0"/>
              <a:t>1305 channels</a:t>
            </a:r>
            <a:r>
              <a:rPr lang="en-US" dirty="0" smtClean="0"/>
              <a:t>)</a:t>
            </a:r>
          </a:p>
          <a:p>
            <a:pPr lvl="3"/>
            <a:r>
              <a:rPr lang="en-US" dirty="0" smtClean="0"/>
              <a:t>ATMS:  Advanced Technology Microwave Sounder (</a:t>
            </a:r>
            <a:r>
              <a:rPr lang="en-US" sz="1500" dirty="0" smtClean="0"/>
              <a:t>22 channels</a:t>
            </a:r>
            <a:r>
              <a:rPr lang="en-US" dirty="0" smtClean="0"/>
              <a:t>)</a:t>
            </a:r>
          </a:p>
          <a:p>
            <a:pPr lvl="2"/>
            <a:r>
              <a:rPr lang="en-US" dirty="0" err="1" smtClean="0"/>
              <a:t>Metop</a:t>
            </a:r>
            <a:r>
              <a:rPr lang="en-US" dirty="0" smtClean="0"/>
              <a:t>-A/</a:t>
            </a:r>
            <a:r>
              <a:rPr lang="en-US" dirty="0" err="1" smtClean="0"/>
              <a:t>Metop</a:t>
            </a:r>
            <a:r>
              <a:rPr lang="en-US" dirty="0" smtClean="0"/>
              <a:t>-B</a:t>
            </a:r>
          </a:p>
          <a:p>
            <a:pPr lvl="3"/>
            <a:r>
              <a:rPr lang="en-US" dirty="0" smtClean="0"/>
              <a:t>IASI:  Infrared Atmospheric </a:t>
            </a:r>
            <a:r>
              <a:rPr lang="en-US" dirty="0"/>
              <a:t>Sounding Interferometer </a:t>
            </a:r>
            <a:r>
              <a:rPr lang="en-US" dirty="0" smtClean="0"/>
              <a:t>(</a:t>
            </a:r>
            <a:r>
              <a:rPr lang="en-US" sz="1500" dirty="0" smtClean="0"/>
              <a:t>8461 </a:t>
            </a:r>
            <a:r>
              <a:rPr lang="en-US" sz="1500" dirty="0"/>
              <a:t>channels</a:t>
            </a:r>
            <a:r>
              <a:rPr lang="en-US" sz="1500" dirty="0" smtClean="0"/>
              <a:t>)</a:t>
            </a:r>
          </a:p>
          <a:p>
            <a:pPr lvl="3"/>
            <a:r>
              <a:rPr lang="en-US" dirty="0" smtClean="0"/>
              <a:t>AMSU:  Advanced Microwave Sounding Unit (</a:t>
            </a:r>
            <a:r>
              <a:rPr lang="en-US" sz="1500" dirty="0"/>
              <a:t>1</a:t>
            </a:r>
            <a:r>
              <a:rPr lang="en-US" sz="1500" dirty="0" smtClean="0"/>
              <a:t>2 channels</a:t>
            </a:r>
            <a:r>
              <a:rPr lang="en-US" dirty="0" smtClean="0"/>
              <a:t>)</a:t>
            </a:r>
          </a:p>
          <a:p>
            <a:pPr lvl="3"/>
            <a:r>
              <a:rPr lang="en-US" dirty="0" smtClean="0"/>
              <a:t>MHS:  Microwave Humidity Sensor (</a:t>
            </a:r>
            <a:r>
              <a:rPr lang="en-US" sz="1500" dirty="0" smtClean="0"/>
              <a:t>4+1 Channels</a:t>
            </a:r>
            <a:r>
              <a:rPr lang="en-US" dirty="0" smtClean="0"/>
              <a:t>)</a:t>
            </a:r>
          </a:p>
          <a:p>
            <a:r>
              <a:rPr lang="en-US" dirty="0" smtClean="0"/>
              <a:t>Overpass Times:</a:t>
            </a:r>
          </a:p>
          <a:p>
            <a:pPr lvl="2"/>
            <a:r>
              <a:rPr lang="en-US" dirty="0" smtClean="0"/>
              <a:t>Suomi NPP/JPSS</a:t>
            </a:r>
          </a:p>
          <a:p>
            <a:pPr lvl="3"/>
            <a:r>
              <a:rPr lang="en-US" dirty="0" smtClean="0"/>
              <a:t>East Coast:  05z/17z;   Plains 06z/18z;   West Coast 09z/21z</a:t>
            </a:r>
          </a:p>
          <a:p>
            <a:pPr lvl="2"/>
            <a:r>
              <a:rPr lang="en-US" dirty="0" err="1" smtClean="0"/>
              <a:t>Metop</a:t>
            </a:r>
            <a:r>
              <a:rPr lang="en-US" dirty="0" smtClean="0"/>
              <a:t>-A</a:t>
            </a:r>
          </a:p>
          <a:p>
            <a:pPr lvl="3"/>
            <a:r>
              <a:rPr lang="en-US" dirty="0" smtClean="0"/>
              <a:t>East Coast:  02z/14z;  West Coast 05z/17z</a:t>
            </a:r>
          </a:p>
          <a:p>
            <a:pPr lvl="2"/>
            <a:r>
              <a:rPr lang="en-US" dirty="0" err="1" smtClean="0"/>
              <a:t>Metop</a:t>
            </a:r>
            <a:r>
              <a:rPr lang="en-US" dirty="0" smtClean="0"/>
              <a:t>-B</a:t>
            </a:r>
          </a:p>
          <a:p>
            <a:pPr lvl="3"/>
            <a:r>
              <a:rPr lang="en-US" dirty="0" smtClean="0"/>
              <a:t>East Coast:  03z/15z;  West Coast 06z/18z</a:t>
            </a:r>
          </a:p>
          <a:p>
            <a:pPr lvl="3"/>
            <a:endParaRPr lang="en-US" dirty="0" smtClean="0"/>
          </a:p>
        </p:txBody>
      </p:sp>
      <p:pic>
        <p:nvPicPr>
          <p:cNvPr id="4" name="Picture 3"/>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940452" y="914400"/>
            <a:ext cx="2187782" cy="1288271"/>
          </a:xfrm>
          <a:prstGeom prst="rect">
            <a:avLst/>
          </a:prstGeom>
        </p:spPr>
      </p:pic>
      <p:sp>
        <p:nvSpPr>
          <p:cNvPr id="2" name="Title 1"/>
          <p:cNvSpPr>
            <a:spLocks noGrp="1"/>
          </p:cNvSpPr>
          <p:nvPr>
            <p:ph type="title"/>
          </p:nvPr>
        </p:nvSpPr>
        <p:spPr>
          <a:xfrm>
            <a:off x="511428" y="36786"/>
            <a:ext cx="8229600" cy="792162"/>
          </a:xfrm>
        </p:spPr>
        <p:txBody>
          <a:bodyPr/>
          <a:lstStyle/>
          <a:p>
            <a:r>
              <a:rPr lang="en-US" dirty="0" smtClean="0"/>
              <a:t>NUCAPS</a:t>
            </a:r>
            <a:endParaRPr lang="en-US" dirty="0"/>
          </a:p>
        </p:txBody>
      </p:sp>
      <p:sp>
        <p:nvSpPr>
          <p:cNvPr id="10" name="TextBox 9"/>
          <p:cNvSpPr txBox="1"/>
          <p:nvPr/>
        </p:nvSpPr>
        <p:spPr>
          <a:xfrm>
            <a:off x="362923" y="6158744"/>
            <a:ext cx="18837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CONUS Data 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60-90 minutes</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p:cNvSpPr txBox="1"/>
          <p:nvPr/>
        </p:nvSpPr>
        <p:spPr>
          <a:xfrm>
            <a:off x="362923" y="4928383"/>
            <a:ext cx="1067023" cy="646331"/>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Svalbard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Downlink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1676400" y="5262498"/>
            <a:ext cx="729687" cy="646331"/>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NSOF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2733013" y="5574714"/>
            <a:ext cx="1000787" cy="646331"/>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Gateway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4061650" y="6036379"/>
            <a:ext cx="564578" cy="369332"/>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SBN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p:cNvSpPr txBox="1"/>
          <p:nvPr/>
        </p:nvSpPr>
        <p:spPr>
          <a:xfrm>
            <a:off x="4927016" y="6221045"/>
            <a:ext cx="645882" cy="369332"/>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WFO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8" name="Straight Arrow Connector 17"/>
          <p:cNvCxnSpPr/>
          <p:nvPr/>
        </p:nvCxnSpPr>
        <p:spPr>
          <a:xfrm>
            <a:off x="896434" y="5791200"/>
            <a:ext cx="779966" cy="253813"/>
          </a:xfrm>
          <a:prstGeom prst="straightConnector1">
            <a:avLst/>
          </a:prstGeom>
          <a:ln w="25400">
            <a:solidFill>
              <a:srgbClr val="C00000"/>
            </a:solidFill>
            <a:headEnd type="oval"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856666" y="6094138"/>
            <a:ext cx="779966" cy="2538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73904" y="6373444"/>
            <a:ext cx="959896" cy="21693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863991" y="6590377"/>
            <a:ext cx="1063025" cy="108466"/>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67400" y="6231258"/>
            <a:ext cx="645882" cy="369332"/>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WFO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a:off x="6472917" y="5552653"/>
            <a:ext cx="2448684" cy="369332"/>
          </a:xfrm>
          <a:prstGeom prst="rect">
            <a:avLst/>
          </a:prstGeom>
          <a:noFill/>
          <a:ln w="254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Local Antenna Downlink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3" name="Straight Arrow Connector 22"/>
          <p:cNvCxnSpPr/>
          <p:nvPr/>
        </p:nvCxnSpPr>
        <p:spPr>
          <a:xfrm flipH="1">
            <a:off x="6513282" y="5921985"/>
            <a:ext cx="649518" cy="30927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15000" y="5574714"/>
            <a:ext cx="0" cy="128328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29164" y="6060214"/>
            <a:ext cx="201035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Antenna Data 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CSPP 30 minutes</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5" name="Picture 24"/>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021768" y="3873060"/>
            <a:ext cx="2017755" cy="1494817"/>
          </a:xfrm>
          <a:prstGeom prst="rect">
            <a:avLst/>
          </a:prstGeom>
        </p:spPr>
      </p:pic>
      <p:cxnSp>
        <p:nvCxnSpPr>
          <p:cNvPr id="27" name="Straight Arrow Connector 26"/>
          <p:cNvCxnSpPr/>
          <p:nvPr/>
        </p:nvCxnSpPr>
        <p:spPr>
          <a:xfrm flipH="1">
            <a:off x="7431320" y="5029200"/>
            <a:ext cx="417280" cy="493313"/>
          </a:xfrm>
          <a:prstGeom prst="straightConnector1">
            <a:avLst/>
          </a:prstGeom>
          <a:ln w="25400">
            <a:solidFill>
              <a:srgbClr val="C0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505200" y="1447800"/>
            <a:ext cx="3332841" cy="0"/>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583536" y="2210554"/>
            <a:ext cx="4113723" cy="227846"/>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29" name="Slide Number Placeholder 3"/>
          <p:cNvSpPr txBox="1">
            <a:spLocks/>
          </p:cNvSpPr>
          <p:nvPr/>
        </p:nvSpPr>
        <p:spPr>
          <a:xfrm>
            <a:off x="7010400" y="6546773"/>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3133800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CC"/>
                </a:solidFill>
              </a:rPr>
              <a:t>Outline</a:t>
            </a:r>
            <a:endParaRPr lang="en-US" dirty="0">
              <a:solidFill>
                <a:srgbClr val="0000CC"/>
              </a:solidFill>
            </a:endParaRPr>
          </a:p>
        </p:txBody>
      </p:sp>
      <p:sp>
        <p:nvSpPr>
          <p:cNvPr id="3" name="Content Placeholder 2"/>
          <p:cNvSpPr>
            <a:spLocks noGrp="1"/>
          </p:cNvSpPr>
          <p:nvPr>
            <p:ph idx="1"/>
          </p:nvPr>
        </p:nvSpPr>
        <p:spPr>
          <a:xfrm>
            <a:off x="228600" y="914400"/>
            <a:ext cx="8763000" cy="5029200"/>
          </a:xfrm>
        </p:spPr>
        <p:txBody>
          <a:bodyPr>
            <a:normAutofit/>
          </a:bodyPr>
          <a:lstStyle/>
          <a:p>
            <a:r>
              <a:rPr lang="en-US" b="1" dirty="0" smtClean="0">
                <a:solidFill>
                  <a:srgbClr val="0000CC"/>
                </a:solidFill>
              </a:rPr>
              <a:t>History</a:t>
            </a:r>
            <a:r>
              <a:rPr lang="en-US" dirty="0" smtClean="0">
                <a:solidFill>
                  <a:srgbClr val="0000CC"/>
                </a:solidFill>
              </a:rPr>
              <a:t> </a:t>
            </a:r>
            <a:r>
              <a:rPr lang="en-US" dirty="0">
                <a:solidFill>
                  <a:srgbClr val="0000CC"/>
                </a:solidFill>
              </a:rPr>
              <a:t>of soundings from </a:t>
            </a:r>
            <a:r>
              <a:rPr lang="en-US" dirty="0" smtClean="0">
                <a:solidFill>
                  <a:srgbClr val="0000CC"/>
                </a:solidFill>
              </a:rPr>
              <a:t>space</a:t>
            </a:r>
            <a:endParaRPr lang="en-US" dirty="0">
              <a:solidFill>
                <a:srgbClr val="0000CC"/>
              </a:solidFill>
            </a:endParaRPr>
          </a:p>
          <a:p>
            <a:r>
              <a:rPr lang="en-US" b="1" dirty="0" smtClean="0"/>
              <a:t>Status</a:t>
            </a:r>
            <a:r>
              <a:rPr lang="en-US" dirty="0" smtClean="0"/>
              <a:t> </a:t>
            </a:r>
            <a:r>
              <a:rPr lang="en-US" dirty="0"/>
              <a:t>of current sounding systems from space (IR, </a:t>
            </a:r>
            <a:r>
              <a:rPr lang="en-US" dirty="0" smtClean="0"/>
              <a:t>MW: Microwave, RO: Radio Occultation) and the uniqueness </a:t>
            </a:r>
            <a:r>
              <a:rPr lang="en-US" dirty="0"/>
              <a:t>of high spectral resolution IR </a:t>
            </a:r>
            <a:r>
              <a:rPr lang="en-US" dirty="0" smtClean="0"/>
              <a:t>soundings</a:t>
            </a:r>
            <a:endParaRPr lang="en-US" dirty="0"/>
          </a:p>
          <a:p>
            <a:r>
              <a:rPr lang="en-US" b="1" dirty="0" smtClean="0"/>
              <a:t>Applications</a:t>
            </a:r>
            <a:r>
              <a:rPr lang="en-US" dirty="0" smtClean="0"/>
              <a:t> of sounding from space </a:t>
            </a:r>
          </a:p>
          <a:p>
            <a:r>
              <a:rPr lang="en-US" b="1" dirty="0" smtClean="0"/>
              <a:t>Gaps</a:t>
            </a:r>
            <a:r>
              <a:rPr lang="en-US" dirty="0" smtClean="0"/>
              <a:t> </a:t>
            </a:r>
            <a:r>
              <a:rPr lang="en-US" dirty="0"/>
              <a:t>and unmet requirement (high temporal advanced sounding system from </a:t>
            </a:r>
            <a:r>
              <a:rPr lang="en-US" dirty="0" smtClean="0"/>
              <a:t>GEO)</a:t>
            </a:r>
          </a:p>
          <a:p>
            <a:r>
              <a:rPr lang="en-US" b="1" dirty="0" smtClean="0"/>
              <a:t>Summary</a:t>
            </a:r>
            <a:r>
              <a:rPr lang="en-US" dirty="0" smtClean="0"/>
              <a:t> and future perspective</a:t>
            </a:r>
            <a:endParaRPr lang="en-US"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4049788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0" y="0"/>
            <a:ext cx="8149025" cy="6858000"/>
          </a:xfrm>
          <a:prstGeom prst="rect">
            <a:avLst/>
          </a:prstGeom>
        </p:spPr>
      </p:pic>
      <p:sp>
        <p:nvSpPr>
          <p:cNvPr id="9" name="TextBox 8"/>
          <p:cNvSpPr txBox="1"/>
          <p:nvPr/>
        </p:nvSpPr>
        <p:spPr>
          <a:xfrm>
            <a:off x="152400" y="4953000"/>
            <a:ext cx="5249044" cy="1477328"/>
          </a:xfrm>
          <a:prstGeom prst="rect">
            <a:avLst/>
          </a:prstGeom>
          <a:solidFill>
            <a:schemeClr val="tx1">
              <a:lumMod val="65000"/>
              <a:lumOff val="3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FF00"/>
                </a:solidFill>
                <a:effectLst/>
                <a:uLnTx/>
                <a:uFillTx/>
                <a:latin typeface="Calibri"/>
                <a:ea typeface="+mn-ea"/>
                <a:cs typeface="+mn-cs"/>
              </a:rPr>
              <a:t>green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all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good     (microwave</a:t>
            </a:r>
            <a:r>
              <a:rPr kumimoji="0" lang="en-US" sz="1800" b="0" i="0" u="none" strike="noStrike" kern="1200" cap="none" spc="0" normalizeH="0" baseline="0" noProof="0" dirty="0">
                <a:ln>
                  <a:noFill/>
                </a:ln>
                <a:solidFill>
                  <a:prstClr val="black"/>
                </a:solidFill>
                <a:effectLst/>
                <a:uLnTx/>
                <a:uFillTx/>
                <a:latin typeface="Calibri"/>
                <a:ea typeface="+mn-ea"/>
                <a:cs typeface="+mn-cs"/>
              </a:rPr>
              <a:t>, regression,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retrieval)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Calibri"/>
                <a:ea typeface="+mn-ea"/>
                <a:cs typeface="+mn-cs"/>
              </a:rPr>
              <a:t>yellow</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caution   (microwave </a:t>
            </a:r>
            <a:r>
              <a:rPr kumimoji="0" lang="en-US" sz="1800" b="0" i="0" u="none" strike="noStrike" kern="1200" cap="none" spc="0" normalizeH="0" baseline="0" noProof="0" dirty="0">
                <a:ln>
                  <a:noFill/>
                </a:ln>
                <a:solidFill>
                  <a:prstClr val="black"/>
                </a:solidFill>
                <a:effectLst/>
                <a:uLnTx/>
                <a:uFillTx/>
                <a:latin typeface="Calibri"/>
                <a:ea typeface="+mn-ea"/>
                <a:cs typeface="+mn-cs"/>
              </a:rPr>
              <a:t>OK, IR regression or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retrieval failed)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red</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data likely unusable (microwave + others failed)</a:t>
            </a:r>
            <a:r>
              <a:rPr kumimoji="0" lang="en-US" sz="1800" b="1" i="0" u="none" strike="noStrike" kern="1200" cap="none" spc="0" normalizeH="0" baseline="0" noProof="0" dirty="0" smtClean="0">
                <a:ln>
                  <a:noFill/>
                </a:ln>
                <a:solidFill>
                  <a:prstClr val="white">
                    <a:lumMod val="95000"/>
                  </a:prstClr>
                </a:solidFill>
                <a:effectLst/>
                <a:uLnTx/>
                <a:uFillTx/>
                <a:latin typeface="Calibri"/>
                <a:ea typeface="+mn-ea"/>
                <a:cs typeface="+mn-cs"/>
              </a:rPr>
              <a:t>(new in AWIPS 16-2.1-7)</a:t>
            </a:r>
            <a:endParaRPr kumimoji="0" lang="en-US" sz="1800" b="1" i="0" u="none" strike="noStrike" kern="1200" cap="none" spc="0" normalizeH="0" baseline="0" noProof="0" dirty="0">
              <a:ln>
                <a:noFill/>
              </a:ln>
              <a:solidFill>
                <a:prstClr val="white">
                  <a:lumMod val="95000"/>
                </a:prstClr>
              </a:solidFill>
              <a:effectLst/>
              <a:uLnTx/>
              <a:uFillTx/>
              <a:latin typeface="Calibri"/>
              <a:ea typeface="+mn-ea"/>
              <a:cs typeface="+mn-cs"/>
            </a:endParaRPr>
          </a:p>
        </p:txBody>
      </p:sp>
      <p:pic>
        <p:nvPicPr>
          <p:cNvPr id="13" name="Picture 12"/>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5603837" y="91440"/>
            <a:ext cx="3463963" cy="2194560"/>
          </a:xfrm>
          <a:prstGeom prst="rect">
            <a:avLst/>
          </a:prstGeom>
          <a:ln w="44450">
            <a:solidFill>
              <a:srgbClr val="FF0000"/>
            </a:solidFill>
          </a:ln>
        </p:spPr>
      </p:pic>
      <p:pic>
        <p:nvPicPr>
          <p:cNvPr id="14" name="Picture 13"/>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5603838" y="2377440"/>
            <a:ext cx="3463962" cy="2194560"/>
          </a:xfrm>
          <a:prstGeom prst="rect">
            <a:avLst/>
          </a:prstGeom>
          <a:ln w="44450">
            <a:solidFill>
              <a:srgbClr val="FFFF00"/>
            </a:solidFill>
          </a:ln>
        </p:spPr>
      </p:pic>
      <p:pic>
        <p:nvPicPr>
          <p:cNvPr id="15" name="Picture 14"/>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5603837" y="4648200"/>
            <a:ext cx="3463962" cy="2194560"/>
          </a:xfrm>
          <a:prstGeom prst="rect">
            <a:avLst/>
          </a:prstGeom>
          <a:ln w="44450">
            <a:solidFill>
              <a:srgbClr val="00FF00"/>
            </a:solidFill>
          </a:ln>
        </p:spPr>
      </p:pic>
      <p:sp>
        <p:nvSpPr>
          <p:cNvPr id="8" name="Slide Number Placeholder 3"/>
          <p:cNvSpPr txBox="1">
            <a:spLocks/>
          </p:cNvSpPr>
          <p:nvPr/>
        </p:nvSpPr>
        <p:spPr>
          <a:xfrm>
            <a:off x="7010400" y="65532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2975057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645"/>
            <a:ext cx="9144000" cy="6076709"/>
          </a:xfrm>
          <a:prstGeom prst="rect">
            <a:avLst/>
          </a:prstGeom>
        </p:spPr>
      </p:pic>
      <p:sp>
        <p:nvSpPr>
          <p:cNvPr id="3" name="TextBox 2"/>
          <p:cNvSpPr txBox="1"/>
          <p:nvPr/>
        </p:nvSpPr>
        <p:spPr>
          <a:xfrm>
            <a:off x="457200" y="-4465"/>
            <a:ext cx="8225329" cy="461665"/>
          </a:xfrm>
          <a:prstGeom prst="rect">
            <a:avLst/>
          </a:prstGeom>
          <a:noFill/>
        </p:spPr>
        <p:txBody>
          <a:bodyPr wrap="none" rtlCol="0">
            <a:spAutoFit/>
          </a:bodyPr>
          <a:lstStyle/>
          <a:p>
            <a:r>
              <a:rPr lang="en-US" dirty="0"/>
              <a:t>MIMIC (Morphed Integrated Microwave Imagery at CIMSS)</a:t>
            </a:r>
          </a:p>
        </p:txBody>
      </p:sp>
      <p:sp>
        <p:nvSpPr>
          <p:cNvPr id="4" name="TextBox 3"/>
          <p:cNvSpPr txBox="1"/>
          <p:nvPr/>
        </p:nvSpPr>
        <p:spPr>
          <a:xfrm>
            <a:off x="3410818" y="6477000"/>
            <a:ext cx="2227982" cy="369332"/>
          </a:xfrm>
          <a:prstGeom prst="rect">
            <a:avLst/>
          </a:prstGeom>
          <a:noFill/>
        </p:spPr>
        <p:txBody>
          <a:bodyPr wrap="none" rtlCol="0">
            <a:spAutoFit/>
          </a:bodyPr>
          <a:lstStyle/>
          <a:p>
            <a:r>
              <a:rPr lang="en-US" sz="1800" dirty="0" smtClean="0"/>
              <a:t>Displayed in AWIPS</a:t>
            </a:r>
            <a:endParaRPr lang="en-US" sz="1800" dirty="0"/>
          </a:p>
        </p:txBody>
      </p:sp>
      <p:sp>
        <p:nvSpPr>
          <p:cNvPr id="5" name="Slide Number Placeholder 3"/>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60394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C:\PW-Study\Joaquin\experiments\GTS_4AMSUA_ATMS_CrIS_CC_newqc_3006\Joaquin_GTS_4AMSUA_ATMS_CrIS_CC_track_201509301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87" t="30064" r="9872" b="35805"/>
          <a:stretch/>
        </p:blipFill>
        <p:spPr bwMode="auto">
          <a:xfrm>
            <a:off x="3147695" y="380999"/>
            <a:ext cx="3581400" cy="2819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3944" y="35894"/>
            <a:ext cx="2971800" cy="276999"/>
          </a:xfrm>
          <a:prstGeom prst="rect">
            <a:avLst/>
          </a:prstGeom>
          <a:solidFill>
            <a:srgbClr val="FFFF00"/>
          </a:solidFill>
          <a:ln>
            <a:solidFill>
              <a:schemeClr val="tx1"/>
            </a:solidFill>
          </a:ln>
        </p:spPr>
        <p:txBody>
          <a:bodyPr wrap="square" rtlCol="0">
            <a:spAutoFit/>
          </a:bodyPr>
          <a:lstStyle/>
          <a:p>
            <a:pPr fontAlgn="auto">
              <a:spcBef>
                <a:spcPts val="0"/>
              </a:spcBef>
              <a:spcAft>
                <a:spcPts val="0"/>
              </a:spcAft>
            </a:pPr>
            <a:r>
              <a:rPr lang="en-US" sz="1200" dirty="0" smtClean="0">
                <a:solidFill>
                  <a:prstClr val="black"/>
                </a:solidFill>
                <a:latin typeface="Arial" panose="020B0604020202020204" pitchFamily="34" charset="0"/>
                <a:cs typeface="Arial" pitchFamily="34" charset="0"/>
              </a:rPr>
              <a:t>Analyzing 120hr forecast from 09-30 18z</a:t>
            </a:r>
            <a:endParaRPr lang="en-US" sz="1200" dirty="0">
              <a:solidFill>
                <a:prstClr val="black"/>
              </a:solidFill>
              <a:latin typeface="Arial" panose="020B0604020202020204" pitchFamily="34" charset="0"/>
              <a:cs typeface="Arial" pitchFamily="34" charset="0"/>
            </a:endParaRPr>
          </a:p>
        </p:txBody>
      </p:sp>
      <p:pic>
        <p:nvPicPr>
          <p:cNvPr id="6" name="Picture 3" descr="C:\PW-Study\Joaquin\experiments\GTS_4AMSUA_ATMS_CrIS_CC_newqc_3006\GOES13_imager_Bt11_GTS_4AMSUA_ATMS_CrIS_upsatbias_3006_2015093018_13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444" t="14596" r="6635" b="13799"/>
          <a:stretch/>
        </p:blipFill>
        <p:spPr bwMode="auto">
          <a:xfrm>
            <a:off x="533400" y="3703320"/>
            <a:ext cx="4027567" cy="2926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PW-Study\Joaquin\experiments\GTS_4AMSUA_ATMS_CrIS_CC_newqc_3006\GOES13_imager_Bt11_GTS_4AMSUA_ATMS_CrIS_CC_newqc_upsatbias_3006_2015093018_13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86" t="14808" r="6795" b="13587"/>
          <a:stretch/>
        </p:blipFill>
        <p:spPr bwMode="auto">
          <a:xfrm>
            <a:off x="5029200" y="3670682"/>
            <a:ext cx="4027566" cy="2926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0768" y="6532719"/>
            <a:ext cx="4508304" cy="276999"/>
          </a:xfrm>
          <a:prstGeom prst="rect">
            <a:avLst/>
          </a:prstGeom>
          <a:noFill/>
        </p:spPr>
        <p:txBody>
          <a:bodyPr wrap="square" rtlCol="0">
            <a:spAutoFit/>
          </a:bodyPr>
          <a:lstStyle/>
          <a:p>
            <a:pPr fontAlgn="auto">
              <a:spcBef>
                <a:spcPts val="0"/>
              </a:spcBef>
              <a:spcAft>
                <a:spcPts val="0"/>
              </a:spcAft>
            </a:pPr>
            <a:r>
              <a:rPr lang="en-US" sz="1200" b="1" dirty="0" err="1" smtClean="0">
                <a:solidFill>
                  <a:srgbClr val="FF0000"/>
                </a:solidFill>
                <a:latin typeface="Arial" panose="020B0604020202020204" pitchFamily="34" charset="0"/>
                <a:cs typeface="Arial" pitchFamily="34" charset="0"/>
              </a:rPr>
              <a:t>CrIS</a:t>
            </a:r>
            <a:r>
              <a:rPr lang="en-US" sz="1200" b="1" dirty="0" smtClean="0">
                <a:solidFill>
                  <a:srgbClr val="FF0000"/>
                </a:solidFill>
                <a:latin typeface="Arial" panose="020B0604020202020204" pitchFamily="34" charset="0"/>
                <a:cs typeface="Arial" pitchFamily="34" charset="0"/>
              </a:rPr>
              <a:t> Original </a:t>
            </a:r>
            <a:r>
              <a:rPr lang="en-US" sz="1200" dirty="0" smtClean="0">
                <a:latin typeface="Arial" panose="020B0604020202020204" pitchFamily="34" charset="0"/>
                <a:cs typeface="Arial" pitchFamily="34" charset="0"/>
              </a:rPr>
              <a:t>da</a:t>
            </a:r>
            <a:r>
              <a:rPr lang="en-US" sz="1200" b="1" dirty="0" smtClean="0">
                <a:solidFill>
                  <a:prstClr val="black"/>
                </a:solidFill>
                <a:latin typeface="Arial" panose="020B0604020202020204" pitchFamily="34" charset="0"/>
                <a:cs typeface="Arial" pitchFamily="34" charset="0"/>
              </a:rPr>
              <a:t>ta assimilated at 09-30 18z of channel 130</a:t>
            </a:r>
            <a:endParaRPr lang="en-US" sz="1200" b="1" dirty="0">
              <a:solidFill>
                <a:prstClr val="black"/>
              </a:solidFill>
              <a:latin typeface="Arial" panose="020B0604020202020204" pitchFamily="34" charset="0"/>
              <a:cs typeface="Arial" pitchFamily="34" charset="0"/>
            </a:endParaRPr>
          </a:p>
        </p:txBody>
      </p:sp>
      <p:sp>
        <p:nvSpPr>
          <p:cNvPr id="9" name="TextBox 8"/>
          <p:cNvSpPr txBox="1"/>
          <p:nvPr/>
        </p:nvSpPr>
        <p:spPr>
          <a:xfrm>
            <a:off x="5088523" y="6519070"/>
            <a:ext cx="4205605" cy="276999"/>
          </a:xfrm>
          <a:prstGeom prst="rect">
            <a:avLst/>
          </a:prstGeom>
          <a:noFill/>
        </p:spPr>
        <p:txBody>
          <a:bodyPr wrap="square" rtlCol="0">
            <a:spAutoFit/>
          </a:bodyPr>
          <a:lstStyle/>
          <a:p>
            <a:pPr fontAlgn="auto">
              <a:spcBef>
                <a:spcPts val="0"/>
              </a:spcBef>
              <a:spcAft>
                <a:spcPts val="0"/>
              </a:spcAft>
            </a:pPr>
            <a:r>
              <a:rPr lang="en-US" sz="1200" b="1" dirty="0" err="1" smtClean="0">
                <a:solidFill>
                  <a:srgbClr val="FF0000"/>
                </a:solidFill>
                <a:latin typeface="Arial" panose="020B0604020202020204" pitchFamily="34" charset="0"/>
                <a:cs typeface="Arial" pitchFamily="34" charset="0"/>
              </a:rPr>
              <a:t>CrIS</a:t>
            </a:r>
            <a:r>
              <a:rPr lang="en-US" sz="1200" b="1" dirty="0" smtClean="0">
                <a:solidFill>
                  <a:srgbClr val="FF0000"/>
                </a:solidFill>
                <a:latin typeface="Arial" panose="020B0604020202020204" pitchFamily="34" charset="0"/>
                <a:cs typeface="Arial" pitchFamily="34" charset="0"/>
              </a:rPr>
              <a:t> CCR </a:t>
            </a:r>
            <a:r>
              <a:rPr lang="en-US" sz="1200" b="1" dirty="0" smtClean="0">
                <a:solidFill>
                  <a:prstClr val="black"/>
                </a:solidFill>
                <a:latin typeface="Arial" panose="020B0604020202020204" pitchFamily="34" charset="0"/>
                <a:cs typeface="Arial" pitchFamily="34" charset="0"/>
              </a:rPr>
              <a:t>assimilated at 09-30 18z of channel 130</a:t>
            </a:r>
            <a:endParaRPr lang="en-US" sz="1200" b="1" dirty="0">
              <a:solidFill>
                <a:prstClr val="black"/>
              </a:solidFill>
              <a:latin typeface="Arial" panose="020B0604020202020204" pitchFamily="34" charset="0"/>
              <a:cs typeface="Arial" pitchFamily="34" charset="0"/>
            </a:endParaRPr>
          </a:p>
        </p:txBody>
      </p:sp>
      <p:pic>
        <p:nvPicPr>
          <p:cNvPr id="10" name="Picture 2" descr="C:\PW-Study\Joaquin\experiments\GTS_4AMSUA_ATMS_CrIS_CC_newqc_3006\cris_weighting_funcion_temp_13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142" t="26164" r="15456" b="28995"/>
          <a:stretch/>
        </p:blipFill>
        <p:spPr bwMode="auto">
          <a:xfrm>
            <a:off x="6709016" y="381000"/>
            <a:ext cx="2377708" cy="27306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0769" y="3048000"/>
            <a:ext cx="8552180" cy="830997"/>
          </a:xfrm>
          <a:prstGeom prst="rect">
            <a:avLst/>
          </a:prstGeom>
          <a:noFill/>
        </p:spPr>
        <p:txBody>
          <a:bodyPr wrap="square" rtlCol="0">
            <a:spAutoFit/>
          </a:bodyPr>
          <a:lstStyle/>
          <a:p>
            <a:r>
              <a:rPr lang="en-US" dirty="0" smtClean="0">
                <a:solidFill>
                  <a:srgbClr val="0000FF"/>
                </a:solidFill>
                <a:latin typeface="Calibri"/>
                <a:cs typeface="Arial" pitchFamily="34" charset="0"/>
              </a:rPr>
              <a:t>How do </a:t>
            </a:r>
            <a:r>
              <a:rPr lang="en-US" dirty="0" err="1" smtClean="0">
                <a:solidFill>
                  <a:srgbClr val="0000FF"/>
                </a:solidFill>
                <a:latin typeface="Calibri"/>
                <a:cs typeface="Arial" pitchFamily="34" charset="0"/>
              </a:rPr>
              <a:t>CrIS</a:t>
            </a:r>
            <a:r>
              <a:rPr lang="en-US" dirty="0" smtClean="0">
                <a:solidFill>
                  <a:srgbClr val="0000FF"/>
                </a:solidFill>
                <a:latin typeface="Calibri"/>
                <a:cs typeface="Arial" pitchFamily="34" charset="0"/>
              </a:rPr>
              <a:t> cloud-cleared radiances (CCRs) (Li et al. 2005) with help of VIIRS improve track forecast?</a:t>
            </a:r>
            <a:endParaRPr lang="en-US" dirty="0">
              <a:solidFill>
                <a:srgbClr val="0000FF"/>
              </a:solidFill>
              <a:latin typeface="Calibri"/>
              <a:cs typeface="Arial" pitchFamily="34" charset="0"/>
            </a:endParaRPr>
          </a:p>
        </p:txBody>
      </p:sp>
      <p:sp>
        <p:nvSpPr>
          <p:cNvPr id="11" name="Slide Number Placeholder 3"/>
          <p:cNvSpPr txBox="1">
            <a:spLocks/>
          </p:cNvSpPr>
          <p:nvPr/>
        </p:nvSpPr>
        <p:spPr>
          <a:xfrm>
            <a:off x="64008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fld id="{86127236-894E-4EAD-89B1-0EF54CD8C024}" type="slidenum">
              <a:rPr lang="zh-CN" altLang="en-US" smtClean="0">
                <a:solidFill>
                  <a:prstClr val="black">
                    <a:tint val="75000"/>
                  </a:prstClr>
                </a:solidFill>
              </a:rPr>
              <a:pPr>
                <a:defRPr/>
              </a:pPr>
              <a:t>32</a:t>
            </a:fld>
            <a:endParaRPr lang="zh-CN" altLang="en-US" dirty="0">
              <a:solidFill>
                <a:prstClr val="black">
                  <a:tint val="75000"/>
                </a:prstClr>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95" y="531261"/>
            <a:ext cx="3048000" cy="2381250"/>
          </a:xfrm>
          <a:prstGeom prst="rect">
            <a:avLst/>
          </a:prstGeom>
        </p:spPr>
      </p:pic>
      <p:sp>
        <p:nvSpPr>
          <p:cNvPr id="3" name="TextBox 2"/>
          <p:cNvSpPr txBox="1"/>
          <p:nvPr/>
        </p:nvSpPr>
        <p:spPr>
          <a:xfrm>
            <a:off x="6522573" y="174393"/>
            <a:ext cx="2630207" cy="276999"/>
          </a:xfrm>
          <a:prstGeom prst="rect">
            <a:avLst/>
          </a:prstGeom>
          <a:noFill/>
        </p:spPr>
        <p:txBody>
          <a:bodyPr wrap="none" rtlCol="0">
            <a:spAutoFit/>
          </a:bodyPr>
          <a:lstStyle/>
          <a:p>
            <a:pPr defTabSz="457200" fontAlgn="auto">
              <a:spcBef>
                <a:spcPts val="0"/>
              </a:spcBef>
              <a:spcAft>
                <a:spcPts val="0"/>
              </a:spcAft>
            </a:pPr>
            <a:r>
              <a:rPr lang="en-US" sz="1200" dirty="0" smtClean="0">
                <a:solidFill>
                  <a:prstClr val="black"/>
                </a:solidFill>
                <a:latin typeface="Calibri"/>
              </a:rPr>
              <a:t>Weighting function of </a:t>
            </a:r>
            <a:r>
              <a:rPr lang="en-US" sz="1200" dirty="0" err="1" smtClean="0">
                <a:solidFill>
                  <a:prstClr val="black"/>
                </a:solidFill>
                <a:latin typeface="Calibri"/>
              </a:rPr>
              <a:t>CrIS</a:t>
            </a:r>
            <a:r>
              <a:rPr lang="en-US" sz="1200" dirty="0" smtClean="0">
                <a:solidFill>
                  <a:prstClr val="black"/>
                </a:solidFill>
                <a:latin typeface="Calibri"/>
              </a:rPr>
              <a:t> Channel 130</a:t>
            </a:r>
            <a:endParaRPr lang="en-US" sz="1200" dirty="0">
              <a:solidFill>
                <a:prstClr val="black"/>
              </a:solidFill>
              <a:latin typeface="Calibri"/>
            </a:endParaRPr>
          </a:p>
        </p:txBody>
      </p:sp>
      <p:sp>
        <p:nvSpPr>
          <p:cNvPr id="13" name="TextBox 12"/>
          <p:cNvSpPr txBox="1"/>
          <p:nvPr/>
        </p:nvSpPr>
        <p:spPr>
          <a:xfrm>
            <a:off x="-13651" y="94524"/>
            <a:ext cx="3201517" cy="338554"/>
          </a:xfrm>
          <a:prstGeom prst="rect">
            <a:avLst/>
          </a:prstGeom>
          <a:noFill/>
        </p:spPr>
        <p:txBody>
          <a:bodyPr wrap="none" rtlCol="0">
            <a:spAutoFit/>
          </a:bodyPr>
          <a:lstStyle/>
          <a:p>
            <a:pPr defTabSz="457200" fontAlgn="auto">
              <a:spcBef>
                <a:spcPts val="0"/>
              </a:spcBef>
              <a:spcAft>
                <a:spcPts val="0"/>
              </a:spcAft>
            </a:pPr>
            <a:r>
              <a:rPr lang="en-US" sz="1600" dirty="0" smtClean="0">
                <a:solidFill>
                  <a:prstClr val="black"/>
                </a:solidFill>
                <a:latin typeface="Calibri"/>
              </a:rPr>
              <a:t>Hurricane Joaquin (2015) best track</a:t>
            </a:r>
            <a:endParaRPr lang="en-US" sz="1600" dirty="0">
              <a:solidFill>
                <a:prstClr val="black"/>
              </a:solidFill>
              <a:latin typeface="Calibri"/>
            </a:endParaRPr>
          </a:p>
        </p:txBody>
      </p:sp>
      <p:sp>
        <p:nvSpPr>
          <p:cNvPr id="14" name="Slide Number Placeholder 3"/>
          <p:cNvSpPr txBox="1">
            <a:spLocks/>
          </p:cNvSpPr>
          <p:nvPr/>
        </p:nvSpPr>
        <p:spPr>
          <a:xfrm>
            <a:off x="7010400" y="6569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15" name="TextBox 14"/>
          <p:cNvSpPr txBox="1"/>
          <p:nvPr/>
        </p:nvSpPr>
        <p:spPr>
          <a:xfrm>
            <a:off x="8382000" y="3352800"/>
            <a:ext cx="699166" cy="307777"/>
          </a:xfrm>
          <a:prstGeom prst="rect">
            <a:avLst/>
          </a:prstGeom>
          <a:noFill/>
        </p:spPr>
        <p:txBody>
          <a:bodyPr wrap="none" rtlCol="0">
            <a:spAutoFit/>
          </a:bodyPr>
          <a:lstStyle/>
          <a:p>
            <a:r>
              <a:rPr lang="en-US" sz="1400" dirty="0" smtClean="0"/>
              <a:t>BT (K)</a:t>
            </a:r>
            <a:endParaRPr lang="en-US" sz="1400" dirty="0"/>
          </a:p>
        </p:txBody>
      </p:sp>
    </p:spTree>
    <p:extLst>
      <p:ext uri="{BB962C8B-B14F-4D97-AF65-F5344CB8AC3E}">
        <p14:creationId xmlns:p14="http://schemas.microsoft.com/office/powerpoint/2010/main" val="84579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165" t="7203" r="20780" b="70115"/>
          <a:stretch/>
        </p:blipFill>
        <p:spPr>
          <a:xfrm>
            <a:off x="3142464" y="-139414"/>
            <a:ext cx="6077736" cy="311121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831" t="8276" r="57969" b="70728"/>
          <a:stretch/>
        </p:blipFill>
        <p:spPr>
          <a:xfrm>
            <a:off x="152400" y="-76200"/>
            <a:ext cx="2765329" cy="274519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7050" b="17292"/>
          <a:stretch/>
        </p:blipFill>
        <p:spPr>
          <a:xfrm>
            <a:off x="990600" y="2808692"/>
            <a:ext cx="7718739" cy="3668308"/>
          </a:xfrm>
          <a:prstGeom prst="rect">
            <a:avLst/>
          </a:prstGeom>
        </p:spPr>
      </p:pic>
      <p:sp>
        <p:nvSpPr>
          <p:cNvPr id="7" name="TextBox 6"/>
          <p:cNvSpPr txBox="1"/>
          <p:nvPr/>
        </p:nvSpPr>
        <p:spPr>
          <a:xfrm>
            <a:off x="457200" y="5410200"/>
            <a:ext cx="2167581" cy="276999"/>
          </a:xfrm>
          <a:prstGeom prst="rect">
            <a:avLst/>
          </a:prstGeom>
          <a:noFill/>
        </p:spPr>
        <p:txBody>
          <a:bodyPr wrap="none" rtlCol="0">
            <a:spAutoFit/>
          </a:bodyPr>
          <a:lstStyle/>
          <a:p>
            <a:r>
              <a:rPr lang="en-US" sz="1200" dirty="0" smtClean="0"/>
              <a:t>Liu et al. 2016, IEEE-TGARS</a:t>
            </a:r>
            <a:endParaRPr lang="en-US" sz="1200" dirty="0"/>
          </a:p>
        </p:txBody>
      </p:sp>
      <p:sp>
        <p:nvSpPr>
          <p:cNvPr id="8" name="TextBox 7"/>
          <p:cNvSpPr txBox="1"/>
          <p:nvPr/>
        </p:nvSpPr>
        <p:spPr>
          <a:xfrm>
            <a:off x="228600" y="6357119"/>
            <a:ext cx="8763000" cy="553998"/>
          </a:xfrm>
          <a:prstGeom prst="rect">
            <a:avLst/>
          </a:prstGeom>
          <a:noFill/>
        </p:spPr>
        <p:txBody>
          <a:bodyPr wrap="square" rtlCol="0">
            <a:spAutoFit/>
          </a:bodyPr>
          <a:lstStyle/>
          <a:p>
            <a:r>
              <a:rPr lang="en-US" sz="1000" b="1" dirty="0" smtClean="0"/>
              <a:t>Left </a:t>
            </a:r>
            <a:r>
              <a:rPr lang="en-US" sz="1000" b="1" dirty="0"/>
              <a:t>panel (a) indicates the temperature RMSD (bold curves) and biases (thin curves) of AIRS-alone (EXP1; blue color) retrievals (blue), synergistic </a:t>
            </a:r>
            <a:r>
              <a:rPr lang="en-US" sz="1000" b="1" dirty="0" smtClean="0"/>
              <a:t>AIRS and </a:t>
            </a:r>
            <a:r>
              <a:rPr lang="en-US" sz="1000" b="1" dirty="0"/>
              <a:t>F3/C RO retrievals (EXP2; red color), and F3/C level 2 product (EXP3; black color), using the ECMWF interim analysis as the reference. The right </a:t>
            </a:r>
            <a:r>
              <a:rPr lang="en-US" sz="1000" b="1" dirty="0" smtClean="0"/>
              <a:t>panel (</a:t>
            </a:r>
            <a:r>
              <a:rPr lang="en-US" sz="1000" b="1" dirty="0"/>
              <a:t>b) shows the difference between the EXP2 and EXP1; negative values indicate reductions of RMSD.</a:t>
            </a:r>
          </a:p>
        </p:txBody>
      </p:sp>
      <p:sp>
        <p:nvSpPr>
          <p:cNvPr id="2" name="TextBox 1"/>
          <p:cNvSpPr txBox="1"/>
          <p:nvPr/>
        </p:nvSpPr>
        <p:spPr>
          <a:xfrm>
            <a:off x="6324599" y="5112603"/>
            <a:ext cx="2667001" cy="830997"/>
          </a:xfrm>
          <a:prstGeom prst="rect">
            <a:avLst/>
          </a:prstGeom>
          <a:noFill/>
        </p:spPr>
        <p:txBody>
          <a:bodyPr wrap="square" rtlCol="0">
            <a:spAutoFit/>
          </a:bodyPr>
          <a:lstStyle/>
          <a:p>
            <a:r>
              <a:rPr lang="en-US" dirty="0" smtClean="0"/>
              <a:t>Improvements using RO with IR</a:t>
            </a:r>
            <a:endParaRPr lang="en-US" dirty="0"/>
          </a:p>
        </p:txBody>
      </p:sp>
      <p:sp>
        <p:nvSpPr>
          <p:cNvPr id="9" name="Slide Number Placeholder 3"/>
          <p:cNvSpPr txBox="1">
            <a:spLocks/>
          </p:cNvSpPr>
          <p:nvPr/>
        </p:nvSpPr>
        <p:spPr>
          <a:xfrm>
            <a:off x="7010400" y="6569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163213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CC"/>
                </a:solidFill>
              </a:rPr>
              <a:t>Outline</a:t>
            </a:r>
            <a:endParaRPr lang="en-US" dirty="0">
              <a:solidFill>
                <a:srgbClr val="0000CC"/>
              </a:solidFill>
            </a:endParaRPr>
          </a:p>
        </p:txBody>
      </p:sp>
      <p:sp>
        <p:nvSpPr>
          <p:cNvPr id="3" name="Content Placeholder 2"/>
          <p:cNvSpPr>
            <a:spLocks noGrp="1"/>
          </p:cNvSpPr>
          <p:nvPr>
            <p:ph idx="1"/>
          </p:nvPr>
        </p:nvSpPr>
        <p:spPr>
          <a:xfrm>
            <a:off x="152400" y="1219200"/>
            <a:ext cx="8763000" cy="5029200"/>
          </a:xfrm>
        </p:spPr>
        <p:txBody>
          <a:bodyPr>
            <a:normAutofit/>
          </a:bodyPr>
          <a:lstStyle/>
          <a:p>
            <a:r>
              <a:rPr lang="en-US" dirty="0" smtClean="0"/>
              <a:t>History </a:t>
            </a:r>
            <a:r>
              <a:rPr lang="en-US" dirty="0"/>
              <a:t>of soundings from </a:t>
            </a:r>
            <a:r>
              <a:rPr lang="en-US" dirty="0" smtClean="0"/>
              <a:t>space</a:t>
            </a:r>
            <a:endParaRPr lang="en-US" dirty="0"/>
          </a:p>
          <a:p>
            <a:r>
              <a:rPr lang="en-US" dirty="0" smtClean="0"/>
              <a:t>Status </a:t>
            </a:r>
            <a:r>
              <a:rPr lang="en-US" dirty="0"/>
              <a:t>of current sounding systems from space (IR, MW, RO</a:t>
            </a:r>
            <a:r>
              <a:rPr lang="en-US" dirty="0" smtClean="0"/>
              <a:t>) and the uniqueness </a:t>
            </a:r>
            <a:r>
              <a:rPr lang="en-US" dirty="0"/>
              <a:t>of high spectral resolution IR </a:t>
            </a:r>
            <a:r>
              <a:rPr lang="en-US" dirty="0" smtClean="0"/>
              <a:t>soundings</a:t>
            </a:r>
            <a:endParaRPr lang="en-US" dirty="0"/>
          </a:p>
          <a:p>
            <a:r>
              <a:rPr lang="en-US" dirty="0" smtClean="0"/>
              <a:t>Applications of sounding from space </a:t>
            </a:r>
          </a:p>
          <a:p>
            <a:r>
              <a:rPr lang="en-US" dirty="0" smtClean="0">
                <a:solidFill>
                  <a:srgbClr val="0000CC"/>
                </a:solidFill>
              </a:rPr>
              <a:t>Gaps </a:t>
            </a:r>
            <a:r>
              <a:rPr lang="en-US" dirty="0">
                <a:solidFill>
                  <a:srgbClr val="0000CC"/>
                </a:solidFill>
              </a:rPr>
              <a:t>and unmet requirement (high temporal advanced sounding system from </a:t>
            </a:r>
            <a:r>
              <a:rPr lang="en-US" dirty="0" smtClean="0">
                <a:solidFill>
                  <a:srgbClr val="0000CC"/>
                </a:solidFill>
              </a:rPr>
              <a:t>GEO)</a:t>
            </a:r>
          </a:p>
          <a:p>
            <a:r>
              <a:rPr lang="en-US" dirty="0" smtClean="0"/>
              <a:t>Summary and future perspective</a:t>
            </a:r>
            <a:endParaRPr lang="en-US"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1165254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3757" y="-155929"/>
            <a:ext cx="9951522" cy="927825"/>
          </a:xfrm>
        </p:spPr>
        <p:txBody>
          <a:bodyPr>
            <a:normAutofit/>
          </a:bodyPr>
          <a:lstStyle/>
          <a:p>
            <a:r>
              <a:rPr lang="en-US" sz="2800" dirty="0" smtClean="0">
                <a:solidFill>
                  <a:srgbClr val="0000FF"/>
                </a:solidFill>
                <a:latin typeface="Arial" panose="020B0604020202020204" pitchFamily="34" charset="0"/>
                <a:cs typeface="Arial" panose="020B0604020202020204" pitchFamily="34" charset="0"/>
              </a:rPr>
              <a:t>Why do we need GEO hyperspectral IR sounders?</a:t>
            </a:r>
            <a:endParaRPr lang="en-US" sz="2800" dirty="0">
              <a:solidFill>
                <a:srgbClr val="0000FF"/>
              </a:solidFill>
              <a:latin typeface="Arial" panose="020B0604020202020204" pitchFamily="34" charset="0"/>
              <a:cs typeface="Arial" panose="020B0604020202020204" pitchFamily="34" charset="0"/>
            </a:endParaRPr>
          </a:p>
        </p:txBody>
      </p:sp>
      <p:pic>
        <p:nvPicPr>
          <p:cNvPr id="7" name="Content Placeholder 4" descr="satellite_reduces_forecast_error.pn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065" t="5149" r="3558"/>
          <a:stretch/>
        </p:blipFill>
        <p:spPr>
          <a:xfrm>
            <a:off x="276826" y="712566"/>
            <a:ext cx="4742688" cy="4292934"/>
          </a:xfrm>
        </p:spPr>
      </p:pic>
      <p:sp>
        <p:nvSpPr>
          <p:cNvPr id="9" name="TextBox 8"/>
          <p:cNvSpPr txBox="1"/>
          <p:nvPr/>
        </p:nvSpPr>
        <p:spPr>
          <a:xfrm>
            <a:off x="23751" y="5039167"/>
            <a:ext cx="4631374" cy="163121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defTabSz="457200" fontAlgn="auto">
              <a:spcBef>
                <a:spcPts val="0"/>
              </a:spcBef>
              <a:spcAft>
                <a:spcPts val="0"/>
              </a:spcAft>
              <a:buFont typeface="Arial"/>
              <a:buChar char="•"/>
            </a:pPr>
            <a:r>
              <a:rPr lang="en-US" sz="2000" dirty="0" smtClean="0">
                <a:solidFill>
                  <a:srgbClr val="0000FF"/>
                </a:solidFill>
                <a:latin typeface="Arial" panose="020B0604020202020204" pitchFamily="34" charset="0"/>
                <a:cs typeface="Arial" panose="020B0604020202020204" pitchFamily="34" charset="0"/>
              </a:rPr>
              <a:t>Compared with LEO:</a:t>
            </a:r>
            <a:r>
              <a:rPr lang="en-US" sz="2000" b="1" dirty="0" smtClean="0">
                <a:solidFill>
                  <a:srgbClr val="0000FF"/>
                </a:solidFill>
                <a:latin typeface="Arial" panose="020B0604020202020204" pitchFamily="34" charset="0"/>
                <a:cs typeface="Arial" panose="020B0604020202020204" pitchFamily="34" charset="0"/>
              </a:rPr>
              <a:t> Larger spatial coverage </a:t>
            </a:r>
            <a:r>
              <a:rPr lang="en-US" sz="2000" dirty="0" smtClean="0">
                <a:solidFill>
                  <a:srgbClr val="0000FF"/>
                </a:solidFill>
                <a:latin typeface="Arial" panose="020B0604020202020204" pitchFamily="34" charset="0"/>
                <a:cs typeface="Arial" panose="020B0604020202020204" pitchFamily="34" charset="0"/>
              </a:rPr>
              <a:t>and </a:t>
            </a:r>
            <a:r>
              <a:rPr lang="en-US" sz="2000" b="1" dirty="0" smtClean="0">
                <a:solidFill>
                  <a:srgbClr val="0000FF"/>
                </a:solidFill>
                <a:latin typeface="Arial" panose="020B0604020202020204" pitchFamily="34" charset="0"/>
                <a:cs typeface="Arial" panose="020B0604020202020204" pitchFamily="34" charset="0"/>
              </a:rPr>
              <a:t>higher temporal resolution</a:t>
            </a:r>
            <a:r>
              <a:rPr lang="en-US" sz="2000" dirty="0" smtClean="0">
                <a:solidFill>
                  <a:srgbClr val="0000FF"/>
                </a:solidFill>
                <a:latin typeface="Arial" panose="020B0604020202020204" pitchFamily="34" charset="0"/>
                <a:cs typeface="Arial" panose="020B0604020202020204" pitchFamily="34" charset="0"/>
              </a:rPr>
              <a:t> for regional models</a:t>
            </a:r>
          </a:p>
          <a:p>
            <a:pPr marL="285750" indent="-285750" defTabSz="457200" fontAlgn="auto">
              <a:spcBef>
                <a:spcPts val="0"/>
              </a:spcBef>
              <a:spcAft>
                <a:spcPts val="0"/>
              </a:spcAft>
              <a:buFont typeface="Arial"/>
              <a:buChar char="•"/>
            </a:pPr>
            <a:r>
              <a:rPr lang="en-US" sz="2000" dirty="0" smtClean="0">
                <a:solidFill>
                  <a:srgbClr val="0000FF"/>
                </a:solidFill>
                <a:latin typeface="Arial" panose="020B0604020202020204" pitchFamily="34" charset="0"/>
                <a:cs typeface="Arial" panose="020B0604020202020204" pitchFamily="34" charset="0"/>
              </a:rPr>
              <a:t>Compared with microwave sounders: finer vertical resolution</a:t>
            </a:r>
            <a:endParaRPr lang="en-US" sz="2000" dirty="0">
              <a:solidFill>
                <a:srgbClr val="0000FF"/>
              </a:solidFill>
              <a:latin typeface="Arial" panose="020B0604020202020204" pitchFamily="34" charset="0"/>
              <a:cs typeface="Arial" panose="020B0604020202020204" pitchFamily="34" charset="0"/>
            </a:endParaRPr>
          </a:p>
        </p:txBody>
      </p:sp>
      <p:sp>
        <p:nvSpPr>
          <p:cNvPr id="10" name="TextBox 9"/>
          <p:cNvSpPr txBox="1"/>
          <p:nvPr/>
        </p:nvSpPr>
        <p:spPr>
          <a:xfrm>
            <a:off x="927892" y="1433632"/>
            <a:ext cx="3392191" cy="227009"/>
          </a:xfrm>
          <a:prstGeom prst="rect">
            <a:avLst/>
          </a:prstGeom>
          <a:solidFill>
            <a:srgbClr val="FF0000">
              <a:alpha val="46000"/>
            </a:srgbClr>
          </a:solidFill>
        </p:spPr>
        <p:txBody>
          <a:bodyPr wrap="square" rtlCol="0">
            <a:noAutofit/>
          </a:bodyPr>
          <a:lstStyle/>
          <a:p>
            <a:pPr defTabSz="457200" fontAlgn="auto">
              <a:spcBef>
                <a:spcPts val="0"/>
              </a:spcBef>
              <a:spcAft>
                <a:spcPts val="0"/>
              </a:spcAft>
            </a:pPr>
            <a:r>
              <a:rPr lang="en-US" sz="1800" dirty="0" smtClean="0">
                <a:solidFill>
                  <a:prstClr val="black"/>
                </a:solidFill>
                <a:latin typeface="Calibri"/>
              </a:rPr>
              <a:t>                                                                                                                  </a:t>
            </a:r>
            <a:endParaRPr lang="en-US" sz="1800" dirty="0">
              <a:solidFill>
                <a:prstClr val="black"/>
              </a:solidFill>
              <a:latin typeface="Calibri"/>
            </a:endParaRPr>
          </a:p>
        </p:txBody>
      </p:sp>
      <p:sp>
        <p:nvSpPr>
          <p:cNvPr id="4" name="Rectangle 3"/>
          <p:cNvSpPr/>
          <p:nvPr/>
        </p:nvSpPr>
        <p:spPr>
          <a:xfrm>
            <a:off x="5213268" y="4641492"/>
            <a:ext cx="3859475" cy="1938992"/>
          </a:xfrm>
          <a:prstGeom prst="rect">
            <a:avLst/>
          </a:prstGeom>
          <a:solidFill>
            <a:srgbClr val="FFCCFF"/>
          </a:solidFill>
        </p:spPr>
        <p:style>
          <a:lnRef idx="2">
            <a:schemeClr val="accent6"/>
          </a:lnRef>
          <a:fillRef idx="1">
            <a:schemeClr val="lt1"/>
          </a:fillRef>
          <a:effectRef idx="0">
            <a:schemeClr val="accent6"/>
          </a:effectRef>
          <a:fontRef idx="minor">
            <a:schemeClr val="dk1"/>
          </a:fontRef>
        </p:style>
        <p:txBody>
          <a:bodyPr wrap="square">
            <a:spAutoFit/>
          </a:bodyPr>
          <a:lstStyle/>
          <a:p>
            <a:pPr defTabSz="457200" fontAlgn="auto">
              <a:spcBef>
                <a:spcPts val="0"/>
              </a:spcBef>
              <a:spcAft>
                <a:spcPts val="0"/>
              </a:spcAft>
            </a:pPr>
            <a:r>
              <a:rPr lang="en-US" sz="2000" dirty="0" smtClean="0">
                <a:solidFill>
                  <a:prstClr val="black"/>
                </a:solidFill>
                <a:latin typeface="Arial" panose="020B0604020202020204" pitchFamily="34" charset="0"/>
                <a:cs typeface="Arial" panose="020B0604020202020204" pitchFamily="34" charset="0"/>
              </a:rPr>
              <a:t>Q: GEO high </a:t>
            </a:r>
            <a:r>
              <a:rPr lang="en-US" sz="2000" dirty="0">
                <a:solidFill>
                  <a:prstClr val="black"/>
                </a:solidFill>
                <a:latin typeface="Arial" panose="020B0604020202020204" pitchFamily="34" charset="0"/>
                <a:cs typeface="Arial" panose="020B0604020202020204" pitchFamily="34" charset="0"/>
              </a:rPr>
              <a:t>temporal resolution observations </a:t>
            </a:r>
            <a:r>
              <a:rPr lang="en-US" sz="2000" dirty="0" smtClean="0">
                <a:solidFill>
                  <a:prstClr val="black"/>
                </a:solidFill>
                <a:latin typeface="Arial" panose="020B0604020202020204" pitchFamily="34" charset="0"/>
                <a:cs typeface="Arial" panose="020B0604020202020204" pitchFamily="34" charset="0"/>
              </a:rPr>
              <a:t>GEO </a:t>
            </a:r>
            <a:r>
              <a:rPr lang="en-US" sz="2000" dirty="0">
                <a:solidFill>
                  <a:prstClr val="black"/>
                </a:solidFill>
                <a:latin typeface="Arial" panose="020B0604020202020204" pitchFamily="34" charset="0"/>
                <a:cs typeface="Arial" panose="020B0604020202020204" pitchFamily="34" charset="0"/>
              </a:rPr>
              <a:t>provide critical information for nowcasting, </a:t>
            </a:r>
            <a:r>
              <a:rPr lang="en-US" sz="2000" dirty="0" smtClean="0">
                <a:solidFill>
                  <a:prstClr val="black"/>
                </a:solidFill>
                <a:latin typeface="Arial" panose="020B0604020202020204" pitchFamily="34" charset="0"/>
                <a:cs typeface="Arial" panose="020B0604020202020204" pitchFamily="34" charset="0"/>
              </a:rPr>
              <a:t>what is the impact in NWP models, for example, on storm forecasts?</a:t>
            </a:r>
            <a:endParaRPr lang="en-US" sz="2000" dirty="0">
              <a:solidFill>
                <a:prstClr val="black"/>
              </a:solidFill>
              <a:latin typeface="Arial" panose="020B0604020202020204" pitchFamily="34" charset="0"/>
              <a:cs typeface="Arial" panose="020B0604020202020204" pitchFamily="34" charset="0"/>
            </a:endParaRPr>
          </a:p>
        </p:txBody>
      </p:sp>
      <p:pic>
        <p:nvPicPr>
          <p:cNvPr id="11" name="Picture 10" descr="geo_leo_coverage_slow.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667" y="767586"/>
            <a:ext cx="4097867" cy="3511872"/>
          </a:xfrm>
          <a:prstGeom prst="rect">
            <a:avLst/>
          </a:prstGeom>
        </p:spPr>
      </p:pic>
      <p:sp>
        <p:nvSpPr>
          <p:cNvPr id="8" name="Slide Number Placeholder 3"/>
          <p:cNvSpPr txBox="1">
            <a:spLocks/>
          </p:cNvSpPr>
          <p:nvPr/>
        </p:nvSpPr>
        <p:spPr>
          <a:xfrm>
            <a:off x="6934200" y="65690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59895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01-track_rmse-cro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0648"/>
            <a:ext cx="9144000" cy="4319337"/>
          </a:xfrm>
          <a:prstGeom prst="rect">
            <a:avLst/>
          </a:prstGeom>
        </p:spPr>
      </p:pic>
      <p:sp>
        <p:nvSpPr>
          <p:cNvPr id="2" name="Title 1"/>
          <p:cNvSpPr>
            <a:spLocks noGrp="1"/>
          </p:cNvSpPr>
          <p:nvPr>
            <p:ph type="title"/>
          </p:nvPr>
        </p:nvSpPr>
        <p:spPr>
          <a:xfrm>
            <a:off x="973781" y="-13126"/>
            <a:ext cx="7623959" cy="903774"/>
          </a:xfrm>
        </p:spPr>
        <p:txBody>
          <a:bodyPr>
            <a:noAutofit/>
          </a:bodyPr>
          <a:lstStyle/>
          <a:p>
            <a:r>
              <a:rPr lang="en-US" sz="2800" dirty="0" smtClean="0">
                <a:solidFill>
                  <a:srgbClr val="0000FF"/>
                </a:solidFill>
                <a:latin typeface="Arial" panose="020B0604020202020204" pitchFamily="34" charset="0"/>
                <a:cs typeface="Arial" panose="020B0604020202020204" pitchFamily="34" charset="0"/>
              </a:rPr>
              <a:t>A. Value-added impact of GEO over LEO on TC track forecasts due to spatial coverage</a:t>
            </a:r>
            <a:endParaRPr lang="en-US" sz="2800" dirty="0">
              <a:solidFill>
                <a:srgbClr val="0000FF"/>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190004" y="4882722"/>
            <a:ext cx="8763987" cy="1672457"/>
          </a:xfrm>
        </p:spPr>
        <p:txBody>
          <a:bodyPr>
            <a:noAutofit/>
          </a:bodyPr>
          <a:lstStyle/>
          <a:p>
            <a:r>
              <a:rPr lang="en-US" sz="2000" dirty="0" smtClean="0">
                <a:latin typeface="Arial" panose="020B0604020202020204" pitchFamily="34" charset="0"/>
                <a:cs typeface="Arial" panose="020B0604020202020204" pitchFamily="34" charset="0"/>
              </a:rPr>
              <a:t>Results are from 6-hour cycling</a:t>
            </a:r>
          </a:p>
          <a:p>
            <a:r>
              <a:rPr lang="en-US" sz="2000" dirty="0" smtClean="0">
                <a:latin typeface="Arial" panose="020B0604020202020204" pitchFamily="34" charset="0"/>
                <a:cs typeface="Arial" panose="020B0604020202020204" pitchFamily="34" charset="0"/>
              </a:rPr>
              <a:t>GEO +RAOB &gt; LEO +RAOB</a:t>
            </a:r>
          </a:p>
          <a:p>
            <a:r>
              <a:rPr lang="en-US" sz="2000" b="1" dirty="0" smtClean="0">
                <a:solidFill>
                  <a:srgbClr val="0000FF"/>
                </a:solidFill>
                <a:latin typeface="Arial" panose="020B0604020202020204" pitchFamily="34" charset="0"/>
                <a:cs typeface="Arial" panose="020B0604020202020204" pitchFamily="34" charset="0"/>
              </a:rPr>
              <a:t>Larger spatial coverage from GEO provides value-added impact</a:t>
            </a:r>
          </a:p>
          <a:p>
            <a:r>
              <a:rPr lang="en-US" sz="2000" dirty="0" smtClean="0">
                <a:latin typeface="Arial" panose="020B0604020202020204" pitchFamily="34" charset="0"/>
                <a:cs typeface="Arial" panose="020B0604020202020204" pitchFamily="34" charset="0"/>
              </a:rPr>
              <a:t>None cycling and 3-hour cycling show similar results</a:t>
            </a:r>
          </a:p>
        </p:txBody>
      </p:sp>
      <p:sp>
        <p:nvSpPr>
          <p:cNvPr id="6" name="TextBox 5"/>
          <p:cNvSpPr txBox="1"/>
          <p:nvPr/>
        </p:nvSpPr>
        <p:spPr>
          <a:xfrm>
            <a:off x="5429033" y="1579258"/>
            <a:ext cx="1785169" cy="369332"/>
          </a:xfrm>
          <a:prstGeom prst="rect">
            <a:avLst/>
          </a:prstGeom>
          <a:solidFill>
            <a:schemeClr val="bg1"/>
          </a:solidFill>
        </p:spPr>
        <p:txBody>
          <a:bodyPr wrap="none" rtlCol="0">
            <a:spAutoFit/>
          </a:bodyPr>
          <a:lstStyle/>
          <a:p>
            <a:pPr defTabSz="457200" fontAlgn="auto">
              <a:spcBef>
                <a:spcPts val="0"/>
              </a:spcBef>
              <a:spcAft>
                <a:spcPts val="0"/>
              </a:spcAft>
            </a:pPr>
            <a:r>
              <a:rPr lang="en-US" sz="1800" b="1" dirty="0" smtClean="0">
                <a:solidFill>
                  <a:prstClr val="black"/>
                </a:solidFill>
                <a:latin typeface="Calibri"/>
              </a:rPr>
              <a:t>Track RMSE (km)</a:t>
            </a:r>
            <a:endParaRPr lang="en-US" sz="1800" b="1" dirty="0">
              <a:solidFill>
                <a:prstClr val="black"/>
              </a:solidFill>
              <a:latin typeface="Calibri"/>
            </a:endParaRPr>
          </a:p>
        </p:txBody>
      </p:sp>
      <p:sp>
        <p:nvSpPr>
          <p:cNvPr id="4" name="TextBox 3"/>
          <p:cNvSpPr txBox="1"/>
          <p:nvPr/>
        </p:nvSpPr>
        <p:spPr>
          <a:xfrm>
            <a:off x="6629400" y="4883618"/>
            <a:ext cx="2116285" cy="461665"/>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Quick r-OSSE</a:t>
            </a:r>
            <a:endParaRPr lang="en-US" dirty="0"/>
          </a:p>
        </p:txBody>
      </p:sp>
      <p:sp>
        <p:nvSpPr>
          <p:cNvPr id="7"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301450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subTitle" idx="1"/>
          </p:nvPr>
        </p:nvSpPr>
        <p:spPr>
          <a:xfrm>
            <a:off x="1079500" y="4903788"/>
            <a:ext cx="6670675" cy="1460500"/>
          </a:xfrm>
        </p:spPr>
        <p:txBody>
          <a:bodyPr/>
          <a:lstStyle/>
          <a:p>
            <a:r>
              <a:rPr lang="en-GB" altLang="en-US" sz="2000" b="1" dirty="0">
                <a:solidFill>
                  <a:schemeClr val="tx1"/>
                </a:solidFill>
              </a:rPr>
              <a:t>Presented by</a:t>
            </a:r>
          </a:p>
          <a:p>
            <a:r>
              <a:rPr lang="en-GB" altLang="en-US" sz="2000" b="1" dirty="0">
                <a:solidFill>
                  <a:schemeClr val="tx1"/>
                </a:solidFill>
              </a:rPr>
              <a:t>Johannes </a:t>
            </a:r>
            <a:r>
              <a:rPr lang="en-GB" altLang="en-US" sz="2000" b="1" dirty="0" err="1">
                <a:solidFill>
                  <a:schemeClr val="tx1"/>
                </a:solidFill>
              </a:rPr>
              <a:t>Schmetz</a:t>
            </a:r>
            <a:r>
              <a:rPr lang="en-GB" altLang="en-US" sz="2400" b="1" dirty="0">
                <a:solidFill>
                  <a:schemeClr val="tx1"/>
                </a:solidFill>
              </a:rPr>
              <a:t> </a:t>
            </a:r>
          </a:p>
          <a:p>
            <a:r>
              <a:rPr lang="en-GB" altLang="en-US" sz="2400" b="1" dirty="0">
                <a:solidFill>
                  <a:schemeClr val="tx1"/>
                </a:solidFill>
              </a:rPr>
              <a:t>EUMETSAT</a:t>
            </a:r>
          </a:p>
        </p:txBody>
      </p:sp>
      <p:sp>
        <p:nvSpPr>
          <p:cNvPr id="94211" name="Rectangle 3"/>
          <p:cNvSpPr>
            <a:spLocks noGrp="1" noChangeArrowheads="1"/>
          </p:cNvSpPr>
          <p:nvPr>
            <p:ph type="ctrTitle"/>
          </p:nvPr>
        </p:nvSpPr>
        <p:spPr>
          <a:xfrm>
            <a:off x="517525" y="1343025"/>
            <a:ext cx="7837488" cy="1781175"/>
          </a:xfrm>
        </p:spPr>
        <p:txBody>
          <a:bodyPr/>
          <a:lstStyle/>
          <a:p>
            <a:pPr algn="ctr"/>
            <a:r>
              <a:rPr lang="en-GB" altLang="en-US" sz="2800" dirty="0">
                <a:solidFill>
                  <a:schemeClr val="tx1"/>
                </a:solidFill>
              </a:rPr>
              <a:t>The Need for Hyperspectral Sounders in Geostationary Orbit:</a:t>
            </a:r>
            <a:br>
              <a:rPr lang="en-GB" altLang="en-US" sz="2800" dirty="0">
                <a:solidFill>
                  <a:schemeClr val="tx1"/>
                </a:solidFill>
              </a:rPr>
            </a:br>
            <a:r>
              <a:rPr lang="en-GB" altLang="en-US" sz="2800" dirty="0">
                <a:solidFill>
                  <a:schemeClr val="tx1"/>
                </a:solidFill>
              </a:rPr>
              <a:t>International Perspective</a:t>
            </a:r>
            <a:br>
              <a:rPr lang="en-GB" altLang="en-US" sz="2800" dirty="0">
                <a:solidFill>
                  <a:schemeClr val="tx1"/>
                </a:solidFill>
              </a:rPr>
            </a:br>
            <a:endParaRPr lang="en-GB" altLang="en-US" sz="2800" dirty="0">
              <a:solidFill>
                <a:schemeClr val="tx1"/>
              </a:solidFill>
            </a:endParaRPr>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137876246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a:r>
              <a:rPr lang="en-GB" altLang="en-US" sz="2400"/>
              <a:t>CGMS and WMO have  clearly recognised the need for hyperspectral sounding from geo-stationary orbit (1)</a:t>
            </a:r>
          </a:p>
        </p:txBody>
      </p:sp>
      <p:sp>
        <p:nvSpPr>
          <p:cNvPr id="96259" name="Rectangle 3"/>
          <p:cNvSpPr>
            <a:spLocks noGrp="1" noChangeArrowheads="1"/>
          </p:cNvSpPr>
          <p:nvPr>
            <p:ph type="body" idx="1"/>
          </p:nvPr>
        </p:nvSpPr>
        <p:spPr/>
        <p:txBody>
          <a:bodyPr/>
          <a:lstStyle/>
          <a:p>
            <a:r>
              <a:rPr lang="en-US" altLang="en-US" sz="3200">
                <a:solidFill>
                  <a:srgbClr val="003399"/>
                </a:solidFill>
                <a:latin typeface="Trebuchet MS" panose="020B0603020202020204" pitchFamily="34" charset="0"/>
              </a:rPr>
              <a:t>Action 31.36 from CGMS in 2003 reads: </a:t>
            </a:r>
          </a:p>
          <a:p>
            <a:pPr lvl="1"/>
            <a:r>
              <a:rPr lang="en-US" altLang="en-US" sz="3200">
                <a:solidFill>
                  <a:srgbClr val="003399"/>
                </a:solidFill>
                <a:latin typeface="Trebuchet MS" panose="020B0603020202020204" pitchFamily="34" charset="0"/>
              </a:rPr>
              <a:t>CGMS satellite operators to inform CGMS XXXII on plans to achieve the goal that all geostationary imagers should be upgraded to at least the level of SEVIRI by the 2015 timeframe; </a:t>
            </a:r>
            <a:r>
              <a:rPr lang="en-US" altLang="en-US" sz="3200" b="1">
                <a:solidFill>
                  <a:srgbClr val="003399"/>
                </a:solidFill>
                <a:latin typeface="Trebuchet MS" panose="020B0603020202020204" pitchFamily="34" charset="0"/>
              </a:rPr>
              <a:t>and frequent IR sounding should be made by high resolution spectrometers within the same timeframe</a:t>
            </a:r>
            <a:r>
              <a:rPr lang="en-US" altLang="en-US" sz="3200">
                <a:solidFill>
                  <a:srgbClr val="003399"/>
                </a:solidFill>
                <a:latin typeface="Trebuchet MS" panose="020B0603020202020204" pitchFamily="34" charset="0"/>
              </a:rPr>
              <a:t>. </a:t>
            </a:r>
            <a:endParaRPr lang="en-GB" altLang="en-US" sz="3200"/>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80424305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00038" y="-201613"/>
            <a:ext cx="8967787" cy="1655763"/>
          </a:xfrm>
        </p:spPr>
        <p:txBody>
          <a:bodyPr/>
          <a:lstStyle/>
          <a:p>
            <a:pPr algn="ctr"/>
            <a:r>
              <a:rPr lang="en-GB" altLang="en-US" sz="2000"/>
              <a:t>WMO Commission for Basic Systems:</a:t>
            </a:r>
            <a:br>
              <a:rPr lang="en-GB" altLang="en-US" sz="2000"/>
            </a:br>
            <a:r>
              <a:rPr lang="en-GB" altLang="en-US" sz="2000"/>
              <a:t>Expert Team on Evolution of the global observing system (1)</a:t>
            </a:r>
            <a:r>
              <a:rPr lang="en-GB" altLang="en-US" sz="1600"/>
              <a:t/>
            </a:r>
            <a:br>
              <a:rPr lang="en-GB" altLang="en-US" sz="1600"/>
            </a:br>
            <a:endParaRPr lang="en-GB" altLang="en-US" sz="1600"/>
          </a:p>
        </p:txBody>
      </p:sp>
      <p:sp>
        <p:nvSpPr>
          <p:cNvPr id="97283" name="Rectangle 3"/>
          <p:cNvSpPr>
            <a:spLocks noGrp="1" noChangeArrowheads="1"/>
          </p:cNvSpPr>
          <p:nvPr>
            <p:ph type="body" idx="1"/>
          </p:nvPr>
        </p:nvSpPr>
        <p:spPr/>
        <p:txBody>
          <a:bodyPr/>
          <a:lstStyle/>
          <a:p>
            <a:endParaRPr lang="en-GB" altLang="en-US"/>
          </a:p>
          <a:p>
            <a:r>
              <a:rPr lang="en-GB" altLang="en-US" sz="1600"/>
              <a:t>From Report of the 4th Session, Geneva, Switzerland, 7-11 July 2008, chaired by Dr. John Eyre</a:t>
            </a:r>
          </a:p>
          <a:p>
            <a:endParaRPr lang="en-GB" altLang="en-US"/>
          </a:p>
          <a:p>
            <a:r>
              <a:rPr lang="en-GB" altLang="en-US"/>
              <a:t>GEO Sounders:</a:t>
            </a:r>
          </a:p>
          <a:p>
            <a:r>
              <a:rPr lang="en-GB" altLang="en-US"/>
              <a:t> – All meteorological geostationary satellites should be equipped with hyperspectral infrared sensors for frequent temperature/humidity sounding as well as tracer wind profiling with adequately high resolution (horizontal, vertical and time).</a:t>
            </a:r>
          </a:p>
          <a:p>
            <a:endParaRPr lang="en-GB" altLang="en-US"/>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1788923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8178" name="组合 46"/>
          <p:cNvGrpSpPr>
            <a:grpSpLocks/>
          </p:cNvGrpSpPr>
          <p:nvPr/>
        </p:nvGrpSpPr>
        <p:grpSpPr bwMode="auto">
          <a:xfrm>
            <a:off x="-33490" y="790438"/>
            <a:ext cx="9136063" cy="5932736"/>
            <a:chOff x="250008" y="799852"/>
            <a:chExt cx="9134685" cy="5932736"/>
          </a:xfrm>
        </p:grpSpPr>
        <p:pic>
          <p:nvPicPr>
            <p:cNvPr id="178190" name="图片 3"/>
            <p:cNvPicPr>
              <a:picLocks noChangeAspect="1"/>
            </p:cNvPicPr>
            <p:nvPr/>
          </p:nvPicPr>
          <p:blipFill>
            <a:blip r:embed="rId2">
              <a:extLst>
                <a:ext uri="{28A0092B-C50C-407E-A947-70E740481C1C}">
                  <a14:useLocalDpi xmlns:a14="http://schemas.microsoft.com/office/drawing/2010/main" val="0"/>
                </a:ext>
              </a:extLst>
            </a:blip>
            <a:srcRect l="22221" t="21376" b="27196"/>
            <a:stretch>
              <a:fillRect/>
            </a:stretch>
          </p:blipFill>
          <p:spPr bwMode="auto">
            <a:xfrm>
              <a:off x="1517837" y="1707477"/>
              <a:ext cx="7866856" cy="33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椭圆 5"/>
            <p:cNvSpPr>
              <a:spLocks noChangeAspect="1"/>
            </p:cNvSpPr>
            <p:nvPr/>
          </p:nvSpPr>
          <p:spPr bwMode="auto">
            <a:xfrm>
              <a:off x="4345140" y="1624013"/>
              <a:ext cx="487289" cy="460375"/>
            </a:xfrm>
            <a:prstGeom prst="ellipse">
              <a:avLst/>
            </a:prstGeom>
            <a:solidFill>
              <a:schemeClr val="bg1"/>
            </a:solid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椭圆 6"/>
            <p:cNvSpPr>
              <a:spLocks noChangeAspect="1"/>
            </p:cNvSpPr>
            <p:nvPr/>
          </p:nvSpPr>
          <p:spPr bwMode="auto">
            <a:xfrm>
              <a:off x="3337230" y="1830388"/>
              <a:ext cx="538081" cy="508000"/>
            </a:xfrm>
            <a:prstGeom prst="ellipse">
              <a:avLst/>
            </a:prstGeom>
            <a:solidFill>
              <a:schemeClr val="bg1"/>
            </a:solid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8" name="椭圆 7"/>
            <p:cNvSpPr>
              <a:spLocks noChangeAspect="1"/>
            </p:cNvSpPr>
            <p:nvPr/>
          </p:nvSpPr>
          <p:spPr bwMode="auto">
            <a:xfrm>
              <a:off x="2257893" y="2068513"/>
              <a:ext cx="644428" cy="608012"/>
            </a:xfrm>
            <a:prstGeom prst="ellipse">
              <a:avLst/>
            </a:prstGeom>
            <a:solidFill>
              <a:schemeClr val="bg1"/>
            </a:solid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9" name="椭圆 8"/>
            <p:cNvSpPr>
              <a:spLocks noChangeAspect="1"/>
            </p:cNvSpPr>
            <p:nvPr/>
          </p:nvSpPr>
          <p:spPr bwMode="auto">
            <a:xfrm>
              <a:off x="1675368" y="2784475"/>
              <a:ext cx="725379" cy="684213"/>
            </a:xfrm>
            <a:prstGeom prst="ellipse">
              <a:avLst/>
            </a:prstGeom>
            <a:solidFill>
              <a:schemeClr val="bg1"/>
            </a:solidFill>
            <a:ln w="28575">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0" name="椭圆 9"/>
            <p:cNvSpPr>
              <a:spLocks noChangeAspect="1"/>
            </p:cNvSpPr>
            <p:nvPr/>
          </p:nvSpPr>
          <p:spPr bwMode="auto">
            <a:xfrm>
              <a:off x="2341670" y="3276600"/>
              <a:ext cx="647602" cy="611187"/>
            </a:xfrm>
            <a:prstGeom prst="ellips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1" name="椭圆 10"/>
            <p:cNvSpPr>
              <a:spLocks noChangeAspect="1"/>
            </p:cNvSpPr>
            <p:nvPr/>
          </p:nvSpPr>
          <p:spPr bwMode="auto">
            <a:xfrm>
              <a:off x="3341350" y="3657600"/>
              <a:ext cx="647602" cy="611187"/>
            </a:xfrm>
            <a:prstGeom prst="ellips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2" name="椭圆 11"/>
            <p:cNvSpPr>
              <a:spLocks noChangeAspect="1"/>
            </p:cNvSpPr>
            <p:nvPr/>
          </p:nvSpPr>
          <p:spPr bwMode="auto">
            <a:xfrm>
              <a:off x="4240657" y="3886200"/>
              <a:ext cx="647602" cy="61277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3" name="椭圆 12"/>
            <p:cNvSpPr>
              <a:spLocks noChangeAspect="1"/>
            </p:cNvSpPr>
            <p:nvPr/>
          </p:nvSpPr>
          <p:spPr bwMode="auto">
            <a:xfrm>
              <a:off x="5916528" y="4006850"/>
              <a:ext cx="701569" cy="63341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78199" name="TextBox 13"/>
            <p:cNvSpPr txBox="1">
              <a:spLocks noChangeArrowheads="1"/>
            </p:cNvSpPr>
            <p:nvPr/>
          </p:nvSpPr>
          <p:spPr bwMode="auto">
            <a:xfrm>
              <a:off x="4326731" y="1707477"/>
              <a:ext cx="1014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200" dirty="0" smtClean="0">
                  <a:solidFill>
                    <a:srgbClr val="FF0000"/>
                  </a:solidFill>
                  <a:ea typeface="宋体" pitchFamily="2" charset="-122"/>
                </a:rPr>
                <a:t>1956</a:t>
              </a:r>
              <a:endParaRPr lang="zh-CN" altLang="en-US" sz="1200" dirty="0">
                <a:solidFill>
                  <a:srgbClr val="FF0000"/>
                </a:solidFill>
                <a:ea typeface="宋体" pitchFamily="2" charset="-122"/>
              </a:endParaRPr>
            </a:p>
          </p:txBody>
        </p:sp>
        <p:sp>
          <p:nvSpPr>
            <p:cNvPr id="178200" name="TextBox 14"/>
            <p:cNvSpPr txBox="1">
              <a:spLocks noChangeArrowheads="1"/>
            </p:cNvSpPr>
            <p:nvPr/>
          </p:nvSpPr>
          <p:spPr bwMode="auto">
            <a:xfrm>
              <a:off x="3274219" y="1893107"/>
              <a:ext cx="101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1959</a:t>
              </a:r>
              <a:endParaRPr lang="zh-CN" altLang="en-US" sz="1800" dirty="0">
                <a:solidFill>
                  <a:srgbClr val="FF0000"/>
                </a:solidFill>
                <a:ea typeface="宋体" pitchFamily="2" charset="-122"/>
              </a:endParaRPr>
            </a:p>
          </p:txBody>
        </p:sp>
        <p:sp>
          <p:nvSpPr>
            <p:cNvPr id="178201" name="TextBox 15"/>
            <p:cNvSpPr txBox="1">
              <a:spLocks noChangeArrowheads="1"/>
            </p:cNvSpPr>
            <p:nvPr/>
          </p:nvSpPr>
          <p:spPr bwMode="auto">
            <a:xfrm>
              <a:off x="2250281" y="2162571"/>
              <a:ext cx="101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1969</a:t>
              </a:r>
              <a:endParaRPr lang="zh-CN" altLang="en-US" sz="1800" dirty="0">
                <a:solidFill>
                  <a:srgbClr val="FF0000"/>
                </a:solidFill>
                <a:ea typeface="宋体" pitchFamily="2" charset="-122"/>
              </a:endParaRPr>
            </a:p>
          </p:txBody>
        </p:sp>
        <p:sp>
          <p:nvSpPr>
            <p:cNvPr id="178202" name="TextBox 16"/>
            <p:cNvSpPr txBox="1">
              <a:spLocks noChangeArrowheads="1"/>
            </p:cNvSpPr>
            <p:nvPr/>
          </p:nvSpPr>
          <p:spPr bwMode="auto">
            <a:xfrm>
              <a:off x="1675606" y="2978447"/>
              <a:ext cx="101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1978</a:t>
              </a:r>
              <a:endParaRPr lang="zh-CN" altLang="en-US" sz="1800" dirty="0">
                <a:solidFill>
                  <a:srgbClr val="FF0000"/>
                </a:solidFill>
                <a:ea typeface="宋体" pitchFamily="2" charset="-122"/>
              </a:endParaRPr>
            </a:p>
          </p:txBody>
        </p:sp>
        <p:sp>
          <p:nvSpPr>
            <p:cNvPr id="178203" name="TextBox 17"/>
            <p:cNvSpPr txBox="1">
              <a:spLocks noChangeArrowheads="1"/>
            </p:cNvSpPr>
            <p:nvPr/>
          </p:nvSpPr>
          <p:spPr bwMode="auto">
            <a:xfrm>
              <a:off x="2335668" y="3382536"/>
              <a:ext cx="101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1980</a:t>
              </a:r>
              <a:endParaRPr lang="zh-CN" altLang="en-US" sz="1800" dirty="0">
                <a:solidFill>
                  <a:srgbClr val="FF0000"/>
                </a:solidFill>
                <a:ea typeface="宋体" pitchFamily="2" charset="-122"/>
              </a:endParaRPr>
            </a:p>
          </p:txBody>
        </p:sp>
        <p:sp>
          <p:nvSpPr>
            <p:cNvPr id="178204" name="TextBox 18"/>
            <p:cNvSpPr txBox="1">
              <a:spLocks noChangeArrowheads="1"/>
            </p:cNvSpPr>
            <p:nvPr/>
          </p:nvSpPr>
          <p:spPr bwMode="auto">
            <a:xfrm>
              <a:off x="3302158" y="3759638"/>
              <a:ext cx="1014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1994</a:t>
              </a:r>
              <a:endParaRPr lang="zh-CN" altLang="en-US" sz="1800" dirty="0">
                <a:solidFill>
                  <a:srgbClr val="FF0000"/>
                </a:solidFill>
                <a:ea typeface="宋体" pitchFamily="2" charset="-122"/>
              </a:endParaRPr>
            </a:p>
          </p:txBody>
        </p:sp>
        <p:sp>
          <p:nvSpPr>
            <p:cNvPr id="178205" name="TextBox 19"/>
            <p:cNvSpPr txBox="1">
              <a:spLocks noChangeArrowheads="1"/>
            </p:cNvSpPr>
            <p:nvPr/>
          </p:nvSpPr>
          <p:spPr bwMode="auto">
            <a:xfrm>
              <a:off x="4240381" y="3962400"/>
              <a:ext cx="1014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1998</a:t>
              </a:r>
              <a:endParaRPr lang="zh-CN" altLang="en-US" sz="1800" dirty="0">
                <a:solidFill>
                  <a:srgbClr val="FF0000"/>
                </a:solidFill>
                <a:ea typeface="宋体" pitchFamily="2" charset="-122"/>
              </a:endParaRPr>
            </a:p>
          </p:txBody>
        </p:sp>
        <p:sp>
          <p:nvSpPr>
            <p:cNvPr id="21" name="椭圆 20"/>
            <p:cNvSpPr>
              <a:spLocks noChangeAspect="1"/>
            </p:cNvSpPr>
            <p:nvPr/>
          </p:nvSpPr>
          <p:spPr bwMode="auto">
            <a:xfrm>
              <a:off x="5155298" y="3962400"/>
              <a:ext cx="647602" cy="611188"/>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78207" name="TextBox 21"/>
            <p:cNvSpPr txBox="1">
              <a:spLocks noChangeArrowheads="1"/>
            </p:cNvSpPr>
            <p:nvPr/>
          </p:nvSpPr>
          <p:spPr bwMode="auto">
            <a:xfrm>
              <a:off x="5154643" y="4038600"/>
              <a:ext cx="1014413" cy="36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2001</a:t>
              </a:r>
              <a:endParaRPr lang="zh-CN" altLang="en-US" sz="1800" dirty="0">
                <a:solidFill>
                  <a:srgbClr val="FF0000"/>
                </a:solidFill>
                <a:ea typeface="宋体" pitchFamily="2" charset="-122"/>
              </a:endParaRPr>
            </a:p>
          </p:txBody>
        </p:sp>
        <p:sp>
          <p:nvSpPr>
            <p:cNvPr id="178208" name="TextBox 22"/>
            <p:cNvSpPr txBox="1">
              <a:spLocks noChangeArrowheads="1"/>
            </p:cNvSpPr>
            <p:nvPr/>
          </p:nvSpPr>
          <p:spPr bwMode="auto">
            <a:xfrm>
              <a:off x="5959232" y="4107813"/>
              <a:ext cx="798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2002</a:t>
              </a:r>
              <a:endParaRPr lang="zh-CN" altLang="en-US" sz="1800" dirty="0">
                <a:solidFill>
                  <a:srgbClr val="FF0000"/>
                </a:solidFill>
                <a:ea typeface="宋体" pitchFamily="2" charset="-122"/>
              </a:endParaRPr>
            </a:p>
          </p:txBody>
        </p:sp>
        <p:sp>
          <p:nvSpPr>
            <p:cNvPr id="25" name="矩形 24"/>
            <p:cNvSpPr/>
            <p:nvPr/>
          </p:nvSpPr>
          <p:spPr bwMode="auto">
            <a:xfrm>
              <a:off x="5072537" y="943989"/>
              <a:ext cx="1788843" cy="6334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King: concept</a:t>
              </a:r>
              <a:endParaRPr lang="zh-CN" altLang="en-US" sz="1500" b="1" dirty="0" smtClean="0">
                <a:solidFill>
                  <a:srgbClr val="FFFFFF"/>
                </a:solidFill>
                <a:ea typeface="黑体" pitchFamily="49" charset="-122"/>
              </a:endParaRPr>
            </a:p>
          </p:txBody>
        </p:sp>
        <p:cxnSp>
          <p:nvCxnSpPr>
            <p:cNvPr id="29" name="直接箭头连接符 28"/>
            <p:cNvCxnSpPr>
              <a:stCxn id="25" idx="1"/>
              <a:endCxn id="6" idx="7"/>
            </p:cNvCxnSpPr>
            <p:nvPr/>
          </p:nvCxnSpPr>
          <p:spPr bwMode="auto">
            <a:xfrm flipH="1">
              <a:off x="4761067" y="1260695"/>
              <a:ext cx="311469" cy="430738"/>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矩形 29"/>
            <p:cNvSpPr/>
            <p:nvPr/>
          </p:nvSpPr>
          <p:spPr bwMode="auto">
            <a:xfrm>
              <a:off x="2690020" y="812266"/>
              <a:ext cx="1926145"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sym typeface="Wingdings" pitchFamily="2" charset="2"/>
                </a:rPr>
                <a:t>Kaplan, sounding retrieval method</a:t>
              </a:r>
              <a:endParaRPr lang="zh-CN" altLang="en-US" sz="1500" b="1" dirty="0" smtClean="0">
                <a:solidFill>
                  <a:srgbClr val="FFFFFF"/>
                </a:solidFill>
                <a:ea typeface="黑体" pitchFamily="49" charset="-122"/>
              </a:endParaRPr>
            </a:p>
          </p:txBody>
        </p:sp>
        <p:cxnSp>
          <p:nvCxnSpPr>
            <p:cNvPr id="32" name="直接箭头连接符 31"/>
            <p:cNvCxnSpPr>
              <a:stCxn id="30" idx="2"/>
              <a:endCxn id="7" idx="0"/>
            </p:cNvCxnSpPr>
            <p:nvPr/>
          </p:nvCxnSpPr>
          <p:spPr bwMode="auto">
            <a:xfrm flipH="1">
              <a:off x="3606271" y="1498066"/>
              <a:ext cx="46822" cy="332322"/>
            </a:xfrm>
            <a:prstGeom prst="straightConnector1">
              <a:avLst/>
            </a:pr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bwMode="auto">
            <a:xfrm>
              <a:off x="583333" y="799852"/>
              <a:ext cx="1857461" cy="10503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0" hangingPunct="0">
                <a:defRPr/>
              </a:pPr>
              <a:r>
                <a:rPr lang="en-US" sz="1600" b="1" dirty="0"/>
                <a:t>Nimbus </a:t>
              </a:r>
              <a:r>
                <a:rPr lang="en-US" sz="1600" b="1" dirty="0" smtClean="0"/>
                <a:t>3 carried </a:t>
              </a:r>
              <a:r>
                <a:rPr lang="en-US" altLang="zh-CN" sz="1500" b="1" dirty="0" smtClean="0">
                  <a:solidFill>
                    <a:srgbClr val="000000"/>
                  </a:solidFill>
                  <a:sym typeface="Wingdings" pitchFamily="2" charset="2"/>
                </a:rPr>
                <a:t>IRIS </a:t>
              </a:r>
              <a:r>
                <a:rPr lang="en-US" altLang="zh-CN" sz="1500" b="1" dirty="0">
                  <a:solidFill>
                    <a:srgbClr val="000000"/>
                  </a:solidFill>
                  <a:sym typeface="Wingdings" pitchFamily="2" charset="2"/>
                </a:rPr>
                <a:t>and SIRS: </a:t>
              </a:r>
              <a:r>
                <a:rPr lang="en-US" altLang="zh-CN" sz="1500" b="1" dirty="0" smtClean="0">
                  <a:solidFill>
                    <a:srgbClr val="000000"/>
                  </a:solidFill>
                  <a:sym typeface="Wingdings" pitchFamily="2" charset="2"/>
                </a:rPr>
                <a:t>first sounders in space</a:t>
              </a:r>
              <a:endParaRPr lang="zh-CN" altLang="en-US" sz="1500" b="1" dirty="0" smtClean="0">
                <a:solidFill>
                  <a:srgbClr val="000000"/>
                </a:solidFill>
                <a:ea typeface="黑体" pitchFamily="49" charset="-122"/>
              </a:endParaRPr>
            </a:p>
          </p:txBody>
        </p:sp>
        <p:cxnSp>
          <p:nvCxnSpPr>
            <p:cNvPr id="38" name="直接箭头连接符 37"/>
            <p:cNvCxnSpPr>
              <a:stCxn id="8" idx="1"/>
              <a:endCxn id="34" idx="2"/>
            </p:cNvCxnSpPr>
            <p:nvPr/>
          </p:nvCxnSpPr>
          <p:spPr bwMode="auto">
            <a:xfrm flipH="1" flipV="1">
              <a:off x="1512064" y="1850194"/>
              <a:ext cx="840204" cy="3073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bwMode="auto">
            <a:xfrm>
              <a:off x="364292" y="2133600"/>
              <a:ext cx="1153546" cy="11242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sym typeface="Wingdings" pitchFamily="2" charset="2"/>
                </a:rPr>
                <a:t>TIROS-N series with TOVS sounding system</a:t>
              </a:r>
              <a:endParaRPr lang="zh-CN" altLang="en-US" sz="1500" b="1" dirty="0" smtClean="0">
                <a:solidFill>
                  <a:srgbClr val="FFFFFF"/>
                </a:solidFill>
                <a:ea typeface="黑体" pitchFamily="49" charset="-122"/>
              </a:endParaRPr>
            </a:p>
          </p:txBody>
        </p:sp>
        <p:cxnSp>
          <p:nvCxnSpPr>
            <p:cNvPr id="41" name="直接箭头连接符 40"/>
            <p:cNvCxnSpPr>
              <a:stCxn id="9" idx="1"/>
              <a:endCxn id="39" idx="3"/>
            </p:cNvCxnSpPr>
            <p:nvPr/>
          </p:nvCxnSpPr>
          <p:spPr bwMode="auto">
            <a:xfrm flipH="1" flipV="1">
              <a:off x="1517838" y="2695724"/>
              <a:ext cx="263759" cy="1889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2" name="矩形 41"/>
            <p:cNvSpPr/>
            <p:nvPr/>
          </p:nvSpPr>
          <p:spPr bwMode="auto">
            <a:xfrm>
              <a:off x="250008" y="3863976"/>
              <a:ext cx="1932804" cy="97234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GOES-4 VAS: first (experimental) geostationary sounder </a:t>
              </a:r>
              <a:endParaRPr lang="zh-CN" altLang="en-US" sz="1500" b="1" dirty="0" smtClean="0">
                <a:solidFill>
                  <a:srgbClr val="FFFFFF"/>
                </a:solidFill>
                <a:ea typeface="黑体" pitchFamily="49" charset="-122"/>
              </a:endParaRPr>
            </a:p>
          </p:txBody>
        </p:sp>
        <p:cxnSp>
          <p:nvCxnSpPr>
            <p:cNvPr id="43" name="直接箭头连接符 42"/>
            <p:cNvCxnSpPr>
              <a:stCxn id="10" idx="3"/>
              <a:endCxn id="42" idx="3"/>
            </p:cNvCxnSpPr>
            <p:nvPr/>
          </p:nvCxnSpPr>
          <p:spPr bwMode="auto">
            <a:xfrm flipH="1">
              <a:off x="2182812" y="3798281"/>
              <a:ext cx="253697" cy="551867"/>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 name="矩形 44"/>
            <p:cNvSpPr/>
            <p:nvPr/>
          </p:nvSpPr>
          <p:spPr bwMode="auto">
            <a:xfrm>
              <a:off x="583333" y="5105400"/>
              <a:ext cx="1314252" cy="1468553"/>
            </a:xfrm>
            <a:prstGeom prst="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sym typeface="Wingdings" pitchFamily="2" charset="2"/>
                </a:rPr>
                <a:t>GOES Sounder: first operational</a:t>
              </a:r>
            </a:p>
            <a:p>
              <a:pPr>
                <a:defRPr/>
              </a:pPr>
              <a:r>
                <a:rPr lang="en-US" altLang="zh-CN" sz="1500" b="1" dirty="0" smtClean="0">
                  <a:solidFill>
                    <a:srgbClr val="000000"/>
                  </a:solidFill>
                  <a:sym typeface="Wingdings" pitchFamily="2" charset="2"/>
                </a:rPr>
                <a:t>Geo sounder</a:t>
              </a:r>
            </a:p>
          </p:txBody>
        </p:sp>
        <p:cxnSp>
          <p:nvCxnSpPr>
            <p:cNvPr id="46" name="直接箭头连接符 45"/>
            <p:cNvCxnSpPr/>
            <p:nvPr/>
          </p:nvCxnSpPr>
          <p:spPr bwMode="auto">
            <a:xfrm flipH="1">
              <a:off x="1897584" y="4143375"/>
              <a:ext cx="1511072" cy="101600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9" name="矩形 48"/>
            <p:cNvSpPr/>
            <p:nvPr/>
          </p:nvSpPr>
          <p:spPr bwMode="auto">
            <a:xfrm>
              <a:off x="2141197" y="5116513"/>
              <a:ext cx="1526184" cy="1616075"/>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NOAA-K series with Advanced TOVS (ATOVS), first advanced microwave sounder </a:t>
              </a:r>
              <a:endParaRPr lang="zh-CN" altLang="en-US" sz="1500" dirty="0" smtClean="0">
                <a:solidFill>
                  <a:srgbClr val="FFFFFF"/>
                </a:solidFill>
                <a:ea typeface="黑体" pitchFamily="49" charset="-122"/>
              </a:endParaRPr>
            </a:p>
          </p:txBody>
        </p:sp>
        <p:cxnSp>
          <p:nvCxnSpPr>
            <p:cNvPr id="50" name="直接箭头连接符 49"/>
            <p:cNvCxnSpPr>
              <a:stCxn id="12" idx="3"/>
              <a:endCxn id="49" idx="0"/>
            </p:cNvCxnSpPr>
            <p:nvPr/>
          </p:nvCxnSpPr>
          <p:spPr bwMode="auto">
            <a:xfrm flipH="1">
              <a:off x="2904289" y="4409236"/>
              <a:ext cx="1431207" cy="7072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2" name="矩形 51"/>
            <p:cNvSpPr/>
            <p:nvPr/>
          </p:nvSpPr>
          <p:spPr bwMode="auto">
            <a:xfrm>
              <a:off x="3783250" y="5029199"/>
              <a:ext cx="1798214" cy="1633655"/>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CHAMP </a:t>
              </a:r>
              <a:r>
                <a:rPr lang="en-US" altLang="zh-CN" sz="1500" b="1" dirty="0">
                  <a:solidFill>
                    <a:srgbClr val="000000"/>
                  </a:solidFill>
                </a:rPr>
                <a:t>(</a:t>
              </a:r>
              <a:r>
                <a:rPr lang="en-US" altLang="zh-CN" sz="1500" b="1" dirty="0" err="1">
                  <a:solidFill>
                    <a:srgbClr val="000000"/>
                  </a:solidFill>
                </a:rPr>
                <a:t>CHAllenging</a:t>
              </a:r>
              <a:r>
                <a:rPr lang="en-US" altLang="zh-CN" sz="1500" b="1" dirty="0">
                  <a:solidFill>
                    <a:srgbClr val="000000"/>
                  </a:solidFill>
                </a:rPr>
                <a:t> </a:t>
              </a:r>
              <a:r>
                <a:rPr lang="en-US" altLang="zh-CN" sz="1500" b="1" dirty="0" err="1">
                  <a:solidFill>
                    <a:srgbClr val="000000"/>
                  </a:solidFill>
                </a:rPr>
                <a:t>Minisatellite</a:t>
              </a:r>
              <a:r>
                <a:rPr lang="en-US" altLang="zh-CN" sz="1500" b="1" dirty="0">
                  <a:solidFill>
                    <a:srgbClr val="000000"/>
                  </a:solidFill>
                </a:rPr>
                <a:t> Payload</a:t>
              </a:r>
              <a:r>
                <a:rPr lang="en-US" altLang="zh-CN" sz="1500" b="1" dirty="0" smtClean="0">
                  <a:solidFill>
                    <a:srgbClr val="000000"/>
                  </a:solidFill>
                </a:rPr>
                <a:t>): first radio </a:t>
              </a:r>
              <a:r>
                <a:rPr lang="en-US" altLang="zh-CN" sz="1500" b="1" dirty="0">
                  <a:solidFill>
                    <a:srgbClr val="000000"/>
                  </a:solidFill>
                </a:rPr>
                <a:t>o</a:t>
              </a:r>
              <a:r>
                <a:rPr lang="en-US" altLang="zh-CN" sz="1500" b="1" dirty="0" smtClean="0">
                  <a:solidFill>
                    <a:srgbClr val="000000"/>
                  </a:solidFill>
                </a:rPr>
                <a:t>ccultation mission for soundings</a:t>
              </a:r>
              <a:endParaRPr lang="zh-CN" altLang="en-US" sz="1500" dirty="0" smtClean="0">
                <a:solidFill>
                  <a:srgbClr val="FFFFFF"/>
                </a:solidFill>
                <a:ea typeface="黑体" pitchFamily="49" charset="-122"/>
              </a:endParaRPr>
            </a:p>
          </p:txBody>
        </p:sp>
        <p:cxnSp>
          <p:nvCxnSpPr>
            <p:cNvPr id="53" name="直接箭头连接符 52"/>
            <p:cNvCxnSpPr>
              <a:stCxn id="21" idx="3"/>
              <a:endCxn id="52" idx="0"/>
            </p:cNvCxnSpPr>
            <p:nvPr/>
          </p:nvCxnSpPr>
          <p:spPr bwMode="auto">
            <a:xfrm flipH="1">
              <a:off x="4682357" y="4484082"/>
              <a:ext cx="567779" cy="5451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6" name="矩形 55"/>
            <p:cNvSpPr/>
            <p:nvPr/>
          </p:nvSpPr>
          <p:spPr bwMode="auto">
            <a:xfrm>
              <a:off x="5687963" y="4953000"/>
              <a:ext cx="1610187" cy="165646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Aqua </a:t>
              </a:r>
              <a:r>
                <a:rPr lang="en-US" altLang="zh-CN" sz="1500" b="1" dirty="0">
                  <a:solidFill>
                    <a:srgbClr val="000000"/>
                  </a:solidFill>
                </a:rPr>
                <a:t>AIRS: first hyperspectral IR sounder </a:t>
              </a:r>
              <a:r>
                <a:rPr lang="en-US" altLang="zh-CN" sz="1500" b="1" dirty="0" smtClean="0">
                  <a:solidFill>
                    <a:srgbClr val="000000"/>
                  </a:solidFill>
                </a:rPr>
                <a:t>used </a:t>
              </a:r>
              <a:r>
                <a:rPr lang="en-US" altLang="zh-CN" sz="1500" b="1" dirty="0">
                  <a:solidFill>
                    <a:srgbClr val="000000"/>
                  </a:solidFill>
                </a:rPr>
                <a:t>by weather </a:t>
              </a:r>
              <a:r>
                <a:rPr lang="en-US" altLang="zh-CN" sz="1500" b="1" dirty="0" smtClean="0">
                  <a:solidFill>
                    <a:srgbClr val="000000"/>
                  </a:solidFill>
                </a:rPr>
                <a:t>operations</a:t>
              </a:r>
              <a:endParaRPr lang="zh-CN" altLang="en-US" sz="1500" b="1" dirty="0" smtClean="0">
                <a:solidFill>
                  <a:srgbClr val="FFFFFF"/>
                </a:solidFill>
                <a:ea typeface="黑体" pitchFamily="49" charset="-122"/>
              </a:endParaRPr>
            </a:p>
          </p:txBody>
        </p:sp>
        <p:cxnSp>
          <p:nvCxnSpPr>
            <p:cNvPr id="57" name="直接箭头连接符 56"/>
            <p:cNvCxnSpPr>
              <a:stCxn id="13" idx="4"/>
              <a:endCxn id="56" idx="0"/>
            </p:cNvCxnSpPr>
            <p:nvPr/>
          </p:nvCxnSpPr>
          <p:spPr bwMode="auto">
            <a:xfrm>
              <a:off x="6267313" y="4640263"/>
              <a:ext cx="225743" cy="3127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178180" name="直接连接符 16"/>
          <p:cNvCxnSpPr>
            <a:cxnSpLocks noChangeShapeType="1"/>
          </p:cNvCxnSpPr>
          <p:nvPr/>
        </p:nvCxnSpPr>
        <p:spPr bwMode="auto">
          <a:xfrm>
            <a:off x="85725" y="600075"/>
            <a:ext cx="9021763" cy="0"/>
          </a:xfrm>
          <a:prstGeom prst="line">
            <a:avLst/>
          </a:prstGeom>
          <a:noFill/>
          <a:ln w="50800" algn="ctr">
            <a:solidFill>
              <a:schemeClr val="accent1"/>
            </a:solidFill>
            <a:round/>
            <a:headEnd/>
            <a:tailEnd/>
          </a:ln>
          <a:extLst>
            <a:ext uri="{909E8E84-426E-40DD-AFC4-6F175D3DCCD1}">
              <a14:hiddenFill xmlns:a14="http://schemas.microsoft.com/office/drawing/2010/main">
                <a:noFill/>
              </a14:hiddenFill>
            </a:ext>
          </a:extLst>
        </p:spPr>
      </p:cxnSp>
      <p:sp>
        <p:nvSpPr>
          <p:cNvPr id="178181" name="矩形 18"/>
          <p:cNvSpPr>
            <a:spLocks noChangeArrowheads="1"/>
          </p:cNvSpPr>
          <p:nvPr/>
        </p:nvSpPr>
        <p:spPr bwMode="auto">
          <a:xfrm>
            <a:off x="304800" y="76200"/>
            <a:ext cx="8689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gn="ctr">
              <a:lnSpc>
                <a:spcPct val="100000"/>
              </a:lnSpc>
              <a:spcBef>
                <a:spcPct val="50000"/>
              </a:spcBef>
              <a:spcAft>
                <a:spcPct val="0"/>
              </a:spcAft>
              <a:buClrTx/>
              <a:buSzTx/>
              <a:buFontTx/>
              <a:buNone/>
            </a:pPr>
            <a:r>
              <a:rPr kumimoji="1" lang="en-US" altLang="zh-CN" sz="2400" dirty="0" smtClean="0">
                <a:solidFill>
                  <a:srgbClr val="FF0000"/>
                </a:solidFill>
                <a:ea typeface="宋体" pitchFamily="2" charset="-122"/>
              </a:rPr>
              <a:t>A (short) history of atmospheric sounding from space</a:t>
            </a:r>
            <a:endParaRPr kumimoji="1" lang="en-US" altLang="zh-CN" sz="2400" dirty="0">
              <a:solidFill>
                <a:srgbClr val="002060"/>
              </a:solidFill>
              <a:ea typeface="宋体" pitchFamily="2" charset="-122"/>
            </a:endParaRPr>
          </a:p>
        </p:txBody>
      </p:sp>
      <p:sp>
        <p:nvSpPr>
          <p:cNvPr id="59" name="椭圆 58"/>
          <p:cNvSpPr>
            <a:spLocks noChangeAspect="1"/>
          </p:cNvSpPr>
          <p:nvPr/>
        </p:nvSpPr>
        <p:spPr bwMode="auto">
          <a:xfrm>
            <a:off x="8074026" y="2971800"/>
            <a:ext cx="822325" cy="6350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178183" name="TextBox 22"/>
          <p:cNvSpPr txBox="1">
            <a:spLocks noChangeArrowheads="1"/>
          </p:cNvSpPr>
          <p:nvPr/>
        </p:nvSpPr>
        <p:spPr bwMode="auto">
          <a:xfrm>
            <a:off x="8116888" y="3071420"/>
            <a:ext cx="798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2000" dirty="0" smtClean="0">
                <a:solidFill>
                  <a:srgbClr val="FF0000"/>
                </a:solidFill>
                <a:ea typeface="宋体" pitchFamily="2" charset="-122"/>
              </a:rPr>
              <a:t>2016</a:t>
            </a:r>
            <a:endParaRPr lang="zh-CN" altLang="en-US" sz="2000" dirty="0">
              <a:solidFill>
                <a:srgbClr val="FF0000"/>
              </a:solidFill>
              <a:ea typeface="宋体" pitchFamily="2" charset="-122"/>
            </a:endParaRPr>
          </a:p>
        </p:txBody>
      </p:sp>
      <p:sp>
        <p:nvSpPr>
          <p:cNvPr id="60" name="矩形 59"/>
          <p:cNvSpPr/>
          <p:nvPr/>
        </p:nvSpPr>
        <p:spPr bwMode="auto">
          <a:xfrm>
            <a:off x="6096000" y="1752976"/>
            <a:ext cx="1990878" cy="1293676"/>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sym typeface="Wingdings" pitchFamily="2" charset="2"/>
              </a:rPr>
              <a:t>GIIRS onboard  </a:t>
            </a:r>
            <a:r>
              <a:rPr lang="en-US" altLang="zh-CN" sz="1500" b="1" dirty="0" err="1" smtClean="0">
                <a:solidFill>
                  <a:srgbClr val="000000"/>
                </a:solidFill>
                <a:sym typeface="Wingdings" pitchFamily="2" charset="2"/>
              </a:rPr>
              <a:t>FengYun</a:t>
            </a:r>
            <a:r>
              <a:rPr lang="en-US" altLang="zh-CN" sz="1500" b="1" dirty="0" smtClean="0">
                <a:solidFill>
                  <a:srgbClr val="000000"/>
                </a:solidFill>
                <a:sym typeface="Wingdings" pitchFamily="2" charset="2"/>
              </a:rPr>
              <a:t>-A: first hyperspectral IR sounding system from GEO orbit</a:t>
            </a:r>
            <a:endParaRPr lang="zh-CN" altLang="en-US" sz="1500" b="1" dirty="0" smtClean="0">
              <a:solidFill>
                <a:srgbClr val="FFFFFF"/>
              </a:solidFill>
              <a:ea typeface="黑体" pitchFamily="49" charset="-122"/>
            </a:endParaRPr>
          </a:p>
        </p:txBody>
      </p:sp>
      <p:cxnSp>
        <p:nvCxnSpPr>
          <p:cNvPr id="178185" name="直接箭头连接符 27"/>
          <p:cNvCxnSpPr>
            <a:cxnSpLocks noChangeShapeType="1"/>
            <a:stCxn id="59" idx="2"/>
            <a:endCxn id="60" idx="2"/>
          </p:cNvCxnSpPr>
          <p:nvPr/>
        </p:nvCxnSpPr>
        <p:spPr bwMode="auto">
          <a:xfrm flipH="1" flipV="1">
            <a:off x="7091439" y="3046652"/>
            <a:ext cx="982587" cy="242648"/>
          </a:xfrm>
          <a:prstGeom prst="straightConnector1">
            <a:avLst/>
          </a:prstGeom>
          <a:noFill/>
          <a:ln w="28575"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71" name="椭圆 12"/>
          <p:cNvSpPr>
            <a:spLocks noChangeAspect="1"/>
          </p:cNvSpPr>
          <p:nvPr/>
        </p:nvSpPr>
        <p:spPr bwMode="auto">
          <a:xfrm>
            <a:off x="6397658" y="3962400"/>
            <a:ext cx="701675" cy="63341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2" name="TextBox 22"/>
          <p:cNvSpPr txBox="1">
            <a:spLocks noChangeArrowheads="1"/>
          </p:cNvSpPr>
          <p:nvPr/>
        </p:nvSpPr>
        <p:spPr bwMode="auto">
          <a:xfrm>
            <a:off x="6440368" y="4063363"/>
            <a:ext cx="79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2006</a:t>
            </a:r>
            <a:endParaRPr lang="zh-CN" altLang="en-US" sz="1800" dirty="0">
              <a:solidFill>
                <a:srgbClr val="FF0000"/>
              </a:solidFill>
              <a:ea typeface="宋体" pitchFamily="2" charset="-122"/>
            </a:endParaRPr>
          </a:p>
        </p:txBody>
      </p:sp>
      <p:sp>
        <p:nvSpPr>
          <p:cNvPr id="73" name="矩形 55"/>
          <p:cNvSpPr/>
          <p:nvPr/>
        </p:nvSpPr>
        <p:spPr bwMode="auto">
          <a:xfrm>
            <a:off x="7162800" y="5449126"/>
            <a:ext cx="1683488" cy="106262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IASI: </a:t>
            </a:r>
            <a:r>
              <a:rPr lang="en-US" altLang="zh-CN" sz="1500" b="1" dirty="0">
                <a:solidFill>
                  <a:srgbClr val="000000"/>
                </a:solidFill>
              </a:rPr>
              <a:t>first </a:t>
            </a:r>
            <a:r>
              <a:rPr lang="en-US" altLang="zh-CN" sz="1500" b="1" dirty="0" smtClean="0">
                <a:solidFill>
                  <a:srgbClr val="000000"/>
                </a:solidFill>
              </a:rPr>
              <a:t>operational hyperspectral </a:t>
            </a:r>
            <a:r>
              <a:rPr lang="en-US" altLang="zh-CN" sz="1500" b="1" dirty="0">
                <a:solidFill>
                  <a:srgbClr val="000000"/>
                </a:solidFill>
              </a:rPr>
              <a:t>IR </a:t>
            </a:r>
            <a:r>
              <a:rPr lang="en-US" altLang="zh-CN" sz="1500" b="1" dirty="0" smtClean="0">
                <a:solidFill>
                  <a:srgbClr val="000000"/>
                </a:solidFill>
              </a:rPr>
              <a:t>sounder</a:t>
            </a:r>
            <a:endParaRPr lang="zh-CN" altLang="en-US" sz="1500" b="1" dirty="0" smtClean="0">
              <a:solidFill>
                <a:srgbClr val="FFFFFF"/>
              </a:solidFill>
              <a:ea typeface="黑体" pitchFamily="49" charset="-122"/>
            </a:endParaRPr>
          </a:p>
        </p:txBody>
      </p:sp>
      <p:cxnSp>
        <p:nvCxnSpPr>
          <p:cNvPr id="74" name="直接箭头连接符 56"/>
          <p:cNvCxnSpPr>
            <a:stCxn id="71" idx="4"/>
            <a:endCxn id="73" idx="0"/>
          </p:cNvCxnSpPr>
          <p:nvPr/>
        </p:nvCxnSpPr>
        <p:spPr bwMode="auto">
          <a:xfrm>
            <a:off x="6748496" y="4595813"/>
            <a:ext cx="1256048" cy="8533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7" name="矩形 55"/>
          <p:cNvSpPr/>
          <p:nvPr/>
        </p:nvSpPr>
        <p:spPr bwMode="auto">
          <a:xfrm>
            <a:off x="7997046" y="4754169"/>
            <a:ext cx="723760" cy="440131"/>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err="1" smtClean="0">
                <a:solidFill>
                  <a:srgbClr val="000000"/>
                </a:solidFill>
              </a:rPr>
              <a:t>CrIS</a:t>
            </a:r>
            <a:endParaRPr lang="zh-CN" altLang="en-US" sz="1500" b="1" dirty="0" smtClean="0">
              <a:solidFill>
                <a:srgbClr val="FFFFFF"/>
              </a:solidFill>
              <a:ea typeface="黑体" pitchFamily="49" charset="-122"/>
            </a:endParaRPr>
          </a:p>
        </p:txBody>
      </p:sp>
      <p:cxnSp>
        <p:nvCxnSpPr>
          <p:cNvPr id="78" name="直接箭头连接符 56"/>
          <p:cNvCxnSpPr>
            <a:stCxn id="75" idx="4"/>
            <a:endCxn id="77" idx="1"/>
          </p:cNvCxnSpPr>
          <p:nvPr/>
        </p:nvCxnSpPr>
        <p:spPr bwMode="auto">
          <a:xfrm>
            <a:off x="7513638" y="4572000"/>
            <a:ext cx="483408" cy="40223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6" name="椭圆 58"/>
          <p:cNvSpPr>
            <a:spLocks noChangeAspect="1"/>
          </p:cNvSpPr>
          <p:nvPr/>
        </p:nvSpPr>
        <p:spPr bwMode="auto">
          <a:xfrm>
            <a:off x="7656546" y="3505200"/>
            <a:ext cx="822325" cy="6350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cxnSp>
        <p:nvCxnSpPr>
          <p:cNvPr id="94" name="直接箭头连接符 27"/>
          <p:cNvCxnSpPr>
            <a:cxnSpLocks noChangeShapeType="1"/>
            <a:stCxn id="96" idx="1"/>
            <a:endCxn id="114" idx="3"/>
          </p:cNvCxnSpPr>
          <p:nvPr/>
        </p:nvCxnSpPr>
        <p:spPr bwMode="auto">
          <a:xfrm flipH="1" flipV="1">
            <a:off x="7280917" y="3509037"/>
            <a:ext cx="496056" cy="89157"/>
          </a:xfrm>
          <a:prstGeom prst="straightConnector1">
            <a:avLst/>
          </a:prstGeom>
          <a:noFill/>
          <a:ln w="28575"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92" name="TextBox 22"/>
          <p:cNvSpPr txBox="1">
            <a:spLocks noChangeArrowheads="1"/>
          </p:cNvSpPr>
          <p:nvPr/>
        </p:nvSpPr>
        <p:spPr bwMode="auto">
          <a:xfrm>
            <a:off x="7735888" y="3649031"/>
            <a:ext cx="798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2000" dirty="0" smtClean="0">
                <a:solidFill>
                  <a:srgbClr val="FF0000"/>
                </a:solidFill>
                <a:ea typeface="宋体" pitchFamily="2" charset="-122"/>
              </a:rPr>
              <a:t>2013</a:t>
            </a:r>
            <a:endParaRPr lang="zh-CN" altLang="en-US" sz="2000" dirty="0">
              <a:solidFill>
                <a:srgbClr val="FF0000"/>
              </a:solidFill>
              <a:ea typeface="宋体" pitchFamily="2" charset="-122"/>
            </a:endParaRPr>
          </a:p>
        </p:txBody>
      </p:sp>
      <p:sp>
        <p:nvSpPr>
          <p:cNvPr id="75" name="椭圆 12"/>
          <p:cNvSpPr>
            <a:spLocks noChangeAspect="1"/>
          </p:cNvSpPr>
          <p:nvPr/>
        </p:nvSpPr>
        <p:spPr bwMode="auto">
          <a:xfrm>
            <a:off x="7162800" y="3938587"/>
            <a:ext cx="701675" cy="63341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6" name="TextBox 22"/>
          <p:cNvSpPr txBox="1">
            <a:spLocks noChangeArrowheads="1"/>
          </p:cNvSpPr>
          <p:nvPr/>
        </p:nvSpPr>
        <p:spPr bwMode="auto">
          <a:xfrm>
            <a:off x="7178675" y="4039550"/>
            <a:ext cx="79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1800" dirty="0" smtClean="0">
                <a:solidFill>
                  <a:srgbClr val="FF0000"/>
                </a:solidFill>
                <a:ea typeface="宋体" pitchFamily="2" charset="-122"/>
              </a:rPr>
              <a:t>2011</a:t>
            </a:r>
            <a:endParaRPr lang="zh-CN" altLang="en-US" sz="1800" dirty="0">
              <a:solidFill>
                <a:srgbClr val="FF0000"/>
              </a:solidFill>
              <a:ea typeface="宋体" pitchFamily="2" charset="-122"/>
            </a:endParaRPr>
          </a:p>
        </p:txBody>
      </p:sp>
      <p:sp>
        <p:nvSpPr>
          <p:cNvPr id="114" name="矩形 41"/>
          <p:cNvSpPr/>
          <p:nvPr/>
        </p:nvSpPr>
        <p:spPr bwMode="auto">
          <a:xfrm>
            <a:off x="6179153" y="3365986"/>
            <a:ext cx="1101764" cy="286101"/>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rPr>
              <a:t>INSAT-3D</a:t>
            </a:r>
            <a:endParaRPr lang="zh-CN" altLang="en-US" sz="1500" b="1" dirty="0" smtClean="0">
              <a:solidFill>
                <a:srgbClr val="FFFFFF"/>
              </a:solidFill>
              <a:ea typeface="黑体" pitchFamily="49" charset="-122"/>
            </a:endParaRPr>
          </a:p>
        </p:txBody>
      </p:sp>
      <p:sp>
        <p:nvSpPr>
          <p:cNvPr id="64" name="椭圆 58"/>
          <p:cNvSpPr>
            <a:spLocks noChangeAspect="1"/>
          </p:cNvSpPr>
          <p:nvPr/>
        </p:nvSpPr>
        <p:spPr bwMode="auto">
          <a:xfrm>
            <a:off x="8229600" y="2362200"/>
            <a:ext cx="822325" cy="6350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5" name="TextBox 22"/>
          <p:cNvSpPr txBox="1">
            <a:spLocks noChangeArrowheads="1"/>
          </p:cNvSpPr>
          <p:nvPr/>
        </p:nvSpPr>
        <p:spPr bwMode="auto">
          <a:xfrm>
            <a:off x="8305800" y="2461820"/>
            <a:ext cx="798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500"/>
              </a:lnSpc>
              <a:spcAft>
                <a:spcPts val="1000"/>
              </a:spcAft>
              <a:buClr>
                <a:schemeClr val="hlink"/>
              </a:buClr>
              <a:buSzPct val="100000"/>
              <a:buFont typeface="Wingdings" pitchFamily="2" charset="2"/>
              <a:buChar char="l"/>
              <a:defRPr sz="2200" b="1">
                <a:solidFill>
                  <a:schemeClr val="tx1"/>
                </a:solidFill>
                <a:latin typeface="Arial" pitchFamily="34" charset="0"/>
                <a:ea typeface="黑体" pitchFamily="49" charset="-122"/>
              </a:defRPr>
            </a:lvl1pPr>
            <a:lvl2pPr marL="742950" indent="-285750">
              <a:spcAft>
                <a:spcPts val="1000"/>
              </a:spcAft>
              <a:buClr>
                <a:schemeClr val="tx1"/>
              </a:buClr>
              <a:buSzPct val="100000"/>
              <a:buFont typeface="Arial" pitchFamily="34" charset="0"/>
              <a:buChar char="-"/>
              <a:defRPr sz="2800" b="1">
                <a:solidFill>
                  <a:schemeClr val="tx1"/>
                </a:solidFill>
                <a:latin typeface="Arial" pitchFamily="34" charset="0"/>
                <a:ea typeface="黑体" pitchFamily="49" charset="-122"/>
              </a:defRPr>
            </a:lvl2pPr>
            <a:lvl3pPr marL="1143000" indent="-228600">
              <a:lnSpc>
                <a:spcPts val="2600"/>
              </a:lnSpc>
              <a:spcAft>
                <a:spcPts val="800"/>
              </a:spcAft>
              <a:buClr>
                <a:schemeClr val="bg2"/>
              </a:buClr>
              <a:buSzPct val="100000"/>
              <a:buFont typeface="Wingdings" pitchFamily="2" charset="2"/>
              <a:buChar char="§"/>
              <a:defRPr sz="2400" b="1">
                <a:solidFill>
                  <a:schemeClr val="tx1"/>
                </a:solidFill>
                <a:latin typeface="Arial" pitchFamily="34" charset="0"/>
                <a:ea typeface="黑体" pitchFamily="49" charset="-122"/>
              </a:defRPr>
            </a:lvl3pPr>
            <a:lvl4pPr marL="16002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4pPr>
            <a:lvl5pPr marL="2057400" indent="-228600">
              <a:lnSpc>
                <a:spcPts val="2600"/>
              </a:lnSpc>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5pPr>
            <a:lvl6pPr marL="25146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6pPr>
            <a:lvl7pPr marL="29718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7pPr>
            <a:lvl8pPr marL="34290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8pPr>
            <a:lvl9pPr marL="3886200" indent="-228600" eaLnBrk="0" fontAlgn="base" hangingPunct="0">
              <a:lnSpc>
                <a:spcPts val="2600"/>
              </a:lnSpc>
              <a:spcBef>
                <a:spcPct val="0"/>
              </a:spcBef>
              <a:spcAft>
                <a:spcPts val="800"/>
              </a:spcAft>
              <a:buClr>
                <a:schemeClr val="bg2"/>
              </a:buClr>
              <a:buSzPct val="100000"/>
              <a:buFont typeface="Wingdings" pitchFamily="2" charset="2"/>
              <a:buChar char=""/>
              <a:defRPr sz="2200" b="1">
                <a:solidFill>
                  <a:schemeClr val="tx1"/>
                </a:solidFill>
                <a:latin typeface="Arial" pitchFamily="34" charset="0"/>
                <a:ea typeface="黑体" pitchFamily="49" charset="-122"/>
              </a:defRPr>
            </a:lvl9pPr>
          </a:lstStyle>
          <a:p>
            <a:pPr>
              <a:lnSpc>
                <a:spcPct val="100000"/>
              </a:lnSpc>
              <a:spcAft>
                <a:spcPct val="0"/>
              </a:spcAft>
              <a:buClrTx/>
              <a:buSzTx/>
              <a:buFontTx/>
              <a:buNone/>
            </a:pPr>
            <a:r>
              <a:rPr lang="en-US" altLang="zh-CN" sz="2000" dirty="0" smtClean="0">
                <a:solidFill>
                  <a:srgbClr val="FF0000"/>
                </a:solidFill>
                <a:ea typeface="宋体" pitchFamily="2" charset="-122"/>
              </a:rPr>
              <a:t>2021</a:t>
            </a:r>
            <a:endParaRPr lang="zh-CN" altLang="en-US" sz="2000" dirty="0">
              <a:solidFill>
                <a:srgbClr val="FF0000"/>
              </a:solidFill>
              <a:ea typeface="宋体" pitchFamily="2" charset="-122"/>
            </a:endParaRPr>
          </a:p>
        </p:txBody>
      </p:sp>
      <p:sp>
        <p:nvSpPr>
          <p:cNvPr id="66" name="矩形 59"/>
          <p:cNvSpPr/>
          <p:nvPr/>
        </p:nvSpPr>
        <p:spPr bwMode="auto">
          <a:xfrm>
            <a:off x="7931963" y="1252624"/>
            <a:ext cx="1170610" cy="423862"/>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defRPr/>
            </a:pPr>
            <a:r>
              <a:rPr lang="en-US" altLang="zh-CN" sz="1500" b="1" dirty="0" smtClean="0">
                <a:solidFill>
                  <a:srgbClr val="000000"/>
                </a:solidFill>
                <a:sym typeface="Wingdings" pitchFamily="2" charset="2"/>
              </a:rPr>
              <a:t>MTG-IRS</a:t>
            </a:r>
            <a:endParaRPr lang="zh-CN" altLang="en-US" sz="1500" b="1" dirty="0" smtClean="0">
              <a:solidFill>
                <a:srgbClr val="FFFFFF"/>
              </a:solidFill>
              <a:ea typeface="黑体" pitchFamily="49" charset="-122"/>
            </a:endParaRPr>
          </a:p>
        </p:txBody>
      </p:sp>
      <p:cxnSp>
        <p:nvCxnSpPr>
          <p:cNvPr id="67" name="直接箭头连接符 27"/>
          <p:cNvCxnSpPr>
            <a:cxnSpLocks noChangeShapeType="1"/>
            <a:stCxn id="64" idx="0"/>
            <a:endCxn id="66" idx="2"/>
          </p:cNvCxnSpPr>
          <p:nvPr/>
        </p:nvCxnSpPr>
        <p:spPr bwMode="auto">
          <a:xfrm flipH="1" flipV="1">
            <a:off x="8517268" y="1676486"/>
            <a:ext cx="123495" cy="685714"/>
          </a:xfrm>
          <a:prstGeom prst="straightConnector1">
            <a:avLst/>
          </a:prstGeom>
          <a:noFill/>
          <a:ln w="28575"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62" name="Slide Number Placeholder 3"/>
          <p:cNvSpPr txBox="1">
            <a:spLocks/>
          </p:cNvSpPr>
          <p:nvPr/>
        </p:nvSpPr>
        <p:spPr>
          <a:xfrm>
            <a:off x="6934200" y="65532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856155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ctr"/>
            <a:r>
              <a:rPr lang="en-GB" altLang="en-US" sz="2000"/>
              <a:t>WMO Commission for Basic Systems:</a:t>
            </a:r>
            <a:br>
              <a:rPr lang="en-GB" altLang="en-US" sz="2000"/>
            </a:br>
            <a:r>
              <a:rPr lang="en-GB" altLang="en-US" sz="2000"/>
              <a:t>Expert Team on Evolution of the global observing system (2)</a:t>
            </a:r>
            <a:r>
              <a:rPr lang="en-GB" altLang="en-US" sz="1600"/>
              <a:t/>
            </a:r>
            <a:br>
              <a:rPr lang="en-GB" altLang="en-US" sz="1600"/>
            </a:br>
            <a:endParaRPr lang="en-GB" altLang="en-US" sz="1600"/>
          </a:p>
        </p:txBody>
      </p:sp>
      <p:sp>
        <p:nvSpPr>
          <p:cNvPr id="98307" name="Rectangle 3"/>
          <p:cNvSpPr>
            <a:spLocks noGrp="1" noChangeArrowheads="1"/>
          </p:cNvSpPr>
          <p:nvPr>
            <p:ph type="body" idx="1"/>
          </p:nvPr>
        </p:nvSpPr>
        <p:spPr/>
        <p:txBody>
          <a:bodyPr/>
          <a:lstStyle/>
          <a:p>
            <a:r>
              <a:rPr lang="en-GB" altLang="en-US"/>
              <a:t>Comment: Instruments of this type in geosynchronous orbit are </a:t>
            </a:r>
            <a:r>
              <a:rPr lang="en-GB" altLang="en-US">
                <a:solidFill>
                  <a:srgbClr val="EE2D24"/>
                </a:solidFill>
              </a:rPr>
              <a:t>high priority enhancements to the Global Observing System</a:t>
            </a:r>
            <a:r>
              <a:rPr lang="en-GB" altLang="en-US"/>
              <a:t> (GOS) for meeting existing user requirements in numerical weather prediction (NWP), nowcasting, hydrology and other applications areas. Based on the experience gained from classical IR sounding from GEO satellites and from hyperspectral Infrared sounding from LEO satellites, the </a:t>
            </a:r>
            <a:r>
              <a:rPr lang="en-GB" altLang="en-US">
                <a:solidFill>
                  <a:srgbClr val="EE2D24"/>
                </a:solidFill>
              </a:rPr>
              <a:t>impact of hyper-spectral sensors on GEO satellites is expected to be very positive</a:t>
            </a:r>
            <a:r>
              <a:rPr lang="en-GB" altLang="en-US"/>
              <a:t>. In addition, in order to optimize this impact, it would be useful to </a:t>
            </a:r>
            <a:r>
              <a:rPr lang="en-GB" altLang="en-US">
                <a:solidFill>
                  <a:srgbClr val="EE2D24"/>
                </a:solidFill>
              </a:rPr>
              <a:t>proceed with a direct demonstration mission</a:t>
            </a:r>
            <a:r>
              <a:rPr lang="en-GB" altLang="en-US"/>
              <a:t> based e.g. on the USA’s GIFTS development in advance of the planned operational series.</a:t>
            </a:r>
          </a:p>
          <a:p>
            <a:endParaRPr lang="en-GB" altLang="en-US"/>
          </a:p>
        </p:txBody>
      </p:sp>
      <p:sp>
        <p:nvSpPr>
          <p:cNvPr id="4" name="Slide Number Placeholder 3"/>
          <p:cNvSpPr txBox="1">
            <a:spLocks/>
          </p:cNvSpPr>
          <p:nvPr/>
        </p:nvSpPr>
        <p:spPr>
          <a:xfrm>
            <a:off x="6858000" y="64928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878646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B24ABB6-0F07-4185-A549-AE8D495D898E}" type="slidenum">
              <a:rPr lang="en-US" altLang="en-US"/>
              <a:pPr/>
              <a:t>41</a:t>
            </a:fld>
            <a:endParaRPr lang="en-US" altLang="en-US"/>
          </a:p>
        </p:txBody>
      </p:sp>
      <p:sp>
        <p:nvSpPr>
          <p:cNvPr id="102402" name="Rectangle 2"/>
          <p:cNvSpPr>
            <a:spLocks noGrp="1" noChangeArrowheads="1"/>
          </p:cNvSpPr>
          <p:nvPr>
            <p:ph type="title"/>
          </p:nvPr>
        </p:nvSpPr>
        <p:spPr>
          <a:xfrm>
            <a:off x="0" y="228600"/>
            <a:ext cx="9144000" cy="1143000"/>
          </a:xfrm>
        </p:spPr>
        <p:txBody>
          <a:bodyPr>
            <a:normAutofit fontScale="90000"/>
          </a:bodyPr>
          <a:lstStyle/>
          <a:p>
            <a:r>
              <a:rPr lang="en-US" altLang="en-US" sz="3600" dirty="0" smtClean="0"/>
              <a:t>2007 NRC </a:t>
            </a:r>
            <a:r>
              <a:rPr lang="en-US" altLang="en-US" sz="3600" dirty="0"/>
              <a:t>Decadal Survey Recommendation</a:t>
            </a:r>
            <a:br>
              <a:rPr lang="en-US" altLang="en-US" sz="3600" dirty="0"/>
            </a:br>
            <a:r>
              <a:rPr lang="en-US" altLang="en-US" sz="3600" dirty="0"/>
              <a:t>for </a:t>
            </a:r>
            <a:r>
              <a:rPr lang="en-US" altLang="en-US" sz="3200" dirty="0"/>
              <a:t>Advanced Sounding is consistent with </a:t>
            </a:r>
            <a:r>
              <a:rPr lang="en-US" altLang="en-US" sz="3200" dirty="0" err="1"/>
              <a:t>AoA</a:t>
            </a:r>
            <a:endParaRPr lang="en-US" altLang="en-US" sz="3200" dirty="0"/>
          </a:p>
        </p:txBody>
      </p:sp>
      <p:sp>
        <p:nvSpPr>
          <p:cNvPr id="102403" name="Rectangle 3"/>
          <p:cNvSpPr>
            <a:spLocks noGrp="1" noChangeArrowheads="1"/>
          </p:cNvSpPr>
          <p:nvPr>
            <p:ph type="body" idx="1"/>
          </p:nvPr>
        </p:nvSpPr>
        <p:spPr>
          <a:xfrm>
            <a:off x="400050" y="2085975"/>
            <a:ext cx="8382000" cy="4048125"/>
          </a:xfrm>
        </p:spPr>
        <p:txBody>
          <a:bodyPr>
            <a:normAutofit lnSpcReduction="10000"/>
          </a:bodyPr>
          <a:lstStyle/>
          <a:p>
            <a:r>
              <a:rPr lang="en-US" altLang="en-US" sz="2000" b="1"/>
              <a:t>“The committee … recommends that NOAA develop a strategy to restore the previously planned capability to make high temporal- and vertical-resolution measurements of temperature and water vapor from geosynchronous orbit.” </a:t>
            </a:r>
          </a:p>
          <a:p>
            <a:endParaRPr lang="en-US" altLang="en-US" sz="2000" b="1"/>
          </a:p>
          <a:p>
            <a:pPr>
              <a:spcBef>
                <a:spcPct val="0"/>
              </a:spcBef>
            </a:pPr>
            <a:r>
              <a:rPr lang="en-US" altLang="en-US" sz="2000" b="1"/>
              <a:t>“Recognizing the technological challenges and accompanying potential for growth in acquisition costs for HES, the committee recommends consideration of the following approaches: </a:t>
            </a:r>
          </a:p>
          <a:p>
            <a:pPr lvl="1"/>
            <a:r>
              <a:rPr lang="en-US" altLang="en-US" sz="1800" b="1"/>
              <a:t>1. Complete the GIFTS instrument, deliver it to orbit via a cost-effective launch and spacecraft opportunity, and evaluate its potential to be a prototype for the HES instrument, and/or </a:t>
            </a:r>
            <a:endParaRPr lang="en-US" altLang="en-US" sz="1800"/>
          </a:p>
          <a:p>
            <a:pPr lvl="1"/>
            <a:r>
              <a:rPr lang="en-US" altLang="en-US" sz="1800" b="1"/>
              <a:t>2. Extend the HES study contracts focusing on cost-effective approaches to achieving essential sounding capabilities to be flown in the GOES-R time frame.” </a:t>
            </a:r>
            <a:endParaRPr lang="en-US" altLang="en-US" sz="1800"/>
          </a:p>
        </p:txBody>
      </p:sp>
      <p:sp>
        <p:nvSpPr>
          <p:cNvPr id="102404" name="Text Box 4"/>
          <p:cNvSpPr txBox="1">
            <a:spLocks noChangeArrowheads="1"/>
          </p:cNvSpPr>
          <p:nvPr/>
        </p:nvSpPr>
        <p:spPr bwMode="auto">
          <a:xfrm>
            <a:off x="407988" y="1560513"/>
            <a:ext cx="154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0">
                <a:latin typeface="Times New Roman" panose="02020603050405020304" pitchFamily="18" charset="0"/>
              </a:rPr>
              <a:t>Page: ES-5</a:t>
            </a:r>
          </a:p>
        </p:txBody>
      </p:sp>
    </p:spTree>
    <p:extLst>
      <p:ext uri="{BB962C8B-B14F-4D97-AF65-F5344CB8AC3E}">
        <p14:creationId xmlns:p14="http://schemas.microsoft.com/office/powerpoint/2010/main" val="1898125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solidFill>
                  <a:srgbClr val="0000CC"/>
                </a:solidFill>
              </a:rPr>
              <a:t>Summary and future perspective</a:t>
            </a:r>
            <a:endParaRPr lang="en-US" dirty="0">
              <a:solidFill>
                <a:srgbClr val="0000CC"/>
              </a:solidFill>
            </a:endParaRPr>
          </a:p>
        </p:txBody>
      </p:sp>
      <p:sp>
        <p:nvSpPr>
          <p:cNvPr id="3" name="Content Placeholder 2"/>
          <p:cNvSpPr>
            <a:spLocks noGrp="1"/>
          </p:cNvSpPr>
          <p:nvPr>
            <p:ph idx="1"/>
          </p:nvPr>
        </p:nvSpPr>
        <p:spPr>
          <a:xfrm>
            <a:off x="152400" y="1219200"/>
            <a:ext cx="8763000" cy="5029200"/>
          </a:xfrm>
        </p:spPr>
        <p:txBody>
          <a:bodyPr>
            <a:normAutofit fontScale="62500" lnSpcReduction="20000"/>
          </a:bodyPr>
          <a:lstStyle/>
          <a:p>
            <a:r>
              <a:rPr lang="en-US" b="1" dirty="0"/>
              <a:t>Great progress</a:t>
            </a:r>
            <a:r>
              <a:rPr lang="en-US" dirty="0"/>
              <a:t>, especially from polar-orbiters, has been made with respect to estimating atmospheric temperature and moisture vertical profiles from </a:t>
            </a:r>
            <a:r>
              <a:rPr lang="en-US" dirty="0" smtClean="0"/>
              <a:t>space. Estimate of </a:t>
            </a:r>
            <a:r>
              <a:rPr lang="en-US" dirty="0"/>
              <a:t>temperature and moisture profiles, along with many derived parameters, as well as the direct use of radiances through assimilation into Numerical Weather Prediction (NWP) models. </a:t>
            </a:r>
            <a:r>
              <a:rPr lang="en-US" dirty="0" smtClean="0"/>
              <a:t/>
            </a:r>
            <a:br>
              <a:rPr lang="en-US" dirty="0" smtClean="0"/>
            </a:br>
            <a:endParaRPr lang="en-US" dirty="0" smtClean="0"/>
          </a:p>
          <a:p>
            <a:r>
              <a:rPr lang="en-US" dirty="0" smtClean="0"/>
              <a:t>Each instrument type, </a:t>
            </a:r>
            <a:r>
              <a:rPr lang="en-US" dirty="0"/>
              <a:t>and orbit, brings </a:t>
            </a:r>
            <a:r>
              <a:rPr lang="en-US" b="1" dirty="0"/>
              <a:t>unique information</a:t>
            </a:r>
            <a:r>
              <a:rPr lang="en-US" dirty="0"/>
              <a:t>, with the most information being when all the data are combined. </a:t>
            </a:r>
            <a:endParaRPr lang="en-US" dirty="0" smtClean="0"/>
          </a:p>
          <a:p>
            <a:pPr lvl="1"/>
            <a:r>
              <a:rPr lang="en-US" dirty="0" smtClean="0"/>
              <a:t>Radio </a:t>
            </a:r>
            <a:r>
              <a:rPr lang="en-US" dirty="0"/>
              <a:t>occultation plus infrared are better than either alone. </a:t>
            </a:r>
            <a:endParaRPr lang="en-US" dirty="0" smtClean="0"/>
          </a:p>
          <a:p>
            <a:pPr lvl="1"/>
            <a:r>
              <a:rPr lang="en-US" dirty="0" smtClean="0"/>
              <a:t>Microwave </a:t>
            </a:r>
            <a:r>
              <a:rPr lang="en-US" dirty="0"/>
              <a:t>plus infrared are better than either alone. </a:t>
            </a:r>
            <a:r>
              <a:rPr lang="en-US" dirty="0" smtClean="0"/>
              <a:t/>
            </a:r>
            <a:br>
              <a:rPr lang="en-US" dirty="0" smtClean="0"/>
            </a:br>
            <a:endParaRPr lang="en-US" dirty="0" smtClean="0"/>
          </a:p>
          <a:p>
            <a:r>
              <a:rPr lang="en-US" dirty="0" smtClean="0"/>
              <a:t>The </a:t>
            </a:r>
            <a:r>
              <a:rPr lang="en-US" dirty="0"/>
              <a:t>largest remaining observational gap is the </a:t>
            </a:r>
            <a:r>
              <a:rPr lang="en-US" b="1" dirty="0"/>
              <a:t>high time resolution temperature and moisture profile measurements with high vertical resolution </a:t>
            </a:r>
            <a:r>
              <a:rPr lang="en-US" dirty="0"/>
              <a:t>which need high spectral resolution instruments. While there are operational missions planned for over Europe and China, </a:t>
            </a:r>
            <a:r>
              <a:rPr lang="en-US" b="1" dirty="0"/>
              <a:t>the U.S. has no </a:t>
            </a:r>
            <a:r>
              <a:rPr lang="en-US" b="1" dirty="0" smtClean="0"/>
              <a:t>defined current </a:t>
            </a:r>
            <a:r>
              <a:rPr lang="en-US" b="1" dirty="0"/>
              <a:t>plans for similar sensors to monitor North America</a:t>
            </a:r>
            <a:r>
              <a:rPr lang="en-US" dirty="0"/>
              <a:t>. </a:t>
            </a:r>
            <a:endParaRPr lang="en-US" dirty="0" smtClean="0"/>
          </a:p>
          <a:p>
            <a:pPr lvl="1"/>
            <a:r>
              <a:rPr lang="en-US" dirty="0" smtClean="0"/>
              <a:t>While </a:t>
            </a:r>
            <a:r>
              <a:rPr lang="en-US" dirty="0"/>
              <a:t>temperature and moisture profiles from polar-orbiting platforms are useful, there are many high impact weather situations where the structure of the atmosphere is changing more frequently. </a:t>
            </a:r>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3582907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Select Geo References</a:t>
            </a:r>
            <a:endParaRPr lang="en-US" dirty="0"/>
          </a:p>
        </p:txBody>
      </p:sp>
      <p:sp>
        <p:nvSpPr>
          <p:cNvPr id="3" name="Content Placeholder 2"/>
          <p:cNvSpPr>
            <a:spLocks noGrp="1"/>
          </p:cNvSpPr>
          <p:nvPr>
            <p:ph idx="1"/>
          </p:nvPr>
        </p:nvSpPr>
        <p:spPr>
          <a:xfrm>
            <a:off x="152400" y="838200"/>
            <a:ext cx="8686800" cy="4525963"/>
          </a:xfrm>
        </p:spPr>
        <p:txBody>
          <a:bodyPr>
            <a:noAutofit/>
          </a:bodyPr>
          <a:lstStyle/>
          <a:p>
            <a:pPr>
              <a:lnSpc>
                <a:spcPct val="120000"/>
              </a:lnSpc>
            </a:pPr>
            <a:r>
              <a:rPr lang="en-US" altLang="en-US" sz="1200" dirty="0"/>
              <a:t>T. J. Schmit, W. F. Feltz, W. P. </a:t>
            </a:r>
            <a:r>
              <a:rPr lang="en-US" altLang="en-US" sz="1200" dirty="0" err="1"/>
              <a:t>Menzel</a:t>
            </a:r>
            <a:r>
              <a:rPr lang="en-US" altLang="en-US" sz="1200" dirty="0"/>
              <a:t>, J. Jung, A. P. Noel, J. N. </a:t>
            </a:r>
            <a:r>
              <a:rPr lang="en-US" altLang="en-US" sz="1200" dirty="0" err="1"/>
              <a:t>Heil</a:t>
            </a:r>
            <a:r>
              <a:rPr lang="en-US" altLang="en-US" sz="1200" dirty="0"/>
              <a:t>, J. P. Nelson III, and G. S. Wade, “Validation and use of GOES sounder moisture information,” Weather Forecast. 17, 139–154 (2002</a:t>
            </a:r>
            <a:r>
              <a:rPr lang="en-US" altLang="en-US" sz="1200" dirty="0" smtClean="0"/>
              <a:t>).</a:t>
            </a:r>
            <a:br>
              <a:rPr lang="en-US" altLang="en-US" sz="1200" dirty="0" smtClean="0"/>
            </a:br>
            <a:endParaRPr lang="en-US" altLang="en-US" sz="800" dirty="0" smtClean="0"/>
          </a:p>
          <a:p>
            <a:pPr>
              <a:lnSpc>
                <a:spcPct val="120000"/>
              </a:lnSpc>
            </a:pPr>
            <a:r>
              <a:rPr lang="en-US" altLang="en-US" sz="1200" dirty="0"/>
              <a:t>Schmit, Timothy J.; Feltz, Wayne F.; </a:t>
            </a:r>
            <a:r>
              <a:rPr lang="en-US" altLang="en-US" sz="1200" dirty="0" err="1"/>
              <a:t>Menzel</a:t>
            </a:r>
            <a:r>
              <a:rPr lang="en-US" altLang="en-US" sz="1200" dirty="0"/>
              <a:t>, W. Paul; Jung, James; Noel, Andrew P.; </a:t>
            </a:r>
            <a:r>
              <a:rPr lang="en-US" altLang="en-US" sz="1200" dirty="0" err="1"/>
              <a:t>Heil</a:t>
            </a:r>
            <a:r>
              <a:rPr lang="en-US" altLang="en-US" sz="1200" dirty="0"/>
              <a:t>, James N.; Nelson, James P. III and Wade, Gary S.. Validation and use of GOES sounder moisture information. Weather and Forecasting, Volume 17, Issue 1, 2002, pp.139-154. </a:t>
            </a:r>
          </a:p>
          <a:p>
            <a:pPr>
              <a:lnSpc>
                <a:spcPct val="120000"/>
              </a:lnSpc>
            </a:pPr>
            <a:endParaRPr lang="en-US" altLang="en-US" sz="800" dirty="0" smtClean="0"/>
          </a:p>
          <a:p>
            <a:pPr>
              <a:lnSpc>
                <a:spcPct val="120000"/>
              </a:lnSpc>
            </a:pPr>
            <a:r>
              <a:rPr lang="en-US" sz="1200" dirty="0"/>
              <a:t>Lee, Yong-</a:t>
            </a:r>
            <a:r>
              <a:rPr lang="en-US" sz="1200" dirty="0" err="1"/>
              <a:t>Keun</a:t>
            </a:r>
            <a:r>
              <a:rPr lang="en-US" sz="1200" dirty="0"/>
              <a:t>, </a:t>
            </a:r>
            <a:r>
              <a:rPr lang="en-US" sz="1200" dirty="0" err="1"/>
              <a:t>Zhenglong</a:t>
            </a:r>
            <a:r>
              <a:rPr lang="en-US" sz="1200" dirty="0"/>
              <a:t> Li, Jun Li, and, Timothy J. Schmit, 2014: Evaluation of the GOES-R ABI LAP retrieval algorithm using GOES-13 Sounder, Journal of Atmospheric and Oceanic Technology, 31, 3- 19. </a:t>
            </a:r>
            <a:endParaRPr lang="en-US" altLang="en-US" sz="1200" dirty="0"/>
          </a:p>
          <a:p>
            <a:pPr>
              <a:lnSpc>
                <a:spcPct val="120000"/>
              </a:lnSpc>
            </a:pPr>
            <a:endParaRPr lang="en-US" altLang="en-US" sz="800" dirty="0" smtClean="0"/>
          </a:p>
          <a:p>
            <a:pPr>
              <a:lnSpc>
                <a:spcPct val="120000"/>
              </a:lnSpc>
            </a:pPr>
            <a:r>
              <a:rPr lang="en-US" sz="1200" dirty="0"/>
              <a:t>Li, J., </a:t>
            </a:r>
            <a:r>
              <a:rPr lang="en-US" sz="1200" dirty="0" err="1"/>
              <a:t>Jinlong</a:t>
            </a:r>
            <a:r>
              <a:rPr lang="en-US" sz="1200" dirty="0"/>
              <a:t>. Li, J. </a:t>
            </a:r>
            <a:r>
              <a:rPr lang="en-US" sz="1200" dirty="0" err="1"/>
              <a:t>Otkin</a:t>
            </a:r>
            <a:r>
              <a:rPr lang="en-US" sz="1200" dirty="0"/>
              <a:t>, T. J. Schmit, and C. Liu, 2011: Warning information in a </a:t>
            </a:r>
            <a:r>
              <a:rPr lang="en-US" sz="1200" dirty="0" err="1"/>
              <a:t>preconvection</a:t>
            </a:r>
            <a:r>
              <a:rPr lang="en-US" sz="1200" dirty="0"/>
              <a:t> environment from the geostationary advanced infrared sounding system - A simulation study using IHOP case, Journal of Applied Meteorology and Climatology, 50, 776 - 783</a:t>
            </a:r>
            <a:r>
              <a:rPr lang="en-US" sz="1200" dirty="0" smtClean="0"/>
              <a:t>.</a:t>
            </a:r>
          </a:p>
          <a:p>
            <a:pPr>
              <a:lnSpc>
                <a:spcPct val="120000"/>
              </a:lnSpc>
            </a:pPr>
            <a:endParaRPr lang="en-US" altLang="en-US" sz="800" dirty="0"/>
          </a:p>
          <a:p>
            <a:pPr>
              <a:lnSpc>
                <a:spcPct val="120000"/>
              </a:lnSpc>
            </a:pPr>
            <a:r>
              <a:rPr lang="en-US" altLang="en-US" sz="1200" dirty="0" smtClean="0"/>
              <a:t>Wang</a:t>
            </a:r>
            <a:r>
              <a:rPr lang="en-US" altLang="en-US" sz="1200" dirty="0"/>
              <a:t>, Fang; Li, Jun; Schmit, Timothy J. and Ackerman, Steven A.. Trade-off studies of a hyperspectral infrared sounder on a geostationary satellite. Applied Optics, Volume 46, Issue 2, 2007, </a:t>
            </a:r>
            <a:r>
              <a:rPr lang="en-US" altLang="en-US" sz="1200" dirty="0" smtClean="0"/>
              <a:t>pp.200-209</a:t>
            </a:r>
          </a:p>
          <a:p>
            <a:pPr>
              <a:lnSpc>
                <a:spcPct val="120000"/>
              </a:lnSpc>
            </a:pPr>
            <a:endParaRPr lang="en-US" altLang="en-US" sz="800" dirty="0"/>
          </a:p>
          <a:p>
            <a:r>
              <a:rPr lang="en-US" sz="1200" i="1" dirty="0" smtClean="0"/>
              <a:t>Li</a:t>
            </a:r>
            <a:r>
              <a:rPr lang="en-US" sz="1200" i="1" dirty="0"/>
              <a:t>, Z., J. Li, W. P. </a:t>
            </a:r>
            <a:r>
              <a:rPr lang="en-US" sz="1200" i="1" dirty="0" err="1"/>
              <a:t>Menzel</a:t>
            </a:r>
            <a:r>
              <a:rPr lang="en-US" sz="1200" i="1" dirty="0"/>
              <a:t>, J. P. Nelson III, T. J. Schmit, Elisabeth Weisz, and S. A. Ackerman, 2009: Forecasting and nowcasting improvement in cloudy regions with high temporal GOES Sounder infrared radiance measurements, Journal of Geophysical Research. - Atmospheres, 114, D09216, doi:10.1029/2008JD010596.</a:t>
            </a:r>
            <a:endParaRPr lang="en-US" sz="1200" dirty="0"/>
          </a:p>
          <a:p>
            <a:endParaRPr lang="en-US" sz="800" dirty="0" smtClean="0"/>
          </a:p>
          <a:p>
            <a:r>
              <a:rPr lang="en-US" sz="1200" dirty="0"/>
              <a:t>Schmit, T. J., Li, J</a:t>
            </a:r>
            <a:r>
              <a:rPr lang="en-US" sz="1200" b="1" dirty="0"/>
              <a:t>.</a:t>
            </a:r>
            <a:r>
              <a:rPr lang="en-US" sz="1200" dirty="0"/>
              <a:t>, S. A. Ackerman, J. J. </a:t>
            </a:r>
            <a:r>
              <a:rPr lang="en-US" sz="1200" dirty="0" err="1"/>
              <a:t>Gurka</a:t>
            </a:r>
            <a:r>
              <a:rPr lang="en-US" sz="1200" dirty="0"/>
              <a:t>, 2009: </a:t>
            </a:r>
            <a:r>
              <a:rPr lang="en-US" sz="1200" i="1" dirty="0"/>
              <a:t>High spectral and high temporal resolution infrared measurements from geostationary orbit</a:t>
            </a:r>
            <a:r>
              <a:rPr lang="en-US" sz="1200" dirty="0"/>
              <a:t>, </a:t>
            </a:r>
            <a:r>
              <a:rPr lang="en-US" sz="1200" i="1" dirty="0"/>
              <a:t>J. Atmospheric and Oceanic Technology, 26, 2273 - 2292</a:t>
            </a:r>
            <a:r>
              <a:rPr lang="en-US" sz="1200" i="1" dirty="0" smtClean="0"/>
              <a:t>.</a:t>
            </a:r>
          </a:p>
          <a:p>
            <a:endParaRPr lang="en-US" sz="800" i="1" dirty="0"/>
          </a:p>
          <a:p>
            <a:r>
              <a:rPr lang="en-US" sz="1200" i="1" dirty="0"/>
              <a:t>W. L. Smith Sr., H. </a:t>
            </a:r>
            <a:r>
              <a:rPr lang="en-US" sz="1200" i="1" dirty="0" err="1"/>
              <a:t>Revercomb</a:t>
            </a:r>
            <a:r>
              <a:rPr lang="en-US" sz="1200" i="1" dirty="0"/>
              <a:t>, G. Bingham, A. </a:t>
            </a:r>
            <a:r>
              <a:rPr lang="en-US" sz="1200" i="1" dirty="0" err="1"/>
              <a:t>Larar</a:t>
            </a:r>
            <a:r>
              <a:rPr lang="en-US" sz="1200" i="1" dirty="0"/>
              <a:t>, H. Huang, D. Zhou, </a:t>
            </a:r>
            <a:r>
              <a:rPr lang="en-US" sz="1200" b="1" i="1" dirty="0"/>
              <a:t>J. Li</a:t>
            </a:r>
            <a:r>
              <a:rPr lang="en-US" sz="1200" i="1" dirty="0"/>
              <a:t>, X. Liu, and S. </a:t>
            </a:r>
            <a:r>
              <a:rPr lang="en-US" sz="1200" i="1" dirty="0" err="1"/>
              <a:t>Kireev</a:t>
            </a:r>
            <a:r>
              <a:rPr lang="en-US" sz="1200" i="1" dirty="0"/>
              <a:t>, 2009: Evolution, current capabilities, and future advance in satellite ultra-spectral IR sounding, Atmos. Chem. Phys. Discuss., 9, 1–29</a:t>
            </a:r>
            <a:r>
              <a:rPr lang="en-US" sz="1200" i="1" dirty="0" smtClean="0"/>
              <a:t>.</a:t>
            </a:r>
          </a:p>
          <a:p>
            <a:endParaRPr lang="en-US" sz="800" i="1" dirty="0"/>
          </a:p>
          <a:p>
            <a:r>
              <a:rPr lang="en-US" sz="1200" i="1" dirty="0"/>
              <a:t>Schmit, T. J.,</a:t>
            </a:r>
            <a:r>
              <a:rPr lang="en-US" sz="1200" b="1" i="1" dirty="0"/>
              <a:t> J. Li</a:t>
            </a:r>
            <a:r>
              <a:rPr lang="en-US" sz="1200" i="1" dirty="0"/>
              <a:t>, J. J. </a:t>
            </a:r>
            <a:r>
              <a:rPr lang="en-US" sz="1200" i="1" dirty="0" err="1"/>
              <a:t>Gurka</a:t>
            </a:r>
            <a:r>
              <a:rPr lang="en-US" sz="1200" i="1" dirty="0"/>
              <a:t>, M. D. Goldberg, K. </a:t>
            </a:r>
            <a:r>
              <a:rPr lang="en-US" sz="1200" i="1" dirty="0" err="1"/>
              <a:t>Schrab</a:t>
            </a:r>
            <a:r>
              <a:rPr lang="en-US" sz="1200" i="1" dirty="0"/>
              <a:t>, </a:t>
            </a:r>
            <a:r>
              <a:rPr lang="en-US" sz="1200" i="1" dirty="0" err="1"/>
              <a:t>Jinlong</a:t>
            </a:r>
            <a:r>
              <a:rPr lang="en-US" sz="1200" i="1" dirty="0"/>
              <a:t> Li, and W. Feltz, 2008: The GOES-R Advanced Baseline Imager and the continuation of current GOES sounder products, J. of Appl. </a:t>
            </a:r>
            <a:r>
              <a:rPr lang="en-US" sz="1200" i="1" dirty="0" err="1"/>
              <a:t>Meteorol</a:t>
            </a:r>
            <a:r>
              <a:rPr lang="en-US" sz="1200" i="1" dirty="0"/>
              <a:t>. and Climatology, 47, 2696 – 2711.</a:t>
            </a:r>
            <a:endParaRPr lang="en-US" sz="1200"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4212266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46475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Y:\fwangc\project\AMSU\images\T_vr_amsugoeshes_st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23" b="6482"/>
          <a:stretch/>
        </p:blipFill>
        <p:spPr bwMode="auto">
          <a:xfrm>
            <a:off x="1447800" y="-391886"/>
            <a:ext cx="6583680" cy="7249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7772400" y="5257800"/>
            <a:ext cx="97174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AMSU-A</a:t>
            </a:r>
            <a:endParaRPr lang="en-US" sz="1800" dirty="0">
              <a:solidFill>
                <a:prstClr val="black"/>
              </a:solidFill>
              <a:latin typeface="Calibri"/>
            </a:endParaRPr>
          </a:p>
        </p:txBody>
      </p:sp>
      <p:sp>
        <p:nvSpPr>
          <p:cNvPr id="6" name="TextBox 5"/>
          <p:cNvSpPr txBox="1"/>
          <p:nvPr/>
        </p:nvSpPr>
        <p:spPr>
          <a:xfrm>
            <a:off x="4191000" y="4800600"/>
            <a:ext cx="392633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Temperature resolution for 1 K accuracy</a:t>
            </a:r>
            <a:endParaRPr lang="en-US" sz="1800" dirty="0">
              <a:solidFill>
                <a:prstClr val="black"/>
              </a:solidFill>
              <a:latin typeface="Calibri"/>
            </a:endParaRPr>
          </a:p>
        </p:txBody>
      </p:sp>
    </p:spTree>
    <p:extLst>
      <p:ext uri="{BB962C8B-B14F-4D97-AF65-F5344CB8AC3E}">
        <p14:creationId xmlns:p14="http://schemas.microsoft.com/office/powerpoint/2010/main" val="2168145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Y:\fwangc\project\AMSU\images\Q_vr_amsugoeshes_st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82" b="6655"/>
          <a:stretch/>
        </p:blipFill>
        <p:spPr bwMode="auto">
          <a:xfrm>
            <a:off x="1066800" y="-304800"/>
            <a:ext cx="6583680" cy="723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7772400" y="5257800"/>
            <a:ext cx="963725"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AMSU-B</a:t>
            </a:r>
            <a:endParaRPr lang="en-US" sz="1800" dirty="0">
              <a:solidFill>
                <a:prstClr val="black"/>
              </a:solidFill>
              <a:latin typeface="Calibri"/>
            </a:endParaRPr>
          </a:p>
        </p:txBody>
      </p:sp>
      <p:sp>
        <p:nvSpPr>
          <p:cNvPr id="4" name="TextBox 3"/>
          <p:cNvSpPr txBox="1"/>
          <p:nvPr/>
        </p:nvSpPr>
        <p:spPr>
          <a:xfrm>
            <a:off x="2133600" y="762000"/>
            <a:ext cx="5724259"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Moisture (mixing ratio) vertical resolution for 25% accuracy</a:t>
            </a:r>
            <a:endParaRPr lang="en-US" sz="1800" dirty="0">
              <a:solidFill>
                <a:prstClr val="black"/>
              </a:solidFill>
              <a:latin typeface="Calibri"/>
            </a:endParaRPr>
          </a:p>
        </p:txBody>
      </p:sp>
    </p:spTree>
    <p:extLst>
      <p:ext uri="{BB962C8B-B14F-4D97-AF65-F5344CB8AC3E}">
        <p14:creationId xmlns:p14="http://schemas.microsoft.com/office/powerpoint/2010/main" val="7288400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esw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7"/>
            <a:ext cx="4267200" cy="33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amsuaw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440" y="47117"/>
            <a:ext cx="4267200" cy="335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rms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565017"/>
            <a:ext cx="4288536" cy="329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562600" y="3962400"/>
            <a:ext cx="3483865" cy="1754326"/>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The RMSE for GOES, AMSU-A and GOES/AMSU-A temperature retrieval from simulated radiances (834 independent comparisons)</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r>
              <a:rPr lang="en-US" sz="1800" dirty="0" smtClean="0">
                <a:solidFill>
                  <a:prstClr val="black"/>
                </a:solidFill>
                <a:latin typeface="Calibri"/>
              </a:rPr>
              <a:t>(Li et al. 2000)</a:t>
            </a:r>
            <a:endParaRPr lang="en-US" sz="1800" dirty="0">
              <a:solidFill>
                <a:prstClr val="black"/>
              </a:solidFill>
              <a:latin typeface="Calibri"/>
            </a:endParaRPr>
          </a:p>
        </p:txBody>
      </p:sp>
    </p:spTree>
    <p:extLst>
      <p:ext uri="{BB962C8B-B14F-4D97-AF65-F5344CB8AC3E}">
        <p14:creationId xmlns:p14="http://schemas.microsoft.com/office/powerpoint/2010/main" val="20813634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28663"/>
            <a:ext cx="85629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7445" y="6135469"/>
            <a:ext cx="8903755" cy="646331"/>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The coverage of polar-orbiting satellites and sensors used operationally at ECMWF in</a:t>
            </a:r>
          </a:p>
          <a:p>
            <a:pPr fontAlgn="auto">
              <a:spcBef>
                <a:spcPts val="0"/>
              </a:spcBef>
              <a:spcAft>
                <a:spcPts val="0"/>
              </a:spcAft>
            </a:pPr>
            <a:r>
              <a:rPr lang="en-US" sz="1800" dirty="0" smtClean="0">
                <a:solidFill>
                  <a:prstClr val="black"/>
                </a:solidFill>
                <a:latin typeface="Calibri"/>
              </a:rPr>
              <a:t>October 2012.</a:t>
            </a:r>
            <a:endParaRPr lang="en-US" sz="1800" dirty="0">
              <a:solidFill>
                <a:prstClr val="black"/>
              </a:solidFill>
              <a:latin typeface="Calibri"/>
            </a:endParaRPr>
          </a:p>
        </p:txBody>
      </p:sp>
    </p:spTree>
    <p:extLst>
      <p:ext uri="{BB962C8B-B14F-4D97-AF65-F5344CB8AC3E}">
        <p14:creationId xmlns:p14="http://schemas.microsoft.com/office/powerpoint/2010/main" val="4340482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290638"/>
            <a:ext cx="8562975"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5791200"/>
            <a:ext cx="8404673"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The coverage and measurements/sensors on geostationary spacecraft plus polar AMVs.</a:t>
            </a:r>
            <a:endParaRPr lang="en-US" sz="1800" dirty="0">
              <a:solidFill>
                <a:prstClr val="black"/>
              </a:solidFill>
              <a:latin typeface="Calibri"/>
            </a:endParaRPr>
          </a:p>
        </p:txBody>
      </p:sp>
    </p:spTree>
    <p:extLst>
      <p:ext uri="{BB962C8B-B14F-4D97-AF65-F5344CB8AC3E}">
        <p14:creationId xmlns:p14="http://schemas.microsoft.com/office/powerpoint/2010/main" val="3032007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GOES3 laun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510" y="59377"/>
            <a:ext cx="4159147" cy="443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1"/>
          <p:cNvSpPr/>
          <p:nvPr/>
        </p:nvSpPr>
        <p:spPr bwMode="auto">
          <a:xfrm>
            <a:off x="76200" y="4572000"/>
            <a:ext cx="2314576" cy="2133600"/>
          </a:xfrm>
          <a:prstGeom prst="rect">
            <a:avLst/>
          </a:prstGeom>
          <a:solidFill>
            <a:srgbClr val="FFFF00"/>
          </a:solidFill>
          <a:ln w="25400" cap="flat" cmpd="sng" algn="ctr">
            <a:solidFill>
              <a:srgbClr val="000000">
                <a:lumMod val="40000"/>
                <a:lumOff val="60000"/>
              </a:srgbClr>
            </a:solidFill>
            <a:prstDash val="solid"/>
          </a:ln>
          <a:effectLst/>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smtClean="0">
                <a:ln>
                  <a:noFill/>
                </a:ln>
                <a:solidFill>
                  <a:srgbClr val="000000"/>
                </a:solidFill>
                <a:effectLst/>
                <a:uLnTx/>
                <a:uFillTx/>
                <a:latin typeface="Arial" pitchFamily="34" charset="0"/>
              </a:rPr>
              <a:t>1980: GOES-4 VAS: first geostationary sounder for more continuous atmospheric soundings from space </a:t>
            </a:r>
            <a:endParaRPr kumimoji="0" lang="zh-CN" altLang="en-US" sz="1800" i="0" u="none" strike="noStrike" kern="0" cap="none" spc="0" normalizeH="0" baseline="0" noProof="0" dirty="0" smtClean="0">
              <a:ln>
                <a:noFill/>
              </a:ln>
              <a:solidFill>
                <a:srgbClr val="FFFFFF"/>
              </a:solidFill>
              <a:effectLst/>
              <a:uLnTx/>
              <a:uFillTx/>
              <a:latin typeface="Arial" pitchFamily="34" charset="0"/>
              <a:ea typeface="黑体" pitchFamily="49" charset="-122"/>
            </a:endParaRPr>
          </a:p>
        </p:txBody>
      </p:sp>
      <p:sp>
        <p:nvSpPr>
          <p:cNvPr id="7" name="TextBox 6"/>
          <p:cNvSpPr txBox="1"/>
          <p:nvPr/>
        </p:nvSpPr>
        <p:spPr>
          <a:xfrm>
            <a:off x="4748852" y="228600"/>
            <a:ext cx="2057400" cy="2062103"/>
          </a:xfrm>
          <a:prstGeom prst="rect">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effectLst/>
                <a:uLnTx/>
                <a:uFillTx/>
                <a:latin typeface="Arial"/>
                <a:ea typeface="+mn-ea"/>
                <a:cs typeface="+mn-cs"/>
              </a:rPr>
              <a:t>Professor Vern Suomi: father of satellite meteorology, founder of Space Science and Engineering Center of UW-Madison </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3325"/>
            <a:ext cx="1930975" cy="27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
            <a:off x="5524914" y="2344572"/>
            <a:ext cx="3646191" cy="453748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034" y="3682042"/>
            <a:ext cx="3262966" cy="2490158"/>
          </a:xfrm>
          <a:prstGeom prst="rect">
            <a:avLst/>
          </a:prstGeom>
        </p:spPr>
      </p:pic>
      <p:sp>
        <p:nvSpPr>
          <p:cNvPr id="9" name="Slide Number Placeholder 3"/>
          <p:cNvSpPr txBox="1">
            <a:spLocks/>
          </p:cNvSpPr>
          <p:nvPr/>
        </p:nvSpPr>
        <p:spPr>
          <a:xfrm>
            <a:off x="7010400" y="65532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9035176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40358" cy="454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 y="4724400"/>
            <a:ext cx="8915400" cy="1200329"/>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Forecast tracks of Tropical Cyclone Sandy from (left) 0000 UTC 25 Oct 2012 analysis and (right) 0000 UTC 26 Oct 2012 analysis for NOPOLAR (red) using operational background errors and NOPOLAR using ensemble forecast-based background errors (EDA) (green) experiments. Black dots represent Sandy’s best track estimate. (McNally et al. 2014).</a:t>
            </a:r>
            <a:endParaRPr lang="en-US" sz="1800" dirty="0">
              <a:solidFill>
                <a:prstClr val="black"/>
              </a:solidFill>
              <a:latin typeface="Calibri"/>
            </a:endParaRPr>
          </a:p>
        </p:txBody>
      </p:sp>
    </p:spTree>
    <p:extLst>
      <p:ext uri="{BB962C8B-B14F-4D97-AF65-F5344CB8AC3E}">
        <p14:creationId xmlns:p14="http://schemas.microsoft.com/office/powerpoint/2010/main" val="1581867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CC"/>
                </a:solidFill>
              </a:rPr>
              <a:t>Outline</a:t>
            </a:r>
            <a:endParaRPr lang="en-US" dirty="0">
              <a:solidFill>
                <a:srgbClr val="0000CC"/>
              </a:solidFill>
            </a:endParaRPr>
          </a:p>
        </p:txBody>
      </p:sp>
      <p:sp>
        <p:nvSpPr>
          <p:cNvPr id="3" name="Content Placeholder 2"/>
          <p:cNvSpPr>
            <a:spLocks noGrp="1"/>
          </p:cNvSpPr>
          <p:nvPr>
            <p:ph idx="1"/>
          </p:nvPr>
        </p:nvSpPr>
        <p:spPr>
          <a:xfrm>
            <a:off x="152400" y="1219200"/>
            <a:ext cx="8763000" cy="5029200"/>
          </a:xfrm>
        </p:spPr>
        <p:txBody>
          <a:bodyPr>
            <a:normAutofit/>
          </a:bodyPr>
          <a:lstStyle/>
          <a:p>
            <a:r>
              <a:rPr lang="en-US" dirty="0" smtClean="0"/>
              <a:t>History </a:t>
            </a:r>
            <a:r>
              <a:rPr lang="en-US" dirty="0"/>
              <a:t>of soundings from </a:t>
            </a:r>
            <a:r>
              <a:rPr lang="en-US" dirty="0" smtClean="0"/>
              <a:t>space</a:t>
            </a:r>
            <a:endParaRPr lang="en-US" dirty="0"/>
          </a:p>
          <a:p>
            <a:r>
              <a:rPr lang="en-US" dirty="0" smtClean="0">
                <a:solidFill>
                  <a:srgbClr val="0000CC"/>
                </a:solidFill>
              </a:rPr>
              <a:t>Status </a:t>
            </a:r>
            <a:r>
              <a:rPr lang="en-US" dirty="0">
                <a:solidFill>
                  <a:srgbClr val="0000CC"/>
                </a:solidFill>
              </a:rPr>
              <a:t>of current sounding systems from space (IR, MW, RO</a:t>
            </a:r>
            <a:r>
              <a:rPr lang="en-US" dirty="0" smtClean="0">
                <a:solidFill>
                  <a:srgbClr val="0000CC"/>
                </a:solidFill>
              </a:rPr>
              <a:t>) and the uniqueness </a:t>
            </a:r>
            <a:r>
              <a:rPr lang="en-US" dirty="0">
                <a:solidFill>
                  <a:srgbClr val="0000CC"/>
                </a:solidFill>
              </a:rPr>
              <a:t>of high spectral resolution IR </a:t>
            </a:r>
            <a:r>
              <a:rPr lang="en-US" dirty="0" smtClean="0">
                <a:solidFill>
                  <a:srgbClr val="0000CC"/>
                </a:solidFill>
              </a:rPr>
              <a:t>soundings</a:t>
            </a:r>
            <a:endParaRPr lang="en-US" dirty="0">
              <a:solidFill>
                <a:srgbClr val="0000CC"/>
              </a:solidFill>
            </a:endParaRPr>
          </a:p>
          <a:p>
            <a:r>
              <a:rPr lang="en-US" dirty="0" smtClean="0"/>
              <a:t>Applications of sounding from space </a:t>
            </a:r>
          </a:p>
          <a:p>
            <a:r>
              <a:rPr lang="en-US" dirty="0" smtClean="0"/>
              <a:t>Gaps </a:t>
            </a:r>
            <a:r>
              <a:rPr lang="en-US" dirty="0"/>
              <a:t>and unmet requirement (high temporal advanced sounding system from </a:t>
            </a:r>
            <a:r>
              <a:rPr lang="en-US" dirty="0" smtClean="0"/>
              <a:t>GEO)</a:t>
            </a:r>
          </a:p>
          <a:p>
            <a:r>
              <a:rPr lang="en-US" dirty="0" smtClean="0"/>
              <a:t>Summary and future perspective</a:t>
            </a:r>
            <a:endParaRPr lang="en-US"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36271400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315200" cy="1143000"/>
          </a:xfrm>
        </p:spPr>
        <p:txBody>
          <a:bodyPr>
            <a:normAutofit fontScale="90000"/>
          </a:bodyPr>
          <a:lstStyle/>
          <a:p>
            <a:r>
              <a:rPr lang="en-US" dirty="0" smtClean="0">
                <a:solidFill>
                  <a:srgbClr val="0000CC"/>
                </a:solidFill>
              </a:rPr>
              <a:t>Current Major Sounding Systems </a:t>
            </a:r>
            <a:r>
              <a:rPr lang="en-US" dirty="0">
                <a:solidFill>
                  <a:srgbClr val="0000CC"/>
                </a:solidFill>
              </a:rPr>
              <a:t>from </a:t>
            </a:r>
            <a:r>
              <a:rPr lang="en-US" dirty="0" smtClean="0">
                <a:solidFill>
                  <a:srgbClr val="0000CC"/>
                </a:solidFill>
              </a:rPr>
              <a:t>Space </a:t>
            </a:r>
            <a:endParaRPr lang="en-US" dirty="0">
              <a:solidFill>
                <a:srgbClr val="0000CC"/>
              </a:solidFill>
            </a:endParaRPr>
          </a:p>
        </p:txBody>
      </p:sp>
      <p:sp>
        <p:nvSpPr>
          <p:cNvPr id="3" name="Content Placeholder 2"/>
          <p:cNvSpPr>
            <a:spLocks noGrp="1"/>
          </p:cNvSpPr>
          <p:nvPr>
            <p:ph idx="1"/>
          </p:nvPr>
        </p:nvSpPr>
        <p:spPr>
          <a:xfrm>
            <a:off x="457200" y="1447800"/>
            <a:ext cx="8229600" cy="4678363"/>
          </a:xfrm>
        </p:spPr>
        <p:txBody>
          <a:bodyPr>
            <a:normAutofit fontScale="85000" lnSpcReduction="20000"/>
          </a:bodyPr>
          <a:lstStyle/>
          <a:p>
            <a:r>
              <a:rPr lang="en-US" dirty="0" smtClean="0">
                <a:solidFill>
                  <a:srgbClr val="0000CC"/>
                </a:solidFill>
              </a:rPr>
              <a:t>Polar orbits:</a:t>
            </a:r>
          </a:p>
          <a:p>
            <a:pPr lvl="1"/>
            <a:r>
              <a:rPr lang="en-US" dirty="0" smtClean="0"/>
              <a:t>TOVS </a:t>
            </a:r>
            <a:r>
              <a:rPr lang="en-US" dirty="0"/>
              <a:t>or </a:t>
            </a:r>
            <a:r>
              <a:rPr lang="en-US" dirty="0" smtClean="0"/>
              <a:t>ATOVS: </a:t>
            </a:r>
            <a:r>
              <a:rPr lang="en-US" dirty="0"/>
              <a:t>NOAA series (U.S.), </a:t>
            </a:r>
            <a:r>
              <a:rPr lang="en-US" dirty="0" err="1"/>
              <a:t>Metop</a:t>
            </a:r>
            <a:r>
              <a:rPr lang="en-US" dirty="0"/>
              <a:t> series (Europe), </a:t>
            </a:r>
            <a:r>
              <a:rPr lang="en-US" dirty="0" smtClean="0"/>
              <a:t>NPP, FengYun-3 </a:t>
            </a:r>
            <a:r>
              <a:rPr lang="en-US" dirty="0"/>
              <a:t>series (China</a:t>
            </a:r>
            <a:r>
              <a:rPr lang="en-US" dirty="0" smtClean="0"/>
              <a:t>);</a:t>
            </a:r>
          </a:p>
          <a:p>
            <a:pPr lvl="1"/>
            <a:r>
              <a:rPr lang="en-US" dirty="0" smtClean="0"/>
              <a:t>Hyperspectral </a:t>
            </a:r>
            <a:r>
              <a:rPr lang="en-US" dirty="0"/>
              <a:t>IR </a:t>
            </a:r>
            <a:r>
              <a:rPr lang="en-US" dirty="0" smtClean="0"/>
              <a:t>sounders: Aqua-AIRS </a:t>
            </a:r>
            <a:r>
              <a:rPr lang="en-US" dirty="0"/>
              <a:t>(U,S.), </a:t>
            </a:r>
            <a:r>
              <a:rPr lang="en-US" dirty="0" err="1" smtClean="0"/>
              <a:t>Metop</a:t>
            </a:r>
            <a:r>
              <a:rPr lang="en-US" dirty="0" smtClean="0"/>
              <a:t>-IASI </a:t>
            </a:r>
            <a:r>
              <a:rPr lang="en-US" dirty="0"/>
              <a:t>(Europe), </a:t>
            </a:r>
            <a:r>
              <a:rPr lang="en-US" dirty="0" smtClean="0"/>
              <a:t>Suomi NPP-</a:t>
            </a:r>
            <a:r>
              <a:rPr lang="en-US" dirty="0" err="1" smtClean="0"/>
              <a:t>CrIS</a:t>
            </a:r>
            <a:r>
              <a:rPr lang="en-US" dirty="0" smtClean="0"/>
              <a:t> </a:t>
            </a:r>
            <a:r>
              <a:rPr lang="en-US" dirty="0"/>
              <a:t>(U.S.), </a:t>
            </a:r>
            <a:r>
              <a:rPr lang="en-US" dirty="0" smtClean="0"/>
              <a:t>FY3D-HIRAS </a:t>
            </a:r>
            <a:r>
              <a:rPr lang="en-US" dirty="0"/>
              <a:t>(China)</a:t>
            </a:r>
          </a:p>
          <a:p>
            <a:r>
              <a:rPr lang="en-US" dirty="0" smtClean="0">
                <a:solidFill>
                  <a:srgbClr val="0000CC"/>
                </a:solidFill>
              </a:rPr>
              <a:t>GEO orbits</a:t>
            </a:r>
          </a:p>
          <a:p>
            <a:pPr lvl="1"/>
            <a:r>
              <a:rPr lang="en-US" dirty="0" smtClean="0"/>
              <a:t>Classic (low spectral-resolution) infrared (IR) sounder: </a:t>
            </a:r>
            <a:r>
              <a:rPr lang="en-US" dirty="0"/>
              <a:t>GOES Sounder (U.S.), Insat-3D </a:t>
            </a:r>
            <a:r>
              <a:rPr lang="en-US" dirty="0" smtClean="0"/>
              <a:t>sounder (India);</a:t>
            </a:r>
          </a:p>
          <a:p>
            <a:pPr lvl="1"/>
            <a:r>
              <a:rPr lang="en-US" i="1" dirty="0"/>
              <a:t>H</a:t>
            </a:r>
            <a:r>
              <a:rPr lang="en-US" i="1" dirty="0" smtClean="0"/>
              <a:t>yperspectral IR sounders: FY4A-GIIRS (China), MTG-IRS (EUMETSAT)</a:t>
            </a:r>
          </a:p>
          <a:p>
            <a:r>
              <a:rPr lang="en-US" dirty="0" smtClean="0">
                <a:solidFill>
                  <a:srgbClr val="0000CC"/>
                </a:solidFill>
              </a:rPr>
              <a:t>RO sounding system</a:t>
            </a:r>
          </a:p>
          <a:p>
            <a:pPr lvl="1"/>
            <a:r>
              <a:rPr lang="en-US" dirty="0" smtClean="0"/>
              <a:t>COSMIC (U.S.-Taiwan), </a:t>
            </a:r>
            <a:r>
              <a:rPr lang="en-US" dirty="0" err="1" smtClean="0"/>
              <a:t>Metop</a:t>
            </a:r>
            <a:r>
              <a:rPr lang="en-US" dirty="0" smtClean="0"/>
              <a:t>, FY3…</a:t>
            </a:r>
          </a:p>
          <a:p>
            <a:endParaRPr lang="en-US" dirty="0"/>
          </a:p>
          <a:p>
            <a:endParaRPr lang="en-US" dirty="0"/>
          </a:p>
        </p:txBody>
      </p:sp>
      <p:sp>
        <p:nvSpPr>
          <p:cNvPr id="4" name="Slide Number Placeholder 3"/>
          <p:cNvSpPr>
            <a:spLocks noGrp="1"/>
          </p:cNvSpPr>
          <p:nvPr>
            <p:ph type="sldNum" sz="quarter" idx="12"/>
          </p:nvPr>
        </p:nvSpPr>
        <p:spPr/>
        <p:txBody>
          <a:bodyPr/>
          <a:lstStyle/>
          <a:p>
            <a:fld id="{27EC5EE6-A835-D440-90D3-237BFFA6628E}" type="slidenum">
              <a:rPr lang="en-US" smtClean="0">
                <a:solidFill>
                  <a:prstClr val="black">
                    <a:tint val="75000"/>
                  </a:prstClr>
                </a:solidFill>
              </a:rPr>
              <a:pPr/>
              <a:t>7</a:t>
            </a:fld>
            <a:endParaRPr lang="en-US">
              <a:solidFill>
                <a:prstClr val="black">
                  <a:tint val="75000"/>
                </a:prstClr>
              </a:solidFill>
            </a:endParaRPr>
          </a:p>
        </p:txBody>
      </p:sp>
      <p:sp>
        <p:nvSpPr>
          <p:cNvPr id="5" name="TextBox 4"/>
          <p:cNvSpPr txBox="1"/>
          <p:nvPr/>
        </p:nvSpPr>
        <p:spPr>
          <a:xfrm>
            <a:off x="7086600" y="6400800"/>
            <a:ext cx="1282723" cy="461665"/>
          </a:xfrm>
          <a:prstGeom prst="rect">
            <a:avLst/>
          </a:prstGeom>
          <a:noFill/>
        </p:spPr>
        <p:txBody>
          <a:bodyPr wrap="none" rtlCol="0">
            <a:spAutoFit/>
          </a:bodyPr>
          <a:lstStyle/>
          <a:p>
            <a:r>
              <a:rPr lang="en-US" i="1" dirty="0" smtClean="0"/>
              <a:t>planned</a:t>
            </a:r>
            <a:endParaRPr lang="en-US" i="1" dirty="0"/>
          </a:p>
        </p:txBody>
      </p:sp>
    </p:spTree>
    <p:extLst>
      <p:ext uri="{BB962C8B-B14F-4D97-AF65-F5344CB8AC3E}">
        <p14:creationId xmlns:p14="http://schemas.microsoft.com/office/powerpoint/2010/main" val="2107491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830" b="7289"/>
          <a:stretch/>
        </p:blipFill>
        <p:spPr>
          <a:xfrm>
            <a:off x="76200" y="609600"/>
            <a:ext cx="9144000" cy="6074980"/>
          </a:xfrm>
          <a:prstGeom prst="rect">
            <a:avLst/>
          </a:prstGeom>
        </p:spPr>
      </p:pic>
      <p:sp>
        <p:nvSpPr>
          <p:cNvPr id="3" name="TextBox 2"/>
          <p:cNvSpPr txBox="1"/>
          <p:nvPr/>
        </p:nvSpPr>
        <p:spPr>
          <a:xfrm>
            <a:off x="1730476" y="76200"/>
            <a:ext cx="6194324" cy="461665"/>
          </a:xfrm>
          <a:prstGeom prst="rect">
            <a:avLst/>
          </a:prstGeom>
          <a:noFill/>
        </p:spPr>
        <p:txBody>
          <a:bodyPr wrap="none" rtlCol="0">
            <a:spAutoFit/>
          </a:bodyPr>
          <a:lstStyle/>
          <a:p>
            <a:r>
              <a:rPr lang="en-US" dirty="0" smtClean="0"/>
              <a:t>Hyperspectral IR sounder spectral coverage</a:t>
            </a:r>
            <a:endParaRPr lang="en-US" dirty="0"/>
          </a:p>
        </p:txBody>
      </p:sp>
      <p:sp>
        <p:nvSpPr>
          <p:cNvPr id="4" name="Slide Number Placeholder 3"/>
          <p:cNvSpPr txBox="1">
            <a:spLocks/>
          </p:cNvSpPr>
          <p:nvPr/>
        </p:nvSpPr>
        <p:spPr>
          <a:xfrm>
            <a:off x="6934200" y="6416675"/>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82359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5027613" cy="388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descr="gifts_wf_standard_5"/>
          <p:cNvPicPr>
            <a:picLocks noChangeAspect="1" noChangeArrowheads="1"/>
          </p:cNvPicPr>
          <p:nvPr/>
        </p:nvPicPr>
        <p:blipFill>
          <a:blip r:embed="rId3" cstate="print">
            <a:extLst>
              <a:ext uri="{28A0092B-C50C-407E-A947-70E740481C1C}">
                <a14:useLocalDpi xmlns:a14="http://schemas.microsoft.com/office/drawing/2010/main" val="0"/>
              </a:ext>
            </a:extLst>
          </a:blip>
          <a:srcRect t="6154" r="6932"/>
          <a:stretch>
            <a:fillRect/>
          </a:stretch>
        </p:blipFill>
        <p:spPr bwMode="auto">
          <a:xfrm>
            <a:off x="4899025" y="1230312"/>
            <a:ext cx="4092575" cy="3098800"/>
          </a:xfrm>
          <a:prstGeom prst="rect">
            <a:avLst/>
          </a:prstGeom>
          <a:noFill/>
          <a:extLst>
            <a:ext uri="{909E8E84-426E-40DD-AFC4-6F175D3DCCD1}">
              <a14:hiddenFill xmlns:a14="http://schemas.microsoft.com/office/drawing/2010/main">
                <a:solidFill>
                  <a:srgbClr val="FFFFFF"/>
                </a:solidFill>
              </a14:hiddenFill>
            </a:ext>
          </a:extLst>
        </p:spPr>
      </p:pic>
      <p:sp>
        <p:nvSpPr>
          <p:cNvPr id="27652" name="Text Box 4"/>
          <p:cNvSpPr txBox="1">
            <a:spLocks noChangeArrowheads="1"/>
          </p:cNvSpPr>
          <p:nvPr/>
        </p:nvSpPr>
        <p:spPr bwMode="auto">
          <a:xfrm>
            <a:off x="2667000" y="4419600"/>
            <a:ext cx="392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solidFill>
                  <a:srgbClr val="000000"/>
                </a:solidFill>
                <a:latin typeface="Times New Roman" pitchFamily="18" charset="0"/>
              </a:rPr>
              <a:t>Moisture Weighting Functions</a:t>
            </a:r>
          </a:p>
        </p:txBody>
      </p:sp>
      <p:sp>
        <p:nvSpPr>
          <p:cNvPr id="27653" name="Text Box 5"/>
          <p:cNvSpPr txBox="1">
            <a:spLocks noChangeArrowheads="1"/>
          </p:cNvSpPr>
          <p:nvPr/>
        </p:nvSpPr>
        <p:spPr bwMode="auto">
          <a:xfrm rot="-5412652">
            <a:off x="-569118" y="2177256"/>
            <a:ext cx="1655762"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a:solidFill>
                  <a:srgbClr val="000000"/>
                </a:solidFill>
                <a:latin typeface="Times New Roman" pitchFamily="18" charset="0"/>
              </a:rPr>
              <a:t>Pressure (hPa)</a:t>
            </a:r>
          </a:p>
        </p:txBody>
      </p:sp>
      <p:sp>
        <p:nvSpPr>
          <p:cNvPr id="27654" name="Text Box 6"/>
          <p:cNvSpPr txBox="1">
            <a:spLocks noChangeArrowheads="1"/>
          </p:cNvSpPr>
          <p:nvPr/>
        </p:nvSpPr>
        <p:spPr bwMode="auto">
          <a:xfrm rot="-5412652">
            <a:off x="3925094" y="2394744"/>
            <a:ext cx="165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a:solidFill>
                  <a:srgbClr val="000000"/>
                </a:solidFill>
                <a:latin typeface="Times New Roman" pitchFamily="18" charset="0"/>
              </a:rPr>
              <a:t>Pressure (hPa)</a:t>
            </a:r>
          </a:p>
        </p:txBody>
      </p:sp>
      <p:sp>
        <p:nvSpPr>
          <p:cNvPr id="27655" name="Text Box 7"/>
          <p:cNvSpPr txBox="1">
            <a:spLocks noChangeArrowheads="1"/>
          </p:cNvSpPr>
          <p:nvPr/>
        </p:nvSpPr>
        <p:spPr bwMode="auto">
          <a:xfrm>
            <a:off x="6400800" y="1226403"/>
            <a:ext cx="25346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solidFill>
                  <a:srgbClr val="000000"/>
                </a:solidFill>
                <a:latin typeface="Times New Roman" pitchFamily="18" charset="0"/>
              </a:rPr>
              <a:t>Advanced Sounder</a:t>
            </a:r>
          </a:p>
          <a:p>
            <a:pPr eaLnBrk="0" hangingPunct="0"/>
            <a:r>
              <a:rPr lang="en-US" altLang="en-US" dirty="0">
                <a:solidFill>
                  <a:srgbClr val="000000"/>
                </a:solidFill>
                <a:latin typeface="Times New Roman" pitchFamily="18" charset="0"/>
              </a:rPr>
              <a:t>	    </a:t>
            </a:r>
            <a:r>
              <a:rPr lang="en-US" altLang="en-US" dirty="0" smtClean="0">
                <a:solidFill>
                  <a:srgbClr val="000000"/>
                </a:solidFill>
                <a:latin typeface="Times New Roman" pitchFamily="18" charset="0"/>
              </a:rPr>
              <a:t>(1000s)</a:t>
            </a:r>
            <a:endParaRPr lang="en-US" altLang="en-US" dirty="0">
              <a:solidFill>
                <a:srgbClr val="000000"/>
              </a:solidFill>
              <a:latin typeface="Times New Roman" pitchFamily="18" charset="0"/>
            </a:endParaRPr>
          </a:p>
        </p:txBody>
      </p:sp>
      <p:sp>
        <p:nvSpPr>
          <p:cNvPr id="27656" name="Text Box 8"/>
          <p:cNvSpPr txBox="1">
            <a:spLocks noChangeArrowheads="1"/>
          </p:cNvSpPr>
          <p:nvPr/>
        </p:nvSpPr>
        <p:spPr bwMode="auto">
          <a:xfrm>
            <a:off x="2971800" y="1387475"/>
            <a:ext cx="981075"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solidFill>
                  <a:srgbClr val="000000"/>
                </a:solidFill>
                <a:latin typeface="Times New Roman" pitchFamily="18" charset="0"/>
              </a:rPr>
              <a:t>GOES</a:t>
            </a:r>
          </a:p>
          <a:p>
            <a:pPr eaLnBrk="0" hangingPunct="0"/>
            <a:r>
              <a:rPr lang="en-US" altLang="en-US" dirty="0">
                <a:solidFill>
                  <a:srgbClr val="000000"/>
                </a:solidFill>
                <a:latin typeface="Times New Roman" pitchFamily="18" charset="0"/>
              </a:rPr>
              <a:t> (18)</a:t>
            </a:r>
          </a:p>
        </p:txBody>
      </p:sp>
      <p:sp>
        <p:nvSpPr>
          <p:cNvPr id="27657" name="Text Box 9"/>
          <p:cNvSpPr txBox="1">
            <a:spLocks noChangeArrowheads="1"/>
          </p:cNvSpPr>
          <p:nvPr/>
        </p:nvSpPr>
        <p:spPr bwMode="auto">
          <a:xfrm>
            <a:off x="138113" y="3706812"/>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dirty="0">
                <a:solidFill>
                  <a:srgbClr val="000000"/>
                </a:solidFill>
                <a:latin typeface="Times New Roman" pitchFamily="18" charset="0"/>
              </a:rPr>
              <a:t>1000</a:t>
            </a:r>
            <a:endParaRPr lang="en-US" altLang="en-US" dirty="0">
              <a:solidFill>
                <a:srgbClr val="000000"/>
              </a:solidFill>
              <a:latin typeface="Times New Roman" pitchFamily="18" charset="0"/>
            </a:endParaRPr>
          </a:p>
        </p:txBody>
      </p:sp>
      <p:sp>
        <p:nvSpPr>
          <p:cNvPr id="27658" name="Text Box 10"/>
          <p:cNvSpPr txBox="1">
            <a:spLocks noChangeArrowheads="1"/>
          </p:cNvSpPr>
          <p:nvPr/>
        </p:nvSpPr>
        <p:spPr bwMode="auto">
          <a:xfrm>
            <a:off x="4692650" y="3810000"/>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a:solidFill>
                  <a:srgbClr val="000000"/>
                </a:solidFill>
                <a:latin typeface="Times New Roman" pitchFamily="18" charset="0"/>
              </a:rPr>
              <a:t>1000</a:t>
            </a:r>
            <a:endParaRPr lang="en-US" altLang="en-US">
              <a:solidFill>
                <a:srgbClr val="000000"/>
              </a:solidFill>
              <a:latin typeface="Times New Roman" pitchFamily="18" charset="0"/>
            </a:endParaRPr>
          </a:p>
        </p:txBody>
      </p:sp>
      <p:sp>
        <p:nvSpPr>
          <p:cNvPr id="27659" name="Text Box 11"/>
          <p:cNvSpPr txBox="1">
            <a:spLocks noChangeArrowheads="1"/>
          </p:cNvSpPr>
          <p:nvPr/>
        </p:nvSpPr>
        <p:spPr bwMode="auto">
          <a:xfrm>
            <a:off x="138113" y="1116012"/>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a:solidFill>
                  <a:srgbClr val="000000"/>
                </a:solidFill>
                <a:latin typeface="Times New Roman" pitchFamily="18" charset="0"/>
              </a:rPr>
              <a:t>100</a:t>
            </a:r>
            <a:endParaRPr lang="en-US" altLang="en-US">
              <a:solidFill>
                <a:srgbClr val="000000"/>
              </a:solidFill>
              <a:latin typeface="Times New Roman" pitchFamily="18" charset="0"/>
            </a:endParaRPr>
          </a:p>
        </p:txBody>
      </p:sp>
      <p:sp>
        <p:nvSpPr>
          <p:cNvPr id="27660" name="Text Box 12"/>
          <p:cNvSpPr txBox="1">
            <a:spLocks noChangeArrowheads="1"/>
          </p:cNvSpPr>
          <p:nvPr/>
        </p:nvSpPr>
        <p:spPr bwMode="auto">
          <a:xfrm>
            <a:off x="4692650" y="1143000"/>
            <a:ext cx="527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a:solidFill>
                  <a:srgbClr val="000000"/>
                </a:solidFill>
                <a:latin typeface="Times New Roman" pitchFamily="18" charset="0"/>
              </a:rPr>
              <a:t>100</a:t>
            </a:r>
            <a:endParaRPr lang="en-US" altLang="en-US">
              <a:solidFill>
                <a:srgbClr val="000000"/>
              </a:solidFill>
              <a:latin typeface="Times New Roman" pitchFamily="18" charset="0"/>
            </a:endParaRPr>
          </a:p>
        </p:txBody>
      </p:sp>
      <p:sp>
        <p:nvSpPr>
          <p:cNvPr id="27662" name="Text Box 14"/>
          <p:cNvSpPr txBox="1">
            <a:spLocks noChangeArrowheads="1"/>
          </p:cNvSpPr>
          <p:nvPr/>
        </p:nvSpPr>
        <p:spPr bwMode="auto">
          <a:xfrm>
            <a:off x="457200" y="4965700"/>
            <a:ext cx="8229600" cy="156966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b="1" dirty="0">
                <a:solidFill>
                  <a:srgbClr val="000000"/>
                </a:solidFill>
                <a:latin typeface="Times New Roman" pitchFamily="18" charset="0"/>
              </a:rPr>
              <a:t>High spectral resolution advanced sounder will have </a:t>
            </a:r>
            <a:r>
              <a:rPr lang="en-US" altLang="en-US" b="1" dirty="0">
                <a:solidFill>
                  <a:srgbClr val="3333CC"/>
                </a:solidFill>
                <a:latin typeface="Times New Roman" pitchFamily="18" charset="0"/>
              </a:rPr>
              <a:t>more and sharper weighting functions</a:t>
            </a:r>
            <a:r>
              <a:rPr lang="en-US" altLang="en-US" b="1" dirty="0">
                <a:solidFill>
                  <a:srgbClr val="000000"/>
                </a:solidFill>
                <a:latin typeface="Times New Roman" pitchFamily="18" charset="0"/>
              </a:rPr>
              <a:t> compared to current GOES </a:t>
            </a:r>
            <a:r>
              <a:rPr lang="en-US" altLang="en-US" b="1" dirty="0" smtClean="0">
                <a:solidFill>
                  <a:srgbClr val="000000"/>
                </a:solidFill>
                <a:latin typeface="Times New Roman" pitchFamily="18" charset="0"/>
              </a:rPr>
              <a:t>low spectral resolution sounder</a:t>
            </a:r>
            <a:r>
              <a:rPr lang="en-US" altLang="en-US" b="1" dirty="0">
                <a:solidFill>
                  <a:srgbClr val="000000"/>
                </a:solidFill>
                <a:latin typeface="Times New Roman" pitchFamily="18" charset="0"/>
              </a:rPr>
              <a:t>. </a:t>
            </a:r>
            <a:endParaRPr lang="en-US" altLang="en-US" b="1" dirty="0" smtClean="0">
              <a:solidFill>
                <a:srgbClr val="000000"/>
              </a:solidFill>
              <a:latin typeface="Times New Roman" pitchFamily="18" charset="0"/>
            </a:endParaRPr>
          </a:p>
          <a:p>
            <a:pPr algn="ctr" eaLnBrk="0" hangingPunct="0"/>
            <a:r>
              <a:rPr lang="en-US" altLang="en-US" b="1" dirty="0" smtClean="0">
                <a:solidFill>
                  <a:srgbClr val="000000"/>
                </a:solidFill>
                <a:latin typeface="Times New Roman" pitchFamily="18" charset="0"/>
              </a:rPr>
              <a:t>Retrievals </a:t>
            </a:r>
            <a:r>
              <a:rPr lang="en-US" altLang="en-US" b="1" dirty="0">
                <a:solidFill>
                  <a:srgbClr val="000000"/>
                </a:solidFill>
                <a:latin typeface="Times New Roman" pitchFamily="18" charset="0"/>
              </a:rPr>
              <a:t>will have better vertical resolution.</a:t>
            </a:r>
          </a:p>
        </p:txBody>
      </p:sp>
      <p:sp>
        <p:nvSpPr>
          <p:cNvPr id="27663" name="Text Box 15"/>
          <p:cNvSpPr txBox="1">
            <a:spLocks noChangeArrowheads="1"/>
          </p:cNvSpPr>
          <p:nvPr/>
        </p:nvSpPr>
        <p:spPr bwMode="auto">
          <a:xfrm>
            <a:off x="1295400" y="44450"/>
            <a:ext cx="7162800" cy="954107"/>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FFFF66"/>
                </a:solidFill>
                <a:latin typeface="Times New Roman" pitchFamily="18" charset="0"/>
              </a:rPr>
              <a:t>Hyperspectral/</a:t>
            </a:r>
            <a:r>
              <a:rPr lang="en-US" altLang="en-US" sz="2800" b="1" dirty="0" err="1">
                <a:solidFill>
                  <a:srgbClr val="FFFF66"/>
                </a:solidFill>
                <a:latin typeface="Times New Roman" pitchFamily="18" charset="0"/>
              </a:rPr>
              <a:t>Ultraspectral</a:t>
            </a:r>
            <a:r>
              <a:rPr lang="en-US" altLang="en-US" sz="2800" b="1" dirty="0">
                <a:solidFill>
                  <a:srgbClr val="FFFF66"/>
                </a:solidFill>
                <a:latin typeface="Times New Roman" pitchFamily="18" charset="0"/>
              </a:rPr>
              <a:t> Infrared Measurement Characteristics - </a:t>
            </a:r>
            <a:r>
              <a:rPr lang="en-US" altLang="en-US" sz="2800" b="1" dirty="0" smtClean="0">
                <a:solidFill>
                  <a:srgbClr val="FFFF66"/>
                </a:solidFill>
                <a:latin typeface="Times New Roman" pitchFamily="18" charset="0"/>
              </a:rPr>
              <a:t>continued</a:t>
            </a:r>
            <a:endParaRPr lang="en-US" altLang="en-US" sz="2800" b="1" dirty="0">
              <a:solidFill>
                <a:srgbClr val="FFFF66"/>
              </a:solidFill>
              <a:latin typeface="Times New Roman" pitchFamily="18" charset="0"/>
            </a:endParaRPr>
          </a:p>
        </p:txBody>
      </p:sp>
      <p:sp>
        <p:nvSpPr>
          <p:cNvPr id="16" name="Slide Number Placeholder 3"/>
          <p:cNvSpPr txBox="1">
            <a:spLocks/>
          </p:cNvSpPr>
          <p:nvPr/>
        </p:nvSpPr>
        <p:spPr>
          <a:xfrm>
            <a:off x="6934200" y="6477000"/>
            <a:ext cx="21336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EC5EE6-A835-D440-90D3-237BFFA6628E}"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91162431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63.203"/>
  <p:tag name="AUDIO_ID" val="341"/>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e7c3ab31-ba64-4c57-ba4b-f30241985fa1"/>
  <p:tag name="ARTICULATE_TITLE_TAG" val="NUCAPS data flow from Suomi NPP to WFO"/>
  <p:tag name="AUDIO_ID" val="257"/>
  <p:tag name="ELAPSEDTIME" val="51.6"/>
  <p:tag name="ANNOTATION_TYPE_1" val="0"/>
  <p:tag name="ANNOTATION_START_1" val="1.6"/>
  <p:tag name="ANNOTATION_END_1" val="2.9"/>
  <p:tag name="ANNOTATION_TOP_1" val="49.1"/>
  <p:tag name="ANNOTATION_LEFT_1" val="49.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9"/>
  <p:tag name="ANNOTATION_END_2" val="3.9"/>
  <p:tag name="ANNOTATION_TOP_2" val="49.1"/>
  <p:tag name="ANNOTATION_LEFT_2" val="49.9"/>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
  <p:tag name="ANNOTATION_END_3" val="7.3"/>
  <p:tag name="ANNOTATION_TOP_3" val="49.1"/>
  <p:tag name="ANNOTATION_LEFT_3" val="49.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3"/>
  <p:tag name="ANNOTATION_END_4" val="7.9"/>
  <p:tag name="ANNOTATION_TOP_4" val="90.7"/>
  <p:tag name="ANNOTATION_LEFT_4" val="92.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9"/>
  <p:tag name="ANNOTATION_END_5" val="10.3"/>
  <p:tag name="ANNOTATION_TOP_5" val="90.7"/>
  <p:tag name="ANNOTATION_LEFT_5" val="92.4"/>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
  <p:tag name="ANNOTATION_END_6" val="11.0"/>
  <p:tag name="ANNOTATION_TOP_6" val="109.3"/>
  <p:tag name="ANNOTATION_LEFT_6" val="120.0"/>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0"/>
  <p:tag name="ANNOTATION_END_7" val="13.6"/>
  <p:tag name="ANNOTATION_TOP_7" val="109.3"/>
  <p:tag name="ANNOTATION_LEFT_7" val="120.0"/>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
  <p:tag name="ANNOTATION_END_8" val="14.2"/>
  <p:tag name="ANNOTATION_TOP_8" val="124.2"/>
  <p:tag name="ANNOTATION_LEFT_8" val="114.0"/>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4.2"/>
  <p:tag name="ANNOTATION_END_9" val="16.5"/>
  <p:tag name="ANNOTATION_TOP_9" val="124.2"/>
  <p:tag name="ANNOTATION_LEFT_9" val="114.0"/>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6.5"/>
  <p:tag name="ANNOTATION_END_10" val="17.1"/>
  <p:tag name="ANNOTATION_TOP_10" val="140.5"/>
  <p:tag name="ANNOTATION_LEFT_10" val="94.6"/>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17.1"/>
  <p:tag name="ANNOTATION_END_11" val="20.2"/>
  <p:tag name="ANNOTATION_TOP_11" val="140.5"/>
  <p:tag name="ANNOTATION_LEFT_11" val="94.6"/>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0.2"/>
  <p:tag name="ANNOTATION_END_12" val="25.3"/>
  <p:tag name="ANNOTATION_TOP_12" val="156.9"/>
  <p:tag name="ANNOTATION_LEFT_12" val="122.2"/>
  <p:tag name="ANNOTATION_WIDTH_12" val="111.8"/>
  <p:tag name="ANNOTATION_HEIGHT_12" val="111.5"/>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5.3"/>
  <p:tag name="ANNOTATION_END_13" val="26.1"/>
  <p:tag name="ANNOTATION_TOP_13" val="173.2"/>
  <p:tag name="ANNOTATION_LEFT_13" val="121.5"/>
  <p:tag name="ANNOTATION_WIDTH_13" val="111.8"/>
  <p:tag name="ANNOTATION_HEIGHT_13" val="111.5"/>
  <p:tag name="ANNOTATION_ANIMATION_13" val="3"/>
  <p:tag name="ANNOTATION_ROTATION_13" val="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26.1"/>
  <p:tag name="ANNOTATION_END_14" val="29.6"/>
  <p:tag name="ANNOTATION_TOP_14" val="188.1"/>
  <p:tag name="ANNOTATION_LEFT_14" val="121.5"/>
  <p:tag name="ANNOTATION_WIDTH_14" val="111.8"/>
  <p:tag name="ANNOTATION_HEIGHT_14" val="111.5"/>
  <p:tag name="ANNOTATION_ANIMATION_14" val="3"/>
  <p:tag name="ANNOTATION_ROTATION_14" val="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29.6"/>
  <p:tag name="ANNOTATION_END_15" val="37.6"/>
  <p:tag name="ANNOTATION_TOP_15" val="208.9"/>
  <p:tag name="ANNOTATION_LEFT_15" val="42.5"/>
  <p:tag name="ANNOTATION_WIDTH_15" val="111.8"/>
  <p:tag name="ANNOTATION_HEIGHT_15" val="111.5"/>
  <p:tag name="ANNOTATION_ANIMATION_15" val="3"/>
  <p:tag name="ANNOTATION_ROTATION_15" val="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37.6"/>
  <p:tag name="ANNOTATION_END_16" val="38.8"/>
  <p:tag name="ANNOTATION_TOP_16" val="316.8"/>
  <p:tag name="ANNOTATION_LEFT_16" val="57.4"/>
  <p:tag name="ANNOTATION_WIDTH_16" val="111.8"/>
  <p:tag name="ANNOTATION_HEIGHT_16" val="111.5"/>
  <p:tag name="ANNOTATION_ANIMATION_16" val="3"/>
  <p:tag name="ANNOTATION_ROTATION_16" val="9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38.8"/>
  <p:tag name="ANNOTATION_END_17" val="39.6"/>
  <p:tag name="ANNOTATION_TOP_17" val="331.6"/>
  <p:tag name="ANNOTATION_LEFT_17" val="122.2"/>
  <p:tag name="ANNOTATION_WIDTH_17" val="111.8"/>
  <p:tag name="ANNOTATION_HEIGHT_17" val="111.5"/>
  <p:tag name="ANNOTATION_ANIMATION_17" val="3"/>
  <p:tag name="ANNOTATION_ROTATION_17" val="9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39.6"/>
  <p:tag name="ANNOTATION_END_18" val="41.0"/>
  <p:tag name="ANNOTATION_TOP_18" val="353.9"/>
  <p:tag name="ANNOTATION_LEFT_18" val="190.8"/>
  <p:tag name="ANNOTATION_WIDTH_18" val="111.8"/>
  <p:tag name="ANNOTATION_HEIGHT_18" val="111.5"/>
  <p:tag name="ANNOTATION_ANIMATION_18" val="3"/>
  <p:tag name="ANNOTATION_ROTATION_18" val="9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41.0"/>
  <p:tag name="ANNOTATION_END_19" val="41.9"/>
  <p:tag name="ANNOTATION_TOP_19" val="382.2"/>
  <p:tag name="ANNOTATION_LEFT_19" val="273.5"/>
  <p:tag name="ANNOTATION_WIDTH_19" val="111.8"/>
  <p:tag name="ANNOTATION_HEIGHT_19" val="111.5"/>
  <p:tag name="ANNOTATION_ANIMATION_19" val="3"/>
  <p:tag name="ANNOTATION_ROTATION_19" val="9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41.9"/>
  <p:tag name="ANNOTATION_END_20" val="46.0"/>
  <p:tag name="ANNOTATION_TOP_20" val="394.1"/>
  <p:tag name="ANNOTATION_LEFT_20" val="330.1"/>
  <p:tag name="ANNOTATION_WIDTH_20" val="111.8"/>
  <p:tag name="ANNOTATION_HEIGHT_20" val="111.5"/>
  <p:tag name="ANNOTATION_ANIMATION_20" val="3"/>
  <p:tag name="ANNOTATION_ROTATION_20" val="9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0"/>
  <p:tag name="ANNOTATION_START_21" val="46.0"/>
  <p:tag name="ANNOTATION_END_21" val="46.7"/>
  <p:tag name="ANNOTATION_TOP_21" val="250.6"/>
  <p:tag name="ANNOTATION_LEFT_21" val="502.2"/>
  <p:tag name="ANNOTATION_WIDTH_21" val="111.8"/>
  <p:tag name="ANNOTATION_HEIGHT_21" val="111.5"/>
  <p:tag name="ANNOTATION_ANIMATION_21" val="3"/>
  <p:tag name="ANNOTATION_ROTATION_21" val="90"/>
  <p:tag name="ANNOTATION_SUB_TYPE_21" val="2"/>
  <p:tag name="ANNOTATION_LOOP_COUNT_21" val="1"/>
  <p:tag name="ANNOTATION_BOX_RADIUS_21" val="0"/>
  <p:tag name="ANNOTATION_SCALE_21" val="125"/>
  <p:tag name="ANNOTATION_BORDER_ALPHA_21" val="100"/>
  <p:tag name="ANNOTATION_BORDER_COLOR_21" val="16777215"/>
  <p:tag name="ANNOTATION_FILL_COLOR_21" val="683492"/>
  <p:tag name="ANNOTATION_FILL_ALPHA_21" val="100"/>
  <p:tag name="ANNOTATION_BORDER_WIDTH_21" val="2"/>
  <p:tag name="ANNOTATION_TYPE_22" val="0"/>
  <p:tag name="ANNOTATION_START_22" val="46.7"/>
  <p:tag name="ANNOTATION_END_22" val="47.4"/>
  <p:tag name="ANNOTATION_TOP_22" val="250.6"/>
  <p:tag name="ANNOTATION_LEFT_22" val="502.2"/>
  <p:tag name="ANNOTATION_WIDTH_22" val="111.8"/>
  <p:tag name="ANNOTATION_HEIGHT_22" val="111.5"/>
  <p:tag name="ANNOTATION_ANIMATION_22" val="3"/>
  <p:tag name="ANNOTATION_ROTATION_22" val="90"/>
  <p:tag name="ANNOTATION_SUB_TYPE_22" val="2"/>
  <p:tag name="ANNOTATION_LOOP_COUNT_22" val="1"/>
  <p:tag name="ANNOTATION_BOX_RADIUS_22" val="0"/>
  <p:tag name="ANNOTATION_SCALE_22" val="125"/>
  <p:tag name="ANNOTATION_BORDER_ALPHA_22" val="100"/>
  <p:tag name="ANNOTATION_BORDER_COLOR_22" val="16777215"/>
  <p:tag name="ANNOTATION_FILL_COLOR_22" val="683492"/>
  <p:tag name="ANNOTATION_FILL_ALPHA_22" val="100"/>
  <p:tag name="ANNOTATION_BORDER_WIDTH_22" val="2"/>
  <p:tag name="ANNOTATION_TYPE_23" val="0"/>
  <p:tag name="ANNOTATION_START_23" val="47.4"/>
  <p:tag name="ANNOTATION_END_23" val="49.9"/>
  <p:tag name="ANNOTATION_TOP_23" val="250.6"/>
  <p:tag name="ANNOTATION_LEFT_23" val="502.2"/>
  <p:tag name="ANNOTATION_WIDTH_23" val="111.8"/>
  <p:tag name="ANNOTATION_HEIGHT_23" val="111.5"/>
  <p:tag name="ANNOTATION_ANIMATION_23" val="3"/>
  <p:tag name="ANNOTATION_ROTATION_23" val="9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49.9"/>
  <p:tag name="ANNOTATION_TOP_24" val="405.2"/>
  <p:tag name="ANNOTATION_LEFT_24" val="500.7"/>
  <p:tag name="ANNOTATION_WIDTH_24" val="111.8"/>
  <p:tag name="ANNOTATION_HEIGHT_24" val="111.5"/>
  <p:tag name="ANNOTATION_ANIMATION_24" val="3"/>
  <p:tag name="ANNOTATION_ROTATION_24" val="9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COUNT" val="24"/>
  <p:tag name="ARTICULATE_SLIDE_PAUSE" val="0"/>
  <p:tag name="ARTICULATE_NAV_LEVEL" val="1"/>
  <p:tag name="ARTICULATE_PLAYLIST_ID" val="-1"/>
  <p:tag name="ARTICULATE_LOCK_SLIDE" val="0"/>
  <p:tag name="ARTICULATE_SLIDE_NAV" val="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6sW4jh6P_files\slide0001_image001.jpg"/>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VEGvRLNQ_files\slide0001_image001.jpg"/>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rOekU8mS_files\slide0001_image001.png"/>
</p:tagLst>
</file>

<file path=ppt/tags/tag15.xml><?xml version="1.0" encoding="utf-8"?>
<p:tagLst xmlns:a="http://schemas.openxmlformats.org/drawingml/2006/main" xmlns:r="http://schemas.openxmlformats.org/officeDocument/2006/relationships" xmlns:p="http://schemas.openxmlformats.org/presentationml/2006/main">
  <p:tag name="BULLET_4" val="8226"/>
  <p:tag name="BULLET_5" val="8226"/>
  <p:tag name="BULLET_6" val="8226"/>
  <p:tag name="BULLET_7" val="8226"/>
  <p:tag name="BULLET_8" val="8226"/>
  <p:tag name="BULLET_1" val="8226"/>
  <p:tag name="BULLET_2" val="8226"/>
  <p:tag name="BULLET_3"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NNOTATION_TYPE_16" val="0"/>
  <p:tag name="ANNOTATION_START_16" val="28.0"/>
  <p:tag name="ANNOTATION_END_16" val="28.8"/>
  <p:tag name="ANNOTATION_TOP_16" val="57.3"/>
  <p:tag name="ANNOTATION_LEFT_16" val="90.9"/>
  <p:tag name="ANNOTATION_WIDTH_16" val="111.8"/>
  <p:tag name="ANNOTATION_HEIGHT_16" val="111.5"/>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28.8"/>
  <p:tag name="ANNOTATION_TOP_17" val="57.3"/>
  <p:tag name="ANNOTATION_LEFT_17" val="90.9"/>
  <p:tag name="ANNOTATION_WIDTH_17" val="111.8"/>
  <p:tag name="ANNOTATION_HEIGHT_17" val="111.5"/>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RTICULATE_TITLE_TAG" val="New Dot Color Paradigm in 16.1.2-7"/>
  <p:tag name="ARTICULATE_SLIDE_GUID" val="230340be-8fd7-413d-99c9-5318bed95b06"/>
  <p:tag name="AUDIO_ID" val="345"/>
  <p:tag name="ELAPSEDTIME" val="29.7"/>
  <p:tag name="ANNOTATION_TYPE_1" val="0"/>
  <p:tag name="ANNOTATION_START_1" val="1.7"/>
  <p:tag name="ANNOTATION_END_1" val="2.5"/>
  <p:tag name="ANNOTATION_TOP_1" val="234.2"/>
  <p:tag name="ANNOTATION_LEFT_1" val="190.0"/>
  <p:tag name="ANNOTATION_WIDTH_1" val="111.8"/>
  <p:tag name="ANNOTATION_HEIGHT_1" val="111.5"/>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5"/>
  <p:tag name="ANNOTATION_END_2" val="4.6"/>
  <p:tag name="ANNOTATION_TOP_2" val="162.1"/>
  <p:tag name="ANNOTATION_LEFT_2" val="201.2"/>
  <p:tag name="ANNOTATION_WIDTH_2" val="111.8"/>
  <p:tag name="ANNOTATION_HEIGHT_2" val="111.5"/>
  <p:tag name="ANNOTATION_ANIMATION_2" val="3"/>
  <p:tag name="ANNOTATION_ROTATION_2" val="18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6"/>
  <p:tag name="ANNOTATION_END_3" val="13.8"/>
  <p:tag name="ANNOTATION_TOP_3" val="163.6"/>
  <p:tag name="ANNOTATION_LEFT_3" val="122.2"/>
  <p:tag name="ANNOTATION_WIDTH_3" val="111.8"/>
  <p:tag name="ANNOTATION_HEIGHT_3" val="111.5"/>
  <p:tag name="ANNOTATION_ANIMATION_3" val="3"/>
  <p:tag name="ANNOTATION_ROTATION_3" val="18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3.8"/>
  <p:tag name="ANNOTATION_END_4" val="14.6"/>
  <p:tag name="ANNOTATION_TOP_4" val="182.2"/>
  <p:tag name="ANNOTATION_LEFT_4" val="280.9"/>
  <p:tag name="ANNOTATION_WIDTH_4" val="111.8"/>
  <p:tag name="ANNOTATION_HEIGHT_4" val="111.5"/>
  <p:tag name="ANNOTATION_ANIMATION_4" val="3"/>
  <p:tag name="ANNOTATION_ROTATION_4" val="18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4.6"/>
  <p:tag name="ANNOTATION_END_5" val="15.0"/>
  <p:tag name="ANNOTATION_TOP_5" val="182.2"/>
  <p:tag name="ANNOTATION_LEFT_5" val="280.9"/>
  <p:tag name="ANNOTATION_WIDTH_5" val="111.8"/>
  <p:tag name="ANNOTATION_HEIGHT_5" val="111.5"/>
  <p:tag name="ANNOTATION_ANIMATION_5" val="3"/>
  <p:tag name="ANNOTATION_ROTATION_5" val="18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5.0"/>
  <p:tag name="ANNOTATION_END_6" val="16.3"/>
  <p:tag name="ANNOTATION_TOP_6" val="182.2"/>
  <p:tag name="ANNOTATION_LEFT_6" val="280.9"/>
  <p:tag name="ANNOTATION_WIDTH_6" val="111.8"/>
  <p:tag name="ANNOTATION_HEIGHT_6" val="111.5"/>
  <p:tag name="ANNOTATION_ANIMATION_6" val="3"/>
  <p:tag name="ANNOTATION_ROTATION_6" val="18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6.3"/>
  <p:tag name="ANNOTATION_END_7" val="17.0"/>
  <p:tag name="ANNOTATION_TOP_7" val="127.1"/>
  <p:tag name="ANNOTATION_LEFT_7" val="488.1"/>
  <p:tag name="ANNOTATION_WIDTH_7" val="111.8"/>
  <p:tag name="ANNOTATION_HEIGHT_7" val="111.5"/>
  <p:tag name="ANNOTATION_ANIMATION_7" val="3"/>
  <p:tag name="ANNOTATION_ROTATION_7" val="18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7.0"/>
  <p:tag name="ANNOTATION_END_8" val="19.1"/>
  <p:tag name="ANNOTATION_TOP_8" val="127.1"/>
  <p:tag name="ANNOTATION_LEFT_8" val="488.1"/>
  <p:tag name="ANNOTATION_WIDTH_8" val="111.8"/>
  <p:tag name="ANNOTATION_HEIGHT_8" val="111.5"/>
  <p:tag name="ANNOTATION_ANIMATION_8" val="3"/>
  <p:tag name="ANNOTATION_ROTATION_8" val="18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9.1"/>
  <p:tag name="ANNOTATION_END_9" val="19.8"/>
  <p:tag name="ANNOTATION_TOP_9" val="189.6"/>
  <p:tag name="ANNOTATION_LEFT_9" val="280.2"/>
  <p:tag name="ANNOTATION_WIDTH_9" val="111.8"/>
  <p:tag name="ANNOTATION_HEIGHT_9" val="111.5"/>
  <p:tag name="ANNOTATION_ANIMATION_9" val="3"/>
  <p:tag name="ANNOTATION_ROTATION_9" val="18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9.8"/>
  <p:tag name="ANNOTATION_END_10" val="20.4"/>
  <p:tag name="ANNOTATION_TOP_10" val="189.6"/>
  <p:tag name="ANNOTATION_LEFT_10" val="280.2"/>
  <p:tag name="ANNOTATION_WIDTH_10" val="111.8"/>
  <p:tag name="ANNOTATION_HEIGHT_10" val="111.5"/>
  <p:tag name="ANNOTATION_ANIMATION_10" val="3"/>
  <p:tag name="ANNOTATION_ROTATION_10" val="18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4"/>
  <p:tag name="ANNOTATION_END_11" val="21.2"/>
  <p:tag name="ANNOTATION_TOP_11" val="188.9"/>
  <p:tag name="ANNOTATION_LEFT_11" val="280.9"/>
  <p:tag name="ANNOTATION_WIDTH_11" val="111.8"/>
  <p:tag name="ANNOTATION_HEIGHT_11" val="111.5"/>
  <p:tag name="ANNOTATION_ANIMATION_11" val="3"/>
  <p:tag name="ANNOTATION_ROTATION_11" val="18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1.2"/>
  <p:tag name="ANNOTATION_END_12" val="22.5"/>
  <p:tag name="ANNOTATION_TOP_12" val="208.2"/>
  <p:tag name="ANNOTATION_LEFT_12" val="376.3"/>
  <p:tag name="ANNOTATION_WIDTH_12" val="111.8"/>
  <p:tag name="ANNOTATION_HEIGHT_12" val="111.5"/>
  <p:tag name="ANNOTATION_ANIMATION_12" val="3"/>
  <p:tag name="ANNOTATION_ROTATION_12" val="18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22.5"/>
  <p:tag name="ANNOTATION_END_13" val="28.1"/>
  <p:tag name="ANNOTATION_TOP_13" val="229.8"/>
  <p:tag name="ANNOTATION_LEFT_13" val="485.8"/>
  <p:tag name="ANNOTATION_WIDTH_13" val="111.8"/>
  <p:tag name="ANNOTATION_HEIGHT_13" val="111.5"/>
  <p:tag name="ANNOTATION_ANIMATION_13" val="3"/>
  <p:tag name="ANNOTATION_ROTATION_13" val="18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28.1"/>
  <p:tag name="ANNOTATION_END_14" val="29.2"/>
  <p:tag name="ANNOTATION_TOP_14" val="179.9"/>
  <p:tag name="ANNOTATION_LEFT_14" val="290.6"/>
  <p:tag name="ANNOTATION_WIDTH_14" val="111.8"/>
  <p:tag name="ANNOTATION_HEIGHT_14" val="111.5"/>
  <p:tag name="ANNOTATION_ANIMATION_14" val="3"/>
  <p:tag name="ANNOTATION_ROTATION_14" val="18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29.2"/>
  <p:tag name="ANNOTATION_TOP_15" val="327.9"/>
  <p:tag name="ANNOTATION_LEFT_15" val="402.4"/>
  <p:tag name="ANNOTATION_WIDTH_15" val="111.8"/>
  <p:tag name="ANNOTATION_HEIGHT_15" val="111.5"/>
  <p:tag name="ANNOTATION_ANIMATION_15" val="3"/>
  <p:tag name="ANNOTATION_ROTATION_15" val="18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COUNT" val="15"/>
  <p:tag name="ARTICULATE_SLIDE_PAUSE" val="0"/>
  <p:tag name="ARTICULATE_NAV_LEVEL" val="1"/>
  <p:tag name="ARTICULATE_PLAYLIST_ID" val="-1"/>
  <p:tag name="ARTICULATE_LOCK_SLIDE" val="0"/>
  <p:tag name="ARTICULATE_SLIDE_NAV" val="17"/>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eeKmkoqQ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NNOTATION_TYPE_3" val="2"/>
  <p:tag name="ANNOTATION_START_3" val="5.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d033bc97-48a6-495f-b3c8-e2e97af1b367"/>
  <p:tag name="AUDIO_ID" val="256"/>
  <p:tag name="ELAPSEDTIME" val="10.2"/>
  <p:tag name="ANNOTATION_TYPE_1" val="2"/>
  <p:tag name="ANNOTATION_START_1" val="2.7"/>
  <p:tag name="ANNOTATION_END_1" val="2.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7"/>
  <p:tag name="ANNOTATION_END_2" val="9.0"/>
  <p:tag name="ANNOTATION_TOP_2" val="48.3"/>
  <p:tag name="ANNOTATION_LEFT_2" val="74.5"/>
  <p:tag name="ANNOTATION_WIDTH_2" val="430.0"/>
  <p:tag name="ANNOTATION_HEIGHT_2" val="49.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PAUSE" val="0"/>
  <p:tag name="ARTICULATE_NAV_LEVEL" val="1"/>
  <p:tag name="ARTICULATE_PLAYLIST_ID" val="-1"/>
  <p:tag name="ARTICULATE_LOCK_SLIDE" val="0"/>
  <p:tag name="ARTICULATE_SLIDE_NAV" val="1"/>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DS1oj4vA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w2xJlwG_files\slide0001_image001.pn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ot02atKL_files\slide0001_image002.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qgWMQRy5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bZmJwGqu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cottl\AppData\Local\Temp\articulate\presenter\imgtemp\kFvrlqPl_files\slide0001_image001.p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Arial"/>
        <a:ea typeface="ＭＳ Ｐゴシック"/>
        <a:cs typeface=""/>
      </a:majorFont>
      <a:minorFont>
        <a:latin typeface="Corbe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w_clean_blu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ommitte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mmitte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mmitte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mmitte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mmitte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mmitte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mmitte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1"/>
            </a:solidFill>
            <a:effectLst/>
            <a:latin typeface="Times"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2400" b="0" i="0" u="none" strike="noStrike" cap="none" normalizeH="0" baseline="0" smtClean="0">
            <a:ln>
              <a:noFill/>
            </a:ln>
            <a:solidFill>
              <a:schemeClr val="tx1"/>
            </a:solidFill>
            <a:effectLst/>
            <a:latin typeface="Times" pitchFamily="18" charset="0"/>
            <a:ea typeface="宋体" pitchFamily="2" charset="-122"/>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rgbClr val="CC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50800" cap="flat" cmpd="sng" algn="ctr">
          <a:solidFill>
            <a:srgbClr val="CC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13349</TotalTime>
  <Words>2687</Words>
  <Application>Microsoft Office PowerPoint</Application>
  <PresentationFormat>On-screen Show (4:3)</PresentationFormat>
  <Paragraphs>385</Paragraphs>
  <Slides>50</Slides>
  <Notes>13</Notes>
  <HiddenSlides>0</HiddenSlides>
  <MMClips>0</MMClips>
  <ScaleCrop>false</ScaleCrop>
  <HeadingPairs>
    <vt:vector size="8" baseType="variant">
      <vt:variant>
        <vt:lpstr>Fonts Used</vt:lpstr>
      </vt:variant>
      <vt:variant>
        <vt:i4>22</vt:i4>
      </vt:variant>
      <vt:variant>
        <vt:lpstr>Theme</vt:lpstr>
      </vt:variant>
      <vt:variant>
        <vt:i4>16</vt:i4>
      </vt:variant>
      <vt:variant>
        <vt:lpstr>Embedded OLE Servers</vt:lpstr>
      </vt:variant>
      <vt:variant>
        <vt:i4>1</vt:i4>
      </vt:variant>
      <vt:variant>
        <vt:lpstr>Slide Titles</vt:lpstr>
      </vt:variant>
      <vt:variant>
        <vt:i4>50</vt:i4>
      </vt:variant>
    </vt:vector>
  </HeadingPairs>
  <TitlesOfParts>
    <vt:vector size="89" baseType="lpstr">
      <vt:lpstr>Batang</vt:lpstr>
      <vt:lpstr>굴림</vt:lpstr>
      <vt:lpstr>ＭＳ Ｐゴシック</vt:lpstr>
      <vt:lpstr>ＭＳ Ｐゴシック</vt:lpstr>
      <vt:lpstr>黑体</vt:lpstr>
      <vt:lpstr>宋体</vt:lpstr>
      <vt:lpstr>Arial</vt:lpstr>
      <vt:lpstr>Arial Black</vt:lpstr>
      <vt:lpstr>Calibri</vt:lpstr>
      <vt:lpstr>Century Gothic</vt:lpstr>
      <vt:lpstr>Corbel</vt:lpstr>
      <vt:lpstr>Helvetica</vt:lpstr>
      <vt:lpstr>Lucida Grande</vt:lpstr>
      <vt:lpstr>Lucida Grande CE</vt:lpstr>
      <vt:lpstr>Monotype Corsiva</vt:lpstr>
      <vt:lpstr>Tahoma</vt:lpstr>
      <vt:lpstr>Times New Roman</vt:lpstr>
      <vt:lpstr>Trebuchet MS</vt:lpstr>
      <vt:lpstr>Univers</vt:lpstr>
      <vt:lpstr>Verdana</vt:lpstr>
      <vt:lpstr>Wingdings</vt:lpstr>
      <vt:lpstr>Wingdings 2</vt:lpstr>
      <vt:lpstr>Office Theme</vt:lpstr>
      <vt:lpstr>hw_clean_blue</vt:lpstr>
      <vt:lpstr>1_Blank</vt:lpstr>
      <vt:lpstr>2_Blank</vt:lpstr>
      <vt:lpstr>2_Default Design</vt:lpstr>
      <vt:lpstr>1_Office Theme</vt:lpstr>
      <vt:lpstr>2_Office Theme</vt:lpstr>
      <vt:lpstr>1_Default Design</vt:lpstr>
      <vt:lpstr>3_Office Theme</vt:lpstr>
      <vt:lpstr>4_Office Theme</vt:lpstr>
      <vt:lpstr>Eclipse</vt:lpstr>
      <vt:lpstr>1_Metro</vt:lpstr>
      <vt:lpstr>5_Office Theme</vt:lpstr>
      <vt:lpstr>1_EUM_template_v03</vt:lpstr>
      <vt:lpstr>6_Office Theme</vt:lpstr>
      <vt:lpstr>7_Office Theme</vt:lpstr>
      <vt:lpstr>Chart</vt:lpstr>
      <vt:lpstr>Satellite Measurements of Atmospheric Temperature and Moisture Profiles (and derived quantities)</vt:lpstr>
      <vt:lpstr>Thanks to</vt:lpstr>
      <vt:lpstr>Outline</vt:lpstr>
      <vt:lpstr>PowerPoint Presentation</vt:lpstr>
      <vt:lpstr>PowerPoint Presentation</vt:lpstr>
      <vt:lpstr>Outline</vt:lpstr>
      <vt:lpstr>Current Major Sounding Systems from Space </vt:lpstr>
      <vt:lpstr>PowerPoint Presentation</vt:lpstr>
      <vt:lpstr>PowerPoint Presentation</vt:lpstr>
      <vt:lpstr>PowerPoint Presentation</vt:lpstr>
      <vt:lpstr>PowerPoint Presentation</vt:lpstr>
      <vt:lpstr>Why do we need a high spectral resolution sounder?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Impact evaluation of observing systems on ECMWF operational forecasts (20151101－20160307) </vt:lpstr>
      <vt:lpstr>Other applications of hyperspectral IR measurements</vt:lpstr>
      <vt:lpstr>NUCAPS Soundings in AWIPS</vt:lpstr>
      <vt:lpstr>NUCAPS</vt:lpstr>
      <vt:lpstr>PowerPoint Presentation</vt:lpstr>
      <vt:lpstr>PowerPoint Presentation</vt:lpstr>
      <vt:lpstr>PowerPoint Presentation</vt:lpstr>
      <vt:lpstr>PowerPoint Presentation</vt:lpstr>
      <vt:lpstr>Outline</vt:lpstr>
      <vt:lpstr>Why do we need GEO hyperspectral IR sounders?</vt:lpstr>
      <vt:lpstr>A. Value-added impact of GEO over LEO on TC track forecasts due to spatial coverage</vt:lpstr>
      <vt:lpstr>The Need for Hyperspectral Sounders in Geostationary Orbit: International Perspective </vt:lpstr>
      <vt:lpstr>CGMS and WMO have  clearly recognised the need for hyperspectral sounding from geo-stationary orbit (1)</vt:lpstr>
      <vt:lpstr>WMO Commission for Basic Systems: Expert Team on Evolution of the global observing system (1) </vt:lpstr>
      <vt:lpstr>WMO Commission for Basic Systems: Expert Team on Evolution of the global observing system (2) </vt:lpstr>
      <vt:lpstr>2007 NRC Decadal Survey Recommendation for Advanced Sounding is consistent with AoA</vt:lpstr>
      <vt:lpstr>Summary and future perspective</vt:lpstr>
      <vt:lpstr>Select Geo References</vt:lpstr>
      <vt:lpstr>Backup slides</vt:lpstr>
      <vt:lpstr>PowerPoint Presentation</vt:lpstr>
      <vt:lpstr>PowerPoint Presentation</vt:lpstr>
      <vt:lpstr>PowerPoint Presentation</vt:lpstr>
      <vt:lpstr>PowerPoint Presentation</vt:lpstr>
      <vt:lpstr>PowerPoint Presentation</vt:lpstr>
      <vt:lpstr>PowerPoint Presentation</vt:lpstr>
    </vt:vector>
  </TitlesOfParts>
  <Company>SSEC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Jun Li</dc:creator>
  <cp:lastModifiedBy>Tim Schmit</cp:lastModifiedBy>
  <cp:revision>125</cp:revision>
  <dcterms:created xsi:type="dcterms:W3CDTF">2006-08-02T19:41:00Z</dcterms:created>
  <dcterms:modified xsi:type="dcterms:W3CDTF">2017-01-09T15:26:19Z</dcterms:modified>
</cp:coreProperties>
</file>