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mov" ContentType="video/unknown"/>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3.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4.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5.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6.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7.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8.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media2.gif" ContentType="video/unknown"/>
  <Override PartName="/ppt/tags/tag1.xml" ContentType="application/vnd.openxmlformats-officedocument.presentationml.tag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7" r:id="rId4"/>
    <p:sldMasterId id="2147483710" r:id="rId5"/>
    <p:sldMasterId id="2147483722" r:id="rId6"/>
    <p:sldMasterId id="2147483774" r:id="rId7"/>
    <p:sldMasterId id="2147483786" r:id="rId8"/>
    <p:sldMasterId id="2147483800" r:id="rId9"/>
    <p:sldMasterId id="2147483812" r:id="rId10"/>
    <p:sldMasterId id="2147483825" r:id="rId11"/>
    <p:sldMasterId id="2147483862" r:id="rId12"/>
    <p:sldMasterId id="2147483874" r:id="rId13"/>
    <p:sldMasterId id="2147483887" r:id="rId14"/>
    <p:sldMasterId id="2147483901" r:id="rId15"/>
    <p:sldMasterId id="2147483913" r:id="rId16"/>
    <p:sldMasterId id="2147483937" r:id="rId17"/>
    <p:sldMasterId id="2147483949" r:id="rId18"/>
    <p:sldMasterId id="2147483963" r:id="rId19"/>
  </p:sldMasterIdLst>
  <p:notesMasterIdLst>
    <p:notesMasterId r:id="rId81"/>
  </p:notesMasterIdLst>
  <p:sldIdLst>
    <p:sldId id="256" r:id="rId20"/>
    <p:sldId id="257" r:id="rId21"/>
    <p:sldId id="283" r:id="rId22"/>
    <p:sldId id="282" r:id="rId23"/>
    <p:sldId id="284" r:id="rId24"/>
    <p:sldId id="285" r:id="rId25"/>
    <p:sldId id="261" r:id="rId26"/>
    <p:sldId id="315" r:id="rId27"/>
    <p:sldId id="336" r:id="rId28"/>
    <p:sldId id="262" r:id="rId29"/>
    <p:sldId id="263" r:id="rId30"/>
    <p:sldId id="264" r:id="rId31"/>
    <p:sldId id="265" r:id="rId32"/>
    <p:sldId id="266" r:id="rId33"/>
    <p:sldId id="297" r:id="rId34"/>
    <p:sldId id="298" r:id="rId35"/>
    <p:sldId id="299" r:id="rId36"/>
    <p:sldId id="300" r:id="rId37"/>
    <p:sldId id="301" r:id="rId38"/>
    <p:sldId id="302" r:id="rId39"/>
    <p:sldId id="303" r:id="rId40"/>
    <p:sldId id="304" r:id="rId41"/>
    <p:sldId id="306" r:id="rId42"/>
    <p:sldId id="307" r:id="rId43"/>
    <p:sldId id="308" r:id="rId44"/>
    <p:sldId id="268" r:id="rId45"/>
    <p:sldId id="309" r:id="rId46"/>
    <p:sldId id="305" r:id="rId47"/>
    <p:sldId id="333" r:id="rId48"/>
    <p:sldId id="334" r:id="rId49"/>
    <p:sldId id="335" r:id="rId50"/>
    <p:sldId id="337" r:id="rId51"/>
    <p:sldId id="339" r:id="rId52"/>
    <p:sldId id="338" r:id="rId53"/>
    <p:sldId id="277" r:id="rId54"/>
    <p:sldId id="279" r:id="rId55"/>
    <p:sldId id="280" r:id="rId56"/>
    <p:sldId id="281" r:id="rId57"/>
    <p:sldId id="340" r:id="rId58"/>
    <p:sldId id="295" r:id="rId59"/>
    <p:sldId id="320" r:id="rId60"/>
    <p:sldId id="310" r:id="rId61"/>
    <p:sldId id="341" r:id="rId62"/>
    <p:sldId id="312" r:id="rId63"/>
    <p:sldId id="344" r:id="rId64"/>
    <p:sldId id="313" r:id="rId65"/>
    <p:sldId id="332" r:id="rId66"/>
    <p:sldId id="325" r:id="rId67"/>
    <p:sldId id="326" r:id="rId68"/>
    <p:sldId id="327" r:id="rId69"/>
    <p:sldId id="316" r:id="rId70"/>
    <p:sldId id="343" r:id="rId71"/>
    <p:sldId id="314" r:id="rId72"/>
    <p:sldId id="345" r:id="rId73"/>
    <p:sldId id="311" r:id="rId74"/>
    <p:sldId id="323" r:id="rId75"/>
    <p:sldId id="324" r:id="rId76"/>
    <p:sldId id="322" r:id="rId77"/>
    <p:sldId id="321" r:id="rId78"/>
    <p:sldId id="342" r:id="rId79"/>
    <p:sldId id="331" r:id="rId80"/>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22" d="100"/>
          <a:sy n="122" d="100"/>
        </p:scale>
        <p:origin x="-108" y="-594"/>
      </p:cViewPr>
      <p:guideLst>
        <p:guide orient="horz" pos="2160"/>
        <p:guide pos="2880"/>
      </p:guideLst>
    </p:cSldViewPr>
  </p:slideViewPr>
  <p:notesTextViewPr>
    <p:cViewPr>
      <p:scale>
        <a:sx n="1" d="1"/>
        <a:sy n="1" d="1"/>
      </p:scale>
      <p:origin x="0" y="0"/>
    </p:cViewPr>
  </p:notesTextViewPr>
  <p:sorterViewPr>
    <p:cViewPr>
      <p:scale>
        <a:sx n="90" d="100"/>
        <a:sy n="90" d="100"/>
      </p:scale>
      <p:origin x="0" y="47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7.xml"/><Relationship Id="rId39" Type="http://schemas.openxmlformats.org/officeDocument/2006/relationships/slide" Target="slides/slide20.xml"/><Relationship Id="rId21" Type="http://schemas.openxmlformats.org/officeDocument/2006/relationships/slide" Target="slides/slide2.xml"/><Relationship Id="rId34" Type="http://schemas.openxmlformats.org/officeDocument/2006/relationships/slide" Target="slides/slide15.xml"/><Relationship Id="rId42" Type="http://schemas.openxmlformats.org/officeDocument/2006/relationships/slide" Target="slides/slide23.xml"/><Relationship Id="rId47" Type="http://schemas.openxmlformats.org/officeDocument/2006/relationships/slide" Target="slides/slide28.xml"/><Relationship Id="rId50" Type="http://schemas.openxmlformats.org/officeDocument/2006/relationships/slide" Target="slides/slide31.xml"/><Relationship Id="rId55" Type="http://schemas.openxmlformats.org/officeDocument/2006/relationships/slide" Target="slides/slide36.xml"/><Relationship Id="rId63" Type="http://schemas.openxmlformats.org/officeDocument/2006/relationships/slide" Target="slides/slide44.xml"/><Relationship Id="rId68" Type="http://schemas.openxmlformats.org/officeDocument/2006/relationships/slide" Target="slides/slide49.xml"/><Relationship Id="rId76" Type="http://schemas.openxmlformats.org/officeDocument/2006/relationships/slide" Target="slides/slide57.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5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0.xml"/><Relationship Id="rId11" Type="http://schemas.openxmlformats.org/officeDocument/2006/relationships/slideMaster" Target="slideMasters/slideMaster11.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slide" Target="slides/slide55.xml"/><Relationship Id="rId79" Type="http://schemas.openxmlformats.org/officeDocument/2006/relationships/slide" Target="slides/slide60.xml"/><Relationship Id="rId5" Type="http://schemas.openxmlformats.org/officeDocument/2006/relationships/slideMaster" Target="slideMasters/slideMaster5.xml"/><Relationship Id="rId61" Type="http://schemas.openxmlformats.org/officeDocument/2006/relationships/slide" Target="slides/slide42.xml"/><Relationship Id="rId82" Type="http://schemas.openxmlformats.org/officeDocument/2006/relationships/presProps" Target="presProps.xml"/><Relationship Id="rId19" Type="http://schemas.openxmlformats.org/officeDocument/2006/relationships/slideMaster" Target="slideMasters/slideMaster19.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openxmlformats.org/officeDocument/2006/relationships/slide" Target="slides/slide58.xml"/><Relationship Id="rId8" Type="http://schemas.openxmlformats.org/officeDocument/2006/relationships/slideMaster" Target="slideMasters/slideMaster8.xml"/><Relationship Id="rId51" Type="http://schemas.openxmlformats.org/officeDocument/2006/relationships/slide" Target="slides/slide32.xml"/><Relationship Id="rId72" Type="http://schemas.openxmlformats.org/officeDocument/2006/relationships/slide" Target="slides/slide53.xml"/><Relationship Id="rId80" Type="http://schemas.openxmlformats.org/officeDocument/2006/relationships/slide" Target="slides/slide6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slide" Target="slides/slide56.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10.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slide" Target="slides/slide54.xml"/><Relationship Id="rId78" Type="http://schemas.openxmlformats.org/officeDocument/2006/relationships/slide" Target="slides/slide59.xml"/><Relationship Id="rId8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image" Target="../media/image4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6.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FD1A31-8A2A-4D29-A9DC-07D529E1F708}" type="datetimeFigureOut">
              <a:rPr lang="en-US" smtClean="0"/>
              <a:t>1/7/2016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2F4495-BB0E-4284-B832-A66CC6B6F4B9}" type="slidenum">
              <a:rPr lang="en-US" smtClean="0"/>
              <a:t>‹#›</a:t>
            </a:fld>
            <a:endParaRPr lang="en-US"/>
          </a:p>
        </p:txBody>
      </p:sp>
    </p:spTree>
    <p:extLst>
      <p:ext uri="{BB962C8B-B14F-4D97-AF65-F5344CB8AC3E}">
        <p14:creationId xmlns:p14="http://schemas.microsoft.com/office/powerpoint/2010/main" val="36252760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0DB886B-21C2-48C8-9DB5-BB76DB720205}" type="slidenum">
              <a:rPr lang="en-US">
                <a:solidFill>
                  <a:srgbClr val="000000"/>
                </a:solidFill>
              </a:rPr>
              <a:pPr eaLnBrk="1" hangingPunct="1"/>
              <a:t>1</a:t>
            </a:fld>
            <a:endParaRPr lang="en-US">
              <a:solidFill>
                <a:srgbClr val="000000"/>
              </a:solidFill>
            </a:endParaRPr>
          </a:p>
        </p:txBody>
      </p:sp>
      <p:sp>
        <p:nvSpPr>
          <p:cNvPr id="187395" name="Rectangle 2"/>
          <p:cNvSpPr>
            <a:spLocks noGrp="1" noRot="1" noChangeAspect="1" noChangeArrowheads="1" noTextEdit="1"/>
          </p:cNvSpPr>
          <p:nvPr>
            <p:ph type="sldImg"/>
          </p:nvPr>
        </p:nvSpPr>
        <p:spPr>
          <a:xfrm>
            <a:off x="1143000" y="687388"/>
            <a:ext cx="4572000" cy="3429000"/>
          </a:xfrm>
          <a:ln/>
        </p:spPr>
      </p:sp>
      <p:sp>
        <p:nvSpPr>
          <p:cNvPr id="187396" name="Rectangle 3"/>
          <p:cNvSpPr>
            <a:spLocks noGrp="1" noChangeArrowheads="1"/>
          </p:cNvSpPr>
          <p:nvPr>
            <p:ph type="body" idx="1"/>
          </p:nvPr>
        </p:nvSpPr>
        <p:spPr>
          <a:xfrm>
            <a:off x="912813" y="4343400"/>
            <a:ext cx="5032375" cy="41132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latin typeface="Arial"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DA545E76-A93D-49FB-9C44-51A435C35C36}" type="slidenum">
              <a:rPr lang="en-US">
                <a:solidFill>
                  <a:prstClr val="black"/>
                </a:solidFill>
              </a:rPr>
              <a:pPr eaLnBrk="1" hangingPunct="1"/>
              <a:t>13</a:t>
            </a:fld>
            <a:endParaRPr lang="en-US">
              <a:solidFill>
                <a:prstClr val="black"/>
              </a:solidFill>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This figure, generated by Mat Gunshor, shows the spectral coverage of the current GOES Imager (in red) and that proposed in the IR region for the ABI (Advanced Baseline Imager) (in green). A sample high spectral resolution earth-emitted spectra is also plotted (in blue). It’s apparent that the ABI has advantages over the current GOES Imager. For example, a 13.3 um band for cloud heights, two water vapor bands instead of one, and a band covering at the 8.5 um region (for cloud phase).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3E012B-F8E2-4EDC-93F1-2836EE1A3CA9}" type="slidenum">
              <a:rPr lang="en-US">
                <a:solidFill>
                  <a:prstClr val="black"/>
                </a:solidFill>
              </a:rPr>
              <a:pPr eaLnBrk="1" hangingPunct="1"/>
              <a:t>14</a:t>
            </a:fld>
            <a:endParaRPr lang="en-US">
              <a:solidFill>
                <a:prstClr val="black"/>
              </a:solidFill>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xfrm>
            <a:off x="914400" y="4343400"/>
            <a:ext cx="5029200" cy="4114800"/>
          </a:xfrm>
          <a:noFill/>
        </p:spPr>
        <p:txBody>
          <a:bodyPr/>
          <a:lstStyle/>
          <a:p>
            <a:pPr eaLnBrk="1" hangingPunct="1"/>
            <a:r>
              <a:rPr lang="en-US" smtClean="0">
                <a:latin typeface="Arial" charset="0"/>
              </a:rPr>
              <a:t>Band pass are approximate</a:t>
            </a:r>
          </a:p>
          <a:p>
            <a:pPr eaLnBrk="1" hangingPunct="1"/>
            <a:endParaRPr lang="en-US" smtClean="0">
              <a:latin typeface="Arial"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A5E5071-7859-460D-9BC2-F6198741AB90}" type="slidenum">
              <a:rPr lang="en-US">
                <a:solidFill>
                  <a:prstClr val="black"/>
                </a:solidFill>
              </a:rPr>
              <a:pPr eaLnBrk="1" hangingPunct="1"/>
              <a:t>15</a:t>
            </a:fld>
            <a:endParaRPr lang="en-US">
              <a:solidFill>
                <a:prstClr val="black"/>
              </a:solidFill>
            </a:endParaRPr>
          </a:p>
        </p:txBody>
      </p:sp>
      <p:sp>
        <p:nvSpPr>
          <p:cNvPr id="209923" name="Rectangle 2"/>
          <p:cNvSpPr>
            <a:spLocks noGrp="1" noRot="1" noChangeAspect="1" noChangeArrowheads="1" noTextEdit="1"/>
          </p:cNvSpPr>
          <p:nvPr>
            <p:ph type="sldImg"/>
          </p:nvPr>
        </p:nvSpPr>
        <p:spPr>
          <a:xfrm>
            <a:off x="1143000" y="687388"/>
            <a:ext cx="4572000" cy="3429000"/>
          </a:xfrm>
          <a:ln/>
        </p:spPr>
      </p:sp>
      <p:sp>
        <p:nvSpPr>
          <p:cNvPr id="209924" name="Rectangle 3"/>
          <p:cNvSpPr>
            <a:spLocks noGrp="1" noChangeArrowheads="1"/>
          </p:cNvSpPr>
          <p:nvPr>
            <p:ph type="body" idx="1"/>
          </p:nvPr>
        </p:nvSpPr>
        <p:spPr>
          <a:xfrm>
            <a:off x="685800" y="4343400"/>
            <a:ext cx="5486400" cy="4113213"/>
          </a:xfrm>
          <a:noFill/>
        </p:spPr>
        <p:txBody>
          <a:bodyPr/>
          <a:lstStyle/>
          <a:p>
            <a:pPr eaLnBrk="1" hangingPunct="1"/>
            <a:r>
              <a:rPr lang="en-US" smtClean="0">
                <a:latin typeface="Arial" charset="0"/>
              </a:rPr>
              <a:t>Note how ABI bands 2 and 3 might indicate vegetation. ABI bands 2 and 5 (or 6) depict snow. </a:t>
            </a:r>
          </a:p>
          <a:p>
            <a:pPr eaLnBrk="1" hangingPunct="1"/>
            <a:endParaRPr lang="en-US" smtClean="0">
              <a:latin typeface="Arial" charset="0"/>
            </a:endParaRPr>
          </a:p>
          <a:p>
            <a:pPr eaLnBrk="1" hangingPunct="1"/>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pPr eaLnBrk="1" hangingPunct="1"/>
            <a:endParaRPr lang="en-US" smtClean="0">
              <a:latin typeface="Arial"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E18D3B0-4288-4245-B7C0-A8FC9F45B724}" type="slidenum">
              <a:rPr lang="en-US">
                <a:solidFill>
                  <a:prstClr val="black"/>
                </a:solidFill>
              </a:rPr>
              <a:pPr eaLnBrk="1" hangingPunct="1"/>
              <a:t>16</a:t>
            </a:fld>
            <a:endParaRPr lang="en-US">
              <a:solidFill>
                <a:prstClr val="black"/>
              </a:solidFill>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r>
              <a:rPr lang="en-US" i="1" smtClean="0">
                <a:latin typeface="Arial" charset="0"/>
              </a:rPr>
              <a:t>AVIRIS</a:t>
            </a:r>
            <a:r>
              <a:rPr lang="en-US" smtClean="0">
                <a:latin typeface="Arial" charset="0"/>
              </a:rPr>
              <a:t> (Airborne Visible/Infrared Imaging Spectrometer) </a:t>
            </a:r>
          </a:p>
          <a:p>
            <a:pPr eaLnBrk="1" hangingPunct="1"/>
            <a:r>
              <a:rPr lang="en-US" smtClean="0">
                <a:latin typeface="Arial" charset="0"/>
              </a:rPr>
              <a:t>Simulated by convolving mock ABI spectral response functions with either AVIRIS data.</a:t>
            </a:r>
          </a:p>
          <a:p>
            <a:pPr eaLnBrk="1" hangingPunct="1"/>
            <a:r>
              <a:rPr lang="en-US" smtClean="0">
                <a:latin typeface="Arial" charset="0"/>
              </a:rPr>
              <a:t>This band was chosen to better monitor daytime smoke, etc.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B05C5AF-E3A4-4534-9AF3-12006096454C}" type="slidenum">
              <a:rPr lang="en-US">
                <a:solidFill>
                  <a:prstClr val="black"/>
                </a:solidFill>
              </a:rPr>
              <a:pPr eaLnBrk="1" hangingPunct="1"/>
              <a:t>17</a:t>
            </a:fld>
            <a:endParaRPr lang="en-US">
              <a:solidFill>
                <a:prstClr val="black"/>
              </a:solidFill>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r>
              <a:rPr lang="en-US" smtClean="0">
                <a:latin typeface="Arial" charset="0"/>
              </a:rPr>
              <a:t>Simulated by convolving mock ABI spectral response functions with either AVIRIS data.</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50F00AA-3474-46DD-871C-952E758B86FD}" type="slidenum">
              <a:rPr lang="en-US">
                <a:solidFill>
                  <a:prstClr val="black"/>
                </a:solidFill>
              </a:rPr>
              <a:pPr eaLnBrk="1" hangingPunct="1"/>
              <a:t>18</a:t>
            </a:fld>
            <a:endParaRPr lang="en-US">
              <a:solidFill>
                <a:prstClr val="black"/>
              </a:solidFill>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r>
              <a:rPr lang="en-US" smtClean="0">
                <a:latin typeface="Arial" charset="0"/>
              </a:rPr>
              <a:t>Figures from Chris Moeller, of CIMSS. The traditional visible 0.6um band does not show the burn scars (not shown). </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79F1335-A78D-43E2-819B-ADBCB487CB1C}" type="slidenum">
              <a:rPr lang="en-US">
                <a:solidFill>
                  <a:prstClr val="black"/>
                </a:solidFill>
              </a:rPr>
              <a:pPr eaLnBrk="1" hangingPunct="1"/>
              <a:t>19</a:t>
            </a:fld>
            <a:endParaRPr lang="en-US">
              <a:solidFill>
                <a:prstClr val="black"/>
              </a:solidFill>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r>
              <a:rPr lang="en-US" smtClean="0">
                <a:latin typeface="Arial" charset="0"/>
              </a:rPr>
              <a:t>MODIS Airborne Simulator. The image is 1.88 um, but that’s similar to the physics as the band chosen for the ABI.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3EFF06A-12FA-4E3F-80D5-50ED327B7FAF}" type="slidenum">
              <a:rPr lang="en-US">
                <a:solidFill>
                  <a:prstClr val="black"/>
                </a:solidFill>
              </a:rPr>
              <a:pPr eaLnBrk="1" hangingPunct="1"/>
              <a:t>21</a:t>
            </a:fld>
            <a:endParaRPr lang="en-US">
              <a:solidFill>
                <a:prstClr val="black"/>
              </a:solidFill>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r>
              <a:rPr lang="en-US" smtClean="0">
                <a:latin typeface="Arial" charset="0"/>
              </a:rPr>
              <a:t>Image from A. Heidnger of ASPB. </a:t>
            </a:r>
          </a:p>
          <a:p>
            <a:endParaRPr lang="en-US" smtClean="0">
              <a:latin typeface="Arial"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911E143-4339-4322-939A-2C3D79001B93}" type="slidenum">
              <a:rPr lang="en-US">
                <a:solidFill>
                  <a:prstClr val="black"/>
                </a:solidFill>
              </a:rPr>
              <a:pPr eaLnBrk="1" hangingPunct="1"/>
              <a:t>22</a:t>
            </a:fld>
            <a:endParaRPr lang="en-US">
              <a:solidFill>
                <a:prstClr val="black"/>
              </a:solidFill>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r>
              <a:rPr lang="en-US" smtClean="0">
                <a:latin typeface="Arial" charset="0"/>
              </a:rPr>
              <a:t>Image from A. Heidnger of ASPB.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FE15E47-C0BA-4DD4-9858-422741C210C0}" type="slidenum">
              <a:rPr lang="en-US">
                <a:solidFill>
                  <a:srgbClr val="000000"/>
                </a:solidFill>
              </a:rPr>
              <a:pPr eaLnBrk="1" hangingPunct="1"/>
              <a:t>23</a:t>
            </a:fld>
            <a:endParaRPr lang="en-US">
              <a:solidFill>
                <a:srgbClr val="000000"/>
              </a:solidFill>
            </a:endParaRPr>
          </a:p>
        </p:txBody>
      </p:sp>
      <p:sp>
        <p:nvSpPr>
          <p:cNvPr id="221187" name="Rectangle 2"/>
          <p:cNvSpPr>
            <a:spLocks noGrp="1" noRot="1" noChangeAspect="1" noChangeArrowheads="1" noTextEdit="1"/>
          </p:cNvSpPr>
          <p:nvPr>
            <p:ph type="sldImg"/>
          </p:nvPr>
        </p:nvSpPr>
        <p:spPr>
          <a:xfrm>
            <a:off x="1143000" y="687388"/>
            <a:ext cx="4572000" cy="3429000"/>
          </a:xfrm>
          <a:ln/>
        </p:spPr>
      </p:sp>
      <p:sp>
        <p:nvSpPr>
          <p:cNvPr id="221188" name="Rectangle 3"/>
          <p:cNvSpPr>
            <a:spLocks noGrp="1" noChangeArrowheads="1"/>
          </p:cNvSpPr>
          <p:nvPr>
            <p:ph type="body" idx="1"/>
          </p:nvPr>
        </p:nvSpPr>
        <p:spPr>
          <a:xfrm>
            <a:off x="912813" y="4343400"/>
            <a:ext cx="5032375" cy="4113213"/>
          </a:xfrm>
          <a:noFill/>
        </p:spPr>
        <p:txBody>
          <a:bodyPr/>
          <a:lstStyle/>
          <a:p>
            <a:r>
              <a:rPr lang="en-US" smtClean="0">
                <a:latin typeface="Arial" charset="0"/>
              </a:rPr>
              <a:t>Current GOES can detect an ash cloud, but not the SO2 signature. The ABI can, if the plume is large and high enough. </a:t>
            </a:r>
          </a:p>
          <a:p>
            <a:r>
              <a:rPr lang="en-US" smtClean="0">
                <a:latin typeface="Arial" charset="0"/>
              </a:rPr>
              <a:t>Image on Right from:</a:t>
            </a:r>
          </a:p>
          <a:p>
            <a:r>
              <a:rPr lang="en-US" smtClean="0">
                <a:latin typeface="Arial" charset="0"/>
              </a:rPr>
              <a:t>Schmit, T. J., M. M. Gunshor, W. P. Menzel, J. J. Gurka, J. Li, and A. S. Bachmeier, 2005: Introducing the next-generation Advanced Baseline Imager on GOES-R. </a:t>
            </a:r>
            <a:r>
              <a:rPr lang="en-US" i="1" smtClean="0">
                <a:latin typeface="Arial" charset="0"/>
              </a:rPr>
              <a:t>Bull. Amer. Meteor. Soc</a:t>
            </a:r>
            <a:r>
              <a:rPr lang="en-US" smtClean="0">
                <a:latin typeface="Arial" charset="0"/>
              </a:rPr>
              <a:t>., </a:t>
            </a:r>
            <a:r>
              <a:rPr lang="en-US" b="1" smtClean="0">
                <a:latin typeface="Arial" charset="0"/>
              </a:rPr>
              <a:t>86</a:t>
            </a:r>
            <a:r>
              <a:rPr lang="en-US" smtClean="0">
                <a:latin typeface="Arial" charset="0"/>
              </a:rPr>
              <a:t>, 1079-1096.</a:t>
            </a:r>
          </a:p>
          <a:p>
            <a:endParaRPr lang="en-US" smtClean="0">
              <a:latin typeface="Arial"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ED064B-A1F2-4E3C-98EC-4923CDC3C95D}" type="slidenum">
              <a:rPr lang="en-US">
                <a:solidFill>
                  <a:srgbClr val="000000"/>
                </a:solidFill>
              </a:rPr>
              <a:pPr eaLnBrk="1" hangingPunct="1"/>
              <a:t>3</a:t>
            </a:fld>
            <a:endParaRPr lang="en-US">
              <a:solidFill>
                <a:srgbClr val="000000"/>
              </a:solidFill>
            </a:endParaRPr>
          </a:p>
        </p:txBody>
      </p:sp>
      <p:sp>
        <p:nvSpPr>
          <p:cNvPr id="229379" name="Rectangle 2"/>
          <p:cNvSpPr>
            <a:spLocks noGrp="1" noRot="1" noChangeAspect="1" noChangeArrowheads="1" noTextEdit="1"/>
          </p:cNvSpPr>
          <p:nvPr>
            <p:ph type="sldImg"/>
          </p:nvPr>
        </p:nvSpPr>
        <p:spPr>
          <a:xfrm>
            <a:off x="1152525" y="671513"/>
            <a:ext cx="4578350" cy="3433762"/>
          </a:xfrm>
          <a:ln/>
        </p:spPr>
      </p:sp>
      <p:sp>
        <p:nvSpPr>
          <p:cNvPr id="229380" name="Rectangle 3"/>
          <p:cNvSpPr>
            <a:spLocks noGrp="1" noChangeArrowheads="1"/>
          </p:cNvSpPr>
          <p:nvPr>
            <p:ph type="body" idx="1"/>
          </p:nvPr>
        </p:nvSpPr>
        <p:spPr>
          <a:xfrm>
            <a:off x="908050" y="4329113"/>
            <a:ext cx="5067300" cy="4105275"/>
          </a:xfrm>
          <a:noFill/>
        </p:spPr>
        <p:txBody>
          <a:bodyPr lIns="90057" tIns="45028" rIns="90057" bIns="45028"/>
          <a:lstStyle/>
          <a:p>
            <a:r>
              <a:rPr lang="en-US" smtClean="0">
                <a:latin typeface="Arial" charset="0"/>
              </a:rPr>
              <a:t>The ABI allows more bands, finer spatial resolution, faster refresh rates and on-orbit calibration of all bands! </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ED5E372-569E-4643-8099-F6F5ADD31B41}" type="slidenum">
              <a:rPr lang="en-US">
                <a:solidFill>
                  <a:srgbClr val="000000"/>
                </a:solidFill>
              </a:rPr>
              <a:pPr eaLnBrk="1" hangingPunct="1"/>
              <a:t>24</a:t>
            </a:fld>
            <a:endParaRPr lang="en-US">
              <a:solidFill>
                <a:srgbClr val="000000"/>
              </a:solidFill>
            </a:endParaRPr>
          </a:p>
        </p:txBody>
      </p:sp>
      <p:sp>
        <p:nvSpPr>
          <p:cNvPr id="222211" name="Rectangle 2"/>
          <p:cNvSpPr>
            <a:spLocks noGrp="1" noRot="1" noChangeAspect="1" noChangeArrowheads="1" noTextEdit="1"/>
          </p:cNvSpPr>
          <p:nvPr>
            <p:ph type="sldImg"/>
          </p:nvPr>
        </p:nvSpPr>
        <p:spPr>
          <a:ln/>
        </p:spPr>
      </p:sp>
      <p:sp>
        <p:nvSpPr>
          <p:cNvPr id="222212" name="Rectangle 3"/>
          <p:cNvSpPr>
            <a:spLocks noGrp="1" noChangeArrowheads="1"/>
          </p:cNvSpPr>
          <p:nvPr>
            <p:ph type="body" idx="1"/>
          </p:nvPr>
        </p:nvSpPr>
        <p:spPr>
          <a:noFill/>
        </p:spPr>
        <p:txBody>
          <a:bodyPr/>
          <a:lstStyle/>
          <a:p>
            <a:r>
              <a:rPr lang="en-US" smtClean="0">
                <a:latin typeface="Arial" charset="0"/>
              </a:rPr>
              <a:t>One of uses of the 8.5 um is better ash detection.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03D298-7FB3-4634-B457-99E71F69D943}" type="slidenum">
              <a:rPr lang="en-US">
                <a:solidFill>
                  <a:prstClr val="black"/>
                </a:solidFill>
              </a:rPr>
              <a:pPr eaLnBrk="1" hangingPunct="1"/>
              <a:t>25</a:t>
            </a:fld>
            <a:endParaRPr lang="en-US">
              <a:solidFill>
                <a:prstClr val="black"/>
              </a:solidFill>
            </a:endParaRPr>
          </a:p>
        </p:txBody>
      </p:sp>
      <p:sp>
        <p:nvSpPr>
          <p:cNvPr id="223235" name="Rectangle 2"/>
          <p:cNvSpPr>
            <a:spLocks noGrp="1" noRot="1" noChangeAspect="1" noChangeArrowheads="1" noTextEdit="1"/>
          </p:cNvSpPr>
          <p:nvPr>
            <p:ph type="sldImg"/>
          </p:nvPr>
        </p:nvSpPr>
        <p:spPr>
          <a:ln/>
        </p:spPr>
      </p:sp>
      <p:sp>
        <p:nvSpPr>
          <p:cNvPr id="223236" name="Rectangle 3"/>
          <p:cNvSpPr>
            <a:spLocks noGrp="1" noChangeArrowheads="1"/>
          </p:cNvSpPr>
          <p:nvPr>
            <p:ph type="body" idx="1"/>
          </p:nvPr>
        </p:nvSpPr>
        <p:spPr>
          <a:noFill/>
        </p:spPr>
        <p:txBody>
          <a:bodyPr/>
          <a:lstStyle/>
          <a:p>
            <a:pPr eaLnBrk="1" hangingPunct="1"/>
            <a:r>
              <a:rPr lang="en-US" smtClean="0">
                <a:latin typeface="Arial" charset="0"/>
              </a:rPr>
              <a:t>Another use of the 8.5 um band is a day and night cloud-top phase product. </a:t>
            </a:r>
          </a:p>
          <a:p>
            <a:pPr eaLnBrk="1" hangingPunct="1"/>
            <a:endParaRPr lang="en-US" smtClean="0">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551CD-69CA-4191-8879-C57AADA8CE21}" type="slidenum">
              <a:rPr lang="en-US" smtClean="0">
                <a:solidFill>
                  <a:prstClr val="black"/>
                </a:solidFill>
              </a:rPr>
              <a:pPr eaLnBrk="1" hangingPunct="1"/>
              <a:t>29</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D551CD-69CA-4191-8879-C57AADA8CE21}" type="slidenum">
              <a:rPr lang="en-US" smtClean="0">
                <a:solidFill>
                  <a:prstClr val="black"/>
                </a:solidFill>
              </a:rPr>
              <a:pPr eaLnBrk="1" hangingPunct="1"/>
              <a:t>30</a:t>
            </a:fld>
            <a:endParaRPr lang="en-US" smtClean="0">
              <a:solidFill>
                <a:prstClr val="black"/>
              </a:solidFill>
            </a:endParaRPr>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t>As shown in mcidas-v</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GOES-West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14337929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GOES-East location.</a:t>
            </a:r>
            <a:r>
              <a:rPr lang="en-US" baseline="0" dirty="0" smtClean="0"/>
              <a:t>  </a:t>
            </a:r>
            <a:r>
              <a:rPr lang="en-US" dirty="0" smtClean="0"/>
              <a:t>Proposed CONUS sector, approved by the NWS</a:t>
            </a:r>
            <a:r>
              <a:rPr lang="en-US" baseline="0" dirty="0" smtClean="0"/>
              <a:t> NOAT.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smtClean="0">
                <a:solidFill>
                  <a:prstClr val="black"/>
                </a:solidFill>
              </a:rPr>
              <a:pPr/>
              <a:t>36</a:t>
            </a:fld>
            <a:endParaRPr lang="en-US">
              <a:solidFill>
                <a:prstClr val="black"/>
              </a:solidFill>
            </a:endParaRPr>
          </a:p>
        </p:txBody>
      </p:sp>
    </p:spTree>
    <p:extLst>
      <p:ext uri="{BB962C8B-B14F-4D97-AF65-F5344CB8AC3E}">
        <p14:creationId xmlns:p14="http://schemas.microsoft.com/office/powerpoint/2010/main" val="37127800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461374B-6584-491E-8E8D-705743122478}" type="slidenum">
              <a:rPr lang="en-US" smtClean="0">
                <a:solidFill>
                  <a:srgbClr val="000000"/>
                </a:solidFill>
              </a:rPr>
              <a:pPr eaLnBrk="1" hangingPunct="1"/>
              <a:t>41</a:t>
            </a:fld>
            <a:endParaRPr lang="en-US" smtClean="0">
              <a:solidFill>
                <a:srgbClr val="000000"/>
              </a:solidFill>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r>
              <a:rPr lang="en-US" smtClean="0">
                <a:latin typeface="Arial" charset="0"/>
              </a:rPr>
              <a:t>These are calculated spectra, showing important features dealing with temperature and moisture are in the high-spectral data, but are smoothed over in the broad-band data. </a:t>
            </a:r>
            <a:r>
              <a:rPr lang="en-US" altLang="ko-KR" smtClean="0">
                <a:latin typeface="Arial" charset="0"/>
                <a:ea typeface="Gulim" pitchFamily="34" charset="-127"/>
              </a:rPr>
              <a:t>Figure courtesy of J. Sieglaff, CIMSS.</a:t>
            </a:r>
          </a:p>
          <a:p>
            <a:endParaRPr lang="en-US" altLang="ko-KR" smtClean="0">
              <a:latin typeface="Arial" charset="0"/>
              <a:ea typeface="Gulim" pitchFamily="34" charset="-127"/>
            </a:endParaRPr>
          </a:p>
          <a:p>
            <a:r>
              <a:rPr lang="en-US" altLang="ko-KR" smtClean="0">
                <a:latin typeface="Arial" charset="0"/>
                <a:ea typeface="Gulim" pitchFamily="34" charset="-127"/>
              </a:rPr>
              <a:t>I’m not sure it is useful to show an entire spectrum. Rather I prefer to show the above and indicate that it is these little wiggles that make the HES so valuable and that the current GOES smears out.</a:t>
            </a:r>
          </a:p>
          <a:p>
            <a:endParaRPr lang="en-US" smtClean="0">
              <a:latin typeface="Arial"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Thanks to JMA and Bill Ward</a:t>
            </a:r>
            <a:r>
              <a:rPr lang="en-US" baseline="0" dirty="0" smtClean="0"/>
              <a:t> and Jordan </a:t>
            </a:r>
            <a:r>
              <a:rPr lang="en-US" baseline="0" dirty="0" err="1" smtClean="0"/>
              <a:t>Gerth</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8F707A9-BD42-4712-85F5-D8253D31BF5B}"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8113003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in parenthesis is approximate 50% width</a:t>
            </a:r>
            <a:r>
              <a:rPr lang="en-US" baseline="0" dirty="0" smtClean="0"/>
              <a:t> of the visible or IR window.</a:t>
            </a:r>
            <a:endParaRPr lang="en-US" dirty="0" smtClean="0"/>
          </a:p>
          <a:p>
            <a:r>
              <a:rPr lang="en-US" dirty="0" smtClean="0"/>
              <a:t>http://cimss.ssec.wisc.edu/goes/calibration/</a:t>
            </a:r>
          </a:p>
          <a:p>
            <a:r>
              <a:rPr lang="en-US" dirty="0" smtClean="0"/>
              <a:t>Values</a:t>
            </a:r>
            <a:r>
              <a:rPr lang="en-US" baseline="0" dirty="0" smtClean="0"/>
              <a:t> are approximate.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23752069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Values</a:t>
            </a:r>
            <a:r>
              <a:rPr lang="en-US" baseline="0" dirty="0" smtClean="0"/>
              <a:t> are approximate, at satellite sub-points. GOES Imager over-sampling not represented. </a:t>
            </a:r>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7069844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Slide from J. </a:t>
            </a:r>
            <a:r>
              <a:rPr lang="en-US" dirty="0" err="1" smtClean="0"/>
              <a:t>Gerth</a:t>
            </a:r>
            <a:r>
              <a:rPr lang="en-US" dirty="0" smtClean="0"/>
              <a:t>, CIMSS.</a:t>
            </a:r>
            <a:endParaRPr lang="en-US" dirty="0"/>
          </a:p>
        </p:txBody>
      </p:sp>
      <p:sp>
        <p:nvSpPr>
          <p:cNvPr id="4" name="Slide Number Placeholder 3"/>
          <p:cNvSpPr>
            <a:spLocks noGrp="1"/>
          </p:cNvSpPr>
          <p:nvPr>
            <p:ph type="sldNum" sz="quarter" idx="10"/>
          </p:nvPr>
        </p:nvSpPr>
        <p:spPr/>
        <p:txBody>
          <a:bodyPr/>
          <a:lstStyle/>
          <a:p>
            <a:fld id="{C355FF6F-DAF7-4BD3-A3B9-9D1191A0C62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14493233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99404">
              <a:defRPr/>
            </a:pPr>
            <a:r>
              <a:rPr lang="en-US" dirty="0" smtClean="0"/>
              <a:t>Values</a:t>
            </a:r>
            <a:r>
              <a:rPr lang="en-US" baseline="0" dirty="0" smtClean="0"/>
              <a:t> are approximate. Times are routine, not special modes. </a:t>
            </a:r>
            <a:endParaRPr lang="en-US" dirty="0" smtClean="0"/>
          </a:p>
          <a:p>
            <a:endParaRPr lang="en-US" dirty="0"/>
          </a:p>
        </p:txBody>
      </p:sp>
      <p:sp>
        <p:nvSpPr>
          <p:cNvPr id="4" name="Slide Number Placeholder 3"/>
          <p:cNvSpPr>
            <a:spLocks noGrp="1"/>
          </p:cNvSpPr>
          <p:nvPr>
            <p:ph type="sldNum" sz="quarter" idx="10"/>
          </p:nvPr>
        </p:nvSpPr>
        <p:spPr/>
        <p:txBody>
          <a:bodyPr/>
          <a:lstStyle/>
          <a:p>
            <a:fld id="{F87E9D84-3A02-44E0-AC50-22552A9ED806}" type="slidenum">
              <a:rPr lang="en-US">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28154608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A245EDA-05A8-43E4-B896-DFEF08EB73A9}" type="slidenum">
              <a:rPr lang="en-US">
                <a:solidFill>
                  <a:prstClr val="black"/>
                </a:solidFill>
              </a:rPr>
              <a:pPr eaLnBrk="1" hangingPunct="1"/>
              <a:t>51</a:t>
            </a:fld>
            <a:endParaRPr lang="en-US">
              <a:solidFill>
                <a:prstClr val="black"/>
              </a:solidFill>
            </a:endParaRPr>
          </a:p>
        </p:txBody>
      </p:sp>
      <p:sp>
        <p:nvSpPr>
          <p:cNvPr id="230403" name="Rectangle 2"/>
          <p:cNvSpPr>
            <a:spLocks noGrp="1" noRot="1" noChangeAspect="1" noChangeArrowheads="1" noTextEdit="1"/>
          </p:cNvSpPr>
          <p:nvPr>
            <p:ph type="sldImg"/>
          </p:nvPr>
        </p:nvSpPr>
        <p:spPr>
          <a:xfrm>
            <a:off x="1143000" y="687388"/>
            <a:ext cx="4572000" cy="3429000"/>
          </a:xfrm>
          <a:ln/>
        </p:spPr>
      </p:sp>
      <p:sp>
        <p:nvSpPr>
          <p:cNvPr id="230404" name="Rectangle 3"/>
          <p:cNvSpPr>
            <a:spLocks noGrp="1" noChangeArrowheads="1"/>
          </p:cNvSpPr>
          <p:nvPr>
            <p:ph type="body" idx="1"/>
          </p:nvPr>
        </p:nvSpPr>
        <p:spPr>
          <a:xfrm>
            <a:off x="912813" y="4343400"/>
            <a:ext cx="5032375" cy="4113213"/>
          </a:xfrm>
          <a:noFill/>
        </p:spPr>
        <p:txBody>
          <a:bodyPr/>
          <a:lstStyle/>
          <a:p>
            <a:pPr eaLnBrk="1" hangingPunct="1"/>
            <a:r>
              <a:rPr lang="en-US" dirty="0" smtClean="0">
                <a:latin typeface="Arial" charset="0"/>
              </a:rPr>
              <a:t>0.40 inches = 4km; 0.80 inches = 8km</a:t>
            </a:r>
          </a:p>
          <a:p>
            <a:pPr eaLnBrk="1" hangingPunct="1"/>
            <a:r>
              <a:rPr lang="en-US" dirty="0" smtClean="0">
                <a:latin typeface="Arial" charset="0"/>
              </a:rPr>
              <a:t>MSI is Multi-Spectral Imaging Mode (dashed boxes)</a:t>
            </a:r>
          </a:p>
          <a:p>
            <a:pPr eaLnBrk="1" hangingPunct="1"/>
            <a:r>
              <a:rPr lang="en-US" dirty="0" smtClean="0">
                <a:latin typeface="Arial" charset="0"/>
              </a:rPr>
              <a:t>This does not show other improvements: SNR, MTF, bit-depth, navigation, coverage rates, etc.</a:t>
            </a:r>
          </a:p>
          <a:p>
            <a:pPr eaLnBrk="1" hangingPunct="1"/>
            <a:r>
              <a:rPr lang="en-US" dirty="0" smtClean="0">
                <a:latin typeface="Arial" charset="0"/>
              </a:rPr>
              <a:t>ATS and SMS not shown.</a:t>
            </a:r>
            <a:r>
              <a:rPr lang="en-US" baseline="0" dirty="0" smtClean="0">
                <a:latin typeface="Arial" charset="0"/>
              </a:rPr>
              <a:t> </a:t>
            </a:r>
            <a:endParaRPr lang="en-US" dirty="0" smtClean="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Rot="1" noChangeAspect="1" noChangeArrowheads="1" noTextEdit="1"/>
          </p:cNvSpPr>
          <p:nvPr>
            <p:ph type="sldImg"/>
          </p:nvPr>
        </p:nvSpPr>
        <p:spPr>
          <a:ln/>
        </p:spPr>
      </p:sp>
      <p:sp>
        <p:nvSpPr>
          <p:cNvPr id="1187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1-km</a:t>
            </a:r>
            <a:r>
              <a:rPr lang="en-US" baseline="30000" dirty="0" smtClean="0"/>
              <a:t>2</a:t>
            </a:r>
            <a:r>
              <a:rPr lang="en-US" baseline="0" dirty="0" smtClean="0"/>
              <a:t> spatial resolution at satellite nadir.  Pixel Areas are approximate.  Each bin is rounded to the nearest 1km</a:t>
            </a:r>
            <a:r>
              <a:rPr lang="en-US" baseline="30000" dirty="0" smtClean="0"/>
              <a:t>2</a:t>
            </a:r>
            <a:r>
              <a:rPr lang="en-US" baseline="0" dirty="0" smtClean="0"/>
              <a:t> until we get to 9.5km</a:t>
            </a:r>
            <a:r>
              <a:rPr lang="en-US" baseline="30000" dirty="0" smtClean="0"/>
              <a:t>2</a:t>
            </a:r>
            <a:r>
              <a:rPr lang="en-US" baseline="0" dirty="0" smtClean="0"/>
              <a:t> and then all are binned into the red 10+ area. So the first, dark blue, ring covers pixel areas from 1 to 1.49km</a:t>
            </a:r>
            <a:r>
              <a:rPr lang="en-US" baseline="30000" dirty="0" smtClean="0"/>
              <a:t>2</a:t>
            </a:r>
            <a:r>
              <a:rPr lang="en-US" baseline="0" dirty="0" smtClean="0"/>
              <a:t> and is labeled “1”, above 1.5 to below 2.5km</a:t>
            </a:r>
            <a:r>
              <a:rPr lang="en-US" baseline="30000" dirty="0" smtClean="0"/>
              <a:t>2</a:t>
            </a:r>
            <a:r>
              <a:rPr lang="en-US" baseline="0" dirty="0" smtClean="0"/>
              <a:t> goes into the next ring and is called “2”, etc.   </a:t>
            </a:r>
            <a:r>
              <a:rPr lang="en-US" dirty="0" smtClean="0"/>
              <a:t>GOES-Test location.</a:t>
            </a:r>
            <a:r>
              <a:rPr lang="en-US" baseline="0" dirty="0" smtClean="0"/>
              <a:t>  </a:t>
            </a:r>
            <a:r>
              <a:rPr lang="en-US" dirty="0" smtClean="0"/>
              <a:t>PUG CONUS sector.</a:t>
            </a:r>
            <a:r>
              <a:rPr lang="en-US" baseline="0" dirty="0" smtClean="0"/>
              <a:t>  Two </a:t>
            </a:r>
            <a:r>
              <a:rPr lang="en-US" baseline="0" dirty="0" err="1" smtClean="0"/>
              <a:t>meso</a:t>
            </a:r>
            <a:r>
              <a:rPr lang="en-US" baseline="0" dirty="0" smtClean="0"/>
              <a:t>-scale image sectors shown; these are selectable.  The same central </a:t>
            </a:r>
            <a:r>
              <a:rPr lang="en-US" baseline="0" dirty="0" err="1" smtClean="0"/>
              <a:t>lat</a:t>
            </a:r>
            <a:r>
              <a:rPr lang="en-US" baseline="0" dirty="0" smtClean="0"/>
              <a:t>/</a:t>
            </a:r>
            <a:r>
              <a:rPr lang="en-US" baseline="0" dirty="0" err="1" smtClean="0"/>
              <a:t>lon</a:t>
            </a:r>
            <a:r>
              <a:rPr lang="en-US" baseline="0" dirty="0" smtClean="0"/>
              <a:t> used for these mesoscales produces a different sized and shaped area for different satellite locations.</a:t>
            </a:r>
            <a:endParaRPr lang="en-US" dirty="0" smtClean="0"/>
          </a:p>
          <a:p>
            <a:endParaRPr lang="en-US" dirty="0"/>
          </a:p>
        </p:txBody>
      </p:sp>
      <p:sp>
        <p:nvSpPr>
          <p:cNvPr id="4" name="Slide Number Placeholder 3"/>
          <p:cNvSpPr>
            <a:spLocks noGrp="1"/>
          </p:cNvSpPr>
          <p:nvPr>
            <p:ph type="sldNum" sz="quarter" idx="10"/>
          </p:nvPr>
        </p:nvSpPr>
        <p:spPr/>
        <p:txBody>
          <a:bodyPr/>
          <a:lstStyle/>
          <a:p>
            <a:fld id="{25C4C6C1-DEAA-4DDA-9189-0C2085F8C582}" type="slidenum">
              <a:rPr lang="en-US">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15954955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BCD84BD-8AEF-43A7-8092-67D41E418ECB}" type="slidenum">
              <a:rPr lang="en-US">
                <a:solidFill>
                  <a:prstClr val="black"/>
                </a:solidFill>
              </a:rPr>
              <a:pPr eaLnBrk="1" hangingPunct="1"/>
              <a:t>5</a:t>
            </a:fld>
            <a:endParaRPr lang="en-US">
              <a:solidFill>
                <a:prstClr val="black"/>
              </a:solidFill>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r>
              <a:rPr lang="en-US" smtClean="0">
                <a:latin typeface="Arial" charset="0"/>
              </a:rPr>
              <a:t>Final column added: heritage. The ABI band 1 was suggested by Dr. Fred Mosher at a GOES Users' Conference. </a:t>
            </a:r>
          </a:p>
          <a:p>
            <a:pPr eaLnBrk="1" hangingPunct="1"/>
            <a:r>
              <a:rPr lang="en-US" smtClean="0">
                <a:latin typeface="Arial" charset="0"/>
              </a:rPr>
              <a:t>The ABI band 3 was suggested by the late Dr. C. Rao (of the then ORA). </a:t>
            </a:r>
          </a:p>
          <a:p>
            <a:pPr eaLnBrk="1" hangingPunct="1"/>
            <a:r>
              <a:rPr lang="en-US" smtClean="0">
                <a:latin typeface="Arial" charset="0"/>
              </a:rPr>
              <a:t>Some of these bands have been shifted to more closely match those on the VIIRS. </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922764-9C53-41F9-A730-24BCD076840A}" type="slidenum">
              <a:rPr lang="en-US">
                <a:solidFill>
                  <a:prstClr val="black"/>
                </a:solidFill>
              </a:rPr>
              <a:pPr eaLnBrk="1" hangingPunct="1"/>
              <a:t>6</a:t>
            </a:fld>
            <a:endParaRPr lang="en-US">
              <a:solidFill>
                <a:prstClr val="black"/>
              </a:solidFill>
            </a:endParaRPr>
          </a:p>
        </p:txBody>
      </p:sp>
      <p:sp>
        <p:nvSpPr>
          <p:cNvPr id="217091" name="Rectangle 2"/>
          <p:cNvSpPr>
            <a:spLocks noGrp="1" noRot="1" noChangeAspect="1" noChangeArrowheads="1" noTextEdit="1"/>
          </p:cNvSpPr>
          <p:nvPr>
            <p:ph type="sldImg"/>
          </p:nvPr>
        </p:nvSpPr>
        <p:spPr>
          <a:ln/>
        </p:spPr>
      </p:sp>
      <p:sp>
        <p:nvSpPr>
          <p:cNvPr id="217092" name="Rectangle 3"/>
          <p:cNvSpPr>
            <a:spLocks noGrp="1" noChangeArrowheads="1"/>
          </p:cNvSpPr>
          <p:nvPr>
            <p:ph type="body" idx="1"/>
          </p:nvPr>
        </p:nvSpPr>
        <p:spPr>
          <a:noFill/>
        </p:spPr>
        <p:txBody>
          <a:bodyPr/>
          <a:lstStyle/>
          <a:p>
            <a:pPr eaLnBrk="1" hangingPunct="1"/>
            <a:r>
              <a:rPr lang="en-US" smtClean="0">
                <a:latin typeface="Arial" charset="0"/>
              </a:rPr>
              <a:t>The ABI band 10 was modified to better depict upper-level SO2. (G. Ellrod and others)</a:t>
            </a:r>
          </a:p>
          <a:p>
            <a:pPr eaLnBrk="1" hangingPunct="1"/>
            <a:r>
              <a:rPr lang="en-US" smtClean="0">
                <a:latin typeface="Arial" charset="0"/>
              </a:rPr>
              <a:t>The ABI band 11 was suggested by Steve Ackerman (CIMSS), based on HIRS experience. </a:t>
            </a:r>
          </a:p>
          <a:p>
            <a:pPr eaLnBrk="1" hangingPunct="1"/>
            <a:r>
              <a:rPr lang="en-US" smtClean="0">
                <a:latin typeface="Arial" charset="0"/>
              </a:rPr>
              <a:t>The ABI band 13 was suggested by W. P. Menzel (then NOAA NESDIS).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http://ac.els-cdn.com/0094576596000215/1-s2.0-0094576596000215-main.pdf?_tid=86f5529e-c98d-11e4-8a46-00000aacb35f&amp;acdnat=1426257222_f09810532f99876bc6014fff4f4d65be</a:t>
            </a:r>
          </a:p>
          <a:p>
            <a:endParaRPr lang="en-US" dirty="0" smtClean="0"/>
          </a:p>
          <a:p>
            <a:r>
              <a:rPr lang="en-US" sz="1200" kern="1200" dirty="0" smtClean="0">
                <a:solidFill>
                  <a:schemeClr val="tx1"/>
                </a:solidFill>
                <a:latin typeface="+mn-lt"/>
                <a:ea typeface="+mn-ea"/>
                <a:cs typeface="+mn-cs"/>
              </a:rPr>
              <a:t>NOAA's future earth observations from advanced GOES satellites </a:t>
            </a:r>
            <a:br>
              <a:rPr lang="en-US" sz="1200" kern="1200" dirty="0" smtClean="0">
                <a:solidFill>
                  <a:schemeClr val="tx1"/>
                </a:solidFill>
                <a:latin typeface="+mn-lt"/>
                <a:ea typeface="+mn-ea"/>
                <a:cs typeface="+mn-cs"/>
              </a:rPr>
            </a:br>
            <a:r>
              <a:rPr lang="en-US" sz="1200" kern="1200" dirty="0" err="1" smtClean="0">
                <a:solidFill>
                  <a:schemeClr val="tx1"/>
                </a:solidFill>
                <a:latin typeface="+mn-lt"/>
                <a:ea typeface="+mn-ea"/>
                <a:cs typeface="+mn-cs"/>
              </a:rPr>
              <a:t>Dittberner</a:t>
            </a:r>
            <a:r>
              <a:rPr lang="en-US" sz="1200" kern="1200" dirty="0" smtClean="0">
                <a:solidFill>
                  <a:schemeClr val="tx1"/>
                </a:solidFill>
                <a:latin typeface="+mn-lt"/>
                <a:ea typeface="+mn-ea"/>
                <a:cs typeface="+mn-cs"/>
              </a:rPr>
              <a:t> G.</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Gird R.</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Heymann</a:t>
            </a:r>
            <a:r>
              <a:rPr lang="en-US" sz="1200" kern="1200" dirty="0" smtClean="0">
                <a:solidFill>
                  <a:schemeClr val="tx1"/>
                </a:solidFill>
                <a:latin typeface="+mn-lt"/>
                <a:ea typeface="+mn-ea"/>
                <a:cs typeface="+mn-cs"/>
              </a:rPr>
              <a:t> R.</a:t>
            </a:r>
            <a:r>
              <a:rPr lang="en-US" sz="1200" kern="1200" dirty="0" smtClean="0">
                <a:solidFill>
                  <a:schemeClr val="tx1"/>
                </a:solidFill>
                <a:effectLst/>
                <a:latin typeface="+mn-lt"/>
                <a:ea typeface="+mn-ea"/>
                <a:cs typeface="+mn-cs"/>
              </a:rPr>
              <a:t>, </a:t>
            </a:r>
            <a:r>
              <a:rPr lang="en-US" sz="1200" kern="1200" dirty="0" smtClean="0">
                <a:solidFill>
                  <a:schemeClr val="tx1"/>
                </a:solidFill>
                <a:latin typeface="+mn-lt"/>
                <a:ea typeface="+mn-ea"/>
                <a:cs typeface="+mn-cs"/>
              </a:rPr>
              <a:t>Howard E.</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Kirkner</a:t>
            </a:r>
            <a:r>
              <a:rPr lang="en-US" sz="1200" kern="1200" dirty="0" smtClean="0">
                <a:solidFill>
                  <a:schemeClr val="tx1"/>
                </a:solidFill>
                <a:latin typeface="+mn-lt"/>
                <a:ea typeface="+mn-ea"/>
                <a:cs typeface="+mn-cs"/>
              </a:rPr>
              <a:t> S.</a:t>
            </a:r>
            <a:r>
              <a:rPr lang="en-US" sz="1200" kern="1200" dirty="0" smtClean="0">
                <a:solidFill>
                  <a:schemeClr val="tx1"/>
                </a:solidFill>
                <a:effectLst/>
                <a:latin typeface="+mn-lt"/>
                <a:ea typeface="+mn-ea"/>
                <a:cs typeface="+mn-cs"/>
              </a:rPr>
              <a:t>, </a:t>
            </a:r>
            <a:r>
              <a:rPr lang="en-US" sz="1200" kern="1200" dirty="0" err="1" smtClean="0">
                <a:solidFill>
                  <a:schemeClr val="tx1"/>
                </a:solidFill>
                <a:latin typeface="+mn-lt"/>
                <a:ea typeface="+mn-ea"/>
                <a:cs typeface="+mn-cs"/>
              </a:rPr>
              <a:t>Uccellini</a:t>
            </a:r>
            <a:r>
              <a:rPr lang="en-US" sz="1200" kern="1200" dirty="0" smtClean="0">
                <a:solidFill>
                  <a:schemeClr val="tx1"/>
                </a:solidFill>
                <a:latin typeface="+mn-lt"/>
                <a:ea typeface="+mn-ea"/>
                <a:cs typeface="+mn-cs"/>
              </a:rPr>
              <a:t> L.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(1996)  </a:t>
            </a:r>
            <a:r>
              <a:rPr lang="en-US" sz="1200" i="1" kern="1200" dirty="0" err="1" smtClean="0">
                <a:solidFill>
                  <a:schemeClr val="tx1"/>
                </a:solidFill>
                <a:latin typeface="+mn-lt"/>
                <a:ea typeface="+mn-ea"/>
                <a:cs typeface="+mn-cs"/>
              </a:rPr>
              <a:t>Acta</a:t>
            </a:r>
            <a:r>
              <a:rPr lang="en-US" sz="1200" i="1" kern="1200" dirty="0" smtClean="0">
                <a:solidFill>
                  <a:schemeClr val="tx1"/>
                </a:solidFill>
                <a:latin typeface="+mn-lt"/>
                <a:ea typeface="+mn-ea"/>
                <a:cs typeface="+mn-cs"/>
              </a:rPr>
              <a:t> </a:t>
            </a:r>
            <a:r>
              <a:rPr lang="en-US" sz="1200" i="1" kern="1200" dirty="0" err="1" smtClean="0">
                <a:solidFill>
                  <a:schemeClr val="tx1"/>
                </a:solidFill>
                <a:latin typeface="+mn-lt"/>
                <a:ea typeface="+mn-ea"/>
                <a:cs typeface="+mn-cs"/>
              </a:rPr>
              <a:t>Astronautica</a:t>
            </a:r>
            <a:r>
              <a:rPr lang="en-US" sz="1200" kern="1200" dirty="0" smtClean="0">
                <a:solidFill>
                  <a:schemeClr val="tx1"/>
                </a:solidFill>
                <a:latin typeface="+mn-lt"/>
                <a:ea typeface="+mn-ea"/>
                <a:cs typeface="+mn-cs"/>
              </a:rPr>
              <a:t>,  38  (4-8) , pp. 467-477. </a:t>
            </a:r>
            <a:endParaRPr lang="en-US" dirty="0"/>
          </a:p>
        </p:txBody>
      </p:sp>
      <p:sp>
        <p:nvSpPr>
          <p:cNvPr id="4" name="Slide Number Placeholder 3"/>
          <p:cNvSpPr>
            <a:spLocks noGrp="1"/>
          </p:cNvSpPr>
          <p:nvPr>
            <p:ph type="sldNum" sz="quarter" idx="10"/>
          </p:nvPr>
        </p:nvSpPr>
        <p:spPr/>
        <p:txBody>
          <a:bodyPr/>
          <a:lstStyle/>
          <a:p>
            <a:fld id="{625C6E42-B320-4003-8229-9D4E2119D775}"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35491310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87B5875-F93D-4EE4-85BF-03CB3E330283}" type="slidenum">
              <a:rPr lang="en-US">
                <a:solidFill>
                  <a:srgbClr val="000000"/>
                </a:solidFill>
              </a:rPr>
              <a:pPr eaLnBrk="1" hangingPunct="1"/>
              <a:t>10</a:t>
            </a:fld>
            <a:endParaRPr lang="en-US">
              <a:solidFill>
                <a:srgbClr val="000000"/>
              </a:solidFill>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r>
              <a:rPr lang="en-US" smtClean="0">
                <a:latin typeface="Arial" charset="0"/>
              </a:rPr>
              <a:t>Significant remaining scientific challenges for the specific science topic</a:t>
            </a:r>
          </a:p>
          <a:p>
            <a:r>
              <a:rPr lang="en-US" smtClean="0">
                <a:latin typeface="Arial" charset="0"/>
              </a:rPr>
              <a:t>Next step(s)</a:t>
            </a:r>
          </a:p>
          <a:p>
            <a:pPr lvl="1"/>
            <a:r>
              <a:rPr lang="en-US" smtClean="0">
                <a:latin typeface="Arial" charset="0"/>
              </a:rPr>
              <a:t>Instruments (current/future), techniques, testbed, transition, …</a:t>
            </a:r>
          </a:p>
          <a:p>
            <a:r>
              <a:rPr lang="en-US" smtClean="0">
                <a:latin typeface="Arial" charset="0"/>
              </a:rPr>
              <a:t>Path into applications/operations</a:t>
            </a:r>
          </a:p>
          <a:p>
            <a:pPr lvl="1"/>
            <a:r>
              <a:rPr lang="en-US" smtClean="0">
                <a:latin typeface="Arial" charset="0"/>
              </a:rPr>
              <a:t>Who will use it and how</a:t>
            </a:r>
          </a:p>
          <a:p>
            <a:pPr lvl="1"/>
            <a:r>
              <a:rPr lang="en-US" smtClean="0">
                <a:latin typeface="Arial" charset="0"/>
              </a:rPr>
              <a:t>How will it get out to the real world</a:t>
            </a:r>
          </a:p>
          <a:p>
            <a:endParaRPr lang="en-US" smtClean="0">
              <a:latin typeface="Arial"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2FEF96-5084-4791-8AE6-9F7E9BF4FE33}" type="slidenum">
              <a:rPr lang="en-US">
                <a:solidFill>
                  <a:prstClr val="black"/>
                </a:solidFill>
              </a:rPr>
              <a:pPr eaLnBrk="1" hangingPunct="1"/>
              <a:t>11</a:t>
            </a:fld>
            <a:endParaRPr lang="en-US">
              <a:solidFill>
                <a:prstClr val="black"/>
              </a:solidFill>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r>
              <a:rPr lang="en-US" smtClean="0">
                <a:latin typeface="Arial" charset="0"/>
              </a:rPr>
              <a:t>These 8 bands represent the current GOES imager “six” and  1.6 and 7.2 um bands. </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5AA87D4-FBF0-479C-80A4-44167E2C90FF}" type="slidenum">
              <a:rPr lang="en-US">
                <a:solidFill>
                  <a:prstClr val="black"/>
                </a:solidFill>
              </a:rPr>
              <a:pPr eaLnBrk="1" hangingPunct="1"/>
              <a:t>12</a:t>
            </a:fld>
            <a:endParaRPr lang="en-US">
              <a:solidFill>
                <a:prstClr val="black"/>
              </a:solidFill>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xfrm>
            <a:off x="152400" y="4343400"/>
            <a:ext cx="6400800" cy="4114800"/>
          </a:xfrm>
          <a:noFill/>
        </p:spPr>
        <p:txBody>
          <a:bodyPr/>
          <a:lstStyle/>
          <a:p>
            <a:pPr eaLnBrk="1" hangingPunct="1"/>
            <a:r>
              <a:rPr lang="en-US" sz="1000" smtClean="0">
                <a:latin typeface="Arial" charset="0"/>
              </a:rPr>
              <a:t>As originally proposed by the National Weather Service, the ABI was to have a minimum of 8 spectral channels. The selected channels were close to the five channels on the GOES-8 -10 imagers ( 0.64, 3.9, 6.15,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a:t>
            </a:r>
            <a:r>
              <a:rPr lang="en-US" sz="1000" smtClean="0">
                <a:latin typeface="Arial" charset="0"/>
              </a:rPr>
              <a:t>supplemented with a snow/cloud discriminating 1.6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 mid-tropospheric 7.0 um water vapor channel, and a cloud height determining 13.3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Two additional channels were proposed to expand the capabilities closer to meeting NWS requirements and to enhance opportunities for weather and climate research and applications; the IR windows at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and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offer improved moisture, cloud, aerosol, and surface sensing capabilities. In addition some of the ABI-8 spectral widths were modified to complement other satellite spectral channels and to capitalize on experience gained with the MODIS Airborne Simulator (MAS). To round out an ABI-12, another visible channel at 0.86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was added to help with the detection of aerosols and vegetation and a near infrared channel at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to detect very thin cirrus in the upper troposphere. </a:t>
            </a:r>
          </a:p>
          <a:p>
            <a:pPr eaLnBrk="1" hangingPunct="1"/>
            <a:endParaRPr lang="en-US" sz="1000" smtClean="0">
              <a:latin typeface="Arial" charset="0"/>
            </a:endParaRPr>
          </a:p>
          <a:p>
            <a:pPr eaLnBrk="1" hangingPunct="1"/>
            <a:r>
              <a:rPr lang="en-US" sz="1000" smtClean="0">
                <a:solidFill>
                  <a:srgbClr val="000000"/>
                </a:solidFill>
                <a:latin typeface="Arial" charset="0"/>
              </a:rPr>
              <a:t>The addition of the 8.5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enables detection of volcanic cloud with sulfuric acid aerosols and </a:t>
            </a:r>
            <a:r>
              <a:rPr lang="en-US" sz="1000" smtClean="0">
                <a:latin typeface="Arial" charset="0"/>
              </a:rPr>
              <a:t>thin cirrus in conjunction with the 11.2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 as well as </a:t>
            </a:r>
            <a:r>
              <a:rPr lang="en-US" sz="1000" smtClean="0">
                <a:solidFill>
                  <a:srgbClr val="000000"/>
                </a:solidFill>
                <a:latin typeface="Arial" charset="0"/>
              </a:rPr>
              <a:t>determination of cloud micro-physical properties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channels. This includes a more accurate delineation of ice from water clouds during the day or night. </a:t>
            </a:r>
          </a:p>
          <a:p>
            <a:pPr eaLnBrk="1" hangingPunct="1"/>
            <a:endParaRPr lang="en-US" sz="1000" smtClean="0">
              <a:solidFill>
                <a:srgbClr val="000000"/>
              </a:solidFill>
              <a:latin typeface="Arial" charset="0"/>
            </a:endParaRPr>
          </a:p>
          <a:p>
            <a:pPr eaLnBrk="1" hangingPunct="1"/>
            <a:r>
              <a:rPr lang="en-US" sz="1000" smtClean="0">
                <a:solidFill>
                  <a:srgbClr val="000000"/>
                </a:solidFill>
                <a:latin typeface="Arial" charset="0"/>
              </a:rPr>
              <a:t>The addition of the 10.35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improves </a:t>
            </a:r>
            <a:r>
              <a:rPr lang="en-US" sz="1000" smtClean="0">
                <a:latin typeface="Arial" charset="0"/>
              </a:rPr>
              <a:t>determination of micro-physical properties of clouds with the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this includes a more accurate determination of cloud particle size during the day and night. Also, the observation of surface properties (such as SST) is improved using the 10.35</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along with the 8.6, 11.2, and 12.3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a:t>
            </a:r>
            <a:r>
              <a:rPr lang="en-US" sz="1000" smtClean="0">
                <a:latin typeface="Arial" charset="0"/>
              </a:rPr>
              <a:t> channels. Finally, there is more </a:t>
            </a:r>
            <a:r>
              <a:rPr lang="en-US" sz="1000" smtClean="0">
                <a:solidFill>
                  <a:srgbClr val="000000"/>
                </a:solidFill>
                <a:latin typeface="Arial" charset="0"/>
              </a:rPr>
              <a:t>sensitivity to low level moisture with the additional split windows.</a:t>
            </a:r>
          </a:p>
          <a:p>
            <a:pPr eaLnBrk="1" hangingPunct="1"/>
            <a:endParaRPr lang="en-US" sz="1000" smtClean="0">
              <a:solidFill>
                <a:srgbClr val="000000"/>
              </a:solidFill>
              <a:latin typeface="Arial" charset="0"/>
            </a:endParaRPr>
          </a:p>
          <a:p>
            <a:pPr eaLnBrk="1" hangingPunct="1"/>
            <a:r>
              <a:rPr lang="en-US" sz="1000" smtClean="0">
                <a:latin typeface="Arial" charset="0"/>
              </a:rPr>
              <a:t>The 0.86 </a:t>
            </a:r>
            <a:r>
              <a:rPr lang="en-US" sz="1000" smtClean="0">
                <a:latin typeface="Arial" charset="0"/>
                <a:sym typeface="Symbol" pitchFamily="18" charset="2"/>
              </a:rPr>
              <a:t></a:t>
            </a:r>
            <a:r>
              <a:rPr lang="en-US" sz="1000" smtClean="0">
                <a:latin typeface="Arial" charset="0"/>
              </a:rPr>
              <a:t>m channel provides synergy with the AVHRR/3, as it is similar its channel 2. This channel is used for determining vegetation amount, aerosols and ocean/land studies. Characterizing aerosols and their optical properties is essential for improving a number of satellite products, for example SST, ocean color and surface temperatures. This channel also enables very localized vegetation stress monitoring, fire danger monitoring, and albedo retrieval.</a:t>
            </a:r>
          </a:p>
          <a:p>
            <a:pPr eaLnBrk="1" hangingPunct="1"/>
            <a:endParaRPr lang="en-US" sz="1000" b="1" smtClean="0">
              <a:latin typeface="Arial" charset="0"/>
            </a:endParaRPr>
          </a:p>
          <a:p>
            <a:pPr eaLnBrk="1" hangingPunct="1"/>
            <a:r>
              <a:rPr lang="en-US" sz="1000" smtClean="0">
                <a:solidFill>
                  <a:srgbClr val="000000"/>
                </a:solidFill>
                <a:latin typeface="Arial" charset="0"/>
              </a:rPr>
              <a:t>The 1.38 </a:t>
            </a:r>
            <a:r>
              <a:rPr lang="en-US" sz="1000" smtClean="0">
                <a:solidFill>
                  <a:srgbClr val="000000"/>
                </a:solidFill>
                <a:latin typeface="Arial" charset="0"/>
                <a:sym typeface="Symbol" pitchFamily="18" charset="2"/>
              </a:rPr>
              <a:t></a:t>
            </a:r>
            <a:r>
              <a:rPr lang="en-US" sz="1000" smtClean="0">
                <a:solidFill>
                  <a:srgbClr val="000000"/>
                </a:solidFill>
                <a:latin typeface="Arial" charset="0"/>
              </a:rPr>
              <a:t>m channel is copied from one on MODIS.  It does not see into the lower troposphere due to water vapor sensitivity and thus it provides excellent daytime sensitivity to very thin cirrus. This will aid several products relying on clear skies in the infrared windows, for example SST.</a:t>
            </a:r>
          </a:p>
          <a:p>
            <a:pPr eaLnBrk="1" hangingPunct="1"/>
            <a:endParaRPr lang="en-US" sz="1000" smtClean="0">
              <a:solidFill>
                <a:srgbClr val="000000"/>
              </a:solidFill>
              <a:latin typeface="Arial" charset="0"/>
            </a:endParaRPr>
          </a:p>
          <a:p>
            <a:pPr eaLnBrk="1" hangingPunct="1"/>
            <a:endParaRPr lang="en-US" sz="1000"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38DE1A2-A854-4D17-9EF5-7CEDFE0AE41B}"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11053660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DE1A2-A854-4D17-9EF5-7CEDFE0AE41B}"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450246479"/>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179166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50149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4607897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3815361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366DFDD2-A697-1D44-89D4-44E87548129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64674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12D3360C-BF11-41AB-A803-DFDDA0933236}"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E2F257B4-DC8B-6A48-AE5D-4E9055F48D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5650103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0069F4E-EEA1-4DD8-85C6-DB3092999E62}"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54BAA8A-62EE-3D4F-BE19-CA16774809B2}"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64091137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5060FFC-6945-42ED-A094-9A3E09BD0EE2}" type="datetime1">
              <a:rPr lang="en-US" smtClean="0">
                <a:solidFill>
                  <a:prstClr val="black"/>
                </a:solidFill>
              </a:rPr>
              <a:pPr defTabSz="457200">
                <a:defRPr/>
              </a:pPr>
              <a:t>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DBD97132-1E94-AB44-9E47-0F4CE1CBBAC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99620793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E905A22C-739C-4891-9FE6-CB0A9FE7ABBA}" type="datetime1">
              <a:rPr lang="en-US" smtClean="0">
                <a:solidFill>
                  <a:prstClr val="black"/>
                </a:solidFill>
              </a:rPr>
              <a:pPr defTabSz="457200">
                <a:defRPr/>
              </a:pPr>
              <a:t>1/7/2016</a:t>
            </a:fld>
            <a:endParaRPr lang="en-US">
              <a:solidFill>
                <a:prstClr val="black"/>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9" name="Slide Number Placeholder 8"/>
          <p:cNvSpPr>
            <a:spLocks noGrp="1"/>
          </p:cNvSpPr>
          <p:nvPr>
            <p:ph type="sldNum" sz="quarter" idx="12"/>
          </p:nvPr>
        </p:nvSpPr>
        <p:spPr/>
        <p:txBody>
          <a:bodyPr/>
          <a:lstStyle>
            <a:lvl1pPr>
              <a:defRPr/>
            </a:lvl1pPr>
          </a:lstStyle>
          <a:p>
            <a:pPr>
              <a:defRPr/>
            </a:pPr>
            <a:fld id="{5CDD8FCE-71A5-6349-A3BC-53A27642F10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471181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7C3BA61-C2B9-4674-8C55-BEBF3026FDCE}" type="datetime1">
              <a:rPr lang="en-US" smtClean="0">
                <a:solidFill>
                  <a:prstClr val="black"/>
                </a:solidFill>
              </a:rPr>
              <a:pPr defTabSz="457200">
                <a:defRPr/>
              </a:pPr>
              <a:t>1/7/2016</a:t>
            </a:fld>
            <a:endParaRPr lang="en-US">
              <a:solidFill>
                <a:prstClr val="black"/>
              </a:solidFill>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5" name="Slide Number Placeholder 4"/>
          <p:cNvSpPr>
            <a:spLocks noGrp="1"/>
          </p:cNvSpPr>
          <p:nvPr>
            <p:ph type="sldNum" sz="quarter" idx="12"/>
          </p:nvPr>
        </p:nvSpPr>
        <p:spPr/>
        <p:txBody>
          <a:bodyPr/>
          <a:lstStyle>
            <a:lvl1pPr>
              <a:defRPr/>
            </a:lvl1pPr>
          </a:lstStyle>
          <a:p>
            <a:pPr>
              <a:defRPr/>
            </a:pPr>
            <a:fld id="{ABFDDFC6-E8F3-644A-B49B-EA170D3778C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572467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DE1A2-A854-4D17-9EF5-7CEDFE0AE41B}"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159091131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BC511364-ACD9-49E6-A8DF-F603B976DC8F}" type="datetime1">
              <a:rPr lang="en-US" smtClean="0">
                <a:solidFill>
                  <a:prstClr val="black"/>
                </a:solidFill>
              </a:rPr>
              <a:pPr defTabSz="457200">
                <a:defRPr/>
              </a:pPr>
              <a:t>1/7/2016</a:t>
            </a:fld>
            <a:endParaRPr lang="en-US">
              <a:solidFill>
                <a:prstClr val="black"/>
              </a:solidFill>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4" name="Slide Number Placeholder 3"/>
          <p:cNvSpPr>
            <a:spLocks noGrp="1"/>
          </p:cNvSpPr>
          <p:nvPr>
            <p:ph type="sldNum" sz="quarter" idx="12"/>
          </p:nvPr>
        </p:nvSpPr>
        <p:spPr/>
        <p:txBody>
          <a:bodyPr/>
          <a:lstStyle>
            <a:lvl1pPr>
              <a:defRPr/>
            </a:lvl1pPr>
          </a:lstStyle>
          <a:p>
            <a:pPr>
              <a:defRPr/>
            </a:pPr>
            <a:fld id="{969B995A-F5B3-BF45-BBFC-C763FDCF1E9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2497086"/>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2AA9C284-24A7-4B37-8812-2469FEB71A57}" type="datetime1">
              <a:rPr lang="en-US" smtClean="0">
                <a:solidFill>
                  <a:prstClr val="black"/>
                </a:solidFill>
              </a:rPr>
              <a:pPr defTabSz="457200">
                <a:defRPr/>
              </a:pPr>
              <a:t>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F72048AB-2BC3-274E-B6BD-BDFF3E09F39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0896510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91D0601D-5AFE-47FE-8462-9391B6975B6D}" type="datetime1">
              <a:rPr lang="en-US" smtClean="0">
                <a:solidFill>
                  <a:prstClr val="black"/>
                </a:solidFill>
              </a:rPr>
              <a:pPr defTabSz="457200">
                <a:defRPr/>
              </a:pPr>
              <a:t>1/7/2016</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7" name="Slide Number Placeholder 6"/>
          <p:cNvSpPr>
            <a:spLocks noGrp="1"/>
          </p:cNvSpPr>
          <p:nvPr>
            <p:ph type="sldNum" sz="quarter" idx="12"/>
          </p:nvPr>
        </p:nvSpPr>
        <p:spPr/>
        <p:txBody>
          <a:bodyPr/>
          <a:lstStyle>
            <a:lvl1pPr>
              <a:defRPr/>
            </a:lvl1pPr>
          </a:lstStyle>
          <a:p>
            <a:pPr>
              <a:defRPr/>
            </a:pPr>
            <a:fld id="{6C4259EE-FD16-D64C-A29C-388D87C698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9889721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0F4E7B0E-0AD6-41FC-B342-187DDEEEB0E8}"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8D96D0BF-F845-3046-BA17-A55F9F49FEE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9843133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fld id="{D3267988-A586-4879-89F5-A1D090F7923D}" type="datetime1">
              <a:rPr lang="en-US" smtClean="0">
                <a:solidFill>
                  <a:prstClr val="black"/>
                </a:solidFill>
              </a:rPr>
              <a:pPr defTabSz="457200">
                <a:def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defTabSz="457200">
              <a:defRPr/>
            </a:pPr>
            <a:endParaRPr lang="en-US">
              <a:solidFill>
                <a:prstClr val="black"/>
              </a:solidFill>
            </a:endParaRPr>
          </a:p>
        </p:txBody>
      </p:sp>
      <p:sp>
        <p:nvSpPr>
          <p:cNvPr id="6" name="Slide Number Placeholder 5"/>
          <p:cNvSpPr>
            <a:spLocks noGrp="1"/>
          </p:cNvSpPr>
          <p:nvPr>
            <p:ph type="sldNum" sz="quarter" idx="12"/>
          </p:nvPr>
        </p:nvSpPr>
        <p:spPr/>
        <p:txBody>
          <a:bodyPr/>
          <a:lstStyle>
            <a:lvl1pPr>
              <a:defRPr/>
            </a:lvl1pPr>
          </a:lstStyle>
          <a:p>
            <a:pPr>
              <a:defRPr/>
            </a:pPr>
            <a:fld id="{083E1F1F-0D87-5448-BF2A-6ED05490737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5221593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148C3CB-32C2-44DC-9AA8-C5B960117D74}" type="datetimeFigureOut">
              <a:rPr lang="en-US">
                <a:solidFill>
                  <a:prstClr val="black"/>
                </a:solidFill>
              </a:rPr>
              <a:pPr/>
              <a:t>1/7/2016</a:t>
            </a:fld>
            <a:endParaRPr lang="en-US">
              <a:solidFill>
                <a:prstClr val="black"/>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p:txBody>
          <a:bodyPr/>
          <a:lstStyle/>
          <a:p>
            <a:fld id="{4C1D0FDB-BDAC-4C0E-9009-750D1EA1863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722214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7278994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464308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30703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15977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770184-9F19-4EEF-A65B-2622B31494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1779357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10422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5544754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664724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168353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8522994"/>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8218855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20914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99168459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66485273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5638547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0F6A53-163A-4B57-A8B5-67D76E5048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2983329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5757707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63352081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41899860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164728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3539298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37179618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10868011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Tree>
    <p:extLst>
      <p:ext uri="{BB962C8B-B14F-4D97-AF65-F5344CB8AC3E}">
        <p14:creationId xmlns:p14="http://schemas.microsoft.com/office/powerpoint/2010/main" val="230670623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49D6A8D-69F2-4913-84EE-77C3719172E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1746986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82E4002-9067-48F3-8097-BF5D72C4FD92}"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319602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D0B5A6-159F-4B7F-A168-C8558F5C6C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9669762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88F854F-66EA-44C0-A8EA-A4F4888B9F44}"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74966161"/>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99A382F-5F5F-48E3-8196-E8768717D501}"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067889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2CCBF026-B8AE-4006-909C-546BFBB9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971149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663F681B-0A86-48DD-AB0F-CC0E9D0235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40968537"/>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23AFA631-C6A6-45CE-A5B9-E4BD80F1A8B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56469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031D937-AFFF-4F9F-9E71-F055A2A1131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38102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64B5DD8A-81AC-4A80-9E00-049639C2243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56661"/>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39BDC33-C15B-4832-BC31-BF35C46923E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6980731"/>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73E4523-122A-46BD-A5CB-039EFCEF4D2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18603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endParaRPr lang="en-US"/>
          </a:p>
        </p:txBody>
      </p:sp>
      <p:sp>
        <p:nvSpPr>
          <p:cNvPr id="4" name="Date Placeholder 3"/>
          <p:cNvSpPr>
            <a:spLocks noGrp="1"/>
          </p:cNvSpPr>
          <p:nvPr>
            <p:ph type="dt" sz="half" idx="10"/>
          </p:nvPr>
        </p:nvSpPr>
        <p:spPr>
          <a:xfrm>
            <a:off x="685800" y="6248400"/>
            <a:ext cx="1905000" cy="457200"/>
          </a:xfrm>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a:xfrm>
            <a:off x="3124200" y="6248400"/>
            <a:ext cx="2895600" cy="457200"/>
          </a:xfrm>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a:xfrm>
            <a:off x="6553200" y="6248400"/>
            <a:ext cx="1905000" cy="457200"/>
          </a:xfrm>
        </p:spPr>
        <p:txBody>
          <a:bodyPr/>
          <a:lstStyle>
            <a:lvl1pPr>
              <a:defRPr/>
            </a:lvl1pPr>
          </a:lstStyle>
          <a:p>
            <a:fld id="{8BDA3F1D-04D1-4306-8A57-DEF9CAA641F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94910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262E8A0-679F-4416-9C9D-DBD1CF8FD9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9520680"/>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DE1307B-55BB-4F50-89E4-75A1E1BEB0B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8371440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02AD201-DA10-4DCD-BE85-93FE3C25A2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29188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1C1348F-2CD6-40CC-860D-59EE7207486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3618671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866DEFB-236F-4983-9EDC-37FE822146B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6736563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915A1C5-BDDB-41DC-BC09-B7BECC5537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3598627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E2274C2B-0171-44F8-AD47-4BDBAD5B4F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70401223"/>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A436584-33F5-43D0-AD7C-AC11C1E9667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0795323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C1B8FFF5-E88F-4663-9221-1C5DAF7DC54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945184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94B3CEE0-A1D6-4965-B187-D1B33C4A08A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2888422"/>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8E19AD92-7E52-403A-A8A7-6149E85B687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52039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71698580-265A-474D-A709-E47E8F3D9EC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6357479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2849B9F-A889-431F-90AD-3ACCDEFA48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9188256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a:xfrm>
            <a:off x="6553200" y="6245225"/>
            <a:ext cx="2133600" cy="476250"/>
          </a:xfrm>
        </p:spPr>
        <p:txBody>
          <a:bodyPr/>
          <a:lstStyle>
            <a:lvl1pPr>
              <a:defRPr/>
            </a:lvl1pPr>
          </a:lstStyle>
          <a:p>
            <a:fld id="{928AC95A-EB95-4A5F-B03A-74C1E0C6EB0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1072889"/>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endParaRPr lang="en-US"/>
          </a:p>
        </p:txBody>
      </p:sp>
      <p:sp>
        <p:nvSpPr>
          <p:cNvPr id="4" name="Date Placeholder 3"/>
          <p:cNvSpPr>
            <a:spLocks noGrp="1"/>
          </p:cNvSpPr>
          <p:nvPr>
            <p:ph type="dt" sz="half" idx="10"/>
          </p:nvPr>
        </p:nvSpPr>
        <p:spPr>
          <a:xfrm>
            <a:off x="457200" y="6245225"/>
            <a:ext cx="2133600" cy="476250"/>
          </a:xfrm>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a:xfrm>
            <a:off x="3124200" y="6245225"/>
            <a:ext cx="2895600" cy="476250"/>
          </a:xfrm>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a:xfrm>
            <a:off x="6553200" y="6245225"/>
            <a:ext cx="2133600" cy="476250"/>
          </a:xfrm>
        </p:spPr>
        <p:txBody>
          <a:bodyPr/>
          <a:lstStyle>
            <a:lvl1pPr>
              <a:defRPr/>
            </a:lvl1pPr>
          </a:lstStyle>
          <a:p>
            <a:fld id="{20AD1D54-E722-4BDF-835E-CA004A4D385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44766904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C161101-E242-43D4-B209-B50BB8A4806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572447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06EA3DCD-3FF6-40B3-9B7F-DA5AB8388C3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2347144"/>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B029388D-6A56-4520-8837-AA06F17B485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230004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0C010D4-F318-44FE-AD9C-50E390E02A4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3439147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lt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771EB06-5460-45B0-B61E-1B3DAE92190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520282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lt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BBDE138C-5B36-483B-A574-97F51A03F2B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4872642"/>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lt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A71B4214-974A-4A8F-8A0F-6CD3359CDBD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852323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B4179660-1300-44B2-877C-90E753D16D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558564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72C476D-E886-4EF2-89EE-D2B2826259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65423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lt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558A2726-4809-47A2-9180-E7D6F4718B1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39213514"/>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1BC18BB0-F682-4927-AA84-82BB8358390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76093577"/>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lt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B0760CD-CE8C-4015-9154-3F8BB58159B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8896249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5599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019561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570459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8013625"/>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9376532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9547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C6E8577-DCC8-4820-8F87-DD36B0A7829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7571450"/>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159541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689563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5416132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490992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053438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B429ED9-A786-4B10-96C0-6359A4CDC7E2}"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675716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0220FE-D316-41C5-A67A-1B211F2BE84E}"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00085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4992248-FF7D-4FED-BDD9-B82663548032}"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008337"/>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3355F16-88C7-433D-BF1D-4C1FECDFEF66}" type="datetime1">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099022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A76A402-AC2D-4890-B19F-E635A43D802D}" type="datetime1">
              <a:rPr lang="en-US" smtClean="0">
                <a:solidFill>
                  <a:prstClr val="black">
                    <a:tint val="75000"/>
                  </a:prstClr>
                </a:solidFill>
              </a:rPr>
              <a:pPr/>
              <a:t>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163584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A18B30-6CBA-4936-B470-011E9C00AE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114353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972E691-7EA6-4AFC-8207-4EB1A77E5738}" type="datetime1">
              <a:rPr lang="en-US" smtClean="0">
                <a:solidFill>
                  <a:prstClr val="black">
                    <a:tint val="75000"/>
                  </a:prstClr>
                </a:solidFill>
              </a:rPr>
              <a:pPr/>
              <a:t>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308678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E88308-B439-467E-A8CE-1F13D604420D}" type="datetime1">
              <a:rPr lang="en-US" smtClean="0">
                <a:solidFill>
                  <a:prstClr val="black">
                    <a:tint val="75000"/>
                  </a:prstClr>
                </a:solidFill>
              </a:rPr>
              <a:pPr/>
              <a:t>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560496"/>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5E5A306-0D09-4C6B-94E4-5FD303CB9CDD}" type="datetime1">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1963417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838AF21-2DD2-46A0-9863-00212E5FB823}" type="datetime1">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71721285"/>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79959FE-1469-4CD4-AAEF-D0AE3B522EE0}"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285946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0BA6A74-EAA8-42BA-88AD-E9899DA15254}"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3239172"/>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81571213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258698848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63311731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66292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38DE1A2-A854-4D17-9EF5-7CEDFE0AE41B}"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22171918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23ED6C59-F5DF-4F1F-8A20-1753691D9B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1585423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183604124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226241085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227087998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168495833"/>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116851274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224542402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127640229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271829053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148049106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6D36B3-0034-4F74-B64D-BDB1887B5B7F}" type="slidenum">
              <a:rPr lang="en-US"/>
              <a:pPr>
                <a:defRPr/>
              </a:pPr>
              <a:t>‹#›</a:t>
            </a:fld>
            <a:endParaRPr lang="en-US"/>
          </a:p>
        </p:txBody>
      </p:sp>
    </p:spTree>
    <p:extLst>
      <p:ext uri="{BB962C8B-B14F-4D97-AF65-F5344CB8AC3E}">
        <p14:creationId xmlns:p14="http://schemas.microsoft.com/office/powerpoint/2010/main" val="40329823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D396EF9-E80E-4BBF-B38A-2191A84C19C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407619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943134-0504-46F1-BB45-E89738A11324}" type="slidenum">
              <a:rPr lang="en-US"/>
              <a:pPr>
                <a:defRPr/>
              </a:pPr>
              <a:t>‹#›</a:t>
            </a:fld>
            <a:endParaRPr lang="en-US"/>
          </a:p>
        </p:txBody>
      </p:sp>
    </p:spTree>
    <p:extLst>
      <p:ext uri="{BB962C8B-B14F-4D97-AF65-F5344CB8AC3E}">
        <p14:creationId xmlns:p14="http://schemas.microsoft.com/office/powerpoint/2010/main" val="239070323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B8A5AD0-547A-4958-9114-E372E4CE7E29}" type="slidenum">
              <a:rPr lang="en-US"/>
              <a:pPr>
                <a:defRPr/>
              </a:pPr>
              <a:t>‹#›</a:t>
            </a:fld>
            <a:endParaRPr lang="en-US"/>
          </a:p>
        </p:txBody>
      </p:sp>
    </p:spTree>
    <p:extLst>
      <p:ext uri="{BB962C8B-B14F-4D97-AF65-F5344CB8AC3E}">
        <p14:creationId xmlns:p14="http://schemas.microsoft.com/office/powerpoint/2010/main" val="377785206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0A03A27-4C28-4078-BC08-83C0D28F5F0A}" type="slidenum">
              <a:rPr lang="en-US"/>
              <a:pPr>
                <a:defRPr/>
              </a:pPr>
              <a:t>‹#›</a:t>
            </a:fld>
            <a:endParaRPr lang="en-US"/>
          </a:p>
        </p:txBody>
      </p:sp>
    </p:spTree>
    <p:extLst>
      <p:ext uri="{BB962C8B-B14F-4D97-AF65-F5344CB8AC3E}">
        <p14:creationId xmlns:p14="http://schemas.microsoft.com/office/powerpoint/2010/main" val="19823302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68B4A6-754C-4268-B308-2EA12F232FD2}" type="slidenum">
              <a:rPr lang="en-US"/>
              <a:pPr>
                <a:defRPr/>
              </a:pPr>
              <a:t>‹#›</a:t>
            </a:fld>
            <a:endParaRPr lang="en-US"/>
          </a:p>
        </p:txBody>
      </p:sp>
    </p:spTree>
    <p:extLst>
      <p:ext uri="{BB962C8B-B14F-4D97-AF65-F5344CB8AC3E}">
        <p14:creationId xmlns:p14="http://schemas.microsoft.com/office/powerpoint/2010/main" val="410942315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4098F14-8660-45D2-9BD7-63C57E01FA1F}" type="slidenum">
              <a:rPr lang="en-US"/>
              <a:pPr>
                <a:defRPr/>
              </a:pPr>
              <a:t>‹#›</a:t>
            </a:fld>
            <a:endParaRPr lang="en-US"/>
          </a:p>
        </p:txBody>
      </p:sp>
    </p:spTree>
    <p:extLst>
      <p:ext uri="{BB962C8B-B14F-4D97-AF65-F5344CB8AC3E}">
        <p14:creationId xmlns:p14="http://schemas.microsoft.com/office/powerpoint/2010/main" val="276656315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A96EEE5-D0D9-40F7-908D-62EC4745F6FF}" type="slidenum">
              <a:rPr lang="en-US"/>
              <a:pPr>
                <a:defRPr/>
              </a:pPr>
              <a:t>‹#›</a:t>
            </a:fld>
            <a:endParaRPr lang="en-US"/>
          </a:p>
        </p:txBody>
      </p:sp>
    </p:spTree>
    <p:extLst>
      <p:ext uri="{BB962C8B-B14F-4D97-AF65-F5344CB8AC3E}">
        <p14:creationId xmlns:p14="http://schemas.microsoft.com/office/powerpoint/2010/main" val="111492834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858291-EFB0-4A53-A2FF-6AF79B85BB18}" type="slidenum">
              <a:rPr lang="en-US"/>
              <a:pPr>
                <a:defRPr/>
              </a:pPr>
              <a:t>‹#›</a:t>
            </a:fld>
            <a:endParaRPr lang="en-US"/>
          </a:p>
        </p:txBody>
      </p:sp>
    </p:spTree>
    <p:extLst>
      <p:ext uri="{BB962C8B-B14F-4D97-AF65-F5344CB8AC3E}">
        <p14:creationId xmlns:p14="http://schemas.microsoft.com/office/powerpoint/2010/main" val="2988085865"/>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0DADEFE-707C-44B2-A918-B83933D16743}" type="slidenum">
              <a:rPr lang="en-US"/>
              <a:pPr>
                <a:defRPr/>
              </a:pPr>
              <a:t>‹#›</a:t>
            </a:fld>
            <a:endParaRPr lang="en-US"/>
          </a:p>
        </p:txBody>
      </p:sp>
    </p:spTree>
    <p:extLst>
      <p:ext uri="{BB962C8B-B14F-4D97-AF65-F5344CB8AC3E}">
        <p14:creationId xmlns:p14="http://schemas.microsoft.com/office/powerpoint/2010/main" val="207279771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0256ED-A91C-4F8A-A668-07FC584790D8}" type="slidenum">
              <a:rPr lang="en-US"/>
              <a:pPr>
                <a:defRPr/>
              </a:pPr>
              <a:t>‹#›</a:t>
            </a:fld>
            <a:endParaRPr lang="en-US"/>
          </a:p>
        </p:txBody>
      </p:sp>
    </p:spTree>
    <p:extLst>
      <p:ext uri="{BB962C8B-B14F-4D97-AF65-F5344CB8AC3E}">
        <p14:creationId xmlns:p14="http://schemas.microsoft.com/office/powerpoint/2010/main" val="149668208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64F1EA-FA84-44CC-BA14-19193F046D63}" type="slidenum">
              <a:rPr lang="en-US"/>
              <a:pPr>
                <a:defRPr/>
              </a:pPr>
              <a:t>‹#›</a:t>
            </a:fld>
            <a:endParaRPr lang="en-US"/>
          </a:p>
        </p:txBody>
      </p:sp>
    </p:spTree>
    <p:extLst>
      <p:ext uri="{BB962C8B-B14F-4D97-AF65-F5344CB8AC3E}">
        <p14:creationId xmlns:p14="http://schemas.microsoft.com/office/powerpoint/2010/main" val="3368139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1814E92-3EC6-4E36-AC2F-2E4B6099FD6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6492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887481-32AC-4382-A2C8-3DF14CE9B6FD}" type="slidenum">
              <a:rPr lang="en-US"/>
              <a:pPr>
                <a:defRPr/>
              </a:pPr>
              <a:t>‹#›</a:t>
            </a:fld>
            <a:endParaRPr lang="en-US"/>
          </a:p>
        </p:txBody>
      </p:sp>
    </p:spTree>
    <p:extLst>
      <p:ext uri="{BB962C8B-B14F-4D97-AF65-F5344CB8AC3E}">
        <p14:creationId xmlns:p14="http://schemas.microsoft.com/office/powerpoint/2010/main" val="112694349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0AA59A1-FE21-4B02-9212-BDB8025586B4}" type="slidenum">
              <a:rPr lang="en-US"/>
              <a:pPr>
                <a:defRPr/>
              </a:pPr>
              <a:t>‹#›</a:t>
            </a:fld>
            <a:endParaRPr lang="en-US"/>
          </a:p>
        </p:txBody>
      </p:sp>
    </p:spTree>
    <p:extLst>
      <p:ext uri="{BB962C8B-B14F-4D97-AF65-F5344CB8AC3E}">
        <p14:creationId xmlns:p14="http://schemas.microsoft.com/office/powerpoint/2010/main" val="39144360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455208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06532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65007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39400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102956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04071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6228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38DE1A2-A854-4D17-9EF5-7CEDFE0AE41B}" type="datetimeFigureOut">
              <a:rPr lang="en-US" smtClean="0"/>
              <a:t>1/7/2016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5519523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F547A2-1F84-443A-B7EB-FCF98C40F2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0025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56A793C-C08B-4EDA-9889-78C8DF26AD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50565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A39310F-BF3D-4635-A362-B184CF7D6EB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44102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7AA01F5-3AA6-4E51-8F72-DB7CD54E25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7001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57FC5F-2715-4683-BFAA-5AF2AC4416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314772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D97DC28-83C0-416A-930C-F8B980D5CA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28419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8610F4-FEB6-4B05-B8A3-66E97CA9930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336675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BF7E3E7-C8A1-4CF6-933F-CA957380EF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776424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3A86BBE-79FA-49AB-ACD5-4A283AA481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534286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DAF576D0-0602-457E-BAA4-101BA7E08FE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809517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38DE1A2-A854-4D17-9EF5-7CEDFE0AE41B}"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202563414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ECD94A3-70B5-4073-BF2F-75129C8B436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8759832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BD8A00-9ECD-49F2-9A06-7F544A92FD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778063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DDE5FF5-FCEE-4C82-B00F-AF89035910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865176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FAEB7F2-23EB-4DC6-BCF8-418A272CF3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128200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4A77F5B-800E-484F-A646-A4A0C3F0FA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800169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F90282A-8845-4631-932E-4DEB8381A1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5828231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1D8BF1E-8151-4ECD-8F63-6127C9BC3A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92320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FFF45E6-6DE3-4BD5-9798-9E9DDB08C4B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3360826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9B0078-20CD-4094-BA0B-34A32F2ED49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65929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905B204-A222-4AE7-B4B0-B970F78212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675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38DE1A2-A854-4D17-9EF5-7CEDFE0AE41B}" type="datetimeFigureOut">
              <a:rPr lang="en-US" smtClean="0"/>
              <a:t>1/7/2016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1516586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379EAA27-9629-4B1F-9BBF-F004D984D44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137003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7ACEED0-1977-4BB3-91B9-09FD0B2051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50078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B8E404E-D1A8-4BB6-BB55-82DAC8A4DB4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6640829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01E68CA-765E-47B3-8503-6A010F5D3D9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055192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10D1FCA-BAA9-4BCF-83E7-9BE80E21FFE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01792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2F7315F-CA88-417B-9386-5A443C0D4BE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2447287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721067B-F4E4-4A4A-9133-09D7E94C17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841135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noaa_se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8600" y="228600"/>
            <a:ext cx="990600" cy="98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8"/>
          <p:cNvSpPr txBox="1">
            <a:spLocks noChangeArrowheads="1"/>
          </p:cNvSpPr>
          <p:nvPr/>
        </p:nvSpPr>
        <p:spPr bwMode="auto">
          <a:xfrm>
            <a:off x="914400" y="6276975"/>
            <a:ext cx="7239000" cy="581025"/>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600" b="1" smtClean="0">
                <a:solidFill>
                  <a:srgbClr val="FFFFFF"/>
                </a:solidFill>
              </a:rPr>
              <a:t> Center for Satellite Applications and Research (STAR) Review </a:t>
            </a:r>
            <a:br>
              <a:rPr lang="en-US" sz="1600" b="1" smtClean="0">
                <a:solidFill>
                  <a:srgbClr val="FFFFFF"/>
                </a:solidFill>
              </a:rPr>
            </a:br>
            <a:r>
              <a:rPr lang="en-US" sz="1600" b="1" smtClean="0">
                <a:solidFill>
                  <a:srgbClr val="FFFFFF"/>
                </a:solidFill>
              </a:rPr>
              <a:t>09 – 11 March 2010</a:t>
            </a:r>
          </a:p>
        </p:txBody>
      </p:sp>
      <p:sp>
        <p:nvSpPr>
          <p:cNvPr id="23554" name="Rectangle 2"/>
          <p:cNvSpPr>
            <a:spLocks noGrp="1" noChangeArrowheads="1"/>
          </p:cNvSpPr>
          <p:nvPr>
            <p:ph type="ctrTitle"/>
          </p:nvPr>
        </p:nvSpPr>
        <p:spPr>
          <a:xfrm>
            <a:off x="685800" y="2133600"/>
            <a:ext cx="7772400" cy="1470025"/>
          </a:xfrm>
          <a:effectLst>
            <a:outerShdw dist="35921" dir="2700000" algn="ctr" rotWithShape="0">
              <a:srgbClr val="000000"/>
            </a:outerShdw>
          </a:effectLst>
        </p:spPr>
        <p:txBody>
          <a:bodyPr/>
          <a:lstStyle>
            <a:lvl1pPr>
              <a:defRPr b="0">
                <a:latin typeface="Arial Black" pitchFamily="34" charset="0"/>
              </a:defRPr>
            </a:lvl1pPr>
          </a:lstStyle>
          <a:p>
            <a:pPr lvl="0"/>
            <a:r>
              <a:rPr lang="en-US" noProof="0" smtClean="0"/>
              <a:t>Click to edit Master title style</a:t>
            </a:r>
          </a:p>
        </p:txBody>
      </p:sp>
      <p:sp>
        <p:nvSpPr>
          <p:cNvPr id="23555" name="Rectangle 3"/>
          <p:cNvSpPr>
            <a:spLocks noGrp="1" noChangeArrowheads="1"/>
          </p:cNvSpPr>
          <p:nvPr>
            <p:ph type="subTitle" idx="1"/>
          </p:nvPr>
        </p:nvSpPr>
        <p:spPr>
          <a:xfrm>
            <a:off x="1371600" y="4648200"/>
            <a:ext cx="6400800" cy="1219200"/>
          </a:xfrm>
          <a:noFill/>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Lst>
        </p:spPr>
        <p:txBody>
          <a:bodyPr/>
          <a:lstStyle>
            <a:lvl1pPr marL="0" indent="0" algn="ctr">
              <a:buFontTx/>
              <a:buNone/>
              <a:defRPr sz="2400">
                <a:solidFill>
                  <a:srgbClr val="FF9900"/>
                </a:solidFill>
                <a:latin typeface="Arial Black" pitchFamily="34" charset="0"/>
              </a:defRPr>
            </a:lvl1pPr>
          </a:lstStyle>
          <a:p>
            <a:pPr lvl="0"/>
            <a:r>
              <a:rPr lang="en-US" noProof="0" smtClean="0"/>
              <a:t>Click to edit Master subtitle style</a:t>
            </a:r>
          </a:p>
        </p:txBody>
      </p:sp>
    </p:spTree>
    <p:extLst>
      <p:ext uri="{BB962C8B-B14F-4D97-AF65-F5344CB8AC3E}">
        <p14:creationId xmlns:p14="http://schemas.microsoft.com/office/powerpoint/2010/main" val="334315791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FACB03B-C967-44D3-83FE-0BDCE7B49294}" type="slidenum">
              <a:rPr lang="en-US"/>
              <a:pPr>
                <a:defRPr/>
              </a:pPr>
              <a:t>‹#›</a:t>
            </a:fld>
            <a:endParaRPr lang="en-US"/>
          </a:p>
        </p:txBody>
      </p:sp>
    </p:spTree>
    <p:extLst>
      <p:ext uri="{BB962C8B-B14F-4D97-AF65-F5344CB8AC3E}">
        <p14:creationId xmlns:p14="http://schemas.microsoft.com/office/powerpoint/2010/main" val="4655799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C74642E1-0079-4859-A400-3AF2F9A58ADE}" type="slidenum">
              <a:rPr lang="en-US"/>
              <a:pPr>
                <a:defRPr/>
              </a:pPr>
              <a:t>‹#›</a:t>
            </a:fld>
            <a:endParaRPr lang="en-US"/>
          </a:p>
        </p:txBody>
      </p:sp>
    </p:spTree>
    <p:extLst>
      <p:ext uri="{BB962C8B-B14F-4D97-AF65-F5344CB8AC3E}">
        <p14:creationId xmlns:p14="http://schemas.microsoft.com/office/powerpoint/2010/main" val="1604912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38DE1A2-A854-4D17-9EF5-7CEDFE0AE41B}" type="datetimeFigureOut">
              <a:rPr lang="en-US" smtClean="0"/>
              <a:t>1/7/2016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39049535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14400"/>
            <a:ext cx="4495800" cy="5562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CD91C1B5-7FA2-4BA0-9E8E-17699EAF1F83}" type="slidenum">
              <a:rPr lang="en-US"/>
              <a:pPr>
                <a:defRPr/>
              </a:pPr>
              <a:t>‹#›</a:t>
            </a:fld>
            <a:endParaRPr lang="en-US"/>
          </a:p>
        </p:txBody>
      </p:sp>
    </p:spTree>
    <p:extLst>
      <p:ext uri="{BB962C8B-B14F-4D97-AF65-F5344CB8AC3E}">
        <p14:creationId xmlns:p14="http://schemas.microsoft.com/office/powerpoint/2010/main" val="19860102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Slide Number Placeholder 6"/>
          <p:cNvSpPr>
            <a:spLocks noGrp="1"/>
          </p:cNvSpPr>
          <p:nvPr>
            <p:ph type="sldNum" sz="quarter" idx="10"/>
          </p:nvPr>
        </p:nvSpPr>
        <p:spPr/>
        <p:txBody>
          <a:bodyPr/>
          <a:lstStyle>
            <a:lvl1pPr>
              <a:defRPr>
                <a:latin typeface="Arial" charset="0"/>
              </a:defRPr>
            </a:lvl1pPr>
          </a:lstStyle>
          <a:p>
            <a:pPr>
              <a:defRPr/>
            </a:pPr>
            <a:fld id="{79585E18-899F-4271-87CA-0486DA616C6B}" type="slidenum">
              <a:rPr lang="en-US"/>
              <a:pPr>
                <a:defRPr/>
              </a:pPr>
              <a:t>‹#›</a:t>
            </a:fld>
            <a:endParaRPr lang="en-US"/>
          </a:p>
        </p:txBody>
      </p:sp>
    </p:spTree>
    <p:extLst>
      <p:ext uri="{BB962C8B-B14F-4D97-AF65-F5344CB8AC3E}">
        <p14:creationId xmlns:p14="http://schemas.microsoft.com/office/powerpoint/2010/main" val="253001703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2"/>
          <p:cNvSpPr>
            <a:spLocks noGrp="1"/>
          </p:cNvSpPr>
          <p:nvPr>
            <p:ph type="sldNum" sz="quarter" idx="10"/>
          </p:nvPr>
        </p:nvSpPr>
        <p:spPr/>
        <p:txBody>
          <a:bodyPr/>
          <a:lstStyle>
            <a:lvl1pPr>
              <a:defRPr>
                <a:latin typeface="Arial" charset="0"/>
              </a:defRPr>
            </a:lvl1pPr>
          </a:lstStyle>
          <a:p>
            <a:pPr>
              <a:defRPr/>
            </a:pPr>
            <a:fld id="{1FD28616-250F-4021-B930-3BCBFAB2D0DD}" type="slidenum">
              <a:rPr lang="en-US"/>
              <a:pPr>
                <a:defRPr/>
              </a:pPr>
              <a:t>‹#›</a:t>
            </a:fld>
            <a:endParaRPr lang="en-US"/>
          </a:p>
        </p:txBody>
      </p:sp>
    </p:spTree>
    <p:extLst>
      <p:ext uri="{BB962C8B-B14F-4D97-AF65-F5344CB8AC3E}">
        <p14:creationId xmlns:p14="http://schemas.microsoft.com/office/powerpoint/2010/main" val="31014984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atin typeface="Arial" charset="0"/>
              </a:defRPr>
            </a:lvl1pPr>
          </a:lstStyle>
          <a:p>
            <a:pPr>
              <a:defRPr/>
            </a:pPr>
            <a:fld id="{8B6C2019-12DB-4BA5-AD18-3F9B3713FEAF}" type="slidenum">
              <a:rPr lang="en-US"/>
              <a:pPr>
                <a:defRPr/>
              </a:pPr>
              <a:t>‹#›</a:t>
            </a:fld>
            <a:endParaRPr lang="en-US"/>
          </a:p>
        </p:txBody>
      </p:sp>
    </p:spTree>
    <p:extLst>
      <p:ext uri="{BB962C8B-B14F-4D97-AF65-F5344CB8AC3E}">
        <p14:creationId xmlns:p14="http://schemas.microsoft.com/office/powerpoint/2010/main" val="148112605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7649C03F-2BF9-4DB9-9E95-8A9C1FF5D537}" type="slidenum">
              <a:rPr lang="en-US"/>
              <a:pPr>
                <a:defRPr/>
              </a:pPr>
              <a:t>‹#›</a:t>
            </a:fld>
            <a:endParaRPr lang="en-US"/>
          </a:p>
        </p:txBody>
      </p:sp>
    </p:spTree>
    <p:extLst>
      <p:ext uri="{BB962C8B-B14F-4D97-AF65-F5344CB8AC3E}">
        <p14:creationId xmlns:p14="http://schemas.microsoft.com/office/powerpoint/2010/main" val="286438024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Slide Number Placeholder 4"/>
          <p:cNvSpPr>
            <a:spLocks noGrp="1"/>
          </p:cNvSpPr>
          <p:nvPr>
            <p:ph type="sldNum" sz="quarter" idx="10"/>
          </p:nvPr>
        </p:nvSpPr>
        <p:spPr/>
        <p:txBody>
          <a:bodyPr/>
          <a:lstStyle>
            <a:lvl1pPr>
              <a:defRPr>
                <a:latin typeface="Arial" charset="0"/>
              </a:defRPr>
            </a:lvl1pPr>
          </a:lstStyle>
          <a:p>
            <a:pPr>
              <a:defRPr/>
            </a:pPr>
            <a:fld id="{A9C4788E-3353-46D0-B59A-967DFAA12A13}" type="slidenum">
              <a:rPr lang="en-US"/>
              <a:pPr>
                <a:defRPr/>
              </a:pPr>
              <a:t>‹#›</a:t>
            </a:fld>
            <a:endParaRPr lang="en-US"/>
          </a:p>
        </p:txBody>
      </p:sp>
    </p:spTree>
    <p:extLst>
      <p:ext uri="{BB962C8B-B14F-4D97-AF65-F5344CB8AC3E}">
        <p14:creationId xmlns:p14="http://schemas.microsoft.com/office/powerpoint/2010/main" val="192595733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46C7440F-B812-4E4D-812A-489A6B7C4D46}" type="slidenum">
              <a:rPr lang="en-US"/>
              <a:pPr>
                <a:defRPr/>
              </a:pPr>
              <a:t>‹#›</a:t>
            </a:fld>
            <a:endParaRPr lang="en-US"/>
          </a:p>
        </p:txBody>
      </p:sp>
    </p:spTree>
    <p:extLst>
      <p:ext uri="{BB962C8B-B14F-4D97-AF65-F5344CB8AC3E}">
        <p14:creationId xmlns:p14="http://schemas.microsoft.com/office/powerpoint/2010/main" val="124367262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0"/>
            <a:ext cx="2286000" cy="6477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0"/>
            <a:ext cx="6705600" cy="6477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Slide Number Placeholder 3"/>
          <p:cNvSpPr>
            <a:spLocks noGrp="1"/>
          </p:cNvSpPr>
          <p:nvPr>
            <p:ph type="sldNum" sz="quarter" idx="10"/>
          </p:nvPr>
        </p:nvSpPr>
        <p:spPr/>
        <p:txBody>
          <a:bodyPr/>
          <a:lstStyle>
            <a:lvl1pPr>
              <a:defRPr>
                <a:latin typeface="Arial" charset="0"/>
              </a:defRPr>
            </a:lvl1pPr>
          </a:lstStyle>
          <a:p>
            <a:pPr>
              <a:defRPr/>
            </a:pPr>
            <a:fld id="{F0B30359-FA79-4F77-9904-093A529DD87F}" type="slidenum">
              <a:rPr lang="en-US"/>
              <a:pPr>
                <a:defRPr/>
              </a:pPr>
              <a:t>‹#›</a:t>
            </a:fld>
            <a:endParaRPr lang="en-US"/>
          </a:p>
        </p:txBody>
      </p:sp>
    </p:spTree>
    <p:extLst>
      <p:ext uri="{BB962C8B-B14F-4D97-AF65-F5344CB8AC3E}">
        <p14:creationId xmlns:p14="http://schemas.microsoft.com/office/powerpoint/2010/main" val="284467295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0" y="914400"/>
            <a:ext cx="44958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9144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771900"/>
            <a:ext cx="4495800" cy="27051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Slide Number Placeholder 5"/>
          <p:cNvSpPr>
            <a:spLocks noGrp="1"/>
          </p:cNvSpPr>
          <p:nvPr>
            <p:ph type="sldNum" sz="quarter" idx="10"/>
          </p:nvPr>
        </p:nvSpPr>
        <p:spPr/>
        <p:txBody>
          <a:bodyPr/>
          <a:lstStyle>
            <a:lvl1pPr>
              <a:defRPr>
                <a:latin typeface="Arial" charset="0"/>
              </a:defRPr>
            </a:lvl1pPr>
          </a:lstStyle>
          <a:p>
            <a:pPr>
              <a:defRPr/>
            </a:pPr>
            <a:fld id="{A0880E3F-BD10-44A6-B2C9-53E565713731}" type="slidenum">
              <a:rPr lang="en-US"/>
              <a:pPr>
                <a:defRPr/>
              </a:pPr>
              <a:t>‹#›</a:t>
            </a:fld>
            <a:endParaRPr lang="en-US"/>
          </a:p>
        </p:txBody>
      </p:sp>
    </p:spTree>
    <p:extLst>
      <p:ext uri="{BB962C8B-B14F-4D97-AF65-F5344CB8AC3E}">
        <p14:creationId xmlns:p14="http://schemas.microsoft.com/office/powerpoint/2010/main" val="292516148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945073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8DE1A2-A854-4D17-9EF5-7CEDFE0AE41B}" type="datetimeFigureOut">
              <a:rPr lang="en-US" smtClean="0"/>
              <a:t>1/7/2016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8653256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705543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368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563611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5783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353879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3317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249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87645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0263725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0712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8DE1A2-A854-4D17-9EF5-7CEDFE0AE41B}"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51301647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5532F530-9E19-4E9C-9738-C0BFE09D089A}" type="slidenum">
              <a:rPr lang="en-US"/>
              <a:pPr>
                <a:defRPr/>
              </a:pPr>
              <a:t>‹#›</a:t>
            </a:fld>
            <a:endParaRPr lang="en-US"/>
          </a:p>
        </p:txBody>
      </p:sp>
    </p:spTree>
    <p:extLst>
      <p:ext uri="{BB962C8B-B14F-4D97-AF65-F5344CB8AC3E}">
        <p14:creationId xmlns:p14="http://schemas.microsoft.com/office/powerpoint/2010/main" val="16540645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1117FE8-98F9-41FA-9392-33A066033D3C}" type="slidenum">
              <a:rPr lang="en-US"/>
              <a:pPr>
                <a:defRPr/>
              </a:pPr>
              <a:t>‹#›</a:t>
            </a:fld>
            <a:endParaRPr lang="en-US"/>
          </a:p>
        </p:txBody>
      </p:sp>
    </p:spTree>
    <p:extLst>
      <p:ext uri="{BB962C8B-B14F-4D97-AF65-F5344CB8AC3E}">
        <p14:creationId xmlns:p14="http://schemas.microsoft.com/office/powerpoint/2010/main" val="191133755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6F8E6A6-BB16-4EA8-84FB-0B841619D9C9}" type="slidenum">
              <a:rPr lang="en-US"/>
              <a:pPr>
                <a:defRPr/>
              </a:pPr>
              <a:t>‹#›</a:t>
            </a:fld>
            <a:endParaRPr lang="en-US"/>
          </a:p>
        </p:txBody>
      </p:sp>
    </p:spTree>
    <p:extLst>
      <p:ext uri="{BB962C8B-B14F-4D97-AF65-F5344CB8AC3E}">
        <p14:creationId xmlns:p14="http://schemas.microsoft.com/office/powerpoint/2010/main" val="125140168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7E65C8-2C22-4AE6-98B5-BCD7AD56F3B5}" type="slidenum">
              <a:rPr lang="en-US"/>
              <a:pPr>
                <a:defRPr/>
              </a:pPr>
              <a:t>‹#›</a:t>
            </a:fld>
            <a:endParaRPr lang="en-US"/>
          </a:p>
        </p:txBody>
      </p:sp>
    </p:spTree>
    <p:extLst>
      <p:ext uri="{BB962C8B-B14F-4D97-AF65-F5344CB8AC3E}">
        <p14:creationId xmlns:p14="http://schemas.microsoft.com/office/powerpoint/2010/main" val="255839395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8"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9"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90BA0DF6-1F07-4FA6-B7D2-F3001E77C539}" type="slidenum">
              <a:rPr lang="en-US"/>
              <a:pPr>
                <a:defRPr/>
              </a:pPr>
              <a:t>‹#›</a:t>
            </a:fld>
            <a:endParaRPr lang="en-US"/>
          </a:p>
        </p:txBody>
      </p:sp>
    </p:spTree>
    <p:extLst>
      <p:ext uri="{BB962C8B-B14F-4D97-AF65-F5344CB8AC3E}">
        <p14:creationId xmlns:p14="http://schemas.microsoft.com/office/powerpoint/2010/main" val="1667359497"/>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4"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5"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265F424-A057-41D9-9808-928C5B6B6085}" type="slidenum">
              <a:rPr lang="en-US"/>
              <a:pPr>
                <a:defRPr/>
              </a:pPr>
              <a:t>‹#›</a:t>
            </a:fld>
            <a:endParaRPr lang="en-US"/>
          </a:p>
        </p:txBody>
      </p:sp>
    </p:spTree>
    <p:extLst>
      <p:ext uri="{BB962C8B-B14F-4D97-AF65-F5344CB8AC3E}">
        <p14:creationId xmlns:p14="http://schemas.microsoft.com/office/powerpoint/2010/main" val="280690178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4C88DAD7-8963-4A38-8236-1C942AAD19BB}" type="slidenum">
              <a:rPr lang="en-US"/>
              <a:pPr>
                <a:defRPr/>
              </a:pPr>
              <a:t>‹#›</a:t>
            </a:fld>
            <a:endParaRPr lang="en-US"/>
          </a:p>
        </p:txBody>
      </p:sp>
    </p:spTree>
    <p:extLst>
      <p:ext uri="{BB962C8B-B14F-4D97-AF65-F5344CB8AC3E}">
        <p14:creationId xmlns:p14="http://schemas.microsoft.com/office/powerpoint/2010/main" val="18556185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A3AAE7E9-77D1-467D-9256-0069C744142C}" type="slidenum">
              <a:rPr lang="en-US"/>
              <a:pPr>
                <a:defRPr/>
              </a:pPr>
              <a:t>‹#›</a:t>
            </a:fld>
            <a:endParaRPr lang="en-US"/>
          </a:p>
        </p:txBody>
      </p:sp>
    </p:spTree>
    <p:extLst>
      <p:ext uri="{BB962C8B-B14F-4D97-AF65-F5344CB8AC3E}">
        <p14:creationId xmlns:p14="http://schemas.microsoft.com/office/powerpoint/2010/main" val="265668321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EA13A831-77A0-48CD-BF90-F051623A9B7C}" type="slidenum">
              <a:rPr lang="en-US"/>
              <a:pPr>
                <a:defRPr/>
              </a:pPr>
              <a:t>‹#›</a:t>
            </a:fld>
            <a:endParaRPr lang="en-US"/>
          </a:p>
        </p:txBody>
      </p:sp>
    </p:spTree>
    <p:extLst>
      <p:ext uri="{BB962C8B-B14F-4D97-AF65-F5344CB8AC3E}">
        <p14:creationId xmlns:p14="http://schemas.microsoft.com/office/powerpoint/2010/main" val="292028007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0CD6FDB-C4F6-4B46-95A8-BB03F6307370}" type="slidenum">
              <a:rPr lang="en-US"/>
              <a:pPr>
                <a:defRPr/>
              </a:pPr>
              <a:t>‹#›</a:t>
            </a:fld>
            <a:endParaRPr lang="en-US"/>
          </a:p>
        </p:txBody>
      </p:sp>
    </p:spTree>
    <p:extLst>
      <p:ext uri="{BB962C8B-B14F-4D97-AF65-F5344CB8AC3E}">
        <p14:creationId xmlns:p14="http://schemas.microsoft.com/office/powerpoint/2010/main" val="9177348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38DE1A2-A854-4D17-9EF5-7CEDFE0AE41B}" type="datetimeFigureOut">
              <a:rPr lang="en-US" smtClean="0"/>
              <a:t>1/7/2016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D6D584A-2599-46F6-96D7-92EF8B8A6E54}" type="slidenum">
              <a:rPr lang="en-US" smtClean="0"/>
              <a:t>‹#›</a:t>
            </a:fld>
            <a:endParaRPr lang="en-US"/>
          </a:p>
        </p:txBody>
      </p:sp>
    </p:spTree>
    <p:extLst>
      <p:ext uri="{BB962C8B-B14F-4D97-AF65-F5344CB8AC3E}">
        <p14:creationId xmlns:p14="http://schemas.microsoft.com/office/powerpoint/2010/main" val="38428433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116BCADC-560C-47F7-838D-0DA9A2F2B913}" type="slidenum">
              <a:rPr lang="en-US"/>
              <a:pPr>
                <a:defRPr/>
              </a:pPr>
              <a:t>‹#›</a:t>
            </a:fld>
            <a:endParaRPr lang="en-US"/>
          </a:p>
        </p:txBody>
      </p:sp>
    </p:spTree>
    <p:extLst>
      <p:ext uri="{BB962C8B-B14F-4D97-AF65-F5344CB8AC3E}">
        <p14:creationId xmlns:p14="http://schemas.microsoft.com/office/powerpoint/2010/main" val="268856747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457200" y="1600200"/>
            <a:ext cx="8229600" cy="4525963"/>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7A1CCE64-E4A8-4643-8FAF-2FCC6461BAC5}" type="slidenum">
              <a:rPr lang="en-US"/>
              <a:pPr>
                <a:defRPr/>
              </a:pPr>
              <a:t>‹#›</a:t>
            </a:fld>
            <a:endParaRPr lang="en-US"/>
          </a:p>
        </p:txBody>
      </p:sp>
    </p:spTree>
    <p:extLst>
      <p:ext uri="{BB962C8B-B14F-4D97-AF65-F5344CB8AC3E}">
        <p14:creationId xmlns:p14="http://schemas.microsoft.com/office/powerpoint/2010/main" val="358861426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ea typeface="ＭＳ Ｐゴシック" pitchFamily="34" charset="-128"/>
              </a:defRPr>
            </a:lvl1pPr>
          </a:lstStyle>
          <a:p>
            <a:pPr>
              <a:defRPr/>
            </a:pPr>
            <a:endParaRPr lang="en-US"/>
          </a:p>
        </p:txBody>
      </p:sp>
      <p:sp>
        <p:nvSpPr>
          <p:cNvPr id="6" name="Rectangle 5"/>
          <p:cNvSpPr>
            <a:spLocks noGrp="1" noChangeArrowheads="1"/>
          </p:cNvSpPr>
          <p:nvPr>
            <p:ph type="ftr" sz="quarter" idx="11"/>
          </p:nvPr>
        </p:nvSpPr>
        <p:spPr/>
        <p:txBody>
          <a:bodyPr/>
          <a:lstStyle>
            <a:lvl1pPr>
              <a:defRPr>
                <a:ea typeface="ＭＳ Ｐゴシック" pitchFamily="34" charset="-128"/>
              </a:defRPr>
            </a:lvl1pPr>
          </a:lstStyle>
          <a:p>
            <a:pPr>
              <a:defRPr/>
            </a:pPr>
            <a:endParaRPr lang="en-US"/>
          </a:p>
        </p:txBody>
      </p:sp>
      <p:sp>
        <p:nvSpPr>
          <p:cNvPr id="7" name="Rectangle 6"/>
          <p:cNvSpPr>
            <a:spLocks noGrp="1" noChangeArrowheads="1"/>
          </p:cNvSpPr>
          <p:nvPr>
            <p:ph type="sldNum" sz="quarter" idx="12"/>
          </p:nvPr>
        </p:nvSpPr>
        <p:spPr/>
        <p:txBody>
          <a:bodyPr/>
          <a:lstStyle>
            <a:lvl1pPr>
              <a:defRPr>
                <a:ea typeface="ＭＳ Ｐゴシック" pitchFamily="34" charset="-128"/>
              </a:defRPr>
            </a:lvl1pPr>
          </a:lstStyle>
          <a:p>
            <a:pPr>
              <a:defRPr/>
            </a:pPr>
            <a:fld id="{CCC1D4AF-E085-4A23-95AB-47448C897A40}" type="slidenum">
              <a:rPr lang="en-US"/>
              <a:pPr>
                <a:defRPr/>
              </a:pPr>
              <a:t>‹#›</a:t>
            </a:fld>
            <a:endParaRPr lang="en-US"/>
          </a:p>
        </p:txBody>
      </p:sp>
    </p:spTree>
    <p:extLst>
      <p:ext uri="{BB962C8B-B14F-4D97-AF65-F5344CB8AC3E}">
        <p14:creationId xmlns:p14="http://schemas.microsoft.com/office/powerpoint/2010/main" val="297643837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D9D3BAF-5FB7-4501-9E4F-FE8885C2DA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10203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0EEC719-6E03-4381-9D30-9FF2D4EC4F1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96550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084F791-24C2-4E7A-8DC3-EBD0361D273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76998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A856A10-18DE-41DA-8FE9-75763F1DBA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1867150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D1B1E6D-2B54-425F-B61F-84BC3D27F9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03006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DE8D052-E5CD-4231-BC46-14DF1F40425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838554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1CDDE79-9E7B-4267-A366-E34D598EA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08685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theme" Target="../theme/theme10.xml"/><Relationship Id="rId18" Type="http://schemas.openxmlformats.org/officeDocument/2006/relationships/image" Target="../media/image7.pn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slideLayout" Target="../slideLayouts/slideLayout115.xml"/><Relationship Id="rId17" Type="http://schemas.openxmlformats.org/officeDocument/2006/relationships/image" Target="../media/image6.png"/><Relationship Id="rId2" Type="http://schemas.openxmlformats.org/officeDocument/2006/relationships/slideLayout" Target="../slideLayouts/slideLayout105.xml"/><Relationship Id="rId16" Type="http://schemas.openxmlformats.org/officeDocument/2006/relationships/image" Target="../media/image5.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4.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3.jpe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image" Target="../media/image8.png"/><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theme" Target="../theme/theme12.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5.xml"/><Relationship Id="rId13" Type="http://schemas.openxmlformats.org/officeDocument/2006/relationships/theme" Target="../theme/theme13.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slideLayout" Target="../slideLayouts/slideLayout149.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5.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6.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7.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1.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slideLayout" Target="../slideLayouts/slideLayout92.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8DE1A2-A854-4D17-9EF5-7CEDFE0AE41B}" type="datetimeFigureOut">
              <a:rPr lang="en-US" smtClean="0"/>
              <a:t>1/7/2016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6D584A-2599-46F6-96D7-92EF8B8A6E54}" type="slidenum">
              <a:rPr lang="en-US" smtClean="0"/>
              <a:t>‹#›</a:t>
            </a:fld>
            <a:endParaRPr lang="en-US"/>
          </a:p>
        </p:txBody>
      </p:sp>
    </p:spTree>
    <p:extLst>
      <p:ext uri="{BB962C8B-B14F-4D97-AF65-F5344CB8AC3E}">
        <p14:creationId xmlns:p14="http://schemas.microsoft.com/office/powerpoint/2010/main" val="27488005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3" name="Rectangle 12"/>
          <p:cNvSpPr/>
          <p:nvPr userDrawn="1"/>
        </p:nvSpPr>
        <p:spPr>
          <a:xfrm>
            <a:off x="0" y="6356350"/>
            <a:ext cx="9144000" cy="501650"/>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27" name="Picture 15" descr="Terra-II.jpg"/>
          <p:cNvPicPr>
            <a:picLocks noChangeAspect="1"/>
          </p:cNvPicPr>
          <p:nvPr userDrawn="1"/>
        </p:nvPicPr>
        <p:blipFill>
          <a:blip r:embed="rId14" cstate="print">
            <a:extLst>
              <a:ext uri="{28A0092B-C50C-407E-A947-70E740481C1C}">
                <a14:useLocalDpi xmlns:a14="http://schemas.microsoft.com/office/drawing/2010/main" val="0"/>
              </a:ext>
            </a:extLst>
          </a:blip>
          <a:srcRect l="-12575" t="26163" r="13078" b="65103"/>
          <a:stretch>
            <a:fillRect/>
          </a:stretch>
        </p:blipFill>
        <p:spPr bwMode="auto">
          <a:xfrm>
            <a:off x="0" y="6356350"/>
            <a:ext cx="9144000" cy="50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8"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defTabSz="457200">
              <a:defRPr/>
            </a:pPr>
            <a:fld id="{24C1FF90-0658-224A-A6F8-5C0D035E87AE}" type="slidenum">
              <a:rPr lang="en-US">
                <a:solidFill>
                  <a:prstClr val="black">
                    <a:tint val="75000"/>
                  </a:prstClr>
                </a:solidFill>
              </a:rPr>
              <a:pPr defTabSz="457200">
                <a:defRPr/>
              </a:pPr>
              <a:t>‹#›</a:t>
            </a:fld>
            <a:endParaRPr lang="en-US">
              <a:solidFill>
                <a:prstClr val="black">
                  <a:tint val="75000"/>
                </a:prstClr>
              </a:solidFill>
            </a:endParaRPr>
          </a:p>
        </p:txBody>
      </p:sp>
      <p:sp>
        <p:nvSpPr>
          <p:cNvPr id="7" name="Rectangle 6"/>
          <p:cNvSpPr/>
          <p:nvPr userDrawn="1"/>
        </p:nvSpPr>
        <p:spPr>
          <a:xfrm>
            <a:off x="0" y="0"/>
            <a:ext cx="9144000" cy="617538"/>
          </a:xfrm>
          <a:prstGeom prst="rect">
            <a:avLst/>
          </a:prstGeom>
          <a:solidFill>
            <a:schemeClr val="tx1"/>
          </a:solidFill>
          <a:ln>
            <a:noFill/>
          </a:ln>
          <a:effectLst>
            <a:outerShdw blurRad="50800" dist="63500" dir="54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a:solidFill>
                <a:prstClr val="white"/>
              </a:solidFill>
            </a:endParaRPr>
          </a:p>
        </p:txBody>
      </p:sp>
      <p:pic>
        <p:nvPicPr>
          <p:cNvPr id="1031" name="Picture 7" descr="NASA_Logo.png"/>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8475663" y="60325"/>
            <a:ext cx="549275"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2" name="Picture 8" descr="NOAA_logo.png"/>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7943850" y="60325"/>
            <a:ext cx="465138" cy="46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3" name="Picture 11" descr="GOES-R_logo.png"/>
          <p:cNvPicPr>
            <a:picLocks noChangeAspect="1"/>
          </p:cNvPicPr>
          <p:nvPr userDrawn="1"/>
        </p:nvPicPr>
        <p:blipFill>
          <a:blip r:embed="rId17" cstate="print">
            <a:extLst>
              <a:ext uri="{28A0092B-C50C-407E-A947-70E740481C1C}">
                <a14:useLocalDpi xmlns:a14="http://schemas.microsoft.com/office/drawing/2010/main" val="0"/>
              </a:ext>
            </a:extLst>
          </a:blip>
          <a:srcRect/>
          <a:stretch>
            <a:fillRect/>
          </a:stretch>
        </p:blipFill>
        <p:spPr bwMode="auto">
          <a:xfrm>
            <a:off x="58738" y="38100"/>
            <a:ext cx="7969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Title Placeholder 1"/>
          <p:cNvSpPr>
            <a:spLocks noGrp="1"/>
          </p:cNvSpPr>
          <p:nvPr>
            <p:ph type="title"/>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pic>
        <p:nvPicPr>
          <p:cNvPr id="12" name="Picture 2" descr="http://cimss.ssec.wisc.edu/logo/download/web/CIMSS_logo_web_multicolor_PNG_550x400.png"/>
          <p:cNvPicPr>
            <a:picLocks noChangeAspect="1" noChangeArrowheads="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88638" y="6126163"/>
            <a:ext cx="937116" cy="681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629846"/>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 id="2147483824" r:id="rId12"/>
  </p:sldLayoutIdLst>
  <p:hf hdr="0" ftr="0" dt="0"/>
  <p:txStyles>
    <p:title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84" charset="-128"/>
          <a:cs typeface="ＭＳ Ｐゴシック" pitchFamily="84"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84"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84"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8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404413568"/>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Times New Roman" pitchFamily="18" charset="0"/>
              </a:defRPr>
            </a:lvl1pPr>
          </a:lstStyle>
          <a:p>
            <a:pPr eaLnBrk="0" fontAlgn="base" hangingPunct="0">
              <a:spcBef>
                <a:spcPct val="0"/>
              </a:spcBef>
              <a:spcAft>
                <a:spcPct val="0"/>
              </a:spcAft>
              <a:defRPr/>
            </a:pPr>
            <a:endParaRPr lang="en-US">
              <a:solidFill>
                <a:srgbClr val="000000"/>
              </a:solidFill>
            </a:endParaRPr>
          </a:p>
        </p:txBody>
      </p:sp>
    </p:spTree>
    <p:extLst>
      <p:ext uri="{BB962C8B-B14F-4D97-AF65-F5344CB8AC3E}">
        <p14:creationId xmlns:p14="http://schemas.microsoft.com/office/powerpoint/2010/main" val="4141899356"/>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eaLnBrk="0" fontAlgn="base" hangingPunct="0">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eaLnBrk="0" fontAlgn="base" hangingPunct="0">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pPr>
            <a:fld id="{A0224902-0ADD-4458-81D6-AE49321A89C1}" type="slidenum">
              <a:rPr lang="en-US" altLang="en-US">
                <a:solidFill>
                  <a:srgbClr val="000000"/>
                </a:solidFill>
              </a:rPr>
              <a:pPr eaLnBrk="0" fontAlgn="base" hangingPunct="0">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1473796587"/>
      </p:ext>
    </p:extLst>
  </p:cSld>
  <p:clrMap bg1="lt1" tx1="dk1" bg2="lt2" tx2="dk2" accent1="accent1" accent2="accent2" accent3="accent3" accent4="accent4" accent5="accent5" accent6="accent6" hlink="hlink" folHlink="folHlink"/>
  <p:sldLayoutIdLst>
    <p:sldLayoutId id="2147483875" r:id="rId1"/>
    <p:sldLayoutId id="2147483876" r:id="rId2"/>
    <p:sldLayoutId id="2147483877" r:id="rId3"/>
    <p:sldLayoutId id="2147483878" r:id="rId4"/>
    <p:sldLayoutId id="2147483879" r:id="rId5"/>
    <p:sldLayoutId id="2147483880" r:id="rId6"/>
    <p:sldLayoutId id="2147483881" r:id="rId7"/>
    <p:sldLayoutId id="2147483882" r:id="rId8"/>
    <p:sldLayoutId id="2147483883" r:id="rId9"/>
    <p:sldLayoutId id="2147483884" r:id="rId10"/>
    <p:sldLayoutId id="2147483885" r:id="rId11"/>
    <p:sldLayoutId id="2147483886"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EAA54B9F-1298-49A6-A637-9C9F653E012A}"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4209128823"/>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 id="2147483899" r:id="rId12"/>
    <p:sldLayoutId id="2147483900" r:id="rId13"/>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en-US" alt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en-US" alt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DFB22437-7D2A-4A6C-B85D-E00DBC460B64}" type="slidenum">
              <a:rPr lang="en-US" altLang="en-US">
                <a:solidFill>
                  <a:srgbClr val="000000"/>
                </a:solidFill>
              </a:rPr>
              <a:pPr fontAlgn="base">
                <a:spcBef>
                  <a:spcPct val="0"/>
                </a:spcBef>
                <a:spcAft>
                  <a:spcPct val="0"/>
                </a:spcAft>
              </a:pPr>
              <a:t>‹#›</a:t>
            </a:fld>
            <a:endParaRPr lang="en-US" altLang="en-US">
              <a:solidFill>
                <a:srgbClr val="000000"/>
              </a:solidFill>
            </a:endParaRPr>
          </a:p>
        </p:txBody>
      </p:sp>
    </p:spTree>
    <p:extLst>
      <p:ext uri="{BB962C8B-B14F-4D97-AF65-F5344CB8AC3E}">
        <p14:creationId xmlns:p14="http://schemas.microsoft.com/office/powerpoint/2010/main" val="2711028096"/>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itchFamily="34" charset="0"/>
        </a:defRPr>
      </a:lvl2pPr>
      <a:lvl3pPr algn="ctr" rtl="0" fontAlgn="base">
        <a:spcBef>
          <a:spcPct val="0"/>
        </a:spcBef>
        <a:spcAft>
          <a:spcPct val="0"/>
        </a:spcAft>
        <a:defRPr sz="4400">
          <a:solidFill>
            <a:schemeClr val="tx2"/>
          </a:solidFill>
          <a:latin typeface="Arial" pitchFamily="34" charset="0"/>
        </a:defRPr>
      </a:lvl3pPr>
      <a:lvl4pPr algn="ctr" rtl="0" fontAlgn="base">
        <a:spcBef>
          <a:spcPct val="0"/>
        </a:spcBef>
        <a:spcAft>
          <a:spcPct val="0"/>
        </a:spcAft>
        <a:defRPr sz="4400">
          <a:solidFill>
            <a:schemeClr val="tx2"/>
          </a:solidFill>
          <a:latin typeface="Arial" pitchFamily="34" charset="0"/>
        </a:defRPr>
      </a:lvl4pPr>
      <a:lvl5pPr algn="ctr" rtl="0" fontAlgn="base">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2518040"/>
      </p:ext>
    </p:extLst>
  </p:cSld>
  <p:clrMap bg1="lt1" tx1="dk1" bg2="lt2" tx2="dk2" accent1="accent1" accent2="accent2" accent3="accent3" accent4="accent4" accent5="accent5" accent6="accent6" hlink="hlink" folHlink="folHlink"/>
  <p:sldLayoutIdLst>
    <p:sldLayoutId id="2147483914" r:id="rId1"/>
    <p:sldLayoutId id="2147483915" r:id="rId2"/>
    <p:sldLayoutId id="2147483916" r:id="rId3"/>
    <p:sldLayoutId id="2147483917" r:id="rId4"/>
    <p:sldLayoutId id="2147483918" r:id="rId5"/>
    <p:sldLayoutId id="2147483919" r:id="rId6"/>
    <p:sldLayoutId id="2147483920" r:id="rId7"/>
    <p:sldLayoutId id="2147483921" r:id="rId8"/>
    <p:sldLayoutId id="2147483922" r:id="rId9"/>
    <p:sldLayoutId id="2147483923" r:id="rId10"/>
    <p:sldLayoutId id="21474839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7AEB95-881A-40E2-B382-64D659BD6864}" type="datetime1">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EEEC4A-6F39-44AF-8E93-F6ECC0BB97A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340315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813422300"/>
      </p:ext>
    </p:extLst>
  </p:cSld>
  <p:clrMap bg1="lt1" tx1="dk1" bg2="lt2" tx2="dk2" accent1="accent1" accent2="accent2" accent3="accent3" accent4="accent4" accent5="accent5" accent6="accent6" hlink="hlink" folHlink="folHlink"/>
  <p:sldLayoutIdLst>
    <p:sldLayoutId id="2147483950" r:id="rId1"/>
    <p:sldLayoutId id="2147483951" r:id="rId2"/>
    <p:sldLayoutId id="2147483952" r:id="rId3"/>
    <p:sldLayoutId id="2147483953" r:id="rId4"/>
    <p:sldLayoutId id="2147483954" r:id="rId5"/>
    <p:sldLayoutId id="2147483955" r:id="rId6"/>
    <p:sldLayoutId id="2147483956" r:id="rId7"/>
    <p:sldLayoutId id="2147483957" r:id="rId8"/>
    <p:sldLayoutId id="2147483958" r:id="rId9"/>
    <p:sldLayoutId id="2147483959" r:id="rId10"/>
    <p:sldLayoutId id="2147483960" r:id="rId11"/>
    <p:sldLayoutId id="2147483961" r:id="rId12"/>
    <p:sldLayoutId id="214748396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642EA"/>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843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fontAlgn="base">
              <a:spcBef>
                <a:spcPct val="0"/>
              </a:spcBef>
              <a:spcAft>
                <a:spcPct val="0"/>
              </a:spcAft>
              <a:defRPr/>
            </a:pPr>
            <a:fld id="{50114B31-5865-4E15-9A90-BCF97067115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666369273"/>
      </p:ext>
    </p:extLst>
  </p:cSld>
  <p:clrMap bg1="lt1" tx1="dk1" bg2="lt2" tx2="dk2" accent1="accent1" accent2="accent2" accent3="accent3" accent4="accent4" accent5="accent5" accent6="accent6" hlink="hlink" folHlink="folHlink"/>
  <p:sldLayoutIdLst>
    <p:sldLayoutId id="2147483964" r:id="rId1"/>
    <p:sldLayoutId id="2147483965" r:id="rId2"/>
    <p:sldLayoutId id="2147483966" r:id="rId3"/>
    <p:sldLayoutId id="2147483967" r:id="rId4"/>
    <p:sldLayoutId id="2147483968" r:id="rId5"/>
    <p:sldLayoutId id="2147483969" r:id="rId6"/>
    <p:sldLayoutId id="2147483970" r:id="rId7"/>
    <p:sldLayoutId id="2147483971" r:id="rId8"/>
    <p:sldLayoutId id="2147483972" r:id="rId9"/>
    <p:sldLayoutId id="2147483973" r:id="rId10"/>
    <p:sldLayoutId id="2147483974" r:id="rId11"/>
    <p:sldLayoutId id="2147483975" r:id="rId12"/>
    <p:sldLayoutId id="2147483976"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3333CC"/>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8637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atin typeface="Arial" pitchFamily="34" charset="0"/>
              </a:defRPr>
            </a:lvl1pPr>
          </a:lstStyle>
          <a:p>
            <a:pPr fontAlgn="base">
              <a:spcBef>
                <a:spcPct val="0"/>
              </a:spcBef>
              <a:spcAft>
                <a:spcPct val="0"/>
              </a:spcAft>
              <a:defRPr/>
            </a:pPr>
            <a:endParaRPr lang="en-US">
              <a:solidFill>
                <a:srgbClr val="000000"/>
              </a:solidFill>
            </a:endParaRPr>
          </a:p>
        </p:txBody>
      </p:sp>
      <p:sp>
        <p:nvSpPr>
          <p:cNvPr id="18637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atin typeface="Arial" pitchFamily="34" charset="0"/>
              </a:defRPr>
            </a:lvl1pPr>
          </a:lstStyle>
          <a:p>
            <a:pPr fontAlgn="base">
              <a:spcBef>
                <a:spcPct val="0"/>
              </a:spcBef>
              <a:spcAft>
                <a:spcPct val="0"/>
              </a:spcAft>
              <a:defRPr/>
            </a:pPr>
            <a:fld id="{B4B19567-0D33-4885-8A69-EC22885C3F34}"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9971827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819469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409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096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4096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326190B1-5AC8-4B64-B8E2-5D604D12E0EA}"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295810643"/>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99FF"/>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78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378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616C8371-C844-47A4-BEA4-2B22C23A88A9}"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3280122047"/>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bwMode="auto">
          <a:xfrm>
            <a:off x="0" y="0"/>
            <a:ext cx="9144000" cy="914400"/>
          </a:xfrm>
          <a:prstGeom prst="rect">
            <a:avLst/>
          </a:prstGeom>
          <a:noFill/>
          <a:ln>
            <a:noFill/>
          </a:ln>
          <a:effectLst>
            <a:outerShdw dist="28398" dir="3806097"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8195" name="Rectangle 3"/>
          <p:cNvSpPr>
            <a:spLocks noGrp="1" noChangeArrowheads="1"/>
          </p:cNvSpPr>
          <p:nvPr>
            <p:ph type="body" idx="1"/>
          </p:nvPr>
        </p:nvSpPr>
        <p:spPr bwMode="auto">
          <a:xfrm>
            <a:off x="0" y="914400"/>
            <a:ext cx="9144000" cy="5562600"/>
          </a:xfrm>
          <a:prstGeom prst="rect">
            <a:avLst/>
          </a:prstGeom>
          <a:solidFill>
            <a:srgbClr val="C0C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2534" name="Rectangle 6"/>
          <p:cNvSpPr>
            <a:spLocks noGrp="1" noChangeArrowheads="1"/>
          </p:cNvSpPr>
          <p:nvPr>
            <p:ph type="sldNum" sz="quarter" idx="4"/>
          </p:nvPr>
        </p:nvSpPr>
        <p:spPr bwMode="auto">
          <a:xfrm>
            <a:off x="8686800" y="6534150"/>
            <a:ext cx="457200"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spcBef>
                <a:spcPct val="0"/>
              </a:spcBef>
              <a:buFontTx/>
              <a:buNone/>
              <a:defRPr sz="1400">
                <a:solidFill>
                  <a:srgbClr val="FFFFFF"/>
                </a:solidFill>
                <a:latin typeface="Arial"/>
              </a:defRPr>
            </a:lvl1pPr>
          </a:lstStyle>
          <a:p>
            <a:pPr fontAlgn="base">
              <a:spcAft>
                <a:spcPct val="0"/>
              </a:spcAft>
              <a:defRPr/>
            </a:pPr>
            <a:fld id="{ADC9DFFD-AA6E-4C21-98FF-88576B7348A3}" type="slidenum">
              <a:rPr lang="en-US"/>
              <a:pPr fontAlgn="base">
                <a:spcAft>
                  <a:spcPct val="0"/>
                </a:spcAft>
                <a:defRPr/>
              </a:pPr>
              <a:t>‹#›</a:t>
            </a:fld>
            <a:endParaRPr lang="en-US"/>
          </a:p>
        </p:txBody>
      </p:sp>
      <p:pic>
        <p:nvPicPr>
          <p:cNvPr id="8197" name="Picture 7" descr="noaa_seal"/>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4138" y="6513513"/>
            <a:ext cx="304800"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8" name="Text Box 8"/>
          <p:cNvSpPr txBox="1">
            <a:spLocks noChangeArrowheads="1"/>
          </p:cNvSpPr>
          <p:nvPr/>
        </p:nvSpPr>
        <p:spPr bwMode="auto">
          <a:xfrm>
            <a:off x="1524000" y="6429375"/>
            <a:ext cx="6019800" cy="428625"/>
          </a:xfrm>
          <a:prstGeom prst="rect">
            <a:avLst/>
          </a:prstGeom>
          <a:noFill/>
          <a:ln>
            <a:noFill/>
          </a:ln>
          <a:effectLst>
            <a:outerShdw dist="1796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50000"/>
              </a:spcBef>
              <a:spcAft>
                <a:spcPct val="0"/>
              </a:spcAft>
              <a:defRPr/>
            </a:pPr>
            <a:r>
              <a:rPr lang="en-US" sz="1100" b="1" smtClean="0">
                <a:solidFill>
                  <a:srgbClr val="FFFFFF"/>
                </a:solidFill>
              </a:rPr>
              <a:t> Center for Satellite Applications and Research (STAR) Review</a:t>
            </a:r>
            <a:br>
              <a:rPr lang="en-US" sz="1100" b="1" smtClean="0">
                <a:solidFill>
                  <a:srgbClr val="FFFFFF"/>
                </a:solidFill>
              </a:rPr>
            </a:br>
            <a:r>
              <a:rPr lang="en-US" sz="1100" b="1" smtClean="0">
                <a:solidFill>
                  <a:srgbClr val="FFFFFF"/>
                </a:solidFill>
              </a:rPr>
              <a:t>09 – 11 March 2010</a:t>
            </a:r>
          </a:p>
        </p:txBody>
      </p:sp>
    </p:spTree>
    <p:extLst>
      <p:ext uri="{BB962C8B-B14F-4D97-AF65-F5344CB8AC3E}">
        <p14:creationId xmlns:p14="http://schemas.microsoft.com/office/powerpoint/2010/main" val="3086149156"/>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hdr="0" ftr="0" dt="0"/>
  <p:txStyles>
    <p:titleStyle>
      <a:lvl1pPr algn="ctr" rtl="0" eaLnBrk="0" fontAlgn="base" hangingPunct="0">
        <a:spcBef>
          <a:spcPct val="0"/>
        </a:spcBef>
        <a:spcAft>
          <a:spcPct val="0"/>
        </a:spcAft>
        <a:defRPr sz="3200" b="1">
          <a:solidFill>
            <a:srgbClr val="FF9900"/>
          </a:solidFill>
          <a:latin typeface="+mj-lt"/>
          <a:ea typeface="+mj-ea"/>
          <a:cs typeface="+mj-cs"/>
        </a:defRPr>
      </a:lvl1pPr>
      <a:lvl2pPr algn="ctr" rtl="0" eaLnBrk="0" fontAlgn="base" hangingPunct="0">
        <a:spcBef>
          <a:spcPct val="0"/>
        </a:spcBef>
        <a:spcAft>
          <a:spcPct val="0"/>
        </a:spcAft>
        <a:defRPr sz="3200" b="1">
          <a:solidFill>
            <a:srgbClr val="FF9900"/>
          </a:solidFill>
          <a:latin typeface="Arial" pitchFamily="34" charset="0"/>
        </a:defRPr>
      </a:lvl2pPr>
      <a:lvl3pPr algn="ctr" rtl="0" eaLnBrk="0" fontAlgn="base" hangingPunct="0">
        <a:spcBef>
          <a:spcPct val="0"/>
        </a:spcBef>
        <a:spcAft>
          <a:spcPct val="0"/>
        </a:spcAft>
        <a:defRPr sz="3200" b="1">
          <a:solidFill>
            <a:srgbClr val="FF9900"/>
          </a:solidFill>
          <a:latin typeface="Arial" pitchFamily="34" charset="0"/>
        </a:defRPr>
      </a:lvl3pPr>
      <a:lvl4pPr algn="ctr" rtl="0" eaLnBrk="0" fontAlgn="base" hangingPunct="0">
        <a:spcBef>
          <a:spcPct val="0"/>
        </a:spcBef>
        <a:spcAft>
          <a:spcPct val="0"/>
        </a:spcAft>
        <a:defRPr sz="3200" b="1">
          <a:solidFill>
            <a:srgbClr val="FF9900"/>
          </a:solidFill>
          <a:latin typeface="Arial" pitchFamily="34" charset="0"/>
        </a:defRPr>
      </a:lvl4pPr>
      <a:lvl5pPr algn="ctr" rtl="0" eaLnBrk="0" fontAlgn="base" hangingPunct="0">
        <a:spcBef>
          <a:spcPct val="0"/>
        </a:spcBef>
        <a:spcAft>
          <a:spcPct val="0"/>
        </a:spcAft>
        <a:defRPr sz="3200" b="1">
          <a:solidFill>
            <a:srgbClr val="FF9900"/>
          </a:solidFill>
          <a:latin typeface="Arial" pitchFamily="34" charset="0"/>
        </a:defRPr>
      </a:lvl5pPr>
      <a:lvl6pPr marL="457200" algn="ctr" rtl="0" fontAlgn="base">
        <a:spcBef>
          <a:spcPct val="0"/>
        </a:spcBef>
        <a:spcAft>
          <a:spcPct val="0"/>
        </a:spcAft>
        <a:defRPr sz="3200" b="1">
          <a:solidFill>
            <a:srgbClr val="FF9900"/>
          </a:solidFill>
          <a:latin typeface="Arial" pitchFamily="34" charset="0"/>
        </a:defRPr>
      </a:lvl6pPr>
      <a:lvl7pPr marL="914400" algn="ctr" rtl="0" fontAlgn="base">
        <a:spcBef>
          <a:spcPct val="0"/>
        </a:spcBef>
        <a:spcAft>
          <a:spcPct val="0"/>
        </a:spcAft>
        <a:defRPr sz="3200" b="1">
          <a:solidFill>
            <a:srgbClr val="FF9900"/>
          </a:solidFill>
          <a:latin typeface="Arial" pitchFamily="34" charset="0"/>
        </a:defRPr>
      </a:lvl7pPr>
      <a:lvl8pPr marL="1371600" algn="ctr" rtl="0" fontAlgn="base">
        <a:spcBef>
          <a:spcPct val="0"/>
        </a:spcBef>
        <a:spcAft>
          <a:spcPct val="0"/>
        </a:spcAft>
        <a:defRPr sz="3200" b="1">
          <a:solidFill>
            <a:srgbClr val="FF9900"/>
          </a:solidFill>
          <a:latin typeface="Arial" pitchFamily="34" charset="0"/>
        </a:defRPr>
      </a:lvl8pPr>
      <a:lvl9pPr marL="1828800" algn="ctr" rtl="0" fontAlgn="base">
        <a:spcBef>
          <a:spcPct val="0"/>
        </a:spcBef>
        <a:spcAft>
          <a:spcPct val="0"/>
        </a:spcAft>
        <a:defRPr sz="3200" b="1">
          <a:solidFill>
            <a:srgbClr val="FF9900"/>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A64706-E4EE-496B-A73E-841EB96157F8}" type="datetimeFigureOut">
              <a:rPr lang="en-US" smtClean="0">
                <a:solidFill>
                  <a:prstClr val="black">
                    <a:tint val="75000"/>
                  </a:prstClr>
                </a:solidFill>
              </a:rPr>
              <a:pPr/>
              <a:t>1/7/2016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DF2B9E-FA42-460D-9765-E7E5708403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3142576"/>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686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6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mn-ea"/>
              </a:defRPr>
            </a:lvl1pPr>
          </a:lstStyle>
          <a:p>
            <a:pPr fontAlgn="base">
              <a:spcBef>
                <a:spcPct val="0"/>
              </a:spcBef>
              <a:spcAft>
                <a:spcPct val="0"/>
              </a:spcAft>
              <a:defRPr/>
            </a:pPr>
            <a:endParaRPr lang="en-US"/>
          </a:p>
        </p:txBody>
      </p:sp>
      <p:sp>
        <p:nvSpPr>
          <p:cNvPr id="3687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ea typeface="+mn-ea"/>
              </a:defRPr>
            </a:lvl1pPr>
          </a:lstStyle>
          <a:p>
            <a:pPr fontAlgn="base">
              <a:spcBef>
                <a:spcPct val="0"/>
              </a:spcBef>
              <a:spcAft>
                <a:spcPct val="0"/>
              </a:spcAft>
              <a:defRPr/>
            </a:pPr>
            <a:fld id="{981EA310-72DD-47F7-8BBE-E91A2D32937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383340697"/>
      </p:ext>
    </p:extLst>
  </p:cSld>
  <p:clrMap bg1="lt1" tx1="dk1" bg2="lt2" tx2="dk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 id="2147483798" r:id="rId12"/>
    <p:sldLayoutId id="2147483799"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0066FF"/>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Arial" pitchFamily="34"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atin typeface="Arial" pitchFamily="34" charset="0"/>
              </a:defRPr>
            </a:lvl1pPr>
          </a:lstStyle>
          <a:p>
            <a:pPr fontAlgn="base">
              <a:spcBef>
                <a:spcPct val="0"/>
              </a:spcBef>
              <a:spcAft>
                <a:spcPct val="0"/>
              </a:spcAft>
              <a:defRPr/>
            </a:pPr>
            <a:fld id="{CF5413A0-5A55-445D-AE53-BB2EE6677F01}" type="slidenum">
              <a:rPr lang="en-US">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507480871"/>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18.xml"/><Relationship Id="rId6" Type="http://schemas.openxmlformats.org/officeDocument/2006/relationships/image" Target="../media/image12.jpg"/><Relationship Id="rId5" Type="http://schemas.openxmlformats.org/officeDocument/2006/relationships/image" Target="../media/image11.gif"/><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58.xml"/><Relationship Id="rId5" Type="http://schemas.openxmlformats.org/officeDocument/2006/relationships/image" Target="../media/image27.png"/><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52.xml"/><Relationship Id="rId1" Type="http://schemas.openxmlformats.org/officeDocument/2006/relationships/vmlDrawing" Target="../drawings/vmlDrawing1.vml"/><Relationship Id="rId5" Type="http://schemas.openxmlformats.org/officeDocument/2006/relationships/image" Target="../media/image29.e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0.xml"/><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40.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8.xml"/><Relationship Id="rId1" Type="http://schemas.openxmlformats.org/officeDocument/2006/relationships/slideLayout" Target="../slideLayouts/slideLayout40.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9.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notesSlide" Target="../notesSlides/notesSlide20.xml"/><Relationship Id="rId7" Type="http://schemas.openxmlformats.org/officeDocument/2006/relationships/oleObject" Target="../embeddings/oleObject3.bin"/><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44.jpeg"/><Relationship Id="rId5" Type="http://schemas.openxmlformats.org/officeDocument/2006/relationships/image" Target="../media/image42.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39.xml"/></Relationships>
</file>

<file path=ppt/slides/_rels/slide27.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9.xml"/></Relationships>
</file>

<file path=ppt/slides/_rels/slide2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2.xml"/></Relationships>
</file>

<file path=ppt/slides/_rels/slide2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2.xml"/><Relationship Id="rId16" Type="http://schemas.openxmlformats.org/officeDocument/2006/relationships/image" Target="../media/image62.png"/><Relationship Id="rId1" Type="http://schemas.openxmlformats.org/officeDocument/2006/relationships/slideLayout" Target="../slideLayouts/slideLayout8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16.xml"/></Relationships>
</file>

<file path=ppt/slides/_rels/slide3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jpeg"/><Relationship Id="rId18" Type="http://schemas.openxmlformats.org/officeDocument/2006/relationships/image" Target="../media/image64.png"/><Relationship Id="rId3" Type="http://schemas.openxmlformats.org/officeDocument/2006/relationships/image" Target="../media/image49.png"/><Relationship Id="rId7" Type="http://schemas.openxmlformats.org/officeDocument/2006/relationships/image" Target="../media/image53.png"/><Relationship Id="rId12" Type="http://schemas.openxmlformats.org/officeDocument/2006/relationships/image" Target="../media/image58.png"/><Relationship Id="rId17" Type="http://schemas.openxmlformats.org/officeDocument/2006/relationships/image" Target="../media/image63.png"/><Relationship Id="rId2" Type="http://schemas.openxmlformats.org/officeDocument/2006/relationships/notesSlide" Target="../notesSlides/notesSlide23.xml"/><Relationship Id="rId16" Type="http://schemas.openxmlformats.org/officeDocument/2006/relationships/image" Target="../media/image62.png"/><Relationship Id="rId1" Type="http://schemas.openxmlformats.org/officeDocument/2006/relationships/slideLayout" Target="../slideLayouts/slideLayout86.xml"/><Relationship Id="rId6" Type="http://schemas.openxmlformats.org/officeDocument/2006/relationships/image" Target="../media/image52.png"/><Relationship Id="rId11" Type="http://schemas.openxmlformats.org/officeDocument/2006/relationships/image" Target="../media/image57.png"/><Relationship Id="rId5" Type="http://schemas.openxmlformats.org/officeDocument/2006/relationships/image" Target="../media/image51.png"/><Relationship Id="rId15" Type="http://schemas.openxmlformats.org/officeDocument/2006/relationships/image" Target="../media/image61.jpeg"/><Relationship Id="rId10" Type="http://schemas.openxmlformats.org/officeDocument/2006/relationships/image" Target="../media/image56.png"/><Relationship Id="rId4" Type="http://schemas.openxmlformats.org/officeDocument/2006/relationships/image" Target="../media/image50.png"/><Relationship Id="rId9" Type="http://schemas.openxmlformats.org/officeDocument/2006/relationships/image" Target="../media/image55.jpeg"/><Relationship Id="rId1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9.png"/><Relationship Id="rId1" Type="http://schemas.openxmlformats.org/officeDocument/2006/relationships/slideLayout" Target="../slideLayouts/slideLayout86.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6.png"/></Relationships>
</file>

<file path=ppt/slides/_rels/slide32.xml.rels><?xml version="1.0" encoding="UTF-8" standalone="yes"?>
<Relationships xmlns="http://schemas.openxmlformats.org/package/2006/relationships"><Relationship Id="rId2" Type="http://schemas.openxmlformats.org/officeDocument/2006/relationships/image" Target="../media/image69.jpg"/><Relationship Id="rId1" Type="http://schemas.openxmlformats.org/officeDocument/2006/relationships/slideLayout" Target="../slideLayouts/slideLayout81.xml"/></Relationships>
</file>

<file path=ppt/slides/_rels/slide33.xml.rels><?xml version="1.0" encoding="UTF-8" standalone="yes"?>
<Relationships xmlns="http://schemas.openxmlformats.org/package/2006/relationships"><Relationship Id="rId2" Type="http://schemas.openxmlformats.org/officeDocument/2006/relationships/image" Target="../media/image70.GIF"/><Relationship Id="rId1" Type="http://schemas.openxmlformats.org/officeDocument/2006/relationships/slideLayout" Target="../slideLayouts/slideLayout186.xml"/></Relationships>
</file>

<file path=ppt/slides/_rels/slide3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81.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75.xml"/></Relationships>
</file>

<file path=ppt/slides/_rels/slide3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75.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86.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74.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94.xml"/><Relationship Id="rId2" Type="http://schemas.openxmlformats.org/officeDocument/2006/relationships/video" Target="../media/media2.gif"/><Relationship Id="rId1" Type="http://schemas.microsoft.com/office/2007/relationships/media" Target="../media/media2.gif"/><Relationship Id="rId4" Type="http://schemas.openxmlformats.org/officeDocument/2006/relationships/image" Target="../media/image75.png"/></Relationships>
</file>

<file path=ppt/slides/_rels/slide39.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94.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05.xml"/><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143.xml"/><Relationship Id="rId1" Type="http://schemas.openxmlformats.org/officeDocument/2006/relationships/tags" Target="../tags/tag1.xml"/><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5.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1.png"/><Relationship Id="rId1" Type="http://schemas.openxmlformats.org/officeDocument/2006/relationships/slideLayout" Target="../slideLayouts/slideLayout35.xml"/><Relationship Id="rId6" Type="http://schemas.openxmlformats.org/officeDocument/2006/relationships/image" Target="../media/image84.gif"/><Relationship Id="rId5" Type="http://schemas.openxmlformats.org/officeDocument/2006/relationships/image" Target="../media/image83.jpg"/><Relationship Id="rId4" Type="http://schemas.openxmlformats.org/officeDocument/2006/relationships/image" Target="../media/image82.JP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91.xml"/></Relationships>
</file>

<file path=ppt/slides/_rels/slide46.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86.gif"/><Relationship Id="rId1" Type="http://schemas.openxmlformats.org/officeDocument/2006/relationships/slideLayout" Target="../slideLayouts/slideLayout20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5.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5.xml"/></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8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5.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5.xml"/></Relationships>
</file>

<file path=ppt/slides/_rels/slide52.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10.xml"/></Relationships>
</file>

<file path=ppt/slides/_rels/slide5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5.xml"/><Relationship Id="rId5" Type="http://schemas.openxmlformats.org/officeDocument/2006/relationships/image" Target="../media/image91.jpe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5.xml.rels><?xml version="1.0" encoding="UTF-8" standalone="yes"?>
<Relationships xmlns="http://schemas.openxmlformats.org/package/2006/relationships"><Relationship Id="rId2" Type="http://schemas.openxmlformats.org/officeDocument/2006/relationships/image" Target="../media/image92.JPG"/><Relationship Id="rId1" Type="http://schemas.openxmlformats.org/officeDocument/2006/relationships/slideLayout" Target="../slideLayouts/slideLayout35.xml"/></Relationships>
</file>

<file path=ppt/slides/_rels/slide5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8.xml"/></Relationships>
</file>

<file path=ppt/slides/_rels/slide57.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68.xml"/></Relationships>
</file>

<file path=ppt/slides/_rels/slide58.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6.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44.xml"/><Relationship Id="rId1" Type="http://schemas.openxmlformats.org/officeDocument/2006/relationships/vmlDrawing" Target="../drawings/vmlDrawing3.vml"/><Relationship Id="rId5" Type="http://schemas.openxmlformats.org/officeDocument/2006/relationships/image" Target="../media/image96.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81.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7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85.xml"/></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51.xml"/><Relationship Id="rId5" Type="http://schemas.openxmlformats.org/officeDocument/2006/relationships/image" Target="../media/image21.JPG"/><Relationship Id="rId4" Type="http://schemas.openxmlformats.org/officeDocument/2006/relationships/image" Target="../media/image20.JPG"/></Relationships>
</file>

<file path=ppt/slides/_rels/slide8.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4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C48F2"/>
        </a:solidFill>
        <a:effectLst/>
      </p:bgPr>
    </p:bg>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0" y="990600"/>
            <a:ext cx="9144000"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4000" dirty="0">
                <a:solidFill>
                  <a:srgbClr val="FFFF00"/>
                </a:solidFill>
                <a:latin typeface="Arial Unicode MS" pitchFamily="34" charset="-128"/>
                <a:cs typeface="Times New Roman" pitchFamily="18" charset="0"/>
              </a:rPr>
              <a:t>The Pre-launch History of the Advanced Baseline Imager (ABI) on GOES-R </a:t>
            </a:r>
          </a:p>
        </p:txBody>
      </p:sp>
      <p:sp>
        <p:nvSpPr>
          <p:cNvPr id="101379" name="Text Box 3"/>
          <p:cNvSpPr txBox="1">
            <a:spLocks noChangeArrowheads="1"/>
          </p:cNvSpPr>
          <p:nvPr/>
        </p:nvSpPr>
        <p:spPr bwMode="auto">
          <a:xfrm>
            <a:off x="914400" y="2895600"/>
            <a:ext cx="85344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lvl="1" algn="ctr" fontAlgn="base">
              <a:spcBef>
                <a:spcPct val="50000"/>
              </a:spcBef>
              <a:spcAft>
                <a:spcPct val="0"/>
              </a:spcAft>
            </a:pPr>
            <a:r>
              <a:rPr lang="en-US" sz="2000" b="1" dirty="0">
                <a:solidFill>
                  <a:srgbClr val="FFFFFF"/>
                </a:solidFill>
                <a:latin typeface="Arial Unicode MS" pitchFamily="34" charset="-128"/>
              </a:rPr>
              <a:t>Timothy J. Schmit  (</a:t>
            </a:r>
            <a:r>
              <a:rPr lang="en-US" dirty="0">
                <a:solidFill>
                  <a:srgbClr val="FFFFFF"/>
                </a:solidFill>
              </a:rPr>
              <a:t>tim.j.schmit@noaa.gov</a:t>
            </a:r>
            <a:r>
              <a:rPr lang="en-US" sz="2000" b="1" dirty="0">
                <a:solidFill>
                  <a:srgbClr val="FFFFFF"/>
                </a:solidFill>
                <a:latin typeface="Arial Unicode MS" pitchFamily="34" charset="-128"/>
              </a:rPr>
              <a:t>)</a:t>
            </a:r>
          </a:p>
          <a:p>
            <a:pPr algn="ctr" fontAlgn="base">
              <a:spcBef>
                <a:spcPct val="50000"/>
              </a:spcBef>
              <a:spcAft>
                <a:spcPct val="0"/>
              </a:spcAft>
            </a:pPr>
            <a:r>
              <a:rPr lang="en-US" sz="2000" b="1" dirty="0">
                <a:solidFill>
                  <a:srgbClr val="FFFF00"/>
                </a:solidFill>
                <a:latin typeface="Arial Unicode MS" pitchFamily="34" charset="-128"/>
              </a:rPr>
              <a:t>NOAA/NESDIS/Satellite Applications and Research</a:t>
            </a:r>
          </a:p>
          <a:p>
            <a:pPr algn="ctr" fontAlgn="base">
              <a:spcBef>
                <a:spcPct val="50000"/>
              </a:spcBef>
              <a:spcAft>
                <a:spcPct val="0"/>
              </a:spcAft>
            </a:pPr>
            <a:r>
              <a:rPr lang="en-US" sz="2000" b="1" dirty="0">
                <a:solidFill>
                  <a:srgbClr val="FFFF00"/>
                </a:solidFill>
                <a:latin typeface="Arial Unicode MS" pitchFamily="34" charset="-128"/>
              </a:rPr>
              <a:t>  Advanced Satellite Products Branch (ASPB</a:t>
            </a:r>
            <a:r>
              <a:rPr lang="en-US" sz="2000" b="1" dirty="0" smtClean="0">
                <a:solidFill>
                  <a:srgbClr val="FFFF00"/>
                </a:solidFill>
                <a:latin typeface="Arial Unicode MS" pitchFamily="34" charset="-128"/>
              </a:rPr>
              <a:t>)</a:t>
            </a:r>
          </a:p>
          <a:p>
            <a:pPr algn="ctr" fontAlgn="base">
              <a:spcBef>
                <a:spcPct val="50000"/>
              </a:spcBef>
              <a:spcAft>
                <a:spcPct val="0"/>
              </a:spcAft>
            </a:pPr>
            <a:r>
              <a:rPr lang="en-US" sz="2000" b="1" dirty="0" smtClean="0">
                <a:solidFill>
                  <a:srgbClr val="FFFF00"/>
                </a:solidFill>
                <a:latin typeface="Arial Unicode MS" pitchFamily="34" charset="-128"/>
              </a:rPr>
              <a:t>Madison</a:t>
            </a:r>
            <a:r>
              <a:rPr lang="en-US" sz="2000" b="1" dirty="0">
                <a:solidFill>
                  <a:srgbClr val="FFFF00"/>
                </a:solidFill>
                <a:latin typeface="Arial Unicode MS" pitchFamily="34" charset="-128"/>
              </a:rPr>
              <a:t>, </a:t>
            </a:r>
            <a:r>
              <a:rPr lang="en-US" sz="2000" b="1" dirty="0" smtClean="0">
                <a:solidFill>
                  <a:srgbClr val="FFFF00"/>
                </a:solidFill>
                <a:latin typeface="Arial Unicode MS" pitchFamily="34" charset="-128"/>
              </a:rPr>
              <a:t>WI</a:t>
            </a:r>
          </a:p>
          <a:p>
            <a:pPr algn="ctr" fontAlgn="base">
              <a:spcBef>
                <a:spcPct val="50000"/>
              </a:spcBef>
              <a:spcAft>
                <a:spcPct val="0"/>
              </a:spcAft>
            </a:pPr>
            <a:r>
              <a:rPr lang="en-US" sz="2000" b="1" dirty="0" smtClean="0">
                <a:solidFill>
                  <a:schemeClr val="bg1"/>
                </a:solidFill>
                <a:latin typeface="Arial Unicode MS" pitchFamily="34" charset="-128"/>
              </a:rPr>
              <a:t>Mat Gunshor, Jim </a:t>
            </a:r>
            <a:r>
              <a:rPr lang="en-US" sz="2000" b="1" dirty="0" err="1" smtClean="0">
                <a:solidFill>
                  <a:schemeClr val="bg1"/>
                </a:solidFill>
                <a:latin typeface="Arial Unicode MS" pitchFamily="34" charset="-128"/>
              </a:rPr>
              <a:t>Gurka</a:t>
            </a:r>
            <a:r>
              <a:rPr lang="en-US" sz="2000" b="1" dirty="0" smtClean="0">
                <a:solidFill>
                  <a:schemeClr val="bg1"/>
                </a:solidFill>
                <a:latin typeface="Arial Unicode MS" pitchFamily="34" charset="-128"/>
              </a:rPr>
              <a:t>, Paul </a:t>
            </a:r>
            <a:r>
              <a:rPr lang="en-US" sz="2000" b="1" dirty="0" err="1" smtClean="0">
                <a:solidFill>
                  <a:schemeClr val="bg1"/>
                </a:solidFill>
                <a:latin typeface="Arial Unicode MS" pitchFamily="34" charset="-128"/>
              </a:rPr>
              <a:t>Menzel</a:t>
            </a:r>
            <a:endParaRPr lang="en-US" sz="2000" b="1" dirty="0">
              <a:solidFill>
                <a:schemeClr val="bg1"/>
              </a:solidFill>
              <a:latin typeface="Arial Unicode MS" pitchFamily="34" charset="-128"/>
            </a:endParaRPr>
          </a:p>
        </p:txBody>
      </p:sp>
      <p:sp>
        <p:nvSpPr>
          <p:cNvPr id="101380" name="Text Box 5"/>
          <p:cNvSpPr txBox="1">
            <a:spLocks noChangeArrowheads="1"/>
          </p:cNvSpPr>
          <p:nvPr/>
        </p:nvSpPr>
        <p:spPr bwMode="auto">
          <a:xfrm>
            <a:off x="7954963" y="6611938"/>
            <a:ext cx="8842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a:t>
            </a:r>
            <a:endParaRPr lang="en-US" sz="800">
              <a:solidFill>
                <a:srgbClr val="000000"/>
              </a:solidFill>
              <a:latin typeface="Times New Roman" pitchFamily="18" charset="0"/>
            </a:endParaRPr>
          </a:p>
        </p:txBody>
      </p:sp>
      <p:sp>
        <p:nvSpPr>
          <p:cNvPr id="101381" name="Text Box 6"/>
          <p:cNvSpPr txBox="1">
            <a:spLocks noChangeArrowheads="1"/>
          </p:cNvSpPr>
          <p:nvPr/>
        </p:nvSpPr>
        <p:spPr bwMode="auto">
          <a:xfrm>
            <a:off x="2895600" y="5458361"/>
            <a:ext cx="4572000"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r>
              <a:rPr lang="en-US" sz="1600" i="1" dirty="0">
                <a:solidFill>
                  <a:srgbClr val="FFFFFF"/>
                </a:solidFill>
              </a:rPr>
              <a:t>12th Annual Symposium on New Generation Operational Environmental Satellite </a:t>
            </a:r>
            <a:r>
              <a:rPr lang="en-US" sz="1600" i="1" dirty="0" smtClean="0">
                <a:solidFill>
                  <a:srgbClr val="FFFFFF"/>
                </a:solidFill>
              </a:rPr>
              <a:t>Systems</a:t>
            </a:r>
          </a:p>
          <a:p>
            <a:pPr algn="ctr" eaLnBrk="1" fontAlgn="base" hangingPunct="1">
              <a:spcBef>
                <a:spcPct val="0"/>
              </a:spcBef>
              <a:spcAft>
                <a:spcPct val="0"/>
              </a:spcAft>
            </a:pPr>
            <a:r>
              <a:rPr lang="en-US" sz="1600" i="1" dirty="0" smtClean="0">
                <a:solidFill>
                  <a:srgbClr val="FFFFFF"/>
                </a:solidFill>
              </a:rPr>
              <a:t>AMS </a:t>
            </a:r>
            <a:r>
              <a:rPr lang="en-US" sz="1600" i="1" dirty="0">
                <a:solidFill>
                  <a:srgbClr val="FFFFFF"/>
                </a:solidFill>
              </a:rPr>
              <a:t>Annual Meeting</a:t>
            </a:r>
          </a:p>
          <a:p>
            <a:pPr algn="ctr" eaLnBrk="1" fontAlgn="base" hangingPunct="1">
              <a:spcBef>
                <a:spcPct val="0"/>
              </a:spcBef>
              <a:spcAft>
                <a:spcPct val="0"/>
              </a:spcAft>
            </a:pPr>
            <a:r>
              <a:rPr lang="en-US" sz="1600" i="1" dirty="0" smtClean="0">
                <a:solidFill>
                  <a:srgbClr val="FFFFFF"/>
                </a:solidFill>
              </a:rPr>
              <a:t>New Orleans, LA</a:t>
            </a:r>
            <a:endParaRPr lang="en-US" sz="1600" i="1" dirty="0">
              <a:solidFill>
                <a:srgbClr val="FFFFFF"/>
              </a:solidFill>
            </a:endParaRPr>
          </a:p>
          <a:p>
            <a:pPr algn="ctr" eaLnBrk="1" fontAlgn="base" hangingPunct="1">
              <a:spcBef>
                <a:spcPct val="0"/>
              </a:spcBef>
              <a:spcAft>
                <a:spcPct val="0"/>
              </a:spcAft>
            </a:pPr>
            <a:r>
              <a:rPr lang="en-US" sz="1600" i="1" dirty="0" smtClean="0">
                <a:solidFill>
                  <a:srgbClr val="FFFFFF"/>
                </a:solidFill>
              </a:rPr>
              <a:t>January 11, 2016 </a:t>
            </a:r>
            <a:endParaRPr lang="en-US" sz="1600" i="1" dirty="0">
              <a:solidFill>
                <a:srgbClr val="FFFFFF"/>
              </a:solidFill>
            </a:endParaRPr>
          </a:p>
        </p:txBody>
      </p:sp>
      <p:sp>
        <p:nvSpPr>
          <p:cNvPr id="101383" name="Slide Number Placeholder 1"/>
          <p:cNvSpPr>
            <a:spLocks noGrp="1"/>
          </p:cNvSpPr>
          <p:nvPr>
            <p:ph type="sldNum" sz="quarter" idx="12"/>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E8BEC4E-F8ED-4337-BB55-72A2DF540C7F}" type="slidenum">
              <a:rPr lang="en-US" smtClean="0">
                <a:solidFill>
                  <a:srgbClr val="000000"/>
                </a:solidFill>
              </a:rPr>
              <a:pPr eaLnBrk="1" hangingPunct="1"/>
              <a:t>1</a:t>
            </a:fld>
            <a:endParaRPr lang="en-US" dirty="0" smtClean="0">
              <a:solidFill>
                <a:srgbClr val="000000"/>
              </a:solidFill>
            </a:endParaRPr>
          </a:p>
        </p:txBody>
      </p:sp>
      <p:pic>
        <p:nvPicPr>
          <p:cNvPr id="101385" name="Picture 2" descr="C:\SAT\Users\tims\Documents\gifs_old\star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400"/>
            <a:ext cx="54292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60549" y="5625080"/>
            <a:ext cx="1314450" cy="9525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2205" y="26110"/>
            <a:ext cx="1668920" cy="1066800"/>
          </a:xfrm>
          <a:prstGeom prst="rect">
            <a:avLst/>
          </a:prstGeom>
        </p:spPr>
      </p:pic>
      <p:pic>
        <p:nvPicPr>
          <p:cNvPr id="5" name="Picture 4"/>
          <p:cNvPicPr>
            <a:picLocks noChangeAspect="1"/>
          </p:cNvPicPr>
          <p:nvPr/>
        </p:nvPicPr>
        <p:blipFill rotWithShape="1">
          <a:blip r:embed="rId6">
            <a:extLst>
              <a:ext uri="{28A0092B-C50C-407E-A947-70E740481C1C}">
                <a14:useLocalDpi xmlns:a14="http://schemas.microsoft.com/office/drawing/2010/main" val="0"/>
              </a:ext>
            </a:extLst>
          </a:blip>
          <a:srcRect l="39167" r="23248" b="43673"/>
          <a:stretch/>
        </p:blipFill>
        <p:spPr>
          <a:xfrm>
            <a:off x="0" y="4267200"/>
            <a:ext cx="2591873" cy="2590800"/>
          </a:xfrm>
          <a:prstGeom prst="rect">
            <a:avLst/>
          </a:prstGeom>
          <a:ln>
            <a:solidFill>
              <a:schemeClr val="tx1"/>
            </a:solidFill>
          </a:ln>
        </p:spPr>
      </p:pic>
      <p:pic>
        <p:nvPicPr>
          <p:cNvPr id="6" name="Picture 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43825" y="4343400"/>
            <a:ext cx="1095375" cy="1095375"/>
          </a:xfrm>
          <a:prstGeom prst="rect">
            <a:avLst/>
          </a:prstGeom>
        </p:spPr>
      </p:pic>
    </p:spTree>
    <p:extLst>
      <p:ext uri="{BB962C8B-B14F-4D97-AF65-F5344CB8AC3E}">
        <p14:creationId xmlns:p14="http://schemas.microsoft.com/office/powerpoint/2010/main" val="15890223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Number Placeholder 3"/>
          <p:cNvSpPr>
            <a:spLocks noGrp="1"/>
          </p:cNvSpPr>
          <p:nvPr>
            <p:ph type="sldNum" sz="quarter" idx="10"/>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B131A6F-4076-4987-8858-34DB54C7E08D}" type="slidenum">
              <a:rPr lang="en-US" smtClean="0">
                <a:solidFill>
                  <a:srgbClr val="FFFFFF"/>
                </a:solidFill>
              </a:rPr>
              <a:pPr eaLnBrk="1" hangingPunct="1"/>
              <a:t>10</a:t>
            </a:fld>
            <a:endParaRPr lang="en-US" smtClean="0">
              <a:solidFill>
                <a:srgbClr val="FFFFFF"/>
              </a:solidFill>
            </a:endParaRPr>
          </a:p>
        </p:txBody>
      </p:sp>
      <p:sp>
        <p:nvSpPr>
          <p:cNvPr id="138243" name="Rectangle 2"/>
          <p:cNvSpPr>
            <a:spLocks noGrp="1" noChangeArrowheads="1"/>
          </p:cNvSpPr>
          <p:nvPr>
            <p:ph type="title"/>
          </p:nvPr>
        </p:nvSpPr>
        <p:spPr/>
        <p:txBody>
          <a:bodyPr/>
          <a:lstStyle/>
          <a:p>
            <a:pPr eaLnBrk="1" hangingPunct="1"/>
            <a:r>
              <a:rPr lang="en-US" smtClean="0">
                <a:solidFill>
                  <a:srgbClr val="FFFF00"/>
                </a:solidFill>
              </a:rPr>
              <a:t>Mission Planning</a:t>
            </a:r>
          </a:p>
        </p:txBody>
      </p:sp>
      <p:sp>
        <p:nvSpPr>
          <p:cNvPr id="138244" name="Rectangle 3"/>
          <p:cNvSpPr>
            <a:spLocks noGrp="1" noChangeArrowheads="1"/>
          </p:cNvSpPr>
          <p:nvPr>
            <p:ph type="body" idx="1"/>
          </p:nvPr>
        </p:nvSpPr>
        <p:spPr>
          <a:xfrm>
            <a:off x="609600" y="762000"/>
            <a:ext cx="8077200" cy="1524000"/>
          </a:xfrm>
        </p:spPr>
        <p:txBody>
          <a:bodyPr/>
          <a:lstStyle/>
          <a:p>
            <a:pPr eaLnBrk="1" hangingPunct="1"/>
            <a:r>
              <a:rPr lang="en-US" sz="2400" dirty="0" smtClean="0"/>
              <a:t>STAR </a:t>
            </a:r>
            <a:r>
              <a:rPr lang="en-US" sz="2400" dirty="0" smtClean="0"/>
              <a:t>and CIMSS very </a:t>
            </a:r>
            <a:r>
              <a:rPr lang="en-US" sz="2400" dirty="0" smtClean="0"/>
              <a:t>involved during the early GOES-R series development. This includes: formulation studies for both ABI and Advanced Baseline Sounder (ABS), ABI band selection and modification, etc.</a:t>
            </a:r>
          </a:p>
          <a:p>
            <a:pPr eaLnBrk="1" hangingPunct="1"/>
            <a:endParaRPr lang="en-US" sz="2800" dirty="0" smtClean="0"/>
          </a:p>
        </p:txBody>
      </p:sp>
      <p:pic>
        <p:nvPicPr>
          <p:cNvPr id="138245" name="Picture 4" descr="Slide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8900"/>
            <a:ext cx="4114800" cy="308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6" name="Picture 5" descr="abi_trd_cover_1999"/>
          <p:cNvPicPr>
            <a:picLocks noChangeAspect="1" noChangeArrowheads="1"/>
          </p:cNvPicPr>
          <p:nvPr/>
        </p:nvPicPr>
        <p:blipFill>
          <a:blip r:embed="rId4">
            <a:extLst>
              <a:ext uri="{28A0092B-C50C-407E-A947-70E740481C1C}">
                <a14:useLocalDpi xmlns:a14="http://schemas.microsoft.com/office/drawing/2010/main" val="0"/>
              </a:ext>
            </a:extLst>
          </a:blip>
          <a:srcRect b="44579"/>
          <a:stretch>
            <a:fillRect/>
          </a:stretch>
        </p:blipFill>
        <p:spPr bwMode="auto">
          <a:xfrm>
            <a:off x="5562600" y="2640013"/>
            <a:ext cx="2743200" cy="1931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7" name="Text Box 6"/>
          <p:cNvSpPr txBox="1">
            <a:spLocks noChangeArrowheads="1"/>
          </p:cNvSpPr>
          <p:nvPr/>
        </p:nvSpPr>
        <p:spPr bwMode="auto">
          <a:xfrm>
            <a:off x="152400" y="5865813"/>
            <a:ext cx="6400800" cy="5810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a:solidFill>
                  <a:srgbClr val="000000"/>
                </a:solidFill>
              </a:rPr>
              <a:t>Originally ABI was only 8 spectral bands, now it is 16. All ABI bands were modified with input from STAR and </a:t>
            </a:r>
            <a:r>
              <a:rPr lang="en-US" sz="1600" dirty="0" smtClean="0">
                <a:solidFill>
                  <a:srgbClr val="000000"/>
                </a:solidFill>
              </a:rPr>
              <a:t>its </a:t>
            </a:r>
            <a:r>
              <a:rPr lang="en-US" sz="1600" dirty="0">
                <a:solidFill>
                  <a:srgbClr val="000000"/>
                </a:solidFill>
              </a:rPr>
              <a:t>Cooperative Institutes.</a:t>
            </a:r>
          </a:p>
        </p:txBody>
      </p:sp>
      <p:sp>
        <p:nvSpPr>
          <p:cNvPr id="138248" name="Text Box 8"/>
          <p:cNvSpPr txBox="1">
            <a:spLocks noChangeArrowheads="1"/>
          </p:cNvSpPr>
          <p:nvPr/>
        </p:nvSpPr>
        <p:spPr bwMode="auto">
          <a:xfrm>
            <a:off x="6902450" y="5562600"/>
            <a:ext cx="2165350" cy="91598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ABI/ABS Requirements.</a:t>
            </a:r>
          </a:p>
          <a:p>
            <a:pPr eaLnBrk="1" fontAlgn="base" hangingPunct="1">
              <a:spcBef>
                <a:spcPct val="0"/>
              </a:spcBef>
              <a:spcAft>
                <a:spcPct val="0"/>
              </a:spcAft>
            </a:pPr>
            <a:r>
              <a:rPr lang="en-US">
                <a:solidFill>
                  <a:srgbClr val="000000"/>
                </a:solidFill>
              </a:rPr>
              <a:t>circa 1999/2000</a:t>
            </a:r>
          </a:p>
        </p:txBody>
      </p:sp>
      <p:pic>
        <p:nvPicPr>
          <p:cNvPr id="138249" name="Picture 9" descr="abs_cover"/>
          <p:cNvPicPr>
            <a:picLocks noChangeAspect="1" noChangeArrowheads="1"/>
          </p:cNvPicPr>
          <p:nvPr/>
        </p:nvPicPr>
        <p:blipFill>
          <a:blip r:embed="rId5">
            <a:extLst>
              <a:ext uri="{28A0092B-C50C-407E-A947-70E740481C1C}">
                <a14:useLocalDpi xmlns:a14="http://schemas.microsoft.com/office/drawing/2010/main" val="0"/>
              </a:ext>
            </a:extLst>
          </a:blip>
          <a:srcRect l="12503" t="12402" r="16107"/>
          <a:stretch>
            <a:fillRect/>
          </a:stretch>
        </p:blipFill>
        <p:spPr bwMode="auto">
          <a:xfrm>
            <a:off x="4648200" y="4572000"/>
            <a:ext cx="449580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812047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a:xfrm>
            <a:off x="381000" y="1295400"/>
            <a:ext cx="8763000" cy="4648200"/>
          </a:xfrm>
        </p:spPr>
        <p:txBody>
          <a:bodyPr/>
          <a:lstStyle/>
          <a:p>
            <a:pPr algn="l" eaLnBrk="1" hangingPunct="1"/>
            <a:r>
              <a:rPr lang="en-US" sz="1400" smtClean="0">
                <a:solidFill>
                  <a:schemeClr val="bg1"/>
                </a:solidFill>
              </a:rPr>
              <a:t>1   0.52 – 0.72	</a:t>
            </a:r>
            <a:r>
              <a:rPr lang="en-US" sz="1400" b="1" smtClean="0">
                <a:solidFill>
                  <a:schemeClr val="bg1"/>
                </a:solidFill>
              </a:rPr>
              <a:t>0.62</a:t>
            </a:r>
            <a:r>
              <a:rPr lang="en-US" sz="1400" smtClean="0">
                <a:solidFill>
                  <a:schemeClr val="bg1"/>
                </a:solidFill>
              </a:rPr>
              <a:t>	Visible		Daytime clouds, fog 	</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8   1.3 – 1.9	</a:t>
            </a:r>
            <a:r>
              <a:rPr lang="en-US" sz="1400" b="1" smtClean="0">
                <a:solidFill>
                  <a:schemeClr val="bg1"/>
                </a:solidFill>
              </a:rPr>
              <a:t>1.6</a:t>
            </a:r>
            <a:r>
              <a:rPr lang="en-US" sz="1400" smtClean="0">
                <a:solidFill>
                  <a:schemeClr val="bg1"/>
                </a:solidFill>
              </a:rPr>
              <a:t>	Near IR		Daytime clouds/snow, water/ice clouds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2   3.8  –  4.0 	</a:t>
            </a:r>
            <a:r>
              <a:rPr lang="en-US" sz="1400" b="1" smtClean="0">
                <a:solidFill>
                  <a:schemeClr val="bg1"/>
                </a:solidFill>
              </a:rPr>
              <a:t>3.9</a:t>
            </a:r>
            <a:r>
              <a:rPr lang="en-US" sz="1400" smtClean="0">
                <a:solidFill>
                  <a:schemeClr val="bg1"/>
                </a:solidFill>
              </a:rPr>
              <a:t>	Shortwave IR	Nighttime low clouds, fog, fire detection</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3   6.5  –  7.0	</a:t>
            </a:r>
            <a:r>
              <a:rPr lang="en-US" sz="1400" b="1" smtClean="0">
                <a:solidFill>
                  <a:schemeClr val="bg1"/>
                </a:solidFill>
              </a:rPr>
              <a:t>6.75</a:t>
            </a:r>
            <a:r>
              <a:rPr lang="en-US" sz="1400" smtClean="0">
                <a:solidFill>
                  <a:schemeClr val="bg1"/>
                </a:solidFill>
              </a:rPr>
              <a:t>	Water Vapor 1	Upper tropospheric flow, winds </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6   7.0  –  7.5	</a:t>
            </a:r>
            <a:r>
              <a:rPr lang="en-US" sz="1400" b="1" smtClean="0">
                <a:solidFill>
                  <a:schemeClr val="bg1"/>
                </a:solidFill>
              </a:rPr>
              <a:t>7.25</a:t>
            </a:r>
            <a:r>
              <a:rPr lang="en-US" sz="1400" smtClean="0">
                <a:solidFill>
                  <a:schemeClr val="bg1"/>
                </a:solidFill>
              </a:rPr>
              <a:t>	Water Vapor 2	Mid tropospheric flow, winds</a:t>
            </a:r>
            <a:br>
              <a:rPr lang="en-US" sz="1400" smtClean="0">
                <a:solidFill>
                  <a:schemeClr val="bg1"/>
                </a:solidFill>
              </a:rPr>
            </a:br>
            <a:r>
              <a:rPr lang="en-US" sz="1400" smtClean="0">
                <a:solidFill>
                  <a:schemeClr val="bg1"/>
                </a:solidFill>
              </a:rPr>
              <a:t>						</a:t>
            </a:r>
            <a:br>
              <a:rPr lang="en-US" sz="1400" smtClean="0">
                <a:solidFill>
                  <a:schemeClr val="bg1"/>
                </a:solidFill>
              </a:rPr>
            </a:br>
            <a:r>
              <a:rPr lang="en-US" sz="1400" smtClean="0">
                <a:solidFill>
                  <a:schemeClr val="bg1"/>
                </a:solidFill>
              </a:rPr>
              <a:t>4  10.2 – 11.2	</a:t>
            </a:r>
            <a:r>
              <a:rPr lang="en-US" sz="1400" b="1" smtClean="0">
                <a:solidFill>
                  <a:schemeClr val="bg1"/>
                </a:solidFill>
              </a:rPr>
              <a:t>10.7</a:t>
            </a:r>
            <a:r>
              <a:rPr lang="en-US" sz="1400" smtClean="0">
                <a:solidFill>
                  <a:schemeClr val="bg1"/>
                </a:solidFill>
              </a:rPr>
              <a:t>	IR Window 3	Clouds, low-level water vapor, fog, winds</a:t>
            </a:r>
            <a:br>
              <a:rPr lang="en-US" sz="1400" smtClean="0">
                <a:solidFill>
                  <a:schemeClr val="bg1"/>
                </a:solidFill>
              </a:rPr>
            </a:br>
            <a:r>
              <a:rPr lang="en-US" sz="1400" smtClean="0">
                <a:solidFill>
                  <a:schemeClr val="bg1"/>
                </a:solidFill>
              </a:rPr>
              <a:t/>
            </a:r>
            <a:br>
              <a:rPr lang="en-US" sz="1400" smtClean="0">
                <a:solidFill>
                  <a:schemeClr val="bg1"/>
                </a:solidFill>
              </a:rPr>
            </a:br>
            <a:r>
              <a:rPr lang="en-US" sz="1400" smtClean="0">
                <a:solidFill>
                  <a:schemeClr val="bg1"/>
                </a:solidFill>
              </a:rPr>
              <a:t>5   11.5 – 12.5 	</a:t>
            </a:r>
            <a:r>
              <a:rPr lang="en-US" sz="1400" b="1" smtClean="0">
                <a:solidFill>
                  <a:schemeClr val="bg1"/>
                </a:solidFill>
              </a:rPr>
              <a:t>12.0</a:t>
            </a:r>
            <a:r>
              <a:rPr lang="en-US" sz="1400" smtClean="0">
                <a:solidFill>
                  <a:schemeClr val="bg1"/>
                </a:solidFill>
              </a:rPr>
              <a:t>	IR Window 4	Low-level water vapor, volcanic ash			</a:t>
            </a:r>
            <a:br>
              <a:rPr lang="en-US" sz="1400" smtClean="0">
                <a:solidFill>
                  <a:schemeClr val="bg1"/>
                </a:solidFill>
              </a:rPr>
            </a:br>
            <a:r>
              <a:rPr lang="en-US" sz="1400" smtClean="0">
                <a:solidFill>
                  <a:schemeClr val="bg1"/>
                </a:solidFill>
              </a:rPr>
              <a:t>7   13.2 – 13.8	</a:t>
            </a:r>
            <a:r>
              <a:rPr lang="en-US" sz="1400" b="1" smtClean="0">
                <a:solidFill>
                  <a:schemeClr val="bg1"/>
                </a:solidFill>
              </a:rPr>
              <a:t>13.5</a:t>
            </a:r>
            <a:r>
              <a:rPr lang="en-US" sz="1400" smtClean="0">
                <a:solidFill>
                  <a:schemeClr val="bg1"/>
                </a:solidFill>
              </a:rPr>
              <a:t>	Carbon Dioxide	Cloud-top parameters, heights for winds</a:t>
            </a:r>
            <a:r>
              <a:rPr lang="en-US" sz="1400" smtClean="0">
                <a:solidFill>
                  <a:schemeClr val="tx1"/>
                </a:solidFill>
              </a:rPr>
              <a:t>		</a:t>
            </a:r>
            <a:endParaRPr lang="en-US" sz="1800" smtClean="0">
              <a:solidFill>
                <a:schemeClr val="tx1"/>
              </a:solidFill>
            </a:endParaRPr>
          </a:p>
        </p:txBody>
      </p:sp>
      <p:sp>
        <p:nvSpPr>
          <p:cNvPr id="140291" name="Text Box 3"/>
          <p:cNvSpPr txBox="1">
            <a:spLocks noChangeArrowheads="1"/>
          </p:cNvSpPr>
          <p:nvPr/>
        </p:nvSpPr>
        <p:spPr bwMode="auto">
          <a:xfrm>
            <a:off x="3886200" y="0"/>
            <a:ext cx="136048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a:solidFill>
                  <a:srgbClr val="FFFF00"/>
                </a:solidFill>
                <a:latin typeface="Times New Roman" pitchFamily="18" charset="0"/>
              </a:rPr>
              <a:t>ABI - 8 </a:t>
            </a:r>
            <a:endParaRPr lang="en-US" sz="2400">
              <a:solidFill>
                <a:srgbClr val="FFFF00"/>
              </a:solidFill>
              <a:latin typeface="Times New Roman" pitchFamily="18" charset="0"/>
            </a:endParaRPr>
          </a:p>
        </p:txBody>
      </p:sp>
      <p:sp>
        <p:nvSpPr>
          <p:cNvPr id="140292" name="Text Box 4"/>
          <p:cNvSpPr txBox="1">
            <a:spLocks noChangeArrowheads="1"/>
          </p:cNvSpPr>
          <p:nvPr/>
        </p:nvSpPr>
        <p:spPr bwMode="auto">
          <a:xfrm>
            <a:off x="381000" y="574675"/>
            <a:ext cx="8763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u="sng">
                <a:solidFill>
                  <a:srgbClr val="FFFFFF"/>
                </a:solidFill>
                <a:latin typeface="Times New Roman" pitchFamily="18" charset="0"/>
              </a:rPr>
              <a:t>#</a:t>
            </a:r>
            <a:r>
              <a:rPr lang="en-US">
                <a:solidFill>
                  <a:srgbClr val="FFFFFF"/>
                </a:solidFill>
                <a:latin typeface="Times New Roman" pitchFamily="18" charset="0"/>
              </a:rPr>
              <a:t>        </a:t>
            </a:r>
            <a:r>
              <a:rPr lang="en-US" u="sng">
                <a:solidFill>
                  <a:srgbClr val="FFFFFF"/>
                </a:solidFill>
                <a:latin typeface="Times New Roman" pitchFamily="18" charset="0"/>
              </a:rPr>
              <a:t>Wavelengths		Description</a:t>
            </a:r>
            <a:r>
              <a:rPr lang="en-US">
                <a:solidFill>
                  <a:srgbClr val="FFFFFF"/>
                </a:solidFill>
                <a:latin typeface="Times New Roman" pitchFamily="18" charset="0"/>
              </a:rPr>
              <a:t>	</a:t>
            </a:r>
            <a:r>
              <a:rPr lang="en-US" u="sng">
                <a:solidFill>
                  <a:srgbClr val="FFFFFF"/>
                </a:solidFill>
                <a:latin typeface="Times New Roman" pitchFamily="18" charset="0"/>
              </a:rPr>
              <a:t>Primary Use</a:t>
            </a:r>
            <a:r>
              <a:rPr lang="en-US" sz="2400">
                <a:solidFill>
                  <a:srgbClr val="FFFFFF"/>
                </a:solidFill>
                <a:latin typeface="Times New Roman" pitchFamily="18" charset="0"/>
              </a:rPr>
              <a:t>  </a:t>
            </a:r>
          </a:p>
          <a:p>
            <a:pPr fontAlgn="base">
              <a:spcBef>
                <a:spcPct val="0"/>
              </a:spcBef>
              <a:spcAft>
                <a:spcPct val="0"/>
              </a:spcAft>
            </a:pPr>
            <a:r>
              <a:rPr lang="en-US" sz="2400">
                <a:solidFill>
                  <a:srgbClr val="FFFFFF"/>
                </a:solidFill>
                <a:latin typeface="Times New Roman" pitchFamily="18" charset="0"/>
              </a:rPr>
              <a:t>   </a:t>
            </a:r>
            <a:r>
              <a:rPr lang="en-US" sz="1600">
                <a:solidFill>
                  <a:srgbClr val="FFFFFF"/>
                </a:solidFill>
                <a:latin typeface="Times New Roman" pitchFamily="18" charset="0"/>
              </a:rPr>
              <a:t>Range  (</a:t>
            </a:r>
            <a:r>
              <a:rPr lang="en-US" sz="1600">
                <a:solidFill>
                  <a:srgbClr val="FFFFFF"/>
                </a:solidFill>
                <a:latin typeface="Times New Roman" pitchFamily="18" charset="0"/>
                <a:sym typeface="Symbol" pitchFamily="18" charset="2"/>
              </a:rPr>
              <a:t></a:t>
            </a:r>
            <a:r>
              <a:rPr lang="en-US" sz="1600">
                <a:solidFill>
                  <a:srgbClr val="FFFFFF"/>
                </a:solidFill>
                <a:latin typeface="Times New Roman" pitchFamily="18" charset="0"/>
              </a:rPr>
              <a:t>m)        Center</a:t>
            </a:r>
            <a:r>
              <a:rPr lang="en-US" sz="2400">
                <a:solidFill>
                  <a:srgbClr val="000000"/>
                </a:solidFill>
                <a:latin typeface="Times New Roman" pitchFamily="18" charset="0"/>
              </a:rPr>
              <a:t>   </a:t>
            </a:r>
          </a:p>
        </p:txBody>
      </p:sp>
      <p:sp>
        <p:nvSpPr>
          <p:cNvPr id="140293" name="Text Box 5"/>
          <p:cNvSpPr txBox="1">
            <a:spLocks noChangeArrowheads="1"/>
          </p:cNvSpPr>
          <p:nvPr/>
        </p:nvSpPr>
        <p:spPr bwMode="auto">
          <a:xfrm>
            <a:off x="838200" y="5334000"/>
            <a:ext cx="7473950" cy="1190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a:solidFill>
                  <a:srgbClr val="FFFF00"/>
                </a:solidFill>
              </a:rPr>
              <a:t>ABI – circa 1999</a:t>
            </a:r>
          </a:p>
          <a:p>
            <a:pPr eaLnBrk="1" fontAlgn="base" hangingPunct="1">
              <a:spcBef>
                <a:spcPct val="0"/>
              </a:spcBef>
              <a:spcAft>
                <a:spcPct val="0"/>
              </a:spcAft>
            </a:pPr>
            <a:r>
              <a:rPr lang="en-US" sz="3600">
                <a:solidFill>
                  <a:srgbClr val="FFFF00"/>
                </a:solidFill>
              </a:rPr>
              <a:t>(8 total bands, most spectrally wide)</a:t>
            </a:r>
          </a:p>
        </p:txBody>
      </p:sp>
      <p:sp>
        <p:nvSpPr>
          <p:cNvPr id="14029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5C3EED7D-1667-4518-B8C4-DE0B2BDB6C08}" type="slidenum">
              <a:rPr lang="en-US" smtClean="0">
                <a:solidFill>
                  <a:srgbClr val="000000"/>
                </a:solidFill>
              </a:rPr>
              <a:pPr eaLnBrk="1" hangingPunct="1"/>
              <a:t>11</a:t>
            </a:fld>
            <a:endParaRPr lang="en-US" smtClean="0">
              <a:solidFill>
                <a:srgbClr val="000000"/>
              </a:solidFill>
            </a:endParaRPr>
          </a:p>
        </p:txBody>
      </p:sp>
      <p:sp>
        <p:nvSpPr>
          <p:cNvPr id="7" name="Text Box 6"/>
          <p:cNvSpPr txBox="1">
            <a:spLocks noChangeArrowheads="1"/>
          </p:cNvSpPr>
          <p:nvPr/>
        </p:nvSpPr>
        <p:spPr bwMode="auto">
          <a:xfrm>
            <a:off x="6653349" y="735020"/>
            <a:ext cx="2225675" cy="646331"/>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Launch was planned for 2008!  </a:t>
            </a:r>
            <a:endParaRPr lang="en-US" dirty="0">
              <a:solidFill>
                <a:srgbClr val="000000"/>
              </a:solidFill>
            </a:endParaRPr>
          </a:p>
        </p:txBody>
      </p:sp>
    </p:spTree>
    <p:extLst>
      <p:ext uri="{BB962C8B-B14F-4D97-AF65-F5344CB8AC3E}">
        <p14:creationId xmlns:p14="http://schemas.microsoft.com/office/powerpoint/2010/main" val="4093341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CCFF"/>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p:nvPr>
        </p:nvSpPr>
        <p:spPr>
          <a:xfrm>
            <a:off x="304800" y="1447800"/>
            <a:ext cx="8763000" cy="4648200"/>
          </a:xfrm>
        </p:spPr>
        <p:txBody>
          <a:bodyPr/>
          <a:lstStyle/>
          <a:p>
            <a:pPr algn="l" eaLnBrk="1" hangingPunct="1"/>
            <a:r>
              <a:rPr lang="en-US" sz="1400" smtClean="0">
                <a:solidFill>
                  <a:schemeClr val="tx1"/>
                </a:solidFill>
              </a:rPr>
              <a:t>    0.59 – 0.69	</a:t>
            </a:r>
            <a:r>
              <a:rPr lang="en-US" sz="1400" b="1" smtClean="0">
                <a:solidFill>
                  <a:schemeClr val="tx1"/>
                </a:solidFill>
              </a:rPr>
              <a:t>0.64</a:t>
            </a:r>
            <a:r>
              <a:rPr lang="en-US" sz="1400" smtClean="0">
                <a:solidFill>
                  <a:schemeClr val="tx1"/>
                </a:solidFill>
              </a:rPr>
              <a:t>	Visible		Daytime cloud, smoke, fog</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0.81 ­ 0.91  	</a:t>
            </a:r>
            <a:r>
              <a:rPr lang="en-US" sz="1400" b="1" smtClean="0">
                <a:solidFill>
                  <a:schemeClr val="tx1"/>
                </a:solidFill>
              </a:rPr>
              <a:t>0.86</a:t>
            </a:r>
            <a:r>
              <a:rPr lang="en-US" sz="1800" b="1" baseline="30000" smtClean="0">
                <a:solidFill>
                  <a:schemeClr val="accent2"/>
                </a:solidFill>
              </a:rPr>
              <a:t>*</a:t>
            </a:r>
            <a:r>
              <a:rPr lang="en-US" sz="1400" smtClean="0">
                <a:solidFill>
                  <a:schemeClr val="tx1"/>
                </a:solidFill>
              </a:rPr>
              <a:t> 	Solar window	Daytime cloud, NDVI, fog, aerosol, ocean studies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a:t>
            </a:r>
            <a:r>
              <a:rPr lang="en-US" sz="1400" smtClean="0">
                <a:solidFill>
                  <a:srgbClr val="000000"/>
                </a:solidFill>
              </a:rPr>
              <a:t>1.36 - 1.39	</a:t>
            </a:r>
            <a:r>
              <a:rPr lang="en-US" sz="1400" b="1" smtClean="0">
                <a:solidFill>
                  <a:srgbClr val="000000"/>
                </a:solidFill>
              </a:rPr>
              <a:t>1.375</a:t>
            </a:r>
            <a:r>
              <a:rPr lang="en-US" sz="1800" b="1" baseline="30000" smtClean="0">
                <a:solidFill>
                  <a:schemeClr val="accent2"/>
                </a:solidFill>
              </a:rPr>
              <a:t>*</a:t>
            </a:r>
            <a:r>
              <a:rPr lang="en-US" sz="1400" b="1" smtClean="0">
                <a:solidFill>
                  <a:srgbClr val="000000"/>
                </a:solidFill>
              </a:rPr>
              <a:t> </a:t>
            </a:r>
            <a:r>
              <a:rPr lang="en-US" sz="1400" smtClean="0">
                <a:solidFill>
                  <a:srgbClr val="000000"/>
                </a:solidFill>
              </a:rPr>
              <a:t>	Near IR		Daytime thin cirrus detection</a:t>
            </a:r>
            <a:r>
              <a:rPr lang="en-US" sz="1400" smtClean="0">
                <a:solidFill>
                  <a:schemeClr val="tx1"/>
                </a:solidFill>
              </a:rPr>
              <a:t> 	</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1.58 – 1.64	</a:t>
            </a:r>
            <a:r>
              <a:rPr lang="en-US" sz="1400" b="1" smtClean="0">
                <a:solidFill>
                  <a:schemeClr val="tx1"/>
                </a:solidFill>
              </a:rPr>
              <a:t>1.61</a:t>
            </a:r>
            <a:r>
              <a:rPr lang="en-US" sz="1400" smtClean="0">
                <a:solidFill>
                  <a:schemeClr val="tx1"/>
                </a:solidFill>
              </a:rPr>
              <a:t>	Near IR		Daytime clouds/snow, water/ice clouds</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3.8  –  4.0 	</a:t>
            </a:r>
            <a:r>
              <a:rPr lang="en-US" sz="1400" b="1" smtClean="0">
                <a:solidFill>
                  <a:schemeClr val="tx1"/>
                </a:solidFill>
              </a:rPr>
              <a:t>3.9</a:t>
            </a:r>
            <a:r>
              <a:rPr lang="en-US" sz="1400" smtClean="0">
                <a:solidFill>
                  <a:schemeClr val="tx1"/>
                </a:solidFill>
              </a:rPr>
              <a:t>	Shortwave IR	Nighttime low clouds, fog, fire detection</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5.7  –  6.6	</a:t>
            </a:r>
            <a:r>
              <a:rPr lang="en-US" sz="1400" b="1" smtClean="0">
                <a:solidFill>
                  <a:schemeClr val="tx1"/>
                </a:solidFill>
              </a:rPr>
              <a:t>6.15</a:t>
            </a:r>
            <a:r>
              <a:rPr lang="en-US" sz="1400" smtClean="0">
                <a:solidFill>
                  <a:schemeClr val="tx1"/>
                </a:solidFill>
              </a:rPr>
              <a:t>	Water Vapor 1	Upper tropospheric flow, winds </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6.8  –  7.2	</a:t>
            </a:r>
            <a:r>
              <a:rPr lang="en-US" sz="1400" b="1" smtClean="0">
                <a:solidFill>
                  <a:schemeClr val="tx1"/>
                </a:solidFill>
              </a:rPr>
              <a:t>7.0</a:t>
            </a:r>
            <a:r>
              <a:rPr lang="en-US" sz="1400" smtClean="0">
                <a:solidFill>
                  <a:schemeClr val="tx1"/>
                </a:solidFill>
              </a:rPr>
              <a:t>	Water Vapor 2	Mid tropospheric flow, winds</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8.3  –  8.7	</a:t>
            </a:r>
            <a:r>
              <a:rPr lang="en-US" sz="1400" b="1" smtClean="0">
                <a:solidFill>
                  <a:schemeClr val="tx1"/>
                </a:solidFill>
              </a:rPr>
              <a:t>8.5</a:t>
            </a:r>
            <a:r>
              <a:rPr lang="en-US" sz="1800" b="1" baseline="30000" smtClean="0">
                <a:solidFill>
                  <a:schemeClr val="accent2"/>
                </a:solidFill>
              </a:rPr>
              <a:t>*</a:t>
            </a:r>
            <a:r>
              <a:rPr lang="en-US" sz="1400" b="1" smtClean="0">
                <a:solidFill>
                  <a:schemeClr val="tx1"/>
                </a:solidFill>
              </a:rPr>
              <a:t> </a:t>
            </a:r>
            <a:r>
              <a:rPr lang="en-US" sz="1400" smtClean="0">
                <a:solidFill>
                  <a:schemeClr val="tx1"/>
                </a:solidFill>
              </a:rPr>
              <a:t>	IR Window 1	Sulfuric acid aerosols, cloud phase</a:t>
            </a:r>
            <a:br>
              <a:rPr lang="en-US" sz="1400" smtClean="0">
                <a:solidFill>
                  <a:schemeClr val="tx1"/>
                </a:solidFill>
              </a:rPr>
            </a:br>
            <a:r>
              <a:rPr lang="en-US" sz="1400" smtClean="0">
                <a:solidFill>
                  <a:schemeClr val="tx1"/>
                </a:solidFill>
              </a:rPr>
              <a:t> </a:t>
            </a:r>
            <a:br>
              <a:rPr lang="en-US" sz="1400" smtClean="0">
                <a:solidFill>
                  <a:schemeClr val="tx1"/>
                </a:solidFill>
              </a:rPr>
            </a:br>
            <a:r>
              <a:rPr lang="en-US" sz="1400" smtClean="0">
                <a:solidFill>
                  <a:schemeClr val="tx1"/>
                </a:solidFill>
              </a:rPr>
              <a:t>   10.1 – 10.6	</a:t>
            </a:r>
            <a:r>
              <a:rPr lang="en-US" sz="1400" b="1" smtClean="0">
                <a:solidFill>
                  <a:schemeClr val="tx1"/>
                </a:solidFill>
              </a:rPr>
              <a:t>10.35</a:t>
            </a:r>
            <a:r>
              <a:rPr lang="en-US" sz="1800" b="1" baseline="30000" smtClean="0">
                <a:solidFill>
                  <a:schemeClr val="accent2"/>
                </a:solidFill>
              </a:rPr>
              <a:t>*</a:t>
            </a:r>
            <a:r>
              <a:rPr lang="en-US" sz="1800" b="1" smtClean="0">
                <a:solidFill>
                  <a:schemeClr val="tx1"/>
                </a:solidFill>
              </a:rPr>
              <a:t> </a:t>
            </a:r>
            <a:r>
              <a:rPr lang="en-US" sz="1400" smtClean="0">
                <a:solidFill>
                  <a:schemeClr val="tx1"/>
                </a:solidFill>
              </a:rPr>
              <a:t>	IR Window 2	Cloud particle size, sfc properties			</a:t>
            </a:r>
            <a:br>
              <a:rPr lang="en-US" sz="1400" smtClean="0">
                <a:solidFill>
                  <a:schemeClr val="tx1"/>
                </a:solidFill>
              </a:rPr>
            </a:br>
            <a:r>
              <a:rPr lang="en-US" sz="1400" smtClean="0">
                <a:solidFill>
                  <a:schemeClr val="tx1"/>
                </a:solidFill>
              </a:rPr>
              <a:t>   10.8 – 11.6	</a:t>
            </a:r>
            <a:r>
              <a:rPr lang="en-US" sz="1400" b="1" smtClean="0">
                <a:solidFill>
                  <a:schemeClr val="tx1"/>
                </a:solidFill>
              </a:rPr>
              <a:t>11.2</a:t>
            </a:r>
            <a:r>
              <a:rPr lang="en-US" sz="1400" smtClean="0">
                <a:solidFill>
                  <a:schemeClr val="tx1"/>
                </a:solidFill>
              </a:rPr>
              <a:t>	IR Window 3	Clouds, low-level water vapor, fog, winds, SST</a:t>
            </a:r>
            <a:br>
              <a:rPr lang="en-US" sz="1400" smtClean="0">
                <a:solidFill>
                  <a:schemeClr val="tx1"/>
                </a:solidFill>
              </a:rPr>
            </a:br>
            <a:r>
              <a:rPr lang="en-US" sz="1400" smtClean="0">
                <a:solidFill>
                  <a:schemeClr val="tx1"/>
                </a:solidFill>
              </a:rPr>
              <a:t/>
            </a:r>
            <a:br>
              <a:rPr lang="en-US" sz="1400" smtClean="0">
                <a:solidFill>
                  <a:schemeClr val="tx1"/>
                </a:solidFill>
              </a:rPr>
            </a:br>
            <a:r>
              <a:rPr lang="en-US" sz="1400" smtClean="0">
                <a:solidFill>
                  <a:schemeClr val="tx1"/>
                </a:solidFill>
              </a:rPr>
              <a:t>   11.8 – 12.8 	</a:t>
            </a:r>
            <a:r>
              <a:rPr lang="en-US" sz="1400" b="1" smtClean="0">
                <a:solidFill>
                  <a:schemeClr val="tx1"/>
                </a:solidFill>
              </a:rPr>
              <a:t>12.3</a:t>
            </a:r>
            <a:r>
              <a:rPr lang="en-US" sz="1400" smtClean="0">
                <a:solidFill>
                  <a:schemeClr val="tx1"/>
                </a:solidFill>
              </a:rPr>
              <a:t>	IR Window 4	Low-level water vapor, volcanic ash, SST			</a:t>
            </a:r>
            <a:br>
              <a:rPr lang="en-US" sz="1400" smtClean="0">
                <a:solidFill>
                  <a:schemeClr val="tx1"/>
                </a:solidFill>
              </a:rPr>
            </a:br>
            <a:r>
              <a:rPr lang="en-US" sz="1400" smtClean="0">
                <a:solidFill>
                  <a:schemeClr val="tx1"/>
                </a:solidFill>
              </a:rPr>
              <a:t>   13.0 – 13.6	</a:t>
            </a:r>
            <a:r>
              <a:rPr lang="en-US" sz="1400" b="1" smtClean="0">
                <a:solidFill>
                  <a:schemeClr val="tx1"/>
                </a:solidFill>
              </a:rPr>
              <a:t>13.3</a:t>
            </a:r>
            <a:r>
              <a:rPr lang="en-US" sz="1400" smtClean="0">
                <a:solidFill>
                  <a:schemeClr val="tx1"/>
                </a:solidFill>
              </a:rPr>
              <a:t>	Carbon Dioxide	Cloud-top parameters, heights for winds		</a:t>
            </a:r>
          </a:p>
        </p:txBody>
      </p:sp>
      <p:sp>
        <p:nvSpPr>
          <p:cNvPr id="141315" name="Text Box 3"/>
          <p:cNvSpPr txBox="1">
            <a:spLocks noChangeArrowheads="1"/>
          </p:cNvSpPr>
          <p:nvPr/>
        </p:nvSpPr>
        <p:spPr bwMode="auto">
          <a:xfrm>
            <a:off x="1981200" y="0"/>
            <a:ext cx="51133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800" b="1">
                <a:solidFill>
                  <a:srgbClr val="FFFF00"/>
                </a:solidFill>
                <a:latin typeface="Times New Roman" pitchFamily="18" charset="0"/>
              </a:rPr>
              <a:t>Proposed ABI (8 or 12) channels</a:t>
            </a:r>
            <a:endParaRPr lang="en-US" sz="2400" b="1">
              <a:solidFill>
                <a:srgbClr val="FFFF00"/>
              </a:solidFill>
              <a:latin typeface="Times New Roman" pitchFamily="18" charset="0"/>
            </a:endParaRPr>
          </a:p>
        </p:txBody>
      </p:sp>
      <p:sp>
        <p:nvSpPr>
          <p:cNvPr id="141316" name="Text Box 4"/>
          <p:cNvSpPr txBox="1">
            <a:spLocks noChangeArrowheads="1"/>
          </p:cNvSpPr>
          <p:nvPr/>
        </p:nvSpPr>
        <p:spPr bwMode="auto">
          <a:xfrm>
            <a:off x="152400" y="487363"/>
            <a:ext cx="8763000" cy="731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            </a:t>
            </a:r>
            <a:r>
              <a:rPr lang="en-US" u="sng">
                <a:solidFill>
                  <a:srgbClr val="000000"/>
                </a:solidFill>
                <a:latin typeface="Times New Roman" pitchFamily="18" charset="0"/>
              </a:rPr>
              <a:t>Wavelengths	Description</a:t>
            </a:r>
            <a:r>
              <a:rPr lang="en-US">
                <a:solidFill>
                  <a:srgbClr val="000000"/>
                </a:solidFill>
                <a:latin typeface="Times New Roman" pitchFamily="18" charset="0"/>
              </a:rPr>
              <a:t>	   </a:t>
            </a:r>
            <a:r>
              <a:rPr lang="en-US" u="sng">
                <a:solidFill>
                  <a:srgbClr val="000000"/>
                </a:solidFill>
                <a:latin typeface="Times New Roman" pitchFamily="18" charset="0"/>
              </a:rPr>
              <a:t>Primary Use</a:t>
            </a:r>
            <a:r>
              <a:rPr lang="en-US" sz="2400">
                <a:solidFill>
                  <a:srgbClr val="000000"/>
                </a:solidFill>
                <a:latin typeface="Times New Roman" pitchFamily="18" charset="0"/>
              </a:rPr>
              <a:t>  </a:t>
            </a:r>
          </a:p>
          <a:p>
            <a:pPr fontAlgn="base">
              <a:spcBef>
                <a:spcPct val="0"/>
              </a:spcBef>
              <a:spcAft>
                <a:spcPct val="0"/>
              </a:spcAft>
            </a:pPr>
            <a:r>
              <a:rPr lang="en-US" sz="2400">
                <a:solidFill>
                  <a:srgbClr val="000000"/>
                </a:solidFill>
                <a:latin typeface="Times New Roman" pitchFamily="18" charset="0"/>
              </a:rPr>
              <a:t>     </a:t>
            </a:r>
            <a:r>
              <a:rPr lang="en-US" sz="1600">
                <a:solidFill>
                  <a:srgbClr val="000000"/>
                </a:solidFill>
                <a:latin typeface="Times New Roman" pitchFamily="18" charset="0"/>
              </a:rPr>
              <a:t>Range   (</a:t>
            </a:r>
            <a:r>
              <a:rPr lang="en-US" sz="1600">
                <a:solidFill>
                  <a:srgbClr val="000000"/>
                </a:solidFill>
                <a:latin typeface="Times New Roman" pitchFamily="18" charset="0"/>
                <a:sym typeface="Symbol" pitchFamily="18" charset="2"/>
              </a:rPr>
              <a:t></a:t>
            </a:r>
            <a:r>
              <a:rPr lang="en-US" sz="1600">
                <a:solidFill>
                  <a:srgbClr val="000000"/>
                </a:solidFill>
                <a:latin typeface="Times New Roman" pitchFamily="18" charset="0"/>
              </a:rPr>
              <a:t>m)        Center</a:t>
            </a:r>
            <a:r>
              <a:rPr lang="en-US" sz="2400">
                <a:solidFill>
                  <a:srgbClr val="000000"/>
                </a:solidFill>
                <a:latin typeface="Times New Roman" pitchFamily="18" charset="0"/>
              </a:rPr>
              <a:t>   </a:t>
            </a:r>
          </a:p>
        </p:txBody>
      </p:sp>
      <p:sp>
        <p:nvSpPr>
          <p:cNvPr id="141317" name="Text Box 5"/>
          <p:cNvSpPr txBox="1">
            <a:spLocks noChangeArrowheads="1"/>
          </p:cNvSpPr>
          <p:nvPr/>
        </p:nvSpPr>
        <p:spPr bwMode="auto">
          <a:xfrm>
            <a:off x="823913" y="6248400"/>
            <a:ext cx="7481887" cy="476250"/>
          </a:xfrm>
          <a:prstGeom prst="rect">
            <a:avLst/>
          </a:prstGeom>
          <a:noFill/>
          <a:ln w="19050">
            <a:solidFill>
              <a:schemeClr val="accent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a:t>
            </a:r>
            <a:r>
              <a:rPr lang="en-US" sz="2400">
                <a:solidFill>
                  <a:srgbClr val="000000"/>
                </a:solidFill>
                <a:latin typeface="Times New Roman" pitchFamily="18" charset="0"/>
              </a:rPr>
              <a:t> proposed additional channel to baseline of eight channels.</a:t>
            </a:r>
          </a:p>
        </p:txBody>
      </p:sp>
      <p:sp>
        <p:nvSpPr>
          <p:cNvPr id="141318" name="Line 6"/>
          <p:cNvSpPr>
            <a:spLocks noChangeShapeType="1"/>
          </p:cNvSpPr>
          <p:nvPr/>
        </p:nvSpPr>
        <p:spPr bwMode="auto">
          <a:xfrm>
            <a:off x="395288" y="1931988"/>
            <a:ext cx="8410575" cy="1587"/>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19" name="Line 7"/>
          <p:cNvSpPr>
            <a:spLocks noChangeShapeType="1"/>
          </p:cNvSpPr>
          <p:nvPr/>
        </p:nvSpPr>
        <p:spPr bwMode="auto">
          <a:xfrm>
            <a:off x="381000" y="2749550"/>
            <a:ext cx="8416925"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0" name="Line 8"/>
          <p:cNvSpPr>
            <a:spLocks noChangeShapeType="1"/>
          </p:cNvSpPr>
          <p:nvPr/>
        </p:nvSpPr>
        <p:spPr bwMode="auto">
          <a:xfrm>
            <a:off x="381000" y="3206750"/>
            <a:ext cx="8402638" cy="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1" name="Line 9"/>
          <p:cNvSpPr>
            <a:spLocks noChangeShapeType="1"/>
          </p:cNvSpPr>
          <p:nvPr/>
        </p:nvSpPr>
        <p:spPr bwMode="auto">
          <a:xfrm>
            <a:off x="457200" y="4038600"/>
            <a:ext cx="8402638" cy="1588"/>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2" name="Line 10"/>
          <p:cNvSpPr>
            <a:spLocks noChangeShapeType="1"/>
          </p:cNvSpPr>
          <p:nvPr/>
        </p:nvSpPr>
        <p:spPr bwMode="auto">
          <a:xfrm flipV="1">
            <a:off x="381000" y="5861050"/>
            <a:ext cx="8402638" cy="6350"/>
          </a:xfrm>
          <a:prstGeom prst="line">
            <a:avLst/>
          </a:prstGeom>
          <a:noFill/>
          <a:ln w="9525">
            <a:solidFill>
              <a:schemeClr val="bg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4132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BD8438D-2C24-4FCA-97DD-C7639F61E044}" type="slidenum">
              <a:rPr lang="en-US" smtClean="0">
                <a:solidFill>
                  <a:srgbClr val="000000"/>
                </a:solidFill>
              </a:rPr>
              <a:pPr eaLnBrk="1" hangingPunct="1"/>
              <a:t>12</a:t>
            </a:fld>
            <a:endParaRPr lang="en-US" smtClean="0">
              <a:solidFill>
                <a:srgbClr val="000000"/>
              </a:solidFill>
            </a:endParaRPr>
          </a:p>
        </p:txBody>
      </p:sp>
    </p:spTree>
    <p:extLst>
      <p:ext uri="{BB962C8B-B14F-4D97-AF65-F5344CB8AC3E}">
        <p14:creationId xmlns:p14="http://schemas.microsoft.com/office/powerpoint/2010/main" val="6938648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p:cNvSpPr txBox="1">
            <a:spLocks noChangeArrowheads="1"/>
          </p:cNvSpPr>
          <p:nvPr/>
        </p:nvSpPr>
        <p:spPr bwMode="auto">
          <a:xfrm>
            <a:off x="1503363" y="49213"/>
            <a:ext cx="611663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b="1" i="1">
                <a:solidFill>
                  <a:srgbClr val="000000"/>
                </a:solidFill>
                <a:latin typeface="Times New Roman" pitchFamily="18" charset="0"/>
              </a:rPr>
              <a:t>IR channels on the current </a:t>
            </a:r>
            <a:r>
              <a:rPr lang="en-US" sz="2000" b="1" i="1">
                <a:solidFill>
                  <a:srgbClr val="FF3300"/>
                </a:solidFill>
                <a:latin typeface="Times New Roman" pitchFamily="18" charset="0"/>
              </a:rPr>
              <a:t>GOES</a:t>
            </a:r>
            <a:r>
              <a:rPr lang="en-US" sz="2000" b="1" i="1">
                <a:solidFill>
                  <a:srgbClr val="000000"/>
                </a:solidFill>
                <a:latin typeface="Times New Roman" pitchFamily="18" charset="0"/>
              </a:rPr>
              <a:t> and the proposed </a:t>
            </a:r>
            <a:r>
              <a:rPr lang="en-US" sz="2000" b="1" i="1">
                <a:solidFill>
                  <a:srgbClr val="339933"/>
                </a:solidFill>
                <a:latin typeface="Times New Roman" pitchFamily="18" charset="0"/>
              </a:rPr>
              <a:t>ABI</a:t>
            </a:r>
            <a:endParaRPr lang="en-US" sz="2000">
              <a:solidFill>
                <a:srgbClr val="000000"/>
              </a:solidFill>
              <a:latin typeface="Times New Roman" pitchFamily="18" charset="0"/>
            </a:endParaRPr>
          </a:p>
        </p:txBody>
      </p:sp>
      <p:pic>
        <p:nvPicPr>
          <p:cNvPr id="139267" name="Picture 3" descr="ABI_GOES8I_band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90538"/>
            <a:ext cx="8458200" cy="6443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68" name="Text Box 4"/>
          <p:cNvSpPr txBox="1">
            <a:spLocks noChangeArrowheads="1"/>
          </p:cNvSpPr>
          <p:nvPr/>
        </p:nvSpPr>
        <p:spPr bwMode="auto">
          <a:xfrm>
            <a:off x="7845425" y="6613525"/>
            <a:ext cx="12985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UW-Madison/CIMSS</a:t>
            </a:r>
            <a:endParaRPr lang="en-US" sz="800">
              <a:solidFill>
                <a:srgbClr val="000000"/>
              </a:solidFill>
              <a:latin typeface="Times New Roman" pitchFamily="18" charset="0"/>
            </a:endParaRPr>
          </a:p>
        </p:txBody>
      </p:sp>
      <p:sp>
        <p:nvSpPr>
          <p:cNvPr id="139269" name="Text Box 6"/>
          <p:cNvSpPr txBox="1">
            <a:spLocks noChangeArrowheads="1"/>
          </p:cNvSpPr>
          <p:nvPr/>
        </p:nvSpPr>
        <p:spPr bwMode="auto">
          <a:xfrm>
            <a:off x="6781800" y="4343400"/>
            <a:ext cx="2225675" cy="92333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The IR bands when ABI had 12 total bands</a:t>
            </a:r>
            <a:endParaRPr lang="en-US" dirty="0">
              <a:solidFill>
                <a:srgbClr val="000000"/>
              </a:solidFill>
            </a:endParaRPr>
          </a:p>
        </p:txBody>
      </p:sp>
      <p:sp>
        <p:nvSpPr>
          <p:cNvPr id="139270"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F8A6E9A-F151-4A15-9786-2ED1540A57D2}" type="slidenum">
              <a:rPr lang="en-US" smtClean="0">
                <a:solidFill>
                  <a:srgbClr val="000000"/>
                </a:solidFill>
              </a:rPr>
              <a:pPr eaLnBrk="1" hangingPunct="1"/>
              <a:t>13</a:t>
            </a:fld>
            <a:endParaRPr lang="en-US" smtClean="0">
              <a:solidFill>
                <a:srgbClr val="000000"/>
              </a:solidFill>
            </a:endParaRPr>
          </a:p>
        </p:txBody>
      </p:sp>
    </p:spTree>
    <p:extLst>
      <p:ext uri="{BB962C8B-B14F-4D97-AF65-F5344CB8AC3E}">
        <p14:creationId xmlns:p14="http://schemas.microsoft.com/office/powerpoint/2010/main" val="1551018076"/>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2338" name="Object 2"/>
          <p:cNvGraphicFramePr>
            <a:graphicFrameLocks noChangeAspect="1"/>
          </p:cNvGraphicFramePr>
          <p:nvPr/>
        </p:nvGraphicFramePr>
        <p:xfrm>
          <a:off x="233363" y="836613"/>
          <a:ext cx="9805987" cy="5213350"/>
        </p:xfrm>
        <a:graphic>
          <a:graphicData uri="http://schemas.openxmlformats.org/presentationml/2006/ole">
            <mc:AlternateContent xmlns:mc="http://schemas.openxmlformats.org/markup-compatibility/2006">
              <mc:Choice xmlns:v="urn:schemas-microsoft-com:vml" Requires="v">
                <p:oleObj spid="_x0000_s1034" name="Document" r:id="rId4" imgW="5660425" imgH="3006741" progId="Word.Document.8">
                  <p:embed/>
                </p:oleObj>
              </mc:Choice>
              <mc:Fallback>
                <p:oleObj name="Document" r:id="rId4" imgW="5660425" imgH="3006741" progId="Word.Documen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3363" y="836613"/>
                        <a:ext cx="9805987" cy="5213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2339" name="Text Box 3"/>
          <p:cNvSpPr txBox="1">
            <a:spLocks noChangeArrowheads="1"/>
          </p:cNvSpPr>
          <p:nvPr/>
        </p:nvSpPr>
        <p:spPr bwMode="auto">
          <a:xfrm>
            <a:off x="457200" y="6019800"/>
            <a:ext cx="2667000" cy="415925"/>
          </a:xfrm>
          <a:prstGeom prst="rect">
            <a:avLst/>
          </a:prstGeom>
          <a:solidFill>
            <a:srgbClr val="FFFF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Current GOES Imagers</a:t>
            </a:r>
          </a:p>
        </p:txBody>
      </p:sp>
      <p:sp>
        <p:nvSpPr>
          <p:cNvPr id="142340" name="Text Box 4"/>
          <p:cNvSpPr txBox="1">
            <a:spLocks noChangeArrowheads="1"/>
          </p:cNvSpPr>
          <p:nvPr/>
        </p:nvSpPr>
        <p:spPr bwMode="auto">
          <a:xfrm>
            <a:off x="3657600" y="6019800"/>
            <a:ext cx="1905000" cy="415925"/>
          </a:xfrm>
          <a:prstGeom prst="rect">
            <a:avLst/>
          </a:prstGeom>
          <a:solidFill>
            <a:srgbClr val="00CC00"/>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MSG/Sounder</a:t>
            </a:r>
          </a:p>
        </p:txBody>
      </p:sp>
      <p:sp>
        <p:nvSpPr>
          <p:cNvPr id="142341" name="Text Box 5"/>
          <p:cNvSpPr txBox="1">
            <a:spLocks noChangeArrowheads="1"/>
          </p:cNvSpPr>
          <p:nvPr/>
        </p:nvSpPr>
        <p:spPr bwMode="auto">
          <a:xfrm>
            <a:off x="6096000" y="6019800"/>
            <a:ext cx="2209800" cy="415925"/>
          </a:xfrm>
          <a:prstGeom prst="rect">
            <a:avLst/>
          </a:prstGeom>
          <a:solidFill>
            <a:srgbClr val="FF00FF"/>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000">
                <a:solidFill>
                  <a:srgbClr val="000000"/>
                </a:solidFill>
                <a:latin typeface="Times New Roman" pitchFamily="18" charset="0"/>
              </a:rPr>
              <a:t>MODIS/MTG/etc</a:t>
            </a:r>
          </a:p>
        </p:txBody>
      </p:sp>
      <p:sp>
        <p:nvSpPr>
          <p:cNvPr id="142342" name="Text Box 6"/>
          <p:cNvSpPr txBox="1">
            <a:spLocks noChangeArrowheads="1"/>
          </p:cNvSpPr>
          <p:nvPr/>
        </p:nvSpPr>
        <p:spPr bwMode="auto">
          <a:xfrm>
            <a:off x="2205038" y="106363"/>
            <a:ext cx="45767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FF"/>
                </a:solidFill>
                <a:latin typeface="Times New Roman" pitchFamily="18" charset="0"/>
              </a:rPr>
              <a:t>ABI Bands (proposed 18)</a:t>
            </a:r>
            <a:endParaRPr lang="en-US" sz="2400">
              <a:solidFill>
                <a:srgbClr val="FFFFFF"/>
              </a:solidFill>
              <a:latin typeface="Times New Roman" pitchFamily="18" charset="0"/>
            </a:endParaRPr>
          </a:p>
        </p:txBody>
      </p:sp>
      <p:sp>
        <p:nvSpPr>
          <p:cNvPr id="142343"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81818DE-190C-4A94-82C1-9C3D95098E06}" type="slidenum">
              <a:rPr lang="en-US" smtClean="0">
                <a:solidFill>
                  <a:srgbClr val="000000"/>
                </a:solidFill>
              </a:rPr>
              <a:pPr eaLnBrk="1" hangingPunct="1"/>
              <a:t>14</a:t>
            </a:fld>
            <a:endParaRPr lang="en-US" smtClean="0">
              <a:solidFill>
                <a:srgbClr val="000000"/>
              </a:solidFill>
            </a:endParaRPr>
          </a:p>
        </p:txBody>
      </p:sp>
      <p:sp>
        <p:nvSpPr>
          <p:cNvPr id="2" name="Right Arrow 1"/>
          <p:cNvSpPr/>
          <p:nvPr/>
        </p:nvSpPr>
        <p:spPr>
          <a:xfrm>
            <a:off x="0" y="16002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9" name="Right Arrow 8"/>
          <p:cNvSpPr/>
          <p:nvPr/>
        </p:nvSpPr>
        <p:spPr>
          <a:xfrm>
            <a:off x="0" y="3048000"/>
            <a:ext cx="2286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91883245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Picture 2" descr="snowgras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495300"/>
            <a:ext cx="8305800" cy="581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Text Box 3"/>
          <p:cNvSpPr txBox="1">
            <a:spLocks noChangeArrowheads="1"/>
          </p:cNvSpPr>
          <p:nvPr/>
        </p:nvSpPr>
        <p:spPr bwMode="auto">
          <a:xfrm>
            <a:off x="1066800" y="6292850"/>
            <a:ext cx="72183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Arial Unicode MS" pitchFamily="34" charset="-128"/>
                <a:cs typeface="Times New Roman" pitchFamily="18" charset="0"/>
              </a:rPr>
              <a:t>The ABI visible and near-IR bands have many uses</a:t>
            </a:r>
            <a:r>
              <a:rPr lang="en-US" sz="2400" i="1">
                <a:solidFill>
                  <a:srgbClr val="FFFF00"/>
                </a:solidFill>
                <a:latin typeface="Arial Unicode MS" pitchFamily="34" charset="-128"/>
              </a:rPr>
              <a:t>.</a:t>
            </a:r>
          </a:p>
        </p:txBody>
      </p:sp>
      <p:sp>
        <p:nvSpPr>
          <p:cNvPr id="150532" name="Text Box 4"/>
          <p:cNvSpPr txBox="1">
            <a:spLocks noChangeArrowheads="1"/>
          </p:cNvSpPr>
          <p:nvPr/>
        </p:nvSpPr>
        <p:spPr bwMode="auto">
          <a:xfrm>
            <a:off x="1844675" y="90488"/>
            <a:ext cx="5470525" cy="457200"/>
          </a:xfrm>
          <a:prstGeom prst="rect">
            <a:avLst/>
          </a:prstGeom>
          <a:solidFill>
            <a:schemeClr val="bg1"/>
          </a:solidFill>
          <a:ln>
            <a:noFill/>
          </a:ln>
          <a:effectLst/>
          <a:extLst>
            <a:ext uri="{91240B29-F687-4F45-9708-019B960494DF}">
              <a14:hiddenLine xmlns:a14="http://schemas.microsoft.com/office/drawing/2010/main" w="0">
                <a:solidFill>
                  <a:srgbClr val="FF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333399"/>
                </a:solidFill>
                <a:latin typeface="Times New Roman" pitchFamily="18" charset="0"/>
              </a:rPr>
              <a:t>Visible and near-IR channels on the ABI</a:t>
            </a:r>
            <a:endParaRPr lang="en-US" sz="2400">
              <a:solidFill>
                <a:srgbClr val="000000"/>
              </a:solidFill>
              <a:latin typeface="Times New Roman" pitchFamily="18" charset="0"/>
            </a:endParaRPr>
          </a:p>
        </p:txBody>
      </p:sp>
      <p:sp>
        <p:nvSpPr>
          <p:cNvPr id="150533" name="Text Box 5"/>
          <p:cNvSpPr txBox="1">
            <a:spLocks noChangeArrowheads="1"/>
          </p:cNvSpPr>
          <p:nvPr/>
        </p:nvSpPr>
        <p:spPr bwMode="auto">
          <a:xfrm rot="-2700000">
            <a:off x="992188" y="4376738"/>
            <a:ext cx="819150" cy="466725"/>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333399"/>
                </a:solidFill>
                <a:latin typeface="Times New Roman" pitchFamily="18" charset="0"/>
              </a:rPr>
              <a:t>Haze</a:t>
            </a:r>
            <a:endParaRPr lang="en-US" sz="2400">
              <a:solidFill>
                <a:srgbClr val="000000"/>
              </a:solidFill>
              <a:latin typeface="Times New Roman" pitchFamily="18" charset="0"/>
            </a:endParaRPr>
          </a:p>
        </p:txBody>
      </p:sp>
      <p:sp>
        <p:nvSpPr>
          <p:cNvPr id="150534" name="Text Box 6"/>
          <p:cNvSpPr txBox="1">
            <a:spLocks noChangeArrowheads="1"/>
          </p:cNvSpPr>
          <p:nvPr/>
        </p:nvSpPr>
        <p:spPr bwMode="auto">
          <a:xfrm rot="-2700000">
            <a:off x="1423988" y="4381500"/>
            <a:ext cx="1047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3300"/>
                </a:solidFill>
                <a:latin typeface="Times New Roman" pitchFamily="18" charset="0"/>
              </a:rPr>
              <a:t>Clouds</a:t>
            </a:r>
            <a:endParaRPr lang="en-US" sz="2400">
              <a:solidFill>
                <a:srgbClr val="000000"/>
              </a:solidFill>
              <a:latin typeface="Times New Roman" pitchFamily="18" charset="0"/>
            </a:endParaRPr>
          </a:p>
        </p:txBody>
      </p:sp>
      <p:sp>
        <p:nvSpPr>
          <p:cNvPr id="150535" name="Text Box 7"/>
          <p:cNvSpPr txBox="1">
            <a:spLocks noChangeArrowheads="1"/>
          </p:cNvSpPr>
          <p:nvPr/>
        </p:nvSpPr>
        <p:spPr bwMode="auto">
          <a:xfrm rot="-2706086">
            <a:off x="2349500" y="4346575"/>
            <a:ext cx="768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6600"/>
                </a:solidFill>
                <a:latin typeface="Times New Roman" pitchFamily="18" charset="0"/>
              </a:rPr>
              <a:t>Veg.</a:t>
            </a:r>
          </a:p>
        </p:txBody>
      </p:sp>
      <p:sp>
        <p:nvSpPr>
          <p:cNvPr id="150536" name="Text Box 8"/>
          <p:cNvSpPr txBox="1">
            <a:spLocks noChangeArrowheads="1"/>
          </p:cNvSpPr>
          <p:nvPr/>
        </p:nvSpPr>
        <p:spPr bwMode="auto">
          <a:xfrm rot="-2700000">
            <a:off x="4232275" y="2717800"/>
            <a:ext cx="946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Cirrus</a:t>
            </a:r>
          </a:p>
        </p:txBody>
      </p:sp>
      <p:sp>
        <p:nvSpPr>
          <p:cNvPr id="150537" name="Text Box 9"/>
          <p:cNvSpPr txBox="1">
            <a:spLocks noChangeArrowheads="1"/>
          </p:cNvSpPr>
          <p:nvPr/>
        </p:nvSpPr>
        <p:spPr bwMode="auto">
          <a:xfrm rot="-2700000">
            <a:off x="6969125" y="2541588"/>
            <a:ext cx="13001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Part. size</a:t>
            </a:r>
          </a:p>
        </p:txBody>
      </p:sp>
      <p:sp>
        <p:nvSpPr>
          <p:cNvPr id="150538" name="Text Box 10"/>
          <p:cNvSpPr txBox="1">
            <a:spLocks noChangeArrowheads="1"/>
          </p:cNvSpPr>
          <p:nvPr/>
        </p:nvSpPr>
        <p:spPr bwMode="auto">
          <a:xfrm rot="-2700000">
            <a:off x="4872038" y="2411413"/>
            <a:ext cx="1743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Snow, Phase</a:t>
            </a:r>
          </a:p>
        </p:txBody>
      </p:sp>
      <p:sp>
        <p:nvSpPr>
          <p:cNvPr id="15053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BF413FB-BFB7-472F-A6B7-D6865666D277}" type="slidenum">
              <a:rPr lang="en-US" smtClean="0">
                <a:solidFill>
                  <a:srgbClr val="000000"/>
                </a:solidFill>
              </a:rPr>
              <a:pPr eaLnBrk="1" hangingPunct="1"/>
              <a:t>15</a:t>
            </a:fld>
            <a:endParaRPr lang="en-US" smtClean="0">
              <a:solidFill>
                <a:srgbClr val="000000"/>
              </a:solidFill>
            </a:endParaRPr>
          </a:p>
        </p:txBody>
      </p:sp>
    </p:spTree>
    <p:extLst>
      <p:ext uri="{BB962C8B-B14F-4D97-AF65-F5344CB8AC3E}">
        <p14:creationId xmlns:p14="http://schemas.microsoft.com/office/powerpoint/2010/main" val="2450799785"/>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ext Box 2"/>
          <p:cNvSpPr txBox="1">
            <a:spLocks noChangeArrowheads="1"/>
          </p:cNvSpPr>
          <p:nvPr/>
        </p:nvSpPr>
        <p:spPr bwMode="auto">
          <a:xfrm>
            <a:off x="288925" y="193675"/>
            <a:ext cx="79597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AVIRIS: Linden_haze_0.439_0.498um (simulated ABI band 1)</a:t>
            </a:r>
          </a:p>
        </p:txBody>
      </p:sp>
      <p:sp>
        <p:nvSpPr>
          <p:cNvPr id="151555" name="Text Box 3"/>
          <p:cNvSpPr txBox="1">
            <a:spLocks noChangeArrowheads="1"/>
          </p:cNvSpPr>
          <p:nvPr/>
        </p:nvSpPr>
        <p:spPr bwMode="auto">
          <a:xfrm>
            <a:off x="381000" y="5562600"/>
            <a:ext cx="10302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Smoke</a:t>
            </a:r>
          </a:p>
        </p:txBody>
      </p:sp>
      <p:pic>
        <p:nvPicPr>
          <p:cNvPr id="151556" name="Picture 4" descr="linden_haz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57" name="Picture 5" descr="linden_smoke_pl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3879850"/>
            <a:ext cx="2590800"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Line 6"/>
          <p:cNvSpPr>
            <a:spLocks noChangeShapeType="1"/>
          </p:cNvSpPr>
          <p:nvPr/>
        </p:nvSpPr>
        <p:spPr bwMode="auto">
          <a:xfrm flipV="1">
            <a:off x="5410200" y="4800600"/>
            <a:ext cx="1676400" cy="1676400"/>
          </a:xfrm>
          <a:prstGeom prst="line">
            <a:avLst/>
          </a:prstGeom>
          <a:noFill/>
          <a:ln w="9525">
            <a:solidFill>
              <a:schemeClr val="accent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59" name="Line 7"/>
          <p:cNvSpPr>
            <a:spLocks noChangeShapeType="1"/>
          </p:cNvSpPr>
          <p:nvPr/>
        </p:nvSpPr>
        <p:spPr bwMode="auto">
          <a:xfrm flipV="1">
            <a:off x="5638800" y="4495800"/>
            <a:ext cx="1447800" cy="1371600"/>
          </a:xfrm>
          <a:prstGeom prst="line">
            <a:avLst/>
          </a:prstGeom>
          <a:noFill/>
          <a:ln w="9525">
            <a:solidFill>
              <a:srgbClr val="CC99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1560" name="Text Box 8"/>
          <p:cNvSpPr txBox="1">
            <a:spLocks noChangeArrowheads="1"/>
          </p:cNvSpPr>
          <p:nvPr/>
        </p:nvSpPr>
        <p:spPr bwMode="auto">
          <a:xfrm>
            <a:off x="5486400" y="1066800"/>
            <a:ext cx="3444875" cy="91598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0.47 um band was added, in part, due to a request from Fred Mosher, then of the AWC</a:t>
            </a:r>
          </a:p>
        </p:txBody>
      </p:sp>
      <p:sp>
        <p:nvSpPr>
          <p:cNvPr id="15156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3F2A76-3220-4969-A675-B1A814BCB635}" type="slidenum">
              <a:rPr lang="en-US" smtClean="0">
                <a:solidFill>
                  <a:srgbClr val="000000"/>
                </a:solidFill>
              </a:rPr>
              <a:pPr eaLnBrk="1" hangingPunct="1"/>
              <a:t>16</a:t>
            </a:fld>
            <a:endParaRPr lang="en-US" smtClean="0">
              <a:solidFill>
                <a:srgbClr val="000000"/>
              </a:solidFill>
            </a:endParaRPr>
          </a:p>
        </p:txBody>
      </p:sp>
    </p:spTree>
    <p:extLst>
      <p:ext uri="{BB962C8B-B14F-4D97-AF65-F5344CB8AC3E}">
        <p14:creationId xmlns:p14="http://schemas.microsoft.com/office/powerpoint/2010/main" val="188090505"/>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123ADBFD-D52F-4C6D-8C61-87803B135E8F}" type="slidenum">
              <a:rPr lang="en-US" smtClean="0">
                <a:solidFill>
                  <a:srgbClr val="000000"/>
                </a:solidFill>
              </a:rPr>
              <a:pPr eaLnBrk="1" hangingPunct="1"/>
              <a:t>17</a:t>
            </a:fld>
            <a:endParaRPr lang="en-US" smtClean="0">
              <a:solidFill>
                <a:srgbClr val="000000"/>
              </a:solidFill>
            </a:endParaRPr>
          </a:p>
        </p:txBody>
      </p:sp>
      <p:pic>
        <p:nvPicPr>
          <p:cNvPr id="152579" name="Picture 2" descr="linden_smoke_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762000"/>
            <a:ext cx="7248525" cy="604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Text Box 3"/>
          <p:cNvSpPr txBox="1">
            <a:spLocks noChangeArrowheads="1"/>
          </p:cNvSpPr>
          <p:nvPr/>
        </p:nvSpPr>
        <p:spPr bwMode="auto">
          <a:xfrm>
            <a:off x="441325" y="193675"/>
            <a:ext cx="6224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00"/>
                </a:solidFill>
                <a:latin typeface="Times New Roman" pitchFamily="18" charset="0"/>
              </a:rPr>
              <a:t>Linden_0.577_0.696_um (simulated ABI band 2)</a:t>
            </a:r>
          </a:p>
        </p:txBody>
      </p:sp>
    </p:spTree>
    <p:extLst>
      <p:ext uri="{BB962C8B-B14F-4D97-AF65-F5344CB8AC3E}">
        <p14:creationId xmlns:p14="http://schemas.microsoft.com/office/powerpoint/2010/main" val="18342648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EF10344C-7EC1-48B7-A274-E0A86ECCE3A9}" type="slidenum">
              <a:rPr lang="en-US" smtClean="0">
                <a:solidFill>
                  <a:srgbClr val="000000"/>
                </a:solidFill>
              </a:rPr>
              <a:pPr eaLnBrk="1" hangingPunct="1"/>
              <a:t>18</a:t>
            </a:fld>
            <a:endParaRPr lang="en-US" smtClean="0">
              <a:solidFill>
                <a:srgbClr val="000000"/>
              </a:solidFill>
            </a:endParaRPr>
          </a:p>
        </p:txBody>
      </p:sp>
      <p:sp>
        <p:nvSpPr>
          <p:cNvPr id="153603" name="Text Box 2"/>
          <p:cNvSpPr txBox="1">
            <a:spLocks noChangeArrowheads="1"/>
          </p:cNvSpPr>
          <p:nvPr/>
        </p:nvSpPr>
        <p:spPr bwMode="auto">
          <a:xfrm>
            <a:off x="152400" y="609600"/>
            <a:ext cx="42878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01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Pre</a:t>
            </a:r>
            <a:r>
              <a:rPr lang="en-US" sz="2400">
                <a:solidFill>
                  <a:srgbClr val="FFFFFF"/>
                </a:solidFill>
                <a:latin typeface="Times New Roman" pitchFamily="18" charset="0"/>
              </a:rPr>
              <a:t>-burning</a:t>
            </a:r>
          </a:p>
        </p:txBody>
      </p:sp>
      <p:sp>
        <p:nvSpPr>
          <p:cNvPr id="153604" name="Text Box 3"/>
          <p:cNvSpPr txBox="1">
            <a:spLocks noChangeArrowheads="1"/>
          </p:cNvSpPr>
          <p:nvPr/>
        </p:nvSpPr>
        <p:spPr bwMode="auto">
          <a:xfrm>
            <a:off x="990600" y="76200"/>
            <a:ext cx="7242175"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3200" b="1">
                <a:solidFill>
                  <a:srgbClr val="FFFF00"/>
                </a:solidFill>
                <a:latin typeface="Times New Roman" pitchFamily="18" charset="0"/>
              </a:rPr>
              <a:t>MODIS Detects Burn Scars in Louisiana</a:t>
            </a:r>
            <a:endParaRPr lang="en-US" sz="3600">
              <a:solidFill>
                <a:srgbClr val="FFFF00"/>
              </a:solidFill>
              <a:latin typeface="Times New Roman" pitchFamily="18" charset="0"/>
            </a:endParaRPr>
          </a:p>
        </p:txBody>
      </p:sp>
      <p:sp>
        <p:nvSpPr>
          <p:cNvPr id="153605" name="Text Box 4"/>
          <p:cNvSpPr txBox="1">
            <a:spLocks noChangeArrowheads="1"/>
          </p:cNvSpPr>
          <p:nvPr/>
        </p:nvSpPr>
        <p:spPr bwMode="auto">
          <a:xfrm>
            <a:off x="-55563" y="6653213"/>
            <a:ext cx="839788"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90000"/>
              </a:lnSpc>
              <a:spcBef>
                <a:spcPct val="0"/>
              </a:spcBef>
              <a:spcAft>
                <a:spcPct val="0"/>
              </a:spcAft>
            </a:pPr>
            <a:r>
              <a:rPr lang="en-US" sz="1000">
                <a:solidFill>
                  <a:srgbClr val="000000"/>
                </a:solidFill>
                <a:latin typeface="Times New Roman" pitchFamily="18" charset="0"/>
              </a:rPr>
              <a:t>CIMSS, UW</a:t>
            </a:r>
            <a:endParaRPr lang="en-US" sz="1200">
              <a:solidFill>
                <a:srgbClr val="000000"/>
              </a:solidFill>
              <a:latin typeface="Times New Roman" pitchFamily="18" charset="0"/>
            </a:endParaRPr>
          </a:p>
        </p:txBody>
      </p:sp>
      <p:grpSp>
        <p:nvGrpSpPr>
          <p:cNvPr id="153606" name="Group 5"/>
          <p:cNvGrpSpPr>
            <a:grpSpLocks/>
          </p:cNvGrpSpPr>
          <p:nvPr/>
        </p:nvGrpSpPr>
        <p:grpSpPr bwMode="auto">
          <a:xfrm>
            <a:off x="0" y="1068388"/>
            <a:ext cx="9067800" cy="5789612"/>
            <a:chOff x="48" y="673"/>
            <a:chExt cx="5712" cy="3647"/>
          </a:xfrm>
        </p:grpSpPr>
        <p:pic>
          <p:nvPicPr>
            <p:cNvPr id="153609" name="Picture 6" descr="LA_SCARS_00245_17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3610" name="Group 7"/>
            <p:cNvGrpSpPr>
              <a:grpSpLocks/>
            </p:cNvGrpSpPr>
            <p:nvPr/>
          </p:nvGrpSpPr>
          <p:grpSpPr bwMode="auto">
            <a:xfrm>
              <a:off x="3024" y="673"/>
              <a:ext cx="2591" cy="2879"/>
              <a:chOff x="3024" y="673"/>
              <a:chExt cx="2591" cy="2879"/>
            </a:xfrm>
          </p:grpSpPr>
          <p:pic>
            <p:nvPicPr>
              <p:cNvPr id="153613" name="Picture 8" descr="LA_SCARS_00261_17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24" y="673"/>
                <a:ext cx="2591" cy="2879"/>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3614" name="Text Box 9"/>
              <p:cNvSpPr txBox="1">
                <a:spLocks noChangeArrowheads="1"/>
              </p:cNvSpPr>
              <p:nvPr/>
            </p:nvSpPr>
            <p:spPr bwMode="auto">
              <a:xfrm>
                <a:off x="3408" y="2067"/>
                <a:ext cx="1030" cy="237"/>
              </a:xfrm>
              <a:prstGeom prst="rect">
                <a:avLst/>
              </a:prstGeom>
              <a:solidFill>
                <a:srgbClr val="CCFFCC">
                  <a:alpha val="50195"/>
                </a:srgbClr>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lnSpc>
                    <a:spcPct val="70000"/>
                  </a:lnSpc>
                  <a:spcBef>
                    <a:spcPct val="0"/>
                  </a:spcBef>
                  <a:spcAft>
                    <a:spcPct val="0"/>
                  </a:spcAft>
                </a:pPr>
                <a:r>
                  <a:rPr lang="en-US" sz="2400">
                    <a:solidFill>
                      <a:srgbClr val="FF0000"/>
                    </a:solidFill>
                    <a:latin typeface="Times New Roman" pitchFamily="18" charset="0"/>
                  </a:rPr>
                  <a:t>Burn  Scars</a:t>
                </a:r>
              </a:p>
            </p:txBody>
          </p:sp>
          <p:sp>
            <p:nvSpPr>
              <p:cNvPr id="153615" name="Line 10"/>
              <p:cNvSpPr>
                <a:spLocks noChangeShapeType="1"/>
              </p:cNvSpPr>
              <p:nvPr/>
            </p:nvSpPr>
            <p:spPr bwMode="auto">
              <a:xfrm flipV="1">
                <a:off x="3888" y="1728"/>
                <a:ext cx="336" cy="33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6" name="Line 11"/>
              <p:cNvSpPr>
                <a:spLocks noChangeShapeType="1"/>
              </p:cNvSpPr>
              <p:nvPr/>
            </p:nvSpPr>
            <p:spPr bwMode="auto">
              <a:xfrm flipH="1" flipV="1">
                <a:off x="3264" y="1776"/>
                <a:ext cx="624" cy="2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7" name="Line 12"/>
              <p:cNvSpPr>
                <a:spLocks noChangeShapeType="1"/>
              </p:cNvSpPr>
              <p:nvPr/>
            </p:nvSpPr>
            <p:spPr bwMode="auto">
              <a:xfrm flipV="1">
                <a:off x="3888" y="1248"/>
                <a:ext cx="96" cy="8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53618" name="Line 13"/>
              <p:cNvSpPr>
                <a:spLocks noChangeShapeType="1"/>
              </p:cNvSpPr>
              <p:nvPr/>
            </p:nvSpPr>
            <p:spPr bwMode="auto">
              <a:xfrm>
                <a:off x="4368" y="2304"/>
                <a:ext cx="480" cy="76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3611" name="Text Box 14"/>
            <p:cNvSpPr txBox="1">
              <a:spLocks noChangeArrowheads="1"/>
            </p:cNvSpPr>
            <p:nvPr/>
          </p:nvSpPr>
          <p:spPr bwMode="auto">
            <a:xfrm>
              <a:off x="48" y="3600"/>
              <a:ext cx="5691" cy="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Scars (dark regions) caused by biomass burning in early September are</a:t>
              </a:r>
            </a:p>
            <a:p>
              <a:pPr fontAlgn="base">
                <a:spcBef>
                  <a:spcPct val="0"/>
                </a:spcBef>
                <a:spcAft>
                  <a:spcPct val="0"/>
                </a:spcAft>
              </a:pPr>
              <a:r>
                <a:rPr lang="en-US" sz="2400">
                  <a:solidFill>
                    <a:srgbClr val="FFFFFF"/>
                  </a:solidFill>
                  <a:latin typeface="Times New Roman" pitchFamily="18" charset="0"/>
                </a:rPr>
                <a:t>evident in MODIS 250 m NIR channel 2  (0.85 μm) imagery on the 17</a:t>
              </a:r>
              <a:r>
                <a:rPr lang="en-US" sz="2400" baseline="30000">
                  <a:solidFill>
                    <a:srgbClr val="FFFFFF"/>
                  </a:solidFill>
                  <a:latin typeface="Times New Roman" pitchFamily="18" charset="0"/>
                </a:rPr>
                <a:t>th</a:t>
              </a:r>
              <a:r>
                <a:rPr lang="en-US" sz="2400">
                  <a:solidFill>
                    <a:srgbClr val="FFFFFF"/>
                  </a:solidFill>
                  <a:latin typeface="Times New Roman" pitchFamily="18" charset="0"/>
                </a:rPr>
                <a:t>.</a:t>
              </a:r>
            </a:p>
          </p:txBody>
        </p:sp>
        <p:sp>
          <p:nvSpPr>
            <p:cNvPr id="153612" name="Text Box 15"/>
            <p:cNvSpPr txBox="1">
              <a:spLocks noChangeArrowheads="1"/>
            </p:cNvSpPr>
            <p:nvPr/>
          </p:nvSpPr>
          <p:spPr bwMode="auto">
            <a:xfrm>
              <a:off x="4572" y="4166"/>
              <a:ext cx="1188"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000">
                  <a:solidFill>
                    <a:srgbClr val="000000"/>
                  </a:solidFill>
                  <a:latin typeface="Times New Roman" pitchFamily="18" charset="0"/>
                </a:rPr>
                <a:t>MODIS Data from GSFC DAAC</a:t>
              </a:r>
              <a:endParaRPr lang="en-US" sz="2400">
                <a:solidFill>
                  <a:srgbClr val="000000"/>
                </a:solidFill>
                <a:latin typeface="Times New Roman" pitchFamily="18" charset="0"/>
              </a:endParaRPr>
            </a:p>
          </p:txBody>
        </p:sp>
      </p:grpSp>
      <p:sp>
        <p:nvSpPr>
          <p:cNvPr id="153607" name="Text Box 16"/>
          <p:cNvSpPr txBox="1">
            <a:spLocks noChangeArrowheads="1"/>
          </p:cNvSpPr>
          <p:nvPr/>
        </p:nvSpPr>
        <p:spPr bwMode="auto">
          <a:xfrm>
            <a:off x="4648200" y="609600"/>
            <a:ext cx="44069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17 September 2000--</a:t>
            </a:r>
            <a:r>
              <a:rPr lang="en-US" sz="2400">
                <a:solidFill>
                  <a:srgbClr val="000000"/>
                </a:solidFill>
                <a:latin typeface="Times New Roman" pitchFamily="18" charset="0"/>
              </a:rPr>
              <a:t> </a:t>
            </a:r>
            <a:r>
              <a:rPr lang="en-US" sz="2400">
                <a:solidFill>
                  <a:srgbClr val="FFFF00"/>
                </a:solidFill>
                <a:latin typeface="Times New Roman" pitchFamily="18" charset="0"/>
              </a:rPr>
              <a:t>Post</a:t>
            </a:r>
            <a:r>
              <a:rPr lang="en-US" sz="2400">
                <a:solidFill>
                  <a:srgbClr val="FFFFFF"/>
                </a:solidFill>
                <a:latin typeface="Times New Roman" pitchFamily="18" charset="0"/>
              </a:rPr>
              <a:t>-burning</a:t>
            </a:r>
          </a:p>
        </p:txBody>
      </p:sp>
      <p:sp>
        <p:nvSpPr>
          <p:cNvPr id="153608" name="Text Box 17"/>
          <p:cNvSpPr txBox="1">
            <a:spLocks noChangeArrowheads="1"/>
          </p:cNvSpPr>
          <p:nvPr/>
        </p:nvSpPr>
        <p:spPr bwMode="auto">
          <a:xfrm>
            <a:off x="228600" y="3886200"/>
            <a:ext cx="6629400" cy="841375"/>
          </a:xfrm>
          <a:prstGeom prst="rect">
            <a:avLst/>
          </a:prstGeom>
          <a:solidFill>
            <a:schemeClr val="bg1"/>
          </a:solidFill>
          <a:ln w="19050">
            <a:solidFill>
              <a:schemeClr val="accent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ABI will allow for diurnal characterizations of burn areas, this has implications for re-growth patterns.</a:t>
            </a:r>
            <a:endParaRPr lang="en-US" sz="2000">
              <a:solidFill>
                <a:srgbClr val="009999"/>
              </a:solidFill>
            </a:endParaRPr>
          </a:p>
        </p:txBody>
      </p:sp>
    </p:spTree>
    <p:extLst>
      <p:ext uri="{BB962C8B-B14F-4D97-AF65-F5344CB8AC3E}">
        <p14:creationId xmlns:p14="http://schemas.microsoft.com/office/powerpoint/2010/main" val="22954197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6AD7D8D-743A-4971-94AD-6EE68C3A07A7}" type="slidenum">
              <a:rPr lang="en-US" smtClean="0">
                <a:solidFill>
                  <a:srgbClr val="000000"/>
                </a:solidFill>
              </a:rPr>
              <a:pPr eaLnBrk="1" hangingPunct="1"/>
              <a:t>19</a:t>
            </a:fld>
            <a:endParaRPr lang="en-US" smtClean="0">
              <a:solidFill>
                <a:srgbClr val="000000"/>
              </a:solidFill>
            </a:endParaRPr>
          </a:p>
        </p:txBody>
      </p:sp>
      <p:sp>
        <p:nvSpPr>
          <p:cNvPr id="154627" name="Text Box 2"/>
          <p:cNvSpPr txBox="1">
            <a:spLocks noChangeArrowheads="1"/>
          </p:cNvSpPr>
          <p:nvPr/>
        </p:nvSpPr>
        <p:spPr bwMode="auto">
          <a:xfrm>
            <a:off x="1143000" y="0"/>
            <a:ext cx="69929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1.88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(or 1.38 </a:t>
            </a:r>
            <a:r>
              <a:rPr lang="en-US" sz="2400" b="1">
                <a:solidFill>
                  <a:srgbClr val="FFFF00"/>
                </a:solidFill>
                <a:latin typeface="Times New Roman" pitchFamily="18" charset="0"/>
                <a:sym typeface="Symbol" pitchFamily="18" charset="2"/>
              </a:rPr>
              <a:t></a:t>
            </a:r>
            <a:r>
              <a:rPr lang="en-US" sz="2400" b="1">
                <a:solidFill>
                  <a:srgbClr val="FFFF00"/>
                </a:solidFill>
                <a:latin typeface="Times New Roman" pitchFamily="18" charset="0"/>
              </a:rPr>
              <a:t>m) is helpful for contrail detection</a:t>
            </a:r>
          </a:p>
        </p:txBody>
      </p:sp>
      <p:sp>
        <p:nvSpPr>
          <p:cNvPr id="154628" name="Text Box 3"/>
          <p:cNvSpPr txBox="1">
            <a:spLocks noChangeArrowheads="1"/>
          </p:cNvSpPr>
          <p:nvPr/>
        </p:nvSpPr>
        <p:spPr bwMode="auto">
          <a:xfrm>
            <a:off x="855663" y="5867400"/>
            <a:ext cx="7742237"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000" dirty="0">
                <a:solidFill>
                  <a:srgbClr val="FFFFFF"/>
                </a:solidFill>
                <a:latin typeface="Times New Roman" pitchFamily="18" charset="0"/>
              </a:rPr>
              <a:t>Examples from MAS (</a:t>
            </a:r>
            <a:r>
              <a:rPr lang="en-US" sz="2000" dirty="0" err="1">
                <a:solidFill>
                  <a:srgbClr val="FFFFFF"/>
                </a:solidFill>
                <a:latin typeface="Times New Roman" pitchFamily="18" charset="0"/>
              </a:rPr>
              <a:t>Chs</a:t>
            </a:r>
            <a:r>
              <a:rPr lang="en-US" sz="2000" dirty="0">
                <a:solidFill>
                  <a:srgbClr val="FFFFFF"/>
                </a:solidFill>
                <a:latin typeface="Times New Roman" pitchFamily="18" charset="0"/>
              </a:rPr>
              <a:t> 2, 10, 16).</a:t>
            </a:r>
          </a:p>
          <a:p>
            <a:pPr algn="ctr" fontAlgn="base">
              <a:spcBef>
                <a:spcPct val="0"/>
              </a:spcBef>
              <a:spcAft>
                <a:spcPct val="0"/>
              </a:spcAft>
            </a:pPr>
            <a:r>
              <a:rPr lang="en-US" sz="2000" dirty="0">
                <a:solidFill>
                  <a:srgbClr val="FFFFFF"/>
                </a:solidFill>
                <a:latin typeface="Times New Roman" pitchFamily="18" charset="0"/>
              </a:rPr>
              <a:t>Contrail detection is important when estimating many surface parameters. </a:t>
            </a:r>
          </a:p>
          <a:p>
            <a:pPr algn="ctr" fontAlgn="base">
              <a:spcBef>
                <a:spcPct val="0"/>
              </a:spcBef>
              <a:spcAft>
                <a:spcPct val="0"/>
              </a:spcAft>
            </a:pPr>
            <a:r>
              <a:rPr lang="en-US" sz="2000" dirty="0">
                <a:solidFill>
                  <a:srgbClr val="FFFFFF"/>
                </a:solidFill>
                <a:latin typeface="Times New Roman" pitchFamily="18" charset="0"/>
              </a:rPr>
              <a:t>There is also interest in the climate change community.</a:t>
            </a:r>
          </a:p>
        </p:txBody>
      </p:sp>
      <p:pic>
        <p:nvPicPr>
          <p:cNvPr id="154629" name="Picture 4" descr="nasalogo199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70613"/>
            <a:ext cx="838200" cy="68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 name="Group 2"/>
          <p:cNvGrpSpPr/>
          <p:nvPr/>
        </p:nvGrpSpPr>
        <p:grpSpPr>
          <a:xfrm>
            <a:off x="152400" y="457200"/>
            <a:ext cx="8839200" cy="5451475"/>
            <a:chOff x="152400" y="457200"/>
            <a:chExt cx="8839200" cy="5451475"/>
          </a:xfrm>
        </p:grpSpPr>
        <p:pic>
          <p:nvPicPr>
            <p:cNvPr id="154631" name="Picture 6" descr="mas_contra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457200"/>
              <a:ext cx="8839200" cy="545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32" name="Oval 7"/>
            <p:cNvSpPr>
              <a:spLocks noChangeArrowheads="1"/>
            </p:cNvSpPr>
            <p:nvPr/>
          </p:nvSpPr>
          <p:spPr bwMode="auto">
            <a:xfrm rot="419213">
              <a:off x="7239000" y="990600"/>
              <a:ext cx="838200" cy="3886200"/>
            </a:xfrm>
            <a:prstGeom prst="ellipse">
              <a:avLst/>
            </a:prstGeom>
            <a:noFill/>
            <a:ln w="25400">
              <a:solidFill>
                <a:srgbClr val="FFFF00"/>
              </a:solidFill>
              <a:round/>
              <a:headEnd/>
              <a:tailEnd/>
            </a:ln>
            <a:effectLst/>
            <a:extLst>
              <a:ext uri="{909E8E84-426E-40DD-AFC4-6F175D3DCCD1}">
                <a14:hiddenFill xmlns:a14="http://schemas.microsoft.com/office/drawing/2010/main">
                  <a:solidFill>
                    <a:srgbClr val="FFFF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Tree>
    <p:extLst>
      <p:ext uri="{BB962C8B-B14F-4D97-AF65-F5344CB8AC3E}">
        <p14:creationId xmlns:p14="http://schemas.microsoft.com/office/powerpoint/2010/main" val="341082322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2</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sp>
        <p:nvSpPr>
          <p:cNvPr id="10" name="Content Placeholder 3"/>
          <p:cNvSpPr>
            <a:spLocks noGrp="1"/>
          </p:cNvSpPr>
          <p:nvPr>
            <p:ph idx="1"/>
          </p:nvPr>
        </p:nvSpPr>
        <p:spPr>
          <a:xfrm>
            <a:off x="381000" y="1219200"/>
            <a:ext cx="8229600" cy="4525963"/>
          </a:xfrm>
        </p:spPr>
        <p:txBody>
          <a:bodyPr/>
          <a:lstStyle/>
          <a:p>
            <a:pPr eaLnBrk="1" hangingPunct="1"/>
            <a:r>
              <a:rPr lang="en-US" dirty="0" smtClean="0">
                <a:solidFill>
                  <a:schemeClr val="bg1"/>
                </a:solidFill>
              </a:rPr>
              <a:t>GOES-R series ABI</a:t>
            </a:r>
          </a:p>
          <a:p>
            <a:pPr lvl="1" eaLnBrk="1" hangingPunct="1"/>
            <a:r>
              <a:rPr lang="en-US" dirty="0" smtClean="0">
                <a:solidFill>
                  <a:srgbClr val="FFFF00"/>
                </a:solidFill>
              </a:rPr>
              <a:t>Overview</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endParaRPr lang="en-US" dirty="0" smtClean="0">
              <a:solidFill>
                <a:schemeClr val="bg1"/>
              </a:solidFill>
            </a:endParaRPr>
          </a:p>
          <a:p>
            <a:pPr eaLnBrk="1" hangingPunct="1"/>
            <a:r>
              <a:rPr lang="en-US" dirty="0">
                <a:solidFill>
                  <a:schemeClr val="bg1"/>
                </a:solidFill>
              </a:rPr>
              <a:t>ABS</a:t>
            </a:r>
          </a:p>
          <a:p>
            <a:pPr eaLnBrk="1" hangingPunct="1"/>
            <a:r>
              <a:rPr lang="en-US" dirty="0" smtClean="0">
                <a:solidFill>
                  <a:schemeClr val="bg1"/>
                </a:solidFill>
              </a:rPr>
              <a:t>Summary</a:t>
            </a:r>
          </a:p>
        </p:txBody>
      </p:sp>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12116"/>
          <a:stretch/>
        </p:blipFill>
        <p:spPr>
          <a:xfrm>
            <a:off x="3733800" y="2513111"/>
            <a:ext cx="5323322" cy="4040089"/>
          </a:xfrm>
          <a:prstGeom prst="rect">
            <a:avLst/>
          </a:prstGeom>
        </p:spPr>
      </p:pic>
    </p:spTree>
    <p:extLst>
      <p:ext uri="{BB962C8B-B14F-4D97-AF65-F5344CB8AC3E}">
        <p14:creationId xmlns:p14="http://schemas.microsoft.com/office/powerpoint/2010/main" val="369497719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828800"/>
            <a:ext cx="70104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Text Box 3"/>
          <p:cNvSpPr txBox="1">
            <a:spLocks noChangeArrowheads="1"/>
          </p:cNvSpPr>
          <p:nvPr/>
        </p:nvSpPr>
        <p:spPr bwMode="auto">
          <a:xfrm>
            <a:off x="1600200" y="0"/>
            <a:ext cx="59055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sz="3600" dirty="0">
                <a:solidFill>
                  <a:srgbClr val="000000"/>
                </a:solidFill>
              </a:rPr>
              <a:t>ABI </a:t>
            </a:r>
            <a:r>
              <a:rPr lang="en-US" sz="3600" dirty="0" smtClean="0">
                <a:solidFill>
                  <a:srgbClr val="000000"/>
                </a:solidFill>
              </a:rPr>
              <a:t>(</a:t>
            </a:r>
            <a:r>
              <a:rPr lang="en-US" sz="3600" dirty="0">
                <a:solidFill>
                  <a:srgbClr val="000000"/>
                </a:solidFill>
              </a:rPr>
              <a:t>1.61 um)</a:t>
            </a:r>
            <a:br>
              <a:rPr lang="en-US" sz="3600" dirty="0">
                <a:solidFill>
                  <a:srgbClr val="000000"/>
                </a:solidFill>
              </a:rPr>
            </a:br>
            <a:r>
              <a:rPr lang="en-US" dirty="0">
                <a:solidFill>
                  <a:srgbClr val="000000"/>
                </a:solidFill>
              </a:rPr>
              <a:t>Example of MAS 0.66 and 1.61 um</a:t>
            </a:r>
          </a:p>
        </p:txBody>
      </p:sp>
      <p:sp>
        <p:nvSpPr>
          <p:cNvPr id="12292" name="Text Box 5"/>
          <p:cNvSpPr txBox="1">
            <a:spLocks noChangeArrowheads="1"/>
          </p:cNvSpPr>
          <p:nvPr/>
        </p:nvSpPr>
        <p:spPr bwMode="auto">
          <a:xfrm>
            <a:off x="0" y="914400"/>
            <a:ext cx="919162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charset="0"/>
              </a:defRPr>
            </a:lvl1pPr>
            <a:lvl2pPr marL="742950" indent="-285750">
              <a:defRPr sz="2400">
                <a:solidFill>
                  <a:schemeClr val="tx1"/>
                </a:solidFill>
                <a:latin typeface="Times New Roman" charset="0"/>
              </a:defRPr>
            </a:lvl2pPr>
            <a:lvl3pPr marL="1143000" indent="-228600">
              <a:defRPr sz="2400">
                <a:solidFill>
                  <a:schemeClr val="tx1"/>
                </a:solidFill>
                <a:latin typeface="Times New Roman" charset="0"/>
              </a:defRPr>
            </a:lvl3pPr>
            <a:lvl4pPr marL="1600200" indent="-228600">
              <a:defRPr sz="2400">
                <a:solidFill>
                  <a:schemeClr val="tx1"/>
                </a:solidFill>
                <a:latin typeface="Times New Roman" charset="0"/>
              </a:defRPr>
            </a:lvl4pPr>
            <a:lvl5pPr marL="2057400" indent="-228600">
              <a:defRPr sz="2400">
                <a:solidFill>
                  <a:schemeClr val="tx1"/>
                </a:solidFill>
                <a:latin typeface="Times New Roman" charset="0"/>
              </a:defRPr>
            </a:lvl5pPr>
            <a:lvl6pPr marL="2514600" indent="-228600" eaLnBrk="0" fontAlgn="base" hangingPunct="0">
              <a:spcBef>
                <a:spcPct val="0"/>
              </a:spcBef>
              <a:spcAft>
                <a:spcPct val="0"/>
              </a:spcAft>
              <a:defRPr sz="2400">
                <a:solidFill>
                  <a:schemeClr val="tx1"/>
                </a:solidFill>
                <a:latin typeface="Times New Roman" charset="0"/>
              </a:defRPr>
            </a:lvl6pPr>
            <a:lvl7pPr marL="2971800" indent="-228600" eaLnBrk="0" fontAlgn="base" hangingPunct="0">
              <a:spcBef>
                <a:spcPct val="0"/>
              </a:spcBef>
              <a:spcAft>
                <a:spcPct val="0"/>
              </a:spcAft>
              <a:defRPr sz="2400">
                <a:solidFill>
                  <a:schemeClr val="tx1"/>
                </a:solidFill>
                <a:latin typeface="Times New Roman" charset="0"/>
              </a:defRPr>
            </a:lvl7pPr>
            <a:lvl8pPr marL="3429000" indent="-228600" eaLnBrk="0" fontAlgn="base" hangingPunct="0">
              <a:spcBef>
                <a:spcPct val="0"/>
              </a:spcBef>
              <a:spcAft>
                <a:spcPct val="0"/>
              </a:spcAft>
              <a:defRPr sz="2400">
                <a:solidFill>
                  <a:schemeClr val="tx1"/>
                </a:solidFill>
                <a:latin typeface="Times New Roman" charset="0"/>
              </a:defRPr>
            </a:lvl8pPr>
            <a:lvl9pPr marL="3886200" indent="-228600" eaLnBrk="0" fontAlgn="base" hangingPunct="0">
              <a:spcBef>
                <a:spcPct val="0"/>
              </a:spcBef>
              <a:spcAft>
                <a:spcPct val="0"/>
              </a:spcAft>
              <a:defRPr sz="2400">
                <a:solidFill>
                  <a:schemeClr val="tx1"/>
                </a:solidFill>
                <a:latin typeface="Times New Roman" charset="0"/>
              </a:defRPr>
            </a:lvl9pPr>
          </a:lstStyle>
          <a:p>
            <a:pPr algn="ctr"/>
            <a:r>
              <a:rPr lang="en-US">
                <a:solidFill>
                  <a:srgbClr val="000000"/>
                </a:solidFill>
              </a:rPr>
              <a:t>convective cumulonimbus surrounded by lower-level water clouds</a:t>
            </a:r>
          </a:p>
          <a:p>
            <a:pPr algn="ctr"/>
            <a:r>
              <a:rPr lang="en-US">
                <a:solidFill>
                  <a:srgbClr val="000000"/>
                </a:solidFill>
              </a:rPr>
              <a:t>(King et al., JAOT, August 1996)</a:t>
            </a:r>
          </a:p>
        </p:txBody>
      </p:sp>
    </p:spTree>
    <p:extLst>
      <p:ext uri="{BB962C8B-B14F-4D97-AF65-F5344CB8AC3E}">
        <p14:creationId xmlns:p14="http://schemas.microsoft.com/office/powerpoint/2010/main" val="21591189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0F6CC43-6B9F-49CF-BA2B-35E82654480F}" type="slidenum">
              <a:rPr lang="en-US" smtClean="0">
                <a:solidFill>
                  <a:srgbClr val="000000"/>
                </a:solidFill>
              </a:rPr>
              <a:pPr eaLnBrk="1" hangingPunct="1"/>
              <a:t>21</a:t>
            </a:fld>
            <a:endParaRPr lang="en-US" smtClean="0">
              <a:solidFill>
                <a:srgbClr val="000000"/>
              </a:solidFill>
            </a:endParaRPr>
          </a:p>
        </p:txBody>
      </p:sp>
      <p:grpSp>
        <p:nvGrpSpPr>
          <p:cNvPr id="156675" name="Group 2"/>
          <p:cNvGrpSpPr>
            <a:grpSpLocks/>
          </p:cNvGrpSpPr>
          <p:nvPr/>
        </p:nvGrpSpPr>
        <p:grpSpPr bwMode="auto">
          <a:xfrm>
            <a:off x="1279525" y="228600"/>
            <a:ext cx="6535738" cy="6535738"/>
            <a:chOff x="806" y="144"/>
            <a:chExt cx="4117" cy="4117"/>
          </a:xfrm>
        </p:grpSpPr>
        <p:pic>
          <p:nvPicPr>
            <p:cNvPr id="156678" name="Picture 3" descr="ch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4"/>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9" name="Oval 4"/>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6676" name="Text Box 5"/>
          <p:cNvSpPr txBox="1">
            <a:spLocks noChangeArrowheads="1"/>
          </p:cNvSpPr>
          <p:nvPr/>
        </p:nvSpPr>
        <p:spPr bwMode="auto">
          <a:xfrm>
            <a:off x="5165725" y="3394075"/>
            <a:ext cx="8794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6677" name="Text Box 6"/>
          <p:cNvSpPr txBox="1">
            <a:spLocks noChangeArrowheads="1"/>
          </p:cNvSpPr>
          <p:nvPr/>
        </p:nvSpPr>
        <p:spPr bwMode="auto">
          <a:xfrm>
            <a:off x="212725" y="76200"/>
            <a:ext cx="6888163"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0.65 µm  -- Snow is bright (but so are clouds).</a:t>
            </a:r>
          </a:p>
        </p:txBody>
      </p:sp>
    </p:spTree>
    <p:extLst>
      <p:ext uri="{BB962C8B-B14F-4D97-AF65-F5344CB8AC3E}">
        <p14:creationId xmlns:p14="http://schemas.microsoft.com/office/powerpoint/2010/main" val="222742018"/>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5650" name="Group 2"/>
          <p:cNvGrpSpPr>
            <a:grpSpLocks/>
          </p:cNvGrpSpPr>
          <p:nvPr/>
        </p:nvGrpSpPr>
        <p:grpSpPr bwMode="auto">
          <a:xfrm>
            <a:off x="1279525" y="227013"/>
            <a:ext cx="6535738" cy="6535737"/>
            <a:chOff x="806" y="143"/>
            <a:chExt cx="4117" cy="4117"/>
          </a:xfrm>
        </p:grpSpPr>
        <p:pic>
          <p:nvPicPr>
            <p:cNvPr id="155653" name="Picture 3" descr="ch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 y="143"/>
              <a:ext cx="4117" cy="4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Text Box 4"/>
            <p:cNvSpPr txBox="1">
              <a:spLocks noChangeArrowheads="1"/>
            </p:cNvSpPr>
            <p:nvPr/>
          </p:nvSpPr>
          <p:spPr bwMode="auto">
            <a:xfrm>
              <a:off x="3254" y="2138"/>
              <a:ext cx="55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Snow</a:t>
              </a:r>
              <a:endParaRPr lang="en-US" sz="2400">
                <a:solidFill>
                  <a:srgbClr val="000000"/>
                </a:solidFill>
                <a:latin typeface="Times New Roman" pitchFamily="18" charset="0"/>
              </a:endParaRPr>
            </a:p>
          </p:txBody>
        </p:sp>
        <p:sp>
          <p:nvSpPr>
            <p:cNvPr id="155655" name="Oval 5"/>
            <p:cNvSpPr>
              <a:spLocks noChangeArrowheads="1"/>
            </p:cNvSpPr>
            <p:nvPr/>
          </p:nvSpPr>
          <p:spPr bwMode="auto">
            <a:xfrm>
              <a:off x="3120" y="1920"/>
              <a:ext cx="816" cy="528"/>
            </a:xfrm>
            <a:prstGeom prst="ellipse">
              <a:avLst/>
            </a:prstGeom>
            <a:noFill/>
            <a:ln w="19050">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grpSp>
      <p:sp>
        <p:nvSpPr>
          <p:cNvPr id="155651" name="Text Box 6"/>
          <p:cNvSpPr txBox="1">
            <a:spLocks noChangeArrowheads="1"/>
          </p:cNvSpPr>
          <p:nvPr/>
        </p:nvSpPr>
        <p:spPr bwMode="auto">
          <a:xfrm>
            <a:off x="212725" y="76200"/>
            <a:ext cx="4375150" cy="457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000000"/>
                </a:solidFill>
                <a:latin typeface="Times New Roman" pitchFamily="18" charset="0"/>
              </a:rPr>
              <a:t>MODIS 1.6 µm -- Snow is darker.</a:t>
            </a:r>
          </a:p>
        </p:txBody>
      </p:sp>
      <p:sp>
        <p:nvSpPr>
          <p:cNvPr id="155652"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AE25A29-02F9-43E2-AF15-7911883B3EEF}" type="slidenum">
              <a:rPr lang="en-US" smtClean="0">
                <a:solidFill>
                  <a:srgbClr val="000000"/>
                </a:solidFill>
              </a:rPr>
              <a:pPr eaLnBrk="1" hangingPunct="1"/>
              <a:t>22</a:t>
            </a:fld>
            <a:endParaRPr lang="en-US" smtClean="0">
              <a:solidFill>
                <a:srgbClr val="000000"/>
              </a:solidFill>
            </a:endParaRPr>
          </a:p>
        </p:txBody>
      </p:sp>
    </p:spTree>
    <p:extLst>
      <p:ext uri="{BB962C8B-B14F-4D97-AF65-F5344CB8AC3E}">
        <p14:creationId xmlns:p14="http://schemas.microsoft.com/office/powerpoint/2010/main" val="2617409096"/>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7E9163A-E4D9-4F1C-9266-B416873572A5}" type="slidenum">
              <a:rPr lang="en-US">
                <a:solidFill>
                  <a:srgbClr val="000000"/>
                </a:solidFill>
              </a:rPr>
              <a:pPr eaLnBrk="1" hangingPunct="1"/>
              <a:t>23</a:t>
            </a:fld>
            <a:endParaRPr lang="en-US">
              <a:solidFill>
                <a:srgbClr val="000000"/>
              </a:solidFill>
            </a:endParaRPr>
          </a:p>
        </p:txBody>
      </p:sp>
      <p:pic>
        <p:nvPicPr>
          <p:cNvPr id="161795" name="Picture 2" descr="diff_7-13_neg_stamped_smoothed_box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524000"/>
            <a:ext cx="3189288" cy="478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Text Box 3"/>
          <p:cNvSpPr txBox="1">
            <a:spLocks noChangeArrowheads="1"/>
          </p:cNvSpPr>
          <p:nvPr/>
        </p:nvSpPr>
        <p:spPr bwMode="auto">
          <a:xfrm>
            <a:off x="1547813" y="152400"/>
            <a:ext cx="605155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b="1">
                <a:solidFill>
                  <a:srgbClr val="FFFF00"/>
                </a:solidFill>
                <a:latin typeface="Times New Roman" pitchFamily="18" charset="0"/>
              </a:rPr>
              <a:t>GOES-R ABI will detect SO2 plumes</a:t>
            </a:r>
          </a:p>
          <a:p>
            <a:pPr algn="ctr" fontAlgn="base">
              <a:spcBef>
                <a:spcPct val="0"/>
              </a:spcBef>
              <a:spcAft>
                <a:spcPct val="0"/>
              </a:spcAft>
              <a:buClr>
                <a:srgbClr val="000000"/>
              </a:buClr>
              <a:buSzPct val="100000"/>
              <a:buFont typeface="Times New Roman" pitchFamily="18" charset="0"/>
              <a:buNone/>
            </a:pPr>
            <a:r>
              <a:rPr lang="en-GB" sz="2000">
                <a:solidFill>
                  <a:srgbClr val="FFFF00"/>
                </a:solidFill>
                <a:latin typeface="Times New Roman" pitchFamily="18" charset="0"/>
              </a:rPr>
              <a:t>Water Vapor Band Difference </a:t>
            </a:r>
            <a:r>
              <a:rPr lang="en-US" sz="2000">
                <a:solidFill>
                  <a:srgbClr val="FFFF00"/>
                </a:solidFill>
                <a:latin typeface="Times New Roman" pitchFamily="18" charset="0"/>
              </a:rPr>
              <a:t>convolved from AIRS data</a:t>
            </a:r>
          </a:p>
          <a:p>
            <a:pPr algn="ctr" fontAlgn="base">
              <a:spcBef>
                <a:spcPct val="0"/>
              </a:spcBef>
              <a:spcAft>
                <a:spcPct val="0"/>
              </a:spcAft>
              <a:buClr>
                <a:srgbClr val="000000"/>
              </a:buClr>
              <a:buSzPct val="100000"/>
              <a:buFont typeface="Times New Roman" pitchFamily="18" charset="0"/>
              <a:buNone/>
            </a:pPr>
            <a:r>
              <a:rPr lang="en-US" sz="2000">
                <a:solidFill>
                  <a:srgbClr val="FFFF00"/>
                </a:solidFill>
                <a:latin typeface="Times New Roman" pitchFamily="18" charset="0"/>
              </a:rPr>
              <a:t>sees 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 from Montserrat Island, West Indies</a:t>
            </a:r>
            <a:endParaRPr lang="en-GB" sz="2000">
              <a:solidFill>
                <a:srgbClr val="FFFF00"/>
              </a:solidFill>
              <a:latin typeface="Times New Roman" pitchFamily="18" charset="0"/>
            </a:endParaRPr>
          </a:p>
        </p:txBody>
      </p:sp>
      <p:sp>
        <p:nvSpPr>
          <p:cNvPr id="161797" name="Rectangle 4"/>
          <p:cNvSpPr>
            <a:spLocks noChangeArrowheads="1"/>
          </p:cNvSpPr>
          <p:nvPr/>
        </p:nvSpPr>
        <p:spPr bwMode="auto">
          <a:xfrm>
            <a:off x="381000" y="2667000"/>
            <a:ext cx="3962400" cy="3352800"/>
          </a:xfrm>
          <a:prstGeom prst="rect">
            <a:avLst/>
          </a:prstGeom>
          <a:noFill/>
          <a:ln w="317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798" name="Text Box 5"/>
          <p:cNvSpPr txBox="1">
            <a:spLocks noChangeArrowheads="1"/>
          </p:cNvSpPr>
          <p:nvPr/>
        </p:nvSpPr>
        <p:spPr bwMode="auto">
          <a:xfrm>
            <a:off x="377825" y="6019800"/>
            <a:ext cx="3965575"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a:solidFill>
                  <a:srgbClr val="FFFF00"/>
                </a:solidFill>
                <a:latin typeface="Times New Roman" pitchFamily="18" charset="0"/>
              </a:rPr>
              <a:t>Current GOES Imager can not </a:t>
            </a:r>
          </a:p>
          <a:p>
            <a:pPr eaLnBrk="1" fontAlgn="base" hangingPunct="1">
              <a:spcBef>
                <a:spcPct val="0"/>
              </a:spcBef>
              <a:spcAft>
                <a:spcPct val="0"/>
              </a:spcAft>
            </a:pPr>
            <a:r>
              <a:rPr lang="en-US" sz="2400">
                <a:solidFill>
                  <a:srgbClr val="FFFF00"/>
                </a:solidFill>
                <a:latin typeface="Times New Roman" pitchFamily="18" charset="0"/>
              </a:rPr>
              <a:t>detect SO</a:t>
            </a:r>
            <a:r>
              <a:rPr lang="en-US" sz="2400" baseline="-25000">
                <a:solidFill>
                  <a:srgbClr val="FFFF00"/>
                </a:solidFill>
                <a:latin typeface="Times New Roman" pitchFamily="18" charset="0"/>
              </a:rPr>
              <a:t>2</a:t>
            </a:r>
          </a:p>
        </p:txBody>
      </p:sp>
      <p:sp>
        <p:nvSpPr>
          <p:cNvPr id="161799" name="Text Box 6"/>
          <p:cNvSpPr txBox="1">
            <a:spLocks noChangeArrowheads="1"/>
          </p:cNvSpPr>
          <p:nvPr/>
        </p:nvSpPr>
        <p:spPr bwMode="auto">
          <a:xfrm rot="-1944080">
            <a:off x="374650" y="3487738"/>
            <a:ext cx="4349750" cy="1922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3600" i="1">
                <a:solidFill>
                  <a:srgbClr val="FFFF00"/>
                </a:solidFill>
                <a:latin typeface="Times New Roman" pitchFamily="18" charset="0"/>
              </a:rPr>
              <a:t>Current GOES Imager</a:t>
            </a:r>
          </a:p>
          <a:p>
            <a:pPr eaLnBrk="1" fontAlgn="base" hangingPunct="1">
              <a:spcBef>
                <a:spcPct val="0"/>
              </a:spcBef>
              <a:spcAft>
                <a:spcPct val="0"/>
              </a:spcAft>
            </a:pPr>
            <a:endParaRPr lang="en-US" sz="1200" i="1">
              <a:solidFill>
                <a:srgbClr val="FFFF00"/>
              </a:solidFill>
              <a:latin typeface="Times New Roman" pitchFamily="18" charset="0"/>
            </a:endParaRPr>
          </a:p>
          <a:p>
            <a:pPr eaLnBrk="1" fontAlgn="base" hangingPunct="1">
              <a:spcBef>
                <a:spcPct val="0"/>
              </a:spcBef>
              <a:spcAft>
                <a:spcPct val="0"/>
              </a:spcAft>
            </a:pPr>
            <a:r>
              <a:rPr lang="en-US" sz="3600" i="1">
                <a:solidFill>
                  <a:srgbClr val="FFFF00"/>
                </a:solidFill>
                <a:latin typeface="Times New Roman" pitchFamily="18" charset="0"/>
              </a:rPr>
              <a:t>No skill in monitoring</a:t>
            </a:r>
          </a:p>
          <a:p>
            <a:pPr eaLnBrk="1" fontAlgn="base" hangingPunct="1">
              <a:spcBef>
                <a:spcPct val="0"/>
              </a:spcBef>
              <a:spcAft>
                <a:spcPct val="0"/>
              </a:spcAft>
            </a:pPr>
            <a:endParaRPr lang="en-US" sz="3600" i="1">
              <a:solidFill>
                <a:srgbClr val="FFFF00"/>
              </a:solidFill>
              <a:latin typeface="Times New Roman" pitchFamily="18" charset="0"/>
            </a:endParaRPr>
          </a:p>
        </p:txBody>
      </p:sp>
      <p:sp>
        <p:nvSpPr>
          <p:cNvPr id="161800" name="Text Box 7"/>
          <p:cNvSpPr txBox="1">
            <a:spLocks noChangeArrowheads="1"/>
          </p:cNvSpPr>
          <p:nvPr/>
        </p:nvSpPr>
        <p:spPr bwMode="auto">
          <a:xfrm>
            <a:off x="5451475" y="6324600"/>
            <a:ext cx="31067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5pPr>
            <a:lvl6pPr marL="25146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6pPr>
            <a:lvl7pPr marL="29718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7pPr>
            <a:lvl8pPr marL="34290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8pPr>
            <a:lvl9pPr marL="3886200" indent="-228600"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tx1"/>
                </a:solidFill>
                <a:latin typeface="Arial" charset="0"/>
              </a:defRPr>
            </a:lvl9pPr>
          </a:lstStyle>
          <a:p>
            <a:pPr algn="ctr" fontAlgn="base">
              <a:spcBef>
                <a:spcPct val="0"/>
              </a:spcBef>
              <a:spcAft>
                <a:spcPct val="0"/>
              </a:spcAft>
              <a:buClr>
                <a:srgbClr val="000000"/>
              </a:buClr>
              <a:buSzPct val="100000"/>
              <a:buFont typeface="Times New Roman" pitchFamily="18" charset="0"/>
              <a:buNone/>
            </a:pPr>
            <a:r>
              <a:rPr lang="en-GB" sz="2400">
                <a:solidFill>
                  <a:srgbClr val="FFFF00"/>
                </a:solidFill>
                <a:latin typeface="Times New Roman" pitchFamily="18" charset="0"/>
              </a:rPr>
              <a:t>ABI 7.34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 – 13.3 </a:t>
            </a:r>
            <a:r>
              <a:rPr lang="en-US" sz="2400">
                <a:solidFill>
                  <a:srgbClr val="FFFF00"/>
                </a:solidFill>
                <a:latin typeface="Times New Roman" pitchFamily="18" charset="0"/>
                <a:cs typeface="Times New Roman" pitchFamily="18" charset="0"/>
              </a:rPr>
              <a:t>μ</a:t>
            </a:r>
            <a:r>
              <a:rPr lang="en-GB" sz="2400">
                <a:solidFill>
                  <a:srgbClr val="FFFF00"/>
                </a:solidFill>
                <a:latin typeface="Times New Roman" pitchFamily="18" charset="0"/>
              </a:rPr>
              <a:t>m</a:t>
            </a:r>
          </a:p>
        </p:txBody>
      </p:sp>
      <p:sp>
        <p:nvSpPr>
          <p:cNvPr id="161801" name="Oval 8"/>
          <p:cNvSpPr>
            <a:spLocks noChangeArrowheads="1"/>
          </p:cNvSpPr>
          <p:nvPr/>
        </p:nvSpPr>
        <p:spPr bwMode="auto">
          <a:xfrm rot="2097913">
            <a:off x="5791200" y="2274888"/>
            <a:ext cx="990600" cy="1436687"/>
          </a:xfrm>
          <a:prstGeom prst="ellipse">
            <a:avLst/>
          </a:prstGeom>
          <a:noFill/>
          <a:ln w="254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61802" name="Text Box 9"/>
          <p:cNvSpPr txBox="1">
            <a:spLocks noChangeArrowheads="1"/>
          </p:cNvSpPr>
          <p:nvPr/>
        </p:nvSpPr>
        <p:spPr bwMode="auto">
          <a:xfrm>
            <a:off x="6324600" y="1889125"/>
            <a:ext cx="13033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000">
                <a:solidFill>
                  <a:srgbClr val="FFFF00"/>
                </a:solidFill>
                <a:latin typeface="Times New Roman" pitchFamily="18" charset="0"/>
              </a:rPr>
              <a:t>SO</a:t>
            </a:r>
            <a:r>
              <a:rPr lang="en-US" sz="2000" baseline="-25000">
                <a:solidFill>
                  <a:srgbClr val="FFFF00"/>
                </a:solidFill>
                <a:latin typeface="Times New Roman" pitchFamily="18" charset="0"/>
              </a:rPr>
              <a:t>2</a:t>
            </a:r>
            <a:r>
              <a:rPr lang="en-US" sz="2000">
                <a:solidFill>
                  <a:srgbClr val="FFFF00"/>
                </a:solidFill>
                <a:latin typeface="Times New Roman" pitchFamily="18" charset="0"/>
              </a:rPr>
              <a:t> Plume</a:t>
            </a:r>
          </a:p>
        </p:txBody>
      </p:sp>
      <p:sp>
        <p:nvSpPr>
          <p:cNvPr id="161803" name="Text Box 10"/>
          <p:cNvSpPr txBox="1">
            <a:spLocks noChangeArrowheads="1"/>
          </p:cNvSpPr>
          <p:nvPr/>
        </p:nvSpPr>
        <p:spPr bwMode="auto">
          <a:xfrm rot="-5400000">
            <a:off x="7058819" y="4080669"/>
            <a:ext cx="38036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FF"/>
                </a:solidFill>
              </a:rPr>
              <a:t>Figure courtesy of Kris Karnauskas</a:t>
            </a:r>
            <a:r>
              <a:rPr lang="en-US">
                <a:solidFill>
                  <a:srgbClr val="000000"/>
                </a:solidFill>
              </a:rPr>
              <a:t> </a:t>
            </a:r>
          </a:p>
        </p:txBody>
      </p:sp>
    </p:spTree>
    <p:extLst>
      <p:ext uri="{BB962C8B-B14F-4D97-AF65-F5344CB8AC3E}">
        <p14:creationId xmlns:p14="http://schemas.microsoft.com/office/powerpoint/2010/main" val="253597756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Number Placeholder 3"/>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E549FAA-AC22-462C-8DD9-4D802B20D615}" type="slidenum">
              <a:rPr lang="en-US">
                <a:solidFill>
                  <a:srgbClr val="000000"/>
                </a:solidFill>
              </a:rPr>
              <a:pPr eaLnBrk="1" hangingPunct="1"/>
              <a:t>24</a:t>
            </a:fld>
            <a:endParaRPr lang="en-US">
              <a:solidFill>
                <a:srgbClr val="000000"/>
              </a:solidFill>
            </a:endParaRPr>
          </a:p>
        </p:txBody>
      </p:sp>
      <p:sp>
        <p:nvSpPr>
          <p:cNvPr id="163843" name="Text Box 2"/>
          <p:cNvSpPr txBox="1">
            <a:spLocks noChangeArrowheads="1"/>
          </p:cNvSpPr>
          <p:nvPr/>
        </p:nvSpPr>
        <p:spPr bwMode="auto">
          <a:xfrm>
            <a:off x="1203325" y="4079875"/>
            <a:ext cx="1841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endParaRPr lang="en-US" sz="2400">
              <a:solidFill>
                <a:srgbClr val="000000"/>
              </a:solidFill>
              <a:latin typeface="Times New Roman" pitchFamily="18" charset="0"/>
            </a:endParaRPr>
          </a:p>
        </p:txBody>
      </p:sp>
      <p:graphicFrame>
        <p:nvGraphicFramePr>
          <p:cNvPr id="163844" name="Object 3"/>
          <p:cNvGraphicFramePr>
            <a:graphicFrameLocks noChangeAspect="1"/>
          </p:cNvGraphicFramePr>
          <p:nvPr/>
        </p:nvGraphicFramePr>
        <p:xfrm>
          <a:off x="87313" y="2492375"/>
          <a:ext cx="4484687" cy="4124325"/>
        </p:xfrm>
        <a:graphic>
          <a:graphicData uri="http://schemas.openxmlformats.org/presentationml/2006/ole">
            <mc:AlternateContent xmlns:mc="http://schemas.openxmlformats.org/markup-compatibility/2006">
              <mc:Choice xmlns:v="urn:schemas-microsoft-com:vml" Requires="v">
                <p:oleObj spid="_x0000_s4114" name="Paint Shop Pro Image" r:id="rId4" imgW="3912195" imgH="2653659" progId="PaintShopPro">
                  <p:embed/>
                </p:oleObj>
              </mc:Choice>
              <mc:Fallback>
                <p:oleObj name="Paint Shop Pro Image" r:id="rId4" imgW="3912195" imgH="2653659" progId="PaintShopPro">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2077" r="27760"/>
                      <a:stretch>
                        <a:fillRect/>
                      </a:stretch>
                    </p:blipFill>
                    <p:spPr bwMode="auto">
                      <a:xfrm>
                        <a:off x="87313" y="2492375"/>
                        <a:ext cx="4484687" cy="412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45" name="Text Box 4"/>
          <p:cNvSpPr txBox="1">
            <a:spLocks noChangeArrowheads="1"/>
          </p:cNvSpPr>
          <p:nvPr/>
        </p:nvSpPr>
        <p:spPr bwMode="auto">
          <a:xfrm>
            <a:off x="304800" y="5213350"/>
            <a:ext cx="15748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(11-12 μm)</a:t>
            </a:r>
          </a:p>
        </p:txBody>
      </p:sp>
      <p:sp>
        <p:nvSpPr>
          <p:cNvPr id="163846" name="Text Box 5"/>
          <p:cNvSpPr txBox="1">
            <a:spLocks noChangeArrowheads="1"/>
          </p:cNvSpPr>
          <p:nvPr/>
        </p:nvSpPr>
        <p:spPr bwMode="auto">
          <a:xfrm>
            <a:off x="3657600" y="1158875"/>
            <a:ext cx="5257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400">
                <a:solidFill>
                  <a:srgbClr val="FFFF00"/>
                </a:solidFill>
                <a:latin typeface="Times New Roman" pitchFamily="18" charset="0"/>
              </a:rPr>
              <a:t>One day after the Mt. Cleveland eruption</a:t>
            </a:r>
          </a:p>
          <a:p>
            <a:pPr algn="ctr" fontAlgn="base">
              <a:spcBef>
                <a:spcPct val="0"/>
              </a:spcBef>
              <a:spcAft>
                <a:spcPct val="0"/>
              </a:spcAft>
            </a:pPr>
            <a:r>
              <a:rPr lang="en-US" sz="2400">
                <a:solidFill>
                  <a:srgbClr val="FFFF00"/>
                </a:solidFill>
                <a:latin typeface="Times New Roman" pitchFamily="18" charset="0"/>
              </a:rPr>
              <a:t>20 February 2001, 8:45 UTC </a:t>
            </a:r>
          </a:p>
        </p:txBody>
      </p:sp>
      <p:pic>
        <p:nvPicPr>
          <p:cNvPr id="163847" name="Picture 6" descr="clevelandPi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 y="609600"/>
            <a:ext cx="2667000" cy="180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8" name="Text Box 7"/>
          <p:cNvSpPr txBox="1">
            <a:spLocks noChangeArrowheads="1"/>
          </p:cNvSpPr>
          <p:nvPr/>
        </p:nvSpPr>
        <p:spPr bwMode="auto">
          <a:xfrm>
            <a:off x="1219200" y="0"/>
            <a:ext cx="6757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a:solidFill>
                  <a:srgbClr val="FFFF00"/>
                </a:solidFill>
                <a:latin typeface="Times New Roman" pitchFamily="18" charset="0"/>
              </a:rPr>
              <a:t>Volcanic Ash Plume:  11-12 and 8.5-11 μm images</a:t>
            </a:r>
            <a:r>
              <a:rPr lang="en-US" sz="2400">
                <a:solidFill>
                  <a:srgbClr val="FFFF00"/>
                </a:solidFill>
                <a:latin typeface="Times New Roman" pitchFamily="18" charset="0"/>
              </a:rPr>
              <a:t> </a:t>
            </a:r>
          </a:p>
        </p:txBody>
      </p:sp>
      <p:grpSp>
        <p:nvGrpSpPr>
          <p:cNvPr id="163849" name="Group 8"/>
          <p:cNvGrpSpPr>
            <a:grpSpLocks/>
          </p:cNvGrpSpPr>
          <p:nvPr/>
        </p:nvGrpSpPr>
        <p:grpSpPr bwMode="auto">
          <a:xfrm>
            <a:off x="4724400" y="2492375"/>
            <a:ext cx="4492625" cy="4365625"/>
            <a:chOff x="2976" y="1588"/>
            <a:chExt cx="2830" cy="2782"/>
          </a:xfrm>
        </p:grpSpPr>
        <p:graphicFrame>
          <p:nvGraphicFramePr>
            <p:cNvPr id="163851" name="Object 9"/>
            <p:cNvGraphicFramePr>
              <a:graphicFrameLocks noChangeAspect="1"/>
            </p:cNvGraphicFramePr>
            <p:nvPr/>
          </p:nvGraphicFramePr>
          <p:xfrm>
            <a:off x="2976" y="1588"/>
            <a:ext cx="2693" cy="2670"/>
          </p:xfrm>
          <a:graphic>
            <a:graphicData uri="http://schemas.openxmlformats.org/presentationml/2006/ole">
              <mc:AlternateContent xmlns:mc="http://schemas.openxmlformats.org/markup-compatibility/2006">
                <mc:Choice xmlns:v="urn:schemas-microsoft-com:vml" Requires="v">
                  <p:oleObj spid="_x0000_s4115" name="Paint Shop Pro Image" r:id="rId7" imgW="3902439" imgH="2663415" progId="PaintShopPro">
                    <p:embed/>
                  </p:oleObj>
                </mc:Choice>
                <mc:Fallback>
                  <p:oleObj name="Paint Shop Pro Image" r:id="rId7" imgW="3902439" imgH="2663415" progId="PaintShopPro">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r="28572"/>
                        <a:stretch>
                          <a:fillRect/>
                        </a:stretch>
                      </p:blipFill>
                      <p:spPr bwMode="auto">
                        <a:xfrm>
                          <a:off x="2976" y="1588"/>
                          <a:ext cx="2693" cy="26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63852" name="Text Box 10"/>
            <p:cNvSpPr txBox="1">
              <a:spLocks noChangeArrowheads="1"/>
            </p:cNvSpPr>
            <p:nvPr/>
          </p:nvSpPr>
          <p:spPr bwMode="auto">
            <a:xfrm>
              <a:off x="5136" y="4176"/>
              <a:ext cx="670" cy="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1400">
                  <a:solidFill>
                    <a:srgbClr val="000000"/>
                  </a:solidFill>
                  <a:latin typeface="Times New Roman" pitchFamily="18" charset="0"/>
                </a:rPr>
                <a:t>UW/CIMSS</a:t>
              </a:r>
              <a:endParaRPr lang="en-US" sz="2400">
                <a:solidFill>
                  <a:srgbClr val="000000"/>
                </a:solidFill>
                <a:latin typeface="Times New Roman" pitchFamily="18" charset="0"/>
              </a:endParaRPr>
            </a:p>
          </p:txBody>
        </p:sp>
      </p:grpSp>
      <p:sp>
        <p:nvSpPr>
          <p:cNvPr id="163850" name="Text Box 11"/>
          <p:cNvSpPr txBox="1">
            <a:spLocks noChangeArrowheads="1"/>
          </p:cNvSpPr>
          <p:nvPr/>
        </p:nvSpPr>
        <p:spPr bwMode="auto">
          <a:xfrm>
            <a:off x="5207000" y="5289550"/>
            <a:ext cx="1651000"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a:solidFill>
                  <a:srgbClr val="FFFFFF"/>
                </a:solidFill>
                <a:latin typeface="Times New Roman" pitchFamily="18" charset="0"/>
              </a:rPr>
              <a:t>Simulated </a:t>
            </a:r>
          </a:p>
          <a:p>
            <a:pPr fontAlgn="base">
              <a:spcBef>
                <a:spcPct val="0"/>
              </a:spcBef>
              <a:spcAft>
                <a:spcPct val="0"/>
              </a:spcAft>
            </a:pPr>
            <a:r>
              <a:rPr lang="en-US" sz="2400">
                <a:solidFill>
                  <a:srgbClr val="FFFFFF"/>
                </a:solidFill>
                <a:latin typeface="Times New Roman" pitchFamily="18" charset="0"/>
              </a:rPr>
              <a:t>ABI </a:t>
            </a:r>
          </a:p>
          <a:p>
            <a:pPr fontAlgn="base">
              <a:spcBef>
                <a:spcPct val="0"/>
              </a:spcBef>
              <a:spcAft>
                <a:spcPct val="0"/>
              </a:spcAft>
            </a:pPr>
            <a:r>
              <a:rPr lang="en-US" sz="2400">
                <a:solidFill>
                  <a:srgbClr val="FFFFFF"/>
                </a:solidFill>
                <a:latin typeface="Times New Roman" pitchFamily="18" charset="0"/>
              </a:rPr>
              <a:t>(8.5-11 μm)</a:t>
            </a:r>
            <a:endParaRPr lang="en-US" sz="2400">
              <a:solidFill>
                <a:srgbClr val="FFFF00"/>
              </a:solidFill>
              <a:latin typeface="Times New Roman" pitchFamily="18" charset="0"/>
            </a:endParaRPr>
          </a:p>
        </p:txBody>
      </p:sp>
    </p:spTree>
    <p:extLst>
      <p:ext uri="{BB962C8B-B14F-4D97-AF65-F5344CB8AC3E}">
        <p14:creationId xmlns:p14="http://schemas.microsoft.com/office/powerpoint/2010/main" val="42081641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Picture 2" descr="reficewat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143000"/>
            <a:ext cx="8534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3"/>
          <p:cNvSpPr>
            <a:spLocks noGrp="1" noChangeArrowheads="1"/>
          </p:cNvSpPr>
          <p:nvPr>
            <p:ph type="title"/>
          </p:nvPr>
        </p:nvSpPr>
        <p:spPr>
          <a:xfrm>
            <a:off x="0" y="228600"/>
            <a:ext cx="9144000" cy="1143000"/>
          </a:xfrm>
        </p:spPr>
        <p:txBody>
          <a:bodyPr/>
          <a:lstStyle/>
          <a:p>
            <a:pPr eaLnBrk="1" hangingPunct="1">
              <a:lnSpc>
                <a:spcPct val="80000"/>
              </a:lnSpc>
            </a:pPr>
            <a:r>
              <a:rPr lang="en-US" sz="3600" smtClean="0">
                <a:solidFill>
                  <a:srgbClr val="FFFF00"/>
                </a:solidFill>
              </a:rPr>
              <a:t>ABI -- 8.5 </a:t>
            </a:r>
            <a:r>
              <a:rPr lang="en-US" sz="3600" smtClean="0">
                <a:solidFill>
                  <a:srgbClr val="FFFF00"/>
                </a:solidFill>
                <a:sym typeface="Symbol" pitchFamily="18" charset="2"/>
              </a:rPr>
              <a:t></a:t>
            </a:r>
            <a:r>
              <a:rPr lang="en-US" sz="3600" smtClean="0">
                <a:solidFill>
                  <a:srgbClr val="FFFF00"/>
                </a:solidFill>
              </a:rPr>
              <a:t>m</a:t>
            </a:r>
            <a:r>
              <a:rPr lang="en-US" smtClean="0">
                <a:solidFill>
                  <a:srgbClr val="FFFF00"/>
                </a:solidFill>
              </a:rPr>
              <a:t/>
            </a:r>
            <a:br>
              <a:rPr lang="en-US" smtClean="0">
                <a:solidFill>
                  <a:srgbClr val="FFFF00"/>
                </a:solidFill>
              </a:rPr>
            </a:br>
            <a:r>
              <a:rPr lang="en-US" sz="2400" smtClean="0">
                <a:solidFill>
                  <a:schemeClr val="bg1"/>
                </a:solidFill>
              </a:rPr>
              <a:t>Based on MODIS</a:t>
            </a:r>
            <a:br>
              <a:rPr lang="en-US" sz="2400" smtClean="0">
                <a:solidFill>
                  <a:schemeClr val="bg1"/>
                </a:solidFill>
              </a:rPr>
            </a:br>
            <a:r>
              <a:rPr lang="en-US" sz="2400" smtClean="0">
                <a:solidFill>
                  <a:schemeClr val="bg1"/>
                </a:solidFill>
              </a:rPr>
              <a:t>used with ABI window channels to separate water from ice clouds</a:t>
            </a:r>
            <a:endParaRPr lang="en-US" sz="3600" smtClean="0">
              <a:solidFill>
                <a:schemeClr val="bg1"/>
              </a:solidFill>
            </a:endParaRPr>
          </a:p>
        </p:txBody>
      </p:sp>
      <p:sp>
        <p:nvSpPr>
          <p:cNvPr id="164868" name="Text Box 4"/>
          <p:cNvSpPr txBox="1">
            <a:spLocks noChangeArrowheads="1"/>
          </p:cNvSpPr>
          <p:nvPr/>
        </p:nvSpPr>
        <p:spPr bwMode="auto">
          <a:xfrm>
            <a:off x="7239000" y="2819400"/>
            <a:ext cx="1905000" cy="2289175"/>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The 8.5 um band was added, in part, due to a request in the late 1980s from Steve Ackerman, CIMSS.</a:t>
            </a:r>
          </a:p>
        </p:txBody>
      </p:sp>
      <p:sp>
        <p:nvSpPr>
          <p:cNvPr id="16486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6B0DE91-C10C-483D-A50D-C3BF19507ECB}" type="slidenum">
              <a:rPr lang="en-US" smtClean="0">
                <a:solidFill>
                  <a:srgbClr val="000000"/>
                </a:solidFill>
              </a:rPr>
              <a:pPr eaLnBrk="1" hangingPunct="1"/>
              <a:t>25</a:t>
            </a:fld>
            <a:endParaRPr lang="en-US" smtClean="0">
              <a:solidFill>
                <a:srgbClr val="000000"/>
              </a:solidFill>
            </a:endParaRPr>
          </a:p>
        </p:txBody>
      </p:sp>
    </p:spTree>
    <p:extLst>
      <p:ext uri="{BB962C8B-B14F-4D97-AF65-F5344CB8AC3E}">
        <p14:creationId xmlns:p14="http://schemas.microsoft.com/office/powerpoint/2010/main" val="576441728"/>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Title 1"/>
          <p:cNvSpPr>
            <a:spLocks noGrp="1"/>
          </p:cNvSpPr>
          <p:nvPr>
            <p:ph type="title"/>
          </p:nvPr>
        </p:nvSpPr>
        <p:spPr>
          <a:xfrm>
            <a:off x="457200" y="-152400"/>
            <a:ext cx="8229600" cy="1143000"/>
          </a:xfrm>
        </p:spPr>
        <p:txBody>
          <a:bodyPr/>
          <a:lstStyle/>
          <a:p>
            <a:pPr eaLnBrk="1" hangingPunct="1"/>
            <a:r>
              <a:rPr lang="en-US" smtClean="0">
                <a:solidFill>
                  <a:srgbClr val="FFFF00"/>
                </a:solidFill>
              </a:rPr>
              <a:t>Ackerman memo (1989)</a:t>
            </a:r>
          </a:p>
        </p:txBody>
      </p:sp>
      <p:sp>
        <p:nvSpPr>
          <p:cNvPr id="172035"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67CB08F8-47CD-4F08-98C9-54447DBBF63E}" type="slidenum">
              <a:rPr lang="en-US" smtClean="0">
                <a:solidFill>
                  <a:srgbClr val="000000"/>
                </a:solidFill>
              </a:rPr>
              <a:pPr eaLnBrk="1" hangingPunct="1"/>
              <a:t>26</a:t>
            </a:fld>
            <a:endParaRPr lang="en-US" smtClean="0">
              <a:solidFill>
                <a:srgbClr val="000000"/>
              </a:solidFill>
            </a:endParaRPr>
          </a:p>
        </p:txBody>
      </p:sp>
      <p:pic>
        <p:nvPicPr>
          <p:cNvPr id="172036"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14400" y="730250"/>
            <a:ext cx="4800600" cy="607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a:spLocks noChangeArrowheads="1"/>
          </p:cNvSpPr>
          <p:nvPr/>
        </p:nvSpPr>
        <p:spPr bwMode="auto">
          <a:xfrm>
            <a:off x="4741863" y="1981200"/>
            <a:ext cx="3563937" cy="92333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dirty="0" smtClean="0">
                <a:solidFill>
                  <a:srgbClr val="000000"/>
                </a:solidFill>
              </a:rPr>
              <a:t>8 micrometer…very </a:t>
            </a:r>
            <a:r>
              <a:rPr lang="en-US" dirty="0">
                <a:solidFill>
                  <a:srgbClr val="000000"/>
                </a:solidFill>
              </a:rPr>
              <a:t>useful in detecting …</a:t>
            </a:r>
            <a:r>
              <a:rPr lang="en-US" dirty="0" smtClean="0">
                <a:solidFill>
                  <a:srgbClr val="000000"/>
                </a:solidFill>
              </a:rPr>
              <a:t>cirrus information </a:t>
            </a:r>
            <a:r>
              <a:rPr lang="en-US" dirty="0">
                <a:solidFill>
                  <a:srgbClr val="000000"/>
                </a:solidFill>
              </a:rPr>
              <a:t>… microphysical properties</a:t>
            </a:r>
          </a:p>
        </p:txBody>
      </p:sp>
    </p:spTree>
    <p:extLst>
      <p:ext uri="{BB962C8B-B14F-4D97-AF65-F5344CB8AC3E}">
        <p14:creationId xmlns:p14="http://schemas.microsoft.com/office/powerpoint/2010/main" val="25568089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2133600" y="0"/>
            <a:ext cx="8229600" cy="1143000"/>
          </a:xfrm>
        </p:spPr>
        <p:txBody>
          <a:bodyPr/>
          <a:lstStyle/>
          <a:p>
            <a:pPr eaLnBrk="1" hangingPunct="1"/>
            <a:r>
              <a:rPr lang="en-US" sz="4000" smtClean="0">
                <a:solidFill>
                  <a:schemeClr val="bg1"/>
                </a:solidFill>
              </a:rPr>
              <a:t>ABI Band “Champions”</a:t>
            </a:r>
          </a:p>
        </p:txBody>
      </p:sp>
      <p:sp>
        <p:nvSpPr>
          <p:cNvPr id="171011" name="Slide Number Placeholder 2"/>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0BCCADFA-8B11-4C6D-AF89-CA1FD71A0715}" type="slidenum">
              <a:rPr lang="en-US" smtClean="0">
                <a:solidFill>
                  <a:srgbClr val="000000"/>
                </a:solidFill>
              </a:rPr>
              <a:pPr eaLnBrk="1" hangingPunct="1"/>
              <a:t>27</a:t>
            </a:fld>
            <a:endParaRPr lang="en-US" smtClean="0">
              <a:solidFill>
                <a:srgbClr val="000000"/>
              </a:solidFill>
            </a:endParaRPr>
          </a:p>
        </p:txBody>
      </p:sp>
      <p:pic>
        <p:nvPicPr>
          <p:cNvPr id="171012"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62425" y="1295400"/>
            <a:ext cx="4640263"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Table 7"/>
          <p:cNvGraphicFramePr>
            <a:graphicFrameLocks noGrp="1"/>
          </p:cNvGraphicFramePr>
          <p:nvPr/>
        </p:nvGraphicFramePr>
        <p:xfrm>
          <a:off x="228600" y="228600"/>
          <a:ext cx="3276600" cy="6303957"/>
        </p:xfrm>
        <a:graphic>
          <a:graphicData uri="http://schemas.openxmlformats.org/drawingml/2006/table">
            <a:tbl>
              <a:tblPr firstRow="1" bandRow="1">
                <a:tableStyleId>{5C22544A-7EE6-4342-B048-85BDC9FD1C3A}</a:tableStyleId>
              </a:tblPr>
              <a:tblGrid>
                <a:gridCol w="838200"/>
                <a:gridCol w="990600"/>
                <a:gridCol w="1447800"/>
              </a:tblGrid>
              <a:tr h="370821">
                <a:tc>
                  <a:txBody>
                    <a:bodyPr/>
                    <a:lstStyle/>
                    <a:p>
                      <a:pPr algn="ctr" fontAlgn="b"/>
                      <a:r>
                        <a:rPr lang="en-US" sz="1600" b="1" i="0" u="none" strike="noStrike" dirty="0">
                          <a:solidFill>
                            <a:srgbClr val="000000"/>
                          </a:solidFill>
                          <a:effectLst/>
                          <a:latin typeface="Calibri"/>
                        </a:rPr>
                        <a:t>CWL</a:t>
                      </a:r>
                    </a:p>
                  </a:txBody>
                  <a:tcPr marL="0" marR="0" marT="0" marB="0" anchor="ctr"/>
                </a:tc>
                <a:tc>
                  <a:txBody>
                    <a:bodyPr/>
                    <a:lstStyle/>
                    <a:p>
                      <a:pPr algn="ctr" fontAlgn="b"/>
                      <a:r>
                        <a:rPr lang="en-US" sz="1600" b="1" i="0" u="none" strike="noStrike" dirty="0">
                          <a:solidFill>
                            <a:srgbClr val="000000"/>
                          </a:solidFill>
                          <a:effectLst/>
                          <a:latin typeface="Calibri"/>
                        </a:rPr>
                        <a:t>Band #</a:t>
                      </a:r>
                    </a:p>
                  </a:txBody>
                  <a:tcPr marL="0" marR="0" marT="0" marB="0" anchor="ctr"/>
                </a:tc>
                <a:tc>
                  <a:txBody>
                    <a:bodyPr/>
                    <a:lstStyle/>
                    <a:p>
                      <a:pPr algn="ctr" fontAlgn="b"/>
                      <a:r>
                        <a:rPr lang="en-US" sz="1600" b="1" i="0" u="none" strike="noStrike" dirty="0">
                          <a:solidFill>
                            <a:srgbClr val="000000"/>
                          </a:solidFill>
                          <a:effectLst/>
                          <a:latin typeface="Calibri"/>
                        </a:rPr>
                        <a:t>Champion</a:t>
                      </a:r>
                    </a:p>
                  </a:txBody>
                  <a:tcPr marL="0" marR="0" marT="0" marB="0" anchor="ctr"/>
                </a:tc>
              </a:tr>
              <a:tr h="370821">
                <a:tc>
                  <a:txBody>
                    <a:bodyPr/>
                    <a:lstStyle/>
                    <a:p>
                      <a:pPr algn="ctr" fontAlgn="b"/>
                      <a:r>
                        <a:rPr lang="en-US" sz="1400" b="0" i="0" u="none" strike="noStrike" dirty="0">
                          <a:solidFill>
                            <a:srgbClr val="000000"/>
                          </a:solidFill>
                          <a:effectLst/>
                          <a:latin typeface="Calibri"/>
                        </a:rPr>
                        <a:t>0.47</a:t>
                      </a:r>
                    </a:p>
                  </a:txBody>
                  <a:tcPr marL="0" marR="0" marT="0" marB="0" anchor="ctr"/>
                </a:tc>
                <a:tc>
                  <a:txBody>
                    <a:bodyPr/>
                    <a:lstStyle/>
                    <a:p>
                      <a:pPr algn="ctr" fontAlgn="b"/>
                      <a:r>
                        <a:rPr lang="en-US" sz="1400" b="0" i="0" u="none" strike="noStrike">
                          <a:solidFill>
                            <a:srgbClr val="000000"/>
                          </a:solidFill>
                          <a:effectLst/>
                          <a:latin typeface="Calibri"/>
                        </a:rPr>
                        <a:t>1</a:t>
                      </a:r>
                    </a:p>
                  </a:txBody>
                  <a:tcPr marL="0" marR="0" marT="0" marB="0" anchor="ctr"/>
                </a:tc>
                <a:tc>
                  <a:txBody>
                    <a:bodyPr/>
                    <a:lstStyle/>
                    <a:p>
                      <a:pPr algn="ctr" fontAlgn="b"/>
                      <a:r>
                        <a:rPr lang="en-US" sz="1400" b="0" i="0" u="none" strike="noStrike">
                          <a:solidFill>
                            <a:srgbClr val="000000"/>
                          </a:solidFill>
                          <a:effectLst/>
                          <a:latin typeface="Calibri"/>
                        </a:rPr>
                        <a:t>Fred Mosher</a:t>
                      </a:r>
                    </a:p>
                  </a:txBody>
                  <a:tcPr marL="0" marR="0" marT="0" marB="0" anchor="ctr"/>
                </a:tc>
              </a:tr>
              <a:tr h="370821">
                <a:tc>
                  <a:txBody>
                    <a:bodyPr/>
                    <a:lstStyle/>
                    <a:p>
                      <a:pPr algn="ctr" fontAlgn="b"/>
                      <a:r>
                        <a:rPr lang="en-US" sz="1400" b="0" i="0" u="none" strike="noStrike" dirty="0">
                          <a:solidFill>
                            <a:srgbClr val="000000"/>
                          </a:solidFill>
                          <a:effectLst/>
                          <a:latin typeface="Calibri"/>
                        </a:rPr>
                        <a:t>0.64</a:t>
                      </a:r>
                    </a:p>
                  </a:txBody>
                  <a:tcPr marL="0" marR="0" marT="0" marB="0" anchor="ctr"/>
                </a:tc>
                <a:tc>
                  <a:txBody>
                    <a:bodyPr/>
                    <a:lstStyle/>
                    <a:p>
                      <a:pPr algn="ctr" fontAlgn="b"/>
                      <a:r>
                        <a:rPr lang="en-US" sz="1400" b="0" i="0" u="none" strike="noStrike" dirty="0">
                          <a:solidFill>
                            <a:srgbClr val="000000"/>
                          </a:solidFill>
                          <a:effectLst/>
                          <a:latin typeface="Calibri"/>
                        </a:rPr>
                        <a:t>2</a:t>
                      </a:r>
                    </a:p>
                  </a:txBody>
                  <a:tcPr marL="0" marR="0" marT="0" marB="0" anchor="ctr"/>
                </a:tc>
                <a:tc>
                  <a:txBody>
                    <a:bodyPr/>
                    <a:lstStyle/>
                    <a:p>
                      <a:pPr algn="ctr" fontAlgn="b"/>
                      <a:r>
                        <a:rPr lang="en-US" sz="1400" b="0" i="0" u="none" strike="noStrike">
                          <a:solidFill>
                            <a:srgbClr val="000000"/>
                          </a:solidFill>
                          <a:effectLst/>
                          <a:latin typeface="Calibri"/>
                        </a:rPr>
                        <a:t>Vern Suomi</a:t>
                      </a:r>
                    </a:p>
                  </a:txBody>
                  <a:tcPr marL="0" marR="0" marT="0" marB="0" anchor="ctr"/>
                </a:tc>
              </a:tr>
              <a:tr h="370821">
                <a:tc>
                  <a:txBody>
                    <a:bodyPr/>
                    <a:lstStyle/>
                    <a:p>
                      <a:pPr algn="ctr" fontAlgn="b"/>
                      <a:r>
                        <a:rPr lang="en-US" sz="1400" b="0" i="0" u="none" strike="noStrike">
                          <a:solidFill>
                            <a:srgbClr val="000000"/>
                          </a:solidFill>
                          <a:effectLst/>
                          <a:latin typeface="Calibri"/>
                        </a:rPr>
                        <a:t>0.86</a:t>
                      </a:r>
                    </a:p>
                  </a:txBody>
                  <a:tcPr marL="0" marR="0" marT="0" marB="0" anchor="ctr"/>
                </a:tc>
                <a:tc>
                  <a:txBody>
                    <a:bodyPr/>
                    <a:lstStyle/>
                    <a:p>
                      <a:pPr algn="ctr" fontAlgn="b"/>
                      <a:r>
                        <a:rPr lang="en-US" sz="1400" b="0" i="0" u="none" strike="noStrike" dirty="0">
                          <a:solidFill>
                            <a:srgbClr val="000000"/>
                          </a:solidFill>
                          <a:effectLst/>
                          <a:latin typeface="Calibri"/>
                        </a:rPr>
                        <a:t>3</a:t>
                      </a:r>
                    </a:p>
                  </a:txBody>
                  <a:tcPr marL="0" marR="0" marT="0" marB="0" anchor="ctr"/>
                </a:tc>
                <a:tc>
                  <a:txBody>
                    <a:bodyPr/>
                    <a:lstStyle/>
                    <a:p>
                      <a:pPr algn="ctr" fontAlgn="b"/>
                      <a:r>
                        <a:rPr lang="en-US" sz="1400" b="0" i="0" u="none" strike="noStrike">
                          <a:solidFill>
                            <a:srgbClr val="000000"/>
                          </a:solidFill>
                          <a:effectLst/>
                          <a:latin typeface="Calibri"/>
                        </a:rPr>
                        <a:t>Nagaraja Rao</a:t>
                      </a:r>
                    </a:p>
                  </a:txBody>
                  <a:tcPr marL="0" marR="0" marT="0" marB="0" anchor="ctr"/>
                </a:tc>
              </a:tr>
              <a:tr h="370821">
                <a:tc>
                  <a:txBody>
                    <a:bodyPr/>
                    <a:lstStyle/>
                    <a:p>
                      <a:pPr algn="ctr" fontAlgn="b"/>
                      <a:r>
                        <a:rPr lang="en-US" sz="1400" b="0" i="0" u="none" strike="noStrike">
                          <a:solidFill>
                            <a:srgbClr val="000000"/>
                          </a:solidFill>
                          <a:effectLst/>
                          <a:latin typeface="Calibri"/>
                        </a:rPr>
                        <a:t>1.38</a:t>
                      </a:r>
                    </a:p>
                  </a:txBody>
                  <a:tcPr marL="0" marR="0" marT="0" marB="0" anchor="ctr"/>
                </a:tc>
                <a:tc>
                  <a:txBody>
                    <a:bodyPr/>
                    <a:lstStyle/>
                    <a:p>
                      <a:pPr algn="ctr" fontAlgn="b"/>
                      <a:r>
                        <a:rPr lang="en-US" sz="1400" b="0" i="0" u="none" strike="noStrike" dirty="0">
                          <a:solidFill>
                            <a:srgbClr val="000000"/>
                          </a:solidFill>
                          <a:effectLst/>
                          <a:latin typeface="Calibri"/>
                        </a:rPr>
                        <a:t>4</a:t>
                      </a:r>
                    </a:p>
                  </a:txBody>
                  <a:tcPr marL="0" marR="0" marT="0" marB="0" anchor="ctr"/>
                </a:tc>
                <a:tc>
                  <a:txBody>
                    <a:bodyPr/>
                    <a:lstStyle/>
                    <a:p>
                      <a:pPr algn="ctr" fontAlgn="b"/>
                      <a:r>
                        <a:rPr lang="en-US" sz="1400" b="0" i="0" u="none" strike="noStrike" dirty="0">
                          <a:solidFill>
                            <a:srgbClr val="000000"/>
                          </a:solidFill>
                          <a:effectLst/>
                          <a:latin typeface="Calibri"/>
                        </a:rPr>
                        <a:t>Bo-</a:t>
                      </a:r>
                      <a:r>
                        <a:rPr lang="en-US" sz="1400" b="0" i="0" u="none" strike="noStrike" dirty="0" err="1">
                          <a:solidFill>
                            <a:srgbClr val="000000"/>
                          </a:solidFill>
                          <a:effectLst/>
                          <a:latin typeface="Calibri"/>
                        </a:rPr>
                        <a:t>Cai</a:t>
                      </a:r>
                      <a:r>
                        <a:rPr lang="en-US" sz="1400" b="0" i="0" u="none" strike="noStrike" dirty="0">
                          <a:solidFill>
                            <a:srgbClr val="000000"/>
                          </a:solidFill>
                          <a:effectLst/>
                          <a:latin typeface="Calibri"/>
                        </a:rPr>
                        <a:t> </a:t>
                      </a:r>
                      <a:r>
                        <a:rPr lang="en-US" sz="1400" b="0" i="0" u="none" strike="noStrike" dirty="0" err="1">
                          <a:solidFill>
                            <a:srgbClr val="000000"/>
                          </a:solidFill>
                          <a:effectLst/>
                          <a:latin typeface="Calibri"/>
                        </a:rPr>
                        <a:t>Gao</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1.61</a:t>
                      </a:r>
                    </a:p>
                  </a:txBody>
                  <a:tcPr marL="0" marR="0" marT="0" marB="0" anchor="ctr"/>
                </a:tc>
                <a:tc>
                  <a:txBody>
                    <a:bodyPr/>
                    <a:lstStyle/>
                    <a:p>
                      <a:pPr algn="ctr" fontAlgn="b"/>
                      <a:r>
                        <a:rPr lang="en-US" sz="1400" b="0" i="0" u="none" strike="noStrike">
                          <a:solidFill>
                            <a:srgbClr val="000000"/>
                          </a:solidFill>
                          <a:effectLst/>
                          <a:latin typeface="Calibri"/>
                        </a:rPr>
                        <a:t>5</a:t>
                      </a:r>
                    </a:p>
                  </a:txBody>
                  <a:tcPr marL="0" marR="0" marT="0" marB="0" anchor="ctr"/>
                </a:tc>
                <a:tc>
                  <a:txBody>
                    <a:bodyPr/>
                    <a:lstStyle/>
                    <a:p>
                      <a:pPr algn="ctr" fontAlgn="b"/>
                      <a:r>
                        <a:rPr lang="en-US" sz="1400" b="0" i="0" u="none" strike="noStrike" dirty="0">
                          <a:solidFill>
                            <a:srgbClr val="000000"/>
                          </a:solidFill>
                          <a:effectLst/>
                          <a:latin typeface="Calibri"/>
                        </a:rPr>
                        <a:t>L. Stowe</a:t>
                      </a:r>
                    </a:p>
                  </a:txBody>
                  <a:tcPr marL="0" marR="0" marT="0" marB="0" anchor="ctr"/>
                </a:tc>
              </a:tr>
              <a:tr h="370821">
                <a:tc>
                  <a:txBody>
                    <a:bodyPr/>
                    <a:lstStyle/>
                    <a:p>
                      <a:pPr algn="ctr" fontAlgn="b"/>
                      <a:r>
                        <a:rPr lang="en-US" sz="1400" b="0" i="0" u="none" strike="noStrike">
                          <a:solidFill>
                            <a:srgbClr val="000000"/>
                          </a:solidFill>
                          <a:effectLst/>
                          <a:latin typeface="Calibri"/>
                        </a:rPr>
                        <a:t>2.25</a:t>
                      </a:r>
                    </a:p>
                  </a:txBody>
                  <a:tcPr marL="0" marR="0" marT="0" marB="0" anchor="ctr"/>
                </a:tc>
                <a:tc>
                  <a:txBody>
                    <a:bodyPr/>
                    <a:lstStyle/>
                    <a:p>
                      <a:pPr algn="ctr" fontAlgn="b"/>
                      <a:r>
                        <a:rPr lang="en-US" sz="1400" b="0" i="0" u="none" strike="noStrike">
                          <a:solidFill>
                            <a:srgbClr val="000000"/>
                          </a:solidFill>
                          <a:effectLst/>
                          <a:latin typeface="Calibri"/>
                        </a:rPr>
                        <a:t>6</a:t>
                      </a:r>
                    </a:p>
                  </a:txBody>
                  <a:tcPr marL="0" marR="0" marT="0" marB="0" anchor="ctr"/>
                </a:tc>
                <a:tc>
                  <a:txBody>
                    <a:bodyPr/>
                    <a:lstStyle/>
                    <a:p>
                      <a:pPr algn="ctr" fontAlgn="b"/>
                      <a:r>
                        <a:rPr lang="en-US" sz="1400" b="0" i="0" u="none" strike="noStrike" dirty="0">
                          <a:solidFill>
                            <a:srgbClr val="000000"/>
                          </a:solidFill>
                          <a:effectLst/>
                          <a:latin typeface="Calibri"/>
                        </a:rPr>
                        <a:t>M. King</a:t>
                      </a:r>
                    </a:p>
                  </a:txBody>
                  <a:tcPr marL="0" marR="0" marT="0" marB="0" anchor="ctr"/>
                </a:tc>
              </a:tr>
              <a:tr h="370821">
                <a:tc>
                  <a:txBody>
                    <a:bodyPr/>
                    <a:lstStyle/>
                    <a:p>
                      <a:pPr algn="ctr" fontAlgn="b"/>
                      <a:r>
                        <a:rPr lang="en-US" sz="1400" b="0" i="0" u="none" strike="noStrike">
                          <a:solidFill>
                            <a:srgbClr val="000000"/>
                          </a:solidFill>
                          <a:effectLst/>
                          <a:latin typeface="Calibri"/>
                        </a:rPr>
                        <a:t>3.9</a:t>
                      </a:r>
                    </a:p>
                  </a:txBody>
                  <a:tcPr marL="0" marR="0" marT="0" marB="0" anchor="ctr"/>
                </a:tc>
                <a:tc>
                  <a:txBody>
                    <a:bodyPr/>
                    <a:lstStyle/>
                    <a:p>
                      <a:pPr algn="ctr" fontAlgn="b"/>
                      <a:r>
                        <a:rPr lang="en-US" sz="1400" b="0" i="0" u="none" strike="noStrike">
                          <a:solidFill>
                            <a:srgbClr val="000000"/>
                          </a:solidFill>
                          <a:effectLst/>
                          <a:latin typeface="Calibri"/>
                        </a:rPr>
                        <a:t>7</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6.16</a:t>
                      </a:r>
                    </a:p>
                  </a:txBody>
                  <a:tcPr marL="0" marR="0" marT="0" marB="0" anchor="ctr"/>
                </a:tc>
                <a:tc>
                  <a:txBody>
                    <a:bodyPr/>
                    <a:lstStyle/>
                    <a:p>
                      <a:pPr algn="ctr" fontAlgn="b"/>
                      <a:r>
                        <a:rPr lang="en-US" sz="1400" b="0" i="0" u="none" strike="noStrike">
                          <a:solidFill>
                            <a:srgbClr val="000000"/>
                          </a:solidFill>
                          <a:effectLst/>
                          <a:latin typeface="Calibri"/>
                        </a:rPr>
                        <a:t>8</a:t>
                      </a:r>
                    </a:p>
                  </a:txBody>
                  <a:tcPr marL="0" marR="0" marT="0" marB="0" anchor="ctr"/>
                </a:tc>
                <a:tc>
                  <a:txBody>
                    <a:bodyPr/>
                    <a:lstStyle/>
                    <a:p>
                      <a:pPr algn="ctr" fontAlgn="b"/>
                      <a:r>
                        <a:rPr lang="en-US" sz="1400" b="0" i="0" u="none" strike="noStrike" dirty="0">
                          <a:solidFill>
                            <a:srgbClr val="000000"/>
                          </a:solidFill>
                          <a:effectLst/>
                          <a:latin typeface="Calibri"/>
                        </a:rPr>
                        <a:t>Pierre Morel</a:t>
                      </a:r>
                    </a:p>
                  </a:txBody>
                  <a:tcPr marL="0" marR="0" marT="0" marB="0" anchor="ctr"/>
                </a:tc>
              </a:tr>
              <a:tr h="370821">
                <a:tc>
                  <a:txBody>
                    <a:bodyPr/>
                    <a:lstStyle/>
                    <a:p>
                      <a:pPr algn="ctr" fontAlgn="b"/>
                      <a:r>
                        <a:rPr lang="en-US" sz="1400" b="0" i="0" u="none" strike="noStrike">
                          <a:solidFill>
                            <a:srgbClr val="000000"/>
                          </a:solidFill>
                          <a:effectLst/>
                          <a:latin typeface="Calibri"/>
                        </a:rPr>
                        <a:t>6.93</a:t>
                      </a:r>
                    </a:p>
                  </a:txBody>
                  <a:tcPr marL="0" marR="0" marT="0" marB="0" anchor="ctr"/>
                </a:tc>
                <a:tc>
                  <a:txBody>
                    <a:bodyPr/>
                    <a:lstStyle/>
                    <a:p>
                      <a:pPr algn="ctr" fontAlgn="b"/>
                      <a:r>
                        <a:rPr lang="en-US" sz="1400" b="0" i="0" u="none" strike="noStrike">
                          <a:solidFill>
                            <a:srgbClr val="000000"/>
                          </a:solidFill>
                          <a:effectLst/>
                          <a:latin typeface="Calibri"/>
                        </a:rPr>
                        <a:t>9</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r h="370821">
                <a:tc>
                  <a:txBody>
                    <a:bodyPr/>
                    <a:lstStyle/>
                    <a:p>
                      <a:pPr algn="ctr" fontAlgn="b"/>
                      <a:r>
                        <a:rPr lang="en-US" sz="1400" b="0" i="0" u="none" strike="noStrike">
                          <a:solidFill>
                            <a:srgbClr val="000000"/>
                          </a:solidFill>
                          <a:effectLst/>
                          <a:latin typeface="Calibri"/>
                        </a:rPr>
                        <a:t>7.34</a:t>
                      </a:r>
                    </a:p>
                  </a:txBody>
                  <a:tcPr marL="0" marR="0" marT="0" marB="0" anchor="ctr"/>
                </a:tc>
                <a:tc>
                  <a:txBody>
                    <a:bodyPr/>
                    <a:lstStyle/>
                    <a:p>
                      <a:pPr algn="ctr" fontAlgn="b"/>
                      <a:r>
                        <a:rPr lang="en-US" sz="1400" b="0" i="0" u="none" strike="noStrike">
                          <a:solidFill>
                            <a:srgbClr val="000000"/>
                          </a:solidFill>
                          <a:effectLst/>
                          <a:latin typeface="Calibri"/>
                        </a:rPr>
                        <a:t>10</a:t>
                      </a:r>
                    </a:p>
                  </a:txBody>
                  <a:tcPr marL="0" marR="0" marT="0" marB="0" anchor="ctr"/>
                </a:tc>
                <a:tc>
                  <a:txBody>
                    <a:bodyPr/>
                    <a:lstStyle/>
                    <a:p>
                      <a:pPr algn="ctr" fontAlgn="b"/>
                      <a:r>
                        <a:rPr lang="en-US" sz="1400" b="0" i="0" u="none" strike="noStrike" dirty="0">
                          <a:solidFill>
                            <a:srgbClr val="000000"/>
                          </a:solidFill>
                          <a:effectLst/>
                          <a:latin typeface="Calibri"/>
                        </a:rPr>
                        <a:t>Gary </a:t>
                      </a:r>
                      <a:r>
                        <a:rPr lang="en-US" sz="1400" b="0" i="0" u="none" strike="noStrike" dirty="0" err="1">
                          <a:solidFill>
                            <a:srgbClr val="000000"/>
                          </a:solidFill>
                          <a:effectLst/>
                          <a:latin typeface="Calibri"/>
                        </a:rPr>
                        <a:t>Ellrod</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8.5</a:t>
                      </a:r>
                    </a:p>
                  </a:txBody>
                  <a:tcPr marL="0" marR="0" marT="0" marB="0" anchor="ctr"/>
                </a:tc>
                <a:tc>
                  <a:txBody>
                    <a:bodyPr/>
                    <a:lstStyle/>
                    <a:p>
                      <a:pPr algn="ctr" fontAlgn="b"/>
                      <a:r>
                        <a:rPr lang="en-US" sz="1400" b="0" i="0" u="none" strike="noStrike">
                          <a:solidFill>
                            <a:srgbClr val="000000"/>
                          </a:solidFill>
                          <a:effectLst/>
                          <a:latin typeface="Calibri"/>
                        </a:rPr>
                        <a:t>11</a:t>
                      </a:r>
                    </a:p>
                  </a:txBody>
                  <a:tcPr marL="0" marR="0" marT="0" marB="0" anchor="ctr"/>
                </a:tc>
                <a:tc>
                  <a:txBody>
                    <a:bodyPr/>
                    <a:lstStyle/>
                    <a:p>
                      <a:pPr algn="ctr" fontAlgn="b"/>
                      <a:r>
                        <a:rPr lang="en-US" sz="1400" b="0" i="0" u="none" strike="noStrike" dirty="0">
                          <a:solidFill>
                            <a:srgbClr val="000000"/>
                          </a:solidFill>
                          <a:effectLst/>
                          <a:latin typeface="Calibri"/>
                        </a:rPr>
                        <a:t>S. Ackerman</a:t>
                      </a:r>
                    </a:p>
                  </a:txBody>
                  <a:tcPr marL="0" marR="0" marT="0" marB="0" anchor="ctr"/>
                </a:tc>
              </a:tr>
              <a:tr h="370821">
                <a:tc>
                  <a:txBody>
                    <a:bodyPr/>
                    <a:lstStyle/>
                    <a:p>
                      <a:pPr algn="ctr" fontAlgn="b"/>
                      <a:r>
                        <a:rPr lang="en-US" sz="1400" b="0" i="0" u="none" strike="noStrike">
                          <a:solidFill>
                            <a:srgbClr val="000000"/>
                          </a:solidFill>
                          <a:effectLst/>
                          <a:latin typeface="Calibri"/>
                        </a:rPr>
                        <a:t>9.61</a:t>
                      </a:r>
                    </a:p>
                  </a:txBody>
                  <a:tcPr marL="0" marR="0" marT="0" marB="0" anchor="ctr"/>
                </a:tc>
                <a:tc>
                  <a:txBody>
                    <a:bodyPr/>
                    <a:lstStyle/>
                    <a:p>
                      <a:pPr algn="ctr" fontAlgn="b"/>
                      <a:r>
                        <a:rPr lang="en-US" sz="1400" b="0" i="0" u="none" strike="noStrike">
                          <a:solidFill>
                            <a:srgbClr val="000000"/>
                          </a:solidFill>
                          <a:effectLst/>
                          <a:latin typeface="Calibri"/>
                        </a:rPr>
                        <a:t>12</a:t>
                      </a:r>
                    </a:p>
                  </a:txBody>
                  <a:tcPr marL="0" marR="0" marT="0" marB="0" anchor="ctr"/>
                </a:tc>
                <a:tc>
                  <a:txBody>
                    <a:bodyPr/>
                    <a:lstStyle/>
                    <a:p>
                      <a:pPr algn="ctr" fontAlgn="b"/>
                      <a:r>
                        <a:rPr lang="en-US" sz="1400" b="0" i="0" u="none" strike="noStrike" dirty="0">
                          <a:solidFill>
                            <a:srgbClr val="000000"/>
                          </a:solidFill>
                          <a:effectLst/>
                          <a:latin typeface="Calibri"/>
                        </a:rPr>
                        <a:t>Art </a:t>
                      </a:r>
                      <a:r>
                        <a:rPr lang="en-US" sz="1400" b="0" i="0" u="none" strike="noStrike" dirty="0" err="1">
                          <a:solidFill>
                            <a:srgbClr val="000000"/>
                          </a:solidFill>
                          <a:effectLst/>
                          <a:latin typeface="Calibri"/>
                        </a:rPr>
                        <a:t>Neuendorffer</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10.33</a:t>
                      </a:r>
                    </a:p>
                  </a:txBody>
                  <a:tcPr marL="0" marR="0" marT="0" marB="0" anchor="ctr"/>
                </a:tc>
                <a:tc>
                  <a:txBody>
                    <a:bodyPr/>
                    <a:lstStyle/>
                    <a:p>
                      <a:pPr algn="ctr" fontAlgn="b"/>
                      <a:r>
                        <a:rPr lang="en-US" sz="1400" b="0" i="0" u="none" strike="noStrike">
                          <a:solidFill>
                            <a:srgbClr val="000000"/>
                          </a:solidFill>
                          <a:effectLst/>
                          <a:latin typeface="Calibri"/>
                        </a:rPr>
                        <a:t>13</a:t>
                      </a:r>
                    </a:p>
                  </a:txBody>
                  <a:tcPr marL="0" marR="0" marT="0" marB="0" anchor="ctr"/>
                </a:tc>
                <a:tc>
                  <a:txBody>
                    <a:bodyPr/>
                    <a:lstStyle/>
                    <a:p>
                      <a:pPr algn="ctr" fontAlgn="b"/>
                      <a:r>
                        <a:rPr lang="en-US" sz="1400" b="0" i="0" u="none" strike="noStrike" dirty="0">
                          <a:solidFill>
                            <a:srgbClr val="000000"/>
                          </a:solidFill>
                          <a:effectLst/>
                          <a:latin typeface="Calibri"/>
                        </a:rPr>
                        <a:t>W. P. </a:t>
                      </a:r>
                      <a:r>
                        <a:rPr lang="en-US" sz="1400" b="0" i="0" u="none" strike="noStrike" dirty="0" err="1">
                          <a:solidFill>
                            <a:srgbClr val="000000"/>
                          </a:solidFill>
                          <a:effectLst/>
                          <a:latin typeface="Calibri"/>
                        </a:rPr>
                        <a:t>Menzel</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11.2</a:t>
                      </a:r>
                    </a:p>
                  </a:txBody>
                  <a:tcPr marL="0" marR="0" marT="0" marB="0" anchor="ctr"/>
                </a:tc>
                <a:tc>
                  <a:txBody>
                    <a:bodyPr/>
                    <a:lstStyle/>
                    <a:p>
                      <a:pPr algn="ctr" fontAlgn="b"/>
                      <a:r>
                        <a:rPr lang="en-US" sz="1400" b="0" i="0" u="none" strike="noStrike">
                          <a:solidFill>
                            <a:srgbClr val="000000"/>
                          </a:solidFill>
                          <a:effectLst/>
                          <a:latin typeface="Calibri"/>
                        </a:rPr>
                        <a:t>14</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12.3</a:t>
                      </a:r>
                    </a:p>
                  </a:txBody>
                  <a:tcPr marL="0" marR="0" marT="0" marB="0" anchor="ctr"/>
                </a:tc>
                <a:tc>
                  <a:txBody>
                    <a:bodyPr/>
                    <a:lstStyle/>
                    <a:p>
                      <a:pPr algn="ctr" fontAlgn="b"/>
                      <a:r>
                        <a:rPr lang="en-US" sz="1400" b="0" i="0" u="none" strike="noStrike">
                          <a:solidFill>
                            <a:srgbClr val="000000"/>
                          </a:solidFill>
                          <a:effectLst/>
                          <a:latin typeface="Calibri"/>
                        </a:rPr>
                        <a:t>15</a:t>
                      </a:r>
                    </a:p>
                  </a:txBody>
                  <a:tcPr marL="0" marR="0" marT="0" marB="0" anchor="ctr"/>
                </a:tc>
                <a:tc>
                  <a:txBody>
                    <a:bodyPr/>
                    <a:lstStyle/>
                    <a:p>
                      <a:pPr algn="ctr" fontAlgn="b"/>
                      <a:r>
                        <a:rPr lang="en-US" sz="1400" b="0" i="0" u="none" strike="noStrike" dirty="0">
                          <a:solidFill>
                            <a:srgbClr val="000000"/>
                          </a:solidFill>
                          <a:effectLst/>
                          <a:latin typeface="Calibri"/>
                        </a:rPr>
                        <a:t>Vern </a:t>
                      </a:r>
                      <a:r>
                        <a:rPr lang="en-US" sz="1400" b="0" i="0" u="none" strike="noStrike" dirty="0" err="1">
                          <a:solidFill>
                            <a:srgbClr val="000000"/>
                          </a:solidFill>
                          <a:effectLst/>
                          <a:latin typeface="Calibri"/>
                        </a:rPr>
                        <a:t>Suomi</a:t>
                      </a:r>
                      <a:endParaRPr lang="en-US" sz="1400" b="0" i="0" u="none" strike="noStrike" dirty="0">
                        <a:solidFill>
                          <a:srgbClr val="000000"/>
                        </a:solidFill>
                        <a:effectLst/>
                        <a:latin typeface="Calibri"/>
                      </a:endParaRPr>
                    </a:p>
                  </a:txBody>
                  <a:tcPr marL="0" marR="0" marT="0" marB="0" anchor="ctr"/>
                </a:tc>
              </a:tr>
              <a:tr h="370821">
                <a:tc>
                  <a:txBody>
                    <a:bodyPr/>
                    <a:lstStyle/>
                    <a:p>
                      <a:pPr algn="ctr" fontAlgn="b"/>
                      <a:r>
                        <a:rPr lang="en-US" sz="1400" b="0" i="0" u="none" strike="noStrike">
                          <a:solidFill>
                            <a:srgbClr val="000000"/>
                          </a:solidFill>
                          <a:effectLst/>
                          <a:latin typeface="Calibri"/>
                        </a:rPr>
                        <a:t>13.3</a:t>
                      </a:r>
                    </a:p>
                  </a:txBody>
                  <a:tcPr marL="0" marR="0" marT="0" marB="0" anchor="ctr"/>
                </a:tc>
                <a:tc>
                  <a:txBody>
                    <a:bodyPr/>
                    <a:lstStyle/>
                    <a:p>
                      <a:pPr algn="ctr" fontAlgn="b"/>
                      <a:r>
                        <a:rPr lang="en-US" sz="1400" b="0" i="0" u="none" strike="noStrike">
                          <a:solidFill>
                            <a:srgbClr val="000000"/>
                          </a:solidFill>
                          <a:effectLst/>
                          <a:latin typeface="Calibri"/>
                        </a:rPr>
                        <a:t>16</a:t>
                      </a:r>
                    </a:p>
                  </a:txBody>
                  <a:tcPr marL="0" marR="0" marT="0" marB="0" anchor="ctr"/>
                </a:tc>
                <a:tc>
                  <a:txBody>
                    <a:bodyPr/>
                    <a:lstStyle/>
                    <a:p>
                      <a:pPr algn="ctr" fontAlgn="b"/>
                      <a:r>
                        <a:rPr lang="en-US" sz="1400" b="0" i="0" u="none" strike="noStrike" dirty="0">
                          <a:solidFill>
                            <a:srgbClr val="000000"/>
                          </a:solidFill>
                          <a:effectLst/>
                          <a:latin typeface="Calibri"/>
                        </a:rPr>
                        <a:t>W. L. Smith</a:t>
                      </a:r>
                    </a:p>
                  </a:txBody>
                  <a:tcPr marL="0" marR="0" marT="0" marB="0" anchor="ctr"/>
                </a:tc>
              </a:tr>
            </a:tbl>
          </a:graphicData>
        </a:graphic>
      </p:graphicFrame>
    </p:spTree>
    <p:extLst>
      <p:ext uri="{BB962C8B-B14F-4D97-AF65-F5344CB8AC3E}">
        <p14:creationId xmlns:p14="http://schemas.microsoft.com/office/powerpoint/2010/main" val="327656253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304800"/>
            <a:ext cx="9144000" cy="1143000"/>
          </a:xfrm>
        </p:spPr>
        <p:txBody>
          <a:bodyPr/>
          <a:lstStyle/>
          <a:p>
            <a:pPr>
              <a:lnSpc>
                <a:spcPct val="85000"/>
              </a:lnSpc>
            </a:pPr>
            <a:r>
              <a:rPr lang="en-US" sz="3600" dirty="0" smtClean="0"/>
              <a:t>ABI (</a:t>
            </a:r>
            <a:r>
              <a:rPr lang="en-US" sz="3600" dirty="0" smtClean="0">
                <a:solidFill>
                  <a:schemeClr val="tx1"/>
                </a:solidFill>
              </a:rPr>
              <a:t>10.35 </a:t>
            </a:r>
            <a:r>
              <a:rPr lang="en-US" sz="3600" dirty="0" smtClean="0">
                <a:solidFill>
                  <a:schemeClr val="tx1"/>
                </a:solidFill>
                <a:sym typeface="Symbol" pitchFamily="18" charset="2"/>
              </a:rPr>
              <a:t></a:t>
            </a:r>
            <a:r>
              <a:rPr lang="en-US" sz="3600" dirty="0" smtClean="0">
                <a:solidFill>
                  <a:schemeClr val="tx1"/>
                </a:solidFill>
              </a:rPr>
              <a:t>m</a:t>
            </a:r>
            <a:r>
              <a:rPr lang="en-US" sz="3600" dirty="0" smtClean="0"/>
              <a:t>)</a:t>
            </a:r>
            <a:br>
              <a:rPr lang="en-US" sz="3600" dirty="0" smtClean="0"/>
            </a:br>
            <a:r>
              <a:rPr lang="en-US" sz="2400" dirty="0" smtClean="0">
                <a:solidFill>
                  <a:schemeClr val="tx1"/>
                </a:solidFill>
              </a:rPr>
              <a:t>Examples of MAS 0.66, 10.5-11.0, and 8.6-10.5 um</a:t>
            </a:r>
            <a:br>
              <a:rPr lang="en-US" sz="2400" dirty="0" smtClean="0">
                <a:solidFill>
                  <a:schemeClr val="tx1"/>
                </a:solidFill>
              </a:rPr>
            </a:br>
            <a:r>
              <a:rPr lang="en-US" sz="2400" dirty="0" smtClean="0">
                <a:solidFill>
                  <a:schemeClr val="tx1"/>
                </a:solidFill>
              </a:rPr>
              <a:t>reveal utility of new IR window for seeing through clouds to ice floes </a:t>
            </a:r>
            <a:endParaRPr lang="en-US" sz="3600" dirty="0" smtClean="0">
              <a:solidFill>
                <a:schemeClr val="tx1"/>
              </a:solidFill>
            </a:endParaRPr>
          </a:p>
        </p:txBody>
      </p:sp>
      <p:pic>
        <p:nvPicPr>
          <p:cNvPr id="31747" name="Picture 3" descr="C:\WINNT\Profiles\tims\Gifs\970202_1836_1840_02_44-45_42-44.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05000"/>
            <a:ext cx="68580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04362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33CC33"/>
                </a:solidFill>
                <a:latin typeface="Times New Roman" pitchFamily="18" charset="0"/>
              </a:rPr>
              <a:t>Visible</a:t>
            </a:r>
          </a:p>
        </p:txBody>
      </p:sp>
      <p:sp>
        <p:nvSpPr>
          <p:cNvPr id="59411" name="Text Box 19"/>
          <p:cNvSpPr txBox="1">
            <a:spLocks noChangeArrowheads="1"/>
          </p:cNvSpPr>
          <p:nvPr/>
        </p:nvSpPr>
        <p:spPr bwMode="auto">
          <a:xfrm>
            <a:off x="4419600" y="120650"/>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smtClean="0">
                <a:solidFill>
                  <a:srgbClr val="FFC000"/>
                </a:solidFill>
                <a:latin typeface="Times New Roman" pitchFamily="18" charset="0"/>
              </a:rPr>
              <a:t>Near Infrared</a:t>
            </a:r>
            <a:endParaRPr lang="en-US" sz="1600" b="1" dirty="0">
              <a:solidFill>
                <a:srgbClr val="FFC000"/>
              </a:solidFill>
              <a:latin typeface="Times New Roman" pitchFamily="18" charset="0"/>
            </a:endParaRPr>
          </a:p>
        </p:txBody>
      </p:sp>
      <p:sp>
        <p:nvSpPr>
          <p:cNvPr id="59415" name="Text Box 23"/>
          <p:cNvSpPr txBox="1">
            <a:spLocks noChangeArrowheads="1"/>
          </p:cNvSpPr>
          <p:nvPr/>
        </p:nvSpPr>
        <p:spPr bwMode="auto">
          <a:xfrm>
            <a:off x="4724400" y="17970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smtClean="0">
                <a:solidFill>
                  <a:srgbClr val="FFFFFF"/>
                </a:solidFill>
                <a:latin typeface="Times New Roman" pitchFamily="18" charset="0"/>
              </a:rPr>
              <a:t>Infrared</a:t>
            </a:r>
            <a:endParaRPr lang="en-US" sz="1600" b="1" dirty="0">
              <a:solidFill>
                <a:srgbClr val="FFFFFF"/>
              </a:solidFill>
              <a:latin typeface="Times New Roman" pitchFamily="18" charset="0"/>
            </a:endParaRPr>
          </a:p>
        </p:txBody>
      </p:sp>
      <p:sp>
        <p:nvSpPr>
          <p:cNvPr id="59416" name="Text Box 24"/>
          <p:cNvSpPr txBox="1">
            <a:spLocks noChangeArrowheads="1"/>
          </p:cNvSpPr>
          <p:nvPr/>
        </p:nvSpPr>
        <p:spPr bwMode="auto">
          <a:xfrm>
            <a:off x="6629400" y="17970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17" name="Text Box 25"/>
          <p:cNvSpPr txBox="1">
            <a:spLocks noChangeArrowheads="1"/>
          </p:cNvSpPr>
          <p:nvPr/>
        </p:nvSpPr>
        <p:spPr bwMode="auto">
          <a:xfrm>
            <a:off x="838200" y="35496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18" name="Text Box 26"/>
          <p:cNvSpPr txBox="1">
            <a:spLocks noChangeArrowheads="1"/>
          </p:cNvSpPr>
          <p:nvPr/>
        </p:nvSpPr>
        <p:spPr bwMode="auto">
          <a:xfrm>
            <a:off x="2667000" y="35496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smtClean="0">
                <a:solidFill>
                  <a:srgbClr val="33CC33"/>
                </a:solidFill>
                <a:latin typeface="Times New Roman" pitchFamily="18" charset="0"/>
              </a:rPr>
              <a:t>Visible</a:t>
            </a:r>
            <a:endParaRPr lang="en-US" sz="1600" b="1" dirty="0">
              <a:solidFill>
                <a:srgbClr val="33CC33"/>
              </a:solidFill>
              <a:latin typeface="Times New Roman" pitchFamily="18" charset="0"/>
            </a:endParaRPr>
          </a:p>
        </p:txBody>
      </p:sp>
      <p:sp>
        <p:nvSpPr>
          <p:cNvPr id="59420" name="Text Box 28"/>
          <p:cNvSpPr txBox="1">
            <a:spLocks noChangeArrowheads="1"/>
          </p:cNvSpPr>
          <p:nvPr/>
        </p:nvSpPr>
        <p:spPr bwMode="auto">
          <a:xfrm>
            <a:off x="4648200" y="35496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21" name="Text Box 29"/>
          <p:cNvSpPr txBox="1">
            <a:spLocks noChangeArrowheads="1"/>
          </p:cNvSpPr>
          <p:nvPr/>
        </p:nvSpPr>
        <p:spPr bwMode="auto">
          <a:xfrm>
            <a:off x="6629400" y="35496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22" name="Text Box 30"/>
          <p:cNvSpPr txBox="1">
            <a:spLocks noChangeArrowheads="1"/>
          </p:cNvSpPr>
          <p:nvPr/>
        </p:nvSpPr>
        <p:spPr bwMode="auto">
          <a:xfrm>
            <a:off x="609600" y="518160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23" name="Text Box 31"/>
          <p:cNvSpPr txBox="1">
            <a:spLocks noChangeArrowheads="1"/>
          </p:cNvSpPr>
          <p:nvPr/>
        </p:nvSpPr>
        <p:spPr bwMode="auto">
          <a:xfrm>
            <a:off x="26670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24" name="Text Box 32"/>
          <p:cNvSpPr txBox="1">
            <a:spLocks noChangeArrowheads="1"/>
          </p:cNvSpPr>
          <p:nvPr/>
        </p:nvSpPr>
        <p:spPr bwMode="auto">
          <a:xfrm>
            <a:off x="46482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59425" name="Text Box 33"/>
          <p:cNvSpPr txBox="1">
            <a:spLocks noChangeArrowheads="1"/>
          </p:cNvSpPr>
          <p:nvPr/>
        </p:nvSpPr>
        <p:spPr bwMode="auto">
          <a:xfrm>
            <a:off x="6705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a:solidFill>
                  <a:srgbClr val="FFFFFF"/>
                </a:solidFill>
                <a:latin typeface="Times New Roman" pitchFamily="18" charset="0"/>
              </a:rPr>
              <a:t>Infrared</a:t>
            </a: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AD8A7-3CD6-4400-8EC4-02DE9DB4974C}" type="slidenum">
              <a:rPr lang="en-US" smtClean="0">
                <a:solidFill>
                  <a:srgbClr val="000000"/>
                </a:solidFill>
              </a:rPr>
              <a:pPr eaLnBrk="1" hangingPunct="1"/>
              <a:t>29</a:t>
            </a:fld>
            <a:endParaRPr lang="en-US" smtClean="0">
              <a:solidFill>
                <a:srgbClr val="000000"/>
              </a:solidFill>
            </a:endParaRPr>
          </a:p>
        </p:txBody>
      </p:sp>
      <p:sp>
        <p:nvSpPr>
          <p:cNvPr id="37" name="Text Box 19"/>
          <p:cNvSpPr txBox="1">
            <a:spLocks noChangeArrowheads="1"/>
          </p:cNvSpPr>
          <p:nvPr/>
        </p:nvSpPr>
        <p:spPr bwMode="auto">
          <a:xfrm>
            <a:off x="6324600" y="120650"/>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smtClean="0">
                <a:solidFill>
                  <a:srgbClr val="FFC000"/>
                </a:solidFill>
                <a:latin typeface="Times New Roman" pitchFamily="18" charset="0"/>
              </a:rPr>
              <a:t>Near Infrared</a:t>
            </a:r>
            <a:endParaRPr lang="en-US" sz="1600" b="1" dirty="0">
              <a:solidFill>
                <a:srgbClr val="FFC000"/>
              </a:solidFill>
              <a:latin typeface="Times New Roman" pitchFamily="18" charset="0"/>
            </a:endParaRPr>
          </a:p>
        </p:txBody>
      </p:sp>
      <p:sp>
        <p:nvSpPr>
          <p:cNvPr id="38" name="Text Box 19"/>
          <p:cNvSpPr txBox="1">
            <a:spLocks noChangeArrowheads="1"/>
          </p:cNvSpPr>
          <p:nvPr/>
        </p:nvSpPr>
        <p:spPr bwMode="auto">
          <a:xfrm>
            <a:off x="2438400" y="1797050"/>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smtClean="0">
                <a:solidFill>
                  <a:srgbClr val="FFC000"/>
                </a:solidFill>
                <a:latin typeface="Times New Roman" pitchFamily="18" charset="0"/>
              </a:rPr>
              <a:t>Near Infrared</a:t>
            </a:r>
            <a:endParaRPr lang="en-US" sz="1600" b="1" dirty="0">
              <a:solidFill>
                <a:srgbClr val="FFC000"/>
              </a:solidFill>
              <a:latin typeface="Times New Roman" pitchFamily="18" charset="0"/>
            </a:endParaRPr>
          </a:p>
        </p:txBody>
      </p:sp>
      <p:sp>
        <p:nvSpPr>
          <p:cNvPr id="39" name="Text Box 19"/>
          <p:cNvSpPr txBox="1">
            <a:spLocks noChangeArrowheads="1"/>
          </p:cNvSpPr>
          <p:nvPr/>
        </p:nvSpPr>
        <p:spPr bwMode="auto">
          <a:xfrm>
            <a:off x="457200" y="1797050"/>
            <a:ext cx="175260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dirty="0" smtClean="0">
                <a:solidFill>
                  <a:srgbClr val="FFC000"/>
                </a:solidFill>
                <a:latin typeface="Times New Roman" pitchFamily="18" charset="0"/>
              </a:rPr>
              <a:t>Near Infrared</a:t>
            </a:r>
            <a:endParaRPr lang="en-US" sz="1600" b="1" dirty="0">
              <a:solidFill>
                <a:srgbClr val="FFC000"/>
              </a:solidFill>
              <a:latin typeface="Times New Roman" pitchFamily="18" charset="0"/>
            </a:endParaRPr>
          </a:p>
        </p:txBody>
      </p:sp>
    </p:spTree>
    <p:extLst>
      <p:ext uri="{BB962C8B-B14F-4D97-AF65-F5344CB8AC3E}">
        <p14:creationId xmlns:p14="http://schemas.microsoft.com/office/powerpoint/2010/main" val="41167415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94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4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594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4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5" grpId="0"/>
      <p:bldP spid="59416" grpId="0"/>
      <p:bldP spid="59417" grpId="0"/>
      <p:bldP spid="59418" grpId="0"/>
      <p:bldP spid="59419" grpId="0"/>
      <p:bldP spid="59420" grpId="0"/>
      <p:bldP spid="59421" grpId="0"/>
      <p:bldP spid="59422" grpId="0"/>
      <p:bldP spid="59423" grpId="0"/>
      <p:bldP spid="59424" grpId="0"/>
      <p:bldP spid="59425" grpId="0"/>
      <p:bldP spid="37" grpId="0"/>
      <p:bldP spid="38" grpId="0"/>
      <p:bldP spid="3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C644F42-9A19-4DCA-A401-5D0161071F50}" type="slidenum">
              <a:rPr lang="en-US">
                <a:solidFill>
                  <a:srgbClr val="000000"/>
                </a:solidFill>
              </a:rPr>
              <a:pPr eaLnBrk="1" hangingPunct="1"/>
              <a:t>3</a:t>
            </a:fld>
            <a:endParaRPr lang="en-US">
              <a:solidFill>
                <a:srgbClr val="000000"/>
              </a:solidFill>
            </a:endParaRPr>
          </a:p>
        </p:txBody>
      </p:sp>
      <p:sp>
        <p:nvSpPr>
          <p:cNvPr id="174083" name="Rectangle 2"/>
          <p:cNvSpPr>
            <a:spLocks noGrp="1" noChangeArrowheads="1"/>
          </p:cNvSpPr>
          <p:nvPr>
            <p:ph type="ctrTitle"/>
          </p:nvPr>
        </p:nvSpPr>
        <p:spPr>
          <a:xfrm>
            <a:off x="228600" y="-228600"/>
            <a:ext cx="8915400" cy="1371600"/>
          </a:xfrm>
        </p:spPr>
        <p:txBody>
          <a:bodyPr/>
          <a:lstStyle/>
          <a:p>
            <a:pPr eaLnBrk="1" hangingPunct="1"/>
            <a:r>
              <a:rPr lang="en-US" sz="4000" b="1" smtClean="0">
                <a:solidFill>
                  <a:srgbClr val="FFFF00"/>
                </a:solidFill>
              </a:rPr>
              <a:t>The Advanced Baseline Imager:</a:t>
            </a:r>
          </a:p>
        </p:txBody>
      </p:sp>
      <p:sp>
        <p:nvSpPr>
          <p:cNvPr id="174084" name="Text Box 3"/>
          <p:cNvSpPr txBox="1">
            <a:spLocks noChangeArrowheads="1"/>
          </p:cNvSpPr>
          <p:nvPr/>
        </p:nvSpPr>
        <p:spPr bwMode="auto">
          <a:xfrm>
            <a:off x="76200" y="838200"/>
            <a:ext cx="9144000" cy="563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defTabSz="568325" eaLnBrk="0" hangingPunct="0">
              <a:defRPr>
                <a:solidFill>
                  <a:schemeClr val="tx1"/>
                </a:solidFill>
                <a:latin typeface="Arial" charset="0"/>
              </a:defRPr>
            </a:lvl1pPr>
            <a:lvl2pPr marL="742950" indent="-285750" defTabSz="568325" eaLnBrk="0" hangingPunct="0">
              <a:defRPr>
                <a:solidFill>
                  <a:schemeClr val="tx1"/>
                </a:solidFill>
                <a:latin typeface="Arial" charset="0"/>
              </a:defRPr>
            </a:lvl2pPr>
            <a:lvl3pPr marL="1143000" indent="-228600" defTabSz="568325" eaLnBrk="0" hangingPunct="0">
              <a:defRPr>
                <a:solidFill>
                  <a:schemeClr val="tx1"/>
                </a:solidFill>
                <a:latin typeface="Arial" charset="0"/>
              </a:defRPr>
            </a:lvl3pPr>
            <a:lvl4pPr marL="1600200" indent="-228600" defTabSz="568325" eaLnBrk="0" hangingPunct="0">
              <a:defRPr>
                <a:solidFill>
                  <a:schemeClr val="tx1"/>
                </a:solidFill>
                <a:latin typeface="Arial" charset="0"/>
              </a:defRPr>
            </a:lvl4pPr>
            <a:lvl5pPr marL="2057400" indent="-228600" defTabSz="568325" eaLnBrk="0" hangingPunct="0">
              <a:defRPr>
                <a:solidFill>
                  <a:schemeClr val="tx1"/>
                </a:solidFill>
                <a:latin typeface="Arial" charset="0"/>
              </a:defRPr>
            </a:lvl5pPr>
            <a:lvl6pPr marL="2514600" indent="-228600" defTabSz="568325" eaLnBrk="0" fontAlgn="base" hangingPunct="0">
              <a:spcBef>
                <a:spcPct val="0"/>
              </a:spcBef>
              <a:spcAft>
                <a:spcPct val="0"/>
              </a:spcAft>
              <a:defRPr>
                <a:solidFill>
                  <a:schemeClr val="tx1"/>
                </a:solidFill>
                <a:latin typeface="Arial" charset="0"/>
              </a:defRPr>
            </a:lvl6pPr>
            <a:lvl7pPr marL="2971800" indent="-228600" defTabSz="568325" eaLnBrk="0" fontAlgn="base" hangingPunct="0">
              <a:spcBef>
                <a:spcPct val="0"/>
              </a:spcBef>
              <a:spcAft>
                <a:spcPct val="0"/>
              </a:spcAft>
              <a:defRPr>
                <a:solidFill>
                  <a:schemeClr val="tx1"/>
                </a:solidFill>
                <a:latin typeface="Arial" charset="0"/>
              </a:defRPr>
            </a:lvl7pPr>
            <a:lvl8pPr marL="3429000" indent="-228600" defTabSz="568325" eaLnBrk="0" fontAlgn="base" hangingPunct="0">
              <a:spcBef>
                <a:spcPct val="0"/>
              </a:spcBef>
              <a:spcAft>
                <a:spcPct val="0"/>
              </a:spcAft>
              <a:defRPr>
                <a:solidFill>
                  <a:schemeClr val="tx1"/>
                </a:solidFill>
                <a:latin typeface="Arial" charset="0"/>
              </a:defRPr>
            </a:lvl8pPr>
            <a:lvl9pPr marL="3886200" indent="-228600" defTabSz="568325"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sz="2400" b="1" dirty="0">
                <a:solidFill>
                  <a:srgbClr val="FFFF00"/>
                </a:solidFill>
              </a:rPr>
              <a:t>				  			ABI				</a:t>
            </a:r>
            <a:r>
              <a:rPr lang="en-US" sz="2400" b="1" dirty="0">
                <a:solidFill>
                  <a:srgbClr val="FFFFFF"/>
                </a:solidFill>
              </a:rPr>
              <a:t>Current</a:t>
            </a:r>
          </a:p>
          <a:p>
            <a:pPr fontAlgn="base">
              <a:spcBef>
                <a:spcPct val="0"/>
              </a:spcBef>
              <a:spcAft>
                <a:spcPct val="0"/>
              </a:spcAft>
            </a:pPr>
            <a:endParaRPr lang="en-US" sz="1200" b="1" dirty="0">
              <a:solidFill>
                <a:srgbClr val="FFFFFF"/>
              </a:solidFill>
            </a:endParaRPr>
          </a:p>
          <a:p>
            <a:pPr fontAlgn="base">
              <a:spcBef>
                <a:spcPct val="0"/>
              </a:spcBef>
              <a:spcAft>
                <a:spcPct val="0"/>
              </a:spcAft>
            </a:pPr>
            <a:r>
              <a:rPr lang="en-US" sz="2400" b="1" dirty="0">
                <a:solidFill>
                  <a:srgbClr val="FFFF00"/>
                </a:solidFill>
              </a:rPr>
              <a:t>Spectral Coverage</a:t>
            </a:r>
            <a:r>
              <a:rPr lang="en-US" sz="2400" dirty="0">
                <a:solidFill>
                  <a:srgbClr val="FFFF00"/>
                </a:solidFill>
              </a:rPr>
              <a:t>				</a:t>
            </a:r>
          </a:p>
          <a:p>
            <a:pPr fontAlgn="base">
              <a:spcBef>
                <a:spcPct val="0"/>
              </a:spcBef>
              <a:spcAft>
                <a:spcPct val="0"/>
              </a:spcAft>
            </a:pPr>
            <a:r>
              <a:rPr lang="en-US" sz="2400" dirty="0">
                <a:solidFill>
                  <a:srgbClr val="FFFF00"/>
                </a:solidFill>
              </a:rPr>
              <a:t>							16 bands		</a:t>
            </a:r>
            <a:r>
              <a:rPr lang="en-US" sz="2400" dirty="0">
                <a:solidFill>
                  <a:srgbClr val="FFFFFF"/>
                </a:solidFill>
              </a:rPr>
              <a:t>5 bands</a:t>
            </a:r>
          </a:p>
          <a:p>
            <a:pPr fontAlgn="base">
              <a:spcBef>
                <a:spcPct val="0"/>
              </a:spcBef>
              <a:spcAft>
                <a:spcPct val="0"/>
              </a:spcAft>
            </a:pPr>
            <a:endParaRPr lang="en-US" sz="1200" b="1" dirty="0">
              <a:solidFill>
                <a:srgbClr val="FFFF00"/>
              </a:solidFill>
            </a:endParaRPr>
          </a:p>
          <a:p>
            <a:pPr fontAlgn="base">
              <a:spcBef>
                <a:spcPct val="0"/>
              </a:spcBef>
              <a:spcAft>
                <a:spcPct val="0"/>
              </a:spcAft>
            </a:pPr>
            <a:r>
              <a:rPr lang="en-US" sz="2400" b="1" dirty="0">
                <a:solidFill>
                  <a:srgbClr val="FFFF00"/>
                </a:solidFill>
              </a:rPr>
              <a:t>Spatial resolution </a:t>
            </a:r>
            <a:r>
              <a:rPr lang="en-US" sz="2400" dirty="0">
                <a:solidFill>
                  <a:srgbClr val="FFFF00"/>
                </a:solidFill>
              </a:rPr>
              <a:t>	</a:t>
            </a:r>
          </a:p>
          <a:p>
            <a:pPr fontAlgn="base">
              <a:spcBef>
                <a:spcPct val="0"/>
              </a:spcBef>
              <a:spcAft>
                <a:spcPct val="0"/>
              </a:spcAft>
            </a:pPr>
            <a:r>
              <a:rPr lang="en-US" sz="2400" dirty="0">
                <a:solidFill>
                  <a:srgbClr val="FFFF00"/>
                </a:solidFill>
              </a:rPr>
              <a:t>	0.64 </a:t>
            </a:r>
            <a:r>
              <a:rPr lang="en-US" sz="2400" dirty="0">
                <a:solidFill>
                  <a:srgbClr val="FFFF00"/>
                </a:solidFill>
                <a:latin typeface="Symbol" pitchFamily="18" charset="2"/>
              </a:rPr>
              <a:t>m</a:t>
            </a:r>
            <a:r>
              <a:rPr lang="en-US" sz="2400" dirty="0">
                <a:solidFill>
                  <a:srgbClr val="FFFF00"/>
                </a:solidFill>
              </a:rPr>
              <a:t>m Visible 			0.5 km 			</a:t>
            </a:r>
            <a:r>
              <a:rPr lang="en-US" sz="2400" dirty="0">
                <a:solidFill>
                  <a:srgbClr val="FFFFFF"/>
                </a:solidFill>
              </a:rPr>
              <a:t>Approx. 1 km</a:t>
            </a:r>
          </a:p>
          <a:p>
            <a:pPr fontAlgn="base">
              <a:spcBef>
                <a:spcPct val="0"/>
              </a:spcBef>
              <a:spcAft>
                <a:spcPct val="0"/>
              </a:spcAft>
            </a:pPr>
            <a:r>
              <a:rPr lang="en-US" sz="2400" dirty="0">
                <a:solidFill>
                  <a:srgbClr val="FFFF00"/>
                </a:solidFill>
              </a:rPr>
              <a:t>	Other Visible/near-IR	1.0 km			</a:t>
            </a:r>
            <a:r>
              <a:rPr lang="en-US" sz="2400" dirty="0">
                <a:solidFill>
                  <a:srgbClr val="FFFFFF"/>
                </a:solidFill>
              </a:rPr>
              <a:t>n/a</a:t>
            </a:r>
          </a:p>
          <a:p>
            <a:pPr fontAlgn="base">
              <a:spcBef>
                <a:spcPct val="0"/>
              </a:spcBef>
              <a:spcAft>
                <a:spcPct val="0"/>
              </a:spcAft>
            </a:pPr>
            <a:r>
              <a:rPr lang="en-US" sz="2400" dirty="0">
                <a:solidFill>
                  <a:srgbClr val="FFFF00"/>
                </a:solidFill>
              </a:rPr>
              <a:t>	Bands (&gt;2 </a:t>
            </a:r>
            <a:r>
              <a:rPr lang="en-US" sz="2400" dirty="0">
                <a:solidFill>
                  <a:srgbClr val="FFFF00"/>
                </a:solidFill>
                <a:latin typeface="Symbol" pitchFamily="18" charset="2"/>
              </a:rPr>
              <a:t>m</a:t>
            </a:r>
            <a:r>
              <a:rPr lang="en-US" sz="2400" dirty="0">
                <a:solidFill>
                  <a:srgbClr val="FFFF00"/>
                </a:solidFill>
              </a:rPr>
              <a:t>m)			2 km			</a:t>
            </a:r>
            <a:r>
              <a:rPr lang="en-US" sz="2400" dirty="0">
                <a:solidFill>
                  <a:srgbClr val="FFFFFF"/>
                </a:solidFill>
              </a:rPr>
              <a:t>Approx. 4 km</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Spatial coverage	</a:t>
            </a:r>
          </a:p>
          <a:p>
            <a:pPr fontAlgn="base">
              <a:spcBef>
                <a:spcPct val="0"/>
              </a:spcBef>
              <a:spcAft>
                <a:spcPct val="0"/>
              </a:spcAft>
            </a:pPr>
            <a:r>
              <a:rPr lang="en-US" sz="2400" b="1" dirty="0">
                <a:solidFill>
                  <a:srgbClr val="FFFF00"/>
                </a:solidFill>
              </a:rPr>
              <a:t>	</a:t>
            </a:r>
            <a:r>
              <a:rPr lang="en-US" sz="2400" dirty="0">
                <a:solidFill>
                  <a:srgbClr val="FFFF00"/>
                </a:solidFill>
              </a:rPr>
              <a:t>Full disk					</a:t>
            </a:r>
            <a:r>
              <a:rPr lang="en-US" sz="2400" dirty="0" smtClean="0">
                <a:solidFill>
                  <a:srgbClr val="FFFF00"/>
                </a:solidFill>
              </a:rPr>
              <a:t>Every 15 min</a:t>
            </a:r>
            <a:r>
              <a:rPr lang="en-US" sz="2400" dirty="0">
                <a:solidFill>
                  <a:srgbClr val="FFFF00"/>
                </a:solidFill>
              </a:rPr>
              <a:t>	</a:t>
            </a:r>
            <a:r>
              <a:rPr lang="en-US" sz="2400" dirty="0">
                <a:solidFill>
                  <a:srgbClr val="FFFFFF"/>
                </a:solidFill>
              </a:rPr>
              <a:t>Scheduled (3 </a:t>
            </a:r>
            <a:r>
              <a:rPr lang="en-US" sz="2400" dirty="0" err="1">
                <a:solidFill>
                  <a:srgbClr val="FFFFFF"/>
                </a:solidFill>
              </a:rPr>
              <a:t>hrly</a:t>
            </a:r>
            <a:r>
              <a:rPr lang="en-US" sz="2400" dirty="0">
                <a:solidFill>
                  <a:srgbClr val="FFFFFF"/>
                </a:solidFill>
              </a:rPr>
              <a:t>)</a:t>
            </a:r>
            <a:endParaRPr lang="en-US" dirty="0">
              <a:solidFill>
                <a:srgbClr val="FFFFFF"/>
              </a:solidFill>
            </a:endParaRPr>
          </a:p>
          <a:p>
            <a:pPr fontAlgn="base">
              <a:spcBef>
                <a:spcPct val="0"/>
              </a:spcBef>
              <a:spcAft>
                <a:spcPct val="0"/>
              </a:spcAft>
            </a:pPr>
            <a:r>
              <a:rPr lang="en-US" sz="2400" dirty="0">
                <a:solidFill>
                  <a:srgbClr val="FFFF00"/>
                </a:solidFill>
              </a:rPr>
              <a:t>	CONUS        			</a:t>
            </a:r>
            <a:r>
              <a:rPr lang="en-US" sz="2400" dirty="0" smtClean="0">
                <a:solidFill>
                  <a:srgbClr val="FFFF00"/>
                </a:solidFill>
              </a:rPr>
              <a:t>Every 5 min</a:t>
            </a:r>
            <a:r>
              <a:rPr lang="en-US" sz="2400" dirty="0">
                <a:solidFill>
                  <a:srgbClr val="FFFF00"/>
                </a:solidFill>
              </a:rPr>
              <a:t>		</a:t>
            </a:r>
            <a:r>
              <a:rPr lang="en-US" sz="2400" dirty="0">
                <a:solidFill>
                  <a:srgbClr val="FFFFFF"/>
                </a:solidFill>
              </a:rPr>
              <a:t>~4 per hour</a:t>
            </a:r>
          </a:p>
          <a:p>
            <a:pPr fontAlgn="base">
              <a:spcBef>
                <a:spcPct val="0"/>
              </a:spcBef>
              <a:spcAft>
                <a:spcPct val="0"/>
              </a:spcAft>
            </a:pPr>
            <a:r>
              <a:rPr lang="en-US" sz="2400" dirty="0">
                <a:solidFill>
                  <a:srgbClr val="FFFF00"/>
                </a:solidFill>
              </a:rPr>
              <a:t>	Mesoscale				Every 30 sec	</a:t>
            </a:r>
            <a:r>
              <a:rPr lang="en-US" sz="2400" dirty="0">
                <a:solidFill>
                  <a:srgbClr val="FFFFFF"/>
                </a:solidFill>
              </a:rPr>
              <a:t>n/a</a:t>
            </a:r>
          </a:p>
          <a:p>
            <a:pPr fontAlgn="base">
              <a:spcBef>
                <a:spcPct val="0"/>
              </a:spcBef>
              <a:spcAft>
                <a:spcPct val="0"/>
              </a:spcAft>
            </a:pPr>
            <a:endParaRPr lang="en-US" sz="1200" dirty="0">
              <a:solidFill>
                <a:srgbClr val="FFFFFF"/>
              </a:solidFill>
            </a:endParaRPr>
          </a:p>
          <a:p>
            <a:pPr fontAlgn="base">
              <a:spcBef>
                <a:spcPct val="0"/>
              </a:spcBef>
              <a:spcAft>
                <a:spcPct val="0"/>
              </a:spcAft>
            </a:pPr>
            <a:r>
              <a:rPr lang="en-US" sz="2400" b="1" dirty="0">
                <a:solidFill>
                  <a:srgbClr val="FFFF00"/>
                </a:solidFill>
              </a:rPr>
              <a:t>Visible (reflective bands) 	</a:t>
            </a:r>
          </a:p>
          <a:p>
            <a:pPr fontAlgn="base">
              <a:spcBef>
                <a:spcPct val="0"/>
              </a:spcBef>
              <a:spcAft>
                <a:spcPct val="0"/>
              </a:spcAft>
            </a:pPr>
            <a:r>
              <a:rPr lang="en-US" sz="2400" b="1" dirty="0">
                <a:solidFill>
                  <a:srgbClr val="FFFF00"/>
                </a:solidFill>
              </a:rPr>
              <a:t>	</a:t>
            </a:r>
            <a:r>
              <a:rPr lang="en-US" sz="2400" dirty="0">
                <a:solidFill>
                  <a:srgbClr val="FFFF00"/>
                </a:solidFill>
              </a:rPr>
              <a:t>On-orbit calibration</a:t>
            </a:r>
            <a:r>
              <a:rPr lang="en-US" sz="2400" b="1" dirty="0">
                <a:solidFill>
                  <a:srgbClr val="FFFF00"/>
                </a:solidFill>
              </a:rPr>
              <a:t>		</a:t>
            </a:r>
            <a:r>
              <a:rPr lang="en-US" sz="2400" dirty="0">
                <a:solidFill>
                  <a:srgbClr val="FFFF00"/>
                </a:solidFill>
              </a:rPr>
              <a:t>Yes				</a:t>
            </a:r>
            <a:r>
              <a:rPr lang="en-US" sz="2400" dirty="0">
                <a:solidFill>
                  <a:srgbClr val="FFFFFF"/>
                </a:solidFill>
              </a:rPr>
              <a:t>No</a:t>
            </a:r>
            <a:r>
              <a:rPr lang="en-US" sz="2400" dirty="0">
                <a:solidFill>
                  <a:srgbClr val="FFFF00"/>
                </a:solidFill>
              </a:rPr>
              <a:t>	</a:t>
            </a:r>
            <a:endParaRPr lang="en-US" sz="1200" dirty="0">
              <a:solidFill>
                <a:srgbClr val="FFFF00"/>
              </a:solidFill>
            </a:endParaRPr>
          </a:p>
        </p:txBody>
      </p:sp>
    </p:spTree>
    <p:extLst>
      <p:ext uri="{BB962C8B-B14F-4D97-AF65-F5344CB8AC3E}">
        <p14:creationId xmlns:p14="http://schemas.microsoft.com/office/powerpoint/2010/main" val="2143005915"/>
      </p:ext>
    </p:extLst>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KatrinaABIband1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5" name="Picture 3" descr="KatrinaABIband1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6" name="Picture 4" descr="KatrinaABIband14"/>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7" name="Picture 5" descr="KatrinaABIband15"/>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4196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8" name="Picture 6" descr="KatrinaABIband09"/>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572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39" name="Picture 7" descr="KatrinaABIband10"/>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4384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0" name="Picture 8" descr="KatrinaABIband11"/>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44196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1" name="Picture 9" descr="KatrinaABIband12"/>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6400800" y="33734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2" name="Picture 10" descr="KatrinaABIband05"/>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4572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3" name="Picture 11" descr="KatrinaABIband06"/>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24384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4" name="Picture 12" descr="KatrinaABIband07"/>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5" name="Picture 13" descr="KatrinaABIband08"/>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6" name="Picture 14" descr="KatrinaABIband01"/>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4572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7" name="Picture 15" descr="KatrinaABIband02"/>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8" name="Picture 16" descr="KatrinaABIband03"/>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44196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49" name="Picture 17" descr="KatrinaABIband04"/>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64008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10" name="Text Box 18"/>
          <p:cNvSpPr txBox="1">
            <a:spLocks noChangeArrowheads="1"/>
          </p:cNvSpPr>
          <p:nvPr/>
        </p:nvSpPr>
        <p:spPr bwMode="auto">
          <a:xfrm>
            <a:off x="24384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0.64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1" name="Text Box 19"/>
          <p:cNvSpPr txBox="1">
            <a:spLocks noChangeArrowheads="1"/>
          </p:cNvSpPr>
          <p:nvPr/>
        </p:nvSpPr>
        <p:spPr bwMode="auto">
          <a:xfrm>
            <a:off x="441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0.86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2" name="Text Box 20"/>
          <p:cNvSpPr txBox="1">
            <a:spLocks noChangeArrowheads="1"/>
          </p:cNvSpPr>
          <p:nvPr/>
        </p:nvSpPr>
        <p:spPr bwMode="auto">
          <a:xfrm>
            <a:off x="6324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1.38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3" name="Text Box 21"/>
          <p:cNvSpPr txBox="1">
            <a:spLocks noChangeArrowheads="1"/>
          </p:cNvSpPr>
          <p:nvPr/>
        </p:nvSpPr>
        <p:spPr bwMode="auto">
          <a:xfrm>
            <a:off x="68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4" name="Text Box 22"/>
          <p:cNvSpPr txBox="1">
            <a:spLocks noChangeArrowheads="1"/>
          </p:cNvSpPr>
          <p:nvPr/>
        </p:nvSpPr>
        <p:spPr bwMode="auto">
          <a:xfrm>
            <a:off x="25146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2.26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5" name="Text Box 23"/>
          <p:cNvSpPr txBox="1">
            <a:spLocks noChangeArrowheads="1"/>
          </p:cNvSpPr>
          <p:nvPr/>
        </p:nvSpPr>
        <p:spPr bwMode="auto">
          <a:xfrm>
            <a:off x="4495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3.9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6" name="Text Box 24"/>
          <p:cNvSpPr txBox="1">
            <a:spLocks noChangeArrowheads="1"/>
          </p:cNvSpPr>
          <p:nvPr/>
        </p:nvSpPr>
        <p:spPr bwMode="auto">
          <a:xfrm>
            <a:off x="6400800" y="17526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6.19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7" name="Text Box 25"/>
          <p:cNvSpPr txBox="1">
            <a:spLocks noChangeArrowheads="1"/>
          </p:cNvSpPr>
          <p:nvPr/>
        </p:nvSpPr>
        <p:spPr bwMode="auto">
          <a:xfrm>
            <a:off x="60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6.95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8" name="Text Box 26"/>
          <p:cNvSpPr txBox="1">
            <a:spLocks noChangeArrowheads="1"/>
          </p:cNvSpPr>
          <p:nvPr/>
        </p:nvSpPr>
        <p:spPr bwMode="auto">
          <a:xfrm>
            <a:off x="24384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7.34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19" name="Text Box 27"/>
          <p:cNvSpPr txBox="1">
            <a:spLocks noChangeArrowheads="1"/>
          </p:cNvSpPr>
          <p:nvPr/>
        </p:nvSpPr>
        <p:spPr bwMode="auto">
          <a:xfrm>
            <a:off x="609600" y="76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0.47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0" name="Text Box 28"/>
          <p:cNvSpPr txBox="1">
            <a:spLocks noChangeArrowheads="1"/>
          </p:cNvSpPr>
          <p:nvPr/>
        </p:nvSpPr>
        <p:spPr bwMode="auto">
          <a:xfrm>
            <a:off x="44196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8.5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1" name="Text Box 29"/>
          <p:cNvSpPr txBox="1">
            <a:spLocks noChangeArrowheads="1"/>
          </p:cNvSpPr>
          <p:nvPr/>
        </p:nvSpPr>
        <p:spPr bwMode="auto">
          <a:xfrm>
            <a:off x="6400800" y="350520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9.61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2" name="Text Box 30"/>
          <p:cNvSpPr txBox="1">
            <a:spLocks noChangeArrowheads="1"/>
          </p:cNvSpPr>
          <p:nvPr/>
        </p:nvSpPr>
        <p:spPr bwMode="auto">
          <a:xfrm>
            <a:off x="381000" y="5137150"/>
            <a:ext cx="13716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10.35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3" name="Text Box 31"/>
          <p:cNvSpPr txBox="1">
            <a:spLocks noChangeArrowheads="1"/>
          </p:cNvSpPr>
          <p:nvPr/>
        </p:nvSpPr>
        <p:spPr bwMode="auto">
          <a:xfrm>
            <a:off x="24384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11.2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4" name="Text Box 32"/>
          <p:cNvSpPr txBox="1">
            <a:spLocks noChangeArrowheads="1"/>
          </p:cNvSpPr>
          <p:nvPr/>
        </p:nvSpPr>
        <p:spPr bwMode="auto">
          <a:xfrm>
            <a:off x="4419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12.3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59425" name="Text Box 33"/>
          <p:cNvSpPr txBox="1">
            <a:spLocks noChangeArrowheads="1"/>
          </p:cNvSpPr>
          <p:nvPr/>
        </p:nvSpPr>
        <p:spPr bwMode="auto">
          <a:xfrm>
            <a:off x="6324600" y="5137150"/>
            <a:ext cx="1143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spcBef>
                <a:spcPct val="50000"/>
              </a:spcBef>
            </a:pPr>
            <a:r>
              <a:rPr lang="en-US" sz="1600" b="1">
                <a:solidFill>
                  <a:srgbClr val="FFFFFF"/>
                </a:solidFill>
                <a:latin typeface="Times New Roman" pitchFamily="18" charset="0"/>
              </a:rPr>
              <a:t>13.3 </a:t>
            </a:r>
            <a:r>
              <a:rPr lang="en-US" sz="1600" b="1">
                <a:solidFill>
                  <a:srgbClr val="FFFFFF"/>
                </a:solidFill>
                <a:latin typeface="Times New Roman" pitchFamily="18" charset="0"/>
                <a:sym typeface="Symbol" pitchFamily="18" charset="2"/>
              </a:rPr>
              <a:t>m</a:t>
            </a:r>
            <a:endParaRPr lang="en-US" sz="1600" b="1">
              <a:solidFill>
                <a:srgbClr val="FFFFFF"/>
              </a:solidFill>
              <a:latin typeface="Times New Roman" pitchFamily="18" charset="0"/>
            </a:endParaRPr>
          </a:p>
        </p:txBody>
      </p:sp>
      <p:sp>
        <p:nvSpPr>
          <p:cNvPr id="44066" name="Text Box 34"/>
          <p:cNvSpPr txBox="1">
            <a:spLocks noChangeArrowheads="1"/>
          </p:cNvSpPr>
          <p:nvPr/>
        </p:nvSpPr>
        <p:spPr bwMode="auto">
          <a:xfrm rot="10800000">
            <a:off x="7938" y="809625"/>
            <a:ext cx="458787"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AWG Proxy ABI Simulations of Hurricane Katrina</a:t>
            </a:r>
          </a:p>
        </p:txBody>
      </p:sp>
      <p:sp>
        <p:nvSpPr>
          <p:cNvPr id="44067" name="Text Box 35"/>
          <p:cNvSpPr txBox="1">
            <a:spLocks noChangeArrowheads="1"/>
          </p:cNvSpPr>
          <p:nvPr/>
        </p:nvSpPr>
        <p:spPr bwMode="auto">
          <a:xfrm rot="10800000">
            <a:off x="8691563" y="3117850"/>
            <a:ext cx="366712" cy="358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 and GOES-R Imagery Team</a:t>
            </a:r>
          </a:p>
        </p:txBody>
      </p:sp>
      <p:sp>
        <p:nvSpPr>
          <p:cNvPr id="44068"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F57AD8A7-3CD6-4400-8EC4-02DE9DB4974C}" type="slidenum">
              <a:rPr lang="en-US" smtClean="0">
                <a:solidFill>
                  <a:srgbClr val="000000"/>
                </a:solidFill>
              </a:rPr>
              <a:pPr eaLnBrk="1" hangingPunct="1"/>
              <a:t>30</a:t>
            </a:fld>
            <a:endParaRPr lang="en-US" smtClean="0">
              <a:solidFill>
                <a:srgbClr val="000000"/>
              </a:solidFill>
            </a:endParaRPr>
          </a:p>
        </p:txBody>
      </p:sp>
    </p:spTree>
    <p:extLst>
      <p:ext uri="{BB962C8B-B14F-4D97-AF65-F5344CB8AC3E}">
        <p14:creationId xmlns:p14="http://schemas.microsoft.com/office/powerpoint/2010/main" val="533241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4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94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4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94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94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941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94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94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94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41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94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4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94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424"/>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94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59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410" grpId="0"/>
      <p:bldP spid="59411" grpId="0"/>
      <p:bldP spid="59412" grpId="0"/>
      <p:bldP spid="59413" grpId="0"/>
      <p:bldP spid="59414" grpId="0"/>
      <p:bldP spid="59415" grpId="0"/>
      <p:bldP spid="59416" grpId="0"/>
      <p:bldP spid="59417" grpId="0"/>
      <p:bldP spid="59418" grpId="0"/>
      <p:bldP spid="59419" grpId="0"/>
      <p:bldP spid="59420" grpId="0"/>
      <p:bldP spid="59421" grpId="0"/>
      <p:bldP spid="59422" grpId="0"/>
      <p:bldP spid="59423" grpId="0"/>
      <p:bldP spid="59424" grpId="0"/>
      <p:bldP spid="5942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KatrinaABIband16"/>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3" descr="KatrinaABIband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50498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4" descr="KatrinaABIband0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KatrinaABIband0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400800" y="1697038"/>
            <a:ext cx="1981200" cy="180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KatrinaABIband02"/>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2438400" y="0"/>
            <a:ext cx="1981200"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rot="10800000">
            <a:off x="7938" y="403225"/>
            <a:ext cx="458787" cy="592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solidFill>
                  <a:srgbClr val="000000"/>
                </a:solidFill>
              </a:rPr>
              <a:t>Corresponding current Imager bands of Hurricane Katrina</a:t>
            </a:r>
          </a:p>
        </p:txBody>
      </p:sp>
      <p:sp>
        <p:nvSpPr>
          <p:cNvPr id="45064" name="Text Box 8"/>
          <p:cNvSpPr txBox="1">
            <a:spLocks noChangeArrowheads="1"/>
          </p:cNvSpPr>
          <p:nvPr/>
        </p:nvSpPr>
        <p:spPr bwMode="auto">
          <a:xfrm rot="10800000">
            <a:off x="8691563" y="5081588"/>
            <a:ext cx="366712" cy="162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1200">
                <a:solidFill>
                  <a:srgbClr val="000000"/>
                </a:solidFill>
              </a:rPr>
              <a:t>NOAA/NESDIS  STAR</a:t>
            </a:r>
          </a:p>
        </p:txBody>
      </p:sp>
      <p:sp>
        <p:nvSpPr>
          <p:cNvPr id="45065"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1143D8A-64D1-4A76-A16B-B1729C867EF6}" type="slidenum">
              <a:rPr lang="en-US" smtClean="0">
                <a:solidFill>
                  <a:srgbClr val="000000"/>
                </a:solidFill>
              </a:rPr>
              <a:pPr eaLnBrk="1" hangingPunct="1"/>
              <a:t>31</a:t>
            </a:fld>
            <a:endParaRPr lang="en-US" smtClean="0">
              <a:solidFill>
                <a:srgbClr val="000000"/>
              </a:solidFill>
            </a:endParaRPr>
          </a:p>
        </p:txBody>
      </p:sp>
    </p:spTree>
    <p:extLst>
      <p:ext uri="{BB962C8B-B14F-4D97-AF65-F5344CB8AC3E}">
        <p14:creationId xmlns:p14="http://schemas.microsoft.com/office/powerpoint/2010/main" val="420458219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32</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sp>
        <p:nvSpPr>
          <p:cNvPr id="10" name="Content Placeholder 3"/>
          <p:cNvSpPr>
            <a:spLocks noGrp="1"/>
          </p:cNvSpPr>
          <p:nvPr>
            <p:ph idx="1"/>
          </p:nvPr>
        </p:nvSpPr>
        <p:spPr>
          <a:xfrm>
            <a:off x="381000" y="1219200"/>
            <a:ext cx="8229600" cy="4525963"/>
          </a:xfrm>
        </p:spPr>
        <p:txBody>
          <a:bodyPr/>
          <a:lstStyle/>
          <a:p>
            <a:pPr eaLnBrk="1" hangingPunct="1"/>
            <a:r>
              <a:rPr lang="en-US" dirty="0">
                <a:solidFill>
                  <a:schemeClr val="bg1"/>
                </a:solidFill>
              </a:rPr>
              <a:t>GOES-R series ABI</a:t>
            </a:r>
          </a:p>
          <a:p>
            <a:pPr lvl="1" eaLnBrk="1" hangingPunct="1"/>
            <a:r>
              <a:rPr lang="en-US" dirty="0">
                <a:solidFill>
                  <a:schemeClr val="bg1"/>
                </a:solidFill>
              </a:rPr>
              <a:t>Overview</a:t>
            </a:r>
          </a:p>
          <a:p>
            <a:pPr lvl="1" eaLnBrk="1" hangingPunct="1"/>
            <a:r>
              <a:rPr lang="en-US" dirty="0">
                <a:solidFill>
                  <a:schemeClr val="bg1"/>
                </a:solidFill>
              </a:rPr>
              <a:t>Spectral</a:t>
            </a:r>
          </a:p>
          <a:p>
            <a:pPr lvl="1" eaLnBrk="1" hangingPunct="1"/>
            <a:r>
              <a:rPr lang="en-US" dirty="0">
                <a:solidFill>
                  <a:srgbClr val="FFFF00"/>
                </a:solidFill>
              </a:rPr>
              <a:t>Spatial</a:t>
            </a:r>
          </a:p>
          <a:p>
            <a:pPr lvl="1" eaLnBrk="1" hangingPunct="1"/>
            <a:r>
              <a:rPr lang="en-US" dirty="0">
                <a:solidFill>
                  <a:schemeClr val="bg1"/>
                </a:solidFill>
              </a:rPr>
              <a:t>Temporal </a:t>
            </a:r>
          </a:p>
          <a:p>
            <a:pPr eaLnBrk="1" hangingPunct="1"/>
            <a:r>
              <a:rPr lang="en-US" dirty="0">
                <a:solidFill>
                  <a:schemeClr val="bg1"/>
                </a:solidFill>
              </a:rPr>
              <a:t>ABS</a:t>
            </a:r>
          </a:p>
          <a:p>
            <a:pPr eaLnBrk="1" hangingPunct="1"/>
            <a:r>
              <a:rPr lang="en-US" dirty="0">
                <a:solidFill>
                  <a:schemeClr val="bg1"/>
                </a:solidFill>
              </a:rPr>
              <a:t>Summary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10200" y="1493837"/>
            <a:ext cx="3352800" cy="5029201"/>
          </a:xfrm>
          <a:prstGeom prst="rect">
            <a:avLst/>
          </a:prstGeom>
          <a:ln>
            <a:solidFill>
              <a:schemeClr val="tx1"/>
            </a:solidFill>
          </a:ln>
        </p:spPr>
      </p:pic>
    </p:spTree>
    <p:extLst>
      <p:ext uri="{BB962C8B-B14F-4D97-AF65-F5344CB8AC3E}">
        <p14:creationId xmlns:p14="http://schemas.microsoft.com/office/powerpoint/2010/main" val="303002633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MTSAT vs AHI (Spatial)</a:t>
            </a:r>
            <a:endParaRPr lang="en-US" dirty="0"/>
          </a:p>
        </p:txBody>
      </p:sp>
      <p:pic>
        <p:nvPicPr>
          <p:cNvPr id="5" name="Content Placeholder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524001" y="685800"/>
            <a:ext cx="6172199" cy="6161964"/>
          </a:xfrm>
        </p:spPr>
      </p:pic>
      <p:sp>
        <p:nvSpPr>
          <p:cNvPr id="4" name="Slide Number Placeholder 3"/>
          <p:cNvSpPr>
            <a:spLocks noGrp="1"/>
          </p:cNvSpPr>
          <p:nvPr>
            <p:ph type="sldNum" sz="quarter" idx="12"/>
          </p:nvPr>
        </p:nvSpPr>
        <p:spPr/>
        <p:txBody>
          <a:bodyPr/>
          <a:lstStyle/>
          <a:p>
            <a:fld id="{C122BBB9-C1AA-4DF3-BA90-8A99347896A6}" type="slidenum">
              <a:rPr lang="en-US" smtClean="0">
                <a:solidFill>
                  <a:prstClr val="black">
                    <a:tint val="75000"/>
                  </a:prstClr>
                </a:solidFill>
              </a:rPr>
              <a:pPr/>
              <a:t>33</a:t>
            </a:fld>
            <a:endParaRPr lang="en-US">
              <a:solidFill>
                <a:prstClr val="black">
                  <a:tint val="75000"/>
                </a:prstClr>
              </a:solidFill>
            </a:endParaRPr>
          </a:p>
        </p:txBody>
      </p:sp>
      <p:sp>
        <p:nvSpPr>
          <p:cNvPr id="6" name="TextBox 5"/>
          <p:cNvSpPr txBox="1"/>
          <p:nvPr/>
        </p:nvSpPr>
        <p:spPr>
          <a:xfrm>
            <a:off x="304800" y="5867400"/>
            <a:ext cx="824265" cy="369332"/>
          </a:xfrm>
          <a:prstGeom prst="rect">
            <a:avLst/>
          </a:prstGeom>
          <a:noFill/>
        </p:spPr>
        <p:txBody>
          <a:bodyPr wrap="none" rtlCol="0">
            <a:spAutoFit/>
          </a:bodyPr>
          <a:lstStyle/>
          <a:p>
            <a:r>
              <a:rPr lang="en-US" dirty="0" err="1">
                <a:solidFill>
                  <a:prstClr val="black"/>
                </a:solidFill>
              </a:rPr>
              <a:t>Rinjani</a:t>
            </a:r>
            <a:endParaRPr lang="en-US" dirty="0">
              <a:solidFill>
                <a:prstClr val="black"/>
              </a:solidFill>
            </a:endParaRPr>
          </a:p>
        </p:txBody>
      </p:sp>
    </p:spTree>
    <p:extLst>
      <p:ext uri="{BB962C8B-B14F-4D97-AF65-F5344CB8AC3E}">
        <p14:creationId xmlns:p14="http://schemas.microsoft.com/office/powerpoint/2010/main" val="187012962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34</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sp>
        <p:nvSpPr>
          <p:cNvPr id="10" name="Content Placeholder 3"/>
          <p:cNvSpPr>
            <a:spLocks noGrp="1"/>
          </p:cNvSpPr>
          <p:nvPr>
            <p:ph idx="1"/>
          </p:nvPr>
        </p:nvSpPr>
        <p:spPr>
          <a:xfrm>
            <a:off x="381000" y="1219200"/>
            <a:ext cx="8229600" cy="4525963"/>
          </a:xfrm>
        </p:spPr>
        <p:txBody>
          <a:bodyPr/>
          <a:lstStyle/>
          <a:p>
            <a:pPr eaLnBrk="1" hangingPunct="1"/>
            <a:r>
              <a:rPr lang="en-US" dirty="0">
                <a:solidFill>
                  <a:schemeClr val="bg1"/>
                </a:solidFill>
              </a:rPr>
              <a:t>GOES-R series ABI</a:t>
            </a:r>
          </a:p>
          <a:p>
            <a:pPr lvl="1" eaLnBrk="1" hangingPunct="1"/>
            <a:r>
              <a:rPr lang="en-US" dirty="0">
                <a:solidFill>
                  <a:schemeClr val="bg1"/>
                </a:solidFill>
              </a:rPr>
              <a:t>Overview</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rgbClr val="FFFF00"/>
                </a:solidFill>
              </a:rPr>
              <a:t>Temporal </a:t>
            </a:r>
          </a:p>
          <a:p>
            <a:pPr eaLnBrk="1" hangingPunct="1"/>
            <a:r>
              <a:rPr lang="en-US" dirty="0">
                <a:solidFill>
                  <a:schemeClr val="bg1"/>
                </a:solidFill>
              </a:rPr>
              <a:t>ABS</a:t>
            </a:r>
          </a:p>
          <a:p>
            <a:pPr eaLnBrk="1" hangingPunct="1"/>
            <a:r>
              <a:rPr lang="en-US" dirty="0">
                <a:solidFill>
                  <a:schemeClr val="bg1"/>
                </a:solidFill>
              </a:rPr>
              <a:t>Summary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50394" y="1189038"/>
            <a:ext cx="3556000" cy="5334000"/>
          </a:xfrm>
          <a:prstGeom prst="rect">
            <a:avLst/>
          </a:prstGeom>
          <a:ln>
            <a:solidFill>
              <a:schemeClr val="tx1"/>
            </a:solidFill>
          </a:ln>
        </p:spPr>
      </p:pic>
    </p:spTree>
    <p:extLst>
      <p:ext uri="{BB962C8B-B14F-4D97-AF65-F5344CB8AC3E}">
        <p14:creationId xmlns:p14="http://schemas.microsoft.com/office/powerpoint/2010/main" val="303002633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W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4" name="TextBox 3"/>
          <p:cNvSpPr txBox="1"/>
          <p:nvPr/>
        </p:nvSpPr>
        <p:spPr>
          <a:xfrm>
            <a:off x="39624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6" name="TextBox 5"/>
          <p:cNvSpPr txBox="1"/>
          <p:nvPr/>
        </p:nvSpPr>
        <p:spPr>
          <a:xfrm>
            <a:off x="3352800" y="533400"/>
            <a:ext cx="1066800" cy="338554"/>
          </a:xfrm>
          <a:prstGeom prst="rect">
            <a:avLst/>
          </a:prstGeom>
          <a:noFill/>
        </p:spPr>
        <p:txBody>
          <a:bodyPr wrap="square" rtlCol="0">
            <a:spAutoFit/>
          </a:bodyPr>
          <a:lstStyle/>
          <a:p>
            <a:r>
              <a:rPr lang="en-US" sz="1600" dirty="0">
                <a:solidFill>
                  <a:prstClr val="white"/>
                </a:solidFill>
              </a:rPr>
              <a:t>1 min</a:t>
            </a:r>
          </a:p>
        </p:txBody>
      </p:sp>
      <p:sp>
        <p:nvSpPr>
          <p:cNvPr id="7" name="TextBox 6"/>
          <p:cNvSpPr txBox="1"/>
          <p:nvPr/>
        </p:nvSpPr>
        <p:spPr>
          <a:xfrm>
            <a:off x="5486400" y="1295400"/>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397816870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Ea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3" name="TextBox 2"/>
          <p:cNvSpPr txBox="1"/>
          <p:nvPr/>
        </p:nvSpPr>
        <p:spPr>
          <a:xfrm>
            <a:off x="4114800" y="3276600"/>
            <a:ext cx="1066800" cy="338554"/>
          </a:xfrm>
          <a:prstGeom prst="rect">
            <a:avLst/>
          </a:prstGeom>
          <a:noFill/>
        </p:spPr>
        <p:txBody>
          <a:bodyPr wrap="square" rtlCol="0">
            <a:spAutoFit/>
          </a:bodyPr>
          <a:lstStyle/>
          <a:p>
            <a:r>
              <a:rPr lang="en-US" sz="1600" dirty="0">
                <a:solidFill>
                  <a:prstClr val="white"/>
                </a:solidFill>
              </a:rPr>
              <a:t>15 min</a:t>
            </a:r>
          </a:p>
        </p:txBody>
      </p:sp>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9624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28194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48768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1510919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ES1314_VIS_21AUG2013loop_redu.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839" y="0"/>
            <a:ext cx="9144000" cy="6858000"/>
          </a:xfrm>
          <a:prstGeom prst="rect">
            <a:avLst/>
          </a:prstGeom>
        </p:spPr>
      </p:pic>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37</a:t>
            </a:fld>
            <a:endParaRPr lang="en-US"/>
          </a:p>
        </p:txBody>
      </p:sp>
      <p:sp>
        <p:nvSpPr>
          <p:cNvPr id="6" name="TextBox 5"/>
          <p:cNvSpPr txBox="1"/>
          <p:nvPr/>
        </p:nvSpPr>
        <p:spPr>
          <a:xfrm>
            <a:off x="5710218" y="5867400"/>
            <a:ext cx="2595582" cy="369332"/>
          </a:xfrm>
          <a:prstGeom prst="rect">
            <a:avLst/>
          </a:prstGeom>
          <a:solidFill>
            <a:schemeClr val="bg1"/>
          </a:solidFill>
        </p:spPr>
        <p:txBody>
          <a:bodyPr wrap="none" rtlCol="0">
            <a:spAutoFit/>
          </a:bodyPr>
          <a:lstStyle/>
          <a:p>
            <a:r>
              <a:rPr lang="en-US" dirty="0">
                <a:solidFill>
                  <a:srgbClr val="000000"/>
                </a:solidFill>
              </a:rPr>
              <a:t>Operational (GOES-13)</a:t>
            </a:r>
          </a:p>
        </p:txBody>
      </p:sp>
      <p:sp>
        <p:nvSpPr>
          <p:cNvPr id="7" name="TextBox 6"/>
          <p:cNvSpPr txBox="1"/>
          <p:nvPr/>
        </p:nvSpPr>
        <p:spPr>
          <a:xfrm>
            <a:off x="152400" y="5879910"/>
            <a:ext cx="4031873" cy="369332"/>
          </a:xfrm>
          <a:prstGeom prst="rect">
            <a:avLst/>
          </a:prstGeom>
          <a:solidFill>
            <a:schemeClr val="bg1"/>
          </a:solidFill>
        </p:spPr>
        <p:txBody>
          <a:bodyPr wrap="none" rtlCol="0">
            <a:spAutoFit/>
          </a:bodyPr>
          <a:lstStyle/>
          <a:p>
            <a:r>
              <a:rPr lang="en-US" dirty="0">
                <a:solidFill>
                  <a:srgbClr val="000000"/>
                </a:solidFill>
              </a:rPr>
              <a:t>1-min mode (SRSOR from GOES-14)</a:t>
            </a:r>
          </a:p>
        </p:txBody>
      </p:sp>
      <p:sp>
        <p:nvSpPr>
          <p:cNvPr id="8" name="Rectangle 7"/>
          <p:cNvSpPr/>
          <p:nvPr/>
        </p:nvSpPr>
        <p:spPr>
          <a:xfrm>
            <a:off x="4574980" y="0"/>
            <a:ext cx="45719" cy="69342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3" name="Rectangle 2"/>
          <p:cNvSpPr txBox="1">
            <a:spLocks noChangeArrowheads="1"/>
          </p:cNvSpPr>
          <p:nvPr/>
        </p:nvSpPr>
        <p:spPr>
          <a:xfrm>
            <a:off x="-1828800" y="0"/>
            <a:ext cx="7772400" cy="1143000"/>
          </a:xfrm>
          <a:prstGeom prst="rect">
            <a:avLst/>
          </a:prstGeom>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dirty="0" smtClean="0">
                <a:solidFill>
                  <a:srgbClr val="FFFF00"/>
                </a:solidFill>
              </a:rPr>
              <a:t>1-min imagery</a:t>
            </a:r>
          </a:p>
        </p:txBody>
      </p:sp>
    </p:spTree>
    <p:extLst>
      <p:ext uri="{BB962C8B-B14F-4D97-AF65-F5344CB8AC3E}">
        <p14:creationId xmlns:p14="http://schemas.microsoft.com/office/powerpoint/2010/main" val="3392478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8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B0EEC719-6E03-4381-9D30-9FF2D4EC4F1B}" type="slidenum">
              <a:rPr lang="en-US" smtClean="0">
                <a:solidFill>
                  <a:srgbClr val="000000"/>
                </a:solidFill>
              </a:rPr>
              <a:pPr>
                <a:defRPr/>
              </a:pPr>
              <a:t>38</a:t>
            </a:fld>
            <a:endParaRPr lang="en-US">
              <a:solidFill>
                <a:srgbClr val="000000"/>
              </a:solidFill>
            </a:endParaRPr>
          </a:p>
        </p:txBody>
      </p:sp>
      <p:sp>
        <p:nvSpPr>
          <p:cNvPr id="5" name="Rectangle 2"/>
          <p:cNvSpPr txBox="1">
            <a:spLocks noChangeArrowheads="1"/>
          </p:cNvSpPr>
          <p:nvPr/>
        </p:nvSpPr>
        <p:spPr bwMode="auto">
          <a:xfrm>
            <a:off x="457200" y="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defRPr>
            </a:lvl2pPr>
            <a:lvl3pPr algn="ctr" rtl="0" eaLnBrk="0" fontAlgn="base" hangingPunct="0">
              <a:spcBef>
                <a:spcPct val="0"/>
              </a:spcBef>
              <a:spcAft>
                <a:spcPct val="0"/>
              </a:spcAft>
              <a:defRPr sz="4400">
                <a:solidFill>
                  <a:schemeClr val="tx2"/>
                </a:solidFill>
                <a:latin typeface="Arial" pitchFamily="34" charset="0"/>
              </a:defRPr>
            </a:lvl3pPr>
            <a:lvl4pPr algn="ctr" rtl="0" eaLnBrk="0" fontAlgn="base" hangingPunct="0">
              <a:spcBef>
                <a:spcPct val="0"/>
              </a:spcBef>
              <a:spcAft>
                <a:spcPct val="0"/>
              </a:spcAft>
              <a:defRPr sz="4400">
                <a:solidFill>
                  <a:schemeClr val="tx2"/>
                </a:solidFill>
                <a:latin typeface="Arial" pitchFamily="34" charset="0"/>
              </a:defRPr>
            </a:lvl4pPr>
            <a:lvl5pPr algn="ctr" rtl="0" eaLnBrk="0" fontAlgn="base" hangingPunct="0">
              <a:spcBef>
                <a:spcPct val="0"/>
              </a:spcBef>
              <a:spcAft>
                <a:spcPct val="0"/>
              </a:spcAft>
              <a:defRPr sz="4400">
                <a:solidFill>
                  <a:schemeClr val="tx2"/>
                </a:solidFill>
                <a:latin typeface="Arial" pitchFamily="34" charset="0"/>
              </a:defRPr>
            </a:lvl5pPr>
            <a:lvl6pPr marL="457200" algn="ctr" rtl="0" fontAlgn="base">
              <a:spcBef>
                <a:spcPct val="0"/>
              </a:spcBef>
              <a:spcAft>
                <a:spcPct val="0"/>
              </a:spcAft>
              <a:defRPr sz="4400">
                <a:solidFill>
                  <a:schemeClr val="tx2"/>
                </a:solidFill>
                <a:latin typeface="Arial" pitchFamily="34" charset="0"/>
              </a:defRPr>
            </a:lvl6pPr>
            <a:lvl7pPr marL="914400" algn="ctr" rtl="0" fontAlgn="base">
              <a:spcBef>
                <a:spcPct val="0"/>
              </a:spcBef>
              <a:spcAft>
                <a:spcPct val="0"/>
              </a:spcAft>
              <a:defRPr sz="4400">
                <a:solidFill>
                  <a:schemeClr val="tx2"/>
                </a:solidFill>
                <a:latin typeface="Arial" pitchFamily="34" charset="0"/>
              </a:defRPr>
            </a:lvl7pPr>
            <a:lvl8pPr marL="1371600" algn="ctr" rtl="0" fontAlgn="base">
              <a:spcBef>
                <a:spcPct val="0"/>
              </a:spcBef>
              <a:spcAft>
                <a:spcPct val="0"/>
              </a:spcAft>
              <a:defRPr sz="4400">
                <a:solidFill>
                  <a:schemeClr val="tx2"/>
                </a:solidFill>
                <a:latin typeface="Arial" pitchFamily="34" charset="0"/>
              </a:defRPr>
            </a:lvl8pPr>
            <a:lvl9pPr marL="1828800" algn="ctr" rtl="0" fontAlgn="base">
              <a:spcBef>
                <a:spcPct val="0"/>
              </a:spcBef>
              <a:spcAft>
                <a:spcPct val="0"/>
              </a:spcAft>
              <a:defRPr sz="4400">
                <a:solidFill>
                  <a:schemeClr val="tx2"/>
                </a:solidFill>
                <a:latin typeface="Arial" pitchFamily="34" charset="0"/>
              </a:defRPr>
            </a:lvl9pPr>
          </a:lstStyle>
          <a:p>
            <a:pPr eaLnBrk="1" hangingPunct="1"/>
            <a:r>
              <a:rPr lang="en-US" altLang="en-US" sz="4000" kern="0" dirty="0" smtClean="0">
                <a:solidFill>
                  <a:srgbClr val="FFFF00"/>
                </a:solidFill>
              </a:rPr>
              <a:t>A Glimpse into the Future</a:t>
            </a:r>
          </a:p>
        </p:txBody>
      </p:sp>
      <p:pic>
        <p:nvPicPr>
          <p:cNvPr id="6" name="500x500_B1_sandy_1vs30min.gi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1143000"/>
            <a:ext cx="9144000" cy="4572000"/>
          </a:xfrm>
          <a:prstGeom prst="rect">
            <a:avLst/>
          </a:prstGeom>
        </p:spPr>
      </p:pic>
      <p:sp>
        <p:nvSpPr>
          <p:cNvPr id="2" name="TextBox 1"/>
          <p:cNvSpPr txBox="1"/>
          <p:nvPr/>
        </p:nvSpPr>
        <p:spPr>
          <a:xfrm>
            <a:off x="1447800" y="6172200"/>
            <a:ext cx="6314549" cy="646331"/>
          </a:xfrm>
          <a:prstGeom prst="rect">
            <a:avLst/>
          </a:prstGeom>
          <a:noFill/>
        </p:spPr>
        <p:txBody>
          <a:bodyPr wrap="none" rtlCol="0">
            <a:spAutoFit/>
          </a:bodyPr>
          <a:lstStyle/>
          <a:p>
            <a:r>
              <a:rPr lang="en-US" dirty="0">
                <a:solidFill>
                  <a:srgbClr val="FFFFFF"/>
                </a:solidFill>
              </a:rPr>
              <a:t>Hurricane Sandy from GOES-14 at two temporal resolutions</a:t>
            </a:r>
          </a:p>
          <a:p>
            <a:endParaRPr lang="en-US" dirty="0">
              <a:solidFill>
                <a:srgbClr val="000000"/>
              </a:solidFill>
            </a:endParaRPr>
          </a:p>
        </p:txBody>
      </p:sp>
      <p:sp>
        <p:nvSpPr>
          <p:cNvPr id="3" name="TextBox 2"/>
          <p:cNvSpPr txBox="1"/>
          <p:nvPr/>
        </p:nvSpPr>
        <p:spPr>
          <a:xfrm>
            <a:off x="228600" y="1295400"/>
            <a:ext cx="979755" cy="369332"/>
          </a:xfrm>
          <a:prstGeom prst="rect">
            <a:avLst/>
          </a:prstGeom>
          <a:noFill/>
        </p:spPr>
        <p:txBody>
          <a:bodyPr wrap="none" rtlCol="0">
            <a:spAutoFit/>
          </a:bodyPr>
          <a:lstStyle/>
          <a:p>
            <a:r>
              <a:rPr lang="en-US" dirty="0">
                <a:solidFill>
                  <a:srgbClr val="000000"/>
                </a:solidFill>
              </a:rPr>
              <a:t>ABI-like</a:t>
            </a:r>
          </a:p>
        </p:txBody>
      </p:sp>
    </p:spTree>
    <p:extLst>
      <p:ext uri="{BB962C8B-B14F-4D97-AF65-F5344CB8AC3E}">
        <p14:creationId xmlns:p14="http://schemas.microsoft.com/office/powerpoint/2010/main" val="422899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600"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39</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sp>
        <p:nvSpPr>
          <p:cNvPr id="10" name="Content Placeholder 3"/>
          <p:cNvSpPr>
            <a:spLocks noGrp="1"/>
          </p:cNvSpPr>
          <p:nvPr>
            <p:ph idx="1"/>
          </p:nvPr>
        </p:nvSpPr>
        <p:spPr>
          <a:xfrm>
            <a:off x="381000" y="1219200"/>
            <a:ext cx="8229600" cy="4525963"/>
          </a:xfrm>
        </p:spPr>
        <p:txBody>
          <a:bodyPr/>
          <a:lstStyle/>
          <a:p>
            <a:pPr eaLnBrk="1" hangingPunct="1"/>
            <a:r>
              <a:rPr lang="en-US" dirty="0">
                <a:solidFill>
                  <a:schemeClr val="bg1"/>
                </a:solidFill>
              </a:rPr>
              <a:t>GOES-R series ABI</a:t>
            </a:r>
          </a:p>
          <a:p>
            <a:pPr lvl="1" eaLnBrk="1" hangingPunct="1"/>
            <a:r>
              <a:rPr lang="en-US" dirty="0">
                <a:solidFill>
                  <a:schemeClr val="bg1"/>
                </a:solidFill>
              </a:rPr>
              <a:t>Overview</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p>
          <a:p>
            <a:pPr eaLnBrk="1" hangingPunct="1"/>
            <a:r>
              <a:rPr lang="en-US" dirty="0">
                <a:solidFill>
                  <a:srgbClr val="FFFF00"/>
                </a:solidFill>
              </a:rPr>
              <a:t>ABS</a:t>
            </a:r>
          </a:p>
          <a:p>
            <a:pPr eaLnBrk="1" hangingPunct="1"/>
            <a:r>
              <a:rPr lang="en-US" dirty="0">
                <a:solidFill>
                  <a:schemeClr val="bg1"/>
                </a:solidFill>
              </a:rPr>
              <a:t>Summary</a:t>
            </a:r>
          </a:p>
          <a:p>
            <a:pPr eaLnBrk="1" hangingPunct="1"/>
            <a:endParaRPr lang="en-US" dirty="0" smtClean="0">
              <a:solidFill>
                <a:srgbClr val="FFFF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0626" y="2436912"/>
            <a:ext cx="6057174" cy="4040088"/>
          </a:xfrm>
          <a:prstGeom prst="rect">
            <a:avLst/>
          </a:prstGeom>
        </p:spPr>
      </p:pic>
    </p:spTree>
    <p:extLst>
      <p:ext uri="{BB962C8B-B14F-4D97-AF65-F5344CB8AC3E}">
        <p14:creationId xmlns:p14="http://schemas.microsoft.com/office/powerpoint/2010/main" val="284353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5" descr="cube_imag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381" b="6458"/>
          <a:stretch/>
        </p:blipFill>
        <p:spPr bwMode="auto">
          <a:xfrm>
            <a:off x="304800" y="838200"/>
            <a:ext cx="5565915" cy="3388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smtClean="0"/>
              <a:t>Advanced Baseline Imager</a:t>
            </a:r>
            <a:endParaRPr lang="en-US" dirty="0"/>
          </a:p>
        </p:txBody>
      </p:sp>
      <p:sp>
        <p:nvSpPr>
          <p:cNvPr id="4" name="Slide Number Placeholder 3"/>
          <p:cNvSpPr>
            <a:spLocks noGrp="1"/>
          </p:cNvSpPr>
          <p:nvPr>
            <p:ph type="sldNum" sz="quarter" idx="12"/>
          </p:nvPr>
        </p:nvSpPr>
        <p:spPr/>
        <p:txBody>
          <a:bodyPr/>
          <a:lstStyle/>
          <a:p>
            <a:pPr>
              <a:defRPr/>
            </a:pPr>
            <a:fld id="{E2F257B4-DC8B-6A48-AE5D-4E9055F48DED}" type="slidenum">
              <a:rPr lang="en-US" smtClean="0">
                <a:solidFill>
                  <a:prstClr val="black">
                    <a:tint val="75000"/>
                  </a:prstClr>
                </a:solidFill>
              </a:rPr>
              <a:pPr>
                <a:defRPr/>
              </a:pPr>
              <a:t>4</a:t>
            </a:fld>
            <a:endParaRPr lang="en-US">
              <a:solidFill>
                <a:prstClr val="black">
                  <a:tint val="75000"/>
                </a:prstClr>
              </a:solidFill>
            </a:endParaRPr>
          </a:p>
        </p:txBody>
      </p:sp>
      <p:pic>
        <p:nvPicPr>
          <p:cNvPr id="5" name="Picture 4"/>
          <p:cNvPicPr>
            <a:picLocks noChangeAspect="1"/>
          </p:cNvPicPr>
          <p:nvPr/>
        </p:nvPicPr>
        <p:blipFill>
          <a:blip r:embed="rId4"/>
          <a:stretch>
            <a:fillRect/>
          </a:stretch>
        </p:blipFill>
        <p:spPr>
          <a:xfrm>
            <a:off x="5782333" y="1175753"/>
            <a:ext cx="3209267" cy="2177047"/>
          </a:xfrm>
          <a:prstGeom prst="rect">
            <a:avLst/>
          </a:prstGeom>
        </p:spPr>
      </p:pic>
      <p:sp>
        <p:nvSpPr>
          <p:cNvPr id="6" name="TextBox 5"/>
          <p:cNvSpPr txBox="1"/>
          <p:nvPr/>
        </p:nvSpPr>
        <p:spPr>
          <a:xfrm>
            <a:off x="76200" y="3657600"/>
            <a:ext cx="1081621" cy="2215991"/>
          </a:xfrm>
          <a:prstGeom prst="rect">
            <a:avLst/>
          </a:prstGeom>
          <a:noFill/>
        </p:spPr>
        <p:txBody>
          <a:bodyPr wrap="none" rtlCol="0">
            <a:spAutoFit/>
          </a:bodyPr>
          <a:lstStyle/>
          <a:p>
            <a:r>
              <a:rPr lang="en-US" sz="13800" b="1" dirty="0">
                <a:solidFill>
                  <a:prstClr val="white"/>
                </a:solidFill>
              </a:rPr>
              <a:t>5</a:t>
            </a:r>
          </a:p>
        </p:txBody>
      </p:sp>
      <p:sp>
        <p:nvSpPr>
          <p:cNvPr id="7" name="TextBox 6"/>
          <p:cNvSpPr txBox="1"/>
          <p:nvPr/>
        </p:nvSpPr>
        <p:spPr>
          <a:xfrm>
            <a:off x="3048000" y="3657600"/>
            <a:ext cx="1081621" cy="2215991"/>
          </a:xfrm>
          <a:prstGeom prst="rect">
            <a:avLst/>
          </a:prstGeom>
          <a:noFill/>
        </p:spPr>
        <p:txBody>
          <a:bodyPr wrap="none" rtlCol="0">
            <a:spAutoFit/>
          </a:bodyPr>
          <a:lstStyle/>
          <a:p>
            <a:r>
              <a:rPr lang="en-US" sz="13800" b="1" dirty="0">
                <a:solidFill>
                  <a:prstClr val="white"/>
                </a:solidFill>
              </a:rPr>
              <a:t>4</a:t>
            </a:r>
          </a:p>
        </p:txBody>
      </p:sp>
      <p:sp>
        <p:nvSpPr>
          <p:cNvPr id="8" name="TextBox 7"/>
          <p:cNvSpPr txBox="1"/>
          <p:nvPr/>
        </p:nvSpPr>
        <p:spPr>
          <a:xfrm>
            <a:off x="6019800" y="3657600"/>
            <a:ext cx="1081621" cy="2215991"/>
          </a:xfrm>
          <a:prstGeom prst="rect">
            <a:avLst/>
          </a:prstGeom>
          <a:noFill/>
        </p:spPr>
        <p:txBody>
          <a:bodyPr wrap="none" rtlCol="0">
            <a:spAutoFit/>
          </a:bodyPr>
          <a:lstStyle/>
          <a:p>
            <a:r>
              <a:rPr lang="en-US" sz="13800" b="1" dirty="0">
                <a:solidFill>
                  <a:prstClr val="white"/>
                </a:solidFill>
              </a:rPr>
              <a:t>3</a:t>
            </a:r>
          </a:p>
        </p:txBody>
      </p:sp>
      <p:sp>
        <p:nvSpPr>
          <p:cNvPr id="9" name="TextBox 8"/>
          <p:cNvSpPr txBox="1"/>
          <p:nvPr/>
        </p:nvSpPr>
        <p:spPr>
          <a:xfrm>
            <a:off x="990600" y="4114800"/>
            <a:ext cx="2133600" cy="1661993"/>
          </a:xfrm>
          <a:prstGeom prst="rect">
            <a:avLst/>
          </a:prstGeom>
          <a:noFill/>
        </p:spPr>
        <p:txBody>
          <a:bodyPr wrap="square" rtlCol="0">
            <a:spAutoFit/>
          </a:bodyPr>
          <a:lstStyle/>
          <a:p>
            <a:r>
              <a:rPr lang="en-US" sz="4800" b="1" dirty="0">
                <a:solidFill>
                  <a:prstClr val="white"/>
                </a:solidFill>
              </a:rPr>
              <a:t>X</a:t>
            </a:r>
          </a:p>
          <a:p>
            <a:r>
              <a:rPr lang="en-US" dirty="0">
                <a:solidFill>
                  <a:prstClr val="white"/>
                </a:solidFill>
              </a:rPr>
              <a:t>Faster coverage</a:t>
            </a:r>
            <a:br>
              <a:rPr lang="en-US" dirty="0">
                <a:solidFill>
                  <a:prstClr val="white"/>
                </a:solidFill>
              </a:rPr>
            </a:br>
            <a:r>
              <a:rPr lang="en-US" dirty="0">
                <a:solidFill>
                  <a:prstClr val="white"/>
                </a:solidFill>
              </a:rPr>
              <a:t>(5-minute full disk vs. 25-minute)</a:t>
            </a:r>
          </a:p>
        </p:txBody>
      </p:sp>
      <p:sp>
        <p:nvSpPr>
          <p:cNvPr id="10" name="Rectangle 9"/>
          <p:cNvSpPr/>
          <p:nvPr/>
        </p:nvSpPr>
        <p:spPr>
          <a:xfrm>
            <a:off x="4038600" y="4114800"/>
            <a:ext cx="2133600" cy="1661993"/>
          </a:xfrm>
          <a:prstGeom prst="rect">
            <a:avLst/>
          </a:prstGeom>
        </p:spPr>
        <p:txBody>
          <a:bodyPr wrap="square">
            <a:spAutoFit/>
          </a:bodyPr>
          <a:lstStyle/>
          <a:p>
            <a:r>
              <a:rPr lang="en-US" sz="4800" b="1" dirty="0">
                <a:solidFill>
                  <a:prstClr val="white"/>
                </a:solidFill>
              </a:rPr>
              <a:t>X</a:t>
            </a:r>
          </a:p>
          <a:p>
            <a:r>
              <a:rPr lang="en-US" dirty="0">
                <a:solidFill>
                  <a:prstClr val="white"/>
                </a:solidFill>
              </a:rPr>
              <a:t>Improved spatial</a:t>
            </a:r>
            <a:br>
              <a:rPr lang="en-US" dirty="0">
                <a:solidFill>
                  <a:prstClr val="white"/>
                </a:solidFill>
              </a:rPr>
            </a:br>
            <a:r>
              <a:rPr lang="en-US" dirty="0">
                <a:solidFill>
                  <a:prstClr val="white"/>
                </a:solidFill>
              </a:rPr>
              <a:t>resolution </a:t>
            </a:r>
          </a:p>
          <a:p>
            <a:r>
              <a:rPr lang="en-US" dirty="0">
                <a:solidFill>
                  <a:prstClr val="white"/>
                </a:solidFill>
              </a:rPr>
              <a:t>(2 km IR vs. 4 km)</a:t>
            </a:r>
          </a:p>
        </p:txBody>
      </p:sp>
      <p:sp>
        <p:nvSpPr>
          <p:cNvPr id="11" name="Rectangle 10"/>
          <p:cNvSpPr/>
          <p:nvPr/>
        </p:nvSpPr>
        <p:spPr>
          <a:xfrm>
            <a:off x="6934200" y="4114800"/>
            <a:ext cx="2133600" cy="1661993"/>
          </a:xfrm>
          <a:prstGeom prst="rect">
            <a:avLst/>
          </a:prstGeom>
        </p:spPr>
        <p:txBody>
          <a:bodyPr wrap="square">
            <a:spAutoFit/>
          </a:bodyPr>
          <a:lstStyle/>
          <a:p>
            <a:r>
              <a:rPr lang="en-US" sz="4800" b="1" dirty="0">
                <a:solidFill>
                  <a:prstClr val="white"/>
                </a:solidFill>
              </a:rPr>
              <a:t>X</a:t>
            </a:r>
          </a:p>
          <a:p>
            <a:r>
              <a:rPr lang="en-US" dirty="0">
                <a:solidFill>
                  <a:prstClr val="white"/>
                </a:solidFill>
              </a:rPr>
              <a:t>More spectral bands (16 on ABI vs. 5 on the current imager)</a:t>
            </a:r>
          </a:p>
        </p:txBody>
      </p:sp>
    </p:spTree>
    <p:extLst>
      <p:ext uri="{BB962C8B-B14F-4D97-AF65-F5344CB8AC3E}">
        <p14:creationId xmlns:p14="http://schemas.microsoft.com/office/powerpoint/2010/main" val="329533346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pPr eaLnBrk="1" hangingPunct="1"/>
            <a:r>
              <a:rPr lang="en-US" dirty="0" smtClean="0">
                <a:solidFill>
                  <a:srgbClr val="FFFF00"/>
                </a:solidFill>
              </a:rPr>
              <a:t>High Spectral Resolution IR</a:t>
            </a:r>
            <a:endParaRPr lang="en-US" dirty="0" smtClean="0">
              <a:solidFill>
                <a:srgbClr val="FFFF00"/>
              </a:solidFill>
            </a:endParaRPr>
          </a:p>
        </p:txBody>
      </p:sp>
      <p:sp>
        <p:nvSpPr>
          <p:cNvPr id="148483" name="Rectangle 3"/>
          <p:cNvSpPr>
            <a:spLocks noGrp="1" noChangeArrowheads="1"/>
          </p:cNvSpPr>
          <p:nvPr>
            <p:ph type="body" idx="1"/>
          </p:nvPr>
        </p:nvSpPr>
        <p:spPr/>
        <p:txBody>
          <a:bodyPr/>
          <a:lstStyle/>
          <a:p>
            <a:pPr eaLnBrk="1" hangingPunct="1"/>
            <a:r>
              <a:rPr lang="en-US" dirty="0" smtClean="0">
                <a:solidFill>
                  <a:schemeClr val="bg1"/>
                </a:solidFill>
              </a:rPr>
              <a:t>It </a:t>
            </a:r>
            <a:r>
              <a:rPr lang="en-US" dirty="0" smtClean="0">
                <a:solidFill>
                  <a:schemeClr val="bg1"/>
                </a:solidFill>
              </a:rPr>
              <a:t>also should be noted that the ABI was designed to have a companion high-spectral infrared sounder [Advanced Baseline Sounder]. This is why the ABI only has one CO</a:t>
            </a:r>
            <a:r>
              <a:rPr lang="en-US" baseline="-25000" dirty="0" smtClean="0">
                <a:solidFill>
                  <a:schemeClr val="bg1"/>
                </a:solidFill>
              </a:rPr>
              <a:t>2</a:t>
            </a:r>
            <a:r>
              <a:rPr lang="en-US" dirty="0" smtClean="0">
                <a:solidFill>
                  <a:schemeClr val="bg1"/>
                </a:solidFill>
              </a:rPr>
              <a:t> band.  </a:t>
            </a:r>
            <a:endParaRPr lang="en-US" dirty="0" smtClean="0">
              <a:solidFill>
                <a:schemeClr val="bg1"/>
              </a:solidFill>
            </a:endParaRPr>
          </a:p>
          <a:p>
            <a:pPr eaLnBrk="1" hangingPunct="1"/>
            <a:endParaRPr lang="en-US" dirty="0">
              <a:solidFill>
                <a:schemeClr val="bg1"/>
              </a:solidFill>
            </a:endParaRPr>
          </a:p>
          <a:p>
            <a:pPr eaLnBrk="1" hangingPunct="1"/>
            <a:r>
              <a:rPr lang="en-US" dirty="0" smtClean="0">
                <a:solidFill>
                  <a:schemeClr val="bg1"/>
                </a:solidFill>
              </a:rPr>
              <a:t>On GOES-R originally called ABS, later HES (with a coastal waters imager).</a:t>
            </a:r>
            <a:endParaRPr lang="en-US" dirty="0" smtClean="0">
              <a:solidFill>
                <a:schemeClr val="bg1"/>
              </a:solidFill>
            </a:endParaRPr>
          </a:p>
        </p:txBody>
      </p:sp>
      <p:sp>
        <p:nvSpPr>
          <p:cNvPr id="14848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CEACD390-1EB5-4D33-9E34-0F4633274D5E}" type="slidenum">
              <a:rPr lang="en-US" smtClean="0">
                <a:solidFill>
                  <a:srgbClr val="000000"/>
                </a:solidFill>
              </a:rPr>
              <a:pPr eaLnBrk="1" hangingPunct="1"/>
              <a:t>40</a:t>
            </a:fld>
            <a:endParaRPr lang="en-US" dirty="0" smtClean="0">
              <a:solidFill>
                <a:srgbClr val="000000"/>
              </a:solidFill>
            </a:endParaRPr>
          </a:p>
        </p:txBody>
      </p:sp>
    </p:spTree>
    <p:extLst>
      <p:ext uri="{BB962C8B-B14F-4D97-AF65-F5344CB8AC3E}">
        <p14:creationId xmlns:p14="http://schemas.microsoft.com/office/powerpoint/2010/main" val="429103450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932371E3-7E71-48BE-A1B8-5EE9ED8D5475}" type="slidenum">
              <a:rPr lang="en-US" smtClean="0">
                <a:solidFill>
                  <a:srgbClr val="000000"/>
                </a:solidFill>
              </a:rPr>
              <a:pPr eaLnBrk="1" hangingPunct="1"/>
              <a:t>41</a:t>
            </a:fld>
            <a:endParaRPr lang="en-US" smtClean="0">
              <a:solidFill>
                <a:srgbClr val="000000"/>
              </a:solidFill>
            </a:endParaRPr>
          </a:p>
        </p:txBody>
      </p:sp>
      <p:sp>
        <p:nvSpPr>
          <p:cNvPr id="178179" name="Rectangle 2"/>
          <p:cNvSpPr>
            <a:spLocks noGrp="1" noChangeArrowheads="1"/>
          </p:cNvSpPr>
          <p:nvPr>
            <p:ph type="title"/>
          </p:nvPr>
        </p:nvSpPr>
        <p:spPr>
          <a:xfrm>
            <a:off x="228600" y="0"/>
            <a:ext cx="8915400" cy="1143000"/>
          </a:xfrm>
        </p:spPr>
        <p:txBody>
          <a:bodyPr/>
          <a:lstStyle/>
          <a:p>
            <a:r>
              <a:rPr lang="en-US" sz="3200" smtClean="0"/>
              <a:t>Why do we need a high spectral resolution sounder?</a:t>
            </a:r>
          </a:p>
        </p:txBody>
      </p:sp>
      <p:sp>
        <p:nvSpPr>
          <p:cNvPr id="178180" name="Rectangle 3"/>
          <p:cNvSpPr>
            <a:spLocks noChangeArrowheads="1"/>
          </p:cNvSpPr>
          <p:nvPr/>
        </p:nvSpPr>
        <p:spPr bwMode="auto">
          <a:xfrm>
            <a:off x="3733800" y="1905000"/>
            <a:ext cx="2057400" cy="304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nvGrpSpPr>
          <p:cNvPr id="178181" name="Group 4"/>
          <p:cNvGrpSpPr>
            <a:grpSpLocks/>
          </p:cNvGrpSpPr>
          <p:nvPr/>
        </p:nvGrpSpPr>
        <p:grpSpPr bwMode="auto">
          <a:xfrm>
            <a:off x="381000" y="1295400"/>
            <a:ext cx="9144000" cy="6858000"/>
            <a:chOff x="0" y="1200"/>
            <a:chExt cx="5760" cy="4320"/>
          </a:xfrm>
        </p:grpSpPr>
        <p:grpSp>
          <p:nvGrpSpPr>
            <p:cNvPr id="178185" name="Group 5"/>
            <p:cNvGrpSpPr>
              <a:grpSpLocks/>
            </p:cNvGrpSpPr>
            <p:nvPr/>
          </p:nvGrpSpPr>
          <p:grpSpPr bwMode="auto">
            <a:xfrm>
              <a:off x="0" y="1200"/>
              <a:ext cx="5760" cy="4320"/>
              <a:chOff x="0" y="1104"/>
              <a:chExt cx="5760" cy="4320"/>
            </a:xfrm>
          </p:grpSpPr>
          <p:pic>
            <p:nvPicPr>
              <p:cNvPr id="178187" name="Picture 6" descr="multi_700_900_zoom"/>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val="0"/>
                  </a:ext>
                </a:extLst>
              </a:blip>
              <a:srcRect/>
              <a:stretch>
                <a:fillRect/>
              </a:stretch>
            </p:blipFill>
            <p:spPr bwMode="auto">
              <a:xfrm>
                <a:off x="0" y="1104"/>
                <a:ext cx="5760" cy="4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8188" name="Rectangle 7"/>
              <p:cNvSpPr>
                <a:spLocks noChangeArrowheads="1"/>
              </p:cNvSpPr>
              <p:nvPr/>
            </p:nvSpPr>
            <p:spPr bwMode="auto">
              <a:xfrm>
                <a:off x="2352" y="2112"/>
                <a:ext cx="672"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89" name="Rectangle 8"/>
              <p:cNvSpPr>
                <a:spLocks noChangeArrowheads="1"/>
              </p:cNvSpPr>
              <p:nvPr/>
            </p:nvSpPr>
            <p:spPr bwMode="auto">
              <a:xfrm>
                <a:off x="3072" y="2112"/>
                <a:ext cx="120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0" name="Rectangle 9"/>
              <p:cNvSpPr>
                <a:spLocks noChangeArrowheads="1"/>
              </p:cNvSpPr>
              <p:nvPr/>
            </p:nvSpPr>
            <p:spPr bwMode="auto">
              <a:xfrm>
                <a:off x="49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1" name="Rectangle 10"/>
              <p:cNvSpPr>
                <a:spLocks noChangeArrowheads="1"/>
              </p:cNvSpPr>
              <p:nvPr/>
            </p:nvSpPr>
            <p:spPr bwMode="auto">
              <a:xfrm>
                <a:off x="1680" y="2112"/>
                <a:ext cx="240"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2" name="Rectangle 11"/>
              <p:cNvSpPr>
                <a:spLocks noChangeArrowheads="1"/>
              </p:cNvSpPr>
              <p:nvPr/>
            </p:nvSpPr>
            <p:spPr bwMode="auto">
              <a:xfrm>
                <a:off x="129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3" name="Rectangle 12"/>
              <p:cNvSpPr>
                <a:spLocks noChangeArrowheads="1"/>
              </p:cNvSpPr>
              <p:nvPr/>
            </p:nvSpPr>
            <p:spPr bwMode="auto">
              <a:xfrm>
                <a:off x="816" y="2112"/>
                <a:ext cx="336" cy="96"/>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4" name="Line 13"/>
              <p:cNvSpPr>
                <a:spLocks noChangeShapeType="1"/>
              </p:cNvSpPr>
              <p:nvPr/>
            </p:nvSpPr>
            <p:spPr bwMode="auto">
              <a:xfrm flipH="1" flipV="1">
                <a:off x="1824" y="2256"/>
                <a:ext cx="288" cy="144"/>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rgbClr val="000000"/>
                  </a:solidFill>
                </a:endParaRPr>
              </a:p>
            </p:txBody>
          </p:sp>
          <p:sp>
            <p:nvSpPr>
              <p:cNvPr id="178195" name="Oval 14"/>
              <p:cNvSpPr>
                <a:spLocks noChangeArrowheads="1"/>
              </p:cNvSpPr>
              <p:nvPr/>
            </p:nvSpPr>
            <p:spPr bwMode="auto">
              <a:xfrm>
                <a:off x="2496" y="1536"/>
                <a:ext cx="672" cy="528"/>
              </a:xfrm>
              <a:prstGeom prst="ellipse">
                <a:avLst/>
              </a:prstGeom>
              <a:noFill/>
              <a:ln w="571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sp>
            <p:nvSpPr>
              <p:cNvPr id="178196" name="Text Box 15"/>
              <p:cNvSpPr txBox="1">
                <a:spLocks noChangeArrowheads="1"/>
              </p:cNvSpPr>
              <p:nvPr/>
            </p:nvSpPr>
            <p:spPr bwMode="auto">
              <a:xfrm>
                <a:off x="1968" y="2352"/>
                <a:ext cx="2691" cy="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400" dirty="0">
                    <a:solidFill>
                      <a:srgbClr val="000000"/>
                    </a:solidFill>
                    <a:latin typeface="Times New Roman" pitchFamily="18" charset="0"/>
                  </a:rPr>
                  <a:t>GOES-12 Sounder Bands</a:t>
                </a:r>
              </a:p>
              <a:p>
                <a:pPr eaLnBrk="1" hangingPunct="1"/>
                <a:r>
                  <a:rPr lang="en-US" sz="2000" dirty="0" err="1" smtClean="0">
                    <a:solidFill>
                      <a:srgbClr val="000000"/>
                    </a:solidFill>
                    <a:latin typeface="Times New Roman" pitchFamily="18" charset="0"/>
                  </a:rPr>
                  <a:t>Smooths</a:t>
                </a:r>
                <a:r>
                  <a:rPr lang="en-US" sz="2000" dirty="0" smtClean="0">
                    <a:solidFill>
                      <a:srgbClr val="000000"/>
                    </a:solidFill>
                    <a:latin typeface="Times New Roman" pitchFamily="18" charset="0"/>
                  </a:rPr>
                  <a:t> </a:t>
                </a:r>
                <a:r>
                  <a:rPr lang="en-US" sz="2000" dirty="0">
                    <a:solidFill>
                      <a:srgbClr val="000000"/>
                    </a:solidFill>
                    <a:latin typeface="Times New Roman" pitchFamily="18" charset="0"/>
                  </a:rPr>
                  <a:t>over required absorption lines </a:t>
                </a:r>
              </a:p>
            </p:txBody>
          </p:sp>
          <p:sp>
            <p:nvSpPr>
              <p:cNvPr id="178197" name="Rectangle 16"/>
              <p:cNvSpPr>
                <a:spLocks noChangeArrowheads="1"/>
              </p:cNvSpPr>
              <p:nvPr/>
            </p:nvSpPr>
            <p:spPr bwMode="auto">
              <a:xfrm>
                <a:off x="384" y="3264"/>
                <a:ext cx="4992" cy="206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6" name="Rectangle 17"/>
            <p:cNvSpPr>
              <a:spLocks noChangeArrowheads="1"/>
            </p:cNvSpPr>
            <p:nvPr/>
          </p:nvSpPr>
          <p:spPr bwMode="auto">
            <a:xfrm>
              <a:off x="2544" y="1344"/>
              <a:ext cx="960" cy="14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solidFill>
                  <a:srgbClr val="000000"/>
                </a:solidFill>
              </a:endParaRPr>
            </a:p>
          </p:txBody>
        </p:sp>
      </p:grpSp>
      <p:sp>
        <p:nvSpPr>
          <p:cNvPr id="178182" name="Rectangle 18"/>
          <p:cNvSpPr>
            <a:spLocks noChangeArrowheads="1"/>
          </p:cNvSpPr>
          <p:nvPr/>
        </p:nvSpPr>
        <p:spPr bwMode="auto">
          <a:xfrm>
            <a:off x="0" y="4632325"/>
            <a:ext cx="9144000" cy="1006475"/>
          </a:xfrm>
          <a:prstGeom prst="rect">
            <a:avLst/>
          </a:prstGeom>
          <a:solidFill>
            <a:schemeClr val="accent6"/>
          </a:solidFill>
          <a:ln>
            <a:noFill/>
          </a:ln>
          <a:effectLst/>
          <a:extLst/>
        </p:spPr>
        <p:txBody>
          <a:bodyPr anchor="ctr">
            <a:spAutoFit/>
          </a:bodyPr>
          <a:lstStyle/>
          <a:p>
            <a:pPr algn="ctr"/>
            <a:r>
              <a:rPr lang="en-US" altLang="ko-KR" sz="2000" dirty="0">
                <a:solidFill>
                  <a:srgbClr val="FFFFFF"/>
                </a:solidFill>
                <a:ea typeface="Batang" pitchFamily="18" charset="-127"/>
                <a:cs typeface="Times New Roman" pitchFamily="18" charset="0"/>
              </a:rPr>
              <a:t>Compared to broadband imagers and sounders, observing absorption lines is mandatory to meeting requirements for temperature and moisture structure needed to improve short-term weather forecasting</a:t>
            </a:r>
          </a:p>
        </p:txBody>
      </p:sp>
      <p:sp>
        <p:nvSpPr>
          <p:cNvPr id="178183" name="Text Box 19"/>
          <p:cNvSpPr txBox="1">
            <a:spLocks noChangeArrowheads="1"/>
          </p:cNvSpPr>
          <p:nvPr/>
        </p:nvSpPr>
        <p:spPr bwMode="auto">
          <a:xfrm>
            <a:off x="228600" y="5791200"/>
            <a:ext cx="8915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50000"/>
              </a:spcBef>
            </a:pPr>
            <a:r>
              <a:rPr lang="en-US" dirty="0">
                <a:solidFill>
                  <a:srgbClr val="000000"/>
                </a:solidFill>
                <a:latin typeface="Times New Roman" pitchFamily="18" charset="0"/>
              </a:rPr>
              <a:t>Many papers document science value of high spectral resolution sounder that support weather forecast needs. (Sieglaff et al</a:t>
            </a:r>
            <a:r>
              <a:rPr lang="en-US" dirty="0" smtClean="0">
                <a:solidFill>
                  <a:srgbClr val="000000"/>
                </a:solidFill>
                <a:latin typeface="Times New Roman" pitchFamily="18" charset="0"/>
              </a:rPr>
              <a:t>., 2009)</a:t>
            </a:r>
            <a:endParaRPr lang="en-US" dirty="0">
              <a:solidFill>
                <a:srgbClr val="000000"/>
              </a:solidFill>
              <a:latin typeface="Times New Roman" pitchFamily="18" charset="0"/>
            </a:endParaRPr>
          </a:p>
        </p:txBody>
      </p:sp>
      <p:sp>
        <p:nvSpPr>
          <p:cNvPr id="178184" name="Text Box 20"/>
          <p:cNvSpPr txBox="1">
            <a:spLocks noChangeArrowheads="1"/>
          </p:cNvSpPr>
          <p:nvPr/>
        </p:nvSpPr>
        <p:spPr bwMode="auto">
          <a:xfrm rot="-5400000">
            <a:off x="7380288" y="2425700"/>
            <a:ext cx="3255962" cy="274638"/>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spcBef>
                <a:spcPct val="30000"/>
              </a:spcBef>
            </a:pPr>
            <a:r>
              <a:rPr lang="en-US" altLang="ko-KR" sz="1200">
                <a:solidFill>
                  <a:srgbClr val="000000"/>
                </a:solidFill>
                <a:ea typeface="Gulim" pitchFamily="34" charset="-127"/>
              </a:rPr>
              <a:t>Analysis courtesy of Justin Sieglaff, CIMSS.</a:t>
            </a:r>
            <a:endParaRPr lang="en-US">
              <a:solidFill>
                <a:srgbClr val="000000"/>
              </a:solidFill>
            </a:endParaRPr>
          </a:p>
        </p:txBody>
      </p:sp>
    </p:spTree>
    <p:extLst>
      <p:ext uri="{BB962C8B-B14F-4D97-AF65-F5344CB8AC3E}">
        <p14:creationId xmlns:p14="http://schemas.microsoft.com/office/powerpoint/2010/main" val="195445397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0" y="265113"/>
            <a:ext cx="9144000" cy="954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fontAlgn="base">
              <a:spcBef>
                <a:spcPct val="0"/>
              </a:spcBef>
              <a:spcAft>
                <a:spcPct val="0"/>
              </a:spcAft>
            </a:pPr>
            <a:r>
              <a:rPr lang="en-US" sz="2800" b="1" dirty="0">
                <a:solidFill>
                  <a:srgbClr val="FFFF00"/>
                </a:solidFill>
                <a:latin typeface="Times New Roman" pitchFamily="18" charset="0"/>
              </a:rPr>
              <a:t>Improved products could be realized from combinations of ABI </a:t>
            </a:r>
            <a:r>
              <a:rPr lang="en-US" sz="2800" b="1" i="1" dirty="0">
                <a:solidFill>
                  <a:srgbClr val="FFFF00"/>
                </a:solidFill>
                <a:latin typeface="Times New Roman" pitchFamily="18" charset="0"/>
              </a:rPr>
              <a:t>and</a:t>
            </a:r>
            <a:r>
              <a:rPr lang="en-US" sz="2800" b="1" dirty="0">
                <a:solidFill>
                  <a:srgbClr val="FFFF00"/>
                </a:solidFill>
                <a:latin typeface="Times New Roman" pitchFamily="18" charset="0"/>
              </a:rPr>
              <a:t> HES (</a:t>
            </a:r>
            <a:r>
              <a:rPr lang="en-US" sz="2800" b="1" dirty="0" err="1">
                <a:solidFill>
                  <a:srgbClr val="FFFF00"/>
                </a:solidFill>
                <a:latin typeface="Times New Roman" pitchFamily="18" charset="0"/>
              </a:rPr>
              <a:t>Hyperspectral</a:t>
            </a:r>
            <a:r>
              <a:rPr lang="en-US" sz="2800" b="1" dirty="0">
                <a:solidFill>
                  <a:srgbClr val="FFFF00"/>
                </a:solidFill>
                <a:latin typeface="Times New Roman" pitchFamily="18" charset="0"/>
              </a:rPr>
              <a:t> Environmental Suite) data </a:t>
            </a:r>
          </a:p>
        </p:txBody>
      </p:sp>
      <p:sp>
        <p:nvSpPr>
          <p:cNvPr id="176131" name="AutoShape 3" descr="D:\Gifs\29MAR02_VISIBLE.GIF"/>
          <p:cNvSpPr>
            <a:spLocks noChangeArrowheads="1"/>
          </p:cNvSpPr>
          <p:nvPr/>
        </p:nvSpPr>
        <p:spPr bwMode="auto">
          <a:xfrm>
            <a:off x="1752600" y="1828800"/>
            <a:ext cx="6172200" cy="2362200"/>
          </a:xfrm>
          <a:prstGeom prst="curvedDownArrow">
            <a:avLst>
              <a:gd name="adj1" fmla="val 73766"/>
              <a:gd name="adj2" fmla="val 126024"/>
              <a:gd name="adj3" fmla="val 33333"/>
            </a:avLst>
          </a:prstGeom>
          <a:blipFill dpi="0" rotWithShape="0">
            <a:blip r:embed="rId2"/>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2" name="AutoShape 4" descr="D:\Gifs\airs_spectra_not_yellow.gif"/>
          <p:cNvSpPr>
            <a:spLocks noChangeArrowheads="1"/>
          </p:cNvSpPr>
          <p:nvPr/>
        </p:nvSpPr>
        <p:spPr bwMode="auto">
          <a:xfrm rot="10800000">
            <a:off x="1066800" y="4267200"/>
            <a:ext cx="6248400" cy="2286000"/>
          </a:xfrm>
          <a:prstGeom prst="curvedDownArrow">
            <a:avLst>
              <a:gd name="adj1" fmla="val 77166"/>
              <a:gd name="adj2" fmla="val 131833"/>
              <a:gd name="adj3" fmla="val 33333"/>
            </a:avLst>
          </a:prstGeom>
          <a:blipFill dpi="0" rotWithShape="0">
            <a:blip r:embed="rId3"/>
            <a:srcRect/>
            <a:stretch>
              <a:fillRect/>
            </a:stretch>
          </a:blip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6133" name="Text Box 5"/>
          <p:cNvSpPr txBox="1">
            <a:spLocks noChangeArrowheads="1"/>
          </p:cNvSpPr>
          <p:nvPr/>
        </p:nvSpPr>
        <p:spPr bwMode="auto">
          <a:xfrm>
            <a:off x="2286000" y="3657600"/>
            <a:ext cx="7270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ABI</a:t>
            </a:r>
          </a:p>
        </p:txBody>
      </p:sp>
      <p:sp>
        <p:nvSpPr>
          <p:cNvPr id="176134" name="Text Box 6"/>
          <p:cNvSpPr txBox="1">
            <a:spLocks noChangeArrowheads="1"/>
          </p:cNvSpPr>
          <p:nvPr/>
        </p:nvSpPr>
        <p:spPr bwMode="auto">
          <a:xfrm>
            <a:off x="6019800" y="4267200"/>
            <a:ext cx="7937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b="1">
                <a:solidFill>
                  <a:srgbClr val="000000"/>
                </a:solidFill>
                <a:latin typeface="Times New Roman" pitchFamily="18" charset="0"/>
              </a:rPr>
              <a:t>HES</a:t>
            </a:r>
          </a:p>
        </p:txBody>
      </p:sp>
      <p:sp>
        <p:nvSpPr>
          <p:cNvPr id="176135" name="Text Box 7"/>
          <p:cNvSpPr txBox="1">
            <a:spLocks noChangeArrowheads="1"/>
          </p:cNvSpPr>
          <p:nvPr/>
        </p:nvSpPr>
        <p:spPr bwMode="auto">
          <a:xfrm>
            <a:off x="622300" y="4968875"/>
            <a:ext cx="14351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fontAlgn="base">
              <a:spcBef>
                <a:spcPct val="0"/>
              </a:spcBef>
              <a:spcAft>
                <a:spcPct val="0"/>
              </a:spcAft>
            </a:pPr>
            <a:r>
              <a:rPr lang="en-US">
                <a:solidFill>
                  <a:srgbClr val="000000"/>
                </a:solidFill>
                <a:latin typeface="Times New Roman" pitchFamily="18" charset="0"/>
              </a:rPr>
              <a:t>Surface </a:t>
            </a:r>
          </a:p>
          <a:p>
            <a:pPr fontAlgn="base">
              <a:spcBef>
                <a:spcPct val="0"/>
              </a:spcBef>
              <a:spcAft>
                <a:spcPct val="0"/>
              </a:spcAft>
            </a:pPr>
            <a:r>
              <a:rPr lang="en-US">
                <a:solidFill>
                  <a:srgbClr val="000000"/>
                </a:solidFill>
                <a:latin typeface="Times New Roman" pitchFamily="18" charset="0"/>
              </a:rPr>
              <a:t>emissivity</a:t>
            </a:r>
          </a:p>
        </p:txBody>
      </p:sp>
      <p:sp>
        <p:nvSpPr>
          <p:cNvPr id="176136" name="Text Box 8"/>
          <p:cNvSpPr txBox="1">
            <a:spLocks noChangeArrowheads="1"/>
          </p:cNvSpPr>
          <p:nvPr/>
        </p:nvSpPr>
        <p:spPr bwMode="auto">
          <a:xfrm>
            <a:off x="6553200" y="4267200"/>
            <a:ext cx="1828800" cy="784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a:t>
            </a:r>
          </a:p>
          <a:p>
            <a:pPr algn="r" eaLnBrk="1" fontAlgn="base" hangingPunct="1">
              <a:spcBef>
                <a:spcPct val="50000"/>
              </a:spcBef>
              <a:spcAft>
                <a:spcPct val="0"/>
              </a:spcAft>
            </a:pPr>
            <a:r>
              <a:rPr lang="en-US">
                <a:solidFill>
                  <a:srgbClr val="000000"/>
                </a:solidFill>
                <a:latin typeface="Times New Roman" pitchFamily="18" charset="0"/>
              </a:rPr>
              <a:t>coverage</a:t>
            </a:r>
          </a:p>
        </p:txBody>
      </p:sp>
      <p:sp>
        <p:nvSpPr>
          <p:cNvPr id="176137" name="Text Box 9"/>
          <p:cNvSpPr txBox="1">
            <a:spLocks noChangeArrowheads="1"/>
          </p:cNvSpPr>
          <p:nvPr/>
        </p:nvSpPr>
        <p:spPr bwMode="auto">
          <a:xfrm>
            <a:off x="6477000" y="5502275"/>
            <a:ext cx="15240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Spectral resolution</a:t>
            </a:r>
          </a:p>
        </p:txBody>
      </p:sp>
      <p:grpSp>
        <p:nvGrpSpPr>
          <p:cNvPr id="176138" name="Group 10"/>
          <p:cNvGrpSpPr>
            <a:grpSpLocks/>
          </p:cNvGrpSpPr>
          <p:nvPr/>
        </p:nvGrpSpPr>
        <p:grpSpPr bwMode="auto">
          <a:xfrm>
            <a:off x="6705600" y="2209800"/>
            <a:ext cx="1828800" cy="762000"/>
            <a:chOff x="4128" y="1248"/>
            <a:chExt cx="1152" cy="480"/>
          </a:xfrm>
        </p:grpSpPr>
        <p:sp>
          <p:nvSpPr>
            <p:cNvPr id="176146" name="Text Box 11"/>
            <p:cNvSpPr txBox="1">
              <a:spLocks noChangeArrowheads="1"/>
            </p:cNvSpPr>
            <p:nvPr/>
          </p:nvSpPr>
          <p:spPr bwMode="auto">
            <a:xfrm>
              <a:off x="4128" y="1248"/>
              <a:ext cx="86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Temporal</a:t>
              </a:r>
            </a:p>
          </p:txBody>
        </p:sp>
        <p:sp>
          <p:nvSpPr>
            <p:cNvPr id="176147" name="Text Box 12"/>
            <p:cNvSpPr txBox="1">
              <a:spLocks noChangeArrowheads="1"/>
            </p:cNvSpPr>
            <p:nvPr/>
          </p:nvSpPr>
          <p:spPr bwMode="auto">
            <a:xfrm>
              <a:off x="4320" y="1440"/>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39" name="Group 13"/>
          <p:cNvGrpSpPr>
            <a:grpSpLocks/>
          </p:cNvGrpSpPr>
          <p:nvPr/>
        </p:nvGrpSpPr>
        <p:grpSpPr bwMode="auto">
          <a:xfrm>
            <a:off x="838200" y="1828800"/>
            <a:ext cx="1752600" cy="762000"/>
            <a:chOff x="576" y="1104"/>
            <a:chExt cx="1104" cy="480"/>
          </a:xfrm>
        </p:grpSpPr>
        <p:sp>
          <p:nvSpPr>
            <p:cNvPr id="176144" name="Text Box 14"/>
            <p:cNvSpPr txBox="1">
              <a:spLocks noChangeArrowheads="1"/>
            </p:cNvSpPr>
            <p:nvPr/>
          </p:nvSpPr>
          <p:spPr bwMode="auto">
            <a:xfrm>
              <a:off x="768" y="1104"/>
              <a:ext cx="912"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Spatial</a:t>
              </a:r>
            </a:p>
          </p:txBody>
        </p:sp>
        <p:sp>
          <p:nvSpPr>
            <p:cNvPr id="176145" name="Text Box 15"/>
            <p:cNvSpPr txBox="1">
              <a:spLocks noChangeArrowheads="1"/>
            </p:cNvSpPr>
            <p:nvPr/>
          </p:nvSpPr>
          <p:spPr bwMode="auto">
            <a:xfrm>
              <a:off x="576" y="1296"/>
              <a:ext cx="960"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resolution</a:t>
              </a:r>
            </a:p>
          </p:txBody>
        </p:sp>
      </p:grpSp>
      <p:grpSp>
        <p:nvGrpSpPr>
          <p:cNvPr id="176140" name="Group 16"/>
          <p:cNvGrpSpPr>
            <a:grpSpLocks/>
          </p:cNvGrpSpPr>
          <p:nvPr/>
        </p:nvGrpSpPr>
        <p:grpSpPr bwMode="auto">
          <a:xfrm>
            <a:off x="304800" y="2971800"/>
            <a:ext cx="1600200" cy="762000"/>
            <a:chOff x="240" y="1824"/>
            <a:chExt cx="1008" cy="480"/>
          </a:xfrm>
        </p:grpSpPr>
        <p:sp>
          <p:nvSpPr>
            <p:cNvPr id="176142" name="Text Box 17"/>
            <p:cNvSpPr txBox="1">
              <a:spLocks noChangeArrowheads="1"/>
            </p:cNvSpPr>
            <p:nvPr/>
          </p:nvSpPr>
          <p:spPr bwMode="auto">
            <a:xfrm>
              <a:off x="240" y="1824"/>
              <a:ext cx="100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fontAlgn="base">
                <a:spcBef>
                  <a:spcPct val="0"/>
                </a:spcBef>
                <a:spcAft>
                  <a:spcPct val="0"/>
                </a:spcAft>
              </a:pPr>
              <a:r>
                <a:rPr lang="en-US">
                  <a:solidFill>
                    <a:srgbClr val="000000"/>
                  </a:solidFill>
                  <a:latin typeface="Times New Roman" pitchFamily="18" charset="0"/>
                </a:rPr>
                <a:t>Cloud</a:t>
              </a:r>
            </a:p>
          </p:txBody>
        </p:sp>
        <p:sp>
          <p:nvSpPr>
            <p:cNvPr id="176143" name="Text Box 18"/>
            <p:cNvSpPr txBox="1">
              <a:spLocks noChangeArrowheads="1"/>
            </p:cNvSpPr>
            <p:nvPr/>
          </p:nvSpPr>
          <p:spPr bwMode="auto">
            <a:xfrm>
              <a:off x="384" y="2016"/>
              <a:ext cx="76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fontAlgn="base" hangingPunct="1">
                <a:spcBef>
                  <a:spcPct val="50000"/>
                </a:spcBef>
                <a:spcAft>
                  <a:spcPct val="0"/>
                </a:spcAft>
              </a:pPr>
              <a:r>
                <a:rPr lang="en-US">
                  <a:solidFill>
                    <a:srgbClr val="000000"/>
                  </a:solidFill>
                  <a:latin typeface="Times New Roman" pitchFamily="18" charset="0"/>
                </a:rPr>
                <a:t>clearing</a:t>
              </a:r>
            </a:p>
          </p:txBody>
        </p:sp>
      </p:grpSp>
      <p:sp>
        <p:nvSpPr>
          <p:cNvPr id="176141" name="TextBox 18"/>
          <p:cNvSpPr txBox="1">
            <a:spLocks noChangeArrowheads="1"/>
          </p:cNvSpPr>
          <p:nvPr/>
        </p:nvSpPr>
        <p:spPr bwMode="auto">
          <a:xfrm>
            <a:off x="152400" y="6467475"/>
            <a:ext cx="104708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600" dirty="0" smtClean="0">
                <a:solidFill>
                  <a:srgbClr val="000000"/>
                </a:solidFill>
                <a:latin typeface="Times New Roman" pitchFamily="18" charset="0"/>
              </a:rPr>
              <a:t>circa </a:t>
            </a:r>
            <a:r>
              <a:rPr lang="en-US" sz="1600" dirty="0">
                <a:solidFill>
                  <a:srgbClr val="000000"/>
                </a:solidFill>
                <a:latin typeface="Times New Roman" pitchFamily="18" charset="0"/>
              </a:rPr>
              <a:t>2004</a:t>
            </a:r>
          </a:p>
        </p:txBody>
      </p:sp>
      <p:sp>
        <p:nvSpPr>
          <p:cNvPr id="2" name="TextBox 1"/>
          <p:cNvSpPr txBox="1"/>
          <p:nvPr/>
        </p:nvSpPr>
        <p:spPr>
          <a:xfrm>
            <a:off x="6477000" y="6431928"/>
            <a:ext cx="2601321" cy="369332"/>
          </a:xfrm>
          <a:prstGeom prst="rect">
            <a:avLst/>
          </a:prstGeom>
          <a:solidFill>
            <a:srgbClr val="FFFF00"/>
          </a:solidFill>
        </p:spPr>
        <p:txBody>
          <a:bodyPr wrap="square" rtlCol="0">
            <a:spAutoFit/>
          </a:bodyPr>
          <a:lstStyle/>
          <a:p>
            <a:r>
              <a:rPr lang="en-US" dirty="0" smtClean="0"/>
              <a:t>HES cancelled in 2006</a:t>
            </a:r>
            <a:endParaRPr lang="en-US" dirty="0"/>
          </a:p>
        </p:txBody>
      </p:sp>
    </p:spTree>
    <p:extLst>
      <p:ext uri="{BB962C8B-B14F-4D97-AF65-F5344CB8AC3E}">
        <p14:creationId xmlns:p14="http://schemas.microsoft.com/office/powerpoint/2010/main" val="3733480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43</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104454" name="Picture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92153" y="2209800"/>
            <a:ext cx="6628047"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ontent Placeholder 3"/>
          <p:cNvSpPr>
            <a:spLocks noGrp="1"/>
          </p:cNvSpPr>
          <p:nvPr>
            <p:ph idx="1"/>
          </p:nvPr>
        </p:nvSpPr>
        <p:spPr>
          <a:xfrm>
            <a:off x="381000" y="1219200"/>
            <a:ext cx="8229600" cy="4525963"/>
          </a:xfrm>
        </p:spPr>
        <p:txBody>
          <a:bodyPr/>
          <a:lstStyle/>
          <a:p>
            <a:pPr eaLnBrk="1" hangingPunct="1"/>
            <a:r>
              <a:rPr lang="en-US" dirty="0">
                <a:solidFill>
                  <a:schemeClr val="bg1"/>
                </a:solidFill>
              </a:rPr>
              <a:t>GOES-R series ABI</a:t>
            </a:r>
          </a:p>
          <a:p>
            <a:pPr lvl="1" eaLnBrk="1" hangingPunct="1"/>
            <a:r>
              <a:rPr lang="en-US" dirty="0">
                <a:solidFill>
                  <a:schemeClr val="bg1"/>
                </a:solidFill>
              </a:rPr>
              <a:t>Overview</a:t>
            </a:r>
          </a:p>
          <a:p>
            <a:pPr lvl="1" eaLnBrk="1" hangingPunct="1"/>
            <a:r>
              <a:rPr lang="en-US" dirty="0">
                <a:solidFill>
                  <a:schemeClr val="bg1"/>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p>
          <a:p>
            <a:pPr eaLnBrk="1" hangingPunct="1"/>
            <a:r>
              <a:rPr lang="en-US" dirty="0">
                <a:solidFill>
                  <a:schemeClr val="bg1"/>
                </a:solidFill>
              </a:rPr>
              <a:t>ABS</a:t>
            </a:r>
          </a:p>
          <a:p>
            <a:pPr eaLnBrk="1" hangingPunct="1"/>
            <a:r>
              <a:rPr lang="en-US" dirty="0">
                <a:solidFill>
                  <a:srgbClr val="FFFF00"/>
                </a:solidFill>
              </a:rPr>
              <a:t>Summary</a:t>
            </a:r>
          </a:p>
        </p:txBody>
      </p:sp>
    </p:spTree>
    <p:extLst>
      <p:ext uri="{BB962C8B-B14F-4D97-AF65-F5344CB8AC3E}">
        <p14:creationId xmlns:p14="http://schemas.microsoft.com/office/powerpoint/2010/main" val="28435358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08166" y="685800"/>
            <a:ext cx="4612034" cy="5968514"/>
          </a:xfrm>
          <a:prstGeom prst="rect">
            <a:avLst/>
          </a:prstGeom>
        </p:spPr>
      </p:pic>
      <p:sp>
        <p:nvSpPr>
          <p:cNvPr id="104450" name="Title 2"/>
          <p:cNvSpPr>
            <a:spLocks noGrp="1"/>
          </p:cNvSpPr>
          <p:nvPr>
            <p:ph type="title"/>
          </p:nvPr>
        </p:nvSpPr>
        <p:spPr>
          <a:xfrm>
            <a:off x="0" y="-228600"/>
            <a:ext cx="9144000" cy="1143000"/>
          </a:xfrm>
        </p:spPr>
        <p:txBody>
          <a:bodyPr/>
          <a:lstStyle/>
          <a:p>
            <a:pPr eaLnBrk="1" hangingPunct="1"/>
            <a:r>
              <a:rPr lang="en-US" sz="4000" dirty="0" smtClean="0">
                <a:solidFill>
                  <a:srgbClr val="FFFF00"/>
                </a:solidFill>
              </a:rPr>
              <a:t>Huge, Great, Epic, Cosmic Progress!</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44</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pic>
        <p:nvPicPr>
          <p:cNvPr id="8" name="Picture 5" descr="abi_trd_cover_1999"/>
          <p:cNvPicPr>
            <a:picLocks noChangeAspect="1" noChangeArrowheads="1"/>
          </p:cNvPicPr>
          <p:nvPr/>
        </p:nvPicPr>
        <p:blipFill>
          <a:blip r:embed="rId3">
            <a:extLst>
              <a:ext uri="{28A0092B-C50C-407E-A947-70E740481C1C}">
                <a14:useLocalDpi xmlns:a14="http://schemas.microsoft.com/office/drawing/2010/main" val="0"/>
              </a:ext>
            </a:extLst>
          </a:blip>
          <a:srcRect b="44579"/>
          <a:stretch>
            <a:fillRect/>
          </a:stretch>
        </p:blipFill>
        <p:spPr bwMode="auto">
          <a:xfrm>
            <a:off x="76200" y="685800"/>
            <a:ext cx="4038600" cy="2844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1" y="2745868"/>
            <a:ext cx="4802552" cy="3777170"/>
          </a:xfrm>
          <a:prstGeom prst="rect">
            <a:avLst/>
          </a:prstGeom>
        </p:spPr>
      </p:pic>
      <p:grpSp>
        <p:nvGrpSpPr>
          <p:cNvPr id="9" name="Group 8"/>
          <p:cNvGrpSpPr/>
          <p:nvPr/>
        </p:nvGrpSpPr>
        <p:grpSpPr>
          <a:xfrm>
            <a:off x="162170" y="654385"/>
            <a:ext cx="7197385" cy="4800600"/>
            <a:chOff x="838200" y="1143000"/>
            <a:chExt cx="7197385" cy="480060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8200" y="1143000"/>
              <a:ext cx="7197385" cy="4800600"/>
            </a:xfrm>
            <a:prstGeom prst="rect">
              <a:avLst/>
            </a:prstGeom>
            <a:ln>
              <a:solidFill>
                <a:schemeClr val="tx1"/>
              </a:solidFill>
            </a:ln>
          </p:spPr>
        </p:pic>
        <p:sp>
          <p:nvSpPr>
            <p:cNvPr id="7" name="Oval 6"/>
            <p:cNvSpPr/>
            <p:nvPr/>
          </p:nvSpPr>
          <p:spPr>
            <a:xfrm>
              <a:off x="6629400" y="1752600"/>
              <a:ext cx="838200" cy="9906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81400" y="1371600"/>
            <a:ext cx="5447017" cy="5447017"/>
          </a:xfrm>
          <a:prstGeom prst="rect">
            <a:avLst/>
          </a:prstGeom>
        </p:spPr>
      </p:pic>
    </p:spTree>
    <p:extLst>
      <p:ext uri="{BB962C8B-B14F-4D97-AF65-F5344CB8AC3E}">
        <p14:creationId xmlns:p14="http://schemas.microsoft.com/office/powerpoint/2010/main" val="322644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0445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27146" y="674583"/>
            <a:ext cx="6028417" cy="6060048"/>
          </a:xfrm>
          <a:prstGeom prst="rect">
            <a:avLst/>
          </a:prstGeom>
          <a:solidFill>
            <a:srgbClr val="EAE7E4"/>
          </a:solidFill>
          <a:ln w="381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graphicFrame>
        <p:nvGraphicFramePr>
          <p:cNvPr id="4" name="Table 3"/>
          <p:cNvGraphicFramePr>
            <a:graphicFrameLocks noGrp="1"/>
          </p:cNvGraphicFramePr>
          <p:nvPr>
            <p:extLst>
              <p:ext uri="{D42A27DB-BD31-4B8C-83A1-F6EECF244321}">
                <p14:modId xmlns:p14="http://schemas.microsoft.com/office/powerpoint/2010/main" val="503619207"/>
              </p:ext>
            </p:extLst>
          </p:nvPr>
        </p:nvGraphicFramePr>
        <p:xfrm>
          <a:off x="300061" y="1287685"/>
          <a:ext cx="8548242" cy="5304844"/>
        </p:xfrm>
        <a:graphic>
          <a:graphicData uri="http://schemas.openxmlformats.org/drawingml/2006/table">
            <a:tbl>
              <a:tblPr/>
              <a:tblGrid>
                <a:gridCol w="797757"/>
                <a:gridCol w="1739501"/>
                <a:gridCol w="1747686"/>
                <a:gridCol w="789572"/>
                <a:gridCol w="1268629"/>
                <a:gridCol w="2205097"/>
              </a:tblGrid>
              <a:tr h="64140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AHI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Wavelength (</a:t>
                      </a:r>
                      <a:r>
                        <a:rPr kumimoji="1" lang="en-US" altLang="ja-JP" sz="1200" b="1" i="0" u="none" strike="noStrike" cap="none" normalizeH="0" baseline="0" dirty="0" err="1" smtClean="0">
                          <a:ln>
                            <a:noFill/>
                          </a:ln>
                          <a:solidFill>
                            <a:schemeClr val="tx1"/>
                          </a:solidFill>
                          <a:effectLst/>
                          <a:latin typeface="+mn-lt"/>
                          <a:ea typeface="ＭＳ 明朝" pitchFamily="17" charset="-128"/>
                          <a:cs typeface="Times New Roman" panose="02020603050405020304" pitchFamily="18" charset="0"/>
                        </a:rPr>
                        <a:t>μm</a:t>
                      </a:r>
                      <a:r>
                        <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a:t>
                      </a: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Approximate Central </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Wavelength (</a:t>
                      </a:r>
                      <a:r>
                        <a:rPr kumimoji="1" lang="en-US" altLang="ja-JP" sz="1200" b="1" u="none" strike="noStrike" cap="none" normalizeH="0" baseline="0" dirty="0" err="1" smtClean="0">
                          <a:ln>
                            <a:noFill/>
                          </a:ln>
                          <a:effectLst/>
                          <a:latin typeface="+mn-lt"/>
                          <a:cs typeface="Times New Roman" panose="02020603050405020304" pitchFamily="18" charset="0"/>
                        </a:rPr>
                        <a:t>μm</a:t>
                      </a:r>
                      <a:r>
                        <a:rPr kumimoji="1" lang="en-US" altLang="ja-JP" sz="1200" b="1" u="none" strike="noStrike" cap="none" normalizeH="0" baseline="0" dirty="0" smtClean="0">
                          <a:ln>
                            <a:noFill/>
                          </a:ln>
                          <a:effectLst/>
                          <a:latin typeface="+mn-lt"/>
                          <a:cs typeface="Times New Roman" panose="02020603050405020304" pitchFamily="18" charset="0"/>
                        </a:rPr>
                        <a:t>)</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ABI</a:t>
                      </a:r>
                    </a:p>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i="0" u="none" strike="noStrike" cap="none" normalizeH="0" baseline="0" dirty="0" smtClean="0">
                          <a:ln>
                            <a:noFill/>
                          </a:ln>
                          <a:solidFill>
                            <a:schemeClr val="dk1"/>
                          </a:solidFill>
                          <a:effectLst/>
                          <a:latin typeface="+mn-lt"/>
                          <a:ea typeface="+mn-ea"/>
                          <a:cs typeface="Times New Roman" panose="02020603050405020304" pitchFamily="18" charset="0"/>
                        </a:rPr>
                        <a:t>Band</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Type</a:t>
                      </a:r>
                      <a:endParaRPr kumimoji="1" lang="en-US" altLang="ja-JP" sz="1200" b="1"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en-US" altLang="ja-JP" sz="1200" b="1" u="none" strike="noStrike" cap="none" normalizeH="0" baseline="0" dirty="0" smtClean="0">
                          <a:ln>
                            <a:noFill/>
                          </a:ln>
                          <a:effectLst/>
                          <a:latin typeface="+mn-lt"/>
                          <a:cs typeface="Times New Roman" panose="02020603050405020304" pitchFamily="18" charset="0"/>
                        </a:rPr>
                        <a:t>Nickname</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CCB400">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1</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70C0"/>
                          </a:solidFill>
                          <a:effectLst/>
                          <a:latin typeface="+mn-lt"/>
                          <a:cs typeface="Times New Roman" panose="02020603050405020304" pitchFamily="18" charset="0"/>
                        </a:rPr>
                        <a:t>0.47</a:t>
                      </a:r>
                      <a:endPar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1</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70C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defRPr/>
                      </a:pPr>
                      <a:r>
                        <a:rPr lang="en-US" sz="1200" dirty="0" smtClean="0">
                          <a:solidFill>
                            <a:srgbClr val="0070C0"/>
                          </a:solidFill>
                          <a:effectLst/>
                          <a:latin typeface="+mn-lt"/>
                          <a:ea typeface="Arial"/>
                          <a:cs typeface="Times New Roman" panose="02020603050405020304" pitchFamily="18" charset="0"/>
                        </a:rPr>
                        <a:t>Blue</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2</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0.51</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00B050"/>
                          </a:solidFill>
                          <a:effectLst/>
                          <a:latin typeface="+mn-lt"/>
                          <a:cs typeface="Times New Roman" panose="02020603050405020304" pitchFamily="18" charset="0"/>
                        </a:rPr>
                        <a:t> </a:t>
                      </a: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00B050"/>
                          </a:solidFill>
                          <a:effectLst/>
                          <a:latin typeface="+mn-lt"/>
                          <a:ea typeface="ＭＳ 明朝" pitchFamily="17" charset="-128"/>
                          <a:cs typeface="Times New Roman" panose="02020603050405020304" pitchFamily="18" charset="0"/>
                        </a:rPr>
                        <a:t>Green</a:t>
                      </a: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3</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solidFill>
                            <a:srgbClr val="FF0000"/>
                          </a:solidFill>
                          <a:effectLst/>
                          <a:latin typeface="+mn-lt"/>
                          <a:cs typeface="Times New Roman" panose="02020603050405020304" pitchFamily="18" charset="0"/>
                        </a:rPr>
                        <a:t>0.64</a:t>
                      </a:r>
                      <a:endPar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2</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rgbClr val="FF0000"/>
                          </a:solidFill>
                          <a:effectLst/>
                          <a:latin typeface="+mn-lt"/>
                          <a:ea typeface="ＭＳ 明朝" pitchFamily="17" charset="-128"/>
                          <a:cs typeface="Times New Roman" panose="02020603050405020304" pitchFamily="18" charset="0"/>
                        </a:rPr>
                        <a:t>Visible</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marL="0" marR="0">
                        <a:spcBef>
                          <a:spcPts val="0"/>
                        </a:spcBef>
                        <a:spcAft>
                          <a:spcPts val="0"/>
                        </a:spcAft>
                      </a:pPr>
                      <a:r>
                        <a:rPr lang="en-US" sz="1200" kern="50" dirty="0" smtClean="0">
                          <a:solidFill>
                            <a:srgbClr val="FF0000"/>
                          </a:solidFill>
                          <a:effectLst/>
                          <a:latin typeface="+mn-lt"/>
                          <a:ea typeface="DejaVu LGC Sans"/>
                          <a:cs typeface="Times New Roman" panose="02020603050405020304" pitchFamily="18" charset="0"/>
                        </a:rPr>
                        <a:t>Red</a:t>
                      </a:r>
                      <a:endParaRPr lang="en-US" sz="1200" kern="50" dirty="0">
                        <a:solidFill>
                          <a:srgbClr val="FF0000"/>
                        </a:solidFill>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u="none" strike="noStrike" cap="none" normalizeH="0" baseline="0" dirty="0" smtClean="0">
                          <a:ln>
                            <a:noFill/>
                          </a:ln>
                          <a:effectLst/>
                          <a:latin typeface="+mn-lt"/>
                          <a:cs typeface="Times New Roman" panose="02020603050405020304" pitchFamily="18" charset="0"/>
                        </a:rPr>
                        <a:t>0.86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3</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mn-lt"/>
                          <a:ea typeface="DejaVu LGC Sans"/>
                          <a:cs typeface="Times New Roman" panose="02020603050405020304" pitchFamily="18" charset="0"/>
                        </a:rPr>
                        <a:t>Veggie</a:t>
                      </a:r>
                      <a:endParaRPr lang="en-US" sz="1200" kern="50" dirty="0">
                        <a:solidFill>
                          <a:schemeClr val="tx1"/>
                        </a:solidFill>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 </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solidFill>
                            <a:schemeClr val="tx1"/>
                          </a:solidFill>
                          <a:effectLst/>
                          <a:latin typeface="+mn-lt"/>
                          <a:ea typeface="DejaVu LGC Sans"/>
                          <a:cs typeface="Times New Roman" panose="02020603050405020304" pitchFamily="18" charset="0"/>
                        </a:rPr>
                        <a:t>Cirrus</a:t>
                      </a:r>
                      <a:endParaRPr lang="en-US" sz="1200" kern="50" dirty="0">
                        <a:solidFill>
                          <a:schemeClr val="tx1"/>
                        </a:solidFill>
                        <a:effectLst/>
                        <a:latin typeface="+mn-lt"/>
                        <a:ea typeface="DejaVu LGC Sans"/>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5</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5</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Snow/Ice</a:t>
                      </a:r>
                      <a:endParaRPr lang="en-US" sz="1200" kern="50" dirty="0">
                        <a:effectLst/>
                        <a:latin typeface="+mn-lt"/>
                        <a:ea typeface="DejaVu LGC Sans"/>
                        <a:cs typeface="Times New Roman" panose="02020603050405020304" pitchFamily="18" charset="0"/>
                      </a:endParaRPr>
                    </a:p>
                  </a:txBody>
                  <a:tcPr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2.3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2.2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6</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Near-Infrared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Cloud Particle Size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chemeClr val="accent3">
                        <a:lumMod val="40000"/>
                        <a:lumOff val="60000"/>
                      </a:scheme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3.9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7</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Shortwave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8</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Upper-level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6.9</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9</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Mid-level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7.3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10</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Lower-level Water Vapor</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8.4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11</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Cloud-Top</a:t>
                      </a:r>
                      <a:r>
                        <a:rPr lang="en-US" sz="1200" kern="50" baseline="0" dirty="0" smtClean="0">
                          <a:effectLst/>
                          <a:latin typeface="+mn-lt"/>
                          <a:ea typeface="DejaVu LGC Sans"/>
                          <a:cs typeface="Times New Roman" panose="02020603050405020304" pitchFamily="18" charset="0"/>
                        </a:rPr>
                        <a:t> Phase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9.6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12</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Ozone</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10.3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13</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“Clean” </a:t>
                      </a:r>
                      <a:r>
                        <a:rPr lang="en-US" sz="1200" kern="50" baseline="0" dirty="0" err="1" smtClean="0">
                          <a:effectLst/>
                          <a:latin typeface="+mn-lt"/>
                          <a:ea typeface="DejaVu LGC Sans"/>
                          <a:cs typeface="Times New Roman" panose="02020603050405020304" pitchFamily="18" charset="0"/>
                        </a:rPr>
                        <a:t>Longwave</a:t>
                      </a:r>
                      <a:r>
                        <a:rPr lang="en-US" sz="1200" kern="50" baseline="0" dirty="0" smtClean="0">
                          <a:effectLst/>
                          <a:latin typeface="+mn-lt"/>
                          <a:ea typeface="DejaVu LGC Sans"/>
                          <a:cs typeface="Times New Roman" panose="02020603050405020304" pitchFamily="18" charset="0"/>
                        </a:rPr>
                        <a:t> W</a:t>
                      </a:r>
                      <a:r>
                        <a:rPr lang="en-US" sz="1200" kern="50" dirty="0" smtClean="0">
                          <a:effectLst/>
                          <a:latin typeface="+mn-lt"/>
                          <a:ea typeface="DejaVu LGC Sans"/>
                          <a:cs typeface="Times New Roman" panose="02020603050405020304" pitchFamily="18" charset="0"/>
                        </a:rPr>
                        <a:t>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11.2</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14</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err="1" smtClean="0">
                          <a:effectLst/>
                          <a:latin typeface="+mn-lt"/>
                          <a:ea typeface="DejaVu LGC Sans"/>
                          <a:cs typeface="Times New Roman" panose="02020603050405020304" pitchFamily="18" charset="0"/>
                        </a:rPr>
                        <a:t>Longwave</a:t>
                      </a:r>
                      <a:r>
                        <a:rPr lang="en-US" sz="1200" kern="50" baseline="0" dirty="0" smtClean="0">
                          <a:effectLst/>
                          <a:latin typeface="+mn-lt"/>
                          <a:ea typeface="DejaVu LGC Sans"/>
                          <a:cs typeface="Times New Roman" panose="02020603050405020304" pitchFamily="18" charset="0"/>
                        </a:rPr>
                        <a:t>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59096">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15</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12.4</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12.3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15</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“Dirty” </a:t>
                      </a:r>
                      <a:r>
                        <a:rPr lang="en-US" sz="1200" kern="50" dirty="0" err="1" smtClean="0">
                          <a:effectLst/>
                          <a:latin typeface="+mn-lt"/>
                          <a:ea typeface="DejaVu LGC Sans"/>
                          <a:cs typeface="Times New Roman" panose="02020603050405020304" pitchFamily="18" charset="0"/>
                        </a:rPr>
                        <a:t>Longwave</a:t>
                      </a:r>
                      <a:r>
                        <a:rPr lang="en-US" sz="1200" kern="50" dirty="0" smtClean="0">
                          <a:effectLst/>
                          <a:latin typeface="+mn-lt"/>
                          <a:ea typeface="DejaVu LGC Sans"/>
                          <a:cs typeface="Times New Roman" panose="02020603050405020304" pitchFamily="18" charset="0"/>
                        </a:rPr>
                        <a:t> Window</a:t>
                      </a:r>
                      <a:endParaRPr lang="en-US" sz="1200" kern="5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solidFill>
                      <a:srgbClr val="D19049">
                        <a:lumMod val="40000"/>
                        <a:lumOff val="60000"/>
                      </a:srgbClr>
                    </a:solidFill>
                  </a:tcPr>
                </a:tc>
              </a:tr>
              <a:tr h="272234">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16</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mpd="sng">
                      <a:solidFill>
                        <a:sysClr val="window" lastClr="FFFFFF"/>
                      </a:solidFill>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defPPr>
                        <a:defRPr lang="ja-JP"/>
                      </a:defPPr>
                      <a:lvl1pPr marL="0" algn="l" defTabSz="914400" rtl="0" eaLnBrk="1" latinLnBrk="0" hangingPunct="1">
                        <a:defRPr kumimoji="1" sz="1800" kern="1200">
                          <a:solidFill>
                            <a:schemeClr val="dk1"/>
                          </a:solidFill>
                          <a:latin typeface="Calibri"/>
                        </a:defRPr>
                      </a:lvl1pPr>
                      <a:lvl2pPr marL="457200" algn="l" defTabSz="914400" rtl="0" eaLnBrk="1" latinLnBrk="0" hangingPunct="1">
                        <a:defRPr kumimoji="1" sz="1800" kern="1200">
                          <a:solidFill>
                            <a:schemeClr val="dk1"/>
                          </a:solidFill>
                          <a:latin typeface="Calibri"/>
                        </a:defRPr>
                      </a:lvl2pPr>
                      <a:lvl3pPr marL="914400" algn="l" defTabSz="914400" rtl="0" eaLnBrk="1" latinLnBrk="0" hangingPunct="1">
                        <a:defRPr kumimoji="1" sz="1800" kern="1200">
                          <a:solidFill>
                            <a:schemeClr val="dk1"/>
                          </a:solidFill>
                          <a:latin typeface="Calibri"/>
                        </a:defRPr>
                      </a:lvl3pPr>
                      <a:lvl4pPr marL="1371600" algn="l" defTabSz="914400" rtl="0" eaLnBrk="1" latinLnBrk="0" hangingPunct="1">
                        <a:defRPr kumimoji="1" sz="1800" kern="1200">
                          <a:solidFill>
                            <a:schemeClr val="dk1"/>
                          </a:solidFill>
                          <a:latin typeface="Calibri"/>
                        </a:defRPr>
                      </a:lvl4pPr>
                      <a:lvl5pPr marL="1828800" algn="l" defTabSz="914400" rtl="0" eaLnBrk="1" latinLnBrk="0" hangingPunct="1">
                        <a:defRPr kumimoji="1" sz="1800" kern="1200">
                          <a:solidFill>
                            <a:schemeClr val="dk1"/>
                          </a:solidFill>
                          <a:latin typeface="Calibri"/>
                        </a:defRPr>
                      </a:lvl5pPr>
                      <a:lvl6pPr marL="2286000" algn="l" defTabSz="914400" rtl="0" eaLnBrk="1" latinLnBrk="0" hangingPunct="1">
                        <a:defRPr kumimoji="1" sz="1800" kern="1200">
                          <a:solidFill>
                            <a:schemeClr val="dk1"/>
                          </a:solidFill>
                          <a:latin typeface="Calibri"/>
                        </a:defRPr>
                      </a:lvl6pPr>
                      <a:lvl7pPr marL="2743200" algn="l" defTabSz="914400" rtl="0" eaLnBrk="1" latinLnBrk="0" hangingPunct="1">
                        <a:defRPr kumimoji="1" sz="1800" kern="1200">
                          <a:solidFill>
                            <a:schemeClr val="dk1"/>
                          </a:solidFill>
                          <a:latin typeface="Calibri"/>
                        </a:defRPr>
                      </a:lvl7pPr>
                      <a:lvl8pPr marL="3200400" algn="l" defTabSz="914400" rtl="0" eaLnBrk="1" latinLnBrk="0" hangingPunct="1">
                        <a:defRPr kumimoji="1" sz="1800" kern="1200">
                          <a:solidFill>
                            <a:schemeClr val="dk1"/>
                          </a:solidFill>
                          <a:latin typeface="Calibri"/>
                        </a:defRPr>
                      </a:lvl8pPr>
                      <a:lvl9pPr marL="3657600" algn="l" defTabSz="914400" rtl="0" eaLnBrk="1" latinLnBrk="0" hangingPunct="1">
                        <a:defRPr kumimoji="1" sz="1800" kern="1200">
                          <a:solidFill>
                            <a:schemeClr val="dk1"/>
                          </a:solidFill>
                          <a:latin typeface="Calibri"/>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u="none" strike="noStrike" cap="none" normalizeH="0" baseline="0" dirty="0" smtClean="0">
                          <a:ln>
                            <a:noFill/>
                          </a:ln>
                          <a:effectLst/>
                          <a:latin typeface="+mn-lt"/>
                          <a:cs typeface="Times New Roman" panose="02020603050405020304" pitchFamily="18" charset="0"/>
                        </a:rPr>
                        <a:t>13.3</a:t>
                      </a:r>
                      <a:endPar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endParaRP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16</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cap="none" normalizeH="0" baseline="0" dirty="0" smtClean="0">
                          <a:ln>
                            <a:noFill/>
                          </a:ln>
                          <a:solidFill>
                            <a:schemeClr val="tx1"/>
                          </a:solidFill>
                          <a:effectLst/>
                          <a:latin typeface="+mn-lt"/>
                          <a:ea typeface="ＭＳ 明朝" pitchFamily="17" charset="-128"/>
                          <a:cs typeface="Times New Roman" panose="02020603050405020304" pitchFamily="18" charset="0"/>
                        </a:rPr>
                        <a:t>Infrared</a:t>
                      </a:r>
                    </a:p>
                  </a:txBody>
                  <a:tcPr anchor="ctr" horzOverflow="overflow">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c>
                  <a:txBody>
                    <a:bodyPr/>
                    <a:lstStyle/>
                    <a:p>
                      <a:pPr marL="0" marR="0">
                        <a:spcBef>
                          <a:spcPts val="0"/>
                        </a:spcBef>
                        <a:spcAft>
                          <a:spcPts val="0"/>
                        </a:spcAft>
                      </a:pPr>
                      <a:r>
                        <a:rPr lang="en-US" sz="1200" kern="50" dirty="0" smtClean="0">
                          <a:effectLst/>
                          <a:latin typeface="+mn-lt"/>
                          <a:ea typeface="DejaVu LGC Sans"/>
                          <a:cs typeface="Times New Roman" panose="02020603050405020304" pitchFamily="18" charset="0"/>
                        </a:rPr>
                        <a:t>CO</a:t>
                      </a:r>
                      <a:r>
                        <a:rPr lang="en-US" sz="1200" kern="50" baseline="-25000" dirty="0" smtClean="0">
                          <a:effectLst/>
                          <a:latin typeface="+mn-lt"/>
                          <a:ea typeface="DejaVu LGC Sans"/>
                          <a:cs typeface="Times New Roman" panose="02020603050405020304" pitchFamily="18" charset="0"/>
                        </a:rPr>
                        <a:t>2</a:t>
                      </a:r>
                      <a:r>
                        <a:rPr lang="en-US" sz="1200" kern="50" baseline="0" dirty="0" smtClean="0">
                          <a:effectLst/>
                          <a:latin typeface="+mn-lt"/>
                          <a:ea typeface="DejaVu LGC Sans"/>
                          <a:cs typeface="Times New Roman" panose="02020603050405020304" pitchFamily="18" charset="0"/>
                        </a:rPr>
                        <a:t> </a:t>
                      </a:r>
                      <a:r>
                        <a:rPr lang="en-US" sz="1200" kern="50" baseline="0" dirty="0" err="1" smtClean="0">
                          <a:effectLst/>
                          <a:latin typeface="+mn-lt"/>
                          <a:ea typeface="DejaVu LGC Sans"/>
                          <a:cs typeface="Times New Roman" panose="02020603050405020304" pitchFamily="18" charset="0"/>
                        </a:rPr>
                        <a:t>Longwave</a:t>
                      </a:r>
                      <a:endParaRPr lang="en-US" sz="1200" kern="50" baseline="0" dirty="0">
                        <a:effectLst/>
                        <a:latin typeface="+mn-lt"/>
                        <a:ea typeface="DejaVu LGC Sans"/>
                        <a:cs typeface="Times New Roman" panose="02020603050405020304" pitchFamily="18" charset="0"/>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solidFill>
                      <a:srgbClr val="D19049">
                        <a:lumMod val="40000"/>
                        <a:lumOff val="60000"/>
                      </a:srgbClr>
                    </a:solidFill>
                  </a:tcPr>
                </a:tc>
              </a:tr>
            </a:tbl>
          </a:graphicData>
        </a:graphic>
      </p:graphicFrame>
      <p:sp>
        <p:nvSpPr>
          <p:cNvPr id="2" name="Rectangle 1"/>
          <p:cNvSpPr/>
          <p:nvPr/>
        </p:nvSpPr>
        <p:spPr>
          <a:xfrm>
            <a:off x="2819886" y="667323"/>
            <a:ext cx="6028417" cy="6060048"/>
          </a:xfrm>
          <a:prstGeom prst="rect">
            <a:avLst/>
          </a:prstGeom>
          <a:noFill/>
          <a:ln w="3810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a:solidFill>
                <a:prstClr val="white"/>
              </a:solidFill>
            </a:endParaRPr>
          </a:p>
        </p:txBody>
      </p:sp>
      <p:sp>
        <p:nvSpPr>
          <p:cNvPr id="3" name="TextBox 2"/>
          <p:cNvSpPr txBox="1"/>
          <p:nvPr/>
        </p:nvSpPr>
        <p:spPr>
          <a:xfrm>
            <a:off x="2819886" y="826020"/>
            <a:ext cx="5737468" cy="461665"/>
          </a:xfrm>
          <a:prstGeom prst="rect">
            <a:avLst/>
          </a:prstGeom>
          <a:noFill/>
        </p:spPr>
        <p:txBody>
          <a:bodyPr wrap="none" rtlCol="0">
            <a:spAutoFit/>
          </a:bodyPr>
          <a:lstStyle/>
          <a:p>
            <a:pPr defTabSz="457200"/>
            <a:r>
              <a:rPr lang="en-US" sz="2400" b="1" dirty="0">
                <a:solidFill>
                  <a:prstClr val="black"/>
                </a:solidFill>
                <a:latin typeface="Corbel"/>
              </a:rPr>
              <a:t>Advanced Baseline Imager Spectral Bands</a:t>
            </a: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45</a:t>
            </a:fld>
            <a:endParaRPr lang="en-US">
              <a:solidFill>
                <a:prstClr val="black">
                  <a:lumMod val="85000"/>
                  <a:lumOff val="15000"/>
                </a:prstClr>
              </a:solidFill>
            </a:endParaRPr>
          </a:p>
        </p:txBody>
      </p:sp>
    </p:spTree>
    <p:extLst>
      <p:ext uri="{BB962C8B-B14F-4D97-AF65-F5344CB8AC3E}">
        <p14:creationId xmlns:p14="http://schemas.microsoft.com/office/powerpoint/2010/main" val="382471189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a:xfrm>
            <a:off x="-1219200" y="-228600"/>
            <a:ext cx="8229600" cy="1143000"/>
          </a:xfrm>
        </p:spPr>
        <p:txBody>
          <a:bodyPr/>
          <a:lstStyle/>
          <a:p>
            <a:pPr eaLnBrk="1" hangingPunct="1"/>
            <a:r>
              <a:rPr lang="en-US" dirty="0" smtClean="0">
                <a:solidFill>
                  <a:srgbClr val="FFFF00"/>
                </a:solidFill>
              </a:rPr>
              <a:t>Summary</a:t>
            </a:r>
          </a:p>
        </p:txBody>
      </p:sp>
      <p:sp>
        <p:nvSpPr>
          <p:cNvPr id="184323" name="Rectangle 3"/>
          <p:cNvSpPr>
            <a:spLocks noGrp="1" noChangeArrowheads="1"/>
          </p:cNvSpPr>
          <p:nvPr>
            <p:ph type="body" idx="1"/>
          </p:nvPr>
        </p:nvSpPr>
        <p:spPr>
          <a:xfrm>
            <a:off x="152400" y="808038"/>
            <a:ext cx="5257800" cy="4525962"/>
          </a:xfrm>
        </p:spPr>
        <p:txBody>
          <a:bodyPr/>
          <a:lstStyle/>
          <a:p>
            <a:pPr eaLnBrk="1" hangingPunct="1"/>
            <a:r>
              <a:rPr lang="en-US" sz="2400" dirty="0" smtClean="0">
                <a:solidFill>
                  <a:schemeClr val="bg1"/>
                </a:solidFill>
              </a:rPr>
              <a:t>The ABI on GOES-R will improve over the current instrument in many aspects: </a:t>
            </a:r>
          </a:p>
          <a:p>
            <a:pPr lvl="1" eaLnBrk="1" hangingPunct="1"/>
            <a:r>
              <a:rPr lang="en-US" sz="2400" dirty="0">
                <a:solidFill>
                  <a:schemeClr val="bg1"/>
                </a:solidFill>
              </a:rPr>
              <a:t>S</a:t>
            </a:r>
            <a:r>
              <a:rPr lang="en-US" sz="2400" dirty="0" smtClean="0">
                <a:solidFill>
                  <a:schemeClr val="bg1"/>
                </a:solidFill>
              </a:rPr>
              <a:t>patial, temporal, spectral, calibration, etc.</a:t>
            </a:r>
          </a:p>
          <a:p>
            <a:pPr eaLnBrk="1" hangingPunct="1"/>
            <a:endParaRPr lang="en-US" sz="1000" dirty="0" smtClean="0">
              <a:solidFill>
                <a:schemeClr val="bg1"/>
              </a:solidFill>
            </a:endParaRPr>
          </a:p>
          <a:p>
            <a:pPr eaLnBrk="1" hangingPunct="1"/>
            <a:r>
              <a:rPr lang="en-US" sz="2400" dirty="0" smtClean="0">
                <a:solidFill>
                  <a:schemeClr val="bg1"/>
                </a:solidFill>
              </a:rPr>
              <a:t>The great amount of information from the GOES-R will offer a continuation of current products and new products. </a:t>
            </a:r>
          </a:p>
          <a:p>
            <a:pPr eaLnBrk="1" hangingPunct="1"/>
            <a:endParaRPr lang="en-US" sz="1000" dirty="0" smtClean="0">
              <a:solidFill>
                <a:schemeClr val="bg1"/>
              </a:solidFill>
            </a:endParaRPr>
          </a:p>
        </p:txBody>
      </p:sp>
      <p:sp>
        <p:nvSpPr>
          <p:cNvPr id="184324"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A4DEF650-A9E6-4215-9E44-7D5E5B661C99}" type="slidenum">
              <a:rPr lang="en-US" smtClean="0">
                <a:solidFill>
                  <a:srgbClr val="000000"/>
                </a:solidFill>
              </a:rPr>
              <a:pPr eaLnBrk="1" hangingPunct="1"/>
              <a:t>46</a:t>
            </a:fld>
            <a:endParaRPr lang="en-US" dirty="0" smtClean="0">
              <a:solidFill>
                <a:srgbClr val="000000"/>
              </a:solidFill>
            </a:endParaRPr>
          </a:p>
        </p:txBody>
      </p:sp>
      <p:sp>
        <p:nvSpPr>
          <p:cNvPr id="5" name="Rectangle 3"/>
          <p:cNvSpPr txBox="1">
            <a:spLocks noChangeArrowheads="1"/>
          </p:cNvSpPr>
          <p:nvPr/>
        </p:nvSpPr>
        <p:spPr bwMode="auto">
          <a:xfrm>
            <a:off x="152400" y="4618038"/>
            <a:ext cx="8839200" cy="452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eaLnBrk="1" hangingPunct="1"/>
            <a:r>
              <a:rPr lang="en-US" sz="2400" kern="0" dirty="0" smtClean="0">
                <a:solidFill>
                  <a:srgbClr val="FFFFFF"/>
                </a:solidFill>
              </a:rPr>
              <a:t>The ABI builds on previous experience/instruments: </a:t>
            </a:r>
          </a:p>
          <a:p>
            <a:pPr lvl="1" eaLnBrk="1" hangingPunct="1"/>
            <a:r>
              <a:rPr lang="en-US" sz="2400" kern="0" dirty="0" smtClean="0">
                <a:solidFill>
                  <a:srgbClr val="FFFFFF"/>
                </a:solidFill>
              </a:rPr>
              <a:t>The ABI has already had a long history, even before launch. </a:t>
            </a:r>
          </a:p>
          <a:p>
            <a:pPr eaLnBrk="1" hangingPunct="1"/>
            <a:r>
              <a:rPr lang="en-US" sz="2400" kern="0" dirty="0" smtClean="0">
                <a:solidFill>
                  <a:srgbClr val="FFFFFF"/>
                </a:solidFill>
              </a:rPr>
              <a:t>Similar imagers by Europe, Japan, Korea, etc.  </a:t>
            </a:r>
          </a:p>
          <a:p>
            <a:pPr lvl="1" eaLnBrk="1" hangingPunct="1"/>
            <a:r>
              <a:rPr lang="en-US" sz="2400" kern="0" dirty="0" smtClean="0">
                <a:solidFill>
                  <a:srgbClr val="FFFFFF"/>
                </a:solidFill>
              </a:rPr>
              <a:t>ABI-like coverage of most of the globe! </a:t>
            </a:r>
            <a:endParaRPr lang="en-US" sz="600" kern="0" dirty="0" smtClean="0">
              <a:solidFill>
                <a:srgbClr val="FFFFFF"/>
              </a:solidFill>
            </a:endParaRPr>
          </a:p>
          <a:p>
            <a:pPr eaLnBrk="1" hangingPunct="1"/>
            <a:endParaRPr lang="en-US" sz="1000" kern="0" dirty="0" smtClean="0">
              <a:solidFill>
                <a:srgbClr val="FFFFFF"/>
              </a:solidFill>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05400" y="228600"/>
            <a:ext cx="4038600" cy="4038600"/>
          </a:xfrm>
          <a:prstGeom prst="rect">
            <a:avLst/>
          </a:prstGeom>
        </p:spPr>
      </p:pic>
      <p:sp>
        <p:nvSpPr>
          <p:cNvPr id="3" name="TextBox 2"/>
          <p:cNvSpPr txBox="1"/>
          <p:nvPr/>
        </p:nvSpPr>
        <p:spPr>
          <a:xfrm>
            <a:off x="5486400" y="4264223"/>
            <a:ext cx="3744358" cy="307777"/>
          </a:xfrm>
          <a:prstGeom prst="rect">
            <a:avLst/>
          </a:prstGeom>
          <a:noFill/>
        </p:spPr>
        <p:txBody>
          <a:bodyPr wrap="none" rtlCol="0">
            <a:spAutoFit/>
          </a:bodyPr>
          <a:lstStyle/>
          <a:p>
            <a:r>
              <a:rPr lang="en-US" sz="1400" i="1" dirty="0">
                <a:solidFill>
                  <a:srgbClr val="000000"/>
                </a:solidFill>
              </a:rPr>
              <a:t>Thanks to JMA, Yasuhiko Sumida and SSEC</a:t>
            </a:r>
          </a:p>
        </p:txBody>
      </p:sp>
    </p:spTree>
    <p:extLst>
      <p:ext uri="{BB962C8B-B14F-4D97-AF65-F5344CB8AC3E}">
        <p14:creationId xmlns:p14="http://schemas.microsoft.com/office/powerpoint/2010/main" val="374558186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2ECD224-1A74-47C7-937F-D2AF1EDE567F}" type="slidenum">
              <a:rPr lang="en-US" smtClean="0"/>
              <a:pPr>
                <a:defRPr/>
              </a:pPr>
              <a:t>47</a:t>
            </a:fld>
            <a:endParaRPr lang="en-US" dirty="0"/>
          </a:p>
        </p:txBody>
      </p:sp>
      <p:sp>
        <p:nvSpPr>
          <p:cNvPr id="5" name="Title 1"/>
          <p:cNvSpPr txBox="1">
            <a:spLocks/>
          </p:cNvSpPr>
          <p:nvPr/>
        </p:nvSpPr>
        <p:spPr bwMode="auto">
          <a:xfrm>
            <a:off x="922338" y="66675"/>
            <a:ext cx="7021512"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3600" kern="1200">
                <a:solidFill>
                  <a:schemeClr val="bg1"/>
                </a:solidFill>
                <a:latin typeface="+mj-lt"/>
                <a:ea typeface="ＭＳ Ｐゴシック" pitchFamily="84" charset="-128"/>
                <a:cs typeface="ＭＳ Ｐゴシック" pitchFamily="84" charset="-128"/>
              </a:defRPr>
            </a:lvl1pPr>
            <a:lvl2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2pPr>
            <a:lvl3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3pPr>
            <a:lvl4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4pPr>
            <a:lvl5pPr algn="ctr" defTabSz="457200" rtl="0" eaLnBrk="0" fontAlgn="base" hangingPunct="0">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5pPr>
            <a:lvl6pPr marL="4572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6pPr>
            <a:lvl7pPr marL="9144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7pPr>
            <a:lvl8pPr marL="13716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8pPr>
            <a:lvl9pPr marL="1828800" algn="ctr" defTabSz="457200" rtl="0" fontAlgn="base">
              <a:spcBef>
                <a:spcPct val="0"/>
              </a:spcBef>
              <a:spcAft>
                <a:spcPct val="0"/>
              </a:spcAft>
              <a:defRPr sz="3600">
                <a:solidFill>
                  <a:schemeClr val="bg1"/>
                </a:solidFill>
                <a:latin typeface="Calibri" pitchFamily="84" charset="0"/>
                <a:ea typeface="ＭＳ Ｐゴシック" pitchFamily="84" charset="-128"/>
                <a:cs typeface="ＭＳ Ｐゴシック" pitchFamily="84" charset="-128"/>
              </a:defRPr>
            </a:lvl9pPr>
          </a:lstStyle>
          <a:p>
            <a:r>
              <a:rPr lang="en-US" dirty="0" smtClean="0">
                <a:solidFill>
                  <a:srgbClr val="FFFF00"/>
                </a:solidFill>
                <a:latin typeface="Calibri"/>
              </a:rPr>
              <a:t>Conclusions</a:t>
            </a:r>
            <a:endParaRPr lang="en-US" dirty="0">
              <a:solidFill>
                <a:srgbClr val="FFFF00"/>
              </a:solidFill>
              <a:latin typeface="Calibri"/>
            </a:endParaRPr>
          </a:p>
        </p:txBody>
      </p:sp>
      <p:sp>
        <p:nvSpPr>
          <p:cNvPr id="6" name="Rectangle 3"/>
          <p:cNvSpPr txBox="1">
            <a:spLocks noChangeArrowheads="1"/>
          </p:cNvSpPr>
          <p:nvPr/>
        </p:nvSpPr>
        <p:spPr>
          <a:xfrm>
            <a:off x="381000" y="685800"/>
            <a:ext cx="8305800" cy="4462462"/>
          </a:xfrm>
          <a:prstGeom prst="rect">
            <a:avLst/>
          </a:prstGeom>
        </p:spPr>
        <p:txBody>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buFontTx/>
              <a:buNone/>
              <a:defRPr/>
            </a:pPr>
            <a:r>
              <a:rPr lang="en-US" sz="2400" dirty="0" smtClean="0">
                <a:solidFill>
                  <a:srgbClr val="FFFFFF"/>
                </a:solidFill>
              </a:rPr>
              <a:t>The ABI on the GOES-R series continues the critical continuity of geostationary imagers and will have huge positive societal impacts, given its improved temporal, spatial, spectral and radiometric attributes. </a:t>
            </a:r>
          </a:p>
          <a:p>
            <a:pPr marL="0" indent="0" eaLnBrk="1" hangingPunct="1">
              <a:buFontTx/>
              <a:buNone/>
              <a:defRPr/>
            </a:pPr>
            <a:endParaRPr lang="en-US" sz="1000" dirty="0">
              <a:solidFill>
                <a:srgbClr val="FFFFFF"/>
              </a:solidFill>
            </a:endParaRPr>
          </a:p>
          <a:p>
            <a:pPr marL="0" indent="0" eaLnBrk="1" hangingPunct="1">
              <a:buFontTx/>
              <a:buNone/>
              <a:defRPr/>
            </a:pPr>
            <a:r>
              <a:rPr lang="en-US" sz="2400" dirty="0" smtClean="0">
                <a:solidFill>
                  <a:srgbClr val="FFFFFF"/>
                </a:solidFill>
              </a:rPr>
              <a:t>Impact areas include, but are not limited to: weather, Numerical Weather Prediction, severe weather, hazards (volcanic ash plumes), aviation, environmental (fires), health (smoke), oceanographic, cryosphere, land, etc.</a:t>
            </a:r>
          </a:p>
          <a:p>
            <a:pPr marL="0" indent="0" eaLnBrk="1" hangingPunct="1">
              <a:buFontTx/>
              <a:buNone/>
              <a:defRPr/>
            </a:pPr>
            <a:endParaRPr lang="en-US" sz="1000" dirty="0">
              <a:solidFill>
                <a:srgbClr val="FFFFFF"/>
              </a:solidFill>
            </a:endParaRPr>
          </a:p>
          <a:p>
            <a:pPr marL="0" indent="0" eaLnBrk="1" hangingPunct="1">
              <a:buFontTx/>
              <a:buNone/>
              <a:defRPr/>
            </a:pPr>
            <a:r>
              <a:rPr lang="en-US" sz="2400" dirty="0" smtClean="0">
                <a:solidFill>
                  <a:srgbClr val="FFFFFF"/>
                </a:solidFill>
              </a:rPr>
              <a:t>Part of a global constellation. </a:t>
            </a:r>
          </a:p>
          <a:p>
            <a:pPr marL="0" indent="0" eaLnBrk="1" hangingPunct="1">
              <a:buFontTx/>
              <a:buNone/>
              <a:defRPr/>
            </a:pPr>
            <a:endParaRPr lang="en-US" sz="1000" dirty="0">
              <a:solidFill>
                <a:srgbClr val="FFFFFF"/>
              </a:solidFill>
            </a:endParaRPr>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3514"/>
          <a:stretch/>
        </p:blipFill>
        <p:spPr>
          <a:xfrm>
            <a:off x="4661775" y="4572000"/>
            <a:ext cx="4253625" cy="2244450"/>
          </a:xfrm>
          <a:prstGeom prst="rect">
            <a:avLst/>
          </a:prstGeom>
        </p:spPr>
      </p:pic>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3514"/>
          <a:stretch/>
        </p:blipFill>
        <p:spPr>
          <a:xfrm>
            <a:off x="228600" y="4572000"/>
            <a:ext cx="4253625" cy="2244450"/>
          </a:xfrm>
          <a:prstGeom prst="rect">
            <a:avLst/>
          </a:prstGeom>
        </p:spPr>
      </p:pic>
    </p:spTree>
    <p:extLst>
      <p:ext uri="{BB962C8B-B14F-4D97-AF65-F5344CB8AC3E}">
        <p14:creationId xmlns:p14="http://schemas.microsoft.com/office/powerpoint/2010/main" val="26292033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76200"/>
            <a:ext cx="8534400" cy="1143000"/>
          </a:xfrm>
        </p:spPr>
        <p:txBody>
          <a:bodyPr>
            <a:normAutofit fontScale="90000"/>
          </a:bodyPr>
          <a:lstStyle/>
          <a:p>
            <a:r>
              <a:rPr lang="en-US" dirty="0" smtClean="0">
                <a:solidFill>
                  <a:srgbClr val="FFFF00"/>
                </a:solidFill>
              </a:rPr>
              <a:t>Geostationary Imagers: Number of </a:t>
            </a:r>
            <a:r>
              <a:rPr lang="en-US" u="sng" dirty="0" smtClean="0">
                <a:solidFill>
                  <a:srgbClr val="FFFF00"/>
                </a:solidFill>
              </a:rPr>
              <a:t>Spectral</a:t>
            </a:r>
            <a:r>
              <a:rPr lang="en-US" dirty="0" smtClean="0">
                <a:solidFill>
                  <a:srgbClr val="FFFF00"/>
                </a:solidFill>
              </a:rPr>
              <a:t> bands (~ resolution)</a:t>
            </a:r>
            <a:endParaRPr lang="en-US"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73155658"/>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 (0.1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(0.15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(2 </a:t>
                      </a:r>
                      <a:r>
                        <a:rPr lang="el-GR" dirty="0" smtClean="0"/>
                        <a:t>μ</a:t>
                      </a:r>
                      <a:r>
                        <a:rPr lang="en-US" dirty="0" smtClean="0"/>
                        <a:t>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1 (1 </a:t>
                      </a:r>
                      <a:r>
                        <a:rPr lang="el-GR" dirty="0" smtClean="0"/>
                        <a:t>μ</a:t>
                      </a:r>
                      <a:r>
                        <a:rPr lang="en-US" dirty="0" smtClean="0"/>
                        <a:t>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(0.2 </a:t>
                      </a:r>
                      <a:r>
                        <a:rPr lang="el-GR" dirty="0" smtClean="0"/>
                        <a:t>μ</a:t>
                      </a:r>
                      <a:r>
                        <a:rPr lang="en-US" dirty="0" smtClean="0"/>
                        <a:t>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 3 (1 </a:t>
                      </a:r>
                      <a:r>
                        <a:rPr lang="el-GR" dirty="0" smtClean="0"/>
                        <a:t>μ</a:t>
                      </a:r>
                      <a:r>
                        <a:rPr lang="en-US" dirty="0" smtClean="0"/>
                        <a:t>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(0.2 </a:t>
                      </a:r>
                      <a:r>
                        <a:rPr lang="el-GR" dirty="0" smtClean="0"/>
                        <a:t>μ</a:t>
                      </a:r>
                      <a:r>
                        <a:rPr lang="en-US" dirty="0" smtClean="0"/>
                        <a:t>m)</a:t>
                      </a:r>
                      <a:endParaRPr lang="en-US" dirty="0"/>
                    </a:p>
                  </a:txBody>
                  <a:tcPr/>
                </a:tc>
                <a:tc>
                  <a:txBody>
                    <a:bodyPr/>
                    <a:lstStyle/>
                    <a:p>
                      <a:r>
                        <a:rPr lang="en-US" dirty="0" smtClean="0"/>
                        <a:t> 4 (1 </a:t>
                      </a:r>
                      <a:r>
                        <a:rPr lang="el-GR" dirty="0" smtClean="0"/>
                        <a:t>μ</a:t>
                      </a:r>
                      <a:r>
                        <a:rPr lang="en-US" dirty="0" smtClean="0"/>
                        <a:t>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6 (0.1 </a:t>
                      </a:r>
                      <a:r>
                        <a:rPr lang="el-GR" dirty="0" smtClean="0"/>
                        <a:t>μ</a:t>
                      </a:r>
                      <a:r>
                        <a:rPr lang="en-US" dirty="0" smtClean="0"/>
                        <a:t>m)</a:t>
                      </a:r>
                      <a:endParaRPr lang="en-US" dirty="0"/>
                    </a:p>
                  </a:txBody>
                  <a:tcPr/>
                </a:tc>
                <a:tc>
                  <a:txBody>
                    <a:bodyPr/>
                    <a:lstStyle/>
                    <a:p>
                      <a:r>
                        <a:rPr lang="en-US" dirty="0" smtClean="0"/>
                        <a:t>10 (1 </a:t>
                      </a:r>
                      <a:r>
                        <a:rPr lang="el-GR" dirty="0" smtClean="0"/>
                        <a:t>μ</a:t>
                      </a:r>
                      <a:r>
                        <a:rPr lang="en-US" dirty="0" smtClean="0"/>
                        <a:t>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7" name="Slide Number Placeholder 6"/>
          <p:cNvSpPr>
            <a:spLocks noGrp="1"/>
          </p:cNvSpPr>
          <p:nvPr>
            <p:ph type="sldNum" sz="quarter" idx="12"/>
          </p:nvPr>
        </p:nvSpPr>
        <p:spPr/>
        <p:txBody>
          <a:bodyPr/>
          <a:lstStyle/>
          <a:p>
            <a:fld id="{DCB7186A-6F92-4F8F-B4D4-34B97F42FEF7}" type="slidenum">
              <a:rPr lang="en-US">
                <a:solidFill>
                  <a:prstClr val="black">
                    <a:tint val="75000"/>
                  </a:prstClr>
                </a:solidFill>
              </a:rPr>
              <a:pPr/>
              <a:t>48</a:t>
            </a:fld>
            <a:endParaRPr lang="en-US">
              <a:solidFill>
                <a:prstClr val="black">
                  <a:tint val="75000"/>
                </a:prstClr>
              </a:solidFill>
            </a:endParaRPr>
          </a:p>
        </p:txBody>
      </p:sp>
      <p:sp>
        <p:nvSpPr>
          <p:cNvPr id="8" name="TextBox 7"/>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6" name="TextBox 5"/>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3" name="Left Arrow 2"/>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0039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200"/>
            <a:ext cx="8229600" cy="1143000"/>
          </a:xfrm>
        </p:spPr>
        <p:txBody>
          <a:bodyPr>
            <a:normAutofit fontScale="90000"/>
          </a:bodyPr>
          <a:lstStyle/>
          <a:p>
            <a:r>
              <a:rPr lang="en-US" dirty="0" smtClean="0">
                <a:solidFill>
                  <a:srgbClr val="FFFF00"/>
                </a:solidFill>
              </a:rPr>
              <a:t>Geostationary Imagers: </a:t>
            </a:r>
            <a:br>
              <a:rPr lang="en-US" dirty="0" smtClean="0">
                <a:solidFill>
                  <a:srgbClr val="FFFF00"/>
                </a:solidFill>
              </a:rPr>
            </a:br>
            <a:r>
              <a:rPr lang="en-US" u="sng" dirty="0" smtClean="0">
                <a:solidFill>
                  <a:srgbClr val="FFFF00"/>
                </a:solidFill>
              </a:rPr>
              <a:t>Spatial</a:t>
            </a:r>
            <a:r>
              <a:rPr lang="en-US" dirty="0" smtClean="0">
                <a:solidFill>
                  <a:srgbClr val="FFFF00"/>
                </a:solidFill>
              </a:rPr>
              <a:t> Resolution (approximate)</a:t>
            </a:r>
            <a:endParaRPr lang="en-US"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12534132"/>
              </p:ext>
            </p:extLst>
          </p:nvPr>
        </p:nvGraphicFramePr>
        <p:xfrm>
          <a:off x="533400" y="1295400"/>
          <a:ext cx="8305800" cy="5013960"/>
        </p:xfrm>
        <a:graphic>
          <a:graphicData uri="http://schemas.openxmlformats.org/drawingml/2006/table">
            <a:tbl>
              <a:tblPr firstRow="1" bandRow="1">
                <a:tableStyleId>{5C22544A-7EE6-4342-B048-85BDC9FD1C3A}</a:tableStyleId>
              </a:tblPr>
              <a:tblGrid>
                <a:gridCol w="1295400"/>
                <a:gridCol w="3886200"/>
                <a:gridCol w="1676400"/>
                <a:gridCol w="14478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ATS-1/3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ATS-3 </a:t>
                      </a:r>
                      <a:r>
                        <a:rPr lang="en-US" sz="1600" dirty="0" smtClean="0"/>
                        <a:t>(Multicolor Spin-Scan Cloud Camera)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4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6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11 km</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8 km</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1 km</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7-14 km</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 </a:t>
                      </a:r>
                      <a:endParaRPr lang="en-US" dirty="0"/>
                    </a:p>
                  </a:txBody>
                  <a:tcPr/>
                </a:tc>
                <a:tc>
                  <a:txBody>
                    <a:bodyPr/>
                    <a:lstStyle/>
                    <a:p>
                      <a:r>
                        <a:rPr lang="en-US" dirty="0" smtClean="0"/>
                        <a:t>4-8 km</a:t>
                      </a:r>
                      <a:endParaRPr lang="en-US" dirty="0"/>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1 km</a:t>
                      </a:r>
                      <a:endParaRPr lang="en-US" dirty="0"/>
                    </a:p>
                  </a:txBody>
                  <a:tcPr/>
                </a:tc>
                <a:tc>
                  <a:txBody>
                    <a:bodyPr/>
                    <a:lstStyle/>
                    <a:p>
                      <a:r>
                        <a:rPr lang="en-US" dirty="0" smtClean="0"/>
                        <a:t>4 km</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1 km</a:t>
                      </a:r>
                      <a:endParaRPr lang="en-US" dirty="0"/>
                    </a:p>
                  </a:txBody>
                  <a:tcPr/>
                </a:tc>
                <a:tc>
                  <a:txBody>
                    <a:bodyPr/>
                    <a:lstStyle/>
                    <a:p>
                      <a:r>
                        <a:rPr lang="en-US" dirty="0" smtClean="0"/>
                        <a:t>2 km</a:t>
                      </a:r>
                      <a:endParaRPr lang="en-US" dirty="0"/>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r>
            </a:tbl>
          </a:graphicData>
        </a:graphic>
      </p:graphicFrame>
      <p:sp>
        <p:nvSpPr>
          <p:cNvPr id="3" name="Slide Number Placeholder 2"/>
          <p:cNvSpPr>
            <a:spLocks noGrp="1"/>
          </p:cNvSpPr>
          <p:nvPr>
            <p:ph type="sldNum" sz="quarter" idx="12"/>
          </p:nvPr>
        </p:nvSpPr>
        <p:spPr/>
        <p:txBody>
          <a:bodyPr/>
          <a:lstStyle/>
          <a:p>
            <a:fld id="{DCB7186A-6F92-4F8F-B4D4-34B97F42FEF7}" type="slidenum">
              <a:rPr lang="en-US">
                <a:solidFill>
                  <a:prstClr val="black">
                    <a:tint val="75000"/>
                  </a:prstClr>
                </a:solidFill>
              </a:rPr>
              <a:pPr/>
              <a:t>49</a:t>
            </a:fld>
            <a:endParaRPr lang="en-US">
              <a:solidFill>
                <a:prstClr val="black">
                  <a:tint val="75000"/>
                </a:prstClr>
              </a:solidFill>
            </a:endParaRPr>
          </a:p>
        </p:txBody>
      </p:sp>
      <p:sp>
        <p:nvSpPr>
          <p:cNvPr id="7" name="TextBox 6"/>
          <p:cNvSpPr txBox="1"/>
          <p:nvPr/>
        </p:nvSpPr>
        <p:spPr>
          <a:xfrm>
            <a:off x="152400" y="6412468"/>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8" name="TextBox 7"/>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9" name="Left Arrow 8"/>
          <p:cNvSpPr/>
          <p:nvPr/>
        </p:nvSpPr>
        <p:spPr>
          <a:xfrm>
            <a:off x="86868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227493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pPr eaLnBrk="1" hangingPunct="1"/>
            <a:r>
              <a:rPr lang="en-US" dirty="0" smtClean="0">
                <a:solidFill>
                  <a:srgbClr val="FFFF00"/>
                </a:solidFill>
              </a:rPr>
              <a:t>ABI spectral bands 1-6</a:t>
            </a:r>
          </a:p>
        </p:txBody>
      </p:sp>
      <p:pic>
        <p:nvPicPr>
          <p:cNvPr id="149508" name="Picture 4" descr="abi_bams_table_1_6"/>
          <p:cNvPicPr>
            <a:picLocks noChangeAspect="1" noChangeArrowheads="1"/>
          </p:cNvPicPr>
          <p:nvPr/>
        </p:nvPicPr>
        <p:blipFill rotWithShape="1">
          <a:blip r:embed="rId3">
            <a:extLst>
              <a:ext uri="{28A0092B-C50C-407E-A947-70E740481C1C}">
                <a14:useLocalDpi xmlns:a14="http://schemas.microsoft.com/office/drawing/2010/main"/>
              </a:ext>
            </a:extLst>
          </a:blip>
          <a:srcRect r="22845"/>
          <a:stretch/>
        </p:blipFill>
        <p:spPr bwMode="auto">
          <a:xfrm>
            <a:off x="1139681" y="1433513"/>
            <a:ext cx="6556519" cy="399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9"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8C28EBCB-889B-463F-896E-E77783223DB6}" type="slidenum">
              <a:rPr lang="en-US" smtClean="0">
                <a:solidFill>
                  <a:srgbClr val="000000"/>
                </a:solidFill>
              </a:rPr>
              <a:pPr eaLnBrk="1" hangingPunct="1"/>
              <a:t>5</a:t>
            </a:fld>
            <a:endParaRPr lang="en-US" smtClean="0">
              <a:solidFill>
                <a:srgbClr val="000000"/>
              </a:solidFill>
            </a:endParaRPr>
          </a:p>
        </p:txBody>
      </p:sp>
      <p:sp>
        <p:nvSpPr>
          <p:cNvPr id="6" name="Rounded Rectangle 5"/>
          <p:cNvSpPr>
            <a:spLocks noChangeArrowheads="1"/>
          </p:cNvSpPr>
          <p:nvPr/>
        </p:nvSpPr>
        <p:spPr bwMode="auto">
          <a:xfrm>
            <a:off x="1219200" y="5638800"/>
            <a:ext cx="6705600" cy="935713"/>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2 visible bands and 4 near infrared bands on the ABI, compared to only one on today’s imager </a:t>
            </a:r>
            <a:endParaRPr lang="en-US" sz="2000" b="1" dirty="0">
              <a:solidFill>
                <a:srgbClr val="000000"/>
              </a:solidFill>
            </a:endParaRPr>
          </a:p>
        </p:txBody>
      </p:sp>
      <p:sp>
        <p:nvSpPr>
          <p:cNvPr id="2" name="TextBox 1"/>
          <p:cNvSpPr txBox="1"/>
          <p:nvPr/>
        </p:nvSpPr>
        <p:spPr>
          <a:xfrm>
            <a:off x="2113358" y="1143000"/>
            <a:ext cx="1239442" cy="307777"/>
          </a:xfrm>
          <a:prstGeom prst="rect">
            <a:avLst/>
          </a:prstGeom>
          <a:noFill/>
        </p:spPr>
        <p:txBody>
          <a:bodyPr wrap="none" rtlCol="0">
            <a:spAutoFit/>
          </a:bodyPr>
          <a:lstStyle/>
          <a:p>
            <a:r>
              <a:rPr lang="en-US" sz="1400" dirty="0">
                <a:solidFill>
                  <a:srgbClr val="000000"/>
                </a:solidFill>
              </a:rPr>
              <a:t>Approximate:</a:t>
            </a:r>
          </a:p>
        </p:txBody>
      </p:sp>
    </p:spTree>
    <p:extLst>
      <p:ext uri="{BB962C8B-B14F-4D97-AF65-F5344CB8AC3E}">
        <p14:creationId xmlns:p14="http://schemas.microsoft.com/office/powerpoint/2010/main" val="310566953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8839200" cy="1143000"/>
          </a:xfrm>
        </p:spPr>
        <p:txBody>
          <a:bodyPr>
            <a:normAutofit fontScale="90000"/>
          </a:bodyPr>
          <a:lstStyle/>
          <a:p>
            <a:r>
              <a:rPr lang="en-US" dirty="0" smtClean="0">
                <a:solidFill>
                  <a:srgbClr val="FFFF00"/>
                </a:solidFill>
              </a:rPr>
              <a:t>Geostationary Imagers: </a:t>
            </a:r>
            <a:br>
              <a:rPr lang="en-US" dirty="0" smtClean="0">
                <a:solidFill>
                  <a:srgbClr val="FFFF00"/>
                </a:solidFill>
              </a:rPr>
            </a:br>
            <a:r>
              <a:rPr lang="en-US" u="sng" dirty="0" smtClean="0">
                <a:solidFill>
                  <a:srgbClr val="FFFF00"/>
                </a:solidFill>
              </a:rPr>
              <a:t>Temporal</a:t>
            </a:r>
            <a:r>
              <a:rPr lang="en-US" dirty="0" smtClean="0">
                <a:solidFill>
                  <a:srgbClr val="FFFF00"/>
                </a:solidFill>
              </a:rPr>
              <a:t> Resolution</a:t>
            </a:r>
            <a:endParaRPr lang="en-US" dirty="0">
              <a:solidFill>
                <a:srgbClr val="FFFF00"/>
              </a:solidFill>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367104467"/>
              </p:ext>
            </p:extLst>
          </p:nvPr>
        </p:nvGraphicFramePr>
        <p:xfrm>
          <a:off x="533400" y="1295400"/>
          <a:ext cx="8458200" cy="5013960"/>
        </p:xfrm>
        <a:graphic>
          <a:graphicData uri="http://schemas.openxmlformats.org/drawingml/2006/table">
            <a:tbl>
              <a:tblPr firstRow="1" bandRow="1">
                <a:tableStyleId>{5C22544A-7EE6-4342-B048-85BDC9FD1C3A}</a:tableStyleId>
              </a:tblPr>
              <a:tblGrid>
                <a:gridCol w="1295401"/>
                <a:gridCol w="3886200"/>
                <a:gridCol w="1676399"/>
                <a:gridCol w="1600200"/>
              </a:tblGrid>
              <a:tr h="370840">
                <a:tc>
                  <a:txBody>
                    <a:bodyPr/>
                    <a:lstStyle/>
                    <a:p>
                      <a:r>
                        <a:rPr lang="en-US" sz="2000" dirty="0" smtClean="0">
                          <a:solidFill>
                            <a:schemeClr val="bg1"/>
                          </a:solidFill>
                        </a:rPr>
                        <a:t>Time</a:t>
                      </a:r>
                      <a:endParaRPr lang="en-US" sz="2000" dirty="0">
                        <a:solidFill>
                          <a:schemeClr val="bg1"/>
                        </a:solidFill>
                      </a:endParaRPr>
                    </a:p>
                  </a:txBody>
                  <a:tcPr/>
                </a:tc>
                <a:tc>
                  <a:txBody>
                    <a:bodyPr/>
                    <a:lstStyle/>
                    <a:p>
                      <a:r>
                        <a:rPr lang="en-US" dirty="0" smtClean="0"/>
                        <a:t>Instruments</a:t>
                      </a:r>
                      <a:endParaRPr lang="en-US" dirty="0"/>
                    </a:p>
                  </a:txBody>
                  <a:tcPr/>
                </a:tc>
                <a:tc>
                  <a:txBody>
                    <a:bodyPr/>
                    <a:lstStyle/>
                    <a:p>
                      <a:r>
                        <a:rPr lang="en-US" dirty="0" smtClean="0"/>
                        <a:t>Visible/</a:t>
                      </a:r>
                      <a:r>
                        <a:rPr lang="en-US" dirty="0" err="1" smtClean="0"/>
                        <a:t>NearIR</a:t>
                      </a:r>
                      <a:endParaRPr lang="en-US" dirty="0"/>
                    </a:p>
                  </a:txBody>
                  <a:tcPr/>
                </a:tc>
                <a:tc>
                  <a:txBody>
                    <a:bodyPr/>
                    <a:lstStyle/>
                    <a:p>
                      <a:r>
                        <a:rPr lang="en-US" dirty="0" smtClean="0"/>
                        <a:t>Infrared (IR)</a:t>
                      </a:r>
                      <a:endParaRPr lang="en-US" dirty="0"/>
                    </a:p>
                  </a:txBody>
                  <a:tcPr/>
                </a:tc>
              </a:tr>
              <a:tr h="370840">
                <a:tc>
                  <a:txBody>
                    <a:bodyPr/>
                    <a:lstStyle/>
                    <a:p>
                      <a:r>
                        <a:rPr lang="en-US" dirty="0" smtClean="0"/>
                        <a:t>Late 1950s</a:t>
                      </a:r>
                      <a:endParaRPr lang="en-US" dirty="0"/>
                    </a:p>
                  </a:txBody>
                  <a:tcPr/>
                </a:tc>
                <a:tc>
                  <a:txBody>
                    <a:bodyPr/>
                    <a:lstStyle/>
                    <a:p>
                      <a:r>
                        <a:rPr lang="en-US" dirty="0" smtClean="0"/>
                        <a:t>N/A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1966+</a:t>
                      </a:r>
                      <a:endParaRPr lang="en-US" dirty="0"/>
                    </a:p>
                  </a:txBody>
                  <a:tcPr/>
                </a:tc>
                <a:tc>
                  <a:txBody>
                    <a:bodyPr/>
                    <a:lstStyle/>
                    <a:p>
                      <a:r>
                        <a:rPr lang="en-US" dirty="0" smtClean="0"/>
                        <a:t>ATS-1/3 (Spin-Scan Cloud Camera)</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1967+</a:t>
                      </a:r>
                      <a:endParaRPr lang="en-US" dirty="0"/>
                    </a:p>
                  </a:txBody>
                  <a:tcPr/>
                </a:tc>
                <a:tc>
                  <a:txBody>
                    <a:bodyPr/>
                    <a:lstStyle/>
                    <a:p>
                      <a:r>
                        <a:rPr lang="en-US" dirty="0" smtClean="0"/>
                        <a:t>ATS-3 </a:t>
                      </a:r>
                      <a:r>
                        <a:rPr lang="en-US" sz="1600" dirty="0" smtClean="0"/>
                        <a:t>(Multicolor Spin-Scan Cloud Camera)</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24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N/A</a:t>
                      </a:r>
                    </a:p>
                  </a:txBody>
                  <a:tcPr/>
                </a:tc>
              </a:tr>
              <a:tr h="370840">
                <a:tc>
                  <a:txBody>
                    <a:bodyPr/>
                    <a:lstStyle/>
                    <a:p>
                      <a:r>
                        <a:rPr lang="en-US" dirty="0" smtClean="0"/>
                        <a:t>1974</a:t>
                      </a:r>
                      <a:endParaRPr lang="en-US" dirty="0"/>
                    </a:p>
                  </a:txBody>
                  <a:tcPr/>
                </a:tc>
                <a:tc>
                  <a:txBody>
                    <a:bodyPr/>
                    <a:lstStyle/>
                    <a:p>
                      <a:r>
                        <a:rPr lang="en-US" dirty="0" smtClean="0"/>
                        <a:t>ATS-6 (Geosynchronous Very High Resolution Radiometer)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25 min</a:t>
                      </a:r>
                    </a:p>
                  </a:txBody>
                  <a:tcPr/>
                </a:tc>
              </a:tr>
              <a:tr h="370840">
                <a:tc>
                  <a:txBody>
                    <a:bodyPr/>
                    <a:lstStyle/>
                    <a:p>
                      <a:r>
                        <a:rPr lang="en-US" dirty="0" smtClean="0"/>
                        <a:t>1974/1975</a:t>
                      </a:r>
                      <a:endParaRPr lang="en-US" dirty="0"/>
                    </a:p>
                  </a:txBody>
                  <a:tcPr/>
                </a:tc>
                <a:tc>
                  <a:txBody>
                    <a:bodyPr/>
                    <a:lstStyle/>
                    <a:p>
                      <a:r>
                        <a:rPr lang="en-US" dirty="0" smtClean="0"/>
                        <a:t>SMS-1/2 (Visible Infrared Spin-Scan Radiometer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20 min</a:t>
                      </a:r>
                    </a:p>
                  </a:txBody>
                  <a:tcPr/>
                </a:tc>
              </a:tr>
              <a:tr h="370840">
                <a:tc>
                  <a:txBody>
                    <a:bodyPr/>
                    <a:lstStyle/>
                    <a:p>
                      <a:r>
                        <a:rPr lang="en-US" dirty="0" smtClean="0"/>
                        <a:t>1975+</a:t>
                      </a:r>
                      <a:endParaRPr lang="en-US" dirty="0"/>
                    </a:p>
                  </a:txBody>
                  <a:tcPr/>
                </a:tc>
                <a:tc>
                  <a:txBody>
                    <a:bodyPr/>
                    <a:lstStyle/>
                    <a:p>
                      <a:r>
                        <a:rPr lang="en-US" dirty="0" smtClean="0"/>
                        <a:t>GOES-1/3 (VISSR)</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dirty="0" smtClean="0"/>
                        <a:t>1980+</a:t>
                      </a:r>
                      <a:endParaRPr lang="en-US" dirty="0"/>
                    </a:p>
                  </a:txBody>
                  <a:tcPr/>
                </a:tc>
                <a:tc>
                  <a:txBody>
                    <a:bodyPr/>
                    <a:lstStyle/>
                    <a:p>
                      <a:r>
                        <a:rPr lang="en-US" dirty="0" smtClean="0"/>
                        <a:t>GOES-4/7 (VISSR </a:t>
                      </a:r>
                      <a:r>
                        <a:rPr lang="en-US" dirty="0" smtClean="0">
                          <a:solidFill>
                            <a:schemeClr val="bg1">
                              <a:lumMod val="50000"/>
                            </a:schemeClr>
                          </a:solidFill>
                        </a:rPr>
                        <a:t>+</a:t>
                      </a:r>
                      <a:r>
                        <a:rPr lang="en-US" baseline="0" dirty="0" smtClean="0">
                          <a:solidFill>
                            <a:schemeClr val="bg1">
                              <a:lumMod val="50000"/>
                            </a:schemeClr>
                          </a:solidFill>
                        </a:rPr>
                        <a:t> </a:t>
                      </a:r>
                      <a:r>
                        <a:rPr lang="en-US" i="1" baseline="0" dirty="0" smtClean="0">
                          <a:solidFill>
                            <a:schemeClr val="bg1">
                              <a:lumMod val="50000"/>
                            </a:schemeClr>
                          </a:solidFill>
                        </a:rPr>
                        <a:t>VAS</a:t>
                      </a:r>
                      <a:r>
                        <a:rPr lang="en-US" dirty="0" smtClean="0"/>
                        <a:t>)</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30 min</a:t>
                      </a:r>
                    </a:p>
                  </a:txBody>
                  <a:tcPr/>
                </a:tc>
              </a:tr>
              <a:tr h="370840">
                <a:tc>
                  <a:txBody>
                    <a:bodyPr/>
                    <a:lstStyle/>
                    <a:p>
                      <a:r>
                        <a:rPr lang="en-US" baseline="0" dirty="0" smtClean="0"/>
                        <a:t>1994+</a:t>
                      </a:r>
                      <a:endParaRPr lang="en-US" dirty="0"/>
                    </a:p>
                  </a:txBody>
                  <a:tcPr/>
                </a:tc>
                <a:tc>
                  <a:txBody>
                    <a:bodyPr/>
                    <a:lstStyle/>
                    <a:p>
                      <a:r>
                        <a:rPr lang="en-US" dirty="0" smtClean="0"/>
                        <a:t>Imager-8/12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7 – 30 min</a:t>
                      </a:r>
                    </a:p>
                  </a:txBody>
                  <a:tcPr/>
                </a:tc>
              </a:tr>
              <a:tr h="370840">
                <a:tc>
                  <a:txBody>
                    <a:bodyPr/>
                    <a:lstStyle/>
                    <a:p>
                      <a:r>
                        <a:rPr lang="en-US" dirty="0" smtClean="0"/>
                        <a:t>2010+</a:t>
                      </a:r>
                      <a:endParaRPr lang="en-US" dirty="0"/>
                    </a:p>
                  </a:txBody>
                  <a:tcPr/>
                </a:tc>
                <a:tc>
                  <a:txBody>
                    <a:bodyPr/>
                    <a:lstStyle/>
                    <a:p>
                      <a:r>
                        <a:rPr lang="en-US" dirty="0" smtClean="0"/>
                        <a:t>Imager-13/15 </a:t>
                      </a:r>
                      <a:r>
                        <a:rPr lang="en-US" dirty="0" smtClean="0">
                          <a:solidFill>
                            <a:schemeClr val="bg1">
                              <a:lumMod val="50000"/>
                            </a:schemeClr>
                          </a:solidFill>
                        </a:rPr>
                        <a:t>+ Sounder</a:t>
                      </a:r>
                      <a:endParaRPr lang="en-US" dirty="0">
                        <a:solidFill>
                          <a:schemeClr val="bg1">
                            <a:lumMod val="50000"/>
                          </a:schemeClr>
                        </a:solidFill>
                      </a:endParaRPr>
                    </a:p>
                  </a:txBody>
                  <a:tcPr/>
                </a:tc>
                <a:tc>
                  <a:txBody>
                    <a:bodyPr/>
                    <a:lstStyle/>
                    <a:p>
                      <a:r>
                        <a:rPr lang="en-US" dirty="0" smtClean="0"/>
                        <a:t>7 – 30 min</a:t>
                      </a:r>
                      <a:endParaRPr lang="en-US" dirty="0"/>
                    </a:p>
                  </a:txBody>
                  <a:tcPr/>
                </a:tc>
                <a:tc>
                  <a:txBody>
                    <a:bodyPr/>
                    <a:lstStyle/>
                    <a:p>
                      <a:r>
                        <a:rPr lang="en-US" dirty="0" smtClean="0"/>
                        <a:t>7 – 30 min</a:t>
                      </a:r>
                      <a:endParaRPr lang="en-US" dirty="0"/>
                    </a:p>
                  </a:txBody>
                  <a:tcPr/>
                </a:tc>
              </a:tr>
              <a:tr h="370840">
                <a:tc>
                  <a:txBody>
                    <a:bodyPr/>
                    <a:lstStyle/>
                    <a:p>
                      <a:r>
                        <a:rPr lang="en-US" dirty="0" smtClean="0"/>
                        <a:t>2017+</a:t>
                      </a:r>
                      <a:endParaRPr lang="en-US" dirty="0"/>
                    </a:p>
                  </a:txBody>
                  <a:tcPr/>
                </a:tc>
                <a:tc>
                  <a:txBody>
                    <a:bodyPr/>
                    <a:lstStyle/>
                    <a:p>
                      <a:r>
                        <a:rPr lang="en-US" dirty="0" smtClean="0"/>
                        <a:t>ABI</a:t>
                      </a:r>
                      <a:endParaRPr lang="en-US" dirty="0"/>
                    </a:p>
                  </a:txBody>
                  <a:tcPr/>
                </a:tc>
                <a:tc>
                  <a:txBody>
                    <a:bodyPr/>
                    <a:lstStyle/>
                    <a:p>
                      <a:r>
                        <a:rPr lang="en-US" dirty="0" smtClean="0"/>
                        <a:t>0.5 - 5 - 15 min</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0.5 - 5 - 15 min</a:t>
                      </a:r>
                    </a:p>
                  </a:txBody>
                  <a:tcPr/>
                </a:tc>
              </a:tr>
              <a:tr h="370840">
                <a:tc>
                  <a:txBody>
                    <a:bodyPr/>
                    <a:lstStyle/>
                    <a:p>
                      <a:r>
                        <a:rPr lang="en-US" dirty="0" smtClean="0"/>
                        <a:t>2033?</a:t>
                      </a:r>
                      <a:endParaRPr lang="en-US" dirty="0"/>
                    </a:p>
                  </a:txBody>
                  <a:tcPr/>
                </a:tc>
                <a:tc>
                  <a:txBody>
                    <a:bodyPr/>
                    <a:lstStyle/>
                    <a:p>
                      <a:endParaRPr lang="en-US" dirty="0"/>
                    </a:p>
                  </a:txBody>
                  <a:tcPr/>
                </a:tc>
                <a:tc>
                  <a:txBody>
                    <a:bodyPr/>
                    <a:lstStyle/>
                    <a:p>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txBody>
                  <a:tcPr/>
                </a:tc>
              </a:tr>
            </a:tbl>
          </a:graphicData>
        </a:graphic>
      </p:graphicFrame>
      <p:sp>
        <p:nvSpPr>
          <p:cNvPr id="6" name="Slide Number Placeholder 5"/>
          <p:cNvSpPr>
            <a:spLocks noGrp="1"/>
          </p:cNvSpPr>
          <p:nvPr>
            <p:ph type="sldNum" sz="quarter" idx="12"/>
          </p:nvPr>
        </p:nvSpPr>
        <p:spPr/>
        <p:txBody>
          <a:bodyPr/>
          <a:lstStyle/>
          <a:p>
            <a:fld id="{DCB7186A-6F92-4F8F-B4D4-34B97F42FEF7}" type="slidenum">
              <a:rPr lang="en-US">
                <a:solidFill>
                  <a:prstClr val="black">
                    <a:tint val="75000"/>
                  </a:prstClr>
                </a:solidFill>
              </a:rPr>
              <a:pPr/>
              <a:t>50</a:t>
            </a:fld>
            <a:endParaRPr lang="en-US">
              <a:solidFill>
                <a:prstClr val="black">
                  <a:tint val="75000"/>
                </a:prstClr>
              </a:solidFill>
            </a:endParaRPr>
          </a:p>
        </p:txBody>
      </p:sp>
      <p:sp>
        <p:nvSpPr>
          <p:cNvPr id="7" name="TextBox 6"/>
          <p:cNvSpPr txBox="1"/>
          <p:nvPr/>
        </p:nvSpPr>
        <p:spPr>
          <a:xfrm>
            <a:off x="152400" y="6400800"/>
            <a:ext cx="2813527" cy="369332"/>
          </a:xfrm>
          <a:prstGeom prst="rect">
            <a:avLst/>
          </a:prstGeom>
          <a:noFill/>
        </p:spPr>
        <p:txBody>
          <a:bodyPr wrap="none" rtlCol="0">
            <a:spAutoFit/>
          </a:bodyPr>
          <a:lstStyle/>
          <a:p>
            <a:r>
              <a:rPr lang="en-US" dirty="0">
                <a:solidFill>
                  <a:prstClr val="black"/>
                </a:solidFill>
              </a:rPr>
              <a:t>U.S. Meteorological Imagers</a:t>
            </a:r>
          </a:p>
        </p:txBody>
      </p:sp>
      <p:sp>
        <p:nvSpPr>
          <p:cNvPr id="9" name="TextBox 8"/>
          <p:cNvSpPr txBox="1"/>
          <p:nvPr/>
        </p:nvSpPr>
        <p:spPr>
          <a:xfrm>
            <a:off x="4343400" y="6260068"/>
            <a:ext cx="3429000" cy="369332"/>
          </a:xfrm>
          <a:prstGeom prst="rect">
            <a:avLst/>
          </a:prstGeom>
          <a:solidFill>
            <a:srgbClr val="FFFF00"/>
          </a:solidFill>
        </p:spPr>
        <p:txBody>
          <a:bodyPr wrap="square" rtlCol="0">
            <a:spAutoFit/>
          </a:bodyPr>
          <a:lstStyle/>
          <a:p>
            <a:r>
              <a:rPr lang="en-US" dirty="0">
                <a:solidFill>
                  <a:srgbClr val="000000"/>
                </a:solidFill>
              </a:rPr>
              <a:t>Large improvements  with the ABI!</a:t>
            </a:r>
          </a:p>
        </p:txBody>
      </p:sp>
      <p:sp>
        <p:nvSpPr>
          <p:cNvPr id="10" name="Left Arrow 9"/>
          <p:cNvSpPr/>
          <p:nvPr/>
        </p:nvSpPr>
        <p:spPr>
          <a:xfrm>
            <a:off x="8915400" y="5562600"/>
            <a:ext cx="304800" cy="381000"/>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87835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p:cNvSpPr>
            <a:spLocks noGrp="1" noChangeArrowheads="1"/>
          </p:cNvSpPr>
          <p:nvPr>
            <p:ph type="title"/>
          </p:nvPr>
        </p:nvSpPr>
        <p:spPr>
          <a:xfrm>
            <a:off x="0" y="-381000"/>
            <a:ext cx="9144000" cy="1143000"/>
          </a:xfrm>
        </p:spPr>
        <p:txBody>
          <a:bodyPr/>
          <a:lstStyle/>
          <a:p>
            <a:pPr eaLnBrk="1" hangingPunct="1"/>
            <a:r>
              <a:rPr lang="en-US" sz="2000" b="1" dirty="0" smtClean="0">
                <a:solidFill>
                  <a:srgbClr val="FFFF00"/>
                </a:solidFill>
              </a:rPr>
              <a:t>Approximate spectral and spatial resolutions of US GOES Imagers</a:t>
            </a:r>
          </a:p>
        </p:txBody>
      </p:sp>
      <p:graphicFrame>
        <p:nvGraphicFramePr>
          <p:cNvPr id="58371" name="Group 3"/>
          <p:cNvGraphicFramePr>
            <a:graphicFrameLocks noGrp="1"/>
          </p:cNvGraphicFramePr>
          <p:nvPr>
            <p:ph type="tbl" idx="1"/>
            <p:extLst>
              <p:ext uri="{D42A27DB-BD31-4B8C-83A1-F6EECF244321}">
                <p14:modId xmlns:p14="http://schemas.microsoft.com/office/powerpoint/2010/main" val="797624137"/>
              </p:ext>
            </p:extLst>
          </p:nvPr>
        </p:nvGraphicFramePr>
        <p:xfrm>
          <a:off x="292101" y="434241"/>
          <a:ext cx="8686801" cy="6374110"/>
        </p:xfrm>
        <a:graphic>
          <a:graphicData uri="http://schemas.openxmlformats.org/drawingml/2006/table">
            <a:tbl>
              <a:tblPr/>
              <a:tblGrid>
                <a:gridCol w="1079499"/>
                <a:gridCol w="1219200"/>
                <a:gridCol w="1295400"/>
                <a:gridCol w="1295400"/>
                <a:gridCol w="1295400"/>
                <a:gridCol w="1295400"/>
                <a:gridCol w="1206502"/>
              </a:tblGrid>
              <a:tr h="49379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 Band Center (um)</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GOES-4/7</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GOES-8/11</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GOES-12/13</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GOES-13/15</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200" b="1" i="0" u="none" strike="noStrike" cap="none" normalizeH="0" baseline="0" dirty="0" smtClean="0">
                          <a:ln>
                            <a:noFill/>
                          </a:ln>
                          <a:solidFill>
                            <a:srgbClr val="FFFF00"/>
                          </a:solidFill>
                          <a:effectLst/>
                          <a:latin typeface="Arial" pitchFamily="34" charset="0"/>
                        </a:rPr>
                        <a:t>GOES-R+</a:t>
                      </a: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0.47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0.64</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0.86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1.6</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smtClean="0">
                          <a:ln>
                            <a:noFill/>
                          </a:ln>
                          <a:solidFill>
                            <a:srgbClr val="FFFF00"/>
                          </a:solidFill>
                          <a:effectLst/>
                          <a:latin typeface="Arial" pitchFamily="34" charset="0"/>
                        </a:rPr>
                        <a:t>1.38</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1" u="none" strike="noStrike" cap="none" normalizeH="0" baseline="0" dirty="0" smtClean="0">
                          <a:ln>
                            <a:noFill/>
                          </a:ln>
                          <a:solidFill>
                            <a:srgbClr val="FFFF00"/>
                          </a:solidFill>
                          <a:effectLst/>
                          <a:latin typeface="Arial" pitchFamily="34" charset="0"/>
                        </a:rPr>
                        <a:t> 2.2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3.9</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6.2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3677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~6.7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1800" b="0" i="0" u="none" strike="noStrike" cap="none" normalizeH="0" baseline="0" dirty="0" smtClean="0">
                          <a:ln>
                            <a:noFill/>
                          </a:ln>
                          <a:solidFill>
                            <a:schemeClr val="tx1"/>
                          </a:solidFill>
                          <a:effectLst/>
                          <a:latin typeface="Arial" pitchFamily="34" charset="0"/>
                        </a:rPr>
                        <a:t>14km</a:t>
                      </a: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7.3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8.5</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9371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 9.7</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dirty="0" smtClean="0">
                          <a:ln>
                            <a:noFill/>
                          </a:ln>
                          <a:solidFill>
                            <a:srgbClr val="FFFF00"/>
                          </a:solidFill>
                          <a:effectLst/>
                          <a:latin typeface="Arial" pitchFamily="34" charset="0"/>
                        </a:rPr>
                        <a:t>10.3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11.2</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12.3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FCCCC"/>
                    </a:solidFill>
                  </a:tcPr>
                </a:tc>
              </a:tr>
              <a:tr h="365774">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1800" b="0" i="0" u="none" strike="noStrike" cap="none" normalizeH="0" baseline="0" smtClean="0">
                          <a:ln>
                            <a:noFill/>
                          </a:ln>
                          <a:solidFill>
                            <a:srgbClr val="FFFF00"/>
                          </a:solidFill>
                          <a:effectLst/>
                          <a:latin typeface="Arial" pitchFamily="34" charset="0"/>
                        </a:rPr>
                        <a:t>13.3</a:t>
                      </a:r>
                    </a:p>
                  </a:txBody>
                  <a:tcPr marT="45722" marB="45722"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FF"/>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FF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endParaRPr>
                    </a:p>
                  </a:txBody>
                  <a:tcPr marT="45722" marB="45722"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FFCCCC"/>
                    </a:solidFill>
                  </a:tcPr>
                </a:tc>
              </a:tr>
            </a:tbl>
          </a:graphicData>
        </a:graphic>
      </p:graphicFrame>
      <p:sp>
        <p:nvSpPr>
          <p:cNvPr id="175235" name="Rectangle 131"/>
          <p:cNvSpPr>
            <a:spLocks noChangeAspect="1" noChangeArrowheads="1"/>
          </p:cNvSpPr>
          <p:nvPr/>
        </p:nvSpPr>
        <p:spPr bwMode="auto">
          <a:xfrm>
            <a:off x="451008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6" name="Rectangle 132"/>
          <p:cNvSpPr>
            <a:spLocks noChangeArrowheads="1"/>
          </p:cNvSpPr>
          <p:nvPr/>
        </p:nvSpPr>
        <p:spPr bwMode="auto">
          <a:xfrm>
            <a:off x="4373563" y="6065838"/>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7" name="Rectangle 133"/>
          <p:cNvSpPr>
            <a:spLocks noChangeArrowheads="1"/>
          </p:cNvSpPr>
          <p:nvPr/>
        </p:nvSpPr>
        <p:spPr bwMode="auto">
          <a:xfrm>
            <a:off x="4373563"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38" name="Rectangle 134"/>
          <p:cNvSpPr>
            <a:spLocks noChangeAspect="1" noChangeArrowheads="1"/>
          </p:cNvSpPr>
          <p:nvPr/>
        </p:nvSpPr>
        <p:spPr bwMode="auto">
          <a:xfrm>
            <a:off x="4191000" y="3657600"/>
            <a:ext cx="731838"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8</a:t>
            </a:r>
          </a:p>
        </p:txBody>
      </p:sp>
      <p:sp>
        <p:nvSpPr>
          <p:cNvPr id="175239" name="Rectangle 135"/>
          <p:cNvSpPr>
            <a:spLocks noChangeArrowheads="1"/>
          </p:cNvSpPr>
          <p:nvPr/>
        </p:nvSpPr>
        <p:spPr bwMode="auto">
          <a:xfrm>
            <a:off x="4373563"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0" name="Rectangle 136"/>
          <p:cNvSpPr>
            <a:spLocks noChangeArrowheads="1"/>
          </p:cNvSpPr>
          <p:nvPr/>
        </p:nvSpPr>
        <p:spPr bwMode="auto">
          <a:xfrm>
            <a:off x="5622925" y="3840163"/>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4</a:t>
            </a:r>
          </a:p>
        </p:txBody>
      </p:sp>
      <p:sp>
        <p:nvSpPr>
          <p:cNvPr id="175241" name="Rectangle 137"/>
          <p:cNvSpPr>
            <a:spLocks noChangeArrowheads="1"/>
          </p:cNvSpPr>
          <p:nvPr/>
        </p:nvSpPr>
        <p:spPr bwMode="auto">
          <a:xfrm>
            <a:off x="5622925" y="31242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2" name="Rectangle 138"/>
          <p:cNvSpPr>
            <a:spLocks noChangeArrowheads="1"/>
          </p:cNvSpPr>
          <p:nvPr/>
        </p:nvSpPr>
        <p:spPr bwMode="auto">
          <a:xfrm>
            <a:off x="6872287" y="3124200"/>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3" name="Rectangle 139"/>
          <p:cNvSpPr>
            <a:spLocks noChangeArrowheads="1"/>
          </p:cNvSpPr>
          <p:nvPr/>
        </p:nvSpPr>
        <p:spPr bwMode="auto">
          <a:xfrm>
            <a:off x="5622925" y="5702300"/>
            <a:ext cx="365125" cy="36512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4" name="Rectangle 140"/>
          <p:cNvSpPr>
            <a:spLocks noChangeArrowheads="1"/>
          </p:cNvSpPr>
          <p:nvPr/>
        </p:nvSpPr>
        <p:spPr bwMode="auto">
          <a:xfrm>
            <a:off x="6872287" y="570071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5" name="Rectangle 141"/>
          <p:cNvSpPr>
            <a:spLocks noChangeArrowheads="1"/>
          </p:cNvSpPr>
          <p:nvPr/>
        </p:nvSpPr>
        <p:spPr bwMode="auto">
          <a:xfrm>
            <a:off x="6872287" y="6416675"/>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6" name="Rectangle 142"/>
          <p:cNvSpPr>
            <a:spLocks noChangeArrowheads="1"/>
          </p:cNvSpPr>
          <p:nvPr/>
        </p:nvSpPr>
        <p:spPr bwMode="auto">
          <a:xfrm>
            <a:off x="6873875" y="3840163"/>
            <a:ext cx="365125" cy="36512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7" name="Rectangle 143"/>
          <p:cNvSpPr>
            <a:spLocks noChangeAspect="1" noChangeArrowheads="1"/>
          </p:cNvSpPr>
          <p:nvPr/>
        </p:nvSpPr>
        <p:spPr bwMode="auto">
          <a:xfrm>
            <a:off x="5440363" y="6248400"/>
            <a:ext cx="731837" cy="731838"/>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8" name="Rectangle 144"/>
          <p:cNvSpPr>
            <a:spLocks noChangeAspect="1" noChangeArrowheads="1"/>
          </p:cNvSpPr>
          <p:nvPr/>
        </p:nvSpPr>
        <p:spPr bwMode="auto">
          <a:xfrm>
            <a:off x="28956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49" name="Rectangle 145"/>
          <p:cNvSpPr>
            <a:spLocks noChangeAspect="1" noChangeArrowheads="1"/>
          </p:cNvSpPr>
          <p:nvPr/>
        </p:nvSpPr>
        <p:spPr bwMode="auto">
          <a:xfrm>
            <a:off x="5761038" y="1431925"/>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0" name="Rectangle 146"/>
          <p:cNvSpPr>
            <a:spLocks noChangeAspect="1" noChangeArrowheads="1"/>
          </p:cNvSpPr>
          <p:nvPr/>
        </p:nvSpPr>
        <p:spPr bwMode="auto">
          <a:xfrm>
            <a:off x="3214688"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1" name="Rectangle 147"/>
          <p:cNvSpPr>
            <a:spLocks noChangeAspect="1" noChangeArrowheads="1"/>
          </p:cNvSpPr>
          <p:nvPr/>
        </p:nvSpPr>
        <p:spPr bwMode="auto">
          <a:xfrm>
            <a:off x="7010400" y="1447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2" name="Rectangle 148"/>
          <p:cNvSpPr>
            <a:spLocks noChangeAspect="1" noChangeArrowheads="1"/>
          </p:cNvSpPr>
          <p:nvPr/>
        </p:nvSpPr>
        <p:spPr bwMode="auto">
          <a:xfrm>
            <a:off x="8320088" y="10668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3" name="Rectangle 149"/>
          <p:cNvSpPr>
            <a:spLocks noChangeAspect="1" noChangeArrowheads="1"/>
          </p:cNvSpPr>
          <p:nvPr/>
        </p:nvSpPr>
        <p:spPr bwMode="auto">
          <a:xfrm>
            <a:off x="8320088" y="18129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4" name="Rectangle 150"/>
          <p:cNvSpPr>
            <a:spLocks noChangeAspect="1" noChangeArrowheads="1"/>
          </p:cNvSpPr>
          <p:nvPr/>
        </p:nvSpPr>
        <p:spPr bwMode="auto">
          <a:xfrm>
            <a:off x="8320088" y="2133600"/>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5" name="Rectangle 151"/>
          <p:cNvSpPr>
            <a:spLocks noChangeAspect="1" noChangeArrowheads="1"/>
          </p:cNvSpPr>
          <p:nvPr/>
        </p:nvSpPr>
        <p:spPr bwMode="auto">
          <a:xfrm>
            <a:off x="8320088" y="2879725"/>
            <a:ext cx="92075" cy="92075"/>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6" name="Rectangle 152"/>
          <p:cNvSpPr>
            <a:spLocks noChangeAspect="1" noChangeArrowheads="1"/>
          </p:cNvSpPr>
          <p:nvPr/>
        </p:nvSpPr>
        <p:spPr bwMode="auto">
          <a:xfrm>
            <a:off x="8343900" y="1447800"/>
            <a:ext cx="46038" cy="46038"/>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7" name="Rectangle 153"/>
          <p:cNvSpPr>
            <a:spLocks noChangeAspect="1" noChangeArrowheads="1"/>
          </p:cNvSpPr>
          <p:nvPr/>
        </p:nvSpPr>
        <p:spPr bwMode="auto">
          <a:xfrm>
            <a:off x="8275638" y="3200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8" name="Rectangle 154"/>
          <p:cNvSpPr>
            <a:spLocks noChangeAspect="1" noChangeArrowheads="1"/>
          </p:cNvSpPr>
          <p:nvPr/>
        </p:nvSpPr>
        <p:spPr bwMode="auto">
          <a:xfrm>
            <a:off x="8275638" y="24844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59" name="Rectangle 155"/>
          <p:cNvSpPr>
            <a:spLocks noChangeAspect="1" noChangeArrowheads="1"/>
          </p:cNvSpPr>
          <p:nvPr/>
        </p:nvSpPr>
        <p:spPr bwMode="auto">
          <a:xfrm>
            <a:off x="8275638" y="35814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0" name="Rectangle 156"/>
          <p:cNvSpPr>
            <a:spLocks noChangeAspect="1" noChangeArrowheads="1"/>
          </p:cNvSpPr>
          <p:nvPr/>
        </p:nvSpPr>
        <p:spPr bwMode="auto">
          <a:xfrm>
            <a:off x="8275638" y="3932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r>
              <a:rPr lang="en-US">
                <a:solidFill>
                  <a:srgbClr val="000000"/>
                </a:solidFill>
                <a:latin typeface="Times New Roman" pitchFamily="18" charset="0"/>
              </a:rPr>
              <a:t>2</a:t>
            </a:r>
          </a:p>
        </p:txBody>
      </p:sp>
      <p:sp>
        <p:nvSpPr>
          <p:cNvPr id="175261" name="Rectangle 157"/>
          <p:cNvSpPr>
            <a:spLocks noChangeAspect="1" noChangeArrowheads="1"/>
          </p:cNvSpPr>
          <p:nvPr/>
        </p:nvSpPr>
        <p:spPr bwMode="auto">
          <a:xfrm>
            <a:off x="8275638" y="43132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2" name="Rectangle 158"/>
          <p:cNvSpPr>
            <a:spLocks noChangeAspect="1" noChangeArrowheads="1"/>
          </p:cNvSpPr>
          <p:nvPr/>
        </p:nvSpPr>
        <p:spPr bwMode="auto">
          <a:xfrm>
            <a:off x="8275638" y="4648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3" name="Rectangle 159"/>
          <p:cNvSpPr>
            <a:spLocks noChangeAspect="1" noChangeArrowheads="1"/>
          </p:cNvSpPr>
          <p:nvPr/>
        </p:nvSpPr>
        <p:spPr bwMode="auto">
          <a:xfrm>
            <a:off x="8275638" y="5029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4" name="Rectangle 160"/>
          <p:cNvSpPr>
            <a:spLocks noChangeAspect="1" noChangeArrowheads="1"/>
          </p:cNvSpPr>
          <p:nvPr/>
        </p:nvSpPr>
        <p:spPr bwMode="auto">
          <a:xfrm>
            <a:off x="8275638" y="5410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5" name="Rectangle 161"/>
          <p:cNvSpPr>
            <a:spLocks noChangeAspect="1" noChangeArrowheads="1"/>
          </p:cNvSpPr>
          <p:nvPr/>
        </p:nvSpPr>
        <p:spPr bwMode="auto">
          <a:xfrm>
            <a:off x="8275638" y="5791200"/>
            <a:ext cx="182562" cy="182563"/>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6" name="Rectangle 162"/>
          <p:cNvSpPr>
            <a:spLocks noChangeAspect="1" noChangeArrowheads="1"/>
          </p:cNvSpPr>
          <p:nvPr/>
        </p:nvSpPr>
        <p:spPr bwMode="auto">
          <a:xfrm>
            <a:off x="8275638" y="6142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67" name="Rectangle 163"/>
          <p:cNvSpPr>
            <a:spLocks noChangeAspect="1" noChangeArrowheads="1"/>
          </p:cNvSpPr>
          <p:nvPr/>
        </p:nvSpPr>
        <p:spPr bwMode="auto">
          <a:xfrm>
            <a:off x="8275638" y="6523038"/>
            <a:ext cx="182562" cy="182562"/>
          </a:xfrm>
          <a:prstGeom prst="rect">
            <a:avLst/>
          </a:prstGeom>
          <a:gradFill rotWithShape="0">
            <a:gsLst>
              <a:gs pos="0">
                <a:srgbClr val="00CC66"/>
              </a:gs>
              <a:gs pos="100000">
                <a:srgbClr val="66CCFF"/>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2400">
              <a:solidFill>
                <a:srgbClr val="000000"/>
              </a:solidFill>
              <a:latin typeface="Times New Roman" pitchFamily="18" charset="0"/>
            </a:endParaRPr>
          </a:p>
        </p:txBody>
      </p:sp>
      <p:sp>
        <p:nvSpPr>
          <p:cNvPr id="175268" name="Text Box 164"/>
          <p:cNvSpPr txBox="1">
            <a:spLocks noChangeArrowheads="1"/>
          </p:cNvSpPr>
          <p:nvPr/>
        </p:nvSpPr>
        <p:spPr bwMode="auto">
          <a:xfrm rot="-5400000">
            <a:off x="-313531" y="1070768"/>
            <a:ext cx="844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Visible</a:t>
            </a:r>
          </a:p>
        </p:txBody>
      </p:sp>
      <p:sp>
        <p:nvSpPr>
          <p:cNvPr id="175269" name="Text Box 165"/>
          <p:cNvSpPr txBox="1">
            <a:spLocks noChangeArrowheads="1"/>
          </p:cNvSpPr>
          <p:nvPr/>
        </p:nvSpPr>
        <p:spPr bwMode="auto">
          <a:xfrm rot="-5400000">
            <a:off x="-357981" y="2167731"/>
            <a:ext cx="933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i="1">
                <a:solidFill>
                  <a:srgbClr val="FFFF00"/>
                </a:solidFill>
                <a:latin typeface="Times New Roman" pitchFamily="18" charset="0"/>
              </a:rPr>
              <a:t>Near-IR</a:t>
            </a:r>
          </a:p>
        </p:txBody>
      </p:sp>
      <p:sp>
        <p:nvSpPr>
          <p:cNvPr id="175270" name="Text Box 166"/>
          <p:cNvSpPr txBox="1">
            <a:spLocks noChangeArrowheads="1"/>
          </p:cNvSpPr>
          <p:nvPr/>
        </p:nvSpPr>
        <p:spPr bwMode="auto">
          <a:xfrm rot="-5400000">
            <a:off x="-353218" y="4690268"/>
            <a:ext cx="9207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FFFF00"/>
                </a:solidFill>
                <a:latin typeface="Times New Roman" pitchFamily="18" charset="0"/>
              </a:rPr>
              <a:t>Infrared</a:t>
            </a:r>
          </a:p>
        </p:txBody>
      </p:sp>
      <p:sp>
        <p:nvSpPr>
          <p:cNvPr id="175271" name="Rectangle 167"/>
          <p:cNvSpPr>
            <a:spLocks noChangeAspect="1" noChangeArrowheads="1"/>
          </p:cNvSpPr>
          <p:nvPr/>
        </p:nvSpPr>
        <p:spPr bwMode="auto">
          <a:xfrm>
            <a:off x="2605088" y="3395663"/>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2" name="Rectangle 168"/>
          <p:cNvSpPr>
            <a:spLocks noChangeAspect="1" noChangeArrowheads="1"/>
          </p:cNvSpPr>
          <p:nvPr/>
        </p:nvSpPr>
        <p:spPr bwMode="auto">
          <a:xfrm>
            <a:off x="2590800" y="6019800"/>
            <a:ext cx="1279525" cy="1279525"/>
          </a:xfrm>
          <a:prstGeom prst="rect">
            <a:avLst/>
          </a:prstGeom>
          <a:noFill/>
          <a:ln w="25400">
            <a:solidFill>
              <a:schemeClr val="tx1"/>
            </a:solidFill>
            <a:prstDash val="sysDot"/>
            <a:miter lim="800000"/>
            <a:headEnd/>
            <a:tailEnd/>
          </a:ln>
          <a:effectLst/>
          <a:extLst>
            <a:ext uri="{909E8E84-426E-40DD-AFC4-6F175D3DCCD1}">
              <a14:hiddenFill xmlns:a14="http://schemas.microsoft.com/office/drawing/2010/main">
                <a:gradFill rotWithShape="0">
                  <a:gsLst>
                    <a:gs pos="0">
                      <a:srgbClr val="00CC66"/>
                    </a:gs>
                    <a:gs pos="100000">
                      <a:srgbClr val="66CCFF"/>
                    </a:gs>
                  </a:gsLst>
                  <a:path path="shape">
                    <a:fillToRect l="50000" t="50000" r="50000" b="50000"/>
                  </a:path>
                </a:gra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175273" name="Text Box 169"/>
          <p:cNvSpPr txBox="1">
            <a:spLocks noChangeArrowheads="1"/>
          </p:cNvSpPr>
          <p:nvPr/>
        </p:nvSpPr>
        <p:spPr bwMode="auto">
          <a:xfrm>
            <a:off x="2419350" y="2124075"/>
            <a:ext cx="3749360" cy="461665"/>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2400" i="1" dirty="0">
                <a:solidFill>
                  <a:srgbClr val="000000"/>
                </a:solidFill>
                <a:latin typeface="Times New Roman" pitchFamily="18" charset="0"/>
              </a:rPr>
              <a:t>Box size represents </a:t>
            </a:r>
            <a:r>
              <a:rPr lang="en-US" sz="2400" i="1" dirty="0" smtClean="0">
                <a:solidFill>
                  <a:srgbClr val="000000"/>
                </a:solidFill>
                <a:latin typeface="Times New Roman" pitchFamily="18" charset="0"/>
              </a:rPr>
              <a:t>pixel size</a:t>
            </a:r>
            <a:endParaRPr lang="en-US" sz="2400" i="1" dirty="0">
              <a:solidFill>
                <a:srgbClr val="000000"/>
              </a:solidFill>
              <a:latin typeface="Times New Roman" pitchFamily="18" charset="0"/>
            </a:endParaRPr>
          </a:p>
        </p:txBody>
      </p:sp>
      <p:sp>
        <p:nvSpPr>
          <p:cNvPr id="175274" name="Text Box 170"/>
          <p:cNvSpPr txBox="1">
            <a:spLocks noChangeArrowheads="1"/>
          </p:cNvSpPr>
          <p:nvPr/>
        </p:nvSpPr>
        <p:spPr bwMode="auto">
          <a:xfrm>
            <a:off x="3124200" y="4343400"/>
            <a:ext cx="838200"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sz="1000">
                <a:solidFill>
                  <a:srgbClr val="000000"/>
                </a:solidFill>
                <a:latin typeface="Times New Roman" pitchFamily="18" charset="0"/>
              </a:rPr>
              <a:t>“MSI mode”</a:t>
            </a:r>
          </a:p>
        </p:txBody>
      </p:sp>
      <p:sp>
        <p:nvSpPr>
          <p:cNvPr id="44" name="Rectangle 144"/>
          <p:cNvSpPr>
            <a:spLocks noChangeAspect="1" noChangeArrowheads="1"/>
          </p:cNvSpPr>
          <p:nvPr/>
        </p:nvSpPr>
        <p:spPr bwMode="auto">
          <a:xfrm>
            <a:off x="1600200" y="5486400"/>
            <a:ext cx="731838" cy="731837"/>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
        <p:nvSpPr>
          <p:cNvPr id="45" name="Rectangle 146"/>
          <p:cNvSpPr>
            <a:spLocks noChangeAspect="1" noChangeArrowheads="1"/>
          </p:cNvSpPr>
          <p:nvPr/>
        </p:nvSpPr>
        <p:spPr bwMode="auto">
          <a:xfrm>
            <a:off x="1965325" y="1447800"/>
            <a:ext cx="92075" cy="92075"/>
          </a:xfrm>
          <a:prstGeom prst="rect">
            <a:avLst/>
          </a:prstGeom>
          <a:gradFill rotWithShape="0">
            <a:gsLst>
              <a:gs pos="0">
                <a:srgbClr val="00CC66"/>
              </a:gs>
              <a:gs pos="100000">
                <a:srgbClr val="66CCFF"/>
              </a:gs>
            </a:gsLst>
            <a:path path="shape">
              <a:fillToRect l="50000" t="50000" r="50000" b="50000"/>
            </a:path>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base">
              <a:spcBef>
                <a:spcPct val="0"/>
              </a:spcBef>
              <a:spcAft>
                <a:spcPct val="0"/>
              </a:spcAft>
            </a:pPr>
            <a:endParaRPr lang="en-US">
              <a:solidFill>
                <a:srgbClr val="000000"/>
              </a:solidFill>
            </a:endParaRPr>
          </a:p>
        </p:txBody>
      </p:sp>
    </p:spTree>
    <p:extLst>
      <p:ext uri="{BB962C8B-B14F-4D97-AF65-F5344CB8AC3E}">
        <p14:creationId xmlns:p14="http://schemas.microsoft.com/office/powerpoint/2010/main" val="203437378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152400"/>
            <a:ext cx="8229600" cy="1143000"/>
          </a:xfrm>
        </p:spPr>
        <p:txBody>
          <a:bodyPr/>
          <a:lstStyle/>
          <a:p>
            <a:pPr eaLnBrk="1" hangingPunct="1"/>
            <a:r>
              <a:rPr lang="en-US" dirty="0" smtClean="0">
                <a:solidFill>
                  <a:srgbClr val="FFFF00"/>
                </a:solidFill>
              </a:rPr>
              <a:t>Thanks to…</a:t>
            </a:r>
          </a:p>
        </p:txBody>
      </p:sp>
      <p:sp>
        <p:nvSpPr>
          <p:cNvPr id="8195" name="Rectangle 3"/>
          <p:cNvSpPr>
            <a:spLocks noGrp="1" noChangeArrowheads="1"/>
          </p:cNvSpPr>
          <p:nvPr>
            <p:ph type="body" idx="1"/>
          </p:nvPr>
        </p:nvSpPr>
        <p:spPr>
          <a:xfrm>
            <a:off x="228600" y="685800"/>
            <a:ext cx="8915400" cy="4525963"/>
          </a:xfrm>
        </p:spPr>
        <p:txBody>
          <a:bodyPr/>
          <a:lstStyle/>
          <a:p>
            <a:pPr eaLnBrk="1" hangingPunct="1"/>
            <a:r>
              <a:rPr lang="en-US" sz="2000" dirty="0" smtClean="0">
                <a:solidFill>
                  <a:srgbClr val="FFFFFF"/>
                </a:solidFill>
                <a:latin typeface="Arial Unicode MS" pitchFamily="34" charset="-128"/>
              </a:rPr>
              <a:t>Scott Lindstrom, Paul </a:t>
            </a:r>
            <a:r>
              <a:rPr lang="en-US" sz="2000" dirty="0" err="1">
                <a:solidFill>
                  <a:srgbClr val="FFFFFF"/>
                </a:solidFill>
                <a:latin typeface="Arial Unicode MS" pitchFamily="34" charset="-128"/>
              </a:rPr>
              <a:t>Menzel</a:t>
            </a:r>
            <a:r>
              <a:rPr lang="en-US" sz="2000" dirty="0">
                <a:solidFill>
                  <a:srgbClr val="FFFFFF"/>
                </a:solidFill>
                <a:latin typeface="Arial Unicode MS" pitchFamily="34" charset="-128"/>
              </a:rPr>
              <a:t>, Steven J. Goodman, Daniel T. Lindsey,  Robert M. Rabin,  Kristopher M. </a:t>
            </a:r>
            <a:r>
              <a:rPr lang="en-US" sz="2000" dirty="0" err="1">
                <a:solidFill>
                  <a:srgbClr val="FFFFFF"/>
                </a:solidFill>
                <a:latin typeface="Arial Unicode MS" pitchFamily="34" charset="-128"/>
              </a:rPr>
              <a:t>Bedka</a:t>
            </a:r>
            <a:r>
              <a:rPr lang="en-US" sz="2000" dirty="0">
                <a:solidFill>
                  <a:srgbClr val="FFFFFF"/>
                </a:solidFill>
                <a:latin typeface="Arial Unicode MS" pitchFamily="34" charset="-128"/>
              </a:rPr>
              <a:t>, John L. </a:t>
            </a:r>
            <a:r>
              <a:rPr lang="en-US" sz="2000" dirty="0" err="1">
                <a:solidFill>
                  <a:srgbClr val="FFFFFF"/>
                </a:solidFill>
                <a:latin typeface="Arial Unicode MS" pitchFamily="34" charset="-128"/>
              </a:rPr>
              <a:t>Cintineo</a:t>
            </a:r>
            <a:r>
              <a:rPr lang="en-US" sz="2000" dirty="0">
                <a:solidFill>
                  <a:srgbClr val="FFFFFF"/>
                </a:solidFill>
                <a:latin typeface="Arial Unicode MS" pitchFamily="34" charset="-128"/>
              </a:rPr>
              <a:t>, Christopher S. Velden, A. Scott Bachmeier, </a:t>
            </a:r>
            <a:r>
              <a:rPr lang="en-US" sz="2000" dirty="0" smtClean="0">
                <a:solidFill>
                  <a:srgbClr val="FFFFFF"/>
                </a:solidFill>
                <a:latin typeface="Arial Unicode MS" pitchFamily="34" charset="-128"/>
              </a:rPr>
              <a:t>Mat </a:t>
            </a:r>
            <a:r>
              <a:rPr lang="en-US" sz="2000" dirty="0">
                <a:solidFill>
                  <a:srgbClr val="FFFFFF"/>
                </a:solidFill>
                <a:latin typeface="Arial Unicode MS" pitchFamily="34" charset="-128"/>
              </a:rPr>
              <a:t>Gunshor, </a:t>
            </a:r>
            <a:r>
              <a:rPr lang="en-US" sz="2000" dirty="0" smtClean="0">
                <a:solidFill>
                  <a:srgbClr val="FFFFFF"/>
                </a:solidFill>
                <a:latin typeface="Arial Unicode MS" pitchFamily="34" charset="-128"/>
              </a:rPr>
              <a:t>Chris </a:t>
            </a:r>
            <a:r>
              <a:rPr lang="en-US" sz="2000" dirty="0">
                <a:solidFill>
                  <a:srgbClr val="FFFFFF"/>
                </a:solidFill>
                <a:latin typeface="Arial Unicode MS" pitchFamily="34" charset="-128"/>
              </a:rPr>
              <a:t>Schmidt, Yasuhiko Sumida</a:t>
            </a:r>
            <a:endParaRPr lang="en-US" sz="2000" dirty="0" smtClean="0">
              <a:solidFill>
                <a:srgbClr val="FFFFFF"/>
              </a:solidFill>
              <a:latin typeface="Arial Unicode MS" pitchFamily="34" charset="-128"/>
            </a:endParaRPr>
          </a:p>
          <a:p>
            <a:pPr eaLnBrk="1" hangingPunct="1"/>
            <a:endParaRPr lang="en-US" sz="1000" dirty="0" smtClean="0">
              <a:solidFill>
                <a:srgbClr val="FFFFFF"/>
              </a:solidFill>
              <a:latin typeface="Arial Unicode MS" pitchFamily="34" charset="-128"/>
            </a:endParaRPr>
          </a:p>
          <a:p>
            <a:pPr eaLnBrk="1" hangingPunct="1"/>
            <a:r>
              <a:rPr lang="en-US" sz="2000" dirty="0" smtClean="0">
                <a:solidFill>
                  <a:srgbClr val="FFFFFF"/>
                </a:solidFill>
                <a:latin typeface="Arial Unicode MS" pitchFamily="34" charset="-128"/>
              </a:rPr>
              <a:t>Roger </a:t>
            </a:r>
            <a:r>
              <a:rPr lang="en-US" sz="2000" dirty="0" err="1" smtClean="0">
                <a:solidFill>
                  <a:srgbClr val="FFFFFF"/>
                </a:solidFill>
                <a:latin typeface="Arial Unicode MS" pitchFamily="34" charset="-128"/>
              </a:rPr>
              <a:t>Heymann</a:t>
            </a:r>
            <a:r>
              <a:rPr lang="en-US" sz="2000" dirty="0" smtClean="0">
                <a:solidFill>
                  <a:srgbClr val="FFFFFF"/>
                </a:solidFill>
                <a:latin typeface="Arial Unicode MS" pitchFamily="34" charset="-128"/>
              </a:rPr>
              <a:t>, </a:t>
            </a:r>
            <a:r>
              <a:rPr lang="en-US" sz="2000" dirty="0" err="1" smtClean="0">
                <a:solidFill>
                  <a:srgbClr val="FFFFFF"/>
                </a:solidFill>
                <a:latin typeface="Arial Unicode MS" pitchFamily="34" charset="-128"/>
              </a:rPr>
              <a:t>Kaba</a:t>
            </a:r>
            <a:r>
              <a:rPr lang="en-US" sz="2000" dirty="0" smtClean="0">
                <a:solidFill>
                  <a:srgbClr val="FFFFFF"/>
                </a:solidFill>
                <a:latin typeface="Arial Unicode MS" pitchFamily="34" charset="-128"/>
              </a:rPr>
              <a:t> </a:t>
            </a:r>
            <a:r>
              <a:rPr lang="en-US" sz="2000" dirty="0" smtClean="0">
                <a:solidFill>
                  <a:srgbClr val="FFFFFF"/>
                </a:solidFill>
                <a:latin typeface="Arial Unicode MS" pitchFamily="34" charset="-128"/>
              </a:rPr>
              <a:t>Bah, </a:t>
            </a:r>
            <a:r>
              <a:rPr lang="en-US" sz="2000" dirty="0" err="1" smtClean="0">
                <a:solidFill>
                  <a:srgbClr val="FFFFFF"/>
                </a:solidFill>
                <a:latin typeface="Arial Unicode MS" pitchFamily="34" charset="-128"/>
              </a:rPr>
              <a:t>Joleen</a:t>
            </a:r>
            <a:r>
              <a:rPr lang="en-US" sz="2000" dirty="0" smtClean="0">
                <a:solidFill>
                  <a:srgbClr val="FFFFFF"/>
                </a:solidFill>
                <a:latin typeface="Arial Unicode MS" pitchFamily="34" charset="-128"/>
              </a:rPr>
              <a:t> Feltz, Tom Whittaker, Jordan </a:t>
            </a:r>
            <a:r>
              <a:rPr lang="en-US" sz="2000" dirty="0" err="1" smtClean="0">
                <a:solidFill>
                  <a:srgbClr val="FFFFFF"/>
                </a:solidFill>
                <a:latin typeface="Arial Unicode MS" pitchFamily="34" charset="-128"/>
              </a:rPr>
              <a:t>Gerth</a:t>
            </a:r>
            <a:r>
              <a:rPr lang="en-US" sz="2000" dirty="0" smtClean="0">
                <a:solidFill>
                  <a:srgbClr val="FFFFFF"/>
                </a:solidFill>
                <a:latin typeface="Arial Unicode MS" pitchFamily="34" charset="-128"/>
              </a:rPr>
              <a:t>, Margaret Mooney, Andy Heidinger, William </a:t>
            </a:r>
            <a:r>
              <a:rPr lang="en-US" sz="2000" dirty="0" err="1">
                <a:solidFill>
                  <a:srgbClr val="FFFFFF"/>
                </a:solidFill>
                <a:latin typeface="Arial Unicode MS" pitchFamily="34" charset="-128"/>
              </a:rPr>
              <a:t>Straka</a:t>
            </a:r>
            <a:r>
              <a:rPr lang="en-US" sz="2000" dirty="0">
                <a:solidFill>
                  <a:srgbClr val="FFFFFF"/>
                </a:solidFill>
                <a:latin typeface="Arial Unicode MS" pitchFamily="34" charset="-128"/>
              </a:rPr>
              <a:t>, Jun Li, </a:t>
            </a:r>
            <a:r>
              <a:rPr lang="en-US" sz="2000" dirty="0" smtClean="0">
                <a:solidFill>
                  <a:srgbClr val="FFFFFF"/>
                </a:solidFill>
                <a:latin typeface="Arial Unicode MS" pitchFamily="34" charset="-128"/>
              </a:rPr>
              <a:t>Steve Ackerman, Bob </a:t>
            </a:r>
            <a:r>
              <a:rPr lang="en-US" sz="2000" dirty="0" err="1" smtClean="0">
                <a:solidFill>
                  <a:srgbClr val="FFFFFF"/>
                </a:solidFill>
                <a:latin typeface="Arial Unicode MS" pitchFamily="34" charset="-128"/>
              </a:rPr>
              <a:t>Aune</a:t>
            </a:r>
            <a:r>
              <a:rPr lang="en-US" sz="2000" dirty="0" smtClean="0">
                <a:solidFill>
                  <a:srgbClr val="FFFFFF"/>
                </a:solidFill>
                <a:latin typeface="Arial Unicode MS" pitchFamily="34" charset="-128"/>
              </a:rPr>
              <a:t>, Don </a:t>
            </a:r>
            <a:r>
              <a:rPr lang="en-US" sz="2000" dirty="0" err="1" smtClean="0">
                <a:solidFill>
                  <a:srgbClr val="FFFFFF"/>
                </a:solidFill>
                <a:latin typeface="Arial Unicode MS" pitchFamily="34" charset="-128"/>
              </a:rPr>
              <a:t>Hillger</a:t>
            </a:r>
            <a:r>
              <a:rPr lang="en-US" sz="2000" dirty="0" smtClean="0">
                <a:solidFill>
                  <a:srgbClr val="FFFFFF"/>
                </a:solidFill>
                <a:latin typeface="Arial Unicode MS" pitchFamily="34" charset="-128"/>
              </a:rPr>
              <a:t>, Tony Schreiner</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Justin Sieglaff, Jim Jung, Elaine </a:t>
            </a:r>
            <a:r>
              <a:rPr lang="en-US" sz="2000" dirty="0" err="1" smtClean="0">
                <a:solidFill>
                  <a:srgbClr val="FFFFFF"/>
                </a:solidFill>
                <a:latin typeface="Arial Unicode MS" pitchFamily="34" charset="-128"/>
              </a:rPr>
              <a:t>Prins</a:t>
            </a:r>
            <a:r>
              <a:rPr lang="en-US" sz="2000" dirty="0" smtClean="0">
                <a:solidFill>
                  <a:srgbClr val="FFFFFF"/>
                </a:solidFill>
                <a:latin typeface="Arial Unicode MS" pitchFamily="34" charset="-128"/>
              </a:rPr>
              <a:t>, Brad </a:t>
            </a:r>
            <a:r>
              <a:rPr lang="en-US" sz="2000" dirty="0">
                <a:solidFill>
                  <a:srgbClr val="FFFFFF"/>
                </a:solidFill>
                <a:latin typeface="Arial Unicode MS" pitchFamily="34" charset="-128"/>
              </a:rPr>
              <a:t>Pierce</a:t>
            </a:r>
            <a:r>
              <a:rPr lang="en-US" sz="2000" dirty="0" smtClean="0">
                <a:solidFill>
                  <a:srgbClr val="FFFFFF"/>
                </a:solidFill>
                <a:latin typeface="Arial Unicode MS" pitchFamily="34" charset="-128"/>
              </a:rPr>
              <a:t>, Wayne Feltz, Jean Phillips, Linda Hedges, Jim Nelson, Gary Wade, Don </a:t>
            </a:r>
            <a:r>
              <a:rPr lang="en-US" sz="2000" dirty="0" err="1" smtClean="0">
                <a:solidFill>
                  <a:srgbClr val="FFFFFF"/>
                </a:solidFill>
                <a:latin typeface="Arial Unicode MS" pitchFamily="34" charset="-128"/>
              </a:rPr>
              <a:t>Hillger</a:t>
            </a:r>
            <a:r>
              <a:rPr lang="en-US" sz="2000" dirty="0">
                <a:solidFill>
                  <a:srgbClr val="FFFFFF"/>
                </a:solidFill>
                <a:latin typeface="Arial Unicode MS" pitchFamily="34" charset="-128"/>
              </a:rPr>
              <a:t>, </a:t>
            </a:r>
            <a:r>
              <a:rPr lang="en-US" sz="2000" dirty="0" err="1">
                <a:solidFill>
                  <a:srgbClr val="FFFFFF"/>
                </a:solidFill>
                <a:latin typeface="Arial Unicode MS" pitchFamily="34" charset="-128"/>
              </a:rPr>
              <a:t>Jinlong</a:t>
            </a:r>
            <a:r>
              <a:rPr lang="en-US" sz="2000" dirty="0">
                <a:solidFill>
                  <a:srgbClr val="FFFFFF"/>
                </a:solidFill>
                <a:latin typeface="Arial Unicode MS" pitchFamily="34" charset="-128"/>
              </a:rPr>
              <a:t> </a:t>
            </a:r>
            <a:r>
              <a:rPr lang="en-US" sz="2000" dirty="0" smtClean="0">
                <a:solidFill>
                  <a:srgbClr val="FFFFFF"/>
                </a:solidFill>
                <a:latin typeface="Arial Unicode MS" pitchFamily="34" charset="-128"/>
              </a:rPr>
              <a:t>Li, Jing Zheng, Allen Huang, Bob Rabin, the SSEC data center, Mike Pavolonis, Jaime Daniels, ASPB, STAR, NESDIS, NSSL, MUG, Kevin Ludlum, GOES operators, GOES shift supervisors, CWG, PRO, PWG, AWG, PSE, Mark </a:t>
            </a:r>
            <a:r>
              <a:rPr lang="en-US" sz="2000" dirty="0" err="1" smtClean="0">
                <a:solidFill>
                  <a:srgbClr val="FFFFFF"/>
                </a:solidFill>
                <a:latin typeface="Arial Unicode MS" pitchFamily="34" charset="-128"/>
              </a:rPr>
              <a:t>DeMaria</a:t>
            </a:r>
            <a:r>
              <a:rPr lang="en-US" sz="2000" dirty="0" smtClean="0">
                <a:solidFill>
                  <a:srgbClr val="FFFFFF"/>
                </a:solidFill>
                <a:latin typeface="Arial Unicode MS" pitchFamily="34" charset="-128"/>
              </a:rPr>
              <a:t>, Dave Martin, Bill Ward, SSD chiefs, Joe </a:t>
            </a:r>
            <a:r>
              <a:rPr lang="en-US" sz="2000" dirty="0" smtClean="0">
                <a:solidFill>
                  <a:srgbClr val="FFFFFF"/>
                </a:solidFill>
                <a:latin typeface="Arial Unicode MS" pitchFamily="34" charset="-128"/>
              </a:rPr>
              <a:t>Schmit, </a:t>
            </a:r>
            <a:r>
              <a:rPr lang="en-US" sz="2000" dirty="0" err="1" smtClean="0">
                <a:solidFill>
                  <a:srgbClr val="FFFFFF"/>
                </a:solidFill>
                <a:latin typeface="Arial Unicode MS" pitchFamily="34" charset="-128"/>
              </a:rPr>
              <a:t>etc</a:t>
            </a:r>
            <a:r>
              <a:rPr lang="en-US" sz="2000" dirty="0" smtClean="0">
                <a:solidFill>
                  <a:srgbClr val="FFFFFF"/>
                </a:solidFill>
                <a:latin typeface="Arial Unicode MS" pitchFamily="34" charset="-128"/>
              </a:rPr>
              <a:t>!</a:t>
            </a:r>
            <a:endParaRPr lang="en-US" sz="2000" dirty="0">
              <a:solidFill>
                <a:srgbClr val="FFFFFF"/>
              </a:solidFill>
              <a:latin typeface="Arial Unicode MS" pitchFamily="34" charset="-128"/>
            </a:endParaRPr>
          </a:p>
          <a:p>
            <a:pPr eaLnBrk="1" hangingPunct="1"/>
            <a:endParaRPr lang="en-US" sz="1000" dirty="0" smtClean="0">
              <a:solidFill>
                <a:srgbClr val="FFFF00"/>
              </a:solidFill>
            </a:endParaRPr>
          </a:p>
          <a:p>
            <a:pPr eaLnBrk="1" hangingPunct="1"/>
            <a:r>
              <a:rPr lang="en-US" sz="2000" dirty="0">
                <a:solidFill>
                  <a:schemeClr val="bg1"/>
                </a:solidFill>
              </a:rPr>
              <a:t>GOES-R Program Office, Greg </a:t>
            </a:r>
            <a:r>
              <a:rPr lang="en-US" sz="2000" dirty="0" err="1">
                <a:solidFill>
                  <a:schemeClr val="bg1"/>
                </a:solidFill>
              </a:rPr>
              <a:t>Mandt</a:t>
            </a:r>
            <a:r>
              <a:rPr lang="en-US" sz="2000" dirty="0">
                <a:solidFill>
                  <a:schemeClr val="bg1"/>
                </a:solidFill>
              </a:rPr>
              <a:t>, NASA, </a:t>
            </a:r>
            <a:r>
              <a:rPr lang="en-US" sz="2000" dirty="0" smtClean="0">
                <a:solidFill>
                  <a:schemeClr val="bg1"/>
                </a:solidFill>
              </a:rPr>
              <a:t>Pam Sullivan, Tim Walsh, </a:t>
            </a:r>
            <a:r>
              <a:rPr lang="en-US" sz="2000" dirty="0" err="1" smtClean="0">
                <a:solidFill>
                  <a:schemeClr val="bg1"/>
                </a:solidFill>
              </a:rPr>
              <a:t>Exelis</a:t>
            </a:r>
            <a:r>
              <a:rPr lang="en-US" sz="2000" dirty="0" smtClean="0">
                <a:solidFill>
                  <a:schemeClr val="bg1"/>
                </a:solidFill>
              </a:rPr>
              <a:t> </a:t>
            </a:r>
            <a:r>
              <a:rPr lang="en-US" sz="2000" dirty="0">
                <a:solidFill>
                  <a:schemeClr val="bg1"/>
                </a:solidFill>
              </a:rPr>
              <a:t>Industries, </a:t>
            </a:r>
            <a:r>
              <a:rPr lang="en-US" sz="2000" dirty="0" smtClean="0">
                <a:solidFill>
                  <a:schemeClr val="bg1"/>
                </a:solidFill>
              </a:rPr>
              <a:t>Harris, Lockheed Martin, and other industry partners, JMA, EUMETSAT, CGMS, etc.</a:t>
            </a:r>
          </a:p>
          <a:p>
            <a:pPr eaLnBrk="1" hangingPunct="1"/>
            <a:endParaRPr lang="en-US" sz="1000" dirty="0">
              <a:solidFill>
                <a:schemeClr val="bg1"/>
              </a:solidFill>
            </a:endParaRPr>
          </a:p>
          <a:p>
            <a:pPr eaLnBrk="1" hangingPunct="1"/>
            <a:r>
              <a:rPr lang="en-US" sz="2000" dirty="0" smtClean="0">
                <a:solidFill>
                  <a:schemeClr val="bg1"/>
                </a:solidFill>
              </a:rPr>
              <a:t>You.</a:t>
            </a:r>
          </a:p>
          <a:p>
            <a:pPr eaLnBrk="1" hangingPunct="1"/>
            <a:endParaRPr lang="en-US" sz="2000" dirty="0" smtClean="0">
              <a:solidFill>
                <a:srgbClr val="FFFF00"/>
              </a:solidFill>
            </a:endParaRPr>
          </a:p>
        </p:txBody>
      </p:sp>
      <p:sp>
        <p:nvSpPr>
          <p:cNvPr id="8196"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6E1FDAAA-BCDB-4B69-B549-BA5722D2A043}" type="slidenum">
              <a:rPr lang="en-US" smtClean="0">
                <a:solidFill>
                  <a:srgbClr val="000000"/>
                </a:solidFill>
              </a:rPr>
              <a:pPr eaLnBrk="1" hangingPunct="1"/>
              <a:t>52</a:t>
            </a:fld>
            <a:endParaRPr lang="en-US" dirty="0" smtClean="0">
              <a:solidFill>
                <a:srgbClr val="000000"/>
              </a:solidFill>
            </a:endParaRPr>
          </a:p>
        </p:txBody>
      </p:sp>
      <p:pic>
        <p:nvPicPr>
          <p:cNvPr id="5" name="Picture 4"/>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001000" y="6045818"/>
            <a:ext cx="1000125" cy="667489"/>
          </a:xfrm>
          <a:prstGeom prst="rect">
            <a:avLst/>
          </a:prstGeom>
        </p:spPr>
      </p:pic>
    </p:spTree>
    <p:extLst>
      <p:ext uri="{BB962C8B-B14F-4D97-AF65-F5344CB8AC3E}">
        <p14:creationId xmlns:p14="http://schemas.microsoft.com/office/powerpoint/2010/main" val="214117667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Slide Number Placeholder 5"/>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4F62DA36-7CB4-4587-9686-FA7183B00045}" type="slidenum">
              <a:rPr lang="en-US" smtClean="0">
                <a:solidFill>
                  <a:srgbClr val="000000"/>
                </a:solidFill>
              </a:rPr>
              <a:pPr eaLnBrk="1" hangingPunct="1"/>
              <a:t>53</a:t>
            </a:fld>
            <a:endParaRPr lang="en-US" smtClean="0">
              <a:solidFill>
                <a:srgbClr val="000000"/>
              </a:solidFill>
            </a:endParaRPr>
          </a:p>
        </p:txBody>
      </p:sp>
      <p:sp>
        <p:nvSpPr>
          <p:cNvPr id="185347" name="Rectangle 2"/>
          <p:cNvSpPr>
            <a:spLocks noGrp="1" noChangeArrowheads="1"/>
          </p:cNvSpPr>
          <p:nvPr>
            <p:ph type="title"/>
          </p:nvPr>
        </p:nvSpPr>
        <p:spPr>
          <a:xfrm>
            <a:off x="457200" y="228600"/>
            <a:ext cx="8229600" cy="1143000"/>
          </a:xfrm>
        </p:spPr>
        <p:txBody>
          <a:bodyPr/>
          <a:lstStyle/>
          <a:p>
            <a:r>
              <a:rPr lang="en-US" b="1" smtClean="0">
                <a:solidFill>
                  <a:srgbClr val="FFFF00"/>
                </a:solidFill>
              </a:rPr>
              <a:t>Acknowledgements</a:t>
            </a:r>
          </a:p>
        </p:txBody>
      </p:sp>
      <p:sp>
        <p:nvSpPr>
          <p:cNvPr id="185348" name="Rectangle 3"/>
          <p:cNvSpPr>
            <a:spLocks noGrp="1" noChangeArrowheads="1"/>
          </p:cNvSpPr>
          <p:nvPr>
            <p:ph type="body" idx="1"/>
          </p:nvPr>
        </p:nvSpPr>
        <p:spPr>
          <a:xfrm>
            <a:off x="457200" y="914400"/>
            <a:ext cx="8229600" cy="4525963"/>
          </a:xfrm>
        </p:spPr>
        <p:txBody>
          <a:bodyPr/>
          <a:lstStyle/>
          <a:p>
            <a:pPr>
              <a:lnSpc>
                <a:spcPct val="80000"/>
              </a:lnSpc>
            </a:pPr>
            <a:endParaRPr lang="en-US" sz="2400" dirty="0" smtClean="0">
              <a:solidFill>
                <a:schemeClr val="bg1"/>
              </a:solidFill>
            </a:endParaRPr>
          </a:p>
          <a:p>
            <a:pPr>
              <a:lnSpc>
                <a:spcPct val="80000"/>
              </a:lnSpc>
            </a:pPr>
            <a:r>
              <a:rPr lang="en-US" sz="2400" dirty="0" smtClean="0">
                <a:solidFill>
                  <a:schemeClr val="bg1"/>
                </a:solidFill>
              </a:rPr>
              <a:t>The authors would like to thank the entire GOES and GOES-R teams; both within the government, industry and academia.</a:t>
            </a:r>
          </a:p>
          <a:p>
            <a:pPr>
              <a:lnSpc>
                <a:spcPct val="80000"/>
              </a:lnSpc>
            </a:pPr>
            <a:endParaRPr lang="en-US" sz="1000" dirty="0" smtClean="0">
              <a:solidFill>
                <a:schemeClr val="bg1"/>
              </a:solidFill>
            </a:endParaRPr>
          </a:p>
          <a:p>
            <a:pPr>
              <a:lnSpc>
                <a:spcPct val="80000"/>
              </a:lnSpc>
            </a:pPr>
            <a:r>
              <a:rPr lang="en-US" sz="2400" dirty="0" smtClean="0">
                <a:solidFill>
                  <a:schemeClr val="bg1"/>
                </a:solidFill>
              </a:rPr>
              <a:t>The views, opinions, and findings contained in this presentation are those of the authors and should not be construed as an official National Oceanic and Atmospheric Administration or U.S. Government position, policy, or decision. </a:t>
            </a:r>
          </a:p>
        </p:txBody>
      </p:sp>
      <p:pic>
        <p:nvPicPr>
          <p:cNvPr id="185350" name="Picture 6" descr="new_GOESR_log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48600" y="0"/>
            <a:ext cx="12954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1" name="Picture 7" descr="GOES14_IMAGER_IR_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4005225"/>
            <a:ext cx="3803700" cy="28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52" name="Picture 8" descr="star_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4133850" cy="54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descr="C:\SAT\Users\tims\Documents\gifs_old\ABI_16panel_toarads_abi_soiir_niuvis_2005_0604_1800_75_65p.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67200" y="3986174"/>
            <a:ext cx="4757738" cy="2871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280970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a:t>
            </a:r>
            <a:endParaRPr lang="en-US" dirty="0"/>
          </a:p>
        </p:txBody>
      </p:sp>
      <p:sp>
        <p:nvSpPr>
          <p:cNvPr id="4" name="Slide Number Placeholder 3"/>
          <p:cNvSpPr>
            <a:spLocks noGrp="1"/>
          </p:cNvSpPr>
          <p:nvPr>
            <p:ph type="sldNum" sz="quarter" idx="12"/>
          </p:nvPr>
        </p:nvSpPr>
        <p:spPr/>
        <p:txBody>
          <a:bodyPr/>
          <a:lstStyle/>
          <a:p>
            <a:pPr>
              <a:defRPr/>
            </a:pPr>
            <a:fld id="{5D97DC28-83C0-416A-930C-F8B980D5CAC2}" type="slidenum">
              <a:rPr lang="en-US" smtClean="0">
                <a:solidFill>
                  <a:srgbClr val="000000"/>
                </a:solidFill>
              </a:rPr>
              <a:pPr>
                <a:defRPr/>
              </a:pPr>
              <a:t>54</a:t>
            </a:fld>
            <a:endParaRPr lang="en-US">
              <a:solidFill>
                <a:srgbClr val="000000"/>
              </a:solidFill>
            </a:endParaRPr>
          </a:p>
        </p:txBody>
      </p:sp>
    </p:spTree>
    <p:extLst>
      <p:ext uri="{BB962C8B-B14F-4D97-AF65-F5344CB8AC3E}">
        <p14:creationId xmlns:p14="http://schemas.microsoft.com/office/powerpoint/2010/main" val="343367301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762000" y="-152400"/>
            <a:ext cx="7772400" cy="1143000"/>
          </a:xfrm>
        </p:spPr>
        <p:txBody>
          <a:bodyPr/>
          <a:lstStyle/>
          <a:p>
            <a:pPr eaLnBrk="1" hangingPunct="1"/>
            <a:r>
              <a:rPr lang="en-US" dirty="0" smtClean="0">
                <a:solidFill>
                  <a:srgbClr val="FFFF00"/>
                </a:solidFill>
              </a:rPr>
              <a:t>Web page</a:t>
            </a:r>
          </a:p>
        </p:txBody>
      </p:sp>
      <p:sp>
        <p:nvSpPr>
          <p:cNvPr id="9220" name="Slide Number Placeholder 1"/>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A66741DF-57BC-4793-A5BF-225B42218311}" type="slidenum">
              <a:rPr lang="en-US" smtClean="0">
                <a:solidFill>
                  <a:srgbClr val="000000"/>
                </a:solidFill>
              </a:rPr>
              <a:pPr eaLnBrk="1" hangingPunct="1"/>
              <a:t>55</a:t>
            </a:fld>
            <a:endParaRPr lang="en-US" dirty="0" smtClean="0">
              <a:solidFill>
                <a:srgbClr val="000000"/>
              </a:solidFill>
            </a:endParaRPr>
          </a:p>
        </p:txBody>
      </p:sp>
      <p:sp>
        <p:nvSpPr>
          <p:cNvPr id="2" name="Content Placeholder 1"/>
          <p:cNvSpPr>
            <a:spLocks noGrp="1"/>
          </p:cNvSpPr>
          <p:nvPr>
            <p:ph idx="1"/>
          </p:nvPr>
        </p:nvSpPr>
        <p:spPr>
          <a:xfrm>
            <a:off x="457200" y="762000"/>
            <a:ext cx="8229600" cy="4525963"/>
          </a:xfrm>
        </p:spPr>
        <p:txBody>
          <a:bodyPr/>
          <a:lstStyle/>
          <a:p>
            <a:r>
              <a:rPr lang="en-US" dirty="0" smtClean="0">
                <a:solidFill>
                  <a:schemeClr val="bg1"/>
                </a:solidFill>
              </a:rPr>
              <a:t>www.goes-r.gov</a:t>
            </a:r>
            <a:endParaRPr lang="en-US" dirty="0">
              <a:solidFill>
                <a:schemeClr val="bg1"/>
              </a:solidFill>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2600" y="1447800"/>
            <a:ext cx="6111763" cy="5268069"/>
          </a:xfrm>
          <a:prstGeom prst="rect">
            <a:avLst/>
          </a:prstGeom>
        </p:spPr>
      </p:pic>
    </p:spTree>
    <p:extLst>
      <p:ext uri="{BB962C8B-B14F-4D97-AF65-F5344CB8AC3E}">
        <p14:creationId xmlns:p14="http://schemas.microsoft.com/office/powerpoint/2010/main" val="395816018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76200"/>
            <a:ext cx="8229600" cy="1143000"/>
          </a:xfrm>
        </p:spPr>
        <p:txBody>
          <a:bodyPr/>
          <a:lstStyle/>
          <a:p>
            <a:r>
              <a:rPr lang="en-US" sz="4000">
                <a:solidFill>
                  <a:srgbClr val="0033CC"/>
                </a:solidFill>
              </a:rPr>
              <a:t>GOES-R ABI Weighting Functions</a:t>
            </a:r>
          </a:p>
        </p:txBody>
      </p:sp>
      <p:pic>
        <p:nvPicPr>
          <p:cNvPr id="3075" name="Picture 3" descr="ABI_wf_usstd_00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076" name="Text Box 4"/>
          <p:cNvSpPr txBox="1">
            <a:spLocks noChangeArrowheads="1"/>
          </p:cNvSpPr>
          <p:nvPr/>
        </p:nvSpPr>
        <p:spPr bwMode="auto">
          <a:xfrm>
            <a:off x="95250" y="6189663"/>
            <a:ext cx="88963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a:solidFill>
                  <a:srgbClr val="000000"/>
                </a:solidFill>
              </a:rPr>
              <a:t>ABI has 1 CO2 band, so upper-level temperature will be affected</a:t>
            </a:r>
          </a:p>
        </p:txBody>
      </p:sp>
    </p:spTree>
    <p:extLst>
      <p:ext uri="{BB962C8B-B14F-4D97-AF65-F5344CB8AC3E}">
        <p14:creationId xmlns:p14="http://schemas.microsoft.com/office/powerpoint/2010/main" val="196581943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76200"/>
            <a:ext cx="8229600" cy="1143000"/>
          </a:xfrm>
        </p:spPr>
        <p:txBody>
          <a:bodyPr/>
          <a:lstStyle/>
          <a:p>
            <a:r>
              <a:rPr lang="en-US">
                <a:solidFill>
                  <a:srgbClr val="0033CC"/>
                </a:solidFill>
              </a:rPr>
              <a:t>GOES-13 Sounder WFs</a:t>
            </a:r>
          </a:p>
        </p:txBody>
      </p:sp>
      <p:pic>
        <p:nvPicPr>
          <p:cNvPr id="4100" name="Picture 4" descr="GOES13_sndr_wf_usstd_00ze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066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101" name="Rectangle 5"/>
          <p:cNvSpPr>
            <a:spLocks noChangeArrowheads="1"/>
          </p:cNvSpPr>
          <p:nvPr/>
        </p:nvSpPr>
        <p:spPr bwMode="auto">
          <a:xfrm>
            <a:off x="609600" y="6189663"/>
            <a:ext cx="79946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base">
              <a:spcBef>
                <a:spcPct val="0"/>
              </a:spcBef>
              <a:spcAft>
                <a:spcPct val="0"/>
              </a:spcAft>
            </a:pPr>
            <a:r>
              <a:rPr lang="en-US" sz="2400" dirty="0">
                <a:solidFill>
                  <a:srgbClr val="000000"/>
                </a:solidFill>
              </a:rPr>
              <a:t>The GOES-N sounder has 5 CO</a:t>
            </a:r>
            <a:r>
              <a:rPr lang="en-US" sz="2400" baseline="-25000" dirty="0">
                <a:solidFill>
                  <a:srgbClr val="000000"/>
                </a:solidFill>
              </a:rPr>
              <a:t>2</a:t>
            </a:r>
            <a:r>
              <a:rPr lang="en-US" sz="2400" dirty="0">
                <a:solidFill>
                  <a:srgbClr val="000000"/>
                </a:solidFill>
              </a:rPr>
              <a:t> bands, more SW bands</a:t>
            </a:r>
          </a:p>
        </p:txBody>
      </p:sp>
    </p:spTree>
    <p:extLst>
      <p:ext uri="{BB962C8B-B14F-4D97-AF65-F5344CB8AC3E}">
        <p14:creationId xmlns:p14="http://schemas.microsoft.com/office/powerpoint/2010/main" val="252331430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3"/>
          <p:cNvSpPr>
            <a:spLocks noGrp="1"/>
          </p:cNvSpPr>
          <p:nvPr>
            <p:ph type="sldNum" sz="quarter" idx="12"/>
          </p:nvPr>
        </p:nvSpPr>
        <p:spPr/>
        <p:txBody>
          <a:bodyPr/>
          <a:lstStyle/>
          <a:p>
            <a:fld id="{017C3EBF-7244-4236-B696-A8ED4A107E4D}" type="slidenum">
              <a:rPr lang="en-US">
                <a:solidFill>
                  <a:srgbClr val="000000"/>
                </a:solidFill>
              </a:rPr>
              <a:pPr/>
              <a:t>58</a:t>
            </a:fld>
            <a:endParaRPr lang="en-US">
              <a:solidFill>
                <a:srgbClr val="000000"/>
              </a:solidFill>
            </a:endParaRPr>
          </a:p>
        </p:txBody>
      </p:sp>
      <p:pic>
        <p:nvPicPr>
          <p:cNvPr id="84994" name="Picture 2" descr="HES_G13S_IRBANDS_STDATM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138" y="685800"/>
            <a:ext cx="9304338" cy="5143500"/>
          </a:xfrm>
          <a:prstGeom prst="rect">
            <a:avLst/>
          </a:prstGeom>
          <a:noFill/>
          <a:extLst>
            <a:ext uri="{909E8E84-426E-40DD-AFC4-6F175D3DCCD1}">
              <a14:hiddenFill xmlns:a14="http://schemas.microsoft.com/office/drawing/2010/main">
                <a:solidFill>
                  <a:srgbClr val="FFFFFF"/>
                </a:solidFill>
              </a14:hiddenFill>
            </a:ext>
          </a:extLst>
        </p:spPr>
      </p:pic>
      <p:sp>
        <p:nvSpPr>
          <p:cNvPr id="84995" name="Rectangle 3"/>
          <p:cNvSpPr>
            <a:spLocks noChangeArrowheads="1"/>
          </p:cNvSpPr>
          <p:nvPr/>
        </p:nvSpPr>
        <p:spPr bwMode="auto">
          <a:xfrm>
            <a:off x="609600" y="5851525"/>
            <a:ext cx="8077200"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fontAlgn="base">
              <a:spcBef>
                <a:spcPct val="0"/>
              </a:spcBef>
              <a:spcAft>
                <a:spcPct val="0"/>
              </a:spcAft>
            </a:pPr>
            <a:r>
              <a:rPr lang="en-US" altLang="ko-KR" sz="2000">
                <a:solidFill>
                  <a:srgbClr val="FFFFFF"/>
                </a:solidFill>
                <a:latin typeface="Times New Roman" pitchFamily="18" charset="0"/>
                <a:ea typeface="Batang" pitchFamily="18" charset="-127"/>
                <a:cs typeface="Times New Roman" pitchFamily="18" charset="0"/>
              </a:rPr>
              <a:t>Current GOES Sounder spectral coverage and that possible from an advanced high-spectral sounder. The broad-band nature of the current GOES limits the vertical resolution. </a:t>
            </a:r>
            <a:endParaRPr lang="en-US" altLang="ko-KR" sz="2000">
              <a:solidFill>
                <a:srgbClr val="FFFFFF"/>
              </a:solidFill>
              <a:ea typeface="Batang" pitchFamily="18" charset="-127"/>
              <a:cs typeface="Times New Roman" pitchFamily="18" charset="0"/>
            </a:endParaRPr>
          </a:p>
        </p:txBody>
      </p:sp>
      <p:sp>
        <p:nvSpPr>
          <p:cNvPr id="84996" name="Rectangle 4"/>
          <p:cNvSpPr>
            <a:spLocks noChangeArrowheads="1"/>
          </p:cNvSpPr>
          <p:nvPr/>
        </p:nvSpPr>
        <p:spPr bwMode="auto">
          <a:xfrm>
            <a:off x="457200" y="-228600"/>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fontAlgn="base">
              <a:spcBef>
                <a:spcPct val="0"/>
              </a:spcBef>
              <a:spcAft>
                <a:spcPct val="0"/>
              </a:spcAft>
            </a:pPr>
            <a:r>
              <a:rPr lang="en-US" sz="4400">
                <a:solidFill>
                  <a:srgbClr val="FFFF00"/>
                </a:solidFill>
              </a:rPr>
              <a:t>Example spectral coverage</a:t>
            </a:r>
          </a:p>
        </p:txBody>
      </p:sp>
    </p:spTree>
    <p:extLst>
      <p:ext uri="{BB962C8B-B14F-4D97-AF65-F5344CB8AC3E}">
        <p14:creationId xmlns:p14="http://schemas.microsoft.com/office/powerpoint/2010/main" val="204671159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Number Placeholder 1"/>
          <p:cNvSpPr>
            <a:spLocks noGrp="1"/>
          </p:cNvSpPr>
          <p:nvPr>
            <p:ph type="sldNum" sz="quarter" idx="10"/>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C86888B0-AD46-4BDA-92B9-3B6E81414860}" type="slidenum">
              <a:rPr lang="en-US" smtClean="0">
                <a:solidFill>
                  <a:srgbClr val="000000"/>
                </a:solidFill>
                <a:latin typeface="Times New Roman" pitchFamily="18" charset="0"/>
              </a:rPr>
              <a:pPr eaLnBrk="1" hangingPunct="1"/>
              <a:t>59</a:t>
            </a:fld>
            <a:endParaRPr lang="en-US" smtClean="0">
              <a:solidFill>
                <a:srgbClr val="000000"/>
              </a:solidFill>
              <a:latin typeface="Times New Roman" pitchFamily="18" charset="0"/>
            </a:endParaRPr>
          </a:p>
        </p:txBody>
      </p:sp>
      <p:graphicFrame>
        <p:nvGraphicFramePr>
          <p:cNvPr id="87043" name="Object 2"/>
          <p:cNvGraphicFramePr>
            <a:graphicFrameLocks noChangeAspect="1"/>
          </p:cNvGraphicFramePr>
          <p:nvPr/>
        </p:nvGraphicFramePr>
        <p:xfrm>
          <a:off x="152400" y="304800"/>
          <a:ext cx="8877300" cy="4267200"/>
        </p:xfrm>
        <a:graphic>
          <a:graphicData uri="http://schemas.openxmlformats.org/presentationml/2006/ole">
            <mc:AlternateContent xmlns:mc="http://schemas.openxmlformats.org/markup-compatibility/2006">
              <mc:Choice xmlns:v="urn:schemas-microsoft-com:vml" Requires="v">
                <p:oleObj spid="_x0000_s5129" name="Chart" r:id="rId4" imgW="8877402" imgH="5819872" progId="Excel.Chart.8">
                  <p:embed/>
                </p:oleObj>
              </mc:Choice>
              <mc:Fallback>
                <p:oleObj name="Chart" r:id="rId4" imgW="8877402" imgH="5819872" progId="Excel.Chart.8">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t="10474" b="16203"/>
                      <a:stretch>
                        <a:fillRect/>
                      </a:stretch>
                    </p:blipFill>
                    <p:spPr bwMode="auto">
                      <a:xfrm>
                        <a:off x="152400" y="304800"/>
                        <a:ext cx="8877300" cy="426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7044" name="Text Box 3"/>
          <p:cNvSpPr txBox="1">
            <a:spLocks noChangeArrowheads="1"/>
          </p:cNvSpPr>
          <p:nvPr/>
        </p:nvSpPr>
        <p:spPr bwMode="auto">
          <a:xfrm>
            <a:off x="228600" y="4632325"/>
            <a:ext cx="8763000" cy="1920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fontAlgn="base" hangingPunct="1">
              <a:spcBef>
                <a:spcPct val="0"/>
              </a:spcBef>
              <a:spcAft>
                <a:spcPct val="0"/>
              </a:spcAft>
            </a:pPr>
            <a:r>
              <a:rPr lang="en-US" sz="2000" smtClean="0">
                <a:solidFill>
                  <a:srgbClr val="000000"/>
                </a:solidFill>
              </a:rPr>
              <a:t>The relative vertical number of independent pieces of information is shown. Note that the moisture content is similar between the ABI and the current GOES Sounder. The Sounder does show more temperature information than the ABI. Caveat: Even if two systems have the same number of pieces of information, they may represent different vertical levels. This information content analysis does not account for any spatial or temporal differences.</a:t>
            </a:r>
          </a:p>
        </p:txBody>
      </p:sp>
    </p:spTree>
    <p:extLst>
      <p:ext uri="{BB962C8B-B14F-4D97-AF65-F5344CB8AC3E}">
        <p14:creationId xmlns:p14="http://schemas.microsoft.com/office/powerpoint/2010/main" val="34345401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457200" y="-228600"/>
            <a:ext cx="8229600" cy="1143000"/>
          </a:xfrm>
        </p:spPr>
        <p:txBody>
          <a:bodyPr/>
          <a:lstStyle/>
          <a:p>
            <a:pPr eaLnBrk="1" hangingPunct="1"/>
            <a:r>
              <a:rPr lang="en-US" dirty="0" smtClean="0">
                <a:solidFill>
                  <a:srgbClr val="FFFF00"/>
                </a:solidFill>
              </a:rPr>
              <a:t>ABI spectral bands 7-16</a:t>
            </a:r>
          </a:p>
        </p:txBody>
      </p:sp>
      <p:grpSp>
        <p:nvGrpSpPr>
          <p:cNvPr id="157700" name="Group 4"/>
          <p:cNvGrpSpPr>
            <a:grpSpLocks/>
          </p:cNvGrpSpPr>
          <p:nvPr/>
        </p:nvGrpSpPr>
        <p:grpSpPr bwMode="auto">
          <a:xfrm>
            <a:off x="1298575" y="609600"/>
            <a:ext cx="6550025" cy="5648325"/>
            <a:chOff x="818" y="612"/>
            <a:chExt cx="4126" cy="3558"/>
          </a:xfrm>
        </p:grpSpPr>
        <p:pic>
          <p:nvPicPr>
            <p:cNvPr id="157702" name="Picture 5" descr="abi_bams_table_7_16"/>
            <p:cNvPicPr>
              <a:picLocks noChangeAspect="1" noChangeArrowheads="1"/>
            </p:cNvPicPr>
            <p:nvPr/>
          </p:nvPicPr>
          <p:blipFill rotWithShape="1">
            <a:blip r:embed="rId3">
              <a:extLst>
                <a:ext uri="{28A0092B-C50C-407E-A947-70E740481C1C}">
                  <a14:useLocalDpi xmlns:a14="http://schemas.microsoft.com/office/drawing/2010/main"/>
                </a:ext>
              </a:extLst>
            </a:blip>
            <a:srcRect r="23008"/>
            <a:stretch/>
          </p:blipFill>
          <p:spPr bwMode="auto">
            <a:xfrm>
              <a:off x="823" y="612"/>
              <a:ext cx="4121" cy="3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3" name="Picture 6" descr="abi_bams_table_1_6"/>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22922" b="80908"/>
            <a:stretch/>
          </p:blipFill>
          <p:spPr bwMode="auto">
            <a:xfrm>
              <a:off x="818" y="3690"/>
              <a:ext cx="4126"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57701" name="Slide Number Placeholder 1"/>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E99CAF7-4641-4713-8BBE-B68DDA858D14}" type="slidenum">
              <a:rPr lang="en-US" smtClean="0">
                <a:solidFill>
                  <a:srgbClr val="000000"/>
                </a:solidFill>
              </a:rPr>
              <a:pPr eaLnBrk="1" hangingPunct="1"/>
              <a:t>6</a:t>
            </a:fld>
            <a:endParaRPr lang="en-US" smtClean="0">
              <a:solidFill>
                <a:srgbClr val="000000"/>
              </a:solidFill>
            </a:endParaRPr>
          </a:p>
        </p:txBody>
      </p:sp>
      <p:sp>
        <p:nvSpPr>
          <p:cNvPr id="8" name="Rounded Rectangle 7"/>
          <p:cNvSpPr>
            <a:spLocks noChangeArrowheads="1"/>
          </p:cNvSpPr>
          <p:nvPr/>
        </p:nvSpPr>
        <p:spPr bwMode="auto">
          <a:xfrm>
            <a:off x="314325" y="6248400"/>
            <a:ext cx="8505825" cy="609600"/>
          </a:xfrm>
          <a:prstGeom prst="roundRect">
            <a:avLst>
              <a:gd name="adj" fmla="val 16667"/>
            </a:avLst>
          </a:prstGeom>
          <a:solidFill>
            <a:srgbClr val="F79646"/>
          </a:solidFill>
          <a:ln w="38100">
            <a:solidFill>
              <a:schemeClr val="tx1"/>
            </a:solidFill>
            <a:round/>
            <a:headEnd/>
            <a:tailEnd/>
          </a:ln>
          <a:effectLst>
            <a:outerShdw blurRad="63500" dist="20000" dir="5400000" rotWithShape="0">
              <a:srgbClr val="000000">
                <a:alpha val="37999"/>
              </a:srgbClr>
            </a:outerShdw>
          </a:effectLst>
        </p:spPr>
        <p:txBody>
          <a:bodyPr anchor="ctr"/>
          <a:ls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algn="ctr">
              <a:defRPr/>
            </a:pPr>
            <a:r>
              <a:rPr lang="en-US" sz="2000" b="1" dirty="0" smtClean="0">
                <a:solidFill>
                  <a:srgbClr val="000000"/>
                </a:solidFill>
              </a:rPr>
              <a:t>10 infrared bands on the ABI, compared to four on today’s imager </a:t>
            </a:r>
            <a:endParaRPr lang="en-US" sz="2000" b="1" dirty="0">
              <a:solidFill>
                <a:srgbClr val="000000"/>
              </a:solidFill>
            </a:endParaRPr>
          </a:p>
        </p:txBody>
      </p:sp>
      <p:sp>
        <p:nvSpPr>
          <p:cNvPr id="9" name="TextBox 8"/>
          <p:cNvSpPr txBox="1"/>
          <p:nvPr/>
        </p:nvSpPr>
        <p:spPr>
          <a:xfrm>
            <a:off x="2113358" y="5407223"/>
            <a:ext cx="1239442" cy="307777"/>
          </a:xfrm>
          <a:prstGeom prst="rect">
            <a:avLst/>
          </a:prstGeom>
          <a:noFill/>
        </p:spPr>
        <p:txBody>
          <a:bodyPr wrap="none" rtlCol="0">
            <a:spAutoFit/>
          </a:bodyPr>
          <a:lstStyle/>
          <a:p>
            <a:r>
              <a:rPr lang="en-US" sz="1400" dirty="0">
                <a:solidFill>
                  <a:srgbClr val="000000"/>
                </a:solidFill>
              </a:rPr>
              <a:t>Approximate:</a:t>
            </a:r>
          </a:p>
        </p:txBody>
      </p:sp>
    </p:spTree>
    <p:extLst>
      <p:ext uri="{BB962C8B-B14F-4D97-AF65-F5344CB8AC3E}">
        <p14:creationId xmlns:p14="http://schemas.microsoft.com/office/powerpoint/2010/main" val="118526278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BI_PixelArea_1km_GOES_Test_CONUS_MESOs"/>
          <p:cNvPicPr>
            <a:picLocks noGrp="1" noChangeAspect="1"/>
          </p:cNvPicPr>
          <p:nvPr isPhoto="1"/>
        </p:nvPicPr>
        <p:blipFill>
          <a:blip r:embed="rId3">
            <a:lum/>
            <a:extLst>
              <a:ext uri="{28A0092B-C50C-407E-A947-70E740481C1C}">
                <a14:useLocalDpi xmlns:a14="http://schemas.microsoft.com/office/drawing/2010/main" val="0"/>
              </a:ext>
            </a:extLst>
          </a:blip>
          <a:stretch>
            <a:fillRect/>
          </a:stretch>
        </p:blipFill>
        <p:spPr>
          <a:xfrm>
            <a:off x="830263" y="0"/>
            <a:ext cx="7481887" cy="6858000"/>
          </a:xfrm>
          <a:prstGeom prst="rect">
            <a:avLst/>
          </a:prstGeom>
          <a:noFill/>
          <a:ln>
            <a:noFill/>
          </a:ln>
        </p:spPr>
      </p:pic>
      <p:sp>
        <p:nvSpPr>
          <p:cNvPr id="4" name="TextBox 3"/>
          <p:cNvSpPr txBox="1"/>
          <p:nvPr/>
        </p:nvSpPr>
        <p:spPr>
          <a:xfrm>
            <a:off x="990600" y="239917"/>
            <a:ext cx="1981200" cy="830997"/>
          </a:xfrm>
          <a:prstGeom prst="rect">
            <a:avLst/>
          </a:prstGeom>
          <a:noFill/>
        </p:spPr>
        <p:txBody>
          <a:bodyPr wrap="square" rtlCol="0">
            <a:spAutoFit/>
          </a:bodyPr>
          <a:lstStyle/>
          <a:p>
            <a:r>
              <a:rPr lang="en-US" sz="1600" dirty="0" err="1">
                <a:solidFill>
                  <a:prstClr val="black"/>
                </a:solidFill>
              </a:rPr>
              <a:t>Meso</a:t>
            </a:r>
            <a:r>
              <a:rPr lang="en-US" sz="1600" dirty="0">
                <a:solidFill>
                  <a:prstClr val="black"/>
                </a:solidFill>
              </a:rPr>
              <a:t>-scale box locations are movable</a:t>
            </a:r>
          </a:p>
        </p:txBody>
      </p:sp>
      <p:sp>
        <p:nvSpPr>
          <p:cNvPr id="5" name="TextBox 4"/>
          <p:cNvSpPr txBox="1"/>
          <p:nvPr/>
        </p:nvSpPr>
        <p:spPr>
          <a:xfrm>
            <a:off x="3886200" y="3200400"/>
            <a:ext cx="1066800" cy="338554"/>
          </a:xfrm>
          <a:prstGeom prst="rect">
            <a:avLst/>
          </a:prstGeom>
          <a:noFill/>
        </p:spPr>
        <p:txBody>
          <a:bodyPr wrap="square" rtlCol="0">
            <a:spAutoFit/>
          </a:bodyPr>
          <a:lstStyle/>
          <a:p>
            <a:r>
              <a:rPr lang="en-US" sz="1600" dirty="0">
                <a:solidFill>
                  <a:prstClr val="white"/>
                </a:solidFill>
              </a:rPr>
              <a:t>15 min</a:t>
            </a:r>
          </a:p>
        </p:txBody>
      </p:sp>
      <p:sp>
        <p:nvSpPr>
          <p:cNvPr id="6" name="TextBox 5"/>
          <p:cNvSpPr txBox="1"/>
          <p:nvPr/>
        </p:nvSpPr>
        <p:spPr>
          <a:xfrm>
            <a:off x="4572000" y="1676400"/>
            <a:ext cx="1066800" cy="338554"/>
          </a:xfrm>
          <a:prstGeom prst="rect">
            <a:avLst/>
          </a:prstGeom>
          <a:noFill/>
        </p:spPr>
        <p:txBody>
          <a:bodyPr wrap="square" rtlCol="0">
            <a:spAutoFit/>
          </a:bodyPr>
          <a:lstStyle/>
          <a:p>
            <a:r>
              <a:rPr lang="en-US" sz="1600" dirty="0">
                <a:solidFill>
                  <a:prstClr val="white"/>
                </a:solidFill>
              </a:rPr>
              <a:t>5 min</a:t>
            </a:r>
          </a:p>
        </p:txBody>
      </p:sp>
      <p:sp>
        <p:nvSpPr>
          <p:cNvPr id="7" name="TextBox 6"/>
          <p:cNvSpPr txBox="1"/>
          <p:nvPr/>
        </p:nvSpPr>
        <p:spPr>
          <a:xfrm>
            <a:off x="3429000" y="1295400"/>
            <a:ext cx="1066800" cy="338554"/>
          </a:xfrm>
          <a:prstGeom prst="rect">
            <a:avLst/>
          </a:prstGeom>
          <a:noFill/>
        </p:spPr>
        <p:txBody>
          <a:bodyPr wrap="square" rtlCol="0">
            <a:spAutoFit/>
          </a:bodyPr>
          <a:lstStyle/>
          <a:p>
            <a:r>
              <a:rPr lang="en-US" sz="1600" dirty="0">
                <a:solidFill>
                  <a:prstClr val="white"/>
                </a:solidFill>
              </a:rPr>
              <a:t>1 min</a:t>
            </a:r>
          </a:p>
        </p:txBody>
      </p:sp>
      <p:sp>
        <p:nvSpPr>
          <p:cNvPr id="8" name="TextBox 7"/>
          <p:cNvSpPr txBox="1"/>
          <p:nvPr/>
        </p:nvSpPr>
        <p:spPr>
          <a:xfrm>
            <a:off x="5562600" y="2328446"/>
            <a:ext cx="1066800" cy="338554"/>
          </a:xfrm>
          <a:prstGeom prst="rect">
            <a:avLst/>
          </a:prstGeom>
          <a:noFill/>
        </p:spPr>
        <p:txBody>
          <a:bodyPr wrap="square" rtlCol="0">
            <a:spAutoFit/>
          </a:bodyPr>
          <a:lstStyle/>
          <a:p>
            <a:r>
              <a:rPr lang="en-US" sz="1600" dirty="0">
                <a:solidFill>
                  <a:prstClr val="white"/>
                </a:solidFill>
              </a:rPr>
              <a:t>1 min</a:t>
            </a:r>
          </a:p>
        </p:txBody>
      </p:sp>
    </p:spTree>
    <p:extLst>
      <p:ext uri="{BB962C8B-B14F-4D97-AF65-F5344CB8AC3E}">
        <p14:creationId xmlns:p14="http://schemas.microsoft.com/office/powerpoint/2010/main" val="137892800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 y="133350"/>
            <a:ext cx="8686800" cy="1466850"/>
          </a:xfrm>
        </p:spPr>
        <p:txBody>
          <a:bodyPr>
            <a:normAutofit fontScale="90000"/>
          </a:bodyPr>
          <a:lstStyle/>
          <a:p>
            <a:r>
              <a:rPr lang="en-US" sz="4000" b="1" dirty="0" smtClean="0"/>
              <a:t>Next Generation Geo Imagers</a:t>
            </a:r>
            <a:r>
              <a:rPr lang="en-US" sz="4000" dirty="0" smtClean="0"/>
              <a:t/>
            </a:r>
            <a:br>
              <a:rPr lang="en-US" sz="4000" dirty="0" smtClean="0"/>
            </a:br>
            <a:r>
              <a:rPr lang="en-US" sz="4000" dirty="0" smtClean="0"/>
              <a:t>(multi-spectral (&gt;11), on the order of 1km resolution, ~10 min FD)</a:t>
            </a:r>
            <a:endParaRPr lang="en-US" sz="4000" dirty="0"/>
          </a:p>
        </p:txBody>
      </p:sp>
      <p:sp>
        <p:nvSpPr>
          <p:cNvPr id="3" name="Subtitle 2"/>
          <p:cNvSpPr>
            <a:spLocks noGrp="1"/>
          </p:cNvSpPr>
          <p:nvPr>
            <p:ph type="subTitle" idx="1"/>
          </p:nvPr>
        </p:nvSpPr>
        <p:spPr>
          <a:xfrm>
            <a:off x="990600" y="1828800"/>
            <a:ext cx="7086600" cy="4724400"/>
          </a:xfrm>
          <a:solidFill>
            <a:srgbClr val="0070C0"/>
          </a:solidFill>
        </p:spPr>
        <p:txBody>
          <a:bodyPr>
            <a:normAutofit fontScale="92500" lnSpcReduction="10000"/>
          </a:bodyPr>
          <a:lstStyle/>
          <a:p>
            <a:pPr algn="l"/>
            <a:r>
              <a:rPr lang="en-US" dirty="0" smtClean="0">
                <a:solidFill>
                  <a:schemeClr val="bg1"/>
                </a:solidFill>
              </a:rPr>
              <a:t>2002 – SEVIRI (MSG) </a:t>
            </a:r>
            <a:r>
              <a:rPr lang="en-US" i="1" dirty="0" smtClean="0">
                <a:solidFill>
                  <a:schemeClr val="bg1"/>
                </a:solidFill>
              </a:rPr>
              <a:t>Europe</a:t>
            </a:r>
          </a:p>
          <a:p>
            <a:pPr algn="l"/>
            <a:r>
              <a:rPr lang="en-US" dirty="0" smtClean="0">
                <a:solidFill>
                  <a:schemeClr val="bg1"/>
                </a:solidFill>
              </a:rPr>
              <a:t>2014 – AHI (Himawari-8) </a:t>
            </a:r>
            <a:r>
              <a:rPr lang="en-US" i="1" dirty="0" smtClean="0">
                <a:solidFill>
                  <a:schemeClr val="bg1"/>
                </a:solidFill>
              </a:rPr>
              <a:t>Japan</a:t>
            </a:r>
          </a:p>
          <a:p>
            <a:pPr algn="l"/>
            <a:r>
              <a:rPr lang="en-US" dirty="0" smtClean="0">
                <a:solidFill>
                  <a:schemeClr val="bg1"/>
                </a:solidFill>
              </a:rPr>
              <a:t>2016 – ABI (GOES-R) </a:t>
            </a:r>
            <a:r>
              <a:rPr lang="en-US" i="1" dirty="0" smtClean="0">
                <a:solidFill>
                  <a:schemeClr val="bg1"/>
                </a:solidFill>
              </a:rPr>
              <a:t>USA</a:t>
            </a:r>
          </a:p>
          <a:p>
            <a:pPr algn="l"/>
            <a:r>
              <a:rPr lang="en-US" dirty="0" smtClean="0">
                <a:solidFill>
                  <a:schemeClr val="bg1"/>
                </a:solidFill>
              </a:rPr>
              <a:t>2016 – AGRI (FY4) </a:t>
            </a:r>
            <a:r>
              <a:rPr lang="en-US" i="1" dirty="0" smtClean="0">
                <a:solidFill>
                  <a:schemeClr val="bg1"/>
                </a:solidFill>
              </a:rPr>
              <a:t>China</a:t>
            </a:r>
          </a:p>
          <a:p>
            <a:pPr algn="l"/>
            <a:r>
              <a:rPr lang="en-US" dirty="0">
                <a:solidFill>
                  <a:schemeClr val="bg1"/>
                </a:solidFill>
              </a:rPr>
              <a:t>2017 – MSU-GS (Electro-L</a:t>
            </a:r>
            <a:r>
              <a:rPr lang="en-US" dirty="0" smtClean="0">
                <a:solidFill>
                  <a:schemeClr val="bg1"/>
                </a:solidFill>
              </a:rPr>
              <a:t>) </a:t>
            </a:r>
            <a:r>
              <a:rPr lang="en-US" i="1" dirty="0" smtClean="0">
                <a:solidFill>
                  <a:schemeClr val="bg1"/>
                </a:solidFill>
              </a:rPr>
              <a:t>Russia</a:t>
            </a:r>
          </a:p>
          <a:p>
            <a:pPr algn="l"/>
            <a:r>
              <a:rPr lang="en-US" i="1" dirty="0" smtClean="0">
                <a:solidFill>
                  <a:schemeClr val="bg1"/>
                </a:solidFill>
              </a:rPr>
              <a:t>2017 – </a:t>
            </a:r>
            <a:r>
              <a:rPr lang="en-US" dirty="0" smtClean="0">
                <a:solidFill>
                  <a:schemeClr val="bg1"/>
                </a:solidFill>
              </a:rPr>
              <a:t>ABI</a:t>
            </a:r>
            <a:r>
              <a:rPr lang="en-US" i="1" dirty="0" smtClean="0">
                <a:solidFill>
                  <a:schemeClr val="bg1"/>
                </a:solidFill>
              </a:rPr>
              <a:t> </a:t>
            </a:r>
            <a:r>
              <a:rPr lang="en-US" dirty="0" smtClean="0">
                <a:solidFill>
                  <a:schemeClr val="bg1"/>
                </a:solidFill>
              </a:rPr>
              <a:t>(GOES-S) </a:t>
            </a:r>
            <a:r>
              <a:rPr lang="en-US" i="1" dirty="0" smtClean="0">
                <a:solidFill>
                  <a:schemeClr val="bg1"/>
                </a:solidFill>
              </a:rPr>
              <a:t>USA</a:t>
            </a:r>
            <a:endParaRPr lang="en-US" i="1" dirty="0">
              <a:solidFill>
                <a:schemeClr val="bg1"/>
              </a:solidFill>
            </a:endParaRPr>
          </a:p>
          <a:p>
            <a:pPr algn="l"/>
            <a:r>
              <a:rPr lang="en-US" dirty="0" smtClean="0">
                <a:solidFill>
                  <a:schemeClr val="bg1"/>
                </a:solidFill>
              </a:rPr>
              <a:t>2018 – AMI (KOMPSAT-2A) </a:t>
            </a:r>
            <a:r>
              <a:rPr lang="en-US" i="1" dirty="0" smtClean="0">
                <a:solidFill>
                  <a:schemeClr val="bg1"/>
                </a:solidFill>
              </a:rPr>
              <a:t>Korea</a:t>
            </a:r>
          </a:p>
          <a:p>
            <a:pPr algn="l"/>
            <a:r>
              <a:rPr lang="en-US" dirty="0" smtClean="0">
                <a:solidFill>
                  <a:schemeClr val="bg1"/>
                </a:solidFill>
              </a:rPr>
              <a:t>2019 – FCI (MTG) </a:t>
            </a:r>
            <a:r>
              <a:rPr lang="en-US" i="1" dirty="0" smtClean="0">
                <a:solidFill>
                  <a:schemeClr val="bg1"/>
                </a:solidFill>
              </a:rPr>
              <a:t>Europe</a:t>
            </a:r>
          </a:p>
          <a:p>
            <a:pPr algn="l"/>
            <a:r>
              <a:rPr lang="en-US" i="1" dirty="0" smtClean="0">
                <a:solidFill>
                  <a:schemeClr val="bg1"/>
                </a:solidFill>
              </a:rPr>
              <a:t>202? </a:t>
            </a:r>
            <a:r>
              <a:rPr lang="en-US" dirty="0">
                <a:solidFill>
                  <a:schemeClr val="bg1"/>
                </a:solidFill>
              </a:rPr>
              <a:t>– </a:t>
            </a:r>
            <a:r>
              <a:rPr lang="en-US" dirty="0" smtClean="0">
                <a:solidFill>
                  <a:schemeClr val="bg1"/>
                </a:solidFill>
              </a:rPr>
              <a:t>anticipated ‘geo-like’ PCW. Canada</a:t>
            </a:r>
            <a:endParaRPr lang="en-US" i="1" dirty="0" smtClean="0">
              <a:solidFill>
                <a:schemeClr val="bg1"/>
              </a:solidFill>
            </a:endParaRPr>
          </a:p>
          <a:p>
            <a:pPr algn="l"/>
            <a:endParaRPr lang="en-US" dirty="0">
              <a:solidFill>
                <a:schemeClr val="bg1"/>
              </a:solidFill>
            </a:endParaRPr>
          </a:p>
          <a:p>
            <a:pPr algn="l"/>
            <a:endParaRPr lang="en-US" dirty="0" smtClean="0">
              <a:solidFill>
                <a:schemeClr val="bg1"/>
              </a:solidFill>
            </a:endParaRPr>
          </a:p>
          <a:p>
            <a:pPr algn="l"/>
            <a:endParaRPr lang="en-US" dirty="0" smtClean="0">
              <a:solidFill>
                <a:schemeClr val="bg1"/>
              </a:solidFill>
            </a:endParaRPr>
          </a:p>
          <a:p>
            <a:pPr algn="l"/>
            <a:endParaRPr lang="en-US" dirty="0">
              <a:solidFill>
                <a:schemeClr val="bg1"/>
              </a:solidFill>
            </a:endParaRPr>
          </a:p>
        </p:txBody>
      </p:sp>
      <p:sp>
        <p:nvSpPr>
          <p:cNvPr id="4" name="Slide Number Placeholder 3"/>
          <p:cNvSpPr>
            <a:spLocks noGrp="1"/>
          </p:cNvSpPr>
          <p:nvPr>
            <p:ph type="sldNum" sz="quarter" idx="12"/>
          </p:nvPr>
        </p:nvSpPr>
        <p:spPr/>
        <p:txBody>
          <a:bodyPr/>
          <a:lstStyle/>
          <a:p>
            <a:fld id="{E4EEEC4A-6F39-44AF-8E93-F6ECC0BB97A3}" type="slidenum">
              <a:rPr lang="en-US" smtClean="0">
                <a:solidFill>
                  <a:prstClr val="black">
                    <a:tint val="75000"/>
                  </a:prstClr>
                </a:solidFill>
              </a:rPr>
              <a:pPr/>
              <a:t>61</a:t>
            </a:fld>
            <a:endParaRPr lang="en-US" dirty="0">
              <a:solidFill>
                <a:prstClr val="black">
                  <a:tint val="75000"/>
                </a:prstClr>
              </a:solidFill>
            </a:endParaRPr>
          </a:p>
        </p:txBody>
      </p:sp>
    </p:spTree>
    <p:extLst>
      <p:ext uri="{BB962C8B-B14F-4D97-AF65-F5344CB8AC3E}">
        <p14:creationId xmlns:p14="http://schemas.microsoft.com/office/powerpoint/2010/main" val="3424108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solidFill>
                  <a:srgbClr val="FFFF00"/>
                </a:solidFill>
              </a:rPr>
              <a:t>From 1996</a:t>
            </a: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F7ACEED0-1977-4BB3-91B9-09FD0B2051CB}" type="slidenum">
              <a:rPr lang="en-US" smtClean="0">
                <a:solidFill>
                  <a:srgbClr val="000000"/>
                </a:solidFill>
              </a:rPr>
              <a:pPr>
                <a:defRPr/>
              </a:pPr>
              <a:t>7</a:t>
            </a:fld>
            <a:endParaRPr lang="en-US">
              <a:solidFill>
                <a:srgbClr val="000000"/>
              </a:solidFill>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721784"/>
            <a:ext cx="4953000" cy="3164416"/>
          </a:xfrm>
          <a:prstGeom prst="rect">
            <a:avLst/>
          </a:prstGeom>
        </p:spPr>
      </p:pic>
      <p:sp>
        <p:nvSpPr>
          <p:cNvPr id="5" name="TextBox 4"/>
          <p:cNvSpPr txBox="1"/>
          <p:nvPr/>
        </p:nvSpPr>
        <p:spPr>
          <a:xfrm>
            <a:off x="5591177" y="2795807"/>
            <a:ext cx="3352800" cy="1754326"/>
          </a:xfrm>
          <a:prstGeom prst="rect">
            <a:avLst/>
          </a:prstGeom>
          <a:noFill/>
        </p:spPr>
        <p:txBody>
          <a:bodyPr wrap="square" rtlCol="0">
            <a:spAutoFit/>
          </a:bodyPr>
          <a:lstStyle/>
          <a:p>
            <a:r>
              <a:rPr lang="en-US" dirty="0">
                <a:solidFill>
                  <a:srgbClr val="000000"/>
                </a:solidFill>
              </a:rPr>
              <a:t/>
            </a:r>
            <a:br>
              <a:rPr lang="en-US" dirty="0">
                <a:solidFill>
                  <a:srgbClr val="000000"/>
                </a:solidFill>
              </a:rPr>
            </a:br>
            <a:r>
              <a:rPr lang="en-US" dirty="0">
                <a:solidFill>
                  <a:srgbClr val="000000"/>
                </a:solidFill>
              </a:rPr>
              <a:t>"Full disk imaging in 10 minutes is sought and so is 1 minute rapid scan modes over limited areas of say 1000 x 1000 km."</a:t>
            </a:r>
          </a:p>
        </p:txBody>
      </p:sp>
      <p:sp>
        <p:nvSpPr>
          <p:cNvPr id="6" name="TextBox 5"/>
          <p:cNvSpPr txBox="1"/>
          <p:nvPr/>
        </p:nvSpPr>
        <p:spPr>
          <a:xfrm>
            <a:off x="137302" y="3886200"/>
            <a:ext cx="5139548" cy="369332"/>
          </a:xfrm>
          <a:prstGeom prst="rect">
            <a:avLst/>
          </a:prstGeom>
          <a:noFill/>
        </p:spPr>
        <p:txBody>
          <a:bodyPr wrap="none" rtlCol="0">
            <a:spAutoFit/>
          </a:bodyPr>
          <a:lstStyle/>
          <a:p>
            <a:r>
              <a:rPr lang="en-US" i="1" dirty="0">
                <a:solidFill>
                  <a:srgbClr val="000000"/>
                </a:solidFill>
              </a:rPr>
              <a:t>“These satellites could be first </a:t>
            </a:r>
            <a:r>
              <a:rPr lang="en-US" dirty="0">
                <a:solidFill>
                  <a:srgbClr val="000000"/>
                </a:solidFill>
              </a:rPr>
              <a:t>launched </a:t>
            </a:r>
            <a:r>
              <a:rPr lang="en-US" i="1" dirty="0">
                <a:solidFill>
                  <a:srgbClr val="000000"/>
                </a:solidFill>
              </a:rPr>
              <a:t>in 2008”</a:t>
            </a:r>
            <a:endParaRPr lang="en-US" dirty="0">
              <a:solidFill>
                <a:srgbClr val="000000"/>
              </a:solidFill>
            </a:endParaRPr>
          </a:p>
        </p:txBody>
      </p:sp>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t="17663"/>
          <a:stretch/>
        </p:blipFill>
        <p:spPr>
          <a:xfrm>
            <a:off x="5334002" y="1655618"/>
            <a:ext cx="3867150" cy="1403837"/>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1666" y="4654486"/>
            <a:ext cx="7021734" cy="2127314"/>
          </a:xfrm>
          <a:prstGeom prst="rect">
            <a:avLst/>
          </a:prstGeom>
        </p:spPr>
      </p:pic>
    </p:spTree>
    <p:extLst>
      <p:ext uri="{BB962C8B-B14F-4D97-AF65-F5344CB8AC3E}">
        <p14:creationId xmlns:p14="http://schemas.microsoft.com/office/powerpoint/2010/main" val="12851428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FFFF00"/>
                </a:solidFill>
              </a:rPr>
              <a:t>Late 1990s</a:t>
            </a:r>
            <a:endParaRPr lang="en-US" dirty="0">
              <a:solidFill>
                <a:srgbClr val="FFFF00"/>
              </a:solidFill>
            </a:endParaRPr>
          </a:p>
        </p:txBody>
      </p:sp>
      <p:sp>
        <p:nvSpPr>
          <p:cNvPr id="3" name="Slide Number Placeholder 2"/>
          <p:cNvSpPr>
            <a:spLocks noGrp="1"/>
          </p:cNvSpPr>
          <p:nvPr>
            <p:ph type="sldNum" sz="quarter" idx="12"/>
          </p:nvPr>
        </p:nvSpPr>
        <p:spPr/>
        <p:txBody>
          <a:bodyPr/>
          <a:lstStyle/>
          <a:p>
            <a:pPr>
              <a:defRPr/>
            </a:pPr>
            <a:fld id="{F7ACEED0-1977-4BB3-91B9-09FD0B2051CB}" type="slidenum">
              <a:rPr lang="en-US" smtClean="0">
                <a:solidFill>
                  <a:srgbClr val="000000"/>
                </a:solidFill>
              </a:rPr>
              <a:pPr>
                <a:defRPr/>
              </a:pPr>
              <a:t>8</a:t>
            </a:fld>
            <a:endParaRPr lang="en-US">
              <a:solidFill>
                <a:srgbClr val="00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26128"/>
            <a:ext cx="9144000" cy="3805743"/>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628" y="0"/>
            <a:ext cx="6432744" cy="6858000"/>
          </a:xfrm>
          <a:prstGeom prst="rect">
            <a:avLst/>
          </a:prstGeom>
        </p:spPr>
      </p:pic>
      <p:sp>
        <p:nvSpPr>
          <p:cNvPr id="6" name="Oval 5"/>
          <p:cNvSpPr/>
          <p:nvPr/>
        </p:nvSpPr>
        <p:spPr>
          <a:xfrm>
            <a:off x="6324600" y="1676400"/>
            <a:ext cx="1066800" cy="609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248400" y="3505200"/>
            <a:ext cx="1066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00800" y="5181600"/>
            <a:ext cx="10668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5874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itle 2"/>
          <p:cNvSpPr>
            <a:spLocks noGrp="1"/>
          </p:cNvSpPr>
          <p:nvPr>
            <p:ph type="title"/>
          </p:nvPr>
        </p:nvSpPr>
        <p:spPr/>
        <p:txBody>
          <a:bodyPr/>
          <a:lstStyle/>
          <a:p>
            <a:pPr eaLnBrk="1" hangingPunct="1"/>
            <a:r>
              <a:rPr lang="en-US" dirty="0" smtClean="0">
                <a:solidFill>
                  <a:srgbClr val="FFFF00"/>
                </a:solidFill>
              </a:rPr>
              <a:t>Outline</a:t>
            </a:r>
          </a:p>
        </p:txBody>
      </p:sp>
      <p:sp>
        <p:nvSpPr>
          <p:cNvPr id="104452" name="Slide Number Placeholder 4"/>
          <p:cNvSpPr>
            <a:spLocks noGrp="1"/>
          </p:cNvSpPr>
          <p:nvPr>
            <p:ph type="sldNum" sz="quarter" idx="12"/>
          </p:nvPr>
        </p:nvSpPr>
        <p:spPr>
          <a:noFill/>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2F4914A6-2A92-4790-A36D-282932745CB9}" type="slidenum">
              <a:rPr lang="en-US" smtClean="0">
                <a:solidFill>
                  <a:srgbClr val="000000"/>
                </a:solidFill>
              </a:rPr>
              <a:pPr eaLnBrk="1" hangingPunct="1"/>
              <a:t>9</a:t>
            </a:fld>
            <a:endParaRPr lang="en-US" smtClean="0">
              <a:solidFill>
                <a:srgbClr val="000000"/>
              </a:solidFill>
            </a:endParaRPr>
          </a:p>
        </p:txBody>
      </p:sp>
      <p:sp>
        <p:nvSpPr>
          <p:cNvPr id="104453" name="TextBox 2"/>
          <p:cNvSpPr txBox="1">
            <a:spLocks noChangeArrowheads="1"/>
          </p:cNvSpPr>
          <p:nvPr/>
        </p:nvSpPr>
        <p:spPr bwMode="auto">
          <a:xfrm>
            <a:off x="7162800" y="6523038"/>
            <a:ext cx="1541463" cy="258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r>
              <a:rPr lang="en-US">
                <a:solidFill>
                  <a:srgbClr val="000000"/>
                </a:solidFill>
              </a:rPr>
              <a:t>Lockheed Martin</a:t>
            </a:r>
          </a:p>
        </p:txBody>
      </p:sp>
      <p:sp>
        <p:nvSpPr>
          <p:cNvPr id="10" name="Content Placeholder 3"/>
          <p:cNvSpPr>
            <a:spLocks noGrp="1"/>
          </p:cNvSpPr>
          <p:nvPr>
            <p:ph idx="1"/>
          </p:nvPr>
        </p:nvSpPr>
        <p:spPr>
          <a:xfrm>
            <a:off x="381000" y="1219200"/>
            <a:ext cx="8229600" cy="4525963"/>
          </a:xfrm>
        </p:spPr>
        <p:txBody>
          <a:bodyPr/>
          <a:lstStyle/>
          <a:p>
            <a:pPr eaLnBrk="1" hangingPunct="1"/>
            <a:r>
              <a:rPr lang="en-US" dirty="0">
                <a:solidFill>
                  <a:schemeClr val="bg1"/>
                </a:solidFill>
              </a:rPr>
              <a:t>GOES-R series ABI</a:t>
            </a:r>
          </a:p>
          <a:p>
            <a:pPr lvl="1" eaLnBrk="1" hangingPunct="1"/>
            <a:r>
              <a:rPr lang="en-US" dirty="0">
                <a:solidFill>
                  <a:schemeClr val="bg1"/>
                </a:solidFill>
              </a:rPr>
              <a:t>Overview</a:t>
            </a:r>
          </a:p>
          <a:p>
            <a:pPr lvl="1" eaLnBrk="1" hangingPunct="1"/>
            <a:r>
              <a:rPr lang="en-US" dirty="0">
                <a:solidFill>
                  <a:srgbClr val="FFFF00"/>
                </a:solidFill>
              </a:rPr>
              <a:t>Spectral</a:t>
            </a:r>
          </a:p>
          <a:p>
            <a:pPr lvl="1" eaLnBrk="1" hangingPunct="1"/>
            <a:r>
              <a:rPr lang="en-US" dirty="0">
                <a:solidFill>
                  <a:schemeClr val="bg1"/>
                </a:solidFill>
              </a:rPr>
              <a:t>Spatial</a:t>
            </a:r>
          </a:p>
          <a:p>
            <a:pPr lvl="1" eaLnBrk="1" hangingPunct="1"/>
            <a:r>
              <a:rPr lang="en-US" dirty="0">
                <a:solidFill>
                  <a:schemeClr val="bg1"/>
                </a:solidFill>
              </a:rPr>
              <a:t>Temporal </a:t>
            </a:r>
          </a:p>
          <a:p>
            <a:pPr eaLnBrk="1" hangingPunct="1"/>
            <a:r>
              <a:rPr lang="en-US" dirty="0">
                <a:solidFill>
                  <a:schemeClr val="bg1"/>
                </a:solidFill>
              </a:rPr>
              <a:t>ABS</a:t>
            </a:r>
          </a:p>
          <a:p>
            <a:pPr eaLnBrk="1" hangingPunct="1"/>
            <a:r>
              <a:rPr lang="en-US" dirty="0">
                <a:solidFill>
                  <a:schemeClr val="bg1"/>
                </a:solidFill>
              </a:rPr>
              <a:t>Summary</a:t>
            </a: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05400" y="1227138"/>
            <a:ext cx="3530600" cy="5295900"/>
          </a:xfrm>
          <a:prstGeom prst="rect">
            <a:avLst/>
          </a:prstGeom>
          <a:ln>
            <a:solidFill>
              <a:schemeClr val="tx1"/>
            </a:solidFill>
          </a:ln>
        </p:spPr>
      </p:pic>
    </p:spTree>
    <p:extLst>
      <p:ext uri="{BB962C8B-B14F-4D97-AF65-F5344CB8AC3E}">
        <p14:creationId xmlns:p14="http://schemas.microsoft.com/office/powerpoint/2010/main" val="3030026334"/>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C:\Documents and Settings\justins\Desktop\co2-h2o\multi_700_900_zoom.png"/>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27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Blank Presentation">
  <a:themeElements>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pot">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pot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pot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pot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pot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pot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pot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pot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9_Default Design">
  <a:themeElements>
    <a:clrScheme name="Custom 7">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FFFF00"/>
      </a:hlink>
      <a:folHlink>
        <a:srgbClr val="FFFFFF"/>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STAR External Review">
  <a:themeElements>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R External Review">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AR External Review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R External Review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R External Review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R External Review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R External Review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R External Review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R External Review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R External Review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R External Review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R External Review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R External Review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R External Review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258</TotalTime>
  <Words>4259</Words>
  <Application>Microsoft Office PowerPoint</Application>
  <PresentationFormat>On-screen Show (4:3)</PresentationFormat>
  <Paragraphs>815</Paragraphs>
  <Slides>61</Slides>
  <Notes>33</Notes>
  <HiddenSlides>0</HiddenSlides>
  <MMClips>2</MMClips>
  <ScaleCrop>false</ScaleCrop>
  <HeadingPairs>
    <vt:vector size="6" baseType="variant">
      <vt:variant>
        <vt:lpstr>Theme</vt:lpstr>
      </vt:variant>
      <vt:variant>
        <vt:i4>19</vt:i4>
      </vt:variant>
      <vt:variant>
        <vt:lpstr>Embedded OLE Servers</vt:lpstr>
      </vt:variant>
      <vt:variant>
        <vt:i4>3</vt:i4>
      </vt:variant>
      <vt:variant>
        <vt:lpstr>Slide Titles</vt:lpstr>
      </vt:variant>
      <vt:variant>
        <vt:i4>61</vt:i4>
      </vt:variant>
    </vt:vector>
  </HeadingPairs>
  <TitlesOfParts>
    <vt:vector size="83" baseType="lpstr">
      <vt:lpstr>Office Theme</vt:lpstr>
      <vt:lpstr>26_Default Design</vt:lpstr>
      <vt:lpstr>Default Design</vt:lpstr>
      <vt:lpstr>1_Default Design</vt:lpstr>
      <vt:lpstr>5_Default Design</vt:lpstr>
      <vt:lpstr>STAR External Review</vt:lpstr>
      <vt:lpstr>1_Office Theme</vt:lpstr>
      <vt:lpstr>9_Default Design</vt:lpstr>
      <vt:lpstr>2_Default Design</vt:lpstr>
      <vt:lpstr>11_Office Theme</vt:lpstr>
      <vt:lpstr>27_Default Design</vt:lpstr>
      <vt:lpstr>1_Blank Presentation</vt:lpstr>
      <vt:lpstr>5_Blank Presentation</vt:lpstr>
      <vt:lpstr>8_Default Design</vt:lpstr>
      <vt:lpstr>23_Default Design</vt:lpstr>
      <vt:lpstr>2_Office Theme</vt:lpstr>
      <vt:lpstr>3_Office Theme</vt:lpstr>
      <vt:lpstr>18_Default Design</vt:lpstr>
      <vt:lpstr>19_Default Design</vt:lpstr>
      <vt:lpstr>Document</vt:lpstr>
      <vt:lpstr>Paint Shop Pro Image</vt:lpstr>
      <vt:lpstr>Chart</vt:lpstr>
      <vt:lpstr>PowerPoint Presentation</vt:lpstr>
      <vt:lpstr>Outline</vt:lpstr>
      <vt:lpstr>The Advanced Baseline Imager:</vt:lpstr>
      <vt:lpstr>Advanced Baseline Imager</vt:lpstr>
      <vt:lpstr>ABI spectral bands 1-6</vt:lpstr>
      <vt:lpstr>ABI spectral bands 7-16</vt:lpstr>
      <vt:lpstr>From 1996</vt:lpstr>
      <vt:lpstr>Late 1990s</vt:lpstr>
      <vt:lpstr>Outline</vt:lpstr>
      <vt:lpstr>Mission Planning</vt:lpstr>
      <vt:lpstr>1   0.52 – 0.72 0.62 Visible  Daytime clouds, fog     8   1.3 – 1.9 1.6 Near IR  Daytime clouds/snow, water/ice clouds  2   3.8  –  4.0  3.9 Shortwave IR Nighttime low clouds, fog, fire detection  3   6.5  –  7.0 6.75 Water Vapor 1 Upper tropospheric flow, winds   6   7.0  –  7.5 7.25 Water Vapor 2 Mid tropospheric flow, winds        4  10.2 – 11.2 10.7 IR Window 3 Clouds, low-level water vapor, fog, winds  5   11.5 – 12.5  12.0 IR Window 4 Low-level water vapor, volcanic ash    7   13.2 – 13.8 13.5 Carbon Dioxide Cloud-top parameters, heights for winds  </vt:lpstr>
      <vt:lpstr>    0.59 – 0.69 0.64 Visible  Daytime cloud, smoke, fog       0.81 ­ 0.91   0.86*  Solar window Daytime cloud, NDVI, fog, aerosol, ocean studies       1.36 - 1.39 1.375*  Near IR  Daytime thin cirrus detection         1.58 – 1.64 1.61 Near IR  Daytime clouds/snow, water/ice clouds      3.8  –  4.0  3.9 Shortwave IR Nighttime low clouds, fog, fire detection      5.7  –  6.6 6.15 Water Vapor 1 Upper tropospheric flow, winds       6.8  –  7.2 7.0 Water Vapor 2 Mid tropospheric flow, winds       8.3  –  8.7 8.5*  IR Window 1 Sulfuric acid aerosols, cloud phase      10.1 – 10.6 10.35*  IR Window 2 Cloud particle size, sfc properties       10.8 – 11.6 11.2 IR Window 3 Clouds, low-level water vapor, fog, winds, SST     11.8 – 12.8  12.3 IR Window 4 Low-level water vapor, volcanic ash, SST       13.0 – 13.6 13.3 Carbon Dioxide Cloud-top parameters, heights for winds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ABI -- 8.5 m Based on MODIS used with ABI window channels to separate water from ice clouds</vt:lpstr>
      <vt:lpstr>Ackerman memo (1989)</vt:lpstr>
      <vt:lpstr>ABI Band “Champions”</vt:lpstr>
      <vt:lpstr>ABI (10.35 m) Examples of MAS 0.66, 10.5-11.0, and 8.6-10.5 um reveal utility of new IR window for seeing through clouds to ice floes </vt:lpstr>
      <vt:lpstr>PowerPoint Presentation</vt:lpstr>
      <vt:lpstr>PowerPoint Presentation</vt:lpstr>
      <vt:lpstr>PowerPoint Presentation</vt:lpstr>
      <vt:lpstr>Outline</vt:lpstr>
      <vt:lpstr>MTSAT vs AHI (Spatial)</vt:lpstr>
      <vt:lpstr>Outline</vt:lpstr>
      <vt:lpstr>PowerPoint Presentation</vt:lpstr>
      <vt:lpstr>PowerPoint Presentation</vt:lpstr>
      <vt:lpstr>PowerPoint Presentation</vt:lpstr>
      <vt:lpstr>PowerPoint Presentation</vt:lpstr>
      <vt:lpstr>Outline</vt:lpstr>
      <vt:lpstr>High Spectral Resolution IR</vt:lpstr>
      <vt:lpstr>Why do we need a high spectral resolution sounder?</vt:lpstr>
      <vt:lpstr>PowerPoint Presentation</vt:lpstr>
      <vt:lpstr>Outline</vt:lpstr>
      <vt:lpstr>Huge, Great, Epic, Cosmic Progress!</vt:lpstr>
      <vt:lpstr>PowerPoint Presentation</vt:lpstr>
      <vt:lpstr>Summary</vt:lpstr>
      <vt:lpstr>PowerPoint Presentation</vt:lpstr>
      <vt:lpstr>Geostationary Imagers: Number of Spectral bands (~ resolution)</vt:lpstr>
      <vt:lpstr>Geostationary Imagers:  Spatial Resolution (approximate)</vt:lpstr>
      <vt:lpstr>Geostationary Imagers:  Temporal Resolution</vt:lpstr>
      <vt:lpstr>Approximate spectral and spatial resolutions of US GOES Imagers</vt:lpstr>
      <vt:lpstr>Thanks to…</vt:lpstr>
      <vt:lpstr>Acknowledgements</vt:lpstr>
      <vt:lpstr>Back-up</vt:lpstr>
      <vt:lpstr>Web page</vt:lpstr>
      <vt:lpstr>GOES-R ABI Weighting Functions</vt:lpstr>
      <vt:lpstr>GOES-13 Sounder WFs</vt:lpstr>
      <vt:lpstr>PowerPoint Presentation</vt:lpstr>
      <vt:lpstr>PowerPoint Presentation</vt:lpstr>
      <vt:lpstr>PowerPoint Presentation</vt:lpstr>
      <vt:lpstr>Next Generation Geo Imagers (multi-spectral (&gt;11), on the order of 1km resolution, ~10 min FD)</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Schmit</dc:creator>
  <cp:lastModifiedBy>Tim Schmit</cp:lastModifiedBy>
  <cp:revision>15</cp:revision>
  <dcterms:created xsi:type="dcterms:W3CDTF">2015-12-31T16:43:06Z</dcterms:created>
  <dcterms:modified xsi:type="dcterms:W3CDTF">2016-01-07T17:04:15Z</dcterms:modified>
</cp:coreProperties>
</file>