
<file path=[Content_Types].xml><?xml version="1.0" encoding="utf-8"?>
<Types xmlns="http://schemas.openxmlformats.org/package/2006/content-types">
  <Default Extension="png" ContentType="image/png"/>
  <Default Extension="jpeg" ContentType="image/jpeg"/>
  <Default Extension="mov" ContentType="video/unknown"/>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2.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3.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4.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5.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6" r:id="rId4"/>
    <p:sldMasterId id="2147483698" r:id="rId5"/>
    <p:sldMasterId id="2147483710" r:id="rId6"/>
    <p:sldMasterId id="2147483723" r:id="rId7"/>
    <p:sldMasterId id="2147483736" r:id="rId8"/>
    <p:sldMasterId id="2147483750" r:id="rId9"/>
    <p:sldMasterId id="2147483762" r:id="rId10"/>
    <p:sldMasterId id="2147483776" r:id="rId11"/>
    <p:sldMasterId id="2147483790" r:id="rId12"/>
    <p:sldMasterId id="2147483802" r:id="rId13"/>
    <p:sldMasterId id="2147483849" r:id="rId14"/>
    <p:sldMasterId id="2147483861" r:id="rId15"/>
    <p:sldMasterId id="2147483873" r:id="rId16"/>
  </p:sldMasterIdLst>
  <p:notesMasterIdLst>
    <p:notesMasterId r:id="rId63"/>
  </p:notesMasterIdLst>
  <p:sldIdLst>
    <p:sldId id="256" r:id="rId17"/>
    <p:sldId id="257" r:id="rId18"/>
    <p:sldId id="258" r:id="rId19"/>
    <p:sldId id="259" r:id="rId20"/>
    <p:sldId id="260" r:id="rId21"/>
    <p:sldId id="261" r:id="rId22"/>
    <p:sldId id="262" r:id="rId23"/>
    <p:sldId id="263" r:id="rId24"/>
    <p:sldId id="264" r:id="rId25"/>
    <p:sldId id="265" r:id="rId26"/>
    <p:sldId id="266" r:id="rId27"/>
    <p:sldId id="267" r:id="rId28"/>
    <p:sldId id="268" r:id="rId29"/>
    <p:sldId id="301" r:id="rId30"/>
    <p:sldId id="269" r:id="rId31"/>
    <p:sldId id="271" r:id="rId32"/>
    <p:sldId id="278" r:id="rId33"/>
    <p:sldId id="273" r:id="rId34"/>
    <p:sldId id="274" r:id="rId35"/>
    <p:sldId id="275" r:id="rId36"/>
    <p:sldId id="276" r:id="rId37"/>
    <p:sldId id="277" r:id="rId38"/>
    <p:sldId id="270" r:id="rId39"/>
    <p:sldId id="279" r:id="rId40"/>
    <p:sldId id="282" r:id="rId41"/>
    <p:sldId id="298" r:id="rId42"/>
    <p:sldId id="299" r:id="rId43"/>
    <p:sldId id="300" r:id="rId44"/>
    <p:sldId id="281" r:id="rId45"/>
    <p:sldId id="303" r:id="rId46"/>
    <p:sldId id="304" r:id="rId47"/>
    <p:sldId id="283" r:id="rId48"/>
    <p:sldId id="284" r:id="rId49"/>
    <p:sldId id="285" r:id="rId50"/>
    <p:sldId id="286" r:id="rId51"/>
    <p:sldId id="308" r:id="rId52"/>
    <p:sldId id="302" r:id="rId53"/>
    <p:sldId id="297" r:id="rId54"/>
    <p:sldId id="305" r:id="rId55"/>
    <p:sldId id="306" r:id="rId56"/>
    <p:sldId id="307" r:id="rId57"/>
    <p:sldId id="296" r:id="rId58"/>
    <p:sldId id="287" r:id="rId59"/>
    <p:sldId id="288" r:id="rId60"/>
    <p:sldId id="294" r:id="rId61"/>
    <p:sldId id="295"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48F2"/>
    <a:srgbClr val="1903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47" d="100"/>
          <a:sy n="147" d="100"/>
        </p:scale>
        <p:origin x="-1014" y="-10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63"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61" Type="http://schemas.openxmlformats.org/officeDocument/2006/relationships/slide" Target="slides/slide45.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tableStyles" Target="tableStyles.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19BFBE-52A4-4394-A8BB-778F340FB71E}" type="datetimeFigureOut">
              <a:rPr lang="en-US" smtClean="0"/>
              <a:t>12/31/2015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5D7CB5-E0D8-49B0-85BA-CDC53D6DB227}" type="slidenum">
              <a:rPr lang="en-US" smtClean="0"/>
              <a:t>‹#›</a:t>
            </a:fld>
            <a:endParaRPr lang="en-US"/>
          </a:p>
        </p:txBody>
      </p:sp>
    </p:spTree>
    <p:extLst>
      <p:ext uri="{BB962C8B-B14F-4D97-AF65-F5344CB8AC3E}">
        <p14:creationId xmlns:p14="http://schemas.microsoft.com/office/powerpoint/2010/main" val="1501980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0DB886B-21C2-48C8-9DB5-BB76DB720205}" type="slidenum">
              <a:rPr lang="en-US">
                <a:solidFill>
                  <a:srgbClr val="000000"/>
                </a:solidFill>
              </a:rPr>
              <a:pPr eaLnBrk="1" hangingPunct="1"/>
              <a:t>1</a:t>
            </a:fld>
            <a:endParaRPr lang="en-US">
              <a:solidFill>
                <a:srgbClr val="000000"/>
              </a:solidFill>
            </a:endParaRPr>
          </a:p>
        </p:txBody>
      </p:sp>
      <p:sp>
        <p:nvSpPr>
          <p:cNvPr id="187395" name="Rectangle 2"/>
          <p:cNvSpPr>
            <a:spLocks noGrp="1" noRot="1" noChangeAspect="1" noChangeArrowheads="1" noTextEdit="1"/>
          </p:cNvSpPr>
          <p:nvPr>
            <p:ph type="sldImg"/>
          </p:nvPr>
        </p:nvSpPr>
        <p:spPr>
          <a:xfrm>
            <a:off x="1143000" y="687388"/>
            <a:ext cx="4572000" cy="3429000"/>
          </a:xfrm>
          <a:ln/>
        </p:spPr>
      </p:sp>
      <p:sp>
        <p:nvSpPr>
          <p:cNvPr id="187396" name="Rectangle 3"/>
          <p:cNvSpPr>
            <a:spLocks noGrp="1" noChangeArrowheads="1"/>
          </p:cNvSpPr>
          <p:nvPr>
            <p:ph type="body" idx="1"/>
          </p:nvPr>
        </p:nvSpPr>
        <p:spPr>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F922764-9C53-41F9-A730-24BCD076840A}" type="slidenum">
              <a:rPr lang="en-US">
                <a:solidFill>
                  <a:prstClr val="black"/>
                </a:solidFill>
              </a:rPr>
              <a:pPr eaLnBrk="1" hangingPunct="1"/>
              <a:t>13</a:t>
            </a:fld>
            <a:endParaRPr lang="en-US">
              <a:solidFill>
                <a:prstClr val="black"/>
              </a:solidFill>
            </a:endParaRPr>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p:spPr>
        <p:txBody>
          <a:bodyPr/>
          <a:lstStyle/>
          <a:p>
            <a:pPr eaLnBrk="1" hangingPunct="1"/>
            <a:r>
              <a:rPr lang="en-US" smtClean="0">
                <a:latin typeface="Arial" charset="0"/>
              </a:rPr>
              <a:t>The ABI band 10 was modified to better depict upper-level SO2. (G. Ellrod and others)</a:t>
            </a:r>
          </a:p>
          <a:p>
            <a:pPr eaLnBrk="1" hangingPunct="1"/>
            <a:r>
              <a:rPr lang="en-US" smtClean="0">
                <a:latin typeface="Arial" charset="0"/>
              </a:rPr>
              <a:t>The ABI band 11 was suggested by Steve Ackerman (CIMSS), based on HIRS experience. </a:t>
            </a:r>
          </a:p>
          <a:p>
            <a:pPr eaLnBrk="1" hangingPunct="1"/>
            <a:r>
              <a:rPr lang="en-US" smtClean="0">
                <a:latin typeface="Arial" charset="0"/>
              </a:rPr>
              <a:t>The ABI band 13 was suggested by W. P. Menzel (then NOAA NESDIS).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5B78CC1-FADB-4330-BCB7-4AA1DA32C7B4}" type="slidenum">
              <a:rPr lang="en-US">
                <a:solidFill>
                  <a:srgbClr val="000000"/>
                </a:solidFill>
              </a:rPr>
              <a:pPr eaLnBrk="1" hangingPunct="1"/>
              <a:t>15</a:t>
            </a:fld>
            <a:endParaRPr lang="en-US">
              <a:solidFill>
                <a:srgbClr val="000000"/>
              </a:solidFill>
            </a:endParaRPr>
          </a:p>
        </p:txBody>
      </p:sp>
      <p:sp>
        <p:nvSpPr>
          <p:cNvPr id="227331" name="Rectangle 2"/>
          <p:cNvSpPr>
            <a:spLocks noGrp="1" noRot="1" noChangeAspect="1" noChangeArrowheads="1" noTextEdit="1"/>
          </p:cNvSpPr>
          <p:nvPr>
            <p:ph type="sldImg"/>
          </p:nvPr>
        </p:nvSpPr>
        <p:spPr>
          <a:xfrm>
            <a:off x="1143000" y="687388"/>
            <a:ext cx="4572000" cy="3429000"/>
          </a:xfrm>
          <a:ln/>
        </p:spPr>
      </p:sp>
      <p:sp>
        <p:nvSpPr>
          <p:cNvPr id="227332" name="Rectangle 3"/>
          <p:cNvSpPr>
            <a:spLocks noGrp="1" noChangeArrowheads="1"/>
          </p:cNvSpPr>
          <p:nvPr>
            <p:ph type="body" idx="1"/>
          </p:nvPr>
        </p:nvSpPr>
        <p:spPr>
          <a:xfrm>
            <a:off x="685800" y="4343400"/>
            <a:ext cx="54864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charset="0"/>
              </a:rPr>
              <a:t>Schmit, T. J., M. M. Gunshor, W. P. </a:t>
            </a:r>
            <a:r>
              <a:rPr lang="en-US" dirty="0" err="1" smtClean="0">
                <a:latin typeface="Arial" charset="0"/>
              </a:rPr>
              <a:t>Menzel</a:t>
            </a:r>
            <a:r>
              <a:rPr lang="en-US" dirty="0" smtClean="0">
                <a:latin typeface="Arial" charset="0"/>
              </a:rPr>
              <a:t>, J. J. </a:t>
            </a:r>
            <a:r>
              <a:rPr lang="en-US" dirty="0" err="1" smtClean="0">
                <a:latin typeface="Arial" charset="0"/>
              </a:rPr>
              <a:t>Gurka</a:t>
            </a:r>
            <a:r>
              <a:rPr lang="en-US" dirty="0" smtClean="0">
                <a:latin typeface="Arial" charset="0"/>
              </a:rPr>
              <a:t>, J. Li, and A. S. Bachmeier, 2005: Introducing the next-generation Advanced Baseline Imager on GOES-R. </a:t>
            </a:r>
            <a:r>
              <a:rPr lang="en-US" i="1" dirty="0" smtClean="0">
                <a:latin typeface="Arial" charset="0"/>
              </a:rPr>
              <a:t>Bull. Amer. Meteor. Soc</a:t>
            </a:r>
            <a:r>
              <a:rPr lang="en-US" dirty="0" smtClean="0">
                <a:latin typeface="Arial" charset="0"/>
              </a:rPr>
              <a:t>., </a:t>
            </a:r>
            <a:r>
              <a:rPr lang="en-US" b="1" dirty="0" smtClean="0">
                <a:latin typeface="Arial" charset="0"/>
              </a:rPr>
              <a:t>86</a:t>
            </a:r>
            <a:r>
              <a:rPr lang="en-US" dirty="0" smtClean="0">
                <a:latin typeface="Arial" charset="0"/>
              </a:rPr>
              <a:t>, 1079-1096.</a:t>
            </a:r>
          </a:p>
          <a:p>
            <a:pPr eaLnBrk="1" hangingPunct="1"/>
            <a:endParaRPr lang="en-US" dirty="0" smtClean="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33DF98D-2975-471A-91A1-C2C210B0912E}" type="slidenum">
              <a:rPr lang="en-US">
                <a:solidFill>
                  <a:srgbClr val="000000"/>
                </a:solidFill>
              </a:rPr>
              <a:pPr eaLnBrk="1" hangingPunct="1"/>
              <a:t>20</a:t>
            </a:fld>
            <a:endParaRPr lang="en-US">
              <a:solidFill>
                <a:srgbClr val="000000"/>
              </a:solidFill>
            </a:endParaRPr>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noFill/>
        </p:spPr>
        <p:txBody>
          <a:bodyPr/>
          <a:lstStyle/>
          <a:p>
            <a:r>
              <a:rPr lang="en-US" dirty="0" smtClean="0">
                <a:latin typeface="Arial" charset="0"/>
              </a:rPr>
              <a:t>Note the ABI (from MODIS) image is better spatial resolution and better signal-to-noise ratio then the GOES-10 imager. </a:t>
            </a:r>
          </a:p>
          <a:p>
            <a:r>
              <a:rPr lang="en-US" dirty="0" smtClean="0">
                <a:latin typeface="Arial" charset="0"/>
              </a:rPr>
              <a:t>Schmit, T. J., M. M. Gunshor, W. P. </a:t>
            </a:r>
            <a:r>
              <a:rPr lang="en-US" dirty="0" err="1" smtClean="0">
                <a:latin typeface="Arial" charset="0"/>
              </a:rPr>
              <a:t>Menzel</a:t>
            </a:r>
            <a:r>
              <a:rPr lang="en-US" dirty="0" smtClean="0">
                <a:latin typeface="Arial" charset="0"/>
              </a:rPr>
              <a:t>, J. J. </a:t>
            </a:r>
            <a:r>
              <a:rPr lang="en-US" dirty="0" err="1" smtClean="0">
                <a:latin typeface="Arial" charset="0"/>
              </a:rPr>
              <a:t>Gurka</a:t>
            </a:r>
            <a:r>
              <a:rPr lang="en-US" dirty="0" smtClean="0">
                <a:latin typeface="Arial" charset="0"/>
              </a:rPr>
              <a:t>, J. Li, and A. S. Bachmeier, 2005: Introducing the next-generation Advanced Baseline Imager on GOES-R. </a:t>
            </a:r>
            <a:r>
              <a:rPr lang="en-US" i="1" dirty="0" smtClean="0">
                <a:latin typeface="Arial" charset="0"/>
              </a:rPr>
              <a:t>Bull. Amer. Meteor. Soc</a:t>
            </a:r>
            <a:r>
              <a:rPr lang="en-US" dirty="0" smtClean="0">
                <a:latin typeface="Arial" charset="0"/>
              </a:rPr>
              <a:t>., </a:t>
            </a:r>
            <a:r>
              <a:rPr lang="en-US" b="1" dirty="0" smtClean="0">
                <a:latin typeface="Arial" charset="0"/>
              </a:rPr>
              <a:t>86</a:t>
            </a:r>
            <a:r>
              <a:rPr lang="en-US" dirty="0" smtClean="0">
                <a:latin typeface="Arial" charset="0"/>
              </a:rPr>
              <a:t>, 1079-1096.</a:t>
            </a:r>
          </a:p>
          <a:p>
            <a:endParaRPr lang="en-US" dirty="0" smtClean="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F2CAD2C-5A06-479F-977E-FC413843B392}" type="slidenum">
              <a:rPr lang="en-US">
                <a:solidFill>
                  <a:srgbClr val="000000"/>
                </a:solidFill>
              </a:rPr>
              <a:pPr eaLnBrk="1" hangingPunct="1"/>
              <a:t>21</a:t>
            </a:fld>
            <a:endParaRPr lang="en-US">
              <a:solidFill>
                <a:srgbClr val="000000"/>
              </a:solidFill>
            </a:endParaRPr>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p:spPr>
        <p:txBody>
          <a:bodyPr/>
          <a:lstStyle/>
          <a:p>
            <a:r>
              <a:rPr lang="en-US" smtClean="0">
                <a:latin typeface="Arial" charset="0"/>
              </a:rPr>
              <a:t>Schmit, T. J., M. M. Gunshor, W. P. Menzel, J. J. Gurka, J. Li, and A. S. Bachmeier, 2005: Introducing the next-generation Advanced Baseline Imager on GOES-R. </a:t>
            </a:r>
            <a:r>
              <a:rPr lang="en-US" i="1" smtClean="0">
                <a:latin typeface="Arial" charset="0"/>
              </a:rPr>
              <a:t>Bull. Amer. Meteor. Soc</a:t>
            </a:r>
            <a:r>
              <a:rPr lang="en-US" smtClean="0">
                <a:latin typeface="Arial" charset="0"/>
              </a:rPr>
              <a:t>., </a:t>
            </a:r>
            <a:r>
              <a:rPr lang="en-US" b="1" smtClean="0">
                <a:latin typeface="Arial" charset="0"/>
              </a:rPr>
              <a:t>86</a:t>
            </a:r>
            <a:r>
              <a:rPr lang="en-US" smtClean="0">
                <a:latin typeface="Arial" charset="0"/>
              </a:rPr>
              <a:t>, 1079-1096.</a:t>
            </a:r>
          </a:p>
          <a:p>
            <a:endParaRPr lang="en-US" smtClean="0">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3CC2A3-0237-41C2-AC28-8469083E0235}" type="slidenum">
              <a:rPr lang="en-US">
                <a:solidFill>
                  <a:prstClr val="black"/>
                </a:solidFill>
              </a:rPr>
              <a:pPr eaLnBrk="1" hangingPunct="1"/>
              <a:t>22</a:t>
            </a:fld>
            <a:endParaRPr lang="en-US">
              <a:solidFill>
                <a:prstClr val="black"/>
              </a:solidFill>
            </a:endParaRPr>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xfrm>
            <a:off x="914400" y="4343400"/>
            <a:ext cx="5029200" cy="4114800"/>
          </a:xfrm>
          <a:noFill/>
        </p:spPr>
        <p:txBody>
          <a:bodyPr/>
          <a:lstStyle/>
          <a:p>
            <a:pPr eaLnBrk="1" hangingPunct="1"/>
            <a:r>
              <a:rPr lang="en-US" smtClean="0">
                <a:latin typeface="Arial" charset="0"/>
              </a:rPr>
              <a:t>Here are two different fires from J. Feltz of CIMSS (using mcidas-v).  What we can see is a more defined peak in the higher resolution data and it is easier to pick out individual hotspots.  In addition, the higher saturation temperature of the ABI allows us to see that the fire is around 370K.  ABI is simulated from MODIS.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from SSEC Data Center</a:t>
            </a:r>
            <a:endParaRPr lang="en-US" dirty="0"/>
          </a:p>
        </p:txBody>
      </p:sp>
      <p:sp>
        <p:nvSpPr>
          <p:cNvPr id="4" name="Slide Number Placeholder 3"/>
          <p:cNvSpPr>
            <a:spLocks noGrp="1"/>
          </p:cNvSpPr>
          <p:nvPr>
            <p:ph type="sldNum" sz="quarter" idx="10"/>
          </p:nvPr>
        </p:nvSpPr>
        <p:spPr/>
        <p:txBody>
          <a:bodyPr/>
          <a:lstStyle/>
          <a:p>
            <a:fld id="{C3AF2D7B-623A-447D-B105-7B5BF175EBE5}"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7814591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CONUS image is the shifted center</a:t>
            </a:r>
            <a:r>
              <a:rPr lang="en-US" baseline="0" dirty="0" smtClean="0"/>
              <a:t> point. </a:t>
            </a:r>
            <a:endParaRPr lang="en-US" dirty="0"/>
          </a:p>
        </p:txBody>
      </p:sp>
      <p:sp>
        <p:nvSpPr>
          <p:cNvPr id="4" name="Slide Number Placeholder 3"/>
          <p:cNvSpPr>
            <a:spLocks noGrp="1"/>
          </p:cNvSpPr>
          <p:nvPr>
            <p:ph type="sldNum" sz="quarter" idx="10"/>
          </p:nvPr>
        </p:nvSpPr>
        <p:spPr/>
        <p:txBody>
          <a:bodyPr/>
          <a:lstStyle/>
          <a:p>
            <a:fld id="{B3C16FF0-83EF-4309-8892-341FC9C9DC46}"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0046802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Different days simulated. </a:t>
            </a:r>
          </a:p>
          <a:p>
            <a:endParaRPr lang="en-US" dirty="0"/>
          </a:p>
        </p:txBody>
      </p:sp>
      <p:sp>
        <p:nvSpPr>
          <p:cNvPr id="4" name="Slide Number Placeholder 3"/>
          <p:cNvSpPr>
            <a:spLocks noGrp="1"/>
          </p:cNvSpPr>
          <p:nvPr>
            <p:ph type="sldNum" sz="quarter" idx="10"/>
          </p:nvPr>
        </p:nvSpPr>
        <p:spPr/>
        <p:txBody>
          <a:bodyPr/>
          <a:lstStyle/>
          <a:p>
            <a:fld id="{B7B39B64-9E29-4E87-9215-2E470EDD379B}"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2746085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1-km</a:t>
            </a:r>
            <a:r>
              <a:rPr lang="en-US" baseline="30000" dirty="0" smtClean="0"/>
              <a:t>2</a:t>
            </a:r>
            <a:r>
              <a:rPr lang="en-US" baseline="0" dirty="0" smtClean="0"/>
              <a:t> spatial resolution at satellite nadir.  Pixel Areas are approximate.  Each bin is rounded to the nearest 1km</a:t>
            </a:r>
            <a:r>
              <a:rPr lang="en-US" baseline="30000" dirty="0" smtClean="0"/>
              <a:t>2</a:t>
            </a:r>
            <a:r>
              <a:rPr lang="en-US" baseline="0" dirty="0" smtClean="0"/>
              <a:t> until we get to 9.5km</a:t>
            </a:r>
            <a:r>
              <a:rPr lang="en-US" baseline="30000" dirty="0" smtClean="0"/>
              <a:t>2</a:t>
            </a:r>
            <a:r>
              <a:rPr lang="en-US" baseline="0" dirty="0" smtClean="0"/>
              <a:t> and then all are binned into the red 10+ area. So the first, dark blue, ring covers pixel areas from 1 to 1.49km</a:t>
            </a:r>
            <a:r>
              <a:rPr lang="en-US" baseline="30000" dirty="0" smtClean="0"/>
              <a:t>2</a:t>
            </a:r>
            <a:r>
              <a:rPr lang="en-US" baseline="0" dirty="0" smtClean="0"/>
              <a:t> and is labeled “1”, above 1.5 to below 2.5km</a:t>
            </a:r>
            <a:r>
              <a:rPr lang="en-US" baseline="30000" dirty="0" smtClean="0"/>
              <a:t>2</a:t>
            </a:r>
            <a:r>
              <a:rPr lang="en-US" baseline="0" dirty="0" smtClean="0"/>
              <a:t> goes into the next ring and is called “2”, etc.   </a:t>
            </a:r>
            <a:r>
              <a:rPr lang="en-US" dirty="0" smtClean="0"/>
              <a:t>GOES-West location.</a:t>
            </a:r>
            <a:r>
              <a:rPr lang="en-US" baseline="0" dirty="0" smtClean="0"/>
              <a:t>  </a:t>
            </a:r>
            <a:r>
              <a:rPr lang="en-US" dirty="0" smtClean="0"/>
              <a:t>Proposed CONUS sector, approved by the NWS</a:t>
            </a:r>
            <a:r>
              <a:rPr lang="en-US" baseline="0" dirty="0" smtClean="0"/>
              <a:t> NOAT.   Two </a:t>
            </a:r>
            <a:r>
              <a:rPr lang="en-US" baseline="0" dirty="0" err="1" smtClean="0"/>
              <a:t>meso</a:t>
            </a:r>
            <a:r>
              <a:rPr lang="en-US" baseline="0" dirty="0" smtClean="0"/>
              <a:t>-scale image sectors shown; these are selectable.  The same central </a:t>
            </a:r>
            <a:r>
              <a:rPr lang="en-US" baseline="0" dirty="0" err="1" smtClean="0"/>
              <a:t>lat</a:t>
            </a:r>
            <a:r>
              <a:rPr lang="en-US" baseline="0" dirty="0" smtClean="0"/>
              <a:t>/</a:t>
            </a:r>
            <a:r>
              <a:rPr lang="en-US" baseline="0" dirty="0" err="1" smtClean="0"/>
              <a:t>lon</a:t>
            </a:r>
            <a:r>
              <a:rPr lang="en-US" baseline="0" dirty="0" smtClean="0"/>
              <a:t> used for these mesoscales produces a different sized and shaped area for different satellite locations.</a:t>
            </a:r>
            <a:endParaRPr lang="en-US" dirty="0" smtClean="0"/>
          </a:p>
          <a:p>
            <a:endParaRPr lang="en-US" dirty="0"/>
          </a:p>
        </p:txBody>
      </p:sp>
      <p:sp>
        <p:nvSpPr>
          <p:cNvPr id="4" name="Slide Number Placeholder 3"/>
          <p:cNvSpPr>
            <a:spLocks noGrp="1"/>
          </p:cNvSpPr>
          <p:nvPr>
            <p:ph type="sldNum" sz="quarter" idx="10"/>
          </p:nvPr>
        </p:nvSpPr>
        <p:spPr/>
        <p:txBody>
          <a:bodyPr/>
          <a:lstStyle/>
          <a:p>
            <a:fld id="{25C4C6C1-DEAA-4DDA-9189-0C2085F8C582}"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4337929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1-km</a:t>
            </a:r>
            <a:r>
              <a:rPr lang="en-US" baseline="30000" dirty="0" smtClean="0"/>
              <a:t>2</a:t>
            </a:r>
            <a:r>
              <a:rPr lang="en-US" baseline="0" dirty="0" smtClean="0"/>
              <a:t> spatial resolution at satellite nadir.  Pixel Areas are approximate.  Each bin is rounded to the nearest 1km</a:t>
            </a:r>
            <a:r>
              <a:rPr lang="en-US" baseline="30000" dirty="0" smtClean="0"/>
              <a:t>2</a:t>
            </a:r>
            <a:r>
              <a:rPr lang="en-US" baseline="0" dirty="0" smtClean="0"/>
              <a:t> until we get to 9.5km</a:t>
            </a:r>
            <a:r>
              <a:rPr lang="en-US" baseline="30000" dirty="0" smtClean="0"/>
              <a:t>2</a:t>
            </a:r>
            <a:r>
              <a:rPr lang="en-US" baseline="0" dirty="0" smtClean="0"/>
              <a:t> and then all are binned into the red 10+ area. So the first, dark blue, ring covers pixel areas from 1 to 1.49km</a:t>
            </a:r>
            <a:r>
              <a:rPr lang="en-US" baseline="30000" dirty="0" smtClean="0"/>
              <a:t>2</a:t>
            </a:r>
            <a:r>
              <a:rPr lang="en-US" baseline="0" dirty="0" smtClean="0"/>
              <a:t> and is labeled “1”, above 1.5 to below 2.5km</a:t>
            </a:r>
            <a:r>
              <a:rPr lang="en-US" baseline="30000" dirty="0" smtClean="0"/>
              <a:t>2</a:t>
            </a:r>
            <a:r>
              <a:rPr lang="en-US" baseline="0" dirty="0" smtClean="0"/>
              <a:t> goes into the next ring and is called “2”, etc.   </a:t>
            </a:r>
            <a:r>
              <a:rPr lang="en-US" dirty="0" smtClean="0"/>
              <a:t>GOES-Test location.</a:t>
            </a:r>
            <a:r>
              <a:rPr lang="en-US" baseline="0" dirty="0" smtClean="0"/>
              <a:t>  </a:t>
            </a:r>
            <a:r>
              <a:rPr lang="en-US" dirty="0" smtClean="0"/>
              <a:t>PUG CONUS sector.</a:t>
            </a:r>
            <a:r>
              <a:rPr lang="en-US" baseline="0" dirty="0" smtClean="0"/>
              <a:t>  Two </a:t>
            </a:r>
            <a:r>
              <a:rPr lang="en-US" baseline="0" dirty="0" err="1" smtClean="0"/>
              <a:t>meso</a:t>
            </a:r>
            <a:r>
              <a:rPr lang="en-US" baseline="0" dirty="0" smtClean="0"/>
              <a:t>-scale image sectors shown; these are selectable.  The same central </a:t>
            </a:r>
            <a:r>
              <a:rPr lang="en-US" baseline="0" dirty="0" err="1" smtClean="0"/>
              <a:t>lat</a:t>
            </a:r>
            <a:r>
              <a:rPr lang="en-US" baseline="0" dirty="0" smtClean="0"/>
              <a:t>/</a:t>
            </a:r>
            <a:r>
              <a:rPr lang="en-US" baseline="0" dirty="0" err="1" smtClean="0"/>
              <a:t>lon</a:t>
            </a:r>
            <a:r>
              <a:rPr lang="en-US" baseline="0" dirty="0" smtClean="0"/>
              <a:t> used for these mesoscales produces a different sized and shaped area for different satellite locations.</a:t>
            </a:r>
            <a:endParaRPr lang="en-US" dirty="0" smtClean="0"/>
          </a:p>
          <a:p>
            <a:endParaRPr lang="en-US" dirty="0"/>
          </a:p>
        </p:txBody>
      </p:sp>
      <p:sp>
        <p:nvSpPr>
          <p:cNvPr id="4" name="Slide Number Placeholder 3"/>
          <p:cNvSpPr>
            <a:spLocks noGrp="1"/>
          </p:cNvSpPr>
          <p:nvPr>
            <p:ph type="sldNum" sz="quarter" idx="10"/>
          </p:nvPr>
        </p:nvSpPr>
        <p:spPr/>
        <p:txBody>
          <a:bodyPr/>
          <a:lstStyle/>
          <a:p>
            <a:fld id="{25C4C6C1-DEAA-4DDA-9189-0C2085F8C582}"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595495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ln/>
        </p:spPr>
      </p:sp>
      <p:sp>
        <p:nvSpPr>
          <p:cNvPr id="190467" name="Notes Placeholder 2"/>
          <p:cNvSpPr>
            <a:spLocks noGrp="1"/>
          </p:cNvSpPr>
          <p:nvPr>
            <p:ph type="body" idx="1"/>
          </p:nvPr>
        </p:nvSpPr>
        <p:spPr>
          <a:noFill/>
        </p:spPr>
        <p:txBody>
          <a:bodyPr/>
          <a:lstStyle/>
          <a:p>
            <a:r>
              <a:rPr lang="en-US" dirty="0" smtClean="0">
                <a:latin typeface="Arial" charset="0"/>
              </a:rPr>
              <a:t>http://cimss.ssec.wisc.edu/news/geo_image_anniversary.html</a:t>
            </a:r>
          </a:p>
        </p:txBody>
      </p:sp>
      <p:sp>
        <p:nvSpPr>
          <p:cNvPr id="190468"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236CFC4-3A41-4BC3-87F2-601E5BC6BE5F}" type="slidenum">
              <a:rPr lang="en-US" smtClean="0">
                <a:solidFill>
                  <a:prstClr val="black"/>
                </a:solidFill>
              </a:rPr>
              <a:pPr eaLnBrk="1" hangingPunct="1"/>
              <a:t>4</a:t>
            </a:fld>
            <a:endParaRPr lang="en-US" smtClean="0">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1-km</a:t>
            </a:r>
            <a:r>
              <a:rPr lang="en-US" baseline="30000" dirty="0" smtClean="0"/>
              <a:t>2</a:t>
            </a:r>
            <a:r>
              <a:rPr lang="en-US" baseline="0" dirty="0" smtClean="0"/>
              <a:t> spatial resolution at satellite nadir.  Pixel Areas are approximate.  Each bin is rounded to the nearest 1km</a:t>
            </a:r>
            <a:r>
              <a:rPr lang="en-US" baseline="30000" dirty="0" smtClean="0"/>
              <a:t>2</a:t>
            </a:r>
            <a:r>
              <a:rPr lang="en-US" baseline="0" dirty="0" smtClean="0"/>
              <a:t> until we get to 9.5km</a:t>
            </a:r>
            <a:r>
              <a:rPr lang="en-US" baseline="30000" dirty="0" smtClean="0"/>
              <a:t>2</a:t>
            </a:r>
            <a:r>
              <a:rPr lang="en-US" baseline="0" dirty="0" smtClean="0"/>
              <a:t> and then all are binned into the red 10+ area. So the first, dark blue, ring covers pixel areas from 1 to 1.49km</a:t>
            </a:r>
            <a:r>
              <a:rPr lang="en-US" baseline="30000" dirty="0" smtClean="0"/>
              <a:t>2</a:t>
            </a:r>
            <a:r>
              <a:rPr lang="en-US" baseline="0" dirty="0" smtClean="0"/>
              <a:t> and is labeled “1”, above 1.5 to below 2.5km</a:t>
            </a:r>
            <a:r>
              <a:rPr lang="en-US" baseline="30000" dirty="0" smtClean="0"/>
              <a:t>2</a:t>
            </a:r>
            <a:r>
              <a:rPr lang="en-US" baseline="0" dirty="0" smtClean="0"/>
              <a:t> goes into the next ring and is called “2”, etc.   </a:t>
            </a:r>
            <a:r>
              <a:rPr lang="en-US" dirty="0" smtClean="0"/>
              <a:t>GOES-East location.</a:t>
            </a:r>
            <a:r>
              <a:rPr lang="en-US" baseline="0" dirty="0" smtClean="0"/>
              <a:t>  </a:t>
            </a:r>
            <a:r>
              <a:rPr lang="en-US" dirty="0" smtClean="0"/>
              <a:t>Proposed CONUS sector, approved by the NWS</a:t>
            </a:r>
            <a:r>
              <a:rPr lang="en-US" baseline="0" dirty="0" smtClean="0"/>
              <a:t> NOAT.   Two </a:t>
            </a:r>
            <a:r>
              <a:rPr lang="en-US" baseline="0" dirty="0" err="1" smtClean="0"/>
              <a:t>meso</a:t>
            </a:r>
            <a:r>
              <a:rPr lang="en-US" baseline="0" dirty="0" smtClean="0"/>
              <a:t>-scale image sectors shown; these are selectable.  The same central </a:t>
            </a:r>
            <a:r>
              <a:rPr lang="en-US" baseline="0" dirty="0" err="1" smtClean="0"/>
              <a:t>lat</a:t>
            </a:r>
            <a:r>
              <a:rPr lang="en-US" baseline="0" dirty="0" smtClean="0"/>
              <a:t>/</a:t>
            </a:r>
            <a:r>
              <a:rPr lang="en-US" baseline="0" dirty="0" err="1" smtClean="0"/>
              <a:t>lon</a:t>
            </a:r>
            <a:r>
              <a:rPr lang="en-US" baseline="0" dirty="0" smtClean="0"/>
              <a:t> used for these mesoscales produces a different sized and shaped area for different satellite locations.</a:t>
            </a:r>
            <a:endParaRPr lang="en-US" dirty="0" smtClean="0"/>
          </a:p>
          <a:p>
            <a:endParaRPr lang="en-US" dirty="0"/>
          </a:p>
        </p:txBody>
      </p:sp>
      <p:sp>
        <p:nvSpPr>
          <p:cNvPr id="4" name="Slide Number Placeholder 3"/>
          <p:cNvSpPr>
            <a:spLocks noGrp="1"/>
          </p:cNvSpPr>
          <p:nvPr>
            <p:ph type="sldNum" sz="quarter" idx="10"/>
          </p:nvPr>
        </p:nvSpPr>
        <p:spPr/>
        <p:txBody>
          <a:bodyPr/>
          <a:lstStyle/>
          <a:p>
            <a:fld id="{25C4C6C1-DEAA-4DDA-9189-0C2085F8C582}"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7127800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http://cimss.ssec.wisc.edu/goes/srsor2015/GOES-14_SRSOR.html</a:t>
            </a:r>
            <a:endParaRPr lang="en-US" dirty="0"/>
          </a:p>
        </p:txBody>
      </p:sp>
      <p:sp>
        <p:nvSpPr>
          <p:cNvPr id="4" name="Slide Number Placeholder 3"/>
          <p:cNvSpPr>
            <a:spLocks noGrp="1"/>
          </p:cNvSpPr>
          <p:nvPr>
            <p:ph type="sldNum" sz="quarter" idx="10"/>
          </p:nvPr>
        </p:nvSpPr>
        <p:spPr/>
        <p:txBody>
          <a:bodyPr/>
          <a:lstStyle/>
          <a:p>
            <a:fld id="{625C6E42-B320-4003-8229-9D4E2119D775}"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40051371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Copy</a:t>
            </a:r>
            <a:r>
              <a:rPr lang="en-US" baseline="0" dirty="0" smtClean="0"/>
              <a:t> and pasted from excel.  Pasted as a picture.  Resized to 44% by 44% of original.  Arrange -&gt; Align -&gt; Align Center &amp; Align Middle</a:t>
            </a:r>
            <a:endParaRPr lang="en-US" dirty="0" smtClean="0"/>
          </a:p>
          <a:p>
            <a:endParaRPr lang="en-US" dirty="0"/>
          </a:p>
        </p:txBody>
      </p:sp>
      <p:sp>
        <p:nvSpPr>
          <p:cNvPr id="4" name="Slide Number Placeholder 3"/>
          <p:cNvSpPr>
            <a:spLocks noGrp="1"/>
          </p:cNvSpPr>
          <p:nvPr>
            <p:ph type="sldNum" sz="quarter" idx="10"/>
          </p:nvPr>
        </p:nvSpPr>
        <p:spPr/>
        <p:txBody>
          <a:bodyPr/>
          <a:lstStyle/>
          <a:p>
            <a:fld id="{74EC23BC-5D5F-4F85-8BBF-04569923CCFF}" type="slidenum">
              <a:rPr lang="en-US">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522066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Copy</a:t>
            </a:r>
            <a:r>
              <a:rPr lang="en-US" baseline="0" dirty="0" smtClean="0"/>
              <a:t> and pasted from excel.  Pasted as a picture.  Resized to 44% by 44% of original.  Arrange -&gt; Align -&gt; Align Center &amp; Align Middle</a:t>
            </a:r>
            <a:endParaRPr lang="en-US" dirty="0" smtClean="0"/>
          </a:p>
          <a:p>
            <a:endParaRPr lang="en-US" dirty="0"/>
          </a:p>
        </p:txBody>
      </p:sp>
      <p:sp>
        <p:nvSpPr>
          <p:cNvPr id="4" name="Slide Number Placeholder 3"/>
          <p:cNvSpPr>
            <a:spLocks noGrp="1"/>
          </p:cNvSpPr>
          <p:nvPr>
            <p:ph type="sldNum" sz="quarter" idx="10"/>
          </p:nvPr>
        </p:nvSpPr>
        <p:spPr/>
        <p:txBody>
          <a:bodyPr/>
          <a:lstStyle/>
          <a:p>
            <a:fld id="{74EC23BC-5D5F-4F85-8BBF-04569923CCFF}" type="slidenum">
              <a:rPr lang="en-US">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522066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Copy</a:t>
            </a:r>
            <a:r>
              <a:rPr lang="en-US" baseline="0" dirty="0" smtClean="0"/>
              <a:t> and pasted from excel.  Pasted as a picture.  Resized to 44% by 44% of original.  Arrange -&gt; Align -&gt; Align Center &amp; Align Middle</a:t>
            </a:r>
            <a:endParaRPr lang="en-US" dirty="0" smtClean="0"/>
          </a:p>
          <a:p>
            <a:endParaRPr lang="en-US" dirty="0"/>
          </a:p>
        </p:txBody>
      </p:sp>
      <p:sp>
        <p:nvSpPr>
          <p:cNvPr id="4" name="Slide Number Placeholder 3"/>
          <p:cNvSpPr>
            <a:spLocks noGrp="1"/>
          </p:cNvSpPr>
          <p:nvPr>
            <p:ph type="sldNum" sz="quarter" idx="10"/>
          </p:nvPr>
        </p:nvSpPr>
        <p:spPr/>
        <p:txBody>
          <a:bodyPr/>
          <a:lstStyle/>
          <a:p>
            <a:fld id="{74EC23BC-5D5F-4F85-8BBF-04569923CCFF}" type="slidenum">
              <a:rPr lang="en-US">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522066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F707A9-BD42-4712-85F5-D8253D31BF5B}"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8113003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http://www.data.jma.go.jp/mscweb/en/himawari89/</a:t>
            </a:r>
          </a:p>
          <a:p>
            <a:endParaRPr lang="en-US" dirty="0"/>
          </a:p>
        </p:txBody>
      </p:sp>
      <p:sp>
        <p:nvSpPr>
          <p:cNvPr id="4" name="Slide Number Placeholder 3"/>
          <p:cNvSpPr>
            <a:spLocks noGrp="1"/>
          </p:cNvSpPr>
          <p:nvPr>
            <p:ph type="sldNum" sz="quarter" idx="10"/>
          </p:nvPr>
        </p:nvSpPr>
        <p:spPr/>
        <p:txBody>
          <a:bodyPr/>
          <a:lstStyle/>
          <a:p>
            <a:fld id="{D1F2E269-EBB0-405A-80A8-A07369330F81}"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9011443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A245EDA-05A8-43E4-B896-DFEF08EB73A9}" type="slidenum">
              <a:rPr lang="en-US">
                <a:solidFill>
                  <a:prstClr val="black"/>
                </a:solidFill>
              </a:rPr>
              <a:pPr eaLnBrk="1" hangingPunct="1"/>
              <a:t>44</a:t>
            </a:fld>
            <a:endParaRPr lang="en-US">
              <a:solidFill>
                <a:prstClr val="black"/>
              </a:solidFill>
            </a:endParaRPr>
          </a:p>
        </p:txBody>
      </p:sp>
      <p:sp>
        <p:nvSpPr>
          <p:cNvPr id="230403" name="Rectangle 2"/>
          <p:cNvSpPr>
            <a:spLocks noGrp="1" noRot="1" noChangeAspect="1" noChangeArrowheads="1" noTextEdit="1"/>
          </p:cNvSpPr>
          <p:nvPr>
            <p:ph type="sldImg"/>
          </p:nvPr>
        </p:nvSpPr>
        <p:spPr>
          <a:xfrm>
            <a:off x="1143000" y="687388"/>
            <a:ext cx="4572000" cy="3429000"/>
          </a:xfrm>
          <a:ln/>
        </p:spPr>
      </p:sp>
      <p:sp>
        <p:nvSpPr>
          <p:cNvPr id="230404" name="Rectangle 3"/>
          <p:cNvSpPr>
            <a:spLocks noGrp="1" noChangeArrowheads="1"/>
          </p:cNvSpPr>
          <p:nvPr>
            <p:ph type="body" idx="1"/>
          </p:nvPr>
        </p:nvSpPr>
        <p:spPr>
          <a:xfrm>
            <a:off x="912813" y="4343400"/>
            <a:ext cx="5032375" cy="4113213"/>
          </a:xfrm>
          <a:noFill/>
        </p:spPr>
        <p:txBody>
          <a:bodyPr/>
          <a:lstStyle/>
          <a:p>
            <a:pPr eaLnBrk="1" hangingPunct="1"/>
            <a:r>
              <a:rPr lang="en-US" dirty="0" smtClean="0">
                <a:latin typeface="Arial" charset="0"/>
              </a:rPr>
              <a:t>0.40 inches = 4km; 0.80 inches = 8km</a:t>
            </a:r>
          </a:p>
          <a:p>
            <a:pPr eaLnBrk="1" hangingPunct="1"/>
            <a:r>
              <a:rPr lang="en-US" dirty="0" smtClean="0">
                <a:latin typeface="Arial" charset="0"/>
              </a:rPr>
              <a:t>MSI is Multi-Spectral Imaging Mode (dashed boxes)</a:t>
            </a:r>
          </a:p>
          <a:p>
            <a:pPr eaLnBrk="1" hangingPunct="1"/>
            <a:r>
              <a:rPr lang="en-US" dirty="0" smtClean="0">
                <a:latin typeface="Arial" charset="0"/>
              </a:rPr>
              <a:t>This does not show other improvements: SNR, MTF, bit-depth, navigation, coverage rates, etc.</a:t>
            </a:r>
          </a:p>
          <a:p>
            <a:pPr eaLnBrk="1" hangingPunct="1"/>
            <a:r>
              <a:rPr lang="en-US" dirty="0" smtClean="0">
                <a:latin typeface="Arial" charset="0"/>
              </a:rPr>
              <a:t>ATS and SMS not shown.</a:t>
            </a:r>
            <a:r>
              <a:rPr lang="en-US" baseline="0" dirty="0" smtClean="0">
                <a:latin typeface="Arial" charset="0"/>
              </a:rPr>
              <a:t> </a:t>
            </a:r>
            <a:endParaRPr lang="en-US" dirty="0"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from Dr. Paul</a:t>
            </a:r>
            <a:r>
              <a:rPr lang="en-US" baseline="0" dirty="0" smtClean="0"/>
              <a:t> </a:t>
            </a:r>
            <a:r>
              <a:rPr lang="en-US" baseline="0" dirty="0" err="1" smtClean="0"/>
              <a:t>Menzel</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25C6E42-B320-4003-8229-9D4E2119D775}"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820727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ln/>
        </p:spPr>
      </p:sp>
      <p:sp>
        <p:nvSpPr>
          <p:cNvPr id="192515" name="Notes Placeholder 2"/>
          <p:cNvSpPr>
            <a:spLocks noGrp="1"/>
          </p:cNvSpPr>
          <p:nvPr>
            <p:ph type="body" idx="1"/>
          </p:nvPr>
        </p:nvSpPr>
        <p:spPr>
          <a:noFill/>
        </p:spPr>
        <p:txBody>
          <a:bodyPr/>
          <a:lstStyle/>
          <a:p>
            <a:pPr eaLnBrk="1" hangingPunct="1"/>
            <a:r>
              <a:rPr lang="en-US" smtClean="0">
                <a:latin typeface="Arial" charset="0"/>
              </a:rPr>
              <a:t>The circles represent an estimate of the impact of GOES on regional scale numerical models.</a:t>
            </a:r>
          </a:p>
        </p:txBody>
      </p:sp>
      <p:sp>
        <p:nvSpPr>
          <p:cNvPr id="192516"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EA2099C-C2B7-4F66-AC1D-0E0A4A233E43}" type="slidenum">
              <a:rPr lang="en-US">
                <a:solidFill>
                  <a:prstClr val="black"/>
                </a:solidFill>
              </a:rPr>
              <a:pPr eaLnBrk="1" hangingPunct="1"/>
              <a:t>6</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a:ln/>
        </p:spPr>
      </p:sp>
      <p:sp>
        <p:nvSpPr>
          <p:cNvPr id="195587" name="Notes Placeholder 2"/>
          <p:cNvSpPr>
            <a:spLocks noGrp="1"/>
          </p:cNvSpPr>
          <p:nvPr>
            <p:ph type="body" idx="1"/>
          </p:nvPr>
        </p:nvSpPr>
        <p:spPr>
          <a:noFill/>
        </p:spPr>
        <p:txBody>
          <a:bodyPr/>
          <a:lstStyle/>
          <a:p>
            <a:r>
              <a:rPr lang="en-US" altLang="en-US" smtClean="0"/>
              <a:t>http://science.nasa.gov/missions/sms/</a:t>
            </a:r>
          </a:p>
        </p:txBody>
      </p:sp>
      <p:sp>
        <p:nvSpPr>
          <p:cNvPr id="195588" name="Slide Number Placeholder 3"/>
          <p:cNvSpPr>
            <a:spLocks noGrp="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A10A27B-3326-452A-92CA-6B357C86B5FD}" type="slidenum">
              <a:rPr lang="en-US" altLang="en-US" smtClean="0">
                <a:solidFill>
                  <a:prstClr val="black"/>
                </a:solidFill>
              </a:rPr>
              <a:pPr eaLnBrk="1" hangingPunct="1"/>
              <a:t>7</a:t>
            </a:fld>
            <a:endParaRPr lang="en-US" altLang="en-US" smtClean="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6ED064B-A1F2-4E3C-98EC-4923CDC3C95D}" type="slidenum">
              <a:rPr lang="en-US">
                <a:solidFill>
                  <a:srgbClr val="000000"/>
                </a:solidFill>
              </a:rPr>
              <a:pPr eaLnBrk="1" hangingPunct="1"/>
              <a:t>9</a:t>
            </a:fld>
            <a:endParaRPr lang="en-US">
              <a:solidFill>
                <a:srgbClr val="000000"/>
              </a:solidFill>
            </a:endParaRPr>
          </a:p>
        </p:txBody>
      </p:sp>
      <p:sp>
        <p:nvSpPr>
          <p:cNvPr id="229379" name="Rectangle 2"/>
          <p:cNvSpPr>
            <a:spLocks noGrp="1" noRot="1" noChangeAspect="1" noChangeArrowheads="1" noTextEdit="1"/>
          </p:cNvSpPr>
          <p:nvPr>
            <p:ph type="sldImg"/>
          </p:nvPr>
        </p:nvSpPr>
        <p:spPr>
          <a:xfrm>
            <a:off x="1152525" y="671513"/>
            <a:ext cx="4578350" cy="3433762"/>
          </a:xfrm>
          <a:ln/>
        </p:spPr>
      </p:sp>
      <p:sp>
        <p:nvSpPr>
          <p:cNvPr id="229380" name="Rectangle 3"/>
          <p:cNvSpPr>
            <a:spLocks noGrp="1" noChangeArrowheads="1"/>
          </p:cNvSpPr>
          <p:nvPr>
            <p:ph type="body" idx="1"/>
          </p:nvPr>
        </p:nvSpPr>
        <p:spPr>
          <a:xfrm>
            <a:off x="908050" y="4329113"/>
            <a:ext cx="5067300" cy="4105275"/>
          </a:xfrm>
          <a:noFill/>
        </p:spPr>
        <p:txBody>
          <a:bodyPr lIns="90057" tIns="45028" rIns="90057" bIns="45028"/>
          <a:lstStyle/>
          <a:p>
            <a:r>
              <a:rPr lang="en-US" smtClean="0">
                <a:latin typeface="Arial" charset="0"/>
              </a:rPr>
              <a:t>The ABI allows more bands, finer spatial resolution, faster refresh rates and on-orbit calibration of all bands!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from J. </a:t>
            </a:r>
            <a:r>
              <a:rPr lang="en-US" dirty="0" err="1" smtClean="0"/>
              <a:t>Gerth</a:t>
            </a:r>
            <a:r>
              <a:rPr lang="en-US" dirty="0" smtClean="0"/>
              <a:t>, CIMSS.</a:t>
            </a:r>
            <a:endParaRPr lang="en-US" dirty="0"/>
          </a:p>
        </p:txBody>
      </p:sp>
      <p:sp>
        <p:nvSpPr>
          <p:cNvPr id="4" name="Slide Number Placeholder 3"/>
          <p:cNvSpPr>
            <a:spLocks noGrp="1"/>
          </p:cNvSpPr>
          <p:nvPr>
            <p:ph type="sldNum" sz="quarter" idx="10"/>
          </p:nvPr>
        </p:nvSpPr>
        <p:spPr/>
        <p:txBody>
          <a:bodyPr/>
          <a:lstStyle/>
          <a:p>
            <a:fld id="{C355FF6F-DAF7-4BD3-A3B9-9D1191A0C620}"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449323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BCD84BD-8AEF-43A7-8092-67D41E418ECB}" type="slidenum">
              <a:rPr lang="en-US">
                <a:solidFill>
                  <a:prstClr val="black"/>
                </a:solidFill>
              </a:rPr>
              <a:pPr eaLnBrk="1" hangingPunct="1"/>
              <a:t>11</a:t>
            </a:fld>
            <a:endParaRPr lang="en-US">
              <a:solidFill>
                <a:prstClr val="black"/>
              </a:solidFill>
            </a:endParaRPr>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p:spPr>
        <p:txBody>
          <a:bodyPr/>
          <a:lstStyle/>
          <a:p>
            <a:pPr eaLnBrk="1" hangingPunct="1"/>
            <a:r>
              <a:rPr lang="en-US" smtClean="0">
                <a:latin typeface="Arial" charset="0"/>
              </a:rPr>
              <a:t>Final column added: heritage. The ABI band 1 was suggested by Dr. Fred Mosher at a GOES Users' Conference. </a:t>
            </a:r>
          </a:p>
          <a:p>
            <a:pPr eaLnBrk="1" hangingPunct="1"/>
            <a:r>
              <a:rPr lang="en-US" smtClean="0">
                <a:latin typeface="Arial" charset="0"/>
              </a:rPr>
              <a:t>The ABI band 3 was suggested by the late Dr. C. Rao (of the then ORA). </a:t>
            </a:r>
          </a:p>
          <a:p>
            <a:pPr eaLnBrk="1" hangingPunct="1"/>
            <a:r>
              <a:rPr lang="en-US" smtClean="0">
                <a:latin typeface="Arial" charset="0"/>
              </a:rPr>
              <a:t>Some of these bands have been shifted to more closely match those on the VIIRS.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E42FDB4-9973-43EC-BC23-2467B839BAB2}" type="slidenum">
              <a:rPr lang="en-US">
                <a:solidFill>
                  <a:srgbClr val="000000"/>
                </a:solidFill>
              </a:rPr>
              <a:pPr eaLnBrk="1" hangingPunct="1"/>
              <a:t>12</a:t>
            </a:fld>
            <a:endParaRPr lang="en-US">
              <a:solidFill>
                <a:srgbClr val="000000"/>
              </a:solidFill>
            </a:endParaRPr>
          </a:p>
        </p:txBody>
      </p:sp>
      <p:sp>
        <p:nvSpPr>
          <p:cNvPr id="226307" name="Rectangle 2"/>
          <p:cNvSpPr>
            <a:spLocks noGrp="1" noRot="1" noChangeAspect="1" noChangeArrowheads="1" noTextEdit="1"/>
          </p:cNvSpPr>
          <p:nvPr>
            <p:ph type="sldImg"/>
          </p:nvPr>
        </p:nvSpPr>
        <p:spPr>
          <a:xfrm>
            <a:off x="1143000" y="687388"/>
            <a:ext cx="4572000" cy="3429000"/>
          </a:xfrm>
          <a:ln/>
        </p:spPr>
      </p:sp>
      <p:sp>
        <p:nvSpPr>
          <p:cNvPr id="226308" name="Rectangle 3"/>
          <p:cNvSpPr>
            <a:spLocks noGrp="1" noChangeArrowheads="1"/>
          </p:cNvSpPr>
          <p:nvPr>
            <p:ph type="body" idx="1"/>
          </p:nvPr>
        </p:nvSpPr>
        <p:spPr>
          <a:xfrm>
            <a:off x="685800" y="4343400"/>
            <a:ext cx="54864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charset="0"/>
              </a:rPr>
              <a:t>Schmit, T. J., M. M. Gunshor, W. P. Menzel, J. J. Gurka, J. Li, and A. S. Bachmeier, 2005: Introducing the next-generation Advanced Baseline Imager on GOES-R. </a:t>
            </a:r>
            <a:r>
              <a:rPr lang="en-US" i="1" smtClean="0">
                <a:latin typeface="Arial" charset="0"/>
              </a:rPr>
              <a:t>Bull. Amer. Meteor. Soc</a:t>
            </a:r>
            <a:r>
              <a:rPr lang="en-US" smtClean="0">
                <a:latin typeface="Arial" charset="0"/>
              </a:rPr>
              <a:t>., </a:t>
            </a:r>
            <a:r>
              <a:rPr lang="en-US" b="1" smtClean="0">
                <a:latin typeface="Arial" charset="0"/>
              </a:rPr>
              <a:t>86</a:t>
            </a:r>
            <a:r>
              <a:rPr lang="en-US" smtClean="0">
                <a:latin typeface="Arial" charset="0"/>
              </a:rPr>
              <a:t>, 1079-1096.</a:t>
            </a:r>
          </a:p>
          <a:p>
            <a:pPr eaLnBrk="1" hangingPunct="1"/>
            <a:endParaRPr lang="en-US"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8B0A602-582B-48AA-A83D-943558D8B4FC}" type="datetimeFigureOut">
              <a:rPr lang="en-US" smtClean="0"/>
              <a:t>12/31/2015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ED685E-94B8-466F-98A9-5412A219D80F}" type="slidenum">
              <a:rPr lang="en-US" smtClean="0"/>
              <a:t>‹#›</a:t>
            </a:fld>
            <a:endParaRPr lang="en-US"/>
          </a:p>
        </p:txBody>
      </p:sp>
    </p:spTree>
    <p:extLst>
      <p:ext uri="{BB962C8B-B14F-4D97-AF65-F5344CB8AC3E}">
        <p14:creationId xmlns:p14="http://schemas.microsoft.com/office/powerpoint/2010/main" val="704888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B0A602-582B-48AA-A83D-943558D8B4FC}" type="datetimeFigureOut">
              <a:rPr lang="en-US" smtClean="0"/>
              <a:t>12/31/2015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ED685E-94B8-466F-98A9-5412A219D80F}" type="slidenum">
              <a:rPr lang="en-US" smtClean="0"/>
              <a:t>‹#›</a:t>
            </a:fld>
            <a:endParaRPr lang="en-US"/>
          </a:p>
        </p:txBody>
      </p:sp>
    </p:spTree>
    <p:extLst>
      <p:ext uri="{BB962C8B-B14F-4D97-AF65-F5344CB8AC3E}">
        <p14:creationId xmlns:p14="http://schemas.microsoft.com/office/powerpoint/2010/main" val="375035649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ACEED0-1977-4BB3-91B9-09FD0B2051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866585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B8E404E-D1A8-4BB6-BB55-82DAC8A4DB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93037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1E68CA-765E-47B3-8503-6A010F5D3D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641138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0D1FCA-BAA9-4BCF-83E7-9BE80E21FF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599738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F7315F-CA88-417B-9386-5A443C0D4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937935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21067B-F4E4-4A4A-9133-09D7E94C17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754775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3983EC4F-2A0D-4A04-8884-A8C0206F6724}" type="slidenum">
              <a:rPr lang="en-US"/>
              <a:pPr>
                <a:defRPr/>
              </a:pPr>
              <a:t>‹#›</a:t>
            </a:fld>
            <a:endParaRPr lang="en-US"/>
          </a:p>
        </p:txBody>
      </p:sp>
    </p:spTree>
    <p:extLst>
      <p:ext uri="{BB962C8B-B14F-4D97-AF65-F5344CB8AC3E}">
        <p14:creationId xmlns:p14="http://schemas.microsoft.com/office/powerpoint/2010/main" val="301614125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7FA11908-7626-4223-B0F9-609808D95EFE}" type="slidenum">
              <a:rPr lang="en-US"/>
              <a:pPr>
                <a:defRPr/>
              </a:pPr>
              <a:t>‹#›</a:t>
            </a:fld>
            <a:endParaRPr lang="en-US"/>
          </a:p>
        </p:txBody>
      </p:sp>
    </p:spTree>
    <p:extLst>
      <p:ext uri="{BB962C8B-B14F-4D97-AF65-F5344CB8AC3E}">
        <p14:creationId xmlns:p14="http://schemas.microsoft.com/office/powerpoint/2010/main" val="197374357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11A6CB1A-82A9-490A-A72E-AC597359704C}" type="slidenum">
              <a:rPr lang="en-US"/>
              <a:pPr>
                <a:defRPr/>
              </a:pPr>
              <a:t>‹#›</a:t>
            </a:fld>
            <a:endParaRPr lang="en-US"/>
          </a:p>
        </p:txBody>
      </p:sp>
    </p:spTree>
    <p:extLst>
      <p:ext uri="{BB962C8B-B14F-4D97-AF65-F5344CB8AC3E}">
        <p14:creationId xmlns:p14="http://schemas.microsoft.com/office/powerpoint/2010/main" val="337567852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D517E84C-2843-4FE6-AB13-457B7DD2FF95}" type="slidenum">
              <a:rPr lang="en-US"/>
              <a:pPr>
                <a:defRPr/>
              </a:pPr>
              <a:t>‹#›</a:t>
            </a:fld>
            <a:endParaRPr lang="en-US"/>
          </a:p>
        </p:txBody>
      </p:sp>
    </p:spTree>
    <p:extLst>
      <p:ext uri="{BB962C8B-B14F-4D97-AF65-F5344CB8AC3E}">
        <p14:creationId xmlns:p14="http://schemas.microsoft.com/office/powerpoint/2010/main" val="2496569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B0A602-582B-48AA-A83D-943558D8B4FC}" type="datetimeFigureOut">
              <a:rPr lang="en-US" smtClean="0"/>
              <a:t>12/31/2015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ED685E-94B8-466F-98A9-5412A219D80F}" type="slidenum">
              <a:rPr lang="en-US" smtClean="0"/>
              <a:t>‹#›</a:t>
            </a:fld>
            <a:endParaRPr lang="en-US"/>
          </a:p>
        </p:txBody>
      </p:sp>
    </p:spTree>
    <p:extLst>
      <p:ext uri="{BB962C8B-B14F-4D97-AF65-F5344CB8AC3E}">
        <p14:creationId xmlns:p14="http://schemas.microsoft.com/office/powerpoint/2010/main" val="94476240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8" name="Rectangle 4"/>
          <p:cNvSpPr>
            <a:spLocks noGrp="1" noChangeArrowheads="1"/>
          </p:cNvSpPr>
          <p:nvPr>
            <p:ph type="sldNum" sz="quarter" idx="11"/>
          </p:nvPr>
        </p:nvSpPr>
        <p:spPr/>
        <p:txBody>
          <a:bodyPr/>
          <a:lstStyle>
            <a:lvl1pPr>
              <a:spcBef>
                <a:spcPct val="20000"/>
              </a:spcBef>
              <a:defRPr i="1">
                <a:ea typeface="+mn-ea"/>
              </a:defRPr>
            </a:lvl1pPr>
          </a:lstStyle>
          <a:p>
            <a:pPr>
              <a:defRPr/>
            </a:pPr>
            <a:fld id="{BCF041E9-97F0-4936-9FFF-E0EB007138C0}" type="slidenum">
              <a:rPr lang="en-US"/>
              <a:pPr>
                <a:defRPr/>
              </a:pPr>
              <a:t>‹#›</a:t>
            </a:fld>
            <a:endParaRPr lang="en-US"/>
          </a:p>
        </p:txBody>
      </p:sp>
    </p:spTree>
    <p:extLst>
      <p:ext uri="{BB962C8B-B14F-4D97-AF65-F5344CB8AC3E}">
        <p14:creationId xmlns:p14="http://schemas.microsoft.com/office/powerpoint/2010/main" val="78556173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4" name="Rectangle 4"/>
          <p:cNvSpPr>
            <a:spLocks noGrp="1" noChangeArrowheads="1"/>
          </p:cNvSpPr>
          <p:nvPr>
            <p:ph type="sldNum" sz="quarter" idx="11"/>
          </p:nvPr>
        </p:nvSpPr>
        <p:spPr/>
        <p:txBody>
          <a:bodyPr/>
          <a:lstStyle>
            <a:lvl1pPr>
              <a:spcBef>
                <a:spcPct val="20000"/>
              </a:spcBef>
              <a:defRPr i="1">
                <a:ea typeface="+mn-ea"/>
              </a:defRPr>
            </a:lvl1pPr>
          </a:lstStyle>
          <a:p>
            <a:pPr>
              <a:defRPr/>
            </a:pPr>
            <a:fld id="{29821475-0E67-4098-BF3D-BD15632C5A8D}" type="slidenum">
              <a:rPr lang="en-US"/>
              <a:pPr>
                <a:defRPr/>
              </a:pPr>
              <a:t>‹#›</a:t>
            </a:fld>
            <a:endParaRPr lang="en-US"/>
          </a:p>
        </p:txBody>
      </p:sp>
    </p:spTree>
    <p:extLst>
      <p:ext uri="{BB962C8B-B14F-4D97-AF65-F5344CB8AC3E}">
        <p14:creationId xmlns:p14="http://schemas.microsoft.com/office/powerpoint/2010/main" val="112625581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3" name="Rectangle 4"/>
          <p:cNvSpPr>
            <a:spLocks noGrp="1" noChangeArrowheads="1"/>
          </p:cNvSpPr>
          <p:nvPr>
            <p:ph type="sldNum" sz="quarter" idx="11"/>
          </p:nvPr>
        </p:nvSpPr>
        <p:spPr/>
        <p:txBody>
          <a:bodyPr/>
          <a:lstStyle>
            <a:lvl1pPr>
              <a:spcBef>
                <a:spcPct val="20000"/>
              </a:spcBef>
              <a:defRPr i="1">
                <a:ea typeface="+mn-ea"/>
              </a:defRPr>
            </a:lvl1pPr>
          </a:lstStyle>
          <a:p>
            <a:pPr>
              <a:defRPr/>
            </a:pPr>
            <a:fld id="{CA3D9720-CB3E-430D-968B-09E6DC53BC1B}" type="slidenum">
              <a:rPr lang="en-US"/>
              <a:pPr>
                <a:defRPr/>
              </a:pPr>
              <a:t>‹#›</a:t>
            </a:fld>
            <a:endParaRPr lang="en-US"/>
          </a:p>
        </p:txBody>
      </p:sp>
    </p:spTree>
    <p:extLst>
      <p:ext uri="{BB962C8B-B14F-4D97-AF65-F5344CB8AC3E}">
        <p14:creationId xmlns:p14="http://schemas.microsoft.com/office/powerpoint/2010/main" val="429056192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D49A53A0-E963-4F66-98E4-C621537444FC}" type="slidenum">
              <a:rPr lang="en-US"/>
              <a:pPr>
                <a:defRPr/>
              </a:pPr>
              <a:t>‹#›</a:t>
            </a:fld>
            <a:endParaRPr lang="en-US"/>
          </a:p>
        </p:txBody>
      </p:sp>
    </p:spTree>
    <p:extLst>
      <p:ext uri="{BB962C8B-B14F-4D97-AF65-F5344CB8AC3E}">
        <p14:creationId xmlns:p14="http://schemas.microsoft.com/office/powerpoint/2010/main" val="208811227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D577F592-1E1B-4C57-8C68-32D037D1F50D}" type="slidenum">
              <a:rPr lang="en-US"/>
              <a:pPr>
                <a:defRPr/>
              </a:pPr>
              <a:t>‹#›</a:t>
            </a:fld>
            <a:endParaRPr lang="en-US"/>
          </a:p>
        </p:txBody>
      </p:sp>
    </p:spTree>
    <p:extLst>
      <p:ext uri="{BB962C8B-B14F-4D97-AF65-F5344CB8AC3E}">
        <p14:creationId xmlns:p14="http://schemas.microsoft.com/office/powerpoint/2010/main" val="414837341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9F336F56-24E9-45A4-834D-B4E9B578FA53}" type="slidenum">
              <a:rPr lang="en-US"/>
              <a:pPr>
                <a:defRPr/>
              </a:pPr>
              <a:t>‹#›</a:t>
            </a:fld>
            <a:endParaRPr lang="en-US"/>
          </a:p>
        </p:txBody>
      </p:sp>
    </p:spTree>
    <p:extLst>
      <p:ext uri="{BB962C8B-B14F-4D97-AF65-F5344CB8AC3E}">
        <p14:creationId xmlns:p14="http://schemas.microsoft.com/office/powerpoint/2010/main" val="278083011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28600"/>
            <a:ext cx="20574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28600"/>
            <a:ext cx="60198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C681F1FA-3F48-4839-997C-3D7B3F01540C}" type="slidenum">
              <a:rPr lang="en-US"/>
              <a:pPr>
                <a:defRPr/>
              </a:pPr>
              <a:t>‹#›</a:t>
            </a:fld>
            <a:endParaRPr lang="en-US"/>
          </a:p>
        </p:txBody>
      </p:sp>
    </p:spTree>
    <p:extLst>
      <p:ext uri="{BB962C8B-B14F-4D97-AF65-F5344CB8AC3E}">
        <p14:creationId xmlns:p14="http://schemas.microsoft.com/office/powerpoint/2010/main" val="240370316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22098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C8D0ECDA-F2AE-44B7-BDD4-D5C4DC982683}" type="slidenum">
              <a:rPr lang="en-US"/>
              <a:pPr>
                <a:defRPr/>
              </a:pPr>
              <a:t>‹#›</a:t>
            </a:fld>
            <a:endParaRPr lang="en-US"/>
          </a:p>
        </p:txBody>
      </p:sp>
    </p:spTree>
    <p:extLst>
      <p:ext uri="{BB962C8B-B14F-4D97-AF65-F5344CB8AC3E}">
        <p14:creationId xmlns:p14="http://schemas.microsoft.com/office/powerpoint/2010/main" val="315860384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2209800"/>
            <a:ext cx="7848600" cy="4114800"/>
          </a:xfrm>
        </p:spPr>
        <p:txBody>
          <a:bodyPr/>
          <a:lstStyle/>
          <a:p>
            <a:pPr lvl="0"/>
            <a:endParaRPr lang="en-US" noProof="0" smtClean="0"/>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29CC263A-0325-4CDC-AF33-8A0D3B833A26}" type="slidenum">
              <a:rPr lang="en-US"/>
              <a:pPr>
                <a:defRPr/>
              </a:pPr>
              <a:t>‹#›</a:t>
            </a:fld>
            <a:endParaRPr lang="en-US"/>
          </a:p>
        </p:txBody>
      </p:sp>
    </p:spTree>
    <p:extLst>
      <p:ext uri="{BB962C8B-B14F-4D97-AF65-F5344CB8AC3E}">
        <p14:creationId xmlns:p14="http://schemas.microsoft.com/office/powerpoint/2010/main" val="226390540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AD35FC85-E849-4794-A393-59409C9C85B0}" type="datetime1">
              <a:rPr lang="en-US" smtClean="0">
                <a:solidFill>
                  <a:srgbClr val="000000"/>
                </a:solidFill>
              </a:rPr>
              <a:pPr>
                <a:defRPr/>
              </a:pPr>
              <a:t>12/31/2015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CE0BA4-E8C6-434C-ADA0-1A91C0D5D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803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770184-9F19-4EEF-A65B-2622B31494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545840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B951D02-9A0F-410A-A219-18EF8607EC4C}" type="datetime1">
              <a:rPr lang="en-US" smtClean="0">
                <a:solidFill>
                  <a:srgbClr val="000000"/>
                </a:solidFill>
              </a:rPr>
              <a:pPr>
                <a:defRPr/>
              </a:pPr>
              <a:t>12/31/2015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1472FF-57B5-4206-AA59-7354F91BDF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586113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4BE4D20F-636D-48AB-B141-BDA684531A03}" type="datetime1">
              <a:rPr lang="en-US" smtClean="0">
                <a:solidFill>
                  <a:srgbClr val="000000"/>
                </a:solidFill>
              </a:rPr>
              <a:pPr>
                <a:defRPr/>
              </a:pPr>
              <a:t>12/31/2015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A31225-F751-460F-B51C-E16DD62499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424649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8432F223-3F12-4296-9EBE-53E104B54CC0}" type="datetime1">
              <a:rPr lang="en-US" smtClean="0">
                <a:solidFill>
                  <a:srgbClr val="000000"/>
                </a:solidFill>
              </a:rPr>
              <a:pPr>
                <a:defRPr/>
              </a:pPr>
              <a:t>12/31/2015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ABA35E-14B8-4C3A-9772-DEB291AF5C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837961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42580DDC-936B-475F-B81C-E32254845937}" type="datetime1">
              <a:rPr lang="en-US" smtClean="0">
                <a:solidFill>
                  <a:srgbClr val="000000"/>
                </a:solidFill>
              </a:rPr>
              <a:pPr>
                <a:defRPr/>
              </a:pPr>
              <a:t>12/31/2015</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D8219E9-3919-4D64-8FD9-D68C67D104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100588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A168B053-7C3D-49AD-B82F-7867F511E945}" type="datetime1">
              <a:rPr lang="en-US" smtClean="0">
                <a:solidFill>
                  <a:srgbClr val="000000"/>
                </a:solidFill>
              </a:rPr>
              <a:pPr>
                <a:defRPr/>
              </a:pPr>
              <a:t>12/31/2015</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FFAA2E-2DCD-4576-B58B-C5DD3B30C9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4956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86CA81B5-2ABE-460C-A1E0-19CE9B54CA07}" type="datetime1">
              <a:rPr lang="en-US" smtClean="0">
                <a:solidFill>
                  <a:srgbClr val="000000"/>
                </a:solidFill>
              </a:rPr>
              <a:pPr>
                <a:defRPr/>
              </a:pPr>
              <a:t>12/31/2015</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2ECD224-1A74-47C7-937F-D2AF1EDE56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914284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5F688A4-5A5A-4E5C-9939-B69A4067480B}" type="datetime1">
              <a:rPr lang="en-US" smtClean="0">
                <a:solidFill>
                  <a:srgbClr val="000000"/>
                </a:solidFill>
              </a:rPr>
              <a:pPr>
                <a:defRPr/>
              </a:pPr>
              <a:t>12/31/2015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215A57-D5F5-4DAB-8065-3CD09C494B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448531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A8DC9842-2DD5-41AE-8F58-48D745E0F8D3}" type="datetime1">
              <a:rPr lang="en-US" smtClean="0">
                <a:solidFill>
                  <a:srgbClr val="000000"/>
                </a:solidFill>
              </a:rPr>
              <a:pPr>
                <a:defRPr/>
              </a:pPr>
              <a:t>12/31/2015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B3F6D5-C7DE-4F28-927C-A4A3578C5C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324153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107AB52D-8226-49A1-8904-5B62DB7B6DC9}" type="datetime1">
              <a:rPr lang="en-US" smtClean="0">
                <a:solidFill>
                  <a:srgbClr val="000000"/>
                </a:solidFill>
              </a:rPr>
              <a:pPr>
                <a:defRPr/>
              </a:pPr>
              <a:t>12/31/2015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4BCAD9-4E8E-4F59-9824-E3DD4333FD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925136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87AC4FA-6C77-49FB-9B2C-E51EE3AD95EF}" type="datetime1">
              <a:rPr lang="en-US" smtClean="0">
                <a:solidFill>
                  <a:srgbClr val="000000"/>
                </a:solidFill>
              </a:rPr>
              <a:pPr>
                <a:defRPr/>
              </a:pPr>
              <a:t>12/31/2015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6574A5-5032-4E19-B7A0-EA932453A7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94572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0F6A53-163A-4B57-A8B5-67D76E5048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218642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fld id="{84177ADD-46FF-4599-B2C5-1362C5E3A715}" type="datetime1">
              <a:rPr lang="en-US" smtClean="0">
                <a:solidFill>
                  <a:srgbClr val="000000"/>
                </a:solidFill>
              </a:rPr>
              <a:pPr>
                <a:defRPr/>
              </a:pPr>
              <a:t>12/31/2015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506917-834C-4792-AAAF-FFE8748302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517146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4B3E7D63-82DD-49FA-89E7-9F97637C6879}" type="datetime1">
              <a:rPr lang="en-US" smtClean="0">
                <a:solidFill>
                  <a:srgbClr val="000000"/>
                </a:solidFill>
              </a:rPr>
              <a:pPr>
                <a:defRPr/>
              </a:pPr>
              <a:t>12/31/2015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71FCB4-B20D-44A1-A55E-58DD90C490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876867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B429ED9-A786-4B10-96C0-6359A4CDC7E2}" type="datetime1">
              <a:rPr lang="en-US" smtClean="0">
                <a:solidFill>
                  <a:prstClr val="black">
                    <a:tint val="75000"/>
                  </a:prstClr>
                </a:solidFill>
              </a:rPr>
              <a:pPr/>
              <a:t>12/31/2015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878609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0220FE-D316-41C5-A67A-1B211F2BE84E}" type="datetime1">
              <a:rPr lang="en-US" smtClean="0">
                <a:solidFill>
                  <a:prstClr val="black">
                    <a:tint val="75000"/>
                  </a:prstClr>
                </a:solidFill>
              </a:rPr>
              <a:pPr/>
              <a:t>12/31/2015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136289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4992248-FF7D-4FED-BDD9-B82663548032}" type="datetime1">
              <a:rPr lang="en-US" smtClean="0">
                <a:solidFill>
                  <a:prstClr val="black">
                    <a:tint val="75000"/>
                  </a:prstClr>
                </a:solidFill>
              </a:rPr>
              <a:pPr/>
              <a:t>12/31/2015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389090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3355F16-88C7-433D-BF1D-4C1FECDFEF66}" type="datetime1">
              <a:rPr lang="en-US" smtClean="0">
                <a:solidFill>
                  <a:prstClr val="black">
                    <a:tint val="75000"/>
                  </a:prstClr>
                </a:solidFill>
              </a:rPr>
              <a:pPr/>
              <a:t>12/31/2015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682759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A76A402-AC2D-4890-B19F-E635A43D802D}" type="datetime1">
              <a:rPr lang="en-US" smtClean="0">
                <a:solidFill>
                  <a:prstClr val="black">
                    <a:tint val="75000"/>
                  </a:prstClr>
                </a:solidFill>
              </a:rPr>
              <a:pPr/>
              <a:t>12/31/2015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023339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972E691-7EA6-4AFC-8207-4EB1A77E5738}" type="datetime1">
              <a:rPr lang="en-US" smtClean="0">
                <a:solidFill>
                  <a:prstClr val="black">
                    <a:tint val="75000"/>
                  </a:prstClr>
                </a:solidFill>
              </a:rPr>
              <a:pPr/>
              <a:t>12/31/2015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481816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E88308-B439-467E-A8CE-1F13D604420D}" type="datetime1">
              <a:rPr lang="en-US" smtClean="0">
                <a:solidFill>
                  <a:prstClr val="black">
                    <a:tint val="75000"/>
                  </a:prstClr>
                </a:solidFill>
              </a:rPr>
              <a:pPr/>
              <a:t>12/31/2015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404503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E5A306-0D09-4C6B-94E4-5FD303CB9CDD}" type="datetime1">
              <a:rPr lang="en-US" smtClean="0">
                <a:solidFill>
                  <a:prstClr val="black">
                    <a:tint val="75000"/>
                  </a:prstClr>
                </a:solidFill>
              </a:rPr>
              <a:pPr/>
              <a:t>12/31/2015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43287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D0B5A6-159F-4B7F-A168-C8558F5C6C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193312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38AF21-2DD2-46A0-9863-00212E5FB823}" type="datetime1">
              <a:rPr lang="en-US" smtClean="0">
                <a:solidFill>
                  <a:prstClr val="black">
                    <a:tint val="75000"/>
                  </a:prstClr>
                </a:solidFill>
              </a:rPr>
              <a:pPr/>
              <a:t>12/31/2015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823341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9959FE-1469-4CD4-AAEF-D0AE3B522EE0}" type="datetime1">
              <a:rPr lang="en-US" smtClean="0">
                <a:solidFill>
                  <a:prstClr val="black">
                    <a:tint val="75000"/>
                  </a:prstClr>
                </a:solidFill>
              </a:rPr>
              <a:pPr/>
              <a:t>12/31/2015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882527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BA6A74-EAA8-42BA-88AD-E9899DA15254}" type="datetime1">
              <a:rPr lang="en-US" smtClean="0">
                <a:solidFill>
                  <a:prstClr val="black">
                    <a:tint val="75000"/>
                  </a:prstClr>
                </a:solidFill>
              </a:rPr>
              <a:pPr/>
              <a:t>12/31/2015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587242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57FC5F-2715-4683-BFAA-5AF2AC4416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991276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97DC28-83C0-416A-930C-F8B980D5CA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037084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8610F4-FEB6-4B05-B8A3-66E97CA993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803205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F7E3E7-C8A1-4CF6-933F-CA957380EF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010591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A86BBE-79FA-49AB-ACD5-4A283AA481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576374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AF576D0-0602-457E-BAA4-101BA7E08F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128215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ECD94A3-70B5-4073-BF2F-75129C8B43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57984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62E8A0-679F-4416-9C9D-DBD1CF8FD9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729018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BD8A00-9ECD-49F2-9A06-7F544A92FD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847662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DE5FF5-FCEE-4C82-B00F-AF89035910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483202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AEB7F2-23EB-4DC6-BCF8-418A272CF3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73902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A77F5B-800E-484F-A646-A4A0C3F0FA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244409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90282A-8845-4631-932E-4DEB8381A1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076737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A64706-E4EE-496B-A73E-841EB96157F8}" type="datetimeFigureOut">
              <a:rPr lang="en-US" smtClean="0">
                <a:solidFill>
                  <a:prstClr val="black">
                    <a:tint val="75000"/>
                  </a:prstClr>
                </a:solidFill>
              </a:rPr>
              <a:pPr/>
              <a:t>12/31/2015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DF2B9E-FA42-460D-9765-E7E5708403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771788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A64706-E4EE-496B-A73E-841EB96157F8}" type="datetimeFigureOut">
              <a:rPr lang="en-US" smtClean="0">
                <a:solidFill>
                  <a:prstClr val="black">
                    <a:tint val="75000"/>
                  </a:prstClr>
                </a:solidFill>
              </a:rPr>
              <a:pPr/>
              <a:t>12/31/2015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DF2B9E-FA42-460D-9765-E7E5708403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801935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A64706-E4EE-496B-A73E-841EB96157F8}" type="datetimeFigureOut">
              <a:rPr lang="en-US" smtClean="0">
                <a:solidFill>
                  <a:prstClr val="black">
                    <a:tint val="75000"/>
                  </a:prstClr>
                </a:solidFill>
              </a:rPr>
              <a:pPr/>
              <a:t>12/31/2015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DF2B9E-FA42-460D-9765-E7E5708403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18391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5A64706-E4EE-496B-A73E-841EB96157F8}" type="datetimeFigureOut">
              <a:rPr lang="en-US" smtClean="0">
                <a:solidFill>
                  <a:prstClr val="black">
                    <a:tint val="75000"/>
                  </a:prstClr>
                </a:solidFill>
              </a:rPr>
              <a:pPr/>
              <a:t>12/31/2015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DF2B9E-FA42-460D-9765-E7E5708403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942014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5A64706-E4EE-496B-A73E-841EB96157F8}" type="datetimeFigureOut">
              <a:rPr lang="en-US" smtClean="0">
                <a:solidFill>
                  <a:prstClr val="black">
                    <a:tint val="75000"/>
                  </a:prstClr>
                </a:solidFill>
              </a:rPr>
              <a:pPr/>
              <a:t>12/31/2015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9DF2B9E-FA42-460D-9765-E7E5708403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9599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1698580-265A-474D-A709-E47E8F3D9E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267171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5A64706-E4EE-496B-A73E-841EB96157F8}" type="datetimeFigureOut">
              <a:rPr lang="en-US" smtClean="0">
                <a:solidFill>
                  <a:prstClr val="black">
                    <a:tint val="75000"/>
                  </a:prstClr>
                </a:solidFill>
              </a:rPr>
              <a:pPr/>
              <a:t>12/31/2015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9DF2B9E-FA42-460D-9765-E7E5708403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494038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A64706-E4EE-496B-A73E-841EB96157F8}" type="datetimeFigureOut">
              <a:rPr lang="en-US" smtClean="0">
                <a:solidFill>
                  <a:prstClr val="black">
                    <a:tint val="75000"/>
                  </a:prstClr>
                </a:solidFill>
              </a:rPr>
              <a:pPr/>
              <a:t>12/31/2015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9DF2B9E-FA42-460D-9765-E7E5708403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983299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A64706-E4EE-496B-A73E-841EB96157F8}" type="datetimeFigureOut">
              <a:rPr lang="en-US" smtClean="0">
                <a:solidFill>
                  <a:prstClr val="black">
                    <a:tint val="75000"/>
                  </a:prstClr>
                </a:solidFill>
              </a:rPr>
              <a:pPr/>
              <a:t>12/31/2015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DF2B9E-FA42-460D-9765-E7E5708403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080351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A64706-E4EE-496B-A73E-841EB96157F8}" type="datetimeFigureOut">
              <a:rPr lang="en-US" smtClean="0">
                <a:solidFill>
                  <a:prstClr val="black">
                    <a:tint val="75000"/>
                  </a:prstClr>
                </a:solidFill>
              </a:rPr>
              <a:pPr/>
              <a:t>12/31/2015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DF2B9E-FA42-460D-9765-E7E5708403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724438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A64706-E4EE-496B-A73E-841EB96157F8}" type="datetimeFigureOut">
              <a:rPr lang="en-US" smtClean="0">
                <a:solidFill>
                  <a:prstClr val="black">
                    <a:tint val="75000"/>
                  </a:prstClr>
                </a:solidFill>
              </a:rPr>
              <a:pPr/>
              <a:t>12/31/2015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DF2B9E-FA42-460D-9765-E7E5708403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136158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A64706-E4EE-496B-A73E-841EB96157F8}" type="datetimeFigureOut">
              <a:rPr lang="en-US" smtClean="0">
                <a:solidFill>
                  <a:prstClr val="black">
                    <a:tint val="75000"/>
                  </a:prstClr>
                </a:solidFill>
              </a:rPr>
              <a:pPr/>
              <a:t>12/31/2015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DF2B9E-FA42-460D-9765-E7E5708403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440153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C161101-E242-43D4-B209-B50BB8A480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908494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6EA3DCD-3FF6-40B3-9B7F-DA5AB8388C3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734104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029388D-6A56-4520-8837-AA06F17B48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5434873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0C010D4-F318-44FE-AD9C-50E390E02A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7027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4179660-1300-44B2-877C-90E753D16D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2206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771EB06-5460-45B0-B61E-1B3DAE92190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707013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BDE138C-5B36-483B-A574-97F51A03F2B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010804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71B4214-974A-4A8F-8A0F-6CD3359CDBD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8404317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72C476D-E886-4EF2-89EE-D2B2826259E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386490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58A2726-4809-47A2-9180-E7D6F4718B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0935159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BC18BB0-F682-4927-AA84-82BB835839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179317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B0760CD-CE8C-4015-9154-3F8BB58159B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1215751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69C2EA6-5906-493F-B316-771995E75068}" type="datetime1">
              <a:rPr lang="en-US" smtClean="0">
                <a:solidFill>
                  <a:prstClr val="black">
                    <a:tint val="75000"/>
                  </a:prstClr>
                </a:solidFill>
              </a:rPr>
              <a:pPr/>
              <a:t>12/31/2015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22BBB9-C1AA-4DF3-BA90-8A99347896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840574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02AFC0-2171-4640-A1CD-F6D7C9E17B97}" type="datetime1">
              <a:rPr lang="en-US" smtClean="0">
                <a:solidFill>
                  <a:prstClr val="black">
                    <a:tint val="75000"/>
                  </a:prstClr>
                </a:solidFill>
              </a:rPr>
              <a:pPr/>
              <a:t>12/31/2015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22BBB9-C1AA-4DF3-BA90-8A99347896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959948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23EE3F-67E6-4F5D-9281-A10A8B82CEE0}" type="datetime1">
              <a:rPr lang="en-US" smtClean="0">
                <a:solidFill>
                  <a:prstClr val="black">
                    <a:tint val="75000"/>
                  </a:prstClr>
                </a:solidFill>
              </a:rPr>
              <a:pPr/>
              <a:t>12/31/2015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22BBB9-C1AA-4DF3-BA90-8A99347896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97514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C6E8577-DCC8-4820-8F87-DD36B0A782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506882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9268559-D86D-4257-9C1D-6B1EC1D36C16}" type="datetime1">
              <a:rPr lang="en-US" smtClean="0">
                <a:solidFill>
                  <a:prstClr val="black">
                    <a:tint val="75000"/>
                  </a:prstClr>
                </a:solidFill>
              </a:rPr>
              <a:pPr/>
              <a:t>12/31/2015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22BBB9-C1AA-4DF3-BA90-8A99347896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76774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7E1BEAD-C755-4854-8AE6-2098DAF682D5}" type="datetime1">
              <a:rPr lang="en-US" smtClean="0">
                <a:solidFill>
                  <a:prstClr val="black">
                    <a:tint val="75000"/>
                  </a:prstClr>
                </a:solidFill>
              </a:rPr>
              <a:pPr/>
              <a:t>12/31/2015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122BBB9-C1AA-4DF3-BA90-8A99347896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804348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E7DFC5-A19B-4EA3-AA6E-EF94CE4D7C36}" type="datetime1">
              <a:rPr lang="en-US" smtClean="0">
                <a:solidFill>
                  <a:prstClr val="black">
                    <a:tint val="75000"/>
                  </a:prstClr>
                </a:solidFill>
              </a:rPr>
              <a:pPr/>
              <a:t>12/31/2015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122BBB9-C1AA-4DF3-BA90-8A99347896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385011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7F5469-D5A7-45E0-9D6A-40AE923AE7C4}" type="datetime1">
              <a:rPr lang="en-US" smtClean="0">
                <a:solidFill>
                  <a:prstClr val="black">
                    <a:tint val="75000"/>
                  </a:prstClr>
                </a:solidFill>
              </a:rPr>
              <a:pPr/>
              <a:t>12/31/2015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122BBB9-C1AA-4DF3-BA90-8A99347896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801753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8E26D8-94C6-482B-999B-DD44090178E5}" type="datetime1">
              <a:rPr lang="en-US" smtClean="0">
                <a:solidFill>
                  <a:prstClr val="black">
                    <a:tint val="75000"/>
                  </a:prstClr>
                </a:solidFill>
              </a:rPr>
              <a:pPr/>
              <a:t>12/31/2015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22BBB9-C1AA-4DF3-BA90-8A99347896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258876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83C646-5CF1-455C-91C6-8EDF44EF1F84}" type="datetime1">
              <a:rPr lang="en-US" smtClean="0">
                <a:solidFill>
                  <a:prstClr val="black">
                    <a:tint val="75000"/>
                  </a:prstClr>
                </a:solidFill>
              </a:rPr>
              <a:pPr/>
              <a:t>12/31/2015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22BBB9-C1AA-4DF3-BA90-8A99347896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195653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066A1D-5422-42D5-83F2-674D76FB7276}" type="datetime1">
              <a:rPr lang="en-US" smtClean="0">
                <a:solidFill>
                  <a:prstClr val="black">
                    <a:tint val="75000"/>
                  </a:prstClr>
                </a:solidFill>
              </a:rPr>
              <a:pPr/>
              <a:t>12/31/2015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22BBB9-C1AA-4DF3-BA90-8A99347896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514212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D899E9-613A-48CC-8439-157DF8BE1D1C}" type="datetime1">
              <a:rPr lang="en-US" smtClean="0">
                <a:solidFill>
                  <a:prstClr val="black">
                    <a:tint val="75000"/>
                  </a:prstClr>
                </a:solidFill>
              </a:rPr>
              <a:pPr/>
              <a:t>12/31/2015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22BBB9-C1AA-4DF3-BA90-8A99347896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87839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AA18B30-6CBA-4936-B470-011E9C00AE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5207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B0A602-582B-48AA-A83D-943558D8B4FC}" type="datetimeFigureOut">
              <a:rPr lang="en-US" smtClean="0"/>
              <a:t>12/31/2015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ED685E-94B8-466F-98A9-5412A219D80F}" type="slidenum">
              <a:rPr lang="en-US" smtClean="0"/>
              <a:t>‹#›</a:t>
            </a:fld>
            <a:endParaRPr lang="en-US"/>
          </a:p>
        </p:txBody>
      </p:sp>
    </p:spTree>
    <p:extLst>
      <p:ext uri="{BB962C8B-B14F-4D97-AF65-F5344CB8AC3E}">
        <p14:creationId xmlns:p14="http://schemas.microsoft.com/office/powerpoint/2010/main" val="13019155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ED6C59-F5DF-4F1F-8A20-1753691D9B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97903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396EF9-E80E-4BBF-B38A-2191A84C19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52260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814E92-3EC6-4E36-AC2F-2E4B6099FD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50454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6D36B3-0034-4F74-B64D-BDB1887B5B7F}" type="slidenum">
              <a:rPr lang="en-US"/>
              <a:pPr>
                <a:defRPr/>
              </a:pPr>
              <a:t>‹#›</a:t>
            </a:fld>
            <a:endParaRPr lang="en-US"/>
          </a:p>
        </p:txBody>
      </p:sp>
    </p:spTree>
    <p:extLst>
      <p:ext uri="{BB962C8B-B14F-4D97-AF65-F5344CB8AC3E}">
        <p14:creationId xmlns:p14="http://schemas.microsoft.com/office/powerpoint/2010/main" val="25878411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943134-0504-46F1-BB45-E89738A11324}" type="slidenum">
              <a:rPr lang="en-US"/>
              <a:pPr>
                <a:defRPr/>
              </a:pPr>
              <a:t>‹#›</a:t>
            </a:fld>
            <a:endParaRPr lang="en-US"/>
          </a:p>
        </p:txBody>
      </p:sp>
    </p:spTree>
    <p:extLst>
      <p:ext uri="{BB962C8B-B14F-4D97-AF65-F5344CB8AC3E}">
        <p14:creationId xmlns:p14="http://schemas.microsoft.com/office/powerpoint/2010/main" val="32768678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8A5AD0-547A-4958-9114-E372E4CE7E29}" type="slidenum">
              <a:rPr lang="en-US"/>
              <a:pPr>
                <a:defRPr/>
              </a:pPr>
              <a:t>‹#›</a:t>
            </a:fld>
            <a:endParaRPr lang="en-US"/>
          </a:p>
        </p:txBody>
      </p:sp>
    </p:spTree>
    <p:extLst>
      <p:ext uri="{BB962C8B-B14F-4D97-AF65-F5344CB8AC3E}">
        <p14:creationId xmlns:p14="http://schemas.microsoft.com/office/powerpoint/2010/main" val="34617006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0A03A27-4C28-4078-BC08-83C0D28F5F0A}" type="slidenum">
              <a:rPr lang="en-US"/>
              <a:pPr>
                <a:defRPr/>
              </a:pPr>
              <a:t>‹#›</a:t>
            </a:fld>
            <a:endParaRPr lang="en-US"/>
          </a:p>
        </p:txBody>
      </p:sp>
    </p:spTree>
    <p:extLst>
      <p:ext uri="{BB962C8B-B14F-4D97-AF65-F5344CB8AC3E}">
        <p14:creationId xmlns:p14="http://schemas.microsoft.com/office/powerpoint/2010/main" val="19527522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C68B4A6-754C-4268-B308-2EA12F232FD2}" type="slidenum">
              <a:rPr lang="en-US"/>
              <a:pPr>
                <a:defRPr/>
              </a:pPr>
              <a:t>‹#›</a:t>
            </a:fld>
            <a:endParaRPr lang="en-US"/>
          </a:p>
        </p:txBody>
      </p:sp>
    </p:spTree>
    <p:extLst>
      <p:ext uri="{BB962C8B-B14F-4D97-AF65-F5344CB8AC3E}">
        <p14:creationId xmlns:p14="http://schemas.microsoft.com/office/powerpoint/2010/main" val="1857654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4098F14-8660-45D2-9BD7-63C57E01FA1F}" type="slidenum">
              <a:rPr lang="en-US"/>
              <a:pPr>
                <a:defRPr/>
              </a:pPr>
              <a:t>‹#›</a:t>
            </a:fld>
            <a:endParaRPr lang="en-US"/>
          </a:p>
        </p:txBody>
      </p:sp>
    </p:spTree>
    <p:extLst>
      <p:ext uri="{BB962C8B-B14F-4D97-AF65-F5344CB8AC3E}">
        <p14:creationId xmlns:p14="http://schemas.microsoft.com/office/powerpoint/2010/main" val="39928774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A96EEE5-D0D9-40F7-908D-62EC4745F6FF}" type="slidenum">
              <a:rPr lang="en-US"/>
              <a:pPr>
                <a:defRPr/>
              </a:pPr>
              <a:t>‹#›</a:t>
            </a:fld>
            <a:endParaRPr lang="en-US"/>
          </a:p>
        </p:txBody>
      </p:sp>
    </p:spTree>
    <p:extLst>
      <p:ext uri="{BB962C8B-B14F-4D97-AF65-F5344CB8AC3E}">
        <p14:creationId xmlns:p14="http://schemas.microsoft.com/office/powerpoint/2010/main" val="505666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8B0A602-582B-48AA-A83D-943558D8B4FC}" type="datetimeFigureOut">
              <a:rPr lang="en-US" smtClean="0"/>
              <a:t>12/31/2015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ED685E-94B8-466F-98A9-5412A219D80F}" type="slidenum">
              <a:rPr lang="en-US" smtClean="0"/>
              <a:t>‹#›</a:t>
            </a:fld>
            <a:endParaRPr lang="en-US"/>
          </a:p>
        </p:txBody>
      </p:sp>
    </p:spTree>
    <p:extLst>
      <p:ext uri="{BB962C8B-B14F-4D97-AF65-F5344CB8AC3E}">
        <p14:creationId xmlns:p14="http://schemas.microsoft.com/office/powerpoint/2010/main" val="11613992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858291-EFB0-4A53-A2FF-6AF79B85BB18}" type="slidenum">
              <a:rPr lang="en-US"/>
              <a:pPr>
                <a:defRPr/>
              </a:pPr>
              <a:t>‹#›</a:t>
            </a:fld>
            <a:endParaRPr lang="en-US"/>
          </a:p>
        </p:txBody>
      </p:sp>
    </p:spTree>
    <p:extLst>
      <p:ext uri="{BB962C8B-B14F-4D97-AF65-F5344CB8AC3E}">
        <p14:creationId xmlns:p14="http://schemas.microsoft.com/office/powerpoint/2010/main" val="33847622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DADEFE-707C-44B2-A918-B83933D16743}" type="slidenum">
              <a:rPr lang="en-US"/>
              <a:pPr>
                <a:defRPr/>
              </a:pPr>
              <a:t>‹#›</a:t>
            </a:fld>
            <a:endParaRPr lang="en-US"/>
          </a:p>
        </p:txBody>
      </p:sp>
    </p:spTree>
    <p:extLst>
      <p:ext uri="{BB962C8B-B14F-4D97-AF65-F5344CB8AC3E}">
        <p14:creationId xmlns:p14="http://schemas.microsoft.com/office/powerpoint/2010/main" val="30740923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0256ED-A91C-4F8A-A668-07FC584790D8}" type="slidenum">
              <a:rPr lang="en-US"/>
              <a:pPr>
                <a:defRPr/>
              </a:pPr>
              <a:t>‹#›</a:t>
            </a:fld>
            <a:endParaRPr lang="en-US"/>
          </a:p>
        </p:txBody>
      </p:sp>
    </p:spTree>
    <p:extLst>
      <p:ext uri="{BB962C8B-B14F-4D97-AF65-F5344CB8AC3E}">
        <p14:creationId xmlns:p14="http://schemas.microsoft.com/office/powerpoint/2010/main" val="10267038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64F1EA-FA84-44CC-BA14-19193F046D63}" type="slidenum">
              <a:rPr lang="en-US"/>
              <a:pPr>
                <a:defRPr/>
              </a:pPr>
              <a:t>‹#›</a:t>
            </a:fld>
            <a:endParaRPr lang="en-US"/>
          </a:p>
        </p:txBody>
      </p:sp>
    </p:spTree>
    <p:extLst>
      <p:ext uri="{BB962C8B-B14F-4D97-AF65-F5344CB8AC3E}">
        <p14:creationId xmlns:p14="http://schemas.microsoft.com/office/powerpoint/2010/main" val="19634366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887481-32AC-4382-A2C8-3DF14CE9B6FD}" type="slidenum">
              <a:rPr lang="en-US"/>
              <a:pPr>
                <a:defRPr/>
              </a:pPr>
              <a:t>‹#›</a:t>
            </a:fld>
            <a:endParaRPr lang="en-US"/>
          </a:p>
        </p:txBody>
      </p:sp>
    </p:spTree>
    <p:extLst>
      <p:ext uri="{BB962C8B-B14F-4D97-AF65-F5344CB8AC3E}">
        <p14:creationId xmlns:p14="http://schemas.microsoft.com/office/powerpoint/2010/main" val="40227415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AA59A1-FE21-4B02-9212-BDB8025586B4}" type="slidenum">
              <a:rPr lang="en-US"/>
              <a:pPr>
                <a:defRPr/>
              </a:pPr>
              <a:t>‹#›</a:t>
            </a:fld>
            <a:endParaRPr lang="en-US"/>
          </a:p>
        </p:txBody>
      </p:sp>
    </p:spTree>
    <p:extLst>
      <p:ext uri="{BB962C8B-B14F-4D97-AF65-F5344CB8AC3E}">
        <p14:creationId xmlns:p14="http://schemas.microsoft.com/office/powerpoint/2010/main" val="37152040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DB890A-4724-4760-93B8-DAFAF3F4C5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28240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CF93C5-8169-4E98-84B8-B5DDDAC30A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03568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BB7A39-6A87-4C71-9C88-565C725A32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26144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7858C76-A7DE-47B3-AFD0-5658184625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5559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8B0A602-582B-48AA-A83D-943558D8B4FC}" type="datetimeFigureOut">
              <a:rPr lang="en-US" smtClean="0"/>
              <a:t>12/31/2015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ED685E-94B8-466F-98A9-5412A219D80F}" type="slidenum">
              <a:rPr lang="en-US" smtClean="0"/>
              <a:t>‹#›</a:t>
            </a:fld>
            <a:endParaRPr lang="en-US"/>
          </a:p>
        </p:txBody>
      </p:sp>
    </p:spTree>
    <p:extLst>
      <p:ext uri="{BB962C8B-B14F-4D97-AF65-F5344CB8AC3E}">
        <p14:creationId xmlns:p14="http://schemas.microsoft.com/office/powerpoint/2010/main" val="32385513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2D8646F-19DC-4A80-97CE-893A0C8BEA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99093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C656885-92AC-4F31-822E-98F7B42675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68271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2CF45B4-4380-4D88-A018-E2DD873DE1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18753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EB42676-36A5-4A7C-9373-588A1ECE2B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58523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28E837-021F-4DD9-8CE7-F7C5D259B3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64263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F001-76CB-48CB-9F46-355E0BE434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05156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720925-1326-4ECD-A0F0-4A777C2C86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8313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9D3BAF-5FB7-4501-9E4F-FE8885C2DA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82099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EEC719-6E03-4381-9D30-9FF2D4EC4F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15250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84F791-24C2-4E7A-8DC3-EBD0361D27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9082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8B0A602-582B-48AA-A83D-943558D8B4FC}" type="datetimeFigureOut">
              <a:rPr lang="en-US" smtClean="0"/>
              <a:t>12/31/2015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ED685E-94B8-466F-98A9-5412A219D80F}" type="slidenum">
              <a:rPr lang="en-US" smtClean="0"/>
              <a:t>‹#›</a:t>
            </a:fld>
            <a:endParaRPr lang="en-US"/>
          </a:p>
        </p:txBody>
      </p:sp>
    </p:spTree>
    <p:extLst>
      <p:ext uri="{BB962C8B-B14F-4D97-AF65-F5344CB8AC3E}">
        <p14:creationId xmlns:p14="http://schemas.microsoft.com/office/powerpoint/2010/main" val="2847518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856A10-18DE-41DA-8FE9-75763F1DBA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24851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1B1E6D-2B54-425F-B61F-84BC3D27F9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07961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DE8D052-E5CD-4231-BC46-14DF1F4042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74220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CDDE79-9E7B-4267-A366-E34D598EA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3171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F547A2-1F84-443A-B7EB-FCF98C40F2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62136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56A793C-C08B-4EDA-9889-78C8DF26AD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85896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39310F-BF3D-4635-A362-B184CF7D6E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99592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AA01F5-3AA6-4E51-8F72-DB7CD54E25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4272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366DFDD2-A697-1D44-89D4-44E87548129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677495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12D3360C-BF11-41AB-A803-DFDDA0933236}" type="datetime1">
              <a:rPr lang="en-US" smtClean="0">
                <a:solidFill>
                  <a:prstClr val="black"/>
                </a:solidFill>
              </a:rPr>
              <a:pPr defTabSz="457200">
                <a:defRPr/>
              </a:pPr>
              <a:t>12/31/2015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E2F257B4-DC8B-6A48-AE5D-4E9055F48DE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7536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8B0A602-582B-48AA-A83D-943558D8B4FC}" type="datetimeFigureOut">
              <a:rPr lang="en-US" smtClean="0"/>
              <a:t>12/31/2015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ED685E-94B8-466F-98A9-5412A219D80F}" type="slidenum">
              <a:rPr lang="en-US" smtClean="0"/>
              <a:t>‹#›</a:t>
            </a:fld>
            <a:endParaRPr lang="en-US"/>
          </a:p>
        </p:txBody>
      </p:sp>
    </p:spTree>
    <p:extLst>
      <p:ext uri="{BB962C8B-B14F-4D97-AF65-F5344CB8AC3E}">
        <p14:creationId xmlns:p14="http://schemas.microsoft.com/office/powerpoint/2010/main" val="41851414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20069F4E-EEA1-4DD8-85C6-DB3092999E62}" type="datetime1">
              <a:rPr lang="en-US" smtClean="0">
                <a:solidFill>
                  <a:prstClr val="black"/>
                </a:solidFill>
              </a:rPr>
              <a:pPr defTabSz="457200">
                <a:defRPr/>
              </a:pPr>
              <a:t>12/31/2015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854BAA8A-62EE-3D4F-BE19-CA16774809B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033587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05060FFC-6945-42ED-A094-9A3E09BD0EE2}" type="datetime1">
              <a:rPr lang="en-US" smtClean="0">
                <a:solidFill>
                  <a:prstClr val="black"/>
                </a:solidFill>
              </a:rPr>
              <a:pPr defTabSz="457200">
                <a:defRPr/>
              </a:pPr>
              <a:t>12/31/2015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DBD97132-1E94-AB44-9E47-0F4CE1CBBAC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772608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E905A22C-739C-4891-9FE6-CB0A9FE7ABBA}" type="datetime1">
              <a:rPr lang="en-US" smtClean="0">
                <a:solidFill>
                  <a:prstClr val="black"/>
                </a:solidFill>
              </a:rPr>
              <a:pPr defTabSz="457200">
                <a:defRPr/>
              </a:pPr>
              <a:t>12/31/2015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9" name="Slide Number Placeholder 8"/>
          <p:cNvSpPr>
            <a:spLocks noGrp="1"/>
          </p:cNvSpPr>
          <p:nvPr>
            <p:ph type="sldNum" sz="quarter" idx="12"/>
          </p:nvPr>
        </p:nvSpPr>
        <p:spPr/>
        <p:txBody>
          <a:bodyPr/>
          <a:lstStyle>
            <a:lvl1pPr>
              <a:defRPr/>
            </a:lvl1pPr>
          </a:lstStyle>
          <a:p>
            <a:pPr>
              <a:defRPr/>
            </a:pPr>
            <a:fld id="{5CDD8FCE-71A5-6349-A3BC-53A27642F10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527161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97C3BA61-C2B9-4674-8C55-BEBF3026FDCE}" type="datetime1">
              <a:rPr lang="en-US" smtClean="0">
                <a:solidFill>
                  <a:prstClr val="black"/>
                </a:solidFill>
              </a:rPr>
              <a:pPr defTabSz="457200">
                <a:defRPr/>
              </a:pPr>
              <a:t>12/31/2015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5" name="Slide Number Placeholder 4"/>
          <p:cNvSpPr>
            <a:spLocks noGrp="1"/>
          </p:cNvSpPr>
          <p:nvPr>
            <p:ph type="sldNum" sz="quarter" idx="12"/>
          </p:nvPr>
        </p:nvSpPr>
        <p:spPr/>
        <p:txBody>
          <a:bodyPr/>
          <a:lstStyle>
            <a:lvl1pPr>
              <a:defRPr/>
            </a:lvl1pPr>
          </a:lstStyle>
          <a:p>
            <a:pPr>
              <a:defRPr/>
            </a:pPr>
            <a:fld id="{ABFDDFC6-E8F3-644A-B49B-EA170D3778C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383306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BC511364-ACD9-49E6-A8DF-F603B976DC8F}" type="datetime1">
              <a:rPr lang="en-US" smtClean="0">
                <a:solidFill>
                  <a:prstClr val="black"/>
                </a:solidFill>
              </a:rPr>
              <a:pPr defTabSz="457200">
                <a:defRPr/>
              </a:pPr>
              <a:t>12/31/2015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4" name="Slide Number Placeholder 3"/>
          <p:cNvSpPr>
            <a:spLocks noGrp="1"/>
          </p:cNvSpPr>
          <p:nvPr>
            <p:ph type="sldNum" sz="quarter" idx="12"/>
          </p:nvPr>
        </p:nvSpPr>
        <p:spPr/>
        <p:txBody>
          <a:bodyPr/>
          <a:lstStyle>
            <a:lvl1pPr>
              <a:defRPr/>
            </a:lvl1pPr>
          </a:lstStyle>
          <a:p>
            <a:pPr>
              <a:defRPr/>
            </a:pPr>
            <a:fld id="{969B995A-F5B3-BF45-BBFC-C763FDCF1E9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677227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2AA9C284-24A7-4B37-8812-2469FEB71A57}" type="datetime1">
              <a:rPr lang="en-US" smtClean="0">
                <a:solidFill>
                  <a:prstClr val="black"/>
                </a:solidFill>
              </a:rPr>
              <a:pPr defTabSz="457200">
                <a:defRPr/>
              </a:pPr>
              <a:t>12/31/2015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F72048AB-2BC3-274E-B6BD-BDFF3E09F39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751485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91D0601D-5AFE-47FE-8462-9391B6975B6D}" type="datetime1">
              <a:rPr lang="en-US" smtClean="0">
                <a:solidFill>
                  <a:prstClr val="black"/>
                </a:solidFill>
              </a:rPr>
              <a:pPr defTabSz="457200">
                <a:defRPr/>
              </a:pPr>
              <a:t>12/31/2015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6C4259EE-FD16-D64C-A29C-388D87C6980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709425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0F4E7B0E-0AD6-41FC-B342-187DDEEEB0E8}" type="datetime1">
              <a:rPr lang="en-US" smtClean="0">
                <a:solidFill>
                  <a:prstClr val="black"/>
                </a:solidFill>
              </a:rPr>
              <a:pPr defTabSz="457200">
                <a:defRPr/>
              </a:pPr>
              <a:t>12/31/2015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8D96D0BF-F845-3046-BA17-A55F9F49FEE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388199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D3267988-A586-4879-89F5-A1D090F7923D}" type="datetime1">
              <a:rPr lang="en-US" smtClean="0">
                <a:solidFill>
                  <a:prstClr val="black"/>
                </a:solidFill>
              </a:rPr>
              <a:pPr defTabSz="457200">
                <a:defRPr/>
              </a:pPr>
              <a:t>12/31/2015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083E1F1F-0D87-5448-BF2A-6ED05490737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692804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148C3CB-32C2-44DC-9AA8-C5B960117D74}" type="datetimeFigureOut">
              <a:rPr lang="en-US">
                <a:solidFill>
                  <a:prstClr val="black"/>
                </a:solidFill>
              </a:rPr>
              <a:pPr/>
              <a:t>12/31/2015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4C1D0FDB-BDAC-4C0E-9009-750D1EA186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6211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B0A602-582B-48AA-A83D-943558D8B4FC}" type="datetimeFigureOut">
              <a:rPr lang="en-US" smtClean="0"/>
              <a:t>12/31/2015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ED685E-94B8-466F-98A9-5412A219D80F}" type="slidenum">
              <a:rPr lang="en-US" smtClean="0"/>
              <a:t>‹#›</a:t>
            </a:fld>
            <a:endParaRPr lang="en-US"/>
          </a:p>
        </p:txBody>
      </p:sp>
    </p:spTree>
    <p:extLst>
      <p:ext uri="{BB962C8B-B14F-4D97-AF65-F5344CB8AC3E}">
        <p14:creationId xmlns:p14="http://schemas.microsoft.com/office/powerpoint/2010/main" val="41052488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57FC5F-2715-4683-BFAA-5AF2AC4416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76623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97DC28-83C0-416A-930C-F8B980D5CA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61758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8610F4-FEB6-4B05-B8A3-66E97CA993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48311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F7E3E7-C8A1-4CF6-933F-CA957380EF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18934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A86BBE-79FA-49AB-ACD5-4A283AA481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71161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AF576D0-0602-457E-BAA4-101BA7E08F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60064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ECD94A3-70B5-4073-BF2F-75129C8B43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19126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BD8A00-9ECD-49F2-9A06-7F544A92FD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97434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DE5FF5-FCEE-4C82-B00F-AF89035910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10483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AEB7F2-23EB-4DC6-BCF8-418A272CF3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7781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B0A602-582B-48AA-A83D-943558D8B4FC}" type="datetimeFigureOut">
              <a:rPr lang="en-US" smtClean="0"/>
              <a:t>12/31/2015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ED685E-94B8-466F-98A9-5412A219D80F}" type="slidenum">
              <a:rPr lang="en-US" smtClean="0"/>
              <a:t>‹#›</a:t>
            </a:fld>
            <a:endParaRPr lang="en-US"/>
          </a:p>
        </p:txBody>
      </p:sp>
    </p:spTree>
    <p:extLst>
      <p:ext uri="{BB962C8B-B14F-4D97-AF65-F5344CB8AC3E}">
        <p14:creationId xmlns:p14="http://schemas.microsoft.com/office/powerpoint/2010/main" val="1846332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A77F5B-800E-484F-A646-A4A0C3F0FA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63368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90282A-8845-4631-932E-4DEB8381A1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64434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5532F530-9E19-4E9C-9738-C0BFE09D089A}" type="slidenum">
              <a:rPr lang="en-US"/>
              <a:pPr>
                <a:defRPr/>
              </a:pPr>
              <a:t>‹#›</a:t>
            </a:fld>
            <a:endParaRPr lang="en-US"/>
          </a:p>
        </p:txBody>
      </p:sp>
    </p:spTree>
    <p:extLst>
      <p:ext uri="{BB962C8B-B14F-4D97-AF65-F5344CB8AC3E}">
        <p14:creationId xmlns:p14="http://schemas.microsoft.com/office/powerpoint/2010/main" val="10423461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1117FE8-98F9-41FA-9392-33A066033D3C}" type="slidenum">
              <a:rPr lang="en-US"/>
              <a:pPr>
                <a:defRPr/>
              </a:pPr>
              <a:t>‹#›</a:t>
            </a:fld>
            <a:endParaRPr lang="en-US"/>
          </a:p>
        </p:txBody>
      </p:sp>
    </p:spTree>
    <p:extLst>
      <p:ext uri="{BB962C8B-B14F-4D97-AF65-F5344CB8AC3E}">
        <p14:creationId xmlns:p14="http://schemas.microsoft.com/office/powerpoint/2010/main" val="322290694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96F8E6A6-BB16-4EA8-84FB-0B841619D9C9}" type="slidenum">
              <a:rPr lang="en-US"/>
              <a:pPr>
                <a:defRPr/>
              </a:pPr>
              <a:t>‹#›</a:t>
            </a:fld>
            <a:endParaRPr lang="en-US"/>
          </a:p>
        </p:txBody>
      </p:sp>
    </p:spTree>
    <p:extLst>
      <p:ext uri="{BB962C8B-B14F-4D97-AF65-F5344CB8AC3E}">
        <p14:creationId xmlns:p14="http://schemas.microsoft.com/office/powerpoint/2010/main" val="12976323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C7E65C8-2C22-4AE6-98B5-BCD7AD56F3B5}" type="slidenum">
              <a:rPr lang="en-US"/>
              <a:pPr>
                <a:defRPr/>
              </a:pPr>
              <a:t>‹#›</a:t>
            </a:fld>
            <a:endParaRPr lang="en-US"/>
          </a:p>
        </p:txBody>
      </p:sp>
    </p:spTree>
    <p:extLst>
      <p:ext uri="{BB962C8B-B14F-4D97-AF65-F5344CB8AC3E}">
        <p14:creationId xmlns:p14="http://schemas.microsoft.com/office/powerpoint/2010/main" val="24786358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90BA0DF6-1F07-4FA6-B7D2-F3001E77C539}" type="slidenum">
              <a:rPr lang="en-US"/>
              <a:pPr>
                <a:defRPr/>
              </a:pPr>
              <a:t>‹#›</a:t>
            </a:fld>
            <a:endParaRPr lang="en-US"/>
          </a:p>
        </p:txBody>
      </p:sp>
    </p:spTree>
    <p:extLst>
      <p:ext uri="{BB962C8B-B14F-4D97-AF65-F5344CB8AC3E}">
        <p14:creationId xmlns:p14="http://schemas.microsoft.com/office/powerpoint/2010/main" val="14971131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265F424-A057-41D9-9808-928C5B6B6085}" type="slidenum">
              <a:rPr lang="en-US"/>
              <a:pPr>
                <a:defRPr/>
              </a:pPr>
              <a:t>‹#›</a:t>
            </a:fld>
            <a:endParaRPr lang="en-US"/>
          </a:p>
        </p:txBody>
      </p:sp>
    </p:spTree>
    <p:extLst>
      <p:ext uri="{BB962C8B-B14F-4D97-AF65-F5344CB8AC3E}">
        <p14:creationId xmlns:p14="http://schemas.microsoft.com/office/powerpoint/2010/main" val="202311027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C88DAD7-8963-4A38-8236-1C942AAD19BB}" type="slidenum">
              <a:rPr lang="en-US"/>
              <a:pPr>
                <a:defRPr/>
              </a:pPr>
              <a:t>‹#›</a:t>
            </a:fld>
            <a:endParaRPr lang="en-US"/>
          </a:p>
        </p:txBody>
      </p:sp>
    </p:spTree>
    <p:extLst>
      <p:ext uri="{BB962C8B-B14F-4D97-AF65-F5344CB8AC3E}">
        <p14:creationId xmlns:p14="http://schemas.microsoft.com/office/powerpoint/2010/main" val="344043693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A3AAE7E9-77D1-467D-9256-0069C744142C}" type="slidenum">
              <a:rPr lang="en-US"/>
              <a:pPr>
                <a:defRPr/>
              </a:pPr>
              <a:t>‹#›</a:t>
            </a:fld>
            <a:endParaRPr lang="en-US"/>
          </a:p>
        </p:txBody>
      </p:sp>
    </p:spTree>
    <p:extLst>
      <p:ext uri="{BB962C8B-B14F-4D97-AF65-F5344CB8AC3E}">
        <p14:creationId xmlns:p14="http://schemas.microsoft.com/office/powerpoint/2010/main" val="2560643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B0A602-582B-48AA-A83D-943558D8B4FC}" type="datetimeFigureOut">
              <a:rPr lang="en-US" smtClean="0"/>
              <a:t>12/31/2015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ED685E-94B8-466F-98A9-5412A219D80F}" type="slidenum">
              <a:rPr lang="en-US" smtClean="0"/>
              <a:t>‹#›</a:t>
            </a:fld>
            <a:endParaRPr lang="en-US"/>
          </a:p>
        </p:txBody>
      </p:sp>
    </p:spTree>
    <p:extLst>
      <p:ext uri="{BB962C8B-B14F-4D97-AF65-F5344CB8AC3E}">
        <p14:creationId xmlns:p14="http://schemas.microsoft.com/office/powerpoint/2010/main" val="25405418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EA13A831-77A0-48CD-BF90-F051623A9B7C}" type="slidenum">
              <a:rPr lang="en-US"/>
              <a:pPr>
                <a:defRPr/>
              </a:pPr>
              <a:t>‹#›</a:t>
            </a:fld>
            <a:endParaRPr lang="en-US"/>
          </a:p>
        </p:txBody>
      </p:sp>
    </p:spTree>
    <p:extLst>
      <p:ext uri="{BB962C8B-B14F-4D97-AF65-F5344CB8AC3E}">
        <p14:creationId xmlns:p14="http://schemas.microsoft.com/office/powerpoint/2010/main" val="424052411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0CD6FDB-C4F6-4B46-95A8-BB03F6307370}" type="slidenum">
              <a:rPr lang="en-US"/>
              <a:pPr>
                <a:defRPr/>
              </a:pPr>
              <a:t>‹#›</a:t>
            </a:fld>
            <a:endParaRPr lang="en-US"/>
          </a:p>
        </p:txBody>
      </p:sp>
    </p:spTree>
    <p:extLst>
      <p:ext uri="{BB962C8B-B14F-4D97-AF65-F5344CB8AC3E}">
        <p14:creationId xmlns:p14="http://schemas.microsoft.com/office/powerpoint/2010/main" val="126273972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116BCADC-560C-47F7-838D-0DA9A2F2B913}" type="slidenum">
              <a:rPr lang="en-US"/>
              <a:pPr>
                <a:defRPr/>
              </a:pPr>
              <a:t>‹#›</a:t>
            </a:fld>
            <a:endParaRPr lang="en-US"/>
          </a:p>
        </p:txBody>
      </p:sp>
    </p:spTree>
    <p:extLst>
      <p:ext uri="{BB962C8B-B14F-4D97-AF65-F5344CB8AC3E}">
        <p14:creationId xmlns:p14="http://schemas.microsoft.com/office/powerpoint/2010/main" val="326090494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7A1CCE64-E4A8-4643-8FAF-2FCC6461BAC5}" type="slidenum">
              <a:rPr lang="en-US"/>
              <a:pPr>
                <a:defRPr/>
              </a:pPr>
              <a:t>‹#›</a:t>
            </a:fld>
            <a:endParaRPr lang="en-US"/>
          </a:p>
        </p:txBody>
      </p:sp>
    </p:spTree>
    <p:extLst>
      <p:ext uri="{BB962C8B-B14F-4D97-AF65-F5344CB8AC3E}">
        <p14:creationId xmlns:p14="http://schemas.microsoft.com/office/powerpoint/2010/main" val="85591444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CC1D4AF-E085-4A23-95AB-47448C897A40}" type="slidenum">
              <a:rPr lang="en-US"/>
              <a:pPr>
                <a:defRPr/>
              </a:pPr>
              <a:t>‹#›</a:t>
            </a:fld>
            <a:endParaRPr lang="en-US"/>
          </a:p>
        </p:txBody>
      </p:sp>
    </p:spTree>
    <p:extLst>
      <p:ext uri="{BB962C8B-B14F-4D97-AF65-F5344CB8AC3E}">
        <p14:creationId xmlns:p14="http://schemas.microsoft.com/office/powerpoint/2010/main" val="268770512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D8BF1E-8151-4ECD-8F63-6127C9BC3A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736075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FF45E6-6DE3-4BD5-9798-9E9DDB08C4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07541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9B0078-20CD-4094-BA0B-34A32F2ED4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08295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05B204-A222-4AE7-B4B0-B970F78212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237000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79EAA27-9629-4B1F-9BBF-F004D984D4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5890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6" Type="http://schemas.openxmlformats.org/officeDocument/2006/relationships/image" Target="../media/image7.png"/><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image" Target="../media/image6.png"/><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2.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theme" Target="../theme/theme13.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4.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5.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6.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18" Type="http://schemas.openxmlformats.org/officeDocument/2006/relationships/image" Target="../media/image5.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image" Target="../media/image4.png"/><Relationship Id="rId2" Type="http://schemas.openxmlformats.org/officeDocument/2006/relationships/slideLayout" Target="../slideLayouts/slideLayout59.xml"/><Relationship Id="rId16" Type="http://schemas.openxmlformats.org/officeDocument/2006/relationships/image" Target="../media/image3.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image" Target="../media/image2.png"/><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1.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9.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B0A602-582B-48AA-A83D-943558D8B4FC}" type="datetimeFigureOut">
              <a:rPr lang="en-US" smtClean="0"/>
              <a:t>12/31/2015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ED685E-94B8-466F-98A9-5412A219D80F}" type="slidenum">
              <a:rPr lang="en-US" smtClean="0"/>
              <a:t>‹#›</a:t>
            </a:fld>
            <a:endParaRPr lang="en-US"/>
          </a:p>
        </p:txBody>
      </p:sp>
    </p:spTree>
    <p:extLst>
      <p:ext uri="{BB962C8B-B14F-4D97-AF65-F5344CB8AC3E}">
        <p14:creationId xmlns:p14="http://schemas.microsoft.com/office/powerpoint/2010/main" val="34337944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2185D"/>
            </a:gs>
            <a:gs pos="100000">
              <a:schemeClr val="bg1"/>
            </a:gs>
          </a:gsLst>
          <a:lin ang="5400000" scaled="1"/>
        </a:gradFill>
        <a:effectLst/>
      </p:bgPr>
    </p:bg>
    <p:spTree>
      <p:nvGrpSpPr>
        <p:cNvPr id="1" name=""/>
        <p:cNvGrpSpPr/>
        <p:nvPr/>
      </p:nvGrpSpPr>
      <p:grpSpPr>
        <a:xfrm>
          <a:off x="0" y="0"/>
          <a:ext cx="0" cy="0"/>
          <a:chOff x="0" y="0"/>
          <a:chExt cx="0" cy="0"/>
        </a:xfrm>
      </p:grpSpPr>
      <p:pic>
        <p:nvPicPr>
          <p:cNvPr id="2050" name="Picture 43" descr="goesr_iosspdt_template1"/>
          <p:cNvPicPr>
            <a:picLocks noChangeAspect="1" noChangeArrowheads="1"/>
          </p:cNvPicPr>
          <p:nvPr/>
        </p:nvPicPr>
        <p:blipFill>
          <a:blip r:embed="rId15">
            <a:lum bright="-30000" contrast="-36000"/>
            <a:extLst>
              <a:ext uri="{28A0092B-C50C-407E-A947-70E740481C1C}">
                <a14:useLocalDpi xmlns:a14="http://schemas.microsoft.com/office/drawing/2010/main"/>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spcBef>
                <a:spcPct val="0"/>
              </a:spcBef>
              <a:defRPr sz="1400" b="0" i="0">
                <a:solidFill>
                  <a:srgbClr val="FFFF00"/>
                </a:solidFill>
                <a:latin typeface="Times New Roman" pitchFamily="18" charset="0"/>
                <a:ea typeface="ＭＳ Ｐゴシック" pitchFamily="34" charset="-128"/>
              </a:defRPr>
            </a:lvl1pPr>
          </a:lstStyle>
          <a:p>
            <a:pPr fontAlgn="base">
              <a:spcAft>
                <a:spcPct val="0"/>
              </a:spcAft>
              <a:defRPr/>
            </a:pPr>
            <a:endParaRPr lang="en-US"/>
          </a:p>
        </p:txBody>
      </p:sp>
      <p:sp>
        <p:nvSpPr>
          <p:cNvPr id="1028" name="Rectangle 4"/>
          <p:cNvSpPr>
            <a:spLocks noGrp="1" noChangeArrowheads="1"/>
          </p:cNvSpPr>
          <p:nvPr>
            <p:ph type="sldNum" sz="quarter" idx="4"/>
          </p:nvPr>
        </p:nvSpPr>
        <p:spPr bwMode="auto">
          <a:xfrm>
            <a:off x="7696200" y="6705600"/>
            <a:ext cx="1447800" cy="1524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sz="1400" b="1" i="0">
                <a:solidFill>
                  <a:srgbClr val="FFFF00"/>
                </a:solidFill>
                <a:latin typeface="Times New Roman" pitchFamily="18" charset="0"/>
                <a:ea typeface="ＭＳ Ｐゴシック" pitchFamily="34" charset="-128"/>
              </a:defRPr>
            </a:lvl1pPr>
          </a:lstStyle>
          <a:p>
            <a:pPr fontAlgn="base">
              <a:spcAft>
                <a:spcPct val="0"/>
              </a:spcAft>
              <a:defRPr/>
            </a:pPr>
            <a:fld id="{DA52FEA2-6043-4062-8E64-41FC7FB5FC6E}" type="slidenum">
              <a:rPr lang="en-US"/>
              <a:pPr fontAlgn="base">
                <a:spcAft>
                  <a:spcPct val="0"/>
                </a:spcAft>
                <a:defRPr/>
              </a:pPr>
              <a:t>‹#›</a:t>
            </a:fld>
            <a:endParaRPr lang="en-US"/>
          </a:p>
        </p:txBody>
      </p:sp>
      <p:sp>
        <p:nvSpPr>
          <p:cNvPr id="2053" name="Rectangle 5"/>
          <p:cNvSpPr>
            <a:spLocks noChangeArrowheads="1"/>
          </p:cNvSpPr>
          <p:nvPr/>
        </p:nvSpPr>
        <p:spPr bwMode="auto">
          <a:xfrm>
            <a:off x="0" y="1428750"/>
            <a:ext cx="9132888" cy="74613"/>
          </a:xfrm>
          <a:prstGeom prst="rect">
            <a:avLst/>
          </a:prstGeom>
          <a:gradFill rotWithShape="0">
            <a:gsLst>
              <a:gs pos="0">
                <a:srgbClr val="063DE8"/>
              </a:gs>
              <a:gs pos="50000">
                <a:srgbClr val="5077EF"/>
              </a:gs>
              <a:gs pos="100000">
                <a:srgbClr val="063DE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a typeface="ＭＳ Ｐゴシック" pitchFamily="34" charset="-128"/>
            </a:endParaRPr>
          </a:p>
        </p:txBody>
      </p:sp>
      <p:sp>
        <p:nvSpPr>
          <p:cNvPr id="2054" name="Rectangle 6"/>
          <p:cNvSpPr>
            <a:spLocks noChangeArrowheads="1"/>
          </p:cNvSpPr>
          <p:nvPr/>
        </p:nvSpPr>
        <p:spPr bwMode="auto">
          <a:xfrm>
            <a:off x="0" y="1543050"/>
            <a:ext cx="9132888" cy="38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a typeface="ＭＳ Ｐゴシック" pitchFamily="34" charset="-128"/>
            </a:endParaRPr>
          </a:p>
        </p:txBody>
      </p:sp>
      <p:sp>
        <p:nvSpPr>
          <p:cNvPr id="2055" name="Rectangle 7"/>
          <p:cNvSpPr>
            <a:spLocks noGrp="1" noChangeArrowheads="1"/>
          </p:cNvSpPr>
          <p:nvPr>
            <p:ph type="title"/>
          </p:nvPr>
        </p:nvSpPr>
        <p:spPr bwMode="auto">
          <a:xfrm>
            <a:off x="1295400" y="2286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2056" name="Rectangle 8"/>
          <p:cNvSpPr>
            <a:spLocks noGrp="1" noChangeArrowheads="1"/>
          </p:cNvSpPr>
          <p:nvPr>
            <p:ph type="body" idx="1"/>
          </p:nvPr>
        </p:nvSpPr>
        <p:spPr bwMode="auto">
          <a:xfrm>
            <a:off x="609600" y="2209800"/>
            <a:ext cx="7848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2057" name="Picture 39" descr="NOAA-NESDIS"/>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84138" y="133350"/>
            <a:ext cx="1231900"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7046827"/>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Lst>
  <p:hf hdr="0" ftr="0" dt="0"/>
  <p:txStyles>
    <p:titleStyle>
      <a:lvl1pPr algn="ctr" rtl="0" eaLnBrk="0" fontAlgn="base" hangingPunct="0">
        <a:lnSpc>
          <a:spcPct val="85000"/>
        </a:lnSpc>
        <a:spcBef>
          <a:spcPct val="0"/>
        </a:spcBef>
        <a:spcAft>
          <a:spcPct val="0"/>
        </a:spcAft>
        <a:defRPr sz="4400" b="1">
          <a:solidFill>
            <a:srgbClr val="FAFD00"/>
          </a:solidFill>
          <a:latin typeface="+mj-lt"/>
          <a:ea typeface="ＭＳ Ｐゴシック" pitchFamily="34" charset="-128"/>
          <a:cs typeface="ＭＳ Ｐゴシック" charset="-128"/>
        </a:defRPr>
      </a:lvl1pPr>
      <a:lvl2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2pPr>
      <a:lvl3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3pPr>
      <a:lvl4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4pPr>
      <a:lvl5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5pPr>
      <a:lvl6pPr marL="457200" algn="ctr" rtl="0" fontAlgn="base">
        <a:lnSpc>
          <a:spcPct val="85000"/>
        </a:lnSpc>
        <a:spcBef>
          <a:spcPct val="0"/>
        </a:spcBef>
        <a:spcAft>
          <a:spcPct val="0"/>
        </a:spcAft>
        <a:defRPr sz="4400" b="1">
          <a:solidFill>
            <a:srgbClr val="FAFD00"/>
          </a:solidFill>
          <a:latin typeface="Book Antiqua" charset="0"/>
        </a:defRPr>
      </a:lvl6pPr>
      <a:lvl7pPr marL="914400" algn="ctr" rtl="0" fontAlgn="base">
        <a:lnSpc>
          <a:spcPct val="85000"/>
        </a:lnSpc>
        <a:spcBef>
          <a:spcPct val="0"/>
        </a:spcBef>
        <a:spcAft>
          <a:spcPct val="0"/>
        </a:spcAft>
        <a:defRPr sz="4400" b="1">
          <a:solidFill>
            <a:srgbClr val="FAFD00"/>
          </a:solidFill>
          <a:latin typeface="Book Antiqua" charset="0"/>
        </a:defRPr>
      </a:lvl7pPr>
      <a:lvl8pPr marL="1371600" algn="ctr" rtl="0" fontAlgn="base">
        <a:lnSpc>
          <a:spcPct val="85000"/>
        </a:lnSpc>
        <a:spcBef>
          <a:spcPct val="0"/>
        </a:spcBef>
        <a:spcAft>
          <a:spcPct val="0"/>
        </a:spcAft>
        <a:defRPr sz="4400" b="1">
          <a:solidFill>
            <a:srgbClr val="FAFD00"/>
          </a:solidFill>
          <a:latin typeface="Book Antiqua" charset="0"/>
        </a:defRPr>
      </a:lvl8pPr>
      <a:lvl9pPr marL="1828800" algn="ctr" rtl="0" fontAlgn="base">
        <a:lnSpc>
          <a:spcPct val="85000"/>
        </a:lnSpc>
        <a:spcBef>
          <a:spcPct val="0"/>
        </a:spcBef>
        <a:spcAft>
          <a:spcPct val="0"/>
        </a:spcAft>
        <a:defRPr sz="4400" b="1">
          <a:solidFill>
            <a:srgbClr val="FAFD00"/>
          </a:solidFill>
          <a:latin typeface="Book Antiqua" charset="0"/>
        </a:defRPr>
      </a:lvl9pPr>
    </p:titleStyle>
    <p:bodyStyle>
      <a:lvl1pPr marL="342900" indent="-342900" algn="l" rtl="0" eaLnBrk="0" fontAlgn="base" hangingPunct="0">
        <a:spcBef>
          <a:spcPct val="20000"/>
        </a:spcBef>
        <a:spcAft>
          <a:spcPct val="0"/>
        </a:spcAft>
        <a:buClr>
          <a:srgbClr val="FAFD00"/>
        </a:buClr>
        <a:buSzPct val="100000"/>
        <a:buFont typeface="Symbol" pitchFamily="18" charset="2"/>
        <a:buChar char="·"/>
        <a:defRPr sz="2800">
          <a:solidFill>
            <a:srgbClr val="F8F8F8"/>
          </a:solidFill>
          <a:latin typeface="+mn-lt"/>
          <a:ea typeface="ＭＳ Ｐゴシック" pitchFamily="34" charset="-128"/>
          <a:cs typeface="ＭＳ Ｐゴシック" charset="-128"/>
        </a:defRPr>
      </a:lvl1pPr>
      <a:lvl2pPr marL="742950" indent="-285750" algn="l" rtl="0" eaLnBrk="0" fontAlgn="base" hangingPunct="0">
        <a:spcBef>
          <a:spcPct val="20000"/>
        </a:spcBef>
        <a:spcAft>
          <a:spcPct val="0"/>
        </a:spcAft>
        <a:buClr>
          <a:srgbClr val="A2D7FF"/>
        </a:buClr>
        <a:buSzPct val="100000"/>
        <a:buChar char="»"/>
        <a:defRPr sz="2400">
          <a:solidFill>
            <a:srgbClr val="F8F8F8"/>
          </a:solidFill>
          <a:latin typeface="+mn-lt"/>
          <a:ea typeface="ＭＳ Ｐゴシック" pitchFamily="34" charset="-128"/>
        </a:defRPr>
      </a:lvl2pPr>
      <a:lvl3pPr marL="1143000" indent="-228600" algn="l" rtl="0" eaLnBrk="0" fontAlgn="base" hangingPunct="0">
        <a:spcBef>
          <a:spcPct val="20000"/>
        </a:spcBef>
        <a:spcAft>
          <a:spcPct val="0"/>
        </a:spcAft>
        <a:buClr>
          <a:srgbClr val="FF6600"/>
        </a:buClr>
        <a:buSzPct val="100000"/>
        <a:buFont typeface="Times New Roman" pitchFamily="18" charset="0"/>
        <a:buChar char="–"/>
        <a:defRPr sz="2400">
          <a:solidFill>
            <a:srgbClr val="F8F8F8"/>
          </a:solidFill>
          <a:latin typeface="+mn-lt"/>
          <a:ea typeface="ＭＳ Ｐゴシック" pitchFamily="34" charset="-128"/>
        </a:defRPr>
      </a:lvl3pPr>
      <a:lvl4pPr marL="1600200" indent="-228600" algn="l" rtl="0" eaLnBrk="0" fontAlgn="base" hangingPunct="0">
        <a:spcBef>
          <a:spcPct val="20000"/>
        </a:spcBef>
        <a:spcAft>
          <a:spcPct val="0"/>
        </a:spcAft>
        <a:buClr>
          <a:schemeClr val="accent2"/>
        </a:buClr>
        <a:buSzPct val="65000"/>
        <a:buFont typeface="Monotype Sorts" charset="2"/>
        <a:buChar char="l"/>
        <a:defRPr sz="2000">
          <a:solidFill>
            <a:srgbClr val="F8F8F8"/>
          </a:solidFill>
          <a:latin typeface="+mn-lt"/>
          <a:ea typeface="ＭＳ Ｐゴシック" pitchFamily="34" charset="-128"/>
        </a:defRPr>
      </a:lvl4pPr>
      <a:lvl5pPr marL="2057400" indent="-228600" algn="l" rtl="0" eaLnBrk="0" fontAlgn="base" hangingPunct="0">
        <a:spcBef>
          <a:spcPct val="20000"/>
        </a:spcBef>
        <a:spcAft>
          <a:spcPct val="0"/>
        </a:spcAft>
        <a:buClr>
          <a:schemeClr val="folHlink"/>
        </a:buClr>
        <a:buSzPct val="100000"/>
        <a:buChar char="»"/>
        <a:defRPr sz="2000">
          <a:solidFill>
            <a:srgbClr val="F8F8F8"/>
          </a:solidFill>
          <a:latin typeface="+mn-lt"/>
          <a:ea typeface="ＭＳ Ｐゴシック" pitchFamily="34" charset="-128"/>
        </a:defRPr>
      </a:lvl5pPr>
      <a:lvl6pPr marL="25146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6pPr>
      <a:lvl7pPr marL="29718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7pPr>
      <a:lvl8pPr marL="34290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8pPr>
      <a:lvl9pPr marL="38862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fld id="{EED98605-C4D9-407D-AE7E-9A9517A22159}" type="datetime1">
              <a:rPr lang="en-US" smtClean="0">
                <a:solidFill>
                  <a:srgbClr val="000000"/>
                </a:solidFill>
              </a:rPr>
              <a:pPr fontAlgn="base">
                <a:spcBef>
                  <a:spcPct val="0"/>
                </a:spcBef>
                <a:spcAft>
                  <a:spcPct val="0"/>
                </a:spcAft>
                <a:defRPr/>
              </a:pPr>
              <a:t>12/31/2015</a:t>
            </a:fld>
            <a:endParaRPr lang="en-US">
              <a:solidFill>
                <a:srgbClr val="000000"/>
              </a:solidFill>
            </a:endParaRPr>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E4D2343B-4B55-410A-A059-59D128AC094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017343742"/>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7AEB95-881A-40E2-B382-64D659BD6864}" type="datetime1">
              <a:rPr lang="en-US" smtClean="0">
                <a:solidFill>
                  <a:prstClr val="black">
                    <a:tint val="75000"/>
                  </a:prstClr>
                </a:solidFill>
              </a:rPr>
              <a:pPr/>
              <a:t>12/31/2015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0853713"/>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09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4096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4096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326190B1-5AC8-4B64-B8E2-5D604D12E0E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214059944"/>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0066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A64706-E4EE-496B-A73E-841EB96157F8}" type="datetimeFigureOut">
              <a:rPr lang="en-US" smtClean="0">
                <a:solidFill>
                  <a:prstClr val="black">
                    <a:tint val="75000"/>
                  </a:prstClr>
                </a:solidFill>
              </a:rPr>
              <a:pPr/>
              <a:t>12/31/2015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DF2B9E-FA42-460D-9765-E7E5708403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491970"/>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DFB22437-7D2A-4A6C-B85D-E00DBC460B64}"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4133001544"/>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29CAE2-FB1B-47C3-86DF-D7CC5EA7CEC1}" type="datetime1">
              <a:rPr lang="en-US" smtClean="0">
                <a:solidFill>
                  <a:prstClr val="black">
                    <a:tint val="75000"/>
                  </a:prstClr>
                </a:solidFill>
              </a:rPr>
              <a:pPr/>
              <a:t>12/31/2015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22BBB9-C1AA-4DF3-BA90-8A99347896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6569083"/>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8637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8637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8637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Arial" pitchFamily="34" charset="0"/>
              </a:defRPr>
            </a:lvl1pPr>
          </a:lstStyle>
          <a:p>
            <a:pPr fontAlgn="base">
              <a:spcBef>
                <a:spcPct val="0"/>
              </a:spcBef>
              <a:spcAft>
                <a:spcPct val="0"/>
              </a:spcAft>
              <a:defRPr/>
            </a:pPr>
            <a:fld id="{B4B19567-0D33-4885-8A69-EC22885C3F3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9904868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642EA"/>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843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fontAlgn="base">
              <a:spcBef>
                <a:spcPct val="0"/>
              </a:spcBef>
              <a:spcAft>
                <a:spcPct val="0"/>
              </a:spcAft>
              <a:defRPr/>
            </a:pPr>
            <a:endParaRPr lang="en-US"/>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fontAlgn="base">
              <a:spcBef>
                <a:spcPct val="0"/>
              </a:spcBef>
              <a:spcAft>
                <a:spcPct val="0"/>
              </a:spcAft>
              <a:defRPr/>
            </a:pPr>
            <a:endParaRPr lang="en-US"/>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fontAlgn="base">
              <a:spcBef>
                <a:spcPct val="0"/>
              </a:spcBef>
              <a:spcAft>
                <a:spcPct val="0"/>
              </a:spcAft>
              <a:defRPr/>
            </a:pPr>
            <a:fld id="{50114B31-5865-4E15-9A90-BCF97067115D}"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8645869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42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542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542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556D14B3-4ECC-49E3-954D-5F0403066067}"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1857168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CF5413A0-5A55-445D-AE53-BB2EE6677F01}"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07499020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p:cNvSpPr/>
          <p:nvPr userDrawn="1"/>
        </p:nvSpPr>
        <p:spPr>
          <a:xfrm>
            <a:off x="0" y="6356350"/>
            <a:ext cx="9144000" cy="501650"/>
          </a:xfrm>
          <a:prstGeom prst="rect">
            <a:avLst/>
          </a:prstGeom>
          <a:solidFill>
            <a:schemeClr val="tx1"/>
          </a:solidFill>
          <a:ln>
            <a:noFill/>
          </a:ln>
          <a:effectLst>
            <a:outerShdw blurRad="50800" dist="63500" dir="54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pic>
        <p:nvPicPr>
          <p:cNvPr id="1027" name="Picture 15" descr="Terra-II.jpg"/>
          <p:cNvPicPr>
            <a:picLocks noChangeAspect="1"/>
          </p:cNvPicPr>
          <p:nvPr userDrawn="1"/>
        </p:nvPicPr>
        <p:blipFill>
          <a:blip r:embed="rId14" cstate="print">
            <a:extLst>
              <a:ext uri="{28A0092B-C50C-407E-A947-70E740481C1C}">
                <a14:useLocalDpi xmlns:a14="http://schemas.microsoft.com/office/drawing/2010/main" val="0"/>
              </a:ext>
            </a:extLst>
          </a:blip>
          <a:srcRect l="-12575" t="26163" r="13078" b="65103"/>
          <a:stretch>
            <a:fillRect/>
          </a:stretch>
        </p:blipFill>
        <p:spPr bwMode="auto">
          <a:xfrm>
            <a:off x="0" y="6356350"/>
            <a:ext cx="91440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defTabSz="457200">
              <a:defRPr/>
            </a:pPr>
            <a:fld id="{24C1FF90-0658-224A-A6F8-5C0D035E87AE}" type="slidenum">
              <a:rPr lang="en-US">
                <a:solidFill>
                  <a:prstClr val="black">
                    <a:tint val="75000"/>
                  </a:prstClr>
                </a:solidFill>
              </a:rPr>
              <a:pPr defTabSz="457200">
                <a:defRPr/>
              </a:pPr>
              <a:t>‹#›</a:t>
            </a:fld>
            <a:endParaRPr lang="en-US">
              <a:solidFill>
                <a:prstClr val="black">
                  <a:tint val="75000"/>
                </a:prstClr>
              </a:solidFill>
            </a:endParaRPr>
          </a:p>
        </p:txBody>
      </p:sp>
      <p:sp>
        <p:nvSpPr>
          <p:cNvPr id="7" name="Rectangle 6"/>
          <p:cNvSpPr/>
          <p:nvPr userDrawn="1"/>
        </p:nvSpPr>
        <p:spPr>
          <a:xfrm>
            <a:off x="0" y="0"/>
            <a:ext cx="9144000" cy="617538"/>
          </a:xfrm>
          <a:prstGeom prst="rect">
            <a:avLst/>
          </a:prstGeom>
          <a:solidFill>
            <a:schemeClr val="tx1"/>
          </a:solidFill>
          <a:ln>
            <a:noFill/>
          </a:ln>
          <a:effectLst>
            <a:outerShdw blurRad="50800" dist="63500" dir="54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pic>
        <p:nvPicPr>
          <p:cNvPr id="1031" name="Picture 7" descr="NASA_Logo.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8475663" y="60325"/>
            <a:ext cx="5492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NOAA_logo.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7943850" y="60325"/>
            <a:ext cx="46513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1" descr="GOES-R_logo.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58738" y="38100"/>
            <a:ext cx="796925"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Title Placeholder 1"/>
          <p:cNvSpPr>
            <a:spLocks noGrp="1"/>
          </p:cNvSpPr>
          <p:nvPr>
            <p:ph type="title"/>
          </p:nvPr>
        </p:nvSpPr>
        <p:spPr bwMode="auto">
          <a:xfrm>
            <a:off x="922338" y="66675"/>
            <a:ext cx="7021512"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12" name="Picture 2" descr="http://cimss.ssec.wisc.edu/logo/download/web/CIMSS_logo_web_multicolor_PNG_550x400.png"/>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88638" y="6126163"/>
            <a:ext cx="937116" cy="681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731455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hf hdr="0" ftr="0" dt="0"/>
  <p:txStyles>
    <p:titleStyle>
      <a:lvl1pPr algn="ctr" defTabSz="457200" rtl="0" eaLnBrk="0" fontAlgn="base" hangingPunct="0">
        <a:spcBef>
          <a:spcPct val="0"/>
        </a:spcBef>
        <a:spcAft>
          <a:spcPct val="0"/>
        </a:spcAft>
        <a:defRPr sz="3600" kern="1200">
          <a:solidFill>
            <a:schemeClr val="bg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5pPr>
      <a:lvl6pPr marL="4572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6pPr>
      <a:lvl7pPr marL="9144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7pPr>
      <a:lvl8pPr marL="13716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8pPr>
      <a:lvl9pPr marL="18288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8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8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8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09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4096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4096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326190B1-5AC8-4B64-B8E2-5D604D12E0E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69950122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n-ea"/>
              </a:defRPr>
            </a:lvl1pPr>
          </a:lstStyle>
          <a:p>
            <a:pPr fontAlgn="base">
              <a:spcBef>
                <a:spcPct val="0"/>
              </a:spcBef>
              <a:spcAft>
                <a:spcPct val="0"/>
              </a:spcAft>
              <a:defRPr/>
            </a:pPr>
            <a:endParaRPr lang="en-US"/>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defRPr>
            </a:lvl1pPr>
          </a:lstStyle>
          <a:p>
            <a:pPr fontAlgn="base">
              <a:spcBef>
                <a:spcPct val="0"/>
              </a:spcBef>
              <a:spcAft>
                <a:spcPct val="0"/>
              </a:spcAft>
              <a:defRPr/>
            </a:pPr>
            <a:endParaRPr lang="en-US"/>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mn-ea"/>
              </a:defRPr>
            </a:lvl1pPr>
          </a:lstStyle>
          <a:p>
            <a:pPr fontAlgn="base">
              <a:spcBef>
                <a:spcPct val="0"/>
              </a:spcBef>
              <a:spcAft>
                <a:spcPct val="0"/>
              </a:spcAft>
              <a:defRPr/>
            </a:pPr>
            <a:fld id="{981EA310-72DD-47F7-8BBE-E91A2D32937D}"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070066641"/>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78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3789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378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616C8371-C844-47A4-BEA4-2B22C23A88A9}"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87272897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1.jpg"/><Relationship Id="rId5" Type="http://schemas.openxmlformats.org/officeDocument/2006/relationships/image" Target="../media/image10.gif"/><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59.xml"/><Relationship Id="rId4" Type="http://schemas.openxmlformats.org/officeDocument/2006/relationships/image" Target="../media/image30.jp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71.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76.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71.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1.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88.xml"/></Relationships>
</file>

<file path=ppt/slides/_rels/slide16.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96.xml"/></Relationships>
</file>

<file path=ppt/slides/_rels/slide1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01.xml"/></Relationships>
</file>

<file path=ppt/slides/_rels/slide1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01.xml"/></Relationships>
</file>

<file path=ppt/slides/_rels/slide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01.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01.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101.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07.xml"/><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125.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161.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161.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161.xml"/></Relationships>
</file>

<file path=ppt/slides/_rels/slide29.xml.rels><?xml version="1.0" encoding="UTF-8" standalone="yes"?>
<Relationships xmlns="http://schemas.openxmlformats.org/package/2006/relationships"><Relationship Id="rId3" Type="http://schemas.openxmlformats.org/officeDocument/2006/relationships/hyperlink" Target="http://cimss.ssec.wisc.edu/goes/srsor2015/GOES-14_SRSOR.html" TargetMode="External"/><Relationship Id="rId7" Type="http://schemas.openxmlformats.org/officeDocument/2006/relationships/image" Target="../media/image54.gif"/><Relationship Id="rId2" Type="http://schemas.openxmlformats.org/officeDocument/2006/relationships/notesSlide" Target="../notesSlides/notesSlide21.xml"/><Relationship Id="rId1" Type="http://schemas.openxmlformats.org/officeDocument/2006/relationships/slideLayout" Target="../slideLayouts/slideLayout85.xml"/><Relationship Id="rId6" Type="http://schemas.openxmlformats.org/officeDocument/2006/relationships/hyperlink" Target="http://cimss.ssec.wisc.edu/goes/srsor2014/GOES-14_SRSOR.html" TargetMode="External"/><Relationship Id="rId5" Type="http://schemas.openxmlformats.org/officeDocument/2006/relationships/hyperlink" Target="http://cimss.ssec.wisc.edu/goes/srsor2013/GOES-14_SRSOR.html" TargetMode="External"/><Relationship Id="rId4" Type="http://schemas.openxmlformats.org/officeDocument/2006/relationships/hyperlink" Target="http://cimss.ssec.wisc.edu/goes/srsor/GOES-14_SRSOR.html"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88.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83.xml"/></Relationships>
</file>

<file path=ppt/slides/_rels/slide32.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22.xml"/><Relationship Id="rId1" Type="http://schemas.openxmlformats.org/officeDocument/2006/relationships/slideLayout" Target="../slideLayouts/slideLayout133.xml"/></Relationships>
</file>

<file path=ppt/slides/_rels/slide33.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13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3.xml"/></Relationships>
</file>

<file path=ppt/slides/_rels/slide3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4.xml"/><Relationship Id="rId1" Type="http://schemas.openxmlformats.org/officeDocument/2006/relationships/slideLayout" Target="../slideLayouts/slideLayout133.xml"/></Relationships>
</file>

<file path=ppt/slides/_rels/slide36.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4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8.xml"/></Relationships>
</file>

<file path=ppt/slides/_rels/slide3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6.xml"/><Relationship Id="rId1" Type="http://schemas.openxmlformats.org/officeDocument/2006/relationships/slideLayout" Target="../slideLayouts/slideLayout83.xml"/><Relationship Id="rId5" Type="http://schemas.openxmlformats.org/officeDocument/2006/relationships/image" Target="../media/image63.png"/><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178.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37.xml"/><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178.xml"/></Relationships>
</file>

<file path=ppt/slides/_rels/slide41.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178.xml"/></Relationships>
</file>

<file path=ppt/slides/_rels/slide42.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85.xml"/></Relationships>
</file>

<file path=ppt/slides/_rels/slide4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4.xml"/></Relationships>
</file>

<file path=ppt/slides/_rels/slide4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1.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1.xml"/><Relationship Id="rId5" Type="http://schemas.openxmlformats.org/officeDocument/2006/relationships/image" Target="../media/image72.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7.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48.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48.xml"/><Relationship Id="rId6" Type="http://schemas.openxmlformats.org/officeDocument/2006/relationships/image" Target="../media/image27.GIF"/><Relationship Id="rId5" Type="http://schemas.openxmlformats.org/officeDocument/2006/relationships/image" Target="../media/image26.GIF"/><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C48F2"/>
        </a:solidFill>
        <a:effectLst/>
      </p:bgPr>
    </p:bg>
    <p:spTree>
      <p:nvGrpSpPr>
        <p:cNvPr id="1" name=""/>
        <p:cNvGrpSpPr/>
        <p:nvPr/>
      </p:nvGrpSpPr>
      <p:grpSpPr>
        <a:xfrm>
          <a:off x="0" y="0"/>
          <a:ext cx="0" cy="0"/>
          <a:chOff x="0" y="0"/>
          <a:chExt cx="0" cy="0"/>
        </a:xfrm>
      </p:grpSpPr>
      <p:sp>
        <p:nvSpPr>
          <p:cNvPr id="101378" name="Text Box 2"/>
          <p:cNvSpPr txBox="1">
            <a:spLocks noChangeArrowheads="1"/>
          </p:cNvSpPr>
          <p:nvPr/>
        </p:nvSpPr>
        <p:spPr bwMode="auto">
          <a:xfrm>
            <a:off x="228600" y="1349514"/>
            <a:ext cx="86963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sz="4000" dirty="0" smtClean="0">
                <a:solidFill>
                  <a:srgbClr val="FFFF00"/>
                </a:solidFill>
                <a:latin typeface="Arial Unicode MS" pitchFamily="34" charset="-128"/>
                <a:cs typeface="Times New Roman" pitchFamily="18" charset="0"/>
              </a:rPr>
              <a:t>GOES-R ABI</a:t>
            </a:r>
            <a:endParaRPr lang="en-US" sz="4000" dirty="0">
              <a:solidFill>
                <a:srgbClr val="FFFF00"/>
              </a:solidFill>
              <a:latin typeface="Arial Unicode MS" pitchFamily="34" charset="-128"/>
              <a:cs typeface="Times New Roman" pitchFamily="18" charset="0"/>
            </a:endParaRPr>
          </a:p>
        </p:txBody>
      </p:sp>
      <p:sp>
        <p:nvSpPr>
          <p:cNvPr id="101379" name="Text Box 3"/>
          <p:cNvSpPr txBox="1">
            <a:spLocks noChangeArrowheads="1"/>
          </p:cNvSpPr>
          <p:nvPr/>
        </p:nvSpPr>
        <p:spPr bwMode="auto">
          <a:xfrm>
            <a:off x="304800" y="2253496"/>
            <a:ext cx="853440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lvl="1" algn="ctr" fontAlgn="base">
              <a:spcBef>
                <a:spcPct val="50000"/>
              </a:spcBef>
              <a:spcAft>
                <a:spcPct val="0"/>
              </a:spcAft>
            </a:pPr>
            <a:r>
              <a:rPr lang="en-US" sz="2000" b="1" dirty="0">
                <a:solidFill>
                  <a:srgbClr val="FFFFFF"/>
                </a:solidFill>
                <a:latin typeface="Arial Unicode MS" pitchFamily="34" charset="-128"/>
              </a:rPr>
              <a:t>Timothy J. Schmit  (</a:t>
            </a:r>
            <a:r>
              <a:rPr lang="en-US" dirty="0">
                <a:solidFill>
                  <a:srgbClr val="FFFFFF"/>
                </a:solidFill>
              </a:rPr>
              <a:t>tim.j.schmit@noaa.gov</a:t>
            </a:r>
            <a:r>
              <a:rPr lang="en-US" sz="2000" b="1" dirty="0">
                <a:solidFill>
                  <a:srgbClr val="FFFFFF"/>
                </a:solidFill>
                <a:latin typeface="Arial Unicode MS" pitchFamily="34" charset="-128"/>
              </a:rPr>
              <a:t>)</a:t>
            </a:r>
          </a:p>
          <a:p>
            <a:pPr algn="ctr" fontAlgn="base">
              <a:spcBef>
                <a:spcPct val="50000"/>
              </a:spcBef>
              <a:spcAft>
                <a:spcPct val="0"/>
              </a:spcAft>
            </a:pPr>
            <a:r>
              <a:rPr lang="en-US" sz="2000" b="1" dirty="0">
                <a:solidFill>
                  <a:srgbClr val="FFFF00"/>
                </a:solidFill>
                <a:latin typeface="Arial Unicode MS" pitchFamily="34" charset="-128"/>
              </a:rPr>
              <a:t>NOAA/NESDIS/Satellite Applications and Research</a:t>
            </a:r>
          </a:p>
          <a:p>
            <a:pPr algn="ctr" fontAlgn="base">
              <a:spcBef>
                <a:spcPct val="50000"/>
              </a:spcBef>
              <a:spcAft>
                <a:spcPct val="0"/>
              </a:spcAft>
            </a:pPr>
            <a:r>
              <a:rPr lang="en-US" sz="2000" b="1" dirty="0">
                <a:solidFill>
                  <a:srgbClr val="FFFF00"/>
                </a:solidFill>
                <a:latin typeface="Arial Unicode MS" pitchFamily="34" charset="-128"/>
              </a:rPr>
              <a:t>  Advanced Satellite Products Branch (ASPB</a:t>
            </a:r>
            <a:r>
              <a:rPr lang="en-US" sz="2000" b="1" dirty="0" smtClean="0">
                <a:solidFill>
                  <a:srgbClr val="FFFF00"/>
                </a:solidFill>
                <a:latin typeface="Arial Unicode MS" pitchFamily="34" charset="-128"/>
              </a:rPr>
              <a:t>)</a:t>
            </a:r>
          </a:p>
          <a:p>
            <a:pPr algn="ctr" fontAlgn="base">
              <a:spcBef>
                <a:spcPct val="50000"/>
              </a:spcBef>
              <a:spcAft>
                <a:spcPct val="0"/>
              </a:spcAft>
            </a:pPr>
            <a:r>
              <a:rPr lang="en-US" sz="2000" b="1" dirty="0" smtClean="0">
                <a:solidFill>
                  <a:srgbClr val="FFFF00"/>
                </a:solidFill>
                <a:latin typeface="Arial Unicode MS" pitchFamily="34" charset="-128"/>
              </a:rPr>
              <a:t>Madison</a:t>
            </a:r>
            <a:r>
              <a:rPr lang="en-US" sz="2000" b="1" dirty="0">
                <a:solidFill>
                  <a:srgbClr val="FFFF00"/>
                </a:solidFill>
                <a:latin typeface="Arial Unicode MS" pitchFamily="34" charset="-128"/>
              </a:rPr>
              <a:t>, WI</a:t>
            </a:r>
          </a:p>
        </p:txBody>
      </p:sp>
      <p:sp>
        <p:nvSpPr>
          <p:cNvPr id="101380" name="Text Box 5"/>
          <p:cNvSpPr txBox="1">
            <a:spLocks noChangeArrowheads="1"/>
          </p:cNvSpPr>
          <p:nvPr/>
        </p:nvSpPr>
        <p:spPr bwMode="auto">
          <a:xfrm>
            <a:off x="7954963" y="6611938"/>
            <a:ext cx="884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1000">
                <a:solidFill>
                  <a:srgbClr val="000000"/>
                </a:solidFill>
                <a:latin typeface="Times New Roman" pitchFamily="18" charset="0"/>
              </a:rPr>
              <a:t>UW-Madison</a:t>
            </a:r>
            <a:endParaRPr lang="en-US" sz="800">
              <a:solidFill>
                <a:srgbClr val="000000"/>
              </a:solidFill>
              <a:latin typeface="Times New Roman" pitchFamily="18" charset="0"/>
            </a:endParaRPr>
          </a:p>
        </p:txBody>
      </p:sp>
      <p:sp>
        <p:nvSpPr>
          <p:cNvPr id="101381" name="Text Box 6"/>
          <p:cNvSpPr txBox="1">
            <a:spLocks noChangeArrowheads="1"/>
          </p:cNvSpPr>
          <p:nvPr/>
        </p:nvSpPr>
        <p:spPr bwMode="auto">
          <a:xfrm>
            <a:off x="3581400" y="5552182"/>
            <a:ext cx="3657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1600" b="1" dirty="0" smtClean="0">
                <a:solidFill>
                  <a:srgbClr val="FFFFFF"/>
                </a:solidFill>
              </a:rPr>
              <a:t>GOES-R Short Course</a:t>
            </a:r>
          </a:p>
          <a:p>
            <a:pPr algn="ctr" eaLnBrk="1" fontAlgn="base" hangingPunct="1">
              <a:spcBef>
                <a:spcPct val="0"/>
              </a:spcBef>
              <a:spcAft>
                <a:spcPct val="0"/>
              </a:spcAft>
            </a:pPr>
            <a:r>
              <a:rPr lang="en-US" sz="1600" b="1" dirty="0" smtClean="0">
                <a:solidFill>
                  <a:srgbClr val="FFFFFF"/>
                </a:solidFill>
              </a:rPr>
              <a:t>AMS Annual Meeting</a:t>
            </a:r>
          </a:p>
          <a:p>
            <a:pPr algn="ctr" eaLnBrk="1" fontAlgn="base" hangingPunct="1">
              <a:spcBef>
                <a:spcPct val="0"/>
              </a:spcBef>
              <a:spcAft>
                <a:spcPct val="0"/>
              </a:spcAft>
            </a:pPr>
            <a:r>
              <a:rPr lang="en-US" sz="1600" b="1" dirty="0" smtClean="0">
                <a:solidFill>
                  <a:srgbClr val="FFFFFF"/>
                </a:solidFill>
              </a:rPr>
              <a:t>New Orleans, LA</a:t>
            </a:r>
            <a:endParaRPr lang="en-US" sz="1600" b="1" dirty="0">
              <a:solidFill>
                <a:srgbClr val="FFFFFF"/>
              </a:solidFill>
            </a:endParaRPr>
          </a:p>
          <a:p>
            <a:pPr algn="ctr" eaLnBrk="1" fontAlgn="base" hangingPunct="1">
              <a:spcBef>
                <a:spcPct val="0"/>
              </a:spcBef>
              <a:spcAft>
                <a:spcPct val="0"/>
              </a:spcAft>
            </a:pPr>
            <a:r>
              <a:rPr lang="en-US" sz="1600" b="1" dirty="0" smtClean="0">
                <a:solidFill>
                  <a:srgbClr val="FFFFFF"/>
                </a:solidFill>
              </a:rPr>
              <a:t>January 10, 2016 </a:t>
            </a:r>
            <a:endParaRPr lang="en-US" sz="1600" b="1" dirty="0">
              <a:solidFill>
                <a:srgbClr val="FFFFFF"/>
              </a:solidFill>
            </a:endParaRPr>
          </a:p>
        </p:txBody>
      </p:sp>
      <p:sp>
        <p:nvSpPr>
          <p:cNvPr id="101383"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E8BEC4E-F8ED-4337-BB55-72A2DF540C7F}" type="slidenum">
              <a:rPr lang="en-US" smtClean="0">
                <a:solidFill>
                  <a:srgbClr val="000000"/>
                </a:solidFill>
              </a:rPr>
              <a:pPr eaLnBrk="1" hangingPunct="1"/>
              <a:t>1</a:t>
            </a:fld>
            <a:endParaRPr lang="en-US" dirty="0" smtClean="0">
              <a:solidFill>
                <a:srgbClr val="000000"/>
              </a:solidFill>
            </a:endParaRPr>
          </a:p>
        </p:txBody>
      </p:sp>
      <p:pic>
        <p:nvPicPr>
          <p:cNvPr id="101385" name="Picture 2" descr="C:\SAT\Users\tims\Documents\gifs_old\star_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52400"/>
            <a:ext cx="54292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0549" y="5625080"/>
            <a:ext cx="1314450" cy="9525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2205" y="26110"/>
            <a:ext cx="1668920" cy="1066800"/>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39167" r="23248" b="43673"/>
          <a:stretch/>
        </p:blipFill>
        <p:spPr>
          <a:xfrm>
            <a:off x="228600" y="3984348"/>
            <a:ext cx="2750966" cy="2749827"/>
          </a:xfrm>
          <a:prstGeom prst="rect">
            <a:avLst/>
          </a:prstGeom>
          <a:ln>
            <a:solidFill>
              <a:schemeClr val="tx1"/>
            </a:solidFill>
          </a:ln>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3825" y="4343400"/>
            <a:ext cx="1095375" cy="1095375"/>
          </a:xfrm>
          <a:prstGeom prst="rect">
            <a:avLst/>
          </a:prstGeom>
        </p:spPr>
      </p:pic>
    </p:spTree>
    <p:extLst>
      <p:ext uri="{BB962C8B-B14F-4D97-AF65-F5344CB8AC3E}">
        <p14:creationId xmlns:p14="http://schemas.microsoft.com/office/powerpoint/2010/main" val="3820818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cube_imag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381" b="6458"/>
          <a:stretch/>
        </p:blipFill>
        <p:spPr bwMode="auto">
          <a:xfrm>
            <a:off x="304800" y="838200"/>
            <a:ext cx="5565915" cy="3388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Advanced Baseline Imager</a:t>
            </a:r>
            <a:endParaRPr lang="en-US" dirty="0"/>
          </a:p>
        </p:txBody>
      </p:sp>
      <p:sp>
        <p:nvSpPr>
          <p:cNvPr id="4" name="Slide Number Placeholder 3"/>
          <p:cNvSpPr>
            <a:spLocks noGrp="1"/>
          </p:cNvSpPr>
          <p:nvPr>
            <p:ph type="sldNum" sz="quarter" idx="12"/>
          </p:nvPr>
        </p:nvSpPr>
        <p:spPr/>
        <p:txBody>
          <a:bodyPr/>
          <a:lstStyle/>
          <a:p>
            <a:pPr>
              <a:defRPr/>
            </a:pPr>
            <a:fld id="{E2F257B4-DC8B-6A48-AE5D-4E9055F48DED}" type="slidenum">
              <a:rPr lang="en-US" smtClean="0">
                <a:solidFill>
                  <a:prstClr val="black">
                    <a:tint val="75000"/>
                  </a:prstClr>
                </a:solidFill>
              </a:rPr>
              <a:pPr>
                <a:defRPr/>
              </a:pPr>
              <a:t>10</a:t>
            </a:fld>
            <a:endParaRPr lang="en-US">
              <a:solidFill>
                <a:prstClr val="black">
                  <a:tint val="75000"/>
                </a:prst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0" y="533400"/>
            <a:ext cx="2438400" cy="3657601"/>
          </a:xfrm>
          <a:prstGeom prst="rect">
            <a:avLst/>
          </a:prstGeom>
          <a:ln>
            <a:solidFill>
              <a:schemeClr val="tx1"/>
            </a:solidFill>
          </a:ln>
        </p:spPr>
      </p:pic>
      <p:sp>
        <p:nvSpPr>
          <p:cNvPr id="6" name="TextBox 5"/>
          <p:cNvSpPr txBox="1"/>
          <p:nvPr/>
        </p:nvSpPr>
        <p:spPr>
          <a:xfrm>
            <a:off x="76200" y="3657600"/>
            <a:ext cx="1081621" cy="2215991"/>
          </a:xfrm>
          <a:prstGeom prst="rect">
            <a:avLst/>
          </a:prstGeom>
          <a:noFill/>
        </p:spPr>
        <p:txBody>
          <a:bodyPr wrap="none" rtlCol="0">
            <a:spAutoFit/>
          </a:bodyPr>
          <a:lstStyle/>
          <a:p>
            <a:r>
              <a:rPr lang="en-US" sz="13800" b="1" dirty="0">
                <a:solidFill>
                  <a:prstClr val="black"/>
                </a:solidFill>
              </a:rPr>
              <a:t>5</a:t>
            </a:r>
          </a:p>
        </p:txBody>
      </p:sp>
      <p:sp>
        <p:nvSpPr>
          <p:cNvPr id="7" name="TextBox 6"/>
          <p:cNvSpPr txBox="1"/>
          <p:nvPr/>
        </p:nvSpPr>
        <p:spPr>
          <a:xfrm>
            <a:off x="3048000" y="3657600"/>
            <a:ext cx="1081621" cy="2215991"/>
          </a:xfrm>
          <a:prstGeom prst="rect">
            <a:avLst/>
          </a:prstGeom>
          <a:noFill/>
        </p:spPr>
        <p:txBody>
          <a:bodyPr wrap="none" rtlCol="0">
            <a:spAutoFit/>
          </a:bodyPr>
          <a:lstStyle/>
          <a:p>
            <a:r>
              <a:rPr lang="en-US" sz="13800" b="1" dirty="0">
                <a:solidFill>
                  <a:prstClr val="black"/>
                </a:solidFill>
              </a:rPr>
              <a:t>4</a:t>
            </a:r>
          </a:p>
        </p:txBody>
      </p:sp>
      <p:sp>
        <p:nvSpPr>
          <p:cNvPr id="8" name="TextBox 7"/>
          <p:cNvSpPr txBox="1"/>
          <p:nvPr/>
        </p:nvSpPr>
        <p:spPr>
          <a:xfrm>
            <a:off x="6019800" y="3657600"/>
            <a:ext cx="1081621" cy="2215991"/>
          </a:xfrm>
          <a:prstGeom prst="rect">
            <a:avLst/>
          </a:prstGeom>
          <a:noFill/>
        </p:spPr>
        <p:txBody>
          <a:bodyPr wrap="none" rtlCol="0">
            <a:spAutoFit/>
          </a:bodyPr>
          <a:lstStyle/>
          <a:p>
            <a:r>
              <a:rPr lang="en-US" sz="13800" b="1" dirty="0">
                <a:solidFill>
                  <a:prstClr val="black"/>
                </a:solidFill>
              </a:rPr>
              <a:t>3</a:t>
            </a:r>
          </a:p>
        </p:txBody>
      </p:sp>
      <p:sp>
        <p:nvSpPr>
          <p:cNvPr id="9" name="TextBox 8"/>
          <p:cNvSpPr txBox="1"/>
          <p:nvPr/>
        </p:nvSpPr>
        <p:spPr>
          <a:xfrm>
            <a:off x="990600" y="4114800"/>
            <a:ext cx="2133600" cy="1661993"/>
          </a:xfrm>
          <a:prstGeom prst="rect">
            <a:avLst/>
          </a:prstGeom>
          <a:noFill/>
        </p:spPr>
        <p:txBody>
          <a:bodyPr wrap="square" rtlCol="0">
            <a:spAutoFit/>
          </a:bodyPr>
          <a:lstStyle/>
          <a:p>
            <a:r>
              <a:rPr lang="en-US" sz="4800" b="1" dirty="0">
                <a:solidFill>
                  <a:prstClr val="black"/>
                </a:solidFill>
              </a:rPr>
              <a:t>X</a:t>
            </a:r>
          </a:p>
          <a:p>
            <a:r>
              <a:rPr lang="en-US" dirty="0">
                <a:solidFill>
                  <a:prstClr val="black"/>
                </a:solidFill>
              </a:rPr>
              <a:t>Faster coverage</a:t>
            </a:r>
            <a:br>
              <a:rPr lang="en-US" dirty="0">
                <a:solidFill>
                  <a:prstClr val="black"/>
                </a:solidFill>
              </a:rPr>
            </a:br>
            <a:r>
              <a:rPr lang="en-US" dirty="0">
                <a:solidFill>
                  <a:prstClr val="black"/>
                </a:solidFill>
              </a:rPr>
              <a:t>(5-minute full disk vs. 25-minute)</a:t>
            </a:r>
          </a:p>
        </p:txBody>
      </p:sp>
      <p:sp>
        <p:nvSpPr>
          <p:cNvPr id="10" name="Rectangle 9"/>
          <p:cNvSpPr/>
          <p:nvPr/>
        </p:nvSpPr>
        <p:spPr>
          <a:xfrm>
            <a:off x="4038600" y="4114800"/>
            <a:ext cx="2133600" cy="1661993"/>
          </a:xfrm>
          <a:prstGeom prst="rect">
            <a:avLst/>
          </a:prstGeom>
        </p:spPr>
        <p:txBody>
          <a:bodyPr wrap="square">
            <a:spAutoFit/>
          </a:bodyPr>
          <a:lstStyle/>
          <a:p>
            <a:r>
              <a:rPr lang="en-US" sz="4800" b="1" dirty="0">
                <a:solidFill>
                  <a:prstClr val="black"/>
                </a:solidFill>
              </a:rPr>
              <a:t>X</a:t>
            </a:r>
          </a:p>
          <a:p>
            <a:r>
              <a:rPr lang="en-US" dirty="0">
                <a:solidFill>
                  <a:prstClr val="black"/>
                </a:solidFill>
              </a:rPr>
              <a:t>Improved spatial</a:t>
            </a:r>
            <a:br>
              <a:rPr lang="en-US" dirty="0">
                <a:solidFill>
                  <a:prstClr val="black"/>
                </a:solidFill>
              </a:rPr>
            </a:br>
            <a:r>
              <a:rPr lang="en-US" dirty="0">
                <a:solidFill>
                  <a:prstClr val="black"/>
                </a:solidFill>
              </a:rPr>
              <a:t>resolution </a:t>
            </a:r>
          </a:p>
          <a:p>
            <a:r>
              <a:rPr lang="en-US" dirty="0">
                <a:solidFill>
                  <a:prstClr val="black"/>
                </a:solidFill>
              </a:rPr>
              <a:t>(2 km IR vs. 4 km)</a:t>
            </a:r>
          </a:p>
        </p:txBody>
      </p:sp>
      <p:sp>
        <p:nvSpPr>
          <p:cNvPr id="11" name="Rectangle 10"/>
          <p:cNvSpPr/>
          <p:nvPr/>
        </p:nvSpPr>
        <p:spPr>
          <a:xfrm>
            <a:off x="6934200" y="4114800"/>
            <a:ext cx="2133600" cy="1661993"/>
          </a:xfrm>
          <a:prstGeom prst="rect">
            <a:avLst/>
          </a:prstGeom>
        </p:spPr>
        <p:txBody>
          <a:bodyPr wrap="square">
            <a:spAutoFit/>
          </a:bodyPr>
          <a:lstStyle/>
          <a:p>
            <a:r>
              <a:rPr lang="en-US" sz="4800" b="1" dirty="0">
                <a:solidFill>
                  <a:prstClr val="black"/>
                </a:solidFill>
              </a:rPr>
              <a:t>X</a:t>
            </a:r>
          </a:p>
          <a:p>
            <a:r>
              <a:rPr lang="en-US" dirty="0">
                <a:solidFill>
                  <a:prstClr val="black"/>
                </a:solidFill>
              </a:rPr>
              <a:t>More spectral bands (16 on ABI vs. 5 on the current imager)</a:t>
            </a:r>
          </a:p>
        </p:txBody>
      </p:sp>
    </p:spTree>
    <p:extLst>
      <p:ext uri="{BB962C8B-B14F-4D97-AF65-F5344CB8AC3E}">
        <p14:creationId xmlns:p14="http://schemas.microsoft.com/office/powerpoint/2010/main" val="7663793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pPr eaLnBrk="1" hangingPunct="1"/>
            <a:r>
              <a:rPr lang="en-US" smtClean="0">
                <a:solidFill>
                  <a:srgbClr val="FFFF00"/>
                </a:solidFill>
              </a:rPr>
              <a:t>ABI bands 1-6</a:t>
            </a:r>
          </a:p>
        </p:txBody>
      </p:sp>
      <p:sp>
        <p:nvSpPr>
          <p:cNvPr id="149507" name="Rectangle 3"/>
          <p:cNvSpPr>
            <a:spLocks noGrp="1" noChangeArrowheads="1"/>
          </p:cNvSpPr>
          <p:nvPr>
            <p:ph type="body" idx="1"/>
          </p:nvPr>
        </p:nvSpPr>
        <p:spPr/>
        <p:txBody>
          <a:bodyPr/>
          <a:lstStyle/>
          <a:p>
            <a:pPr eaLnBrk="1" hangingPunct="1"/>
            <a:endParaRPr lang="en-US" smtClean="0"/>
          </a:p>
        </p:txBody>
      </p:sp>
      <p:pic>
        <p:nvPicPr>
          <p:cNvPr id="149508" name="Picture 4" descr="abi_bams_table_1_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2263" y="1433513"/>
            <a:ext cx="8497887" cy="399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9"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C28EBCB-889B-463F-896E-E77783223DB6}" type="slidenum">
              <a:rPr lang="en-US" smtClean="0">
                <a:solidFill>
                  <a:srgbClr val="000000"/>
                </a:solidFill>
              </a:rPr>
              <a:pPr eaLnBrk="1" hangingPunct="1"/>
              <a:t>11</a:t>
            </a:fld>
            <a:endParaRPr lang="en-US" smtClean="0">
              <a:solidFill>
                <a:srgbClr val="000000"/>
              </a:solidFill>
            </a:endParaRPr>
          </a:p>
        </p:txBody>
      </p:sp>
      <p:sp>
        <p:nvSpPr>
          <p:cNvPr id="6" name="Rounded Rectangle 5"/>
          <p:cNvSpPr>
            <a:spLocks noChangeArrowheads="1"/>
          </p:cNvSpPr>
          <p:nvPr/>
        </p:nvSpPr>
        <p:spPr bwMode="auto">
          <a:xfrm>
            <a:off x="1219200" y="5638800"/>
            <a:ext cx="6705600" cy="935713"/>
          </a:xfrm>
          <a:prstGeom prst="roundRect">
            <a:avLst>
              <a:gd name="adj" fmla="val 16667"/>
            </a:avLst>
          </a:prstGeom>
          <a:solidFill>
            <a:srgbClr val="F79646"/>
          </a:solidFill>
          <a:ln w="38100">
            <a:solidFill>
              <a:schemeClr val="tx1"/>
            </a:solidFill>
            <a:round/>
            <a:headEnd/>
            <a:tailEnd/>
          </a:ln>
          <a:effectLst>
            <a:outerShdw blurRad="63500" dist="20000" dir="5400000" rotWithShape="0">
              <a:srgbClr val="000000">
                <a:alpha val="37999"/>
              </a:srgbClr>
            </a:outerShdw>
          </a:effectLst>
        </p:spPr>
        <p:txBody>
          <a:bodyPr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defRPr/>
            </a:pPr>
            <a:r>
              <a:rPr lang="en-US" sz="2000" b="1" dirty="0" smtClean="0">
                <a:solidFill>
                  <a:srgbClr val="000000"/>
                </a:solidFill>
              </a:rPr>
              <a:t>6 visible or near infrared bands on the ABI, compared to only one on today’s imager </a:t>
            </a:r>
            <a:endParaRPr lang="en-US" sz="2000" b="1" dirty="0">
              <a:solidFill>
                <a:srgbClr val="000000"/>
              </a:solidFill>
            </a:endParaRPr>
          </a:p>
        </p:txBody>
      </p:sp>
    </p:spTree>
    <p:extLst>
      <p:ext uri="{BB962C8B-B14F-4D97-AF65-F5344CB8AC3E}">
        <p14:creationId xmlns:p14="http://schemas.microsoft.com/office/powerpoint/2010/main" val="42736349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1"/>
          <p:cNvPicPr>
            <a:picLocks noChangeAspect="1"/>
          </p:cNvPicPr>
          <p:nvPr/>
        </p:nvPicPr>
        <p:blipFill>
          <a:blip r:embed="rId3">
            <a:extLst>
              <a:ext uri="{28A0092B-C50C-407E-A947-70E740481C1C}">
                <a14:useLocalDpi xmlns:a14="http://schemas.microsoft.com/office/drawing/2010/main" val="0"/>
              </a:ext>
            </a:extLst>
          </a:blip>
          <a:srcRect l="-221" t="3244" r="221" b="3316"/>
          <a:stretch>
            <a:fillRect/>
          </a:stretch>
        </p:blipFill>
        <p:spPr bwMode="auto">
          <a:xfrm>
            <a:off x="609600" y="754063"/>
            <a:ext cx="7631113"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9" name="Text Box 3"/>
          <p:cNvSpPr txBox="1">
            <a:spLocks noChangeArrowheads="1"/>
          </p:cNvSpPr>
          <p:nvPr/>
        </p:nvSpPr>
        <p:spPr bwMode="auto">
          <a:xfrm>
            <a:off x="762000" y="6400800"/>
            <a:ext cx="7218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a:solidFill>
                  <a:srgbClr val="FFFFFF"/>
                </a:solidFill>
                <a:latin typeface="Arial Unicode MS" pitchFamily="34" charset="-128"/>
                <a:cs typeface="Times New Roman" pitchFamily="18" charset="0"/>
              </a:rPr>
              <a:t>The ABI visible and near-IR bands have many uses</a:t>
            </a:r>
            <a:r>
              <a:rPr lang="en-US" sz="2400" i="1">
                <a:solidFill>
                  <a:srgbClr val="FFFFFF"/>
                </a:solidFill>
                <a:latin typeface="Arial Unicode MS" pitchFamily="34" charset="-128"/>
              </a:rPr>
              <a:t>.</a:t>
            </a:r>
          </a:p>
        </p:txBody>
      </p:sp>
      <p:grpSp>
        <p:nvGrpSpPr>
          <p:cNvPr id="3" name="Group 2"/>
          <p:cNvGrpSpPr>
            <a:grpSpLocks/>
          </p:cNvGrpSpPr>
          <p:nvPr/>
        </p:nvGrpSpPr>
        <p:grpSpPr bwMode="auto">
          <a:xfrm>
            <a:off x="693738" y="1789113"/>
            <a:ext cx="7386637" cy="2260600"/>
            <a:chOff x="693326" y="1788806"/>
            <a:chExt cx="7387741" cy="2261004"/>
          </a:xfrm>
        </p:grpSpPr>
        <p:sp>
          <p:nvSpPr>
            <p:cNvPr id="167944" name="Text Box 5"/>
            <p:cNvSpPr txBox="1">
              <a:spLocks noChangeArrowheads="1"/>
            </p:cNvSpPr>
            <p:nvPr/>
          </p:nvSpPr>
          <p:spPr bwMode="auto">
            <a:xfrm rot="-2700000">
              <a:off x="693326" y="2392064"/>
              <a:ext cx="2246128"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333399"/>
                  </a:solidFill>
                  <a:latin typeface="Times New Roman" pitchFamily="18" charset="0"/>
                </a:rPr>
                <a:t>Aerosols, Insolation</a:t>
              </a:r>
              <a:endParaRPr lang="en-US" sz="2000">
                <a:solidFill>
                  <a:srgbClr val="000000"/>
                </a:solidFill>
                <a:latin typeface="Times New Roman" pitchFamily="18" charset="0"/>
              </a:endParaRPr>
            </a:p>
          </p:txBody>
        </p:sp>
        <p:sp>
          <p:nvSpPr>
            <p:cNvPr id="167945" name="Text Box 6"/>
            <p:cNvSpPr txBox="1">
              <a:spLocks noChangeArrowheads="1"/>
            </p:cNvSpPr>
            <p:nvPr/>
          </p:nvSpPr>
          <p:spPr bwMode="auto">
            <a:xfrm rot="-2700000">
              <a:off x="1550405" y="2392064"/>
              <a:ext cx="1624163"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FF3300"/>
                  </a:solidFill>
                  <a:latin typeface="Times New Roman" pitchFamily="18" charset="0"/>
                </a:rPr>
                <a:t>Clouds, Snow</a:t>
              </a:r>
              <a:endParaRPr lang="en-US" sz="2000">
                <a:solidFill>
                  <a:srgbClr val="000000"/>
                </a:solidFill>
                <a:latin typeface="Times New Roman" pitchFamily="18" charset="0"/>
              </a:endParaRPr>
            </a:p>
          </p:txBody>
        </p:sp>
        <p:sp>
          <p:nvSpPr>
            <p:cNvPr id="167946" name="Text Box 7"/>
            <p:cNvSpPr txBox="1">
              <a:spLocks noChangeArrowheads="1"/>
            </p:cNvSpPr>
            <p:nvPr/>
          </p:nvSpPr>
          <p:spPr bwMode="auto">
            <a:xfrm rot="-2706086">
              <a:off x="1893403" y="2719253"/>
              <a:ext cx="2261004"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6600"/>
                  </a:solidFill>
                  <a:latin typeface="Times New Roman" pitchFamily="18" charset="0"/>
                </a:rPr>
                <a:t>Vegetation, Imagery</a:t>
              </a:r>
            </a:p>
          </p:txBody>
        </p:sp>
        <p:sp>
          <p:nvSpPr>
            <p:cNvPr id="167947" name="Text Box 8"/>
            <p:cNvSpPr txBox="1">
              <a:spLocks noChangeArrowheads="1"/>
            </p:cNvSpPr>
            <p:nvPr/>
          </p:nvSpPr>
          <p:spPr bwMode="auto">
            <a:xfrm rot="-2700000">
              <a:off x="2849044" y="2822545"/>
              <a:ext cx="3371436"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Cloud mask, Suspended matter</a:t>
              </a:r>
            </a:p>
          </p:txBody>
        </p:sp>
        <p:sp>
          <p:nvSpPr>
            <p:cNvPr id="167948" name="Text Box 9"/>
            <p:cNvSpPr txBox="1">
              <a:spLocks noChangeArrowheads="1"/>
            </p:cNvSpPr>
            <p:nvPr/>
          </p:nvSpPr>
          <p:spPr bwMode="auto">
            <a:xfrm rot="-2700000">
              <a:off x="5963180" y="2988623"/>
              <a:ext cx="2117887"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Cloud Particle size</a:t>
              </a:r>
            </a:p>
          </p:txBody>
        </p:sp>
        <p:sp>
          <p:nvSpPr>
            <p:cNvPr id="167949" name="Text Box 10"/>
            <p:cNvSpPr txBox="1">
              <a:spLocks noChangeArrowheads="1"/>
            </p:cNvSpPr>
            <p:nvPr/>
          </p:nvSpPr>
          <p:spPr bwMode="auto">
            <a:xfrm rot="-2700000">
              <a:off x="4610290" y="2984430"/>
              <a:ext cx="1479251"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Snow, Phase</a:t>
              </a:r>
            </a:p>
          </p:txBody>
        </p:sp>
      </p:grpSp>
      <p:sp>
        <p:nvSpPr>
          <p:cNvPr id="16794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F694A30-74C8-4338-87C7-AFA33498A86E}" type="slidenum">
              <a:rPr lang="en-US" smtClean="0">
                <a:solidFill>
                  <a:srgbClr val="000000"/>
                </a:solidFill>
              </a:rPr>
              <a:pPr eaLnBrk="1" hangingPunct="1"/>
              <a:t>12</a:t>
            </a:fld>
            <a:endParaRPr lang="en-US" smtClean="0">
              <a:solidFill>
                <a:srgbClr val="000000"/>
              </a:solidFill>
            </a:endParaRPr>
          </a:p>
        </p:txBody>
      </p:sp>
      <p:sp>
        <p:nvSpPr>
          <p:cNvPr id="167942" name="Text Box 4"/>
          <p:cNvSpPr txBox="1">
            <a:spLocks noChangeArrowheads="1"/>
          </p:cNvSpPr>
          <p:nvPr/>
        </p:nvSpPr>
        <p:spPr bwMode="auto">
          <a:xfrm>
            <a:off x="984250" y="0"/>
            <a:ext cx="7245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3200" b="1">
                <a:solidFill>
                  <a:srgbClr val="FFFF00"/>
                </a:solidFill>
                <a:latin typeface="Times New Roman" pitchFamily="18" charset="0"/>
              </a:rPr>
              <a:t>Visible and near-IR channels on the ABI</a:t>
            </a:r>
            <a:endParaRPr lang="en-US" sz="3200">
              <a:solidFill>
                <a:srgbClr val="FFFF00"/>
              </a:solidFill>
              <a:latin typeface="Times New Roman" pitchFamily="18" charset="0"/>
            </a:endParaRPr>
          </a:p>
        </p:txBody>
      </p:sp>
      <p:sp>
        <p:nvSpPr>
          <p:cNvPr id="4" name="TextBox 3"/>
          <p:cNvSpPr txBox="1">
            <a:spLocks noChangeArrowheads="1"/>
          </p:cNvSpPr>
          <p:nvPr/>
        </p:nvSpPr>
        <p:spPr bwMode="auto">
          <a:xfrm>
            <a:off x="3024188" y="4756150"/>
            <a:ext cx="3706812"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Sample use only, many other uses</a:t>
            </a:r>
          </a:p>
        </p:txBody>
      </p:sp>
    </p:spTree>
    <p:extLst>
      <p:ext uri="{BB962C8B-B14F-4D97-AF65-F5344CB8AC3E}">
        <p14:creationId xmlns:p14="http://schemas.microsoft.com/office/powerpoint/2010/main" val="8063915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457200" y="-228600"/>
            <a:ext cx="8229600" cy="1143000"/>
          </a:xfrm>
        </p:spPr>
        <p:txBody>
          <a:bodyPr/>
          <a:lstStyle/>
          <a:p>
            <a:pPr eaLnBrk="1" hangingPunct="1"/>
            <a:r>
              <a:rPr lang="en-US" dirty="0" smtClean="0">
                <a:solidFill>
                  <a:srgbClr val="FFFF00"/>
                </a:solidFill>
              </a:rPr>
              <a:t>ABI bands 7-16</a:t>
            </a:r>
          </a:p>
        </p:txBody>
      </p:sp>
      <p:sp>
        <p:nvSpPr>
          <p:cNvPr id="157699" name="Rectangle 3"/>
          <p:cNvSpPr>
            <a:spLocks noGrp="1" noChangeArrowheads="1"/>
          </p:cNvSpPr>
          <p:nvPr>
            <p:ph type="body" idx="1"/>
          </p:nvPr>
        </p:nvSpPr>
        <p:spPr/>
        <p:txBody>
          <a:bodyPr/>
          <a:lstStyle/>
          <a:p>
            <a:pPr eaLnBrk="1" hangingPunct="1"/>
            <a:endParaRPr lang="en-US" smtClean="0"/>
          </a:p>
        </p:txBody>
      </p:sp>
      <p:grpSp>
        <p:nvGrpSpPr>
          <p:cNvPr id="157700" name="Group 4"/>
          <p:cNvGrpSpPr>
            <a:grpSpLocks/>
          </p:cNvGrpSpPr>
          <p:nvPr/>
        </p:nvGrpSpPr>
        <p:grpSpPr bwMode="auto">
          <a:xfrm>
            <a:off x="314325" y="609600"/>
            <a:ext cx="8505825" cy="5648325"/>
            <a:chOff x="198" y="612"/>
            <a:chExt cx="5358" cy="3558"/>
          </a:xfrm>
        </p:grpSpPr>
        <p:pic>
          <p:nvPicPr>
            <p:cNvPr id="157702" name="Picture 5" descr="abi_bams_table_7_1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3" y="612"/>
              <a:ext cx="5353" cy="3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3" name="Picture 6" descr="abi_bams_table_1_6"/>
            <p:cNvPicPr>
              <a:picLocks noChangeAspect="1" noChangeArrowheads="1"/>
            </p:cNvPicPr>
            <p:nvPr/>
          </p:nvPicPr>
          <p:blipFill>
            <a:blip r:embed="rId4" cstate="screen">
              <a:extLst>
                <a:ext uri="{28A0092B-C50C-407E-A947-70E740481C1C}">
                  <a14:useLocalDpi xmlns:a14="http://schemas.microsoft.com/office/drawing/2010/main"/>
                </a:ext>
              </a:extLst>
            </a:blip>
            <a:srcRect b="80908"/>
            <a:stretch>
              <a:fillRect/>
            </a:stretch>
          </p:blipFill>
          <p:spPr bwMode="auto">
            <a:xfrm>
              <a:off x="198" y="3690"/>
              <a:ext cx="5353"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7701"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E99CAF7-4641-4713-8BBE-B68DDA858D14}" type="slidenum">
              <a:rPr lang="en-US" smtClean="0">
                <a:solidFill>
                  <a:srgbClr val="000000"/>
                </a:solidFill>
              </a:rPr>
              <a:pPr eaLnBrk="1" hangingPunct="1"/>
              <a:t>13</a:t>
            </a:fld>
            <a:endParaRPr lang="en-US" smtClean="0">
              <a:solidFill>
                <a:srgbClr val="000000"/>
              </a:solidFill>
            </a:endParaRPr>
          </a:p>
        </p:txBody>
      </p:sp>
      <p:sp>
        <p:nvSpPr>
          <p:cNvPr id="8" name="Rounded Rectangle 7"/>
          <p:cNvSpPr>
            <a:spLocks noChangeArrowheads="1"/>
          </p:cNvSpPr>
          <p:nvPr/>
        </p:nvSpPr>
        <p:spPr bwMode="auto">
          <a:xfrm>
            <a:off x="314325" y="6248400"/>
            <a:ext cx="8505825" cy="609600"/>
          </a:xfrm>
          <a:prstGeom prst="roundRect">
            <a:avLst>
              <a:gd name="adj" fmla="val 16667"/>
            </a:avLst>
          </a:prstGeom>
          <a:solidFill>
            <a:srgbClr val="F79646"/>
          </a:solidFill>
          <a:ln w="38100">
            <a:solidFill>
              <a:schemeClr val="tx1"/>
            </a:solidFill>
            <a:round/>
            <a:headEnd/>
            <a:tailEnd/>
          </a:ln>
          <a:effectLst>
            <a:outerShdw blurRad="63500" dist="20000" dir="5400000" rotWithShape="0">
              <a:srgbClr val="000000">
                <a:alpha val="37999"/>
              </a:srgbClr>
            </a:outerShdw>
          </a:effectLst>
        </p:spPr>
        <p:txBody>
          <a:bodyPr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defRPr/>
            </a:pPr>
            <a:r>
              <a:rPr lang="en-US" sz="2000" b="1" dirty="0" smtClean="0">
                <a:solidFill>
                  <a:srgbClr val="000000"/>
                </a:solidFill>
              </a:rPr>
              <a:t>10 infrared bands on the ABI, compared to four on today’s imager </a:t>
            </a:r>
            <a:endParaRPr lang="en-US" sz="2000" b="1" dirty="0">
              <a:solidFill>
                <a:srgbClr val="000000"/>
              </a:solidFill>
            </a:endParaRPr>
          </a:p>
        </p:txBody>
      </p:sp>
    </p:spTree>
    <p:extLst>
      <p:ext uri="{BB962C8B-B14F-4D97-AF65-F5344CB8AC3E}">
        <p14:creationId xmlns:p14="http://schemas.microsoft.com/office/powerpoint/2010/main" val="17917479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76200"/>
            <a:ext cx="8229600" cy="1143000"/>
          </a:xfrm>
        </p:spPr>
        <p:txBody>
          <a:bodyPr/>
          <a:lstStyle/>
          <a:p>
            <a:r>
              <a:rPr lang="en-US" sz="4000">
                <a:solidFill>
                  <a:srgbClr val="0033CC"/>
                </a:solidFill>
              </a:rPr>
              <a:t>GOES-R ABI Weighting Functions</a:t>
            </a:r>
          </a:p>
        </p:txBody>
      </p:sp>
      <p:pic>
        <p:nvPicPr>
          <p:cNvPr id="3075" name="Picture 3" descr="ABI_wf_usstd_00z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066800"/>
            <a:ext cx="7315200" cy="5486400"/>
          </a:xfrm>
          <a:prstGeom prst="rect">
            <a:avLst/>
          </a:prstGeom>
          <a:noFill/>
          <a:extLst>
            <a:ext uri="{909E8E84-426E-40DD-AFC4-6F175D3DCCD1}">
              <a14:hiddenFill xmlns:a14="http://schemas.microsoft.com/office/drawing/2010/main">
                <a:solidFill>
                  <a:srgbClr val="FFFFFF"/>
                </a:solidFill>
              </a14:hiddenFill>
            </a:ext>
          </a:extLst>
        </p:spPr>
      </p:pic>
      <p:sp>
        <p:nvSpPr>
          <p:cNvPr id="3076" name="Text Box 4"/>
          <p:cNvSpPr txBox="1">
            <a:spLocks noChangeArrowheads="1"/>
          </p:cNvSpPr>
          <p:nvPr/>
        </p:nvSpPr>
        <p:spPr bwMode="auto">
          <a:xfrm>
            <a:off x="95250" y="6189663"/>
            <a:ext cx="8896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400" dirty="0">
                <a:solidFill>
                  <a:srgbClr val="000000"/>
                </a:solidFill>
              </a:rPr>
              <a:t>ABI has 1 CO</a:t>
            </a:r>
            <a:r>
              <a:rPr lang="en-US" sz="2400" baseline="-25000" dirty="0">
                <a:solidFill>
                  <a:srgbClr val="000000"/>
                </a:solidFill>
              </a:rPr>
              <a:t>2</a:t>
            </a:r>
            <a:r>
              <a:rPr lang="en-US" sz="2400" dirty="0">
                <a:solidFill>
                  <a:srgbClr val="000000"/>
                </a:solidFill>
              </a:rPr>
              <a:t> band, so upper-level temperature will be affected</a:t>
            </a:r>
          </a:p>
        </p:txBody>
      </p:sp>
    </p:spTree>
    <p:extLst>
      <p:ext uri="{BB962C8B-B14F-4D97-AF65-F5344CB8AC3E}">
        <p14:creationId xmlns:p14="http://schemas.microsoft.com/office/powerpoint/2010/main" val="18295295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ext Box 3"/>
          <p:cNvSpPr txBox="1">
            <a:spLocks noChangeArrowheads="1"/>
          </p:cNvSpPr>
          <p:nvPr/>
        </p:nvSpPr>
        <p:spPr bwMode="auto">
          <a:xfrm>
            <a:off x="533400" y="6457950"/>
            <a:ext cx="8915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a:solidFill>
                  <a:srgbClr val="FFFFFF"/>
                </a:solidFill>
                <a:latin typeface="Arial Unicode MS" pitchFamily="34" charset="-128"/>
              </a:rPr>
              <a:t>ABI has many more bands than the current operational GOES imagers.</a:t>
            </a:r>
            <a:r>
              <a:rPr lang="en-US">
                <a:solidFill>
                  <a:srgbClr val="FFFFFF"/>
                </a:solidFill>
                <a:latin typeface="Arial Unicode MS" pitchFamily="34" charset="-128"/>
              </a:rPr>
              <a:t> </a:t>
            </a:r>
          </a:p>
        </p:txBody>
      </p:sp>
      <p:sp>
        <p:nvSpPr>
          <p:cNvPr id="168963"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3B8F288-70F7-46A1-96F9-ECC7E87B5D4C}" type="slidenum">
              <a:rPr lang="en-US" smtClean="0">
                <a:solidFill>
                  <a:srgbClr val="000000"/>
                </a:solidFill>
              </a:rPr>
              <a:pPr eaLnBrk="1" hangingPunct="1"/>
              <a:t>15</a:t>
            </a:fld>
            <a:endParaRPr lang="en-US" smtClean="0">
              <a:solidFill>
                <a:srgbClr val="000000"/>
              </a:solidFill>
            </a:endParaRPr>
          </a:p>
        </p:txBody>
      </p:sp>
      <p:sp>
        <p:nvSpPr>
          <p:cNvPr id="168964" name="Text Box 4"/>
          <p:cNvSpPr txBox="1">
            <a:spLocks noChangeArrowheads="1"/>
          </p:cNvSpPr>
          <p:nvPr/>
        </p:nvSpPr>
        <p:spPr bwMode="auto">
          <a:xfrm>
            <a:off x="1981200" y="0"/>
            <a:ext cx="5054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3200" b="1">
                <a:solidFill>
                  <a:srgbClr val="FFFF00"/>
                </a:solidFill>
                <a:latin typeface="Times New Roman" pitchFamily="18" charset="0"/>
              </a:rPr>
              <a:t>The IR channels on the ABI</a:t>
            </a:r>
            <a:endParaRPr lang="en-US" sz="3200">
              <a:solidFill>
                <a:srgbClr val="FFFF00"/>
              </a:solidFill>
              <a:latin typeface="Times New Roman" pitchFamily="18" charset="0"/>
            </a:endParaRPr>
          </a:p>
        </p:txBody>
      </p:sp>
      <p:pic>
        <p:nvPicPr>
          <p:cNvPr id="168965" name="Picture 1"/>
          <p:cNvPicPr>
            <a:picLocks noChangeAspect="1"/>
          </p:cNvPicPr>
          <p:nvPr/>
        </p:nvPicPr>
        <p:blipFill>
          <a:blip r:embed="rId3">
            <a:extLst>
              <a:ext uri="{28A0092B-C50C-407E-A947-70E740481C1C}">
                <a14:useLocalDpi xmlns:a14="http://schemas.microsoft.com/office/drawing/2010/main" val="0"/>
              </a:ext>
            </a:extLst>
          </a:blip>
          <a:srcRect b="3320"/>
          <a:stretch>
            <a:fillRect/>
          </a:stretch>
        </p:blipFill>
        <p:spPr bwMode="auto">
          <a:xfrm>
            <a:off x="685800" y="517525"/>
            <a:ext cx="7924800" cy="595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p:nvSpPr>
        <p:spPr bwMode="auto">
          <a:xfrm rot="-2700000">
            <a:off x="1227138" y="2216150"/>
            <a:ext cx="277177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Clouds, Stability Indices </a:t>
            </a:r>
          </a:p>
        </p:txBody>
      </p:sp>
      <p:sp>
        <p:nvSpPr>
          <p:cNvPr id="9" name="Text Box 6"/>
          <p:cNvSpPr txBox="1">
            <a:spLocks noChangeArrowheads="1"/>
          </p:cNvSpPr>
          <p:nvPr/>
        </p:nvSpPr>
        <p:spPr bwMode="auto">
          <a:xfrm rot="-2700000">
            <a:off x="2274888" y="2465388"/>
            <a:ext cx="193357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Rainfall, Aerosol</a:t>
            </a:r>
          </a:p>
        </p:txBody>
      </p:sp>
      <p:sp>
        <p:nvSpPr>
          <p:cNvPr id="10" name="Text Box 7"/>
          <p:cNvSpPr txBox="1">
            <a:spLocks noChangeArrowheads="1"/>
          </p:cNvSpPr>
          <p:nvPr/>
        </p:nvSpPr>
        <p:spPr bwMode="auto">
          <a:xfrm rot="-2706086">
            <a:off x="3044825" y="2249488"/>
            <a:ext cx="242887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SST, Fires, Radiances</a:t>
            </a:r>
          </a:p>
        </p:txBody>
      </p:sp>
      <p:sp>
        <p:nvSpPr>
          <p:cNvPr id="11" name="Text Box 8"/>
          <p:cNvSpPr txBox="1">
            <a:spLocks noChangeArrowheads="1"/>
          </p:cNvSpPr>
          <p:nvPr/>
        </p:nvSpPr>
        <p:spPr bwMode="auto">
          <a:xfrm rot="-2700000">
            <a:off x="3679825" y="2503488"/>
            <a:ext cx="21891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Hurricane, Imagery</a:t>
            </a:r>
          </a:p>
        </p:txBody>
      </p:sp>
      <p:sp>
        <p:nvSpPr>
          <p:cNvPr id="12" name="Text Box 9"/>
          <p:cNvSpPr txBox="1">
            <a:spLocks noChangeArrowheads="1"/>
          </p:cNvSpPr>
          <p:nvPr/>
        </p:nvSpPr>
        <p:spPr bwMode="auto">
          <a:xfrm rot="-2981402">
            <a:off x="5945188" y="2478088"/>
            <a:ext cx="21082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 Cloud Phase, SST</a:t>
            </a:r>
          </a:p>
        </p:txBody>
      </p:sp>
      <p:sp>
        <p:nvSpPr>
          <p:cNvPr id="13" name="Text Box 10"/>
          <p:cNvSpPr txBox="1">
            <a:spLocks noChangeArrowheads="1"/>
          </p:cNvSpPr>
          <p:nvPr/>
        </p:nvSpPr>
        <p:spPr bwMode="auto">
          <a:xfrm rot="-2700000">
            <a:off x="4151313" y="2286000"/>
            <a:ext cx="318452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dirty="0">
                <a:solidFill>
                  <a:srgbClr val="000000"/>
                </a:solidFill>
                <a:latin typeface="Times New Roman" pitchFamily="18" charset="0"/>
              </a:rPr>
              <a:t>Ozone, Downward Radiation</a:t>
            </a:r>
          </a:p>
        </p:txBody>
      </p:sp>
      <p:sp>
        <p:nvSpPr>
          <p:cNvPr id="14" name="Text Box 5"/>
          <p:cNvSpPr txBox="1">
            <a:spLocks noChangeArrowheads="1"/>
          </p:cNvSpPr>
          <p:nvPr/>
        </p:nvSpPr>
        <p:spPr bwMode="auto">
          <a:xfrm rot="-2700000">
            <a:off x="1223963" y="4673600"/>
            <a:ext cx="1824037"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SO2, Radiances</a:t>
            </a:r>
          </a:p>
        </p:txBody>
      </p:sp>
      <p:sp>
        <p:nvSpPr>
          <p:cNvPr id="15" name="Text Box 6"/>
          <p:cNvSpPr txBox="1">
            <a:spLocks noChangeArrowheads="1"/>
          </p:cNvSpPr>
          <p:nvPr/>
        </p:nvSpPr>
        <p:spPr bwMode="auto">
          <a:xfrm rot="-2700000">
            <a:off x="1493838" y="4879975"/>
            <a:ext cx="23495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Winds, WV profiling</a:t>
            </a:r>
          </a:p>
        </p:txBody>
      </p:sp>
      <p:sp>
        <p:nvSpPr>
          <p:cNvPr id="16" name="Text Box 7"/>
          <p:cNvSpPr txBox="1">
            <a:spLocks noChangeArrowheads="1"/>
          </p:cNvSpPr>
          <p:nvPr/>
        </p:nvSpPr>
        <p:spPr bwMode="auto">
          <a:xfrm rot="-2706086">
            <a:off x="2401888" y="4906963"/>
            <a:ext cx="210185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TPW, Rainfall rate</a:t>
            </a:r>
          </a:p>
        </p:txBody>
      </p:sp>
      <p:sp>
        <p:nvSpPr>
          <p:cNvPr id="17" name="Text Box 9"/>
          <p:cNvSpPr txBox="1">
            <a:spLocks noChangeArrowheads="1"/>
          </p:cNvSpPr>
          <p:nvPr/>
        </p:nvSpPr>
        <p:spPr bwMode="auto">
          <a:xfrm rot="-3077489">
            <a:off x="6180931" y="5076032"/>
            <a:ext cx="12239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Fires, Fog</a:t>
            </a:r>
          </a:p>
        </p:txBody>
      </p:sp>
      <p:sp>
        <p:nvSpPr>
          <p:cNvPr id="18" name="TextBox 17"/>
          <p:cNvSpPr txBox="1">
            <a:spLocks noChangeArrowheads="1"/>
          </p:cNvSpPr>
          <p:nvPr/>
        </p:nvSpPr>
        <p:spPr bwMode="auto">
          <a:xfrm>
            <a:off x="2995613" y="3592513"/>
            <a:ext cx="3706812"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Sample use only, many other uses</a:t>
            </a:r>
          </a:p>
        </p:txBody>
      </p:sp>
    </p:spTree>
    <p:extLst>
      <p:ext uri="{BB962C8B-B14F-4D97-AF65-F5344CB8AC3E}">
        <p14:creationId xmlns:p14="http://schemas.microsoft.com/office/powerpoint/2010/main" val="286528850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vs. Current Spectral Bands</a:t>
            </a:r>
            <a:endParaRPr lang="en-US" dirty="0"/>
          </a:p>
        </p:txBody>
      </p:sp>
      <p:sp>
        <p:nvSpPr>
          <p:cNvPr id="3" name="Rectangle 2"/>
          <p:cNvSpPr/>
          <p:nvPr/>
        </p:nvSpPr>
        <p:spPr>
          <a:xfrm>
            <a:off x="838200" y="5181600"/>
            <a:ext cx="7531710" cy="830997"/>
          </a:xfrm>
          <a:prstGeom prst="rect">
            <a:avLst/>
          </a:prstGeom>
          <a:solidFill>
            <a:srgbClr val="EEECE1"/>
          </a:solidFill>
        </p:spPr>
        <p:txBody>
          <a:bodyPr wrap="square">
            <a:spAutoFit/>
          </a:bodyPr>
          <a:lstStyle/>
          <a:p>
            <a:pPr algn="ctr"/>
            <a:r>
              <a:rPr lang="en-US" sz="2400" dirty="0">
                <a:solidFill>
                  <a:prstClr val="black"/>
                </a:solidFill>
              </a:rPr>
              <a:t>The current GOES (right) has 5 spectral bands, while the GOES-R series ABI (left) will have 16 spectral bands. </a:t>
            </a:r>
          </a:p>
        </p:txBody>
      </p:sp>
      <p:pic>
        <p:nvPicPr>
          <p:cNvPr id="9" name="Picture 8" descr="goes_abi_conus_89.5_animimation.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0"/>
            <a:ext cx="9144000" cy="4279605"/>
          </a:xfrm>
          <a:prstGeom prst="rect">
            <a:avLst/>
          </a:prstGeom>
        </p:spPr>
      </p:pic>
    </p:spTree>
    <p:extLst>
      <p:ext uri="{BB962C8B-B14F-4D97-AF65-F5344CB8AC3E}">
        <p14:creationId xmlns:p14="http://schemas.microsoft.com/office/powerpoint/2010/main" val="42612587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2"/>
          <p:cNvSpPr>
            <a:spLocks noGrp="1"/>
          </p:cNvSpPr>
          <p:nvPr>
            <p:ph type="title"/>
          </p:nvPr>
        </p:nvSpPr>
        <p:spPr/>
        <p:txBody>
          <a:bodyPr/>
          <a:lstStyle/>
          <a:p>
            <a:pPr eaLnBrk="1" hangingPunct="1"/>
            <a:r>
              <a:rPr lang="en-US" dirty="0" smtClean="0">
                <a:solidFill>
                  <a:srgbClr val="FFFF00"/>
                </a:solidFill>
              </a:rPr>
              <a:t>Outline</a:t>
            </a:r>
          </a:p>
        </p:txBody>
      </p:sp>
      <p:sp>
        <p:nvSpPr>
          <p:cNvPr id="104452"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F4914A6-2A92-4790-A36D-282932745CB9}" type="slidenum">
              <a:rPr lang="en-US" smtClean="0">
                <a:solidFill>
                  <a:srgbClr val="000000"/>
                </a:solidFill>
              </a:rPr>
              <a:pPr eaLnBrk="1" hangingPunct="1"/>
              <a:t>17</a:t>
            </a:fld>
            <a:endParaRPr lang="en-US" smtClean="0">
              <a:solidFill>
                <a:srgbClr val="000000"/>
              </a:solidFill>
            </a:endParaRPr>
          </a:p>
        </p:txBody>
      </p:sp>
      <p:sp>
        <p:nvSpPr>
          <p:cNvPr id="104453" name="TextBox 2"/>
          <p:cNvSpPr txBox="1">
            <a:spLocks noChangeArrowheads="1"/>
          </p:cNvSpPr>
          <p:nvPr/>
        </p:nvSpPr>
        <p:spPr bwMode="auto">
          <a:xfrm>
            <a:off x="7162800" y="6523038"/>
            <a:ext cx="154146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Lockheed Martin</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6384" y="2133600"/>
            <a:ext cx="5828687" cy="3887689"/>
          </a:xfrm>
          <a:prstGeom prst="rect">
            <a:avLst/>
          </a:prstGeom>
          <a:ln>
            <a:solidFill>
              <a:schemeClr val="tx1"/>
            </a:solidFill>
          </a:ln>
        </p:spPr>
      </p:pic>
      <p:sp>
        <p:nvSpPr>
          <p:cNvPr id="11" name="Content Placeholder 3"/>
          <p:cNvSpPr>
            <a:spLocks noGrp="1"/>
          </p:cNvSpPr>
          <p:nvPr>
            <p:ph idx="1"/>
          </p:nvPr>
        </p:nvSpPr>
        <p:spPr>
          <a:xfrm>
            <a:off x="381000" y="1219200"/>
            <a:ext cx="8229600" cy="4525963"/>
          </a:xfrm>
        </p:spPr>
        <p:txBody>
          <a:bodyPr/>
          <a:lstStyle/>
          <a:p>
            <a:pPr eaLnBrk="1" hangingPunct="1"/>
            <a:r>
              <a:rPr lang="en-US" dirty="0" smtClean="0">
                <a:solidFill>
                  <a:schemeClr val="bg1"/>
                </a:solidFill>
              </a:rPr>
              <a:t>History</a:t>
            </a:r>
          </a:p>
          <a:p>
            <a:pPr eaLnBrk="1" hangingPunct="1"/>
            <a:r>
              <a:rPr lang="en-US" dirty="0" smtClean="0">
                <a:solidFill>
                  <a:schemeClr val="bg1"/>
                </a:solidFill>
              </a:rPr>
              <a:t>GOES-R ABI</a:t>
            </a:r>
          </a:p>
          <a:p>
            <a:pPr lvl="1" eaLnBrk="1" hangingPunct="1"/>
            <a:r>
              <a:rPr lang="en-US" dirty="0">
                <a:solidFill>
                  <a:schemeClr val="bg1"/>
                </a:solidFill>
              </a:rPr>
              <a:t>Spectral</a:t>
            </a:r>
          </a:p>
          <a:p>
            <a:pPr lvl="1" eaLnBrk="1" hangingPunct="1"/>
            <a:r>
              <a:rPr lang="en-US" dirty="0">
                <a:solidFill>
                  <a:srgbClr val="FFFF00"/>
                </a:solidFill>
              </a:rPr>
              <a:t>Spatial</a:t>
            </a:r>
          </a:p>
          <a:p>
            <a:pPr lvl="1" eaLnBrk="1" hangingPunct="1"/>
            <a:r>
              <a:rPr lang="en-US" dirty="0">
                <a:solidFill>
                  <a:schemeClr val="bg1"/>
                </a:solidFill>
              </a:rPr>
              <a:t>Temporal </a:t>
            </a:r>
            <a:endParaRPr lang="en-US" dirty="0" smtClean="0">
              <a:solidFill>
                <a:schemeClr val="bg1"/>
              </a:solidFill>
            </a:endParaRPr>
          </a:p>
          <a:p>
            <a:pPr eaLnBrk="1" hangingPunct="1"/>
            <a:r>
              <a:rPr lang="en-US" dirty="0" smtClean="0">
                <a:solidFill>
                  <a:schemeClr val="bg1"/>
                </a:solidFill>
              </a:rPr>
              <a:t>JMA AHI</a:t>
            </a:r>
            <a:endParaRPr lang="en-US" dirty="0">
              <a:solidFill>
                <a:schemeClr val="bg1"/>
              </a:solidFill>
            </a:endParaRPr>
          </a:p>
          <a:p>
            <a:pPr lvl="1" eaLnBrk="1" hangingPunct="1"/>
            <a:r>
              <a:rPr lang="en-US" dirty="0">
                <a:solidFill>
                  <a:schemeClr val="bg1"/>
                </a:solidFill>
              </a:rPr>
              <a:t>Spectral</a:t>
            </a:r>
          </a:p>
          <a:p>
            <a:pPr lvl="1" eaLnBrk="1" hangingPunct="1"/>
            <a:r>
              <a:rPr lang="en-US" dirty="0">
                <a:solidFill>
                  <a:schemeClr val="bg1"/>
                </a:solidFill>
              </a:rPr>
              <a:t>Spatial</a:t>
            </a:r>
          </a:p>
          <a:p>
            <a:pPr lvl="1" eaLnBrk="1" hangingPunct="1"/>
            <a:r>
              <a:rPr lang="en-US" dirty="0">
                <a:solidFill>
                  <a:schemeClr val="bg1"/>
                </a:solidFill>
              </a:rPr>
              <a:t>Temporal </a:t>
            </a:r>
            <a:endParaRPr lang="en-US" dirty="0" smtClean="0">
              <a:solidFill>
                <a:schemeClr val="bg1"/>
              </a:solidFill>
            </a:endParaRPr>
          </a:p>
          <a:p>
            <a:pPr eaLnBrk="1" hangingPunct="1"/>
            <a:r>
              <a:rPr lang="en-US" dirty="0" smtClean="0">
                <a:solidFill>
                  <a:schemeClr val="bg1"/>
                </a:solidFill>
              </a:rPr>
              <a:t>Summary</a:t>
            </a:r>
          </a:p>
        </p:txBody>
      </p:sp>
    </p:spTree>
    <p:extLst>
      <p:ext uri="{BB962C8B-B14F-4D97-AF65-F5344CB8AC3E}">
        <p14:creationId xmlns:p14="http://schemas.microsoft.com/office/powerpoint/2010/main" val="38674688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GOES4KM_112404_1645_IR_TURBRE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333500"/>
            <a:ext cx="11472863" cy="956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3"/>
          <p:cNvSpPr txBox="1">
            <a:spLocks noChangeArrowheads="1"/>
          </p:cNvSpPr>
          <p:nvPr/>
        </p:nvSpPr>
        <p:spPr bwMode="auto">
          <a:xfrm>
            <a:off x="212725" y="193675"/>
            <a:ext cx="98107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solidFill>
                  <a:srgbClr val="000000"/>
                </a:solidFill>
                <a:latin typeface="Times New Roman" pitchFamily="18" charset="0"/>
              </a:rPr>
              <a:t>GOES</a:t>
            </a:r>
          </a:p>
        </p:txBody>
      </p:sp>
      <p:sp>
        <p:nvSpPr>
          <p:cNvPr id="19460" name="Text Box 4"/>
          <p:cNvSpPr txBox="1">
            <a:spLocks noChangeArrowheads="1"/>
          </p:cNvSpPr>
          <p:nvPr/>
        </p:nvSpPr>
        <p:spPr bwMode="auto">
          <a:xfrm>
            <a:off x="76200" y="6477000"/>
            <a:ext cx="434975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000000"/>
                </a:solidFill>
              </a:rPr>
              <a:t>Figure courtesy of K. Bedka and W. Feltz</a:t>
            </a:r>
          </a:p>
        </p:txBody>
      </p:sp>
    </p:spTree>
    <p:extLst>
      <p:ext uri="{BB962C8B-B14F-4D97-AF65-F5344CB8AC3E}">
        <p14:creationId xmlns:p14="http://schemas.microsoft.com/office/powerpoint/2010/main" val="13621147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ABI2KM_112404_1640_IR_TURBRE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333500"/>
            <a:ext cx="11472863" cy="956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3"/>
          <p:cNvSpPr txBox="1">
            <a:spLocks noChangeArrowheads="1"/>
          </p:cNvSpPr>
          <p:nvPr/>
        </p:nvSpPr>
        <p:spPr bwMode="auto">
          <a:xfrm>
            <a:off x="212725" y="193675"/>
            <a:ext cx="2733441"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dirty="0">
                <a:solidFill>
                  <a:srgbClr val="000000"/>
                </a:solidFill>
                <a:latin typeface="Times New Roman" pitchFamily="18" charset="0"/>
              </a:rPr>
              <a:t>“ABI</a:t>
            </a:r>
            <a:r>
              <a:rPr lang="en-US" sz="2400" dirty="0" smtClean="0">
                <a:solidFill>
                  <a:srgbClr val="000000"/>
                </a:solidFill>
                <a:latin typeface="Times New Roman" pitchFamily="18" charset="0"/>
              </a:rPr>
              <a:t>” from MODIS</a:t>
            </a:r>
            <a:endParaRPr lang="en-US" sz="2400" dirty="0">
              <a:solidFill>
                <a:srgbClr val="000000"/>
              </a:solidFill>
              <a:latin typeface="Times New Roman" pitchFamily="18" charset="0"/>
            </a:endParaRPr>
          </a:p>
        </p:txBody>
      </p:sp>
      <p:sp>
        <p:nvSpPr>
          <p:cNvPr id="20484" name="Text Box 4"/>
          <p:cNvSpPr txBox="1">
            <a:spLocks noChangeArrowheads="1"/>
          </p:cNvSpPr>
          <p:nvPr/>
        </p:nvSpPr>
        <p:spPr bwMode="auto">
          <a:xfrm>
            <a:off x="76200" y="6477000"/>
            <a:ext cx="434975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000000"/>
                </a:solidFill>
              </a:rPr>
              <a:t>Figure courtesy of K. Bedka and W. Feltz</a:t>
            </a:r>
          </a:p>
        </p:txBody>
      </p:sp>
      <p:sp>
        <p:nvSpPr>
          <p:cNvPr id="2048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00CE682-699B-4F79-8A7C-49195558AB9E}" type="slidenum">
              <a:rPr lang="en-US" smtClean="0">
                <a:solidFill>
                  <a:srgbClr val="000000"/>
                </a:solidFill>
              </a:rPr>
              <a:pPr eaLnBrk="1" hangingPunct="1"/>
              <a:t>19</a:t>
            </a:fld>
            <a:endParaRPr lang="en-US" smtClean="0">
              <a:solidFill>
                <a:srgbClr val="000000"/>
              </a:solidFill>
            </a:endParaRPr>
          </a:p>
        </p:txBody>
      </p:sp>
    </p:spTree>
    <p:extLst>
      <p:ext uri="{BB962C8B-B14F-4D97-AF65-F5344CB8AC3E}">
        <p14:creationId xmlns:p14="http://schemas.microsoft.com/office/powerpoint/2010/main" val="15363916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152400"/>
            <a:ext cx="8229600" cy="1143000"/>
          </a:xfrm>
        </p:spPr>
        <p:txBody>
          <a:bodyPr/>
          <a:lstStyle/>
          <a:p>
            <a:pPr eaLnBrk="1" hangingPunct="1"/>
            <a:r>
              <a:rPr lang="en-US" dirty="0" smtClean="0">
                <a:solidFill>
                  <a:srgbClr val="FFFF00"/>
                </a:solidFill>
              </a:rPr>
              <a:t>Thanks to…</a:t>
            </a:r>
          </a:p>
        </p:txBody>
      </p:sp>
      <p:sp>
        <p:nvSpPr>
          <p:cNvPr id="8195" name="Rectangle 3"/>
          <p:cNvSpPr>
            <a:spLocks noGrp="1" noChangeArrowheads="1"/>
          </p:cNvSpPr>
          <p:nvPr>
            <p:ph type="body" idx="1"/>
          </p:nvPr>
        </p:nvSpPr>
        <p:spPr>
          <a:xfrm>
            <a:off x="228600" y="685800"/>
            <a:ext cx="8772525" cy="4525963"/>
          </a:xfrm>
        </p:spPr>
        <p:txBody>
          <a:bodyPr/>
          <a:lstStyle/>
          <a:p>
            <a:pPr eaLnBrk="1" hangingPunct="1"/>
            <a:r>
              <a:rPr lang="en-US" sz="2000" dirty="0" smtClean="0">
                <a:solidFill>
                  <a:srgbClr val="FFFFFF"/>
                </a:solidFill>
                <a:latin typeface="Arial Unicode MS" pitchFamily="34" charset="-128"/>
              </a:rPr>
              <a:t>Scott Lindstrom, Paul </a:t>
            </a:r>
            <a:r>
              <a:rPr lang="en-US" sz="2000" dirty="0" err="1">
                <a:solidFill>
                  <a:srgbClr val="FFFFFF"/>
                </a:solidFill>
                <a:latin typeface="Arial Unicode MS" pitchFamily="34" charset="-128"/>
              </a:rPr>
              <a:t>Menzel</a:t>
            </a:r>
            <a:r>
              <a:rPr lang="en-US" sz="2000" dirty="0">
                <a:solidFill>
                  <a:srgbClr val="FFFFFF"/>
                </a:solidFill>
                <a:latin typeface="Arial Unicode MS" pitchFamily="34" charset="-128"/>
              </a:rPr>
              <a:t>, Steven J. Goodman, Daniel T. Lindsey,  Robert M. Rabin,  Kristopher M. </a:t>
            </a:r>
            <a:r>
              <a:rPr lang="en-US" sz="2000" dirty="0" err="1">
                <a:solidFill>
                  <a:srgbClr val="FFFFFF"/>
                </a:solidFill>
                <a:latin typeface="Arial Unicode MS" pitchFamily="34" charset="-128"/>
              </a:rPr>
              <a:t>Bedka</a:t>
            </a:r>
            <a:r>
              <a:rPr lang="en-US" sz="2000" dirty="0">
                <a:solidFill>
                  <a:srgbClr val="FFFFFF"/>
                </a:solidFill>
                <a:latin typeface="Arial Unicode MS" pitchFamily="34" charset="-128"/>
              </a:rPr>
              <a:t>, John L. </a:t>
            </a:r>
            <a:r>
              <a:rPr lang="en-US" sz="2000" dirty="0" err="1">
                <a:solidFill>
                  <a:srgbClr val="FFFFFF"/>
                </a:solidFill>
                <a:latin typeface="Arial Unicode MS" pitchFamily="34" charset="-128"/>
              </a:rPr>
              <a:t>Cintineo</a:t>
            </a:r>
            <a:r>
              <a:rPr lang="en-US" sz="2000" dirty="0">
                <a:solidFill>
                  <a:srgbClr val="FFFFFF"/>
                </a:solidFill>
                <a:latin typeface="Arial Unicode MS" pitchFamily="34" charset="-128"/>
              </a:rPr>
              <a:t>, Christopher S. Velden, A. Scott Bachmeier, </a:t>
            </a:r>
            <a:r>
              <a:rPr lang="en-US" sz="2000" dirty="0" smtClean="0">
                <a:solidFill>
                  <a:srgbClr val="FFFFFF"/>
                </a:solidFill>
                <a:latin typeface="Arial Unicode MS" pitchFamily="34" charset="-128"/>
              </a:rPr>
              <a:t>Mat </a:t>
            </a:r>
            <a:r>
              <a:rPr lang="en-US" sz="2000" dirty="0">
                <a:solidFill>
                  <a:srgbClr val="FFFFFF"/>
                </a:solidFill>
                <a:latin typeface="Arial Unicode MS" pitchFamily="34" charset="-128"/>
              </a:rPr>
              <a:t>Gunshor, </a:t>
            </a:r>
            <a:r>
              <a:rPr lang="en-US" sz="2000" dirty="0" smtClean="0">
                <a:solidFill>
                  <a:srgbClr val="FFFFFF"/>
                </a:solidFill>
                <a:latin typeface="Arial Unicode MS" pitchFamily="34" charset="-128"/>
              </a:rPr>
              <a:t>Chris </a:t>
            </a:r>
            <a:r>
              <a:rPr lang="en-US" sz="2000" dirty="0">
                <a:solidFill>
                  <a:srgbClr val="FFFFFF"/>
                </a:solidFill>
                <a:latin typeface="Arial Unicode MS" pitchFamily="34" charset="-128"/>
              </a:rPr>
              <a:t>Schmidt, Yasuhiko Sumida</a:t>
            </a:r>
            <a:endParaRPr lang="en-US" sz="2000" dirty="0" smtClean="0">
              <a:solidFill>
                <a:srgbClr val="FFFFFF"/>
              </a:solidFill>
              <a:latin typeface="Arial Unicode MS" pitchFamily="34" charset="-128"/>
            </a:endParaRPr>
          </a:p>
          <a:p>
            <a:pPr eaLnBrk="1" hangingPunct="1"/>
            <a:endParaRPr lang="en-US" sz="1000" dirty="0" smtClean="0">
              <a:solidFill>
                <a:srgbClr val="FFFFFF"/>
              </a:solidFill>
              <a:latin typeface="Arial Unicode MS" pitchFamily="34" charset="-128"/>
            </a:endParaRPr>
          </a:p>
          <a:p>
            <a:pPr eaLnBrk="1" hangingPunct="1"/>
            <a:r>
              <a:rPr lang="en-US" sz="2000" dirty="0" err="1" smtClean="0">
                <a:solidFill>
                  <a:srgbClr val="FFFFFF"/>
                </a:solidFill>
                <a:latin typeface="Arial Unicode MS" pitchFamily="34" charset="-128"/>
              </a:rPr>
              <a:t>Kaba</a:t>
            </a:r>
            <a:r>
              <a:rPr lang="en-US" sz="2000" dirty="0" smtClean="0">
                <a:solidFill>
                  <a:srgbClr val="FFFFFF"/>
                </a:solidFill>
                <a:latin typeface="Arial Unicode MS" pitchFamily="34" charset="-128"/>
              </a:rPr>
              <a:t> Bah, </a:t>
            </a:r>
            <a:r>
              <a:rPr lang="en-US" sz="2000" dirty="0" err="1" smtClean="0">
                <a:solidFill>
                  <a:srgbClr val="FFFFFF"/>
                </a:solidFill>
                <a:latin typeface="Arial Unicode MS" pitchFamily="34" charset="-128"/>
              </a:rPr>
              <a:t>Joleen</a:t>
            </a:r>
            <a:r>
              <a:rPr lang="en-US" sz="2000" dirty="0" smtClean="0">
                <a:solidFill>
                  <a:srgbClr val="FFFFFF"/>
                </a:solidFill>
                <a:latin typeface="Arial Unicode MS" pitchFamily="34" charset="-128"/>
              </a:rPr>
              <a:t> Feltz, Tom Whittaker, Jordan </a:t>
            </a:r>
            <a:r>
              <a:rPr lang="en-US" sz="2000" dirty="0" err="1" smtClean="0">
                <a:solidFill>
                  <a:srgbClr val="FFFFFF"/>
                </a:solidFill>
                <a:latin typeface="Arial Unicode MS" pitchFamily="34" charset="-128"/>
              </a:rPr>
              <a:t>Gerth</a:t>
            </a:r>
            <a:r>
              <a:rPr lang="en-US" sz="2000" dirty="0" smtClean="0">
                <a:solidFill>
                  <a:srgbClr val="FFFFFF"/>
                </a:solidFill>
                <a:latin typeface="Arial Unicode MS" pitchFamily="34" charset="-128"/>
              </a:rPr>
              <a:t>, Margaret Mooney, Andy Heidinger, William </a:t>
            </a:r>
            <a:r>
              <a:rPr lang="en-US" sz="2000" dirty="0" err="1">
                <a:solidFill>
                  <a:srgbClr val="FFFFFF"/>
                </a:solidFill>
                <a:latin typeface="Arial Unicode MS" pitchFamily="34" charset="-128"/>
              </a:rPr>
              <a:t>Straka</a:t>
            </a:r>
            <a:r>
              <a:rPr lang="en-US" sz="2000" dirty="0">
                <a:solidFill>
                  <a:srgbClr val="FFFFFF"/>
                </a:solidFill>
                <a:latin typeface="Arial Unicode MS" pitchFamily="34" charset="-128"/>
              </a:rPr>
              <a:t>, Jun Li, </a:t>
            </a:r>
            <a:r>
              <a:rPr lang="en-US" sz="2000" dirty="0" smtClean="0">
                <a:solidFill>
                  <a:srgbClr val="FFFFFF"/>
                </a:solidFill>
                <a:latin typeface="Arial Unicode MS" pitchFamily="34" charset="-128"/>
              </a:rPr>
              <a:t>Steve Ackerman, Bob </a:t>
            </a:r>
            <a:r>
              <a:rPr lang="en-US" sz="2000" dirty="0" err="1" smtClean="0">
                <a:solidFill>
                  <a:srgbClr val="FFFFFF"/>
                </a:solidFill>
                <a:latin typeface="Arial Unicode MS" pitchFamily="34" charset="-128"/>
              </a:rPr>
              <a:t>Aune</a:t>
            </a:r>
            <a:r>
              <a:rPr lang="en-US" sz="2000" dirty="0" smtClean="0">
                <a:solidFill>
                  <a:srgbClr val="FFFFFF"/>
                </a:solidFill>
                <a:latin typeface="Arial Unicode MS" pitchFamily="34" charset="-128"/>
              </a:rPr>
              <a:t>, Don </a:t>
            </a:r>
            <a:r>
              <a:rPr lang="en-US" sz="2000" dirty="0" err="1" smtClean="0">
                <a:solidFill>
                  <a:srgbClr val="FFFFFF"/>
                </a:solidFill>
                <a:latin typeface="Arial Unicode MS" pitchFamily="34" charset="-128"/>
              </a:rPr>
              <a:t>Hillger</a:t>
            </a:r>
            <a:r>
              <a:rPr lang="en-US" sz="2000" dirty="0" smtClean="0">
                <a:solidFill>
                  <a:srgbClr val="FFFFFF"/>
                </a:solidFill>
                <a:latin typeface="Arial Unicode MS" pitchFamily="34" charset="-128"/>
              </a:rPr>
              <a:t>, Tony Schreiner</a:t>
            </a:r>
            <a:r>
              <a:rPr lang="en-US" sz="2000" dirty="0">
                <a:solidFill>
                  <a:srgbClr val="FFFFFF"/>
                </a:solidFill>
                <a:latin typeface="Arial Unicode MS" pitchFamily="34" charset="-128"/>
              </a:rPr>
              <a:t>, </a:t>
            </a:r>
            <a:r>
              <a:rPr lang="en-US" sz="2000" dirty="0" smtClean="0">
                <a:solidFill>
                  <a:srgbClr val="FFFFFF"/>
                </a:solidFill>
                <a:latin typeface="Arial Unicode MS" pitchFamily="34" charset="-128"/>
              </a:rPr>
              <a:t>Justin Sieglaff, Jim Jung, Elaine </a:t>
            </a:r>
            <a:r>
              <a:rPr lang="en-US" sz="2000" dirty="0" err="1" smtClean="0">
                <a:solidFill>
                  <a:srgbClr val="FFFFFF"/>
                </a:solidFill>
                <a:latin typeface="Arial Unicode MS" pitchFamily="34" charset="-128"/>
              </a:rPr>
              <a:t>Prins</a:t>
            </a:r>
            <a:r>
              <a:rPr lang="en-US" sz="2000" dirty="0" smtClean="0">
                <a:solidFill>
                  <a:srgbClr val="FFFFFF"/>
                </a:solidFill>
                <a:latin typeface="Arial Unicode MS" pitchFamily="34" charset="-128"/>
              </a:rPr>
              <a:t>, Brad </a:t>
            </a:r>
            <a:r>
              <a:rPr lang="en-US" sz="2000" dirty="0">
                <a:solidFill>
                  <a:srgbClr val="FFFFFF"/>
                </a:solidFill>
                <a:latin typeface="Arial Unicode MS" pitchFamily="34" charset="-128"/>
              </a:rPr>
              <a:t>Pierce</a:t>
            </a:r>
            <a:r>
              <a:rPr lang="en-US" sz="2000" dirty="0" smtClean="0">
                <a:solidFill>
                  <a:srgbClr val="FFFFFF"/>
                </a:solidFill>
                <a:latin typeface="Arial Unicode MS" pitchFamily="34" charset="-128"/>
              </a:rPr>
              <a:t>, Wayne Feltz, Jean Phillips, Linda Hedges, Jim Nelson, Gary Wade, Don </a:t>
            </a:r>
            <a:r>
              <a:rPr lang="en-US" sz="2000" dirty="0" err="1" smtClean="0">
                <a:solidFill>
                  <a:srgbClr val="FFFFFF"/>
                </a:solidFill>
                <a:latin typeface="Arial Unicode MS" pitchFamily="34" charset="-128"/>
              </a:rPr>
              <a:t>Hillger</a:t>
            </a:r>
            <a:r>
              <a:rPr lang="en-US" sz="2000" dirty="0">
                <a:solidFill>
                  <a:srgbClr val="FFFFFF"/>
                </a:solidFill>
                <a:latin typeface="Arial Unicode MS" pitchFamily="34" charset="-128"/>
              </a:rPr>
              <a:t>, </a:t>
            </a:r>
            <a:r>
              <a:rPr lang="en-US" sz="2000" dirty="0" err="1">
                <a:solidFill>
                  <a:srgbClr val="FFFFFF"/>
                </a:solidFill>
                <a:latin typeface="Arial Unicode MS" pitchFamily="34" charset="-128"/>
              </a:rPr>
              <a:t>Jinlong</a:t>
            </a:r>
            <a:r>
              <a:rPr lang="en-US" sz="2000" dirty="0">
                <a:solidFill>
                  <a:srgbClr val="FFFFFF"/>
                </a:solidFill>
                <a:latin typeface="Arial Unicode MS" pitchFamily="34" charset="-128"/>
              </a:rPr>
              <a:t> </a:t>
            </a:r>
            <a:r>
              <a:rPr lang="en-US" sz="2000" dirty="0" smtClean="0">
                <a:solidFill>
                  <a:srgbClr val="FFFFFF"/>
                </a:solidFill>
                <a:latin typeface="Arial Unicode MS" pitchFamily="34" charset="-128"/>
              </a:rPr>
              <a:t>Li, Jing Zheng, Allen Huang, Bob Rabin, the SSEC data center, Mike Pavolonis, Jaime Daniels, ASPB, STAR, NESDIS, NSSL, MUG, Kevin Ludlum, GOES operators, GOES shift supervisors, CWG, PRO, PWG, AWG, PSE, Mark </a:t>
            </a:r>
            <a:r>
              <a:rPr lang="en-US" sz="2000" dirty="0" err="1" smtClean="0">
                <a:solidFill>
                  <a:srgbClr val="FFFFFF"/>
                </a:solidFill>
                <a:latin typeface="Arial Unicode MS" pitchFamily="34" charset="-128"/>
              </a:rPr>
              <a:t>DeMaria</a:t>
            </a:r>
            <a:r>
              <a:rPr lang="en-US" sz="2000" dirty="0" smtClean="0">
                <a:solidFill>
                  <a:srgbClr val="FFFFFF"/>
                </a:solidFill>
                <a:latin typeface="Arial Unicode MS" pitchFamily="34" charset="-128"/>
              </a:rPr>
              <a:t>, Dave Martin, Bill Ward, SSD chiefs, Joe Schmit and many others!</a:t>
            </a:r>
            <a:endParaRPr lang="en-US" sz="2000" dirty="0">
              <a:solidFill>
                <a:srgbClr val="FFFFFF"/>
              </a:solidFill>
              <a:latin typeface="Arial Unicode MS" pitchFamily="34" charset="-128"/>
            </a:endParaRPr>
          </a:p>
          <a:p>
            <a:pPr eaLnBrk="1" hangingPunct="1"/>
            <a:endParaRPr lang="en-US" sz="1000" dirty="0" smtClean="0">
              <a:solidFill>
                <a:srgbClr val="FFFF00"/>
              </a:solidFill>
            </a:endParaRPr>
          </a:p>
          <a:p>
            <a:pPr eaLnBrk="1" hangingPunct="1"/>
            <a:r>
              <a:rPr lang="en-US" sz="2000" dirty="0">
                <a:solidFill>
                  <a:schemeClr val="bg1"/>
                </a:solidFill>
              </a:rPr>
              <a:t>GOES-R Program Office, Greg </a:t>
            </a:r>
            <a:r>
              <a:rPr lang="en-US" sz="2000" dirty="0" err="1">
                <a:solidFill>
                  <a:schemeClr val="bg1"/>
                </a:solidFill>
              </a:rPr>
              <a:t>Mandt</a:t>
            </a:r>
            <a:r>
              <a:rPr lang="en-US" sz="2000" dirty="0">
                <a:solidFill>
                  <a:schemeClr val="bg1"/>
                </a:solidFill>
              </a:rPr>
              <a:t>, NASA, </a:t>
            </a:r>
            <a:r>
              <a:rPr lang="en-US" sz="2000" dirty="0" smtClean="0">
                <a:solidFill>
                  <a:schemeClr val="bg1"/>
                </a:solidFill>
              </a:rPr>
              <a:t>Pam Sullivan, Tim Walsh, </a:t>
            </a:r>
            <a:r>
              <a:rPr lang="en-US" sz="2000" dirty="0" err="1" smtClean="0">
                <a:solidFill>
                  <a:schemeClr val="bg1"/>
                </a:solidFill>
              </a:rPr>
              <a:t>Exelis</a:t>
            </a:r>
            <a:r>
              <a:rPr lang="en-US" sz="2000" dirty="0" smtClean="0">
                <a:solidFill>
                  <a:schemeClr val="bg1"/>
                </a:solidFill>
              </a:rPr>
              <a:t> </a:t>
            </a:r>
            <a:r>
              <a:rPr lang="en-US" sz="2000" dirty="0">
                <a:solidFill>
                  <a:schemeClr val="bg1"/>
                </a:solidFill>
              </a:rPr>
              <a:t>Industries, </a:t>
            </a:r>
            <a:r>
              <a:rPr lang="en-US" sz="2000" dirty="0" smtClean="0">
                <a:solidFill>
                  <a:schemeClr val="bg1"/>
                </a:solidFill>
              </a:rPr>
              <a:t>Harris, Lockheed Martin, and other industry partners, etc.</a:t>
            </a:r>
          </a:p>
          <a:p>
            <a:pPr eaLnBrk="1" hangingPunct="1"/>
            <a:endParaRPr lang="en-US" sz="1000" dirty="0">
              <a:solidFill>
                <a:schemeClr val="bg1"/>
              </a:solidFill>
            </a:endParaRPr>
          </a:p>
          <a:p>
            <a:pPr eaLnBrk="1" hangingPunct="1"/>
            <a:r>
              <a:rPr lang="en-US" sz="2000" dirty="0" smtClean="0">
                <a:solidFill>
                  <a:schemeClr val="bg1"/>
                </a:solidFill>
              </a:rPr>
              <a:t>You.</a:t>
            </a:r>
          </a:p>
          <a:p>
            <a:pPr eaLnBrk="1" hangingPunct="1"/>
            <a:endParaRPr lang="en-US" sz="2000" dirty="0" smtClean="0">
              <a:solidFill>
                <a:srgbClr val="FFFF00"/>
              </a:solidFill>
            </a:endParaRPr>
          </a:p>
        </p:txBody>
      </p:sp>
      <p:sp>
        <p:nvSpPr>
          <p:cNvPr id="819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E1FDAAA-BCDB-4B69-B549-BA5722D2A043}" type="slidenum">
              <a:rPr lang="en-US" smtClean="0">
                <a:solidFill>
                  <a:srgbClr val="000000"/>
                </a:solidFill>
              </a:rPr>
              <a:pPr eaLnBrk="1" hangingPunct="1"/>
              <a:t>2</a:t>
            </a:fld>
            <a:endParaRPr lang="en-US" dirty="0" smtClean="0">
              <a:solidFill>
                <a:srgbClr val="000000"/>
              </a:solidFill>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01000" y="6045818"/>
            <a:ext cx="1000125" cy="667489"/>
          </a:xfrm>
          <a:prstGeom prst="rect">
            <a:avLst/>
          </a:prstGeom>
        </p:spPr>
      </p:pic>
    </p:spTree>
    <p:extLst>
      <p:ext uri="{BB962C8B-B14F-4D97-AF65-F5344CB8AC3E}">
        <p14:creationId xmlns:p14="http://schemas.microsoft.com/office/powerpoint/2010/main" val="29254853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ADD1D8B-2E7A-44A2-BDAD-DE044D6F7FC9}" type="slidenum">
              <a:rPr lang="en-US">
                <a:solidFill>
                  <a:srgbClr val="000000"/>
                </a:solidFill>
              </a:rPr>
              <a:pPr eaLnBrk="1" hangingPunct="1"/>
              <a:t>20</a:t>
            </a:fld>
            <a:endParaRPr lang="en-US">
              <a:solidFill>
                <a:srgbClr val="000000"/>
              </a:solidFill>
            </a:endParaRPr>
          </a:p>
        </p:txBody>
      </p:sp>
      <p:sp>
        <p:nvSpPr>
          <p:cNvPr id="158723" name="Text Box 2"/>
          <p:cNvSpPr txBox="1">
            <a:spLocks noChangeArrowheads="1"/>
          </p:cNvSpPr>
          <p:nvPr/>
        </p:nvSpPr>
        <p:spPr bwMode="auto">
          <a:xfrm>
            <a:off x="1295400" y="228600"/>
            <a:ext cx="6489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a:solidFill>
                  <a:srgbClr val="FFFF00"/>
                </a:solidFill>
                <a:latin typeface="Times New Roman" pitchFamily="18" charset="0"/>
              </a:rPr>
              <a:t>Nocturnal Fog/Stratus Over the Northern Plains</a:t>
            </a:r>
            <a:endParaRPr lang="en-US" sz="2400">
              <a:solidFill>
                <a:srgbClr val="FFFF00"/>
              </a:solidFill>
              <a:latin typeface="Times New Roman" pitchFamily="18" charset="0"/>
            </a:endParaRPr>
          </a:p>
        </p:txBody>
      </p:sp>
      <p:sp>
        <p:nvSpPr>
          <p:cNvPr id="158724" name="Text Box 3"/>
          <p:cNvSpPr txBox="1">
            <a:spLocks noChangeArrowheads="1"/>
          </p:cNvSpPr>
          <p:nvPr/>
        </p:nvSpPr>
        <p:spPr bwMode="auto">
          <a:xfrm>
            <a:off x="381000" y="6248400"/>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00"/>
                </a:solidFill>
                <a:latin typeface="Times New Roman" pitchFamily="18" charset="0"/>
              </a:rPr>
              <a:t>ABI image (from MODIS) shows greater detail in structure of fog. </a:t>
            </a:r>
          </a:p>
        </p:txBody>
      </p:sp>
      <p:sp>
        <p:nvSpPr>
          <p:cNvPr id="158725" name="Text Box 4"/>
          <p:cNvSpPr txBox="1">
            <a:spLocks noChangeArrowheads="1"/>
          </p:cNvSpPr>
          <p:nvPr/>
        </p:nvSpPr>
        <p:spPr bwMode="auto">
          <a:xfrm>
            <a:off x="2767013" y="6003925"/>
            <a:ext cx="37099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FFFF00"/>
                </a:solidFill>
                <a:latin typeface="Times New Roman" pitchFamily="18" charset="0"/>
              </a:rPr>
              <a:t>“ABI”   4 minus 11 μm Difference</a:t>
            </a:r>
            <a:endParaRPr lang="en-US" sz="2400">
              <a:solidFill>
                <a:srgbClr val="FFFF00"/>
              </a:solidFill>
              <a:latin typeface="Times New Roman" pitchFamily="18" charset="0"/>
            </a:endParaRPr>
          </a:p>
        </p:txBody>
      </p:sp>
      <p:pic>
        <p:nvPicPr>
          <p:cNvPr id="158726" name="Picture 5" descr="bams-1941f10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55663"/>
            <a:ext cx="6819900" cy="511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83261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BEFCC85-6E87-4A09-98FD-C2A6E7808A60}" type="slidenum">
              <a:rPr lang="en-US">
                <a:solidFill>
                  <a:srgbClr val="000000"/>
                </a:solidFill>
              </a:rPr>
              <a:pPr eaLnBrk="1" hangingPunct="1"/>
              <a:t>21</a:t>
            </a:fld>
            <a:endParaRPr lang="en-US">
              <a:solidFill>
                <a:srgbClr val="000000"/>
              </a:solidFill>
            </a:endParaRPr>
          </a:p>
        </p:txBody>
      </p:sp>
      <p:sp>
        <p:nvSpPr>
          <p:cNvPr id="159747" name="Text Box 2"/>
          <p:cNvSpPr txBox="1">
            <a:spLocks noChangeArrowheads="1"/>
          </p:cNvSpPr>
          <p:nvPr/>
        </p:nvSpPr>
        <p:spPr bwMode="auto">
          <a:xfrm>
            <a:off x="381000" y="6248400"/>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00"/>
                </a:solidFill>
                <a:latin typeface="Times New Roman" pitchFamily="18" charset="0"/>
              </a:rPr>
              <a:t>ABI image (from MODIS) shows greater detail in structure of fog. </a:t>
            </a:r>
          </a:p>
        </p:txBody>
      </p:sp>
      <p:sp>
        <p:nvSpPr>
          <p:cNvPr id="159748" name="Text Box 3"/>
          <p:cNvSpPr txBox="1">
            <a:spLocks noChangeArrowheads="1"/>
          </p:cNvSpPr>
          <p:nvPr/>
        </p:nvSpPr>
        <p:spPr bwMode="auto">
          <a:xfrm>
            <a:off x="2566988" y="6003925"/>
            <a:ext cx="39862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FFFF00"/>
                </a:solidFill>
                <a:latin typeface="Times New Roman" pitchFamily="18" charset="0"/>
              </a:rPr>
              <a:t>GOES-10  4 minus 11 μm Difference</a:t>
            </a:r>
            <a:endParaRPr lang="en-US" sz="2400">
              <a:solidFill>
                <a:srgbClr val="FFFF00"/>
              </a:solidFill>
              <a:latin typeface="Times New Roman" pitchFamily="18" charset="0"/>
            </a:endParaRPr>
          </a:p>
        </p:txBody>
      </p:sp>
      <p:pic>
        <p:nvPicPr>
          <p:cNvPr id="159749" name="Picture 4" descr="bams-1941f10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52488"/>
            <a:ext cx="6827838" cy="512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50" name="Text Box 5"/>
          <p:cNvSpPr txBox="1">
            <a:spLocks noChangeArrowheads="1"/>
          </p:cNvSpPr>
          <p:nvPr/>
        </p:nvSpPr>
        <p:spPr bwMode="auto">
          <a:xfrm>
            <a:off x="1295400" y="228600"/>
            <a:ext cx="6489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dirty="0">
                <a:solidFill>
                  <a:srgbClr val="FFFF00"/>
                </a:solidFill>
                <a:latin typeface="Times New Roman" pitchFamily="18" charset="0"/>
              </a:rPr>
              <a:t>Nocturnal Fog/Stratus Over the Northern Plains</a:t>
            </a:r>
            <a:endParaRPr lang="en-US" sz="2400" dirty="0">
              <a:solidFill>
                <a:srgbClr val="FFFF00"/>
              </a:solidFill>
              <a:latin typeface="Times New Roman" pitchFamily="18" charset="0"/>
            </a:endParaRPr>
          </a:p>
        </p:txBody>
      </p:sp>
    </p:spTree>
    <p:extLst>
      <p:ext uri="{BB962C8B-B14F-4D97-AF65-F5344CB8AC3E}">
        <p14:creationId xmlns:p14="http://schemas.microsoft.com/office/powerpoint/2010/main" val="4036744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ABIS_standard_satellite_latl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875" y="838200"/>
            <a:ext cx="3336925" cy="29416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0771" name="Picture 3" descr="GOES12_standard_satellite_latl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838200"/>
            <a:ext cx="3336925" cy="29479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1380" name="Rectangle 4"/>
          <p:cNvSpPr>
            <a:spLocks noChangeArrowheads="1"/>
          </p:cNvSpPr>
          <p:nvPr/>
        </p:nvSpPr>
        <p:spPr bwMode="auto">
          <a:xfrm>
            <a:off x="654050" y="-53975"/>
            <a:ext cx="7940675" cy="1250950"/>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fontAlgn="base">
              <a:spcBef>
                <a:spcPct val="0"/>
              </a:spcBef>
              <a:spcAft>
                <a:spcPct val="0"/>
              </a:spcAft>
              <a:defRPr/>
            </a:pPr>
            <a:r>
              <a:rPr lang="en-US" sz="2800" b="1">
                <a:solidFill>
                  <a:srgbClr val="FFFF00"/>
                </a:solidFill>
                <a:effectLst>
                  <a:outerShdw blurRad="38100" dist="38100" dir="2700000" algn="tl">
                    <a:srgbClr val="000000"/>
                  </a:outerShdw>
                </a:effectLst>
                <a:latin typeface="Times New Roman" pitchFamily="18" charset="0"/>
              </a:rPr>
              <a:t>GOES-12 and GOES-R ABI</a:t>
            </a:r>
          </a:p>
          <a:p>
            <a:pPr algn="ctr" fontAlgn="base">
              <a:spcBef>
                <a:spcPct val="0"/>
              </a:spcBef>
              <a:spcAft>
                <a:spcPct val="0"/>
              </a:spcAft>
              <a:defRPr/>
            </a:pPr>
            <a:r>
              <a:rPr lang="en-US" sz="2800" b="1">
                <a:solidFill>
                  <a:srgbClr val="FFFF00"/>
                </a:solidFill>
                <a:effectLst>
                  <a:outerShdw blurRad="38100" dist="38100" dir="2700000" algn="tl">
                    <a:srgbClr val="000000"/>
                  </a:outerShdw>
                </a:effectLst>
                <a:latin typeface="Times New Roman" pitchFamily="18" charset="0"/>
              </a:rPr>
              <a:t>Simulation of Grand Prix Fire/Southern California</a:t>
            </a:r>
          </a:p>
          <a:p>
            <a:pPr algn="ctr" fontAlgn="base">
              <a:spcBef>
                <a:spcPct val="0"/>
              </a:spcBef>
              <a:spcAft>
                <a:spcPct val="0"/>
              </a:spcAft>
              <a:defRPr/>
            </a:pPr>
            <a:endParaRPr lang="en-US" sz="2000" b="1">
              <a:solidFill>
                <a:srgbClr val="000000"/>
              </a:solidFill>
            </a:endParaRPr>
          </a:p>
        </p:txBody>
      </p:sp>
      <p:pic>
        <p:nvPicPr>
          <p:cNvPr id="160773" name="Picture 5" descr="GOES12_GrandPrix_colorfilledcontou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3876675"/>
            <a:ext cx="3335338" cy="29432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0774" name="Picture 6" descr="ABI_GrandPrix_colorfilledcontou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8875" y="3876675"/>
            <a:ext cx="3336925" cy="29416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0775" name="Text Box 7"/>
          <p:cNvSpPr txBox="1">
            <a:spLocks noChangeArrowheads="1"/>
          </p:cNvSpPr>
          <p:nvPr/>
        </p:nvSpPr>
        <p:spPr bwMode="auto">
          <a:xfrm>
            <a:off x="2863850" y="11430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GOES-12</a:t>
            </a:r>
          </a:p>
        </p:txBody>
      </p:sp>
      <p:sp>
        <p:nvSpPr>
          <p:cNvPr id="160776" name="Text Box 8"/>
          <p:cNvSpPr txBox="1">
            <a:spLocks noChangeArrowheads="1"/>
          </p:cNvSpPr>
          <p:nvPr/>
        </p:nvSpPr>
        <p:spPr bwMode="auto">
          <a:xfrm>
            <a:off x="2863850" y="41148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GOES-12</a:t>
            </a:r>
          </a:p>
        </p:txBody>
      </p:sp>
      <p:sp>
        <p:nvSpPr>
          <p:cNvPr id="160777" name="Text Box 9"/>
          <p:cNvSpPr txBox="1">
            <a:spLocks noChangeArrowheads="1"/>
          </p:cNvSpPr>
          <p:nvPr/>
        </p:nvSpPr>
        <p:spPr bwMode="auto">
          <a:xfrm>
            <a:off x="6750050" y="1143000"/>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GOES-R ABI</a:t>
            </a:r>
          </a:p>
        </p:txBody>
      </p:sp>
      <p:sp>
        <p:nvSpPr>
          <p:cNvPr id="160778" name="Text Box 10"/>
          <p:cNvSpPr txBox="1">
            <a:spLocks noChangeArrowheads="1"/>
          </p:cNvSpPr>
          <p:nvPr/>
        </p:nvSpPr>
        <p:spPr bwMode="auto">
          <a:xfrm>
            <a:off x="6750050" y="4114800"/>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GOES-R ABI</a:t>
            </a:r>
          </a:p>
        </p:txBody>
      </p:sp>
      <p:sp>
        <p:nvSpPr>
          <p:cNvPr id="160779"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2E6F9D-91DA-4B80-BF5B-6BC71ECBE38B}" type="slidenum">
              <a:rPr lang="en-US" smtClean="0">
                <a:solidFill>
                  <a:srgbClr val="000000"/>
                </a:solidFill>
              </a:rPr>
              <a:pPr eaLnBrk="1" hangingPunct="1"/>
              <a:t>22</a:t>
            </a:fld>
            <a:endParaRPr lang="en-US" smtClean="0">
              <a:solidFill>
                <a:srgbClr val="000000"/>
              </a:solidFill>
            </a:endParaRPr>
          </a:p>
        </p:txBody>
      </p:sp>
    </p:spTree>
    <p:extLst>
      <p:ext uri="{BB962C8B-B14F-4D97-AF65-F5344CB8AC3E}">
        <p14:creationId xmlns:p14="http://schemas.microsoft.com/office/powerpoint/2010/main" val="33469481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15VIS_SSEC_89p5W"/>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420688" y="0"/>
            <a:ext cx="8301037" cy="6858000"/>
          </a:xfrm>
          <a:prstGeom prst="rect">
            <a:avLst/>
          </a:prstGeom>
          <a:noFill/>
          <a:ln>
            <a:noFill/>
          </a:ln>
        </p:spPr>
      </p:pic>
      <p:sp>
        <p:nvSpPr>
          <p:cNvPr id="3" name="TextBox 2"/>
          <p:cNvSpPr txBox="1"/>
          <p:nvPr/>
        </p:nvSpPr>
        <p:spPr>
          <a:xfrm>
            <a:off x="990600" y="6400800"/>
            <a:ext cx="739305" cy="369332"/>
          </a:xfrm>
          <a:prstGeom prst="rect">
            <a:avLst/>
          </a:prstGeom>
          <a:noFill/>
        </p:spPr>
        <p:txBody>
          <a:bodyPr wrap="none" rtlCol="0">
            <a:spAutoFit/>
          </a:bodyPr>
          <a:lstStyle/>
          <a:p>
            <a:r>
              <a:rPr lang="en-US" dirty="0">
                <a:solidFill>
                  <a:prstClr val="white">
                    <a:lumMod val="85000"/>
                  </a:prstClr>
                </a:solidFill>
              </a:rPr>
              <a:t>~90W</a:t>
            </a:r>
          </a:p>
        </p:txBody>
      </p:sp>
    </p:spTree>
    <p:extLst>
      <p:ext uri="{BB962C8B-B14F-4D97-AF65-F5344CB8AC3E}">
        <p14:creationId xmlns:p14="http://schemas.microsoft.com/office/powerpoint/2010/main" val="27487861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76200"/>
            <a:ext cx="7543800" cy="1143000"/>
          </a:xfrm>
        </p:spPr>
        <p:txBody>
          <a:bodyPr/>
          <a:lstStyle/>
          <a:p>
            <a:r>
              <a:rPr lang="en-US" u="sng" dirty="0" smtClean="0"/>
              <a:t>Baseline</a:t>
            </a:r>
            <a:r>
              <a:rPr lang="en-US" dirty="0" smtClean="0"/>
              <a:t> ABI Scan Modes</a:t>
            </a:r>
            <a:endParaRPr lang="en-US" dirty="0"/>
          </a:p>
        </p:txBody>
      </p:sp>
      <p:pic>
        <p:nvPicPr>
          <p:cNvPr id="5" name="Content Placeholder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74783" y="1219200"/>
            <a:ext cx="4778217" cy="4343400"/>
          </a:xfrm>
        </p:spPr>
      </p:pic>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9F497244-FA3C-4012-968F-09C273D16AE7}" type="slidenum">
              <a:rPr lang="en-US" smtClean="0">
                <a:solidFill>
                  <a:srgbClr val="000000"/>
                </a:solidFill>
              </a:rPr>
              <a:pPr/>
              <a:t>24</a:t>
            </a:fld>
            <a:endParaRPr lang="en-US">
              <a:solidFill>
                <a:srgbClr val="000000"/>
              </a:solidFill>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51397" y="3482483"/>
            <a:ext cx="3505200" cy="2648374"/>
          </a:xfrm>
          <a:prstGeom prst="rect">
            <a:avLst/>
          </a:prstGeom>
        </p:spPr>
      </p:pic>
      <p:sp>
        <p:nvSpPr>
          <p:cNvPr id="8" name="Text Box 3"/>
          <p:cNvSpPr txBox="1">
            <a:spLocks noChangeArrowheads="1"/>
          </p:cNvSpPr>
          <p:nvPr/>
        </p:nvSpPr>
        <p:spPr bwMode="auto">
          <a:xfrm>
            <a:off x="0" y="5534561"/>
            <a:ext cx="86106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eaLnBrk="0" hangingPunct="0"/>
            <a:r>
              <a:rPr lang="en-US" sz="2000" b="1" dirty="0" smtClean="0">
                <a:solidFill>
                  <a:srgbClr val="FFFFFF"/>
                </a:solidFill>
                <a:latin typeface="Arial Unicode MS" pitchFamily="34" charset="-128"/>
              </a:rPr>
              <a:t>Scan mode (3) or ‘flex mode’ </a:t>
            </a:r>
            <a:r>
              <a:rPr lang="en-US" sz="2000" b="1" dirty="0">
                <a:solidFill>
                  <a:srgbClr val="FFFFFF"/>
                </a:solidFill>
                <a:latin typeface="Arial Unicode MS" pitchFamily="34" charset="-128"/>
              </a:rPr>
              <a:t>for the ABI:</a:t>
            </a:r>
          </a:p>
          <a:p>
            <a:pPr eaLnBrk="0" hangingPunct="0"/>
            <a:r>
              <a:rPr lang="en-US" sz="2000" b="1" dirty="0" smtClean="0">
                <a:solidFill>
                  <a:srgbClr val="FFFFFF"/>
                </a:solidFill>
                <a:latin typeface="Arial Unicode MS" pitchFamily="34" charset="-128"/>
              </a:rPr>
              <a:t>- Full </a:t>
            </a:r>
            <a:r>
              <a:rPr lang="en-US" sz="2000" b="1" dirty="0">
                <a:solidFill>
                  <a:srgbClr val="FFFFFF"/>
                </a:solidFill>
                <a:latin typeface="Arial Unicode MS" pitchFamily="34" charset="-128"/>
              </a:rPr>
              <a:t>disk </a:t>
            </a:r>
            <a:r>
              <a:rPr lang="en-US" sz="2000" b="1" dirty="0" smtClean="0">
                <a:solidFill>
                  <a:srgbClr val="FFFFFF"/>
                </a:solidFill>
                <a:latin typeface="Arial Unicode MS" pitchFamily="34" charset="-128"/>
              </a:rPr>
              <a:t>every </a:t>
            </a:r>
            <a:r>
              <a:rPr lang="en-US" sz="2000" b="1" dirty="0">
                <a:solidFill>
                  <a:srgbClr val="FFFFFF"/>
                </a:solidFill>
                <a:latin typeface="Arial Unicode MS" pitchFamily="34" charset="-128"/>
              </a:rPr>
              <a:t>15 minutes + 5 min CONUS </a:t>
            </a:r>
            <a:endParaRPr lang="en-US" sz="2000" b="1" dirty="0" smtClean="0">
              <a:solidFill>
                <a:srgbClr val="FFFFFF"/>
              </a:solidFill>
              <a:latin typeface="Arial Unicode MS" pitchFamily="34" charset="-128"/>
            </a:endParaRPr>
          </a:p>
          <a:p>
            <a:pPr eaLnBrk="0" hangingPunct="0"/>
            <a:r>
              <a:rPr lang="en-US" sz="2000" b="1" dirty="0" smtClean="0">
                <a:solidFill>
                  <a:srgbClr val="FFFFFF"/>
                </a:solidFill>
                <a:latin typeface="Arial Unicode MS" pitchFamily="34" charset="-128"/>
              </a:rPr>
              <a:t>     + 1-min </a:t>
            </a:r>
            <a:r>
              <a:rPr lang="en-US" sz="2000" b="1" dirty="0" err="1" smtClean="0">
                <a:solidFill>
                  <a:srgbClr val="FFFFFF"/>
                </a:solidFill>
                <a:latin typeface="Arial Unicode MS" pitchFamily="34" charset="-128"/>
              </a:rPr>
              <a:t>mesoscales</a:t>
            </a:r>
            <a:r>
              <a:rPr lang="en-US" sz="2000" b="1" dirty="0" smtClean="0">
                <a:solidFill>
                  <a:srgbClr val="FFFFFF"/>
                </a:solidFill>
                <a:latin typeface="Arial Unicode MS" pitchFamily="34" charset="-128"/>
              </a:rPr>
              <a:t> (2 locations). </a:t>
            </a:r>
          </a:p>
          <a:p>
            <a:pPr eaLnBrk="0" hangingPunct="0"/>
            <a:r>
              <a:rPr lang="en-US" sz="2000" b="1" dirty="0" smtClean="0">
                <a:solidFill>
                  <a:srgbClr val="FFFFFF"/>
                </a:solidFill>
                <a:latin typeface="Arial Unicode MS" pitchFamily="34" charset="-128"/>
              </a:rPr>
              <a:t>[Scan mode (4) or ‘Continuous Full Disk’ (CFD) is a full disk every 5 min]</a:t>
            </a:r>
            <a:endParaRPr lang="en-US" sz="2000" b="1" dirty="0">
              <a:solidFill>
                <a:srgbClr val="FFFFFF"/>
              </a:solidFill>
              <a:latin typeface="Arial Unicode MS" pitchFamily="34" charset="-128"/>
            </a:endParaRPr>
          </a:p>
        </p:txBody>
      </p:sp>
      <p:pic>
        <p:nvPicPr>
          <p:cNvPr id="9" name="Picture 8" descr="GOES-R_ABI_TBB_b16_75W_CONUS_new_conus_2005_0604_2000UTC"/>
          <p:cNvPicPr>
            <a:picLocks noGrp="1" noChangeAspect="1"/>
          </p:cNvPicPr>
          <p:nvPr isPhoto="1"/>
        </p:nvPicPr>
        <p:blipFill rotWithShape="1">
          <a:blip r:embed="rId5" cstate="print">
            <a:lum/>
            <a:extLst>
              <a:ext uri="{28A0092B-C50C-407E-A947-70E740481C1C}">
                <a14:useLocalDpi xmlns:a14="http://schemas.microsoft.com/office/drawing/2010/main" val="0"/>
              </a:ext>
            </a:extLst>
          </a:blip>
          <a:srcRect t="14884" b="12222"/>
          <a:stretch/>
        </p:blipFill>
        <p:spPr>
          <a:xfrm>
            <a:off x="5029200" y="1066800"/>
            <a:ext cx="3927397" cy="2266348"/>
          </a:xfrm>
          <a:prstGeom prst="rect">
            <a:avLst/>
          </a:prstGeom>
          <a:noFill/>
          <a:ln>
            <a:noFill/>
          </a:ln>
        </p:spPr>
      </p:pic>
    </p:spTree>
    <p:extLst>
      <p:ext uri="{BB962C8B-B14F-4D97-AF65-F5344CB8AC3E}">
        <p14:creationId xmlns:p14="http://schemas.microsoft.com/office/powerpoint/2010/main" val="21936449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ggested-EAST-WEST-conus"/>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579438"/>
            <a:ext cx="9144000" cy="5699125"/>
          </a:xfrm>
          <a:prstGeom prst="rect">
            <a:avLst/>
          </a:prstGeom>
          <a:noFill/>
          <a:ln>
            <a:noFill/>
          </a:ln>
        </p:spPr>
      </p:pic>
      <p:sp>
        <p:nvSpPr>
          <p:cNvPr id="3" name="Title 2"/>
          <p:cNvSpPr txBox="1">
            <a:spLocks/>
          </p:cNvSpPr>
          <p:nvPr/>
        </p:nvSpPr>
        <p:spPr>
          <a:xfrm>
            <a:off x="228600" y="4648200"/>
            <a:ext cx="76962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dirty="0" smtClean="0">
                <a:solidFill>
                  <a:srgbClr val="FFFF00"/>
                </a:solidFill>
              </a:rPr>
              <a:t>CONUS from East and West (NOAT/GORWG-approved)</a:t>
            </a:r>
            <a:endParaRPr lang="en-US" dirty="0">
              <a:solidFill>
                <a:srgbClr val="FFFF00"/>
              </a:solidFill>
            </a:endParaRPr>
          </a:p>
        </p:txBody>
      </p:sp>
      <p:sp>
        <p:nvSpPr>
          <p:cNvPr id="4" name="Slide Number Placeholder 3"/>
          <p:cNvSpPr>
            <a:spLocks noGrp="1"/>
          </p:cNvSpPr>
          <p:nvPr>
            <p:ph type="sldNum" sz="quarter" idx="12"/>
          </p:nvPr>
        </p:nvSpPr>
        <p:spPr/>
        <p:txBody>
          <a:bodyPr/>
          <a:lstStyle/>
          <a:p>
            <a:pPr>
              <a:defRPr/>
            </a:pPr>
            <a:fld id="{D2ECD224-1A74-47C7-937F-D2AF1EDE567F}" type="slidenum">
              <a:rPr lang="en-US" smtClean="0">
                <a:solidFill>
                  <a:srgbClr val="000000"/>
                </a:solidFill>
              </a:rPr>
              <a:pPr>
                <a:defRPr/>
              </a:pPr>
              <a:t>25</a:t>
            </a:fld>
            <a:endParaRPr lang="en-US">
              <a:solidFill>
                <a:srgbClr val="000000"/>
              </a:solidFill>
            </a:endParaRPr>
          </a:p>
        </p:txBody>
      </p:sp>
    </p:spTree>
    <p:extLst>
      <p:ext uri="{BB962C8B-B14F-4D97-AF65-F5344CB8AC3E}">
        <p14:creationId xmlns:p14="http://schemas.microsoft.com/office/powerpoint/2010/main" val="1845381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I_PixelArea_1km_GOES_West_CONUS_MESOs"/>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830263" y="0"/>
            <a:ext cx="7481887" cy="6858000"/>
          </a:xfrm>
          <a:prstGeom prst="rect">
            <a:avLst/>
          </a:prstGeom>
          <a:noFill/>
          <a:ln>
            <a:noFill/>
          </a:ln>
        </p:spPr>
      </p:pic>
      <p:sp>
        <p:nvSpPr>
          <p:cNvPr id="3" name="TextBox 2"/>
          <p:cNvSpPr txBox="1"/>
          <p:nvPr/>
        </p:nvSpPr>
        <p:spPr>
          <a:xfrm>
            <a:off x="990600" y="239917"/>
            <a:ext cx="1981200" cy="830997"/>
          </a:xfrm>
          <a:prstGeom prst="rect">
            <a:avLst/>
          </a:prstGeom>
          <a:noFill/>
        </p:spPr>
        <p:txBody>
          <a:bodyPr wrap="square" rtlCol="0">
            <a:spAutoFit/>
          </a:bodyPr>
          <a:lstStyle/>
          <a:p>
            <a:r>
              <a:rPr lang="en-US" sz="1600" dirty="0" err="1">
                <a:solidFill>
                  <a:prstClr val="black"/>
                </a:solidFill>
              </a:rPr>
              <a:t>Meso</a:t>
            </a:r>
            <a:r>
              <a:rPr lang="en-US" sz="1600" dirty="0">
                <a:solidFill>
                  <a:prstClr val="black"/>
                </a:solidFill>
              </a:rPr>
              <a:t>-scale box locations are movable</a:t>
            </a:r>
          </a:p>
        </p:txBody>
      </p:sp>
      <p:sp>
        <p:nvSpPr>
          <p:cNvPr id="4" name="TextBox 3"/>
          <p:cNvSpPr txBox="1"/>
          <p:nvPr/>
        </p:nvSpPr>
        <p:spPr>
          <a:xfrm>
            <a:off x="3962400" y="3276600"/>
            <a:ext cx="1066800" cy="338554"/>
          </a:xfrm>
          <a:prstGeom prst="rect">
            <a:avLst/>
          </a:prstGeom>
          <a:noFill/>
        </p:spPr>
        <p:txBody>
          <a:bodyPr wrap="square" rtlCol="0">
            <a:spAutoFit/>
          </a:bodyPr>
          <a:lstStyle/>
          <a:p>
            <a:r>
              <a:rPr lang="en-US" sz="1600" dirty="0">
                <a:solidFill>
                  <a:prstClr val="white"/>
                </a:solidFill>
              </a:rPr>
              <a:t>15 min</a:t>
            </a:r>
          </a:p>
        </p:txBody>
      </p:sp>
      <p:sp>
        <p:nvSpPr>
          <p:cNvPr id="5" name="TextBox 4"/>
          <p:cNvSpPr txBox="1"/>
          <p:nvPr/>
        </p:nvSpPr>
        <p:spPr>
          <a:xfrm>
            <a:off x="3962400" y="1676400"/>
            <a:ext cx="1066800" cy="338554"/>
          </a:xfrm>
          <a:prstGeom prst="rect">
            <a:avLst/>
          </a:prstGeom>
          <a:noFill/>
        </p:spPr>
        <p:txBody>
          <a:bodyPr wrap="square" rtlCol="0">
            <a:spAutoFit/>
          </a:bodyPr>
          <a:lstStyle/>
          <a:p>
            <a:r>
              <a:rPr lang="en-US" sz="1600" dirty="0">
                <a:solidFill>
                  <a:prstClr val="white"/>
                </a:solidFill>
              </a:rPr>
              <a:t>5 min</a:t>
            </a:r>
          </a:p>
        </p:txBody>
      </p:sp>
      <p:sp>
        <p:nvSpPr>
          <p:cNvPr id="6" name="TextBox 5"/>
          <p:cNvSpPr txBox="1"/>
          <p:nvPr/>
        </p:nvSpPr>
        <p:spPr>
          <a:xfrm>
            <a:off x="3352800" y="533400"/>
            <a:ext cx="1066800" cy="338554"/>
          </a:xfrm>
          <a:prstGeom prst="rect">
            <a:avLst/>
          </a:prstGeom>
          <a:noFill/>
        </p:spPr>
        <p:txBody>
          <a:bodyPr wrap="square" rtlCol="0">
            <a:spAutoFit/>
          </a:bodyPr>
          <a:lstStyle/>
          <a:p>
            <a:r>
              <a:rPr lang="en-US" sz="1600" dirty="0">
                <a:solidFill>
                  <a:prstClr val="white"/>
                </a:solidFill>
              </a:rPr>
              <a:t>1 min</a:t>
            </a:r>
          </a:p>
        </p:txBody>
      </p:sp>
      <p:sp>
        <p:nvSpPr>
          <p:cNvPr id="7" name="TextBox 6"/>
          <p:cNvSpPr txBox="1"/>
          <p:nvPr/>
        </p:nvSpPr>
        <p:spPr>
          <a:xfrm>
            <a:off x="5486400" y="1295400"/>
            <a:ext cx="1066800" cy="338554"/>
          </a:xfrm>
          <a:prstGeom prst="rect">
            <a:avLst/>
          </a:prstGeom>
          <a:noFill/>
        </p:spPr>
        <p:txBody>
          <a:bodyPr wrap="square" rtlCol="0">
            <a:spAutoFit/>
          </a:bodyPr>
          <a:lstStyle/>
          <a:p>
            <a:r>
              <a:rPr lang="en-US" sz="1600" dirty="0">
                <a:solidFill>
                  <a:prstClr val="white"/>
                </a:solidFill>
              </a:rPr>
              <a:t>1 min</a:t>
            </a:r>
          </a:p>
        </p:txBody>
      </p:sp>
    </p:spTree>
    <p:extLst>
      <p:ext uri="{BB962C8B-B14F-4D97-AF65-F5344CB8AC3E}">
        <p14:creationId xmlns:p14="http://schemas.microsoft.com/office/powerpoint/2010/main" val="39635917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I_PixelArea_1km_GOES_Test_CONUS_MESOs"/>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830263" y="0"/>
            <a:ext cx="7481887" cy="6858000"/>
          </a:xfrm>
          <a:prstGeom prst="rect">
            <a:avLst/>
          </a:prstGeom>
          <a:noFill/>
          <a:ln>
            <a:noFill/>
          </a:ln>
        </p:spPr>
      </p:pic>
      <p:sp>
        <p:nvSpPr>
          <p:cNvPr id="4" name="TextBox 3"/>
          <p:cNvSpPr txBox="1"/>
          <p:nvPr/>
        </p:nvSpPr>
        <p:spPr>
          <a:xfrm>
            <a:off x="990600" y="239917"/>
            <a:ext cx="1981200" cy="830997"/>
          </a:xfrm>
          <a:prstGeom prst="rect">
            <a:avLst/>
          </a:prstGeom>
          <a:noFill/>
        </p:spPr>
        <p:txBody>
          <a:bodyPr wrap="square" rtlCol="0">
            <a:spAutoFit/>
          </a:bodyPr>
          <a:lstStyle/>
          <a:p>
            <a:r>
              <a:rPr lang="en-US" sz="1600" dirty="0" err="1">
                <a:solidFill>
                  <a:prstClr val="black"/>
                </a:solidFill>
              </a:rPr>
              <a:t>Meso</a:t>
            </a:r>
            <a:r>
              <a:rPr lang="en-US" sz="1600" dirty="0">
                <a:solidFill>
                  <a:prstClr val="black"/>
                </a:solidFill>
              </a:rPr>
              <a:t>-scale box locations are movable</a:t>
            </a:r>
          </a:p>
        </p:txBody>
      </p:sp>
      <p:sp>
        <p:nvSpPr>
          <p:cNvPr id="5" name="TextBox 4"/>
          <p:cNvSpPr txBox="1"/>
          <p:nvPr/>
        </p:nvSpPr>
        <p:spPr>
          <a:xfrm>
            <a:off x="3886200" y="3200400"/>
            <a:ext cx="1066800" cy="338554"/>
          </a:xfrm>
          <a:prstGeom prst="rect">
            <a:avLst/>
          </a:prstGeom>
          <a:noFill/>
        </p:spPr>
        <p:txBody>
          <a:bodyPr wrap="square" rtlCol="0">
            <a:spAutoFit/>
          </a:bodyPr>
          <a:lstStyle/>
          <a:p>
            <a:r>
              <a:rPr lang="en-US" sz="1600" dirty="0">
                <a:solidFill>
                  <a:prstClr val="white"/>
                </a:solidFill>
              </a:rPr>
              <a:t>15 min</a:t>
            </a:r>
          </a:p>
        </p:txBody>
      </p:sp>
      <p:sp>
        <p:nvSpPr>
          <p:cNvPr id="6" name="TextBox 5"/>
          <p:cNvSpPr txBox="1"/>
          <p:nvPr/>
        </p:nvSpPr>
        <p:spPr>
          <a:xfrm>
            <a:off x="4572000" y="1676400"/>
            <a:ext cx="1066800" cy="338554"/>
          </a:xfrm>
          <a:prstGeom prst="rect">
            <a:avLst/>
          </a:prstGeom>
          <a:noFill/>
        </p:spPr>
        <p:txBody>
          <a:bodyPr wrap="square" rtlCol="0">
            <a:spAutoFit/>
          </a:bodyPr>
          <a:lstStyle/>
          <a:p>
            <a:r>
              <a:rPr lang="en-US" sz="1600" dirty="0">
                <a:solidFill>
                  <a:prstClr val="white"/>
                </a:solidFill>
              </a:rPr>
              <a:t>5 min</a:t>
            </a:r>
          </a:p>
        </p:txBody>
      </p:sp>
      <p:sp>
        <p:nvSpPr>
          <p:cNvPr id="7" name="TextBox 6"/>
          <p:cNvSpPr txBox="1"/>
          <p:nvPr/>
        </p:nvSpPr>
        <p:spPr>
          <a:xfrm>
            <a:off x="3429000" y="1295400"/>
            <a:ext cx="1066800" cy="338554"/>
          </a:xfrm>
          <a:prstGeom prst="rect">
            <a:avLst/>
          </a:prstGeom>
          <a:noFill/>
        </p:spPr>
        <p:txBody>
          <a:bodyPr wrap="square" rtlCol="0">
            <a:spAutoFit/>
          </a:bodyPr>
          <a:lstStyle/>
          <a:p>
            <a:r>
              <a:rPr lang="en-US" sz="1600" dirty="0">
                <a:solidFill>
                  <a:prstClr val="white"/>
                </a:solidFill>
              </a:rPr>
              <a:t>1 min</a:t>
            </a:r>
          </a:p>
        </p:txBody>
      </p:sp>
      <p:sp>
        <p:nvSpPr>
          <p:cNvPr id="8" name="TextBox 7"/>
          <p:cNvSpPr txBox="1"/>
          <p:nvPr/>
        </p:nvSpPr>
        <p:spPr>
          <a:xfrm>
            <a:off x="5562600" y="2328446"/>
            <a:ext cx="1066800" cy="338554"/>
          </a:xfrm>
          <a:prstGeom prst="rect">
            <a:avLst/>
          </a:prstGeom>
          <a:noFill/>
        </p:spPr>
        <p:txBody>
          <a:bodyPr wrap="square" rtlCol="0">
            <a:spAutoFit/>
          </a:bodyPr>
          <a:lstStyle/>
          <a:p>
            <a:r>
              <a:rPr lang="en-US" sz="1600" dirty="0">
                <a:solidFill>
                  <a:prstClr val="white"/>
                </a:solidFill>
              </a:rPr>
              <a:t>1 min</a:t>
            </a:r>
          </a:p>
        </p:txBody>
      </p:sp>
    </p:spTree>
    <p:extLst>
      <p:ext uri="{BB962C8B-B14F-4D97-AF65-F5344CB8AC3E}">
        <p14:creationId xmlns:p14="http://schemas.microsoft.com/office/powerpoint/2010/main" val="12297497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I_PixelArea_1km_GOES_East_CONUS_MESOs"/>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830263" y="0"/>
            <a:ext cx="7481887" cy="6858000"/>
          </a:xfrm>
          <a:prstGeom prst="rect">
            <a:avLst/>
          </a:prstGeom>
          <a:noFill/>
          <a:ln>
            <a:noFill/>
          </a:ln>
        </p:spPr>
      </p:pic>
      <p:sp>
        <p:nvSpPr>
          <p:cNvPr id="3" name="TextBox 2"/>
          <p:cNvSpPr txBox="1"/>
          <p:nvPr/>
        </p:nvSpPr>
        <p:spPr>
          <a:xfrm>
            <a:off x="4114800" y="3276600"/>
            <a:ext cx="1066800" cy="338554"/>
          </a:xfrm>
          <a:prstGeom prst="rect">
            <a:avLst/>
          </a:prstGeom>
          <a:noFill/>
        </p:spPr>
        <p:txBody>
          <a:bodyPr wrap="square" rtlCol="0">
            <a:spAutoFit/>
          </a:bodyPr>
          <a:lstStyle/>
          <a:p>
            <a:r>
              <a:rPr lang="en-US" sz="1600" dirty="0">
                <a:solidFill>
                  <a:prstClr val="white"/>
                </a:solidFill>
              </a:rPr>
              <a:t>15 min</a:t>
            </a:r>
          </a:p>
        </p:txBody>
      </p:sp>
      <p:sp>
        <p:nvSpPr>
          <p:cNvPr id="4" name="TextBox 3"/>
          <p:cNvSpPr txBox="1"/>
          <p:nvPr/>
        </p:nvSpPr>
        <p:spPr>
          <a:xfrm>
            <a:off x="990600" y="239917"/>
            <a:ext cx="1981200" cy="830997"/>
          </a:xfrm>
          <a:prstGeom prst="rect">
            <a:avLst/>
          </a:prstGeom>
          <a:noFill/>
        </p:spPr>
        <p:txBody>
          <a:bodyPr wrap="square" rtlCol="0">
            <a:spAutoFit/>
          </a:bodyPr>
          <a:lstStyle/>
          <a:p>
            <a:r>
              <a:rPr lang="en-US" sz="1600" dirty="0" err="1">
                <a:solidFill>
                  <a:prstClr val="black"/>
                </a:solidFill>
              </a:rPr>
              <a:t>Meso</a:t>
            </a:r>
            <a:r>
              <a:rPr lang="en-US" sz="1600" dirty="0">
                <a:solidFill>
                  <a:prstClr val="black"/>
                </a:solidFill>
              </a:rPr>
              <a:t>-scale box locations are movable</a:t>
            </a:r>
          </a:p>
        </p:txBody>
      </p:sp>
      <p:sp>
        <p:nvSpPr>
          <p:cNvPr id="5" name="TextBox 4"/>
          <p:cNvSpPr txBox="1"/>
          <p:nvPr/>
        </p:nvSpPr>
        <p:spPr>
          <a:xfrm>
            <a:off x="3962400" y="1676400"/>
            <a:ext cx="1066800" cy="338554"/>
          </a:xfrm>
          <a:prstGeom prst="rect">
            <a:avLst/>
          </a:prstGeom>
          <a:noFill/>
        </p:spPr>
        <p:txBody>
          <a:bodyPr wrap="square" rtlCol="0">
            <a:spAutoFit/>
          </a:bodyPr>
          <a:lstStyle/>
          <a:p>
            <a:r>
              <a:rPr lang="en-US" sz="1600" dirty="0">
                <a:solidFill>
                  <a:prstClr val="white"/>
                </a:solidFill>
              </a:rPr>
              <a:t>5 min</a:t>
            </a:r>
          </a:p>
        </p:txBody>
      </p:sp>
      <p:sp>
        <p:nvSpPr>
          <p:cNvPr id="7" name="TextBox 6"/>
          <p:cNvSpPr txBox="1"/>
          <p:nvPr/>
        </p:nvSpPr>
        <p:spPr>
          <a:xfrm>
            <a:off x="2819400" y="1295400"/>
            <a:ext cx="1066800" cy="338554"/>
          </a:xfrm>
          <a:prstGeom prst="rect">
            <a:avLst/>
          </a:prstGeom>
          <a:noFill/>
        </p:spPr>
        <p:txBody>
          <a:bodyPr wrap="square" rtlCol="0">
            <a:spAutoFit/>
          </a:bodyPr>
          <a:lstStyle/>
          <a:p>
            <a:r>
              <a:rPr lang="en-US" sz="1600" dirty="0">
                <a:solidFill>
                  <a:prstClr val="white"/>
                </a:solidFill>
              </a:rPr>
              <a:t>1 min</a:t>
            </a:r>
          </a:p>
        </p:txBody>
      </p:sp>
      <p:sp>
        <p:nvSpPr>
          <p:cNvPr id="8" name="TextBox 7"/>
          <p:cNvSpPr txBox="1"/>
          <p:nvPr/>
        </p:nvSpPr>
        <p:spPr>
          <a:xfrm>
            <a:off x="4876800" y="2328446"/>
            <a:ext cx="1066800" cy="338554"/>
          </a:xfrm>
          <a:prstGeom prst="rect">
            <a:avLst/>
          </a:prstGeom>
          <a:noFill/>
        </p:spPr>
        <p:txBody>
          <a:bodyPr wrap="square" rtlCol="0">
            <a:spAutoFit/>
          </a:bodyPr>
          <a:lstStyle/>
          <a:p>
            <a:r>
              <a:rPr lang="en-US" sz="1600" dirty="0">
                <a:solidFill>
                  <a:prstClr val="white"/>
                </a:solidFill>
              </a:rPr>
              <a:t>1 min</a:t>
            </a:r>
          </a:p>
        </p:txBody>
      </p:sp>
    </p:spTree>
    <p:extLst>
      <p:ext uri="{BB962C8B-B14F-4D97-AF65-F5344CB8AC3E}">
        <p14:creationId xmlns:p14="http://schemas.microsoft.com/office/powerpoint/2010/main" val="36692558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457200" y="-76200"/>
            <a:ext cx="8229600" cy="1143000"/>
          </a:xfrm>
        </p:spPr>
        <p:txBody>
          <a:bodyPr>
            <a:normAutofit/>
          </a:bodyPr>
          <a:lstStyle/>
          <a:p>
            <a:r>
              <a:rPr lang="en-US" sz="2700" b="1" dirty="0" smtClean="0">
                <a:solidFill>
                  <a:srgbClr val="FFFF00"/>
                </a:solidFill>
              </a:rPr>
              <a:t>GOES-14 </a:t>
            </a:r>
            <a:r>
              <a:rPr lang="en-US" sz="2700" b="1" dirty="0">
                <a:solidFill>
                  <a:srgbClr val="FFFF00"/>
                </a:solidFill>
              </a:rPr>
              <a:t>Super Rapid Scan Operations to Prepare for </a:t>
            </a:r>
            <a:r>
              <a:rPr lang="en-US" sz="2700" b="1" dirty="0" smtClean="0">
                <a:solidFill>
                  <a:srgbClr val="FFFF00"/>
                </a:solidFill>
              </a:rPr>
              <a:t>GOES-R (SRSOR)</a:t>
            </a:r>
            <a:endParaRPr lang="en-US" sz="1800" b="1" dirty="0">
              <a:solidFill>
                <a:srgbClr val="FFFF00"/>
              </a:solidFill>
            </a:endParaRPr>
          </a:p>
        </p:txBody>
      </p:sp>
      <p:sp>
        <p:nvSpPr>
          <p:cNvPr id="13" name="Content Placeholder 12"/>
          <p:cNvSpPr>
            <a:spLocks noGrp="1"/>
          </p:cNvSpPr>
          <p:nvPr>
            <p:ph sz="half" idx="1"/>
          </p:nvPr>
        </p:nvSpPr>
        <p:spPr>
          <a:xfrm>
            <a:off x="152400" y="990600"/>
            <a:ext cx="4495800" cy="5112385"/>
          </a:xfrm>
        </p:spPr>
        <p:txBody>
          <a:bodyPr>
            <a:noAutofit/>
          </a:bodyPr>
          <a:lstStyle/>
          <a:p>
            <a:pPr marL="0" indent="0">
              <a:buNone/>
              <a:defRPr/>
            </a:pPr>
            <a:r>
              <a:rPr lang="en-US" sz="2000" dirty="0" smtClean="0">
                <a:solidFill>
                  <a:schemeClr val="bg1"/>
                </a:solidFill>
              </a:rPr>
              <a:t>SRSOR plans for 2015 </a:t>
            </a:r>
            <a:r>
              <a:rPr lang="en-US" sz="2000" dirty="0">
                <a:solidFill>
                  <a:schemeClr val="bg1"/>
                </a:solidFill>
              </a:rPr>
              <a:t>include May </a:t>
            </a:r>
            <a:r>
              <a:rPr lang="en-US" sz="2000" dirty="0" smtClean="0">
                <a:solidFill>
                  <a:schemeClr val="bg1"/>
                </a:solidFill>
              </a:rPr>
              <a:t>18-June </a:t>
            </a:r>
            <a:r>
              <a:rPr lang="en-US" sz="2000" dirty="0">
                <a:solidFill>
                  <a:schemeClr val="bg1"/>
                </a:solidFill>
              </a:rPr>
              <a:t>12, and August </a:t>
            </a:r>
            <a:r>
              <a:rPr lang="en-US" sz="2000" dirty="0" smtClean="0">
                <a:solidFill>
                  <a:schemeClr val="bg1"/>
                </a:solidFill>
              </a:rPr>
              <a:t>10-22: </a:t>
            </a:r>
          </a:p>
          <a:p>
            <a:pPr marL="457200" lvl="1" indent="0">
              <a:buNone/>
              <a:defRPr/>
            </a:pPr>
            <a:r>
              <a:rPr lang="en-US" sz="1400" dirty="0">
                <a:solidFill>
                  <a:schemeClr val="bg1"/>
                </a:solidFill>
                <a:hlinkClick r:id="rId3"/>
              </a:rPr>
              <a:t>http://</a:t>
            </a:r>
            <a:r>
              <a:rPr lang="en-US" sz="1400" dirty="0" smtClean="0">
                <a:solidFill>
                  <a:schemeClr val="bg1"/>
                </a:solidFill>
                <a:hlinkClick r:id="rId3"/>
              </a:rPr>
              <a:t>cimss.ssec.wisc.edu/goes/srsor2015/GOES-14_SRSOR.html</a:t>
            </a:r>
            <a:endParaRPr lang="en-US" sz="1400" dirty="0" smtClean="0">
              <a:solidFill>
                <a:schemeClr val="bg1"/>
              </a:solidFill>
            </a:endParaRPr>
          </a:p>
          <a:p>
            <a:pPr marL="457200" lvl="1" indent="0">
              <a:buNone/>
              <a:defRPr/>
            </a:pPr>
            <a:endParaRPr lang="en-US" sz="1000" dirty="0">
              <a:solidFill>
                <a:schemeClr val="bg1"/>
              </a:solidFill>
            </a:endParaRPr>
          </a:p>
          <a:p>
            <a:pPr marL="0" lvl="1" indent="0">
              <a:buNone/>
              <a:defRPr/>
            </a:pPr>
            <a:r>
              <a:rPr lang="en-US" sz="2000" dirty="0" smtClean="0">
                <a:solidFill>
                  <a:schemeClr val="bg1"/>
                </a:solidFill>
              </a:rPr>
              <a:t>Data during parts of 2012 (Hurricane Sandy, convection), 2013 (CA Rim Fire, convection) and 2014 (Hurricane Marie, convection): </a:t>
            </a:r>
            <a:endParaRPr lang="en-US" sz="2000" dirty="0">
              <a:solidFill>
                <a:schemeClr val="bg1"/>
              </a:solidFill>
            </a:endParaRPr>
          </a:p>
          <a:p>
            <a:pPr marL="457200" lvl="1" indent="0">
              <a:lnSpc>
                <a:spcPct val="95000"/>
              </a:lnSpc>
              <a:buNone/>
              <a:defRPr/>
            </a:pPr>
            <a:r>
              <a:rPr lang="en-US" sz="1400" i="1" dirty="0" smtClean="0">
                <a:solidFill>
                  <a:schemeClr val="bg1"/>
                </a:solidFill>
                <a:hlinkClick r:id="rId4"/>
              </a:rPr>
              <a:t>http://cimss.ssec.wisc.edu/goes/srsor/GOES-14_SRSOR.html</a:t>
            </a:r>
            <a:r>
              <a:rPr lang="en-US" sz="1400" i="1" dirty="0" smtClean="0">
                <a:solidFill>
                  <a:schemeClr val="bg1"/>
                </a:solidFill>
              </a:rPr>
              <a:t> </a:t>
            </a:r>
          </a:p>
          <a:p>
            <a:pPr marL="457200" lvl="1" indent="0">
              <a:lnSpc>
                <a:spcPct val="95000"/>
              </a:lnSpc>
              <a:buNone/>
              <a:defRPr/>
            </a:pPr>
            <a:r>
              <a:rPr lang="en-US" sz="1400" i="1" dirty="0" smtClean="0">
                <a:solidFill>
                  <a:schemeClr val="bg1"/>
                </a:solidFill>
                <a:hlinkClick r:id="rId5"/>
              </a:rPr>
              <a:t>http</a:t>
            </a:r>
            <a:r>
              <a:rPr lang="en-US" sz="1400" i="1" dirty="0">
                <a:solidFill>
                  <a:schemeClr val="bg1"/>
                </a:solidFill>
                <a:hlinkClick r:id="rId5"/>
              </a:rPr>
              <a:t>://</a:t>
            </a:r>
            <a:r>
              <a:rPr lang="en-US" sz="1400" i="1" dirty="0" smtClean="0">
                <a:solidFill>
                  <a:schemeClr val="bg1"/>
                </a:solidFill>
                <a:hlinkClick r:id="rId5"/>
              </a:rPr>
              <a:t>cimss.ssec.wisc.edu/goes/srsor2013/GOES-14_SRSOR.html</a:t>
            </a:r>
            <a:endParaRPr lang="en-US" sz="1400" i="1" dirty="0" smtClean="0">
              <a:solidFill>
                <a:schemeClr val="bg1"/>
              </a:solidFill>
            </a:endParaRPr>
          </a:p>
          <a:p>
            <a:pPr marL="457200" lvl="1" indent="0">
              <a:lnSpc>
                <a:spcPct val="95000"/>
              </a:lnSpc>
              <a:buNone/>
              <a:defRPr/>
            </a:pPr>
            <a:r>
              <a:rPr lang="en-US" sz="1400" i="1" dirty="0">
                <a:solidFill>
                  <a:schemeClr val="bg1"/>
                </a:solidFill>
                <a:hlinkClick r:id="rId6"/>
              </a:rPr>
              <a:t>http://</a:t>
            </a:r>
            <a:r>
              <a:rPr lang="en-US" sz="1400" i="1" dirty="0" smtClean="0">
                <a:solidFill>
                  <a:schemeClr val="bg1"/>
                </a:solidFill>
                <a:hlinkClick r:id="rId6"/>
              </a:rPr>
              <a:t>cimss.ssec.wisc.edu/goes/srsor2014/GOES-14_SRSOR.html</a:t>
            </a:r>
            <a:r>
              <a:rPr lang="en-US" sz="2000" i="1" dirty="0" smtClean="0">
                <a:solidFill>
                  <a:schemeClr val="bg1"/>
                </a:solidFill>
              </a:rPr>
              <a:t/>
            </a:r>
            <a:br>
              <a:rPr lang="en-US" sz="2000" i="1" dirty="0" smtClean="0">
                <a:solidFill>
                  <a:schemeClr val="bg1"/>
                </a:solidFill>
              </a:rPr>
            </a:br>
            <a:endParaRPr lang="en-US" sz="1000" i="1" dirty="0">
              <a:solidFill>
                <a:schemeClr val="bg1"/>
              </a:solidFill>
            </a:endParaRPr>
          </a:p>
          <a:p>
            <a:pPr marL="0" indent="0">
              <a:lnSpc>
                <a:spcPct val="95000"/>
              </a:lnSpc>
              <a:buNone/>
              <a:defRPr/>
            </a:pPr>
            <a:r>
              <a:rPr lang="en-US" sz="2000" dirty="0">
                <a:solidFill>
                  <a:schemeClr val="bg1"/>
                </a:solidFill>
              </a:rPr>
              <a:t>GOES-14 provided very unique data and offered a glimpse into the possibilities that will be provided by the ABI on GOES-R in one minute </a:t>
            </a:r>
            <a:r>
              <a:rPr lang="en-US" sz="2000" dirty="0" err="1">
                <a:solidFill>
                  <a:schemeClr val="bg1"/>
                </a:solidFill>
              </a:rPr>
              <a:t>mesoscale</a:t>
            </a:r>
            <a:r>
              <a:rPr lang="en-US" sz="2000" dirty="0">
                <a:solidFill>
                  <a:schemeClr val="bg1"/>
                </a:solidFill>
              </a:rPr>
              <a:t> </a:t>
            </a:r>
            <a:r>
              <a:rPr lang="en-US" sz="2000" dirty="0" smtClean="0">
                <a:solidFill>
                  <a:schemeClr val="bg1"/>
                </a:solidFill>
              </a:rPr>
              <a:t>imagery</a:t>
            </a:r>
            <a:br>
              <a:rPr lang="en-US" sz="2000" dirty="0" smtClean="0">
                <a:solidFill>
                  <a:schemeClr val="bg1"/>
                </a:solidFill>
              </a:rPr>
            </a:br>
            <a:endParaRPr lang="en-US" sz="2000" dirty="0">
              <a:solidFill>
                <a:schemeClr val="bg1"/>
              </a:solidFill>
            </a:endParaRPr>
          </a:p>
        </p:txBody>
      </p:sp>
      <p:sp>
        <p:nvSpPr>
          <p:cNvPr id="11" name="Slide Number Placeholder 10"/>
          <p:cNvSpPr>
            <a:spLocks noGrp="1"/>
          </p:cNvSpPr>
          <p:nvPr>
            <p:ph type="sldNum" sz="quarter" idx="12"/>
          </p:nvPr>
        </p:nvSpPr>
        <p:spPr/>
        <p:txBody>
          <a:bodyPr/>
          <a:lstStyle/>
          <a:p>
            <a:fld id="{09B8BF32-6F5A-422F-A146-B65F2B98D5BA}" type="slidenum">
              <a:rPr lang="en-US" smtClean="0"/>
              <a:pPr/>
              <a:t>29</a:t>
            </a:fld>
            <a:endParaRPr lang="en-US" dirty="0"/>
          </a:p>
        </p:txBody>
      </p:sp>
      <p:sp>
        <p:nvSpPr>
          <p:cNvPr id="2" name="TextBox 1"/>
          <p:cNvSpPr txBox="1"/>
          <p:nvPr/>
        </p:nvSpPr>
        <p:spPr>
          <a:xfrm>
            <a:off x="4724400" y="5943600"/>
            <a:ext cx="4876800" cy="307777"/>
          </a:xfrm>
          <a:prstGeom prst="rect">
            <a:avLst/>
          </a:prstGeom>
          <a:noFill/>
        </p:spPr>
        <p:txBody>
          <a:bodyPr wrap="square" rtlCol="0">
            <a:spAutoFit/>
          </a:bodyPr>
          <a:lstStyle/>
          <a:p>
            <a:r>
              <a:rPr lang="en-US" sz="1400" dirty="0">
                <a:solidFill>
                  <a:srgbClr val="FFFFFF"/>
                </a:solidFill>
              </a:rPr>
              <a:t>GOES-14 visible image showing rapid convective development</a:t>
            </a:r>
          </a:p>
        </p:txBody>
      </p:sp>
      <p:pic>
        <p:nvPicPr>
          <p:cNvPr id="6" name="Content Placeholder 5"/>
          <p:cNvPicPr>
            <a:picLocks noGrp="1" noChangeAspect="1"/>
          </p:cNvPicPr>
          <p:nvPr>
            <p:ph sz="half" idx="2"/>
          </p:nvPr>
        </p:nvPicPr>
        <p:blipFill>
          <a:blip r:embed="rId7">
            <a:extLst>
              <a:ext uri="{28A0092B-C50C-407E-A947-70E740481C1C}">
                <a14:useLocalDpi xmlns:a14="http://schemas.microsoft.com/office/drawing/2010/main" val="0"/>
              </a:ext>
            </a:extLst>
          </a:blip>
          <a:stretch>
            <a:fillRect/>
          </a:stretch>
        </p:blipFill>
        <p:spPr>
          <a:xfrm>
            <a:off x="4724400" y="1600200"/>
            <a:ext cx="4343400" cy="4343400"/>
          </a:xfrm>
        </p:spPr>
      </p:pic>
    </p:spTree>
    <p:extLst>
      <p:ext uri="{BB962C8B-B14F-4D97-AF65-F5344CB8AC3E}">
        <p14:creationId xmlns:p14="http://schemas.microsoft.com/office/powerpoint/2010/main" val="21221699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2"/>
          <p:cNvSpPr>
            <a:spLocks noGrp="1"/>
          </p:cNvSpPr>
          <p:nvPr>
            <p:ph type="title"/>
          </p:nvPr>
        </p:nvSpPr>
        <p:spPr/>
        <p:txBody>
          <a:bodyPr/>
          <a:lstStyle/>
          <a:p>
            <a:pPr eaLnBrk="1" hangingPunct="1"/>
            <a:r>
              <a:rPr lang="en-US" smtClean="0">
                <a:solidFill>
                  <a:srgbClr val="FFFF00"/>
                </a:solidFill>
              </a:rPr>
              <a:t>Outline</a:t>
            </a:r>
          </a:p>
        </p:txBody>
      </p:sp>
      <p:sp>
        <p:nvSpPr>
          <p:cNvPr id="104452"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F4914A6-2A92-4790-A36D-282932745CB9}" type="slidenum">
              <a:rPr lang="en-US" smtClean="0">
                <a:solidFill>
                  <a:srgbClr val="000000"/>
                </a:solidFill>
              </a:rPr>
              <a:pPr eaLnBrk="1" hangingPunct="1"/>
              <a:t>3</a:t>
            </a:fld>
            <a:endParaRPr lang="en-US" smtClean="0">
              <a:solidFill>
                <a:srgbClr val="000000"/>
              </a:solidFill>
            </a:endParaRPr>
          </a:p>
        </p:txBody>
      </p:sp>
      <p:sp>
        <p:nvSpPr>
          <p:cNvPr id="104453" name="TextBox 2"/>
          <p:cNvSpPr txBox="1">
            <a:spLocks noChangeArrowheads="1"/>
          </p:cNvSpPr>
          <p:nvPr/>
        </p:nvSpPr>
        <p:spPr bwMode="auto">
          <a:xfrm>
            <a:off x="7162800" y="6523038"/>
            <a:ext cx="154146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Lockheed Martin</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2116"/>
          <a:stretch/>
        </p:blipFill>
        <p:spPr>
          <a:xfrm>
            <a:off x="3733800" y="1752600"/>
            <a:ext cx="5323322" cy="4040089"/>
          </a:xfrm>
          <a:prstGeom prst="rect">
            <a:avLst/>
          </a:prstGeom>
        </p:spPr>
      </p:pic>
      <p:sp>
        <p:nvSpPr>
          <p:cNvPr id="11" name="Content Placeholder 3"/>
          <p:cNvSpPr>
            <a:spLocks noGrp="1"/>
          </p:cNvSpPr>
          <p:nvPr>
            <p:ph idx="1"/>
          </p:nvPr>
        </p:nvSpPr>
        <p:spPr>
          <a:xfrm>
            <a:off x="381000" y="1219200"/>
            <a:ext cx="8229600" cy="4525963"/>
          </a:xfrm>
        </p:spPr>
        <p:txBody>
          <a:bodyPr/>
          <a:lstStyle/>
          <a:p>
            <a:pPr eaLnBrk="1" hangingPunct="1"/>
            <a:r>
              <a:rPr lang="en-US" dirty="0" smtClean="0">
                <a:solidFill>
                  <a:srgbClr val="FFFF00"/>
                </a:solidFill>
              </a:rPr>
              <a:t>History</a:t>
            </a:r>
          </a:p>
          <a:p>
            <a:pPr eaLnBrk="1" hangingPunct="1"/>
            <a:r>
              <a:rPr lang="en-US" dirty="0" smtClean="0">
                <a:solidFill>
                  <a:schemeClr val="bg1"/>
                </a:solidFill>
              </a:rPr>
              <a:t>GOES-R ABI</a:t>
            </a:r>
          </a:p>
          <a:p>
            <a:pPr lvl="1" eaLnBrk="1" hangingPunct="1"/>
            <a:r>
              <a:rPr lang="en-US" dirty="0">
                <a:solidFill>
                  <a:schemeClr val="bg1"/>
                </a:solidFill>
              </a:rPr>
              <a:t>Spectral</a:t>
            </a:r>
          </a:p>
          <a:p>
            <a:pPr lvl="1" eaLnBrk="1" hangingPunct="1"/>
            <a:r>
              <a:rPr lang="en-US" dirty="0">
                <a:solidFill>
                  <a:schemeClr val="bg1"/>
                </a:solidFill>
              </a:rPr>
              <a:t>Spatial</a:t>
            </a:r>
          </a:p>
          <a:p>
            <a:pPr lvl="1" eaLnBrk="1" hangingPunct="1"/>
            <a:r>
              <a:rPr lang="en-US" dirty="0">
                <a:solidFill>
                  <a:schemeClr val="bg1"/>
                </a:solidFill>
              </a:rPr>
              <a:t>Temporal </a:t>
            </a:r>
            <a:endParaRPr lang="en-US" dirty="0" smtClean="0">
              <a:solidFill>
                <a:schemeClr val="bg1"/>
              </a:solidFill>
            </a:endParaRPr>
          </a:p>
          <a:p>
            <a:pPr eaLnBrk="1" hangingPunct="1"/>
            <a:r>
              <a:rPr lang="en-US" dirty="0" smtClean="0">
                <a:solidFill>
                  <a:schemeClr val="bg1"/>
                </a:solidFill>
              </a:rPr>
              <a:t>JMA AHI</a:t>
            </a:r>
            <a:endParaRPr lang="en-US" dirty="0">
              <a:solidFill>
                <a:schemeClr val="bg1"/>
              </a:solidFill>
            </a:endParaRPr>
          </a:p>
          <a:p>
            <a:pPr lvl="1" eaLnBrk="1" hangingPunct="1"/>
            <a:r>
              <a:rPr lang="en-US" dirty="0">
                <a:solidFill>
                  <a:schemeClr val="bg1"/>
                </a:solidFill>
              </a:rPr>
              <a:t>Spectral</a:t>
            </a:r>
          </a:p>
          <a:p>
            <a:pPr lvl="1" eaLnBrk="1" hangingPunct="1"/>
            <a:r>
              <a:rPr lang="en-US" dirty="0">
                <a:solidFill>
                  <a:schemeClr val="bg1"/>
                </a:solidFill>
              </a:rPr>
              <a:t>Spatial</a:t>
            </a:r>
          </a:p>
          <a:p>
            <a:pPr lvl="1" eaLnBrk="1" hangingPunct="1"/>
            <a:r>
              <a:rPr lang="en-US" dirty="0">
                <a:solidFill>
                  <a:schemeClr val="bg1"/>
                </a:solidFill>
              </a:rPr>
              <a:t>Temporal </a:t>
            </a:r>
            <a:endParaRPr lang="en-US" dirty="0" smtClean="0">
              <a:solidFill>
                <a:schemeClr val="bg1"/>
              </a:solidFill>
            </a:endParaRPr>
          </a:p>
          <a:p>
            <a:pPr eaLnBrk="1" hangingPunct="1"/>
            <a:r>
              <a:rPr lang="en-US" dirty="0" smtClean="0">
                <a:solidFill>
                  <a:schemeClr val="bg1"/>
                </a:solidFill>
              </a:rPr>
              <a:t>Summary</a:t>
            </a:r>
          </a:p>
        </p:txBody>
      </p:sp>
    </p:spTree>
    <p:extLst>
      <p:ext uri="{BB962C8B-B14F-4D97-AF65-F5344CB8AC3E}">
        <p14:creationId xmlns:p14="http://schemas.microsoft.com/office/powerpoint/2010/main" val="3534201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ES1314_VIS_21AUG2013loop_redu.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839" y="0"/>
            <a:ext cx="9144000" cy="6858000"/>
          </a:xfrm>
          <a:prstGeom prst="rect">
            <a:avLst/>
          </a:prstGeom>
        </p:spPr>
      </p:pic>
      <p:sp>
        <p:nvSpPr>
          <p:cNvPr id="2" name="Slide Number Placeholder 1"/>
          <p:cNvSpPr>
            <a:spLocks noGrp="1"/>
          </p:cNvSpPr>
          <p:nvPr>
            <p:ph type="sldNum" sz="quarter" idx="12"/>
          </p:nvPr>
        </p:nvSpPr>
        <p:spPr/>
        <p:txBody>
          <a:bodyPr/>
          <a:lstStyle/>
          <a:p>
            <a:pPr>
              <a:defRPr/>
            </a:pPr>
            <a:fld id="{D2ECD224-1A74-47C7-937F-D2AF1EDE567F}" type="slidenum">
              <a:rPr lang="en-US" smtClean="0">
                <a:solidFill>
                  <a:srgbClr val="000000"/>
                </a:solidFill>
              </a:rPr>
              <a:pPr>
                <a:defRPr/>
              </a:pPr>
              <a:t>30</a:t>
            </a:fld>
            <a:endParaRPr lang="en-US">
              <a:solidFill>
                <a:srgbClr val="000000"/>
              </a:solidFill>
            </a:endParaRPr>
          </a:p>
        </p:txBody>
      </p:sp>
      <p:sp>
        <p:nvSpPr>
          <p:cNvPr id="6" name="TextBox 5"/>
          <p:cNvSpPr txBox="1"/>
          <p:nvPr/>
        </p:nvSpPr>
        <p:spPr>
          <a:xfrm>
            <a:off x="5710218" y="5867400"/>
            <a:ext cx="2595582" cy="369332"/>
          </a:xfrm>
          <a:prstGeom prst="rect">
            <a:avLst/>
          </a:prstGeom>
          <a:solidFill>
            <a:schemeClr val="bg1"/>
          </a:solidFill>
        </p:spPr>
        <p:txBody>
          <a:bodyPr wrap="none" rtlCol="0">
            <a:spAutoFit/>
          </a:bodyPr>
          <a:lstStyle/>
          <a:p>
            <a:r>
              <a:rPr lang="en-US" dirty="0">
                <a:solidFill>
                  <a:srgbClr val="000000"/>
                </a:solidFill>
              </a:rPr>
              <a:t>Operational (GOES-13)</a:t>
            </a:r>
          </a:p>
        </p:txBody>
      </p:sp>
      <p:sp>
        <p:nvSpPr>
          <p:cNvPr id="7" name="TextBox 6"/>
          <p:cNvSpPr txBox="1"/>
          <p:nvPr/>
        </p:nvSpPr>
        <p:spPr>
          <a:xfrm>
            <a:off x="152400" y="5879910"/>
            <a:ext cx="4031873" cy="369332"/>
          </a:xfrm>
          <a:prstGeom prst="rect">
            <a:avLst/>
          </a:prstGeom>
          <a:solidFill>
            <a:schemeClr val="bg1"/>
          </a:solidFill>
        </p:spPr>
        <p:txBody>
          <a:bodyPr wrap="none" rtlCol="0">
            <a:spAutoFit/>
          </a:bodyPr>
          <a:lstStyle/>
          <a:p>
            <a:r>
              <a:rPr lang="en-US" dirty="0">
                <a:solidFill>
                  <a:srgbClr val="000000"/>
                </a:solidFill>
              </a:rPr>
              <a:t>1-min mode (SRSOR from GOES-14)</a:t>
            </a:r>
          </a:p>
        </p:txBody>
      </p:sp>
      <p:sp>
        <p:nvSpPr>
          <p:cNvPr id="8" name="Rectangle 7"/>
          <p:cNvSpPr/>
          <p:nvPr/>
        </p:nvSpPr>
        <p:spPr>
          <a:xfrm>
            <a:off x="4574980" y="0"/>
            <a:ext cx="45719" cy="6934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Rectangle 2"/>
          <p:cNvSpPr txBox="1">
            <a:spLocks noChangeArrowheads="1"/>
          </p:cNvSpPr>
          <p:nvPr/>
        </p:nvSpPr>
        <p:spPr>
          <a:xfrm>
            <a:off x="-1828800" y="0"/>
            <a:ext cx="77724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dirty="0" smtClean="0">
                <a:solidFill>
                  <a:srgbClr val="FFFF00"/>
                </a:solidFill>
              </a:rPr>
              <a:t>1-min imagery</a:t>
            </a:r>
          </a:p>
        </p:txBody>
      </p:sp>
    </p:spTree>
    <p:extLst>
      <p:ext uri="{BB962C8B-B14F-4D97-AF65-F5344CB8AC3E}">
        <p14:creationId xmlns:p14="http://schemas.microsoft.com/office/powerpoint/2010/main" val="2536685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0"/>
            <a:ext cx="9144000" cy="4572000"/>
          </a:xfrm>
          <a:prstGeom prst="rect">
            <a:avLst/>
          </a:prstGeom>
        </p:spPr>
      </p:pic>
      <p:sp>
        <p:nvSpPr>
          <p:cNvPr id="4" name="Slide Number Placeholder 3"/>
          <p:cNvSpPr>
            <a:spLocks noGrp="1"/>
          </p:cNvSpPr>
          <p:nvPr>
            <p:ph type="sldNum" sz="quarter" idx="12"/>
          </p:nvPr>
        </p:nvSpPr>
        <p:spPr/>
        <p:txBody>
          <a:bodyPr/>
          <a:lstStyle/>
          <a:p>
            <a:pPr>
              <a:defRPr/>
            </a:pPr>
            <a:fld id="{B0EEC719-6E03-4381-9D30-9FF2D4EC4F1B}" type="slidenum">
              <a:rPr lang="en-US" smtClean="0">
                <a:solidFill>
                  <a:srgbClr val="000000"/>
                </a:solidFill>
              </a:rPr>
              <a:pPr>
                <a:defRPr/>
              </a:pPr>
              <a:t>31</a:t>
            </a:fld>
            <a:endParaRPr lang="en-US">
              <a:solidFill>
                <a:srgbClr val="000000"/>
              </a:solidFill>
            </a:endParaRPr>
          </a:p>
        </p:txBody>
      </p:sp>
      <p:sp>
        <p:nvSpPr>
          <p:cNvPr id="5" name="Rectangle 2"/>
          <p:cNvSpPr txBox="1">
            <a:spLocks noChangeArrowheads="1"/>
          </p:cNvSpPr>
          <p:nvPr/>
        </p:nvSpPr>
        <p:spPr bwMode="auto">
          <a:xfrm>
            <a:off x="457200"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r>
              <a:rPr lang="en-US" altLang="en-US" sz="4000" kern="0" dirty="0" smtClean="0">
                <a:solidFill>
                  <a:srgbClr val="FFFF00"/>
                </a:solidFill>
              </a:rPr>
              <a:t>A Glimpse into the Future</a:t>
            </a:r>
          </a:p>
        </p:txBody>
      </p:sp>
      <p:sp>
        <p:nvSpPr>
          <p:cNvPr id="2" name="TextBox 1"/>
          <p:cNvSpPr txBox="1"/>
          <p:nvPr/>
        </p:nvSpPr>
        <p:spPr>
          <a:xfrm>
            <a:off x="1447800" y="6172200"/>
            <a:ext cx="6314549" cy="646331"/>
          </a:xfrm>
          <a:prstGeom prst="rect">
            <a:avLst/>
          </a:prstGeom>
          <a:noFill/>
        </p:spPr>
        <p:txBody>
          <a:bodyPr wrap="none" rtlCol="0">
            <a:spAutoFit/>
          </a:bodyPr>
          <a:lstStyle/>
          <a:p>
            <a:r>
              <a:rPr lang="en-US" dirty="0" smtClean="0">
                <a:solidFill>
                  <a:schemeClr val="bg1"/>
                </a:solidFill>
              </a:rPr>
              <a:t>Hurricane Sandy from GOES-14 at two temporal resolutions</a:t>
            </a:r>
          </a:p>
          <a:p>
            <a:endParaRPr lang="en-US" dirty="0"/>
          </a:p>
        </p:txBody>
      </p:sp>
      <p:sp>
        <p:nvSpPr>
          <p:cNvPr id="3" name="TextBox 2"/>
          <p:cNvSpPr txBox="1"/>
          <p:nvPr/>
        </p:nvSpPr>
        <p:spPr>
          <a:xfrm>
            <a:off x="228600" y="1295400"/>
            <a:ext cx="979755" cy="369332"/>
          </a:xfrm>
          <a:prstGeom prst="rect">
            <a:avLst/>
          </a:prstGeom>
          <a:noFill/>
        </p:spPr>
        <p:txBody>
          <a:bodyPr wrap="none" rtlCol="0">
            <a:spAutoFit/>
          </a:bodyPr>
          <a:lstStyle/>
          <a:p>
            <a:r>
              <a:rPr lang="en-US" dirty="0" smtClean="0"/>
              <a:t>ABI-like</a:t>
            </a:r>
            <a:endParaRPr lang="en-US" dirty="0"/>
          </a:p>
        </p:txBody>
      </p:sp>
    </p:spTree>
    <p:extLst>
      <p:ext uri="{BB962C8B-B14F-4D97-AF65-F5344CB8AC3E}">
        <p14:creationId xmlns:p14="http://schemas.microsoft.com/office/powerpoint/2010/main" val="5443585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01469" y="6412468"/>
            <a:ext cx="1180131" cy="369332"/>
          </a:xfrm>
          <a:prstGeom prst="rect">
            <a:avLst/>
          </a:prstGeom>
          <a:noFill/>
        </p:spPr>
        <p:txBody>
          <a:bodyPr wrap="none" rtlCol="0">
            <a:spAutoFit/>
          </a:bodyPr>
          <a:lstStyle/>
          <a:p>
            <a:r>
              <a:rPr lang="en-US" dirty="0">
                <a:solidFill>
                  <a:prstClr val="black"/>
                </a:solidFill>
              </a:rPr>
              <a:t>DRAFT!!!!!</a:t>
            </a:r>
          </a:p>
        </p:txBody>
      </p:sp>
      <p:sp>
        <p:nvSpPr>
          <p:cNvPr id="5" name="TextBox 4"/>
          <p:cNvSpPr txBox="1"/>
          <p:nvPr/>
        </p:nvSpPr>
        <p:spPr>
          <a:xfrm>
            <a:off x="381000" y="5638800"/>
            <a:ext cx="4520725" cy="369332"/>
          </a:xfrm>
          <a:prstGeom prst="rect">
            <a:avLst/>
          </a:prstGeom>
          <a:noFill/>
        </p:spPr>
        <p:txBody>
          <a:bodyPr wrap="none" rtlCol="0">
            <a:spAutoFit/>
          </a:bodyPr>
          <a:lstStyle/>
          <a:p>
            <a:r>
              <a:rPr lang="en-US" dirty="0">
                <a:solidFill>
                  <a:prstClr val="black"/>
                </a:solidFill>
              </a:rPr>
              <a:t>Note the ‘white’ space is instrument idle time.</a:t>
            </a:r>
          </a:p>
        </p:txBody>
      </p:sp>
      <p:sp>
        <p:nvSpPr>
          <p:cNvPr id="4" name="Slide Number Placeholder 3"/>
          <p:cNvSpPr>
            <a:spLocks noGrp="1"/>
          </p:cNvSpPr>
          <p:nvPr>
            <p:ph type="sldNum" sz="quarter" idx="12"/>
          </p:nvPr>
        </p:nvSpPr>
        <p:spPr/>
        <p:txBody>
          <a:bodyPr/>
          <a:lstStyle/>
          <a:p>
            <a:fld id="{585A1C52-93DC-4A90-ADF1-DF20450C18A0}" type="slidenum">
              <a:rPr lang="en-US" smtClean="0">
                <a:solidFill>
                  <a:prstClr val="black">
                    <a:tint val="75000"/>
                  </a:prstClr>
                </a:solidFill>
              </a:rPr>
              <a:pPr/>
              <a:t>32</a:t>
            </a:fld>
            <a:endParaRPr lang="en-US">
              <a:solidFill>
                <a:prstClr val="black">
                  <a:tint val="75000"/>
                </a:prstClr>
              </a:solidFill>
            </a:endParaRPr>
          </a:p>
        </p:txBody>
      </p:sp>
      <p:sp>
        <p:nvSpPr>
          <p:cNvPr id="9" name="Title 1"/>
          <p:cNvSpPr>
            <a:spLocks noGrp="1"/>
          </p:cNvSpPr>
          <p:nvPr>
            <p:ph type="title"/>
          </p:nvPr>
        </p:nvSpPr>
        <p:spPr/>
        <p:txBody>
          <a:bodyPr>
            <a:normAutofit fontScale="90000"/>
          </a:bodyPr>
          <a:lstStyle/>
          <a:p>
            <a:r>
              <a:rPr lang="en-US" i="1" dirty="0" smtClean="0"/>
              <a:t>Recent</a:t>
            </a:r>
            <a:r>
              <a:rPr lang="en-US" dirty="0" smtClean="0"/>
              <a:t> Mode 3 (Flex mode)</a:t>
            </a:r>
            <a:br>
              <a:rPr lang="en-US" dirty="0" smtClean="0"/>
            </a:br>
            <a:r>
              <a:rPr lang="en-US" dirty="0" smtClean="0"/>
              <a:t> “Time-Time” chart</a:t>
            </a:r>
            <a:endParaRPr lang="en-US" dirty="0"/>
          </a:p>
        </p:txBody>
      </p:sp>
      <p:pic>
        <p:nvPicPr>
          <p:cNvPr id="30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40" y="1516617"/>
            <a:ext cx="9107321" cy="3824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57542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t>Baseline</a:t>
            </a:r>
            <a:r>
              <a:rPr lang="en-US" dirty="0" smtClean="0"/>
              <a:t> Time-Time Mode 4</a:t>
            </a:r>
            <a:br>
              <a:rPr lang="en-US" dirty="0" smtClean="0"/>
            </a:br>
            <a:r>
              <a:rPr lang="en-US" dirty="0" smtClean="0"/>
              <a:t>(Continuous Full Disk)</a:t>
            </a:r>
            <a:endParaRPr lang="en-US" dirty="0"/>
          </a:p>
        </p:txBody>
      </p:sp>
      <p:sp>
        <p:nvSpPr>
          <p:cNvPr id="3" name="Slide Number Placeholder 2"/>
          <p:cNvSpPr>
            <a:spLocks noGrp="1"/>
          </p:cNvSpPr>
          <p:nvPr>
            <p:ph type="sldNum" sz="quarter" idx="12"/>
          </p:nvPr>
        </p:nvSpPr>
        <p:spPr/>
        <p:txBody>
          <a:bodyPr/>
          <a:lstStyle/>
          <a:p>
            <a:fld id="{585A1C52-93DC-4A90-ADF1-DF20450C18A0}" type="slidenum">
              <a:rPr lang="en-US" smtClean="0">
                <a:solidFill>
                  <a:prstClr val="black">
                    <a:tint val="75000"/>
                  </a:prstClr>
                </a:solidFill>
              </a:rPr>
              <a:pPr/>
              <a:t>33</a:t>
            </a:fld>
            <a:endParaRPr lang="en-US">
              <a:solidFill>
                <a:prstClr val="black">
                  <a:tint val="75000"/>
                </a:prstClr>
              </a:solidFill>
            </a:endParaRPr>
          </a:p>
        </p:txBody>
      </p:sp>
      <p:pic>
        <p:nvPicPr>
          <p:cNvPr id="512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40" y="1516617"/>
            <a:ext cx="9107321" cy="3824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81000" y="5638800"/>
            <a:ext cx="4966873" cy="923330"/>
          </a:xfrm>
          <a:prstGeom prst="rect">
            <a:avLst/>
          </a:prstGeom>
          <a:noFill/>
        </p:spPr>
        <p:txBody>
          <a:bodyPr wrap="none" rtlCol="0">
            <a:spAutoFit/>
          </a:bodyPr>
          <a:lstStyle/>
          <a:p>
            <a:r>
              <a:rPr lang="en-US" dirty="0">
                <a:solidFill>
                  <a:prstClr val="black"/>
                </a:solidFill>
              </a:rPr>
              <a:t>This is the Continuous Full Disk (every 5 min) mode</a:t>
            </a:r>
          </a:p>
          <a:p>
            <a:endParaRPr lang="en-US" dirty="0">
              <a:solidFill>
                <a:prstClr val="black"/>
              </a:solidFill>
            </a:endParaRPr>
          </a:p>
          <a:p>
            <a:r>
              <a:rPr lang="en-US" dirty="0">
                <a:solidFill>
                  <a:prstClr val="black"/>
                </a:solidFill>
              </a:rPr>
              <a:t>This is the highest data rate. </a:t>
            </a:r>
          </a:p>
        </p:txBody>
      </p:sp>
    </p:spTree>
    <p:extLst>
      <p:ext uri="{BB962C8B-B14F-4D97-AF65-F5344CB8AC3E}">
        <p14:creationId xmlns:p14="http://schemas.microsoft.com/office/powerpoint/2010/main" val="128539324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normAutofit/>
          </a:bodyPr>
          <a:lstStyle/>
          <a:p>
            <a:r>
              <a:rPr lang="en-US" i="1" dirty="0" smtClean="0"/>
              <a:t>Draft</a:t>
            </a:r>
            <a:r>
              <a:rPr lang="en-US" dirty="0" smtClean="0"/>
              <a:t> Scan Mode ”6” with </a:t>
            </a:r>
            <a:r>
              <a:rPr lang="en-US" u="sng" dirty="0" smtClean="0"/>
              <a:t>10-min</a:t>
            </a:r>
            <a:r>
              <a:rPr lang="en-US" dirty="0" smtClean="0"/>
              <a:t> FD</a:t>
            </a:r>
            <a:endParaRPr lang="en-US" dirty="0"/>
          </a:p>
        </p:txBody>
      </p:sp>
      <p:sp>
        <p:nvSpPr>
          <p:cNvPr id="3" name="TextBox 2"/>
          <p:cNvSpPr txBox="1"/>
          <p:nvPr/>
        </p:nvSpPr>
        <p:spPr>
          <a:xfrm>
            <a:off x="4150433" y="6503908"/>
            <a:ext cx="878767" cy="369332"/>
          </a:xfrm>
          <a:prstGeom prst="rect">
            <a:avLst/>
          </a:prstGeom>
          <a:noFill/>
        </p:spPr>
        <p:txBody>
          <a:bodyPr wrap="none" rtlCol="0">
            <a:spAutoFit/>
          </a:bodyPr>
          <a:lstStyle/>
          <a:p>
            <a:r>
              <a:rPr lang="en-US" dirty="0">
                <a:solidFill>
                  <a:prstClr val="black"/>
                </a:solidFill>
              </a:rPr>
              <a:t>DRAFT!</a:t>
            </a:r>
          </a:p>
        </p:txBody>
      </p:sp>
      <p:sp>
        <p:nvSpPr>
          <p:cNvPr id="5" name="TextBox 4"/>
          <p:cNvSpPr txBox="1"/>
          <p:nvPr/>
        </p:nvSpPr>
        <p:spPr>
          <a:xfrm>
            <a:off x="304800" y="990600"/>
            <a:ext cx="8763000" cy="5262979"/>
          </a:xfrm>
          <a:prstGeom prst="rect">
            <a:avLst/>
          </a:prstGeom>
          <a:noFill/>
        </p:spPr>
        <p:txBody>
          <a:bodyPr wrap="square" rtlCol="0">
            <a:spAutoFit/>
          </a:bodyPr>
          <a:lstStyle/>
          <a:p>
            <a:pPr marL="285750" indent="-285750">
              <a:buFont typeface="Arial" pitchFamily="34" charset="0"/>
              <a:buChar char="•"/>
            </a:pPr>
            <a:r>
              <a:rPr lang="en-US" sz="2400" dirty="0">
                <a:solidFill>
                  <a:prstClr val="black"/>
                </a:solidFill>
              </a:rPr>
              <a:t>In 10-min: </a:t>
            </a:r>
          </a:p>
          <a:p>
            <a:pPr marL="742950" lvl="1" indent="-285750">
              <a:buFont typeface="Arial" pitchFamily="34" charset="0"/>
              <a:buChar char="•"/>
            </a:pPr>
            <a:r>
              <a:rPr lang="en-US" sz="2400" dirty="0">
                <a:solidFill>
                  <a:prstClr val="black"/>
                </a:solidFill>
              </a:rPr>
              <a:t>1 Full Disk +</a:t>
            </a:r>
          </a:p>
          <a:p>
            <a:pPr marL="742950" lvl="1" indent="-285750">
              <a:buFont typeface="Arial" pitchFamily="34" charset="0"/>
              <a:buChar char="•"/>
            </a:pPr>
            <a:r>
              <a:rPr lang="en-US" sz="2400" dirty="0">
                <a:solidFill>
                  <a:prstClr val="black"/>
                </a:solidFill>
              </a:rPr>
              <a:t>2 CONUS +</a:t>
            </a:r>
          </a:p>
          <a:p>
            <a:pPr marL="742950" lvl="1" indent="-285750">
              <a:buFont typeface="Arial" pitchFamily="34" charset="0"/>
              <a:buChar char="•"/>
            </a:pPr>
            <a:r>
              <a:rPr lang="en-US" sz="2400" dirty="0">
                <a:solidFill>
                  <a:prstClr val="black"/>
                </a:solidFill>
              </a:rPr>
              <a:t>20 </a:t>
            </a:r>
            <a:r>
              <a:rPr lang="en-US" sz="2400" dirty="0" err="1">
                <a:solidFill>
                  <a:prstClr val="black"/>
                </a:solidFill>
              </a:rPr>
              <a:t>Meso</a:t>
            </a:r>
            <a:r>
              <a:rPr lang="en-US" sz="2400" dirty="0">
                <a:solidFill>
                  <a:prstClr val="black"/>
                </a:solidFill>
              </a:rPr>
              <a:t>-scale</a:t>
            </a:r>
            <a:br>
              <a:rPr lang="en-US" sz="2400" dirty="0">
                <a:solidFill>
                  <a:prstClr val="black"/>
                </a:solidFill>
              </a:rPr>
            </a:br>
            <a:endParaRPr lang="en-US" sz="2400" dirty="0">
              <a:solidFill>
                <a:prstClr val="black"/>
              </a:solidFill>
            </a:endParaRPr>
          </a:p>
          <a:p>
            <a:pPr marL="285750" indent="-285750">
              <a:buFont typeface="Arial" pitchFamily="34" charset="0"/>
              <a:buChar char="•"/>
            </a:pPr>
            <a:r>
              <a:rPr lang="en-US" sz="2400" dirty="0">
                <a:solidFill>
                  <a:prstClr val="black"/>
                </a:solidFill>
              </a:rPr>
              <a:t>The 10-min Full Disk would offer synergy with other geos and improved AMVs outside of CONUS, plus still allow for </a:t>
            </a:r>
            <a:r>
              <a:rPr lang="en-US" sz="2400" dirty="0" err="1">
                <a:solidFill>
                  <a:prstClr val="black"/>
                </a:solidFill>
              </a:rPr>
              <a:t>meso</a:t>
            </a:r>
            <a:r>
              <a:rPr lang="en-US" sz="2400" dirty="0">
                <a:solidFill>
                  <a:prstClr val="black"/>
                </a:solidFill>
              </a:rPr>
              <a:t>-scale observations. </a:t>
            </a:r>
          </a:p>
          <a:p>
            <a:pPr marL="285750" indent="-285750">
              <a:buFont typeface="Arial" pitchFamily="34" charset="0"/>
              <a:buChar char="•"/>
            </a:pPr>
            <a:endParaRPr lang="en-US" sz="2400" dirty="0">
              <a:solidFill>
                <a:prstClr val="black"/>
              </a:solidFill>
            </a:endParaRPr>
          </a:p>
          <a:p>
            <a:pPr marL="285750" indent="-285750">
              <a:buFont typeface="Arial" pitchFamily="34" charset="0"/>
              <a:buChar char="•"/>
            </a:pPr>
            <a:r>
              <a:rPr lang="en-US" sz="2400" dirty="0">
                <a:solidFill>
                  <a:prstClr val="black"/>
                </a:solidFill>
              </a:rPr>
              <a:t>This draft mode 6 ideally could be tested during PLPT (Post Launch Products Test).</a:t>
            </a:r>
          </a:p>
          <a:p>
            <a:pPr marL="285750" indent="-285750">
              <a:buFont typeface="Arial" pitchFamily="34" charset="0"/>
              <a:buChar char="•"/>
            </a:pPr>
            <a:endParaRPr lang="en-US" sz="2400" dirty="0">
              <a:solidFill>
                <a:prstClr val="black"/>
              </a:solidFill>
            </a:endParaRPr>
          </a:p>
          <a:p>
            <a:pPr marL="285750" indent="-285750">
              <a:buFont typeface="Arial" pitchFamily="34" charset="0"/>
              <a:buChar char="•"/>
            </a:pPr>
            <a:r>
              <a:rPr lang="en-US" sz="2400" dirty="0">
                <a:solidFill>
                  <a:prstClr val="black"/>
                </a:solidFill>
              </a:rPr>
              <a:t>This mode should be easier to implement at the Ground System, because the scan sectors are the same size/locations as in mode 3. </a:t>
            </a:r>
          </a:p>
        </p:txBody>
      </p:sp>
      <p:sp>
        <p:nvSpPr>
          <p:cNvPr id="4" name="Slide Number Placeholder 3"/>
          <p:cNvSpPr>
            <a:spLocks noGrp="1"/>
          </p:cNvSpPr>
          <p:nvPr>
            <p:ph type="sldNum" sz="quarter" idx="12"/>
          </p:nvPr>
        </p:nvSpPr>
        <p:spPr/>
        <p:txBody>
          <a:bodyPr/>
          <a:lstStyle/>
          <a:p>
            <a:fld id="{585A1C52-93DC-4A90-ADF1-DF20450C18A0}" type="slidenum">
              <a:rPr lang="en-US" smtClean="0">
                <a:solidFill>
                  <a:prstClr val="black">
                    <a:tint val="75000"/>
                  </a:prstClr>
                </a:solidFill>
              </a:rPr>
              <a:pPr/>
              <a:t>34</a:t>
            </a:fld>
            <a:endParaRPr lang="en-US">
              <a:solidFill>
                <a:prstClr val="black">
                  <a:tint val="75000"/>
                </a:prstClr>
              </a:solidFill>
            </a:endParaRPr>
          </a:p>
        </p:txBody>
      </p:sp>
    </p:spTree>
    <p:extLst>
      <p:ext uri="{BB962C8B-B14F-4D97-AF65-F5344CB8AC3E}">
        <p14:creationId xmlns:p14="http://schemas.microsoft.com/office/powerpoint/2010/main" val="3513948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normAutofit fontScale="90000"/>
          </a:bodyPr>
          <a:lstStyle/>
          <a:p>
            <a:r>
              <a:rPr lang="en-US" i="1" dirty="0" smtClean="0"/>
              <a:t>Draft </a:t>
            </a:r>
            <a:r>
              <a:rPr lang="en-US" dirty="0"/>
              <a:t> Scan Mode </a:t>
            </a:r>
            <a:r>
              <a:rPr lang="en-US" dirty="0" smtClean="0"/>
              <a:t>”6” with </a:t>
            </a:r>
            <a:r>
              <a:rPr lang="en-US" u="sng" dirty="0" smtClean="0"/>
              <a:t>10-min</a:t>
            </a:r>
            <a:r>
              <a:rPr lang="en-US" dirty="0" smtClean="0"/>
              <a:t> FD</a:t>
            </a:r>
            <a:endParaRPr lang="en-US" dirty="0"/>
          </a:p>
        </p:txBody>
      </p:sp>
      <p:sp>
        <p:nvSpPr>
          <p:cNvPr id="3" name="TextBox 2"/>
          <p:cNvSpPr txBox="1"/>
          <p:nvPr/>
        </p:nvSpPr>
        <p:spPr>
          <a:xfrm>
            <a:off x="3054167" y="6503908"/>
            <a:ext cx="3118033" cy="369332"/>
          </a:xfrm>
          <a:prstGeom prst="rect">
            <a:avLst/>
          </a:prstGeom>
          <a:noFill/>
        </p:spPr>
        <p:txBody>
          <a:bodyPr wrap="none" rtlCol="0">
            <a:spAutoFit/>
          </a:bodyPr>
          <a:lstStyle/>
          <a:p>
            <a:r>
              <a:rPr lang="en-US" dirty="0">
                <a:solidFill>
                  <a:prstClr val="black"/>
                </a:solidFill>
              </a:rPr>
              <a:t>Time-time diagram from </a:t>
            </a:r>
            <a:r>
              <a:rPr lang="en-US" dirty="0" err="1">
                <a:solidFill>
                  <a:prstClr val="black"/>
                </a:solidFill>
              </a:rPr>
              <a:t>Exelis</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585A1C52-93DC-4A90-ADF1-DF20450C18A0}" type="slidenum">
              <a:rPr lang="en-US" smtClean="0">
                <a:solidFill>
                  <a:prstClr val="black">
                    <a:tint val="75000"/>
                  </a:prstClr>
                </a:solidFill>
              </a:rPr>
              <a:pPr/>
              <a:t>35</a:t>
            </a:fld>
            <a:endParaRPr lang="en-US">
              <a:solidFill>
                <a:prstClr val="black">
                  <a:tint val="75000"/>
                </a:prstClr>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98572"/>
            <a:ext cx="9144000" cy="4660855"/>
          </a:xfrm>
          <a:prstGeom prst="rect">
            <a:avLst/>
          </a:prstGeom>
        </p:spPr>
      </p:pic>
      <p:sp>
        <p:nvSpPr>
          <p:cNvPr id="7" name="TextBox 6"/>
          <p:cNvSpPr txBox="1"/>
          <p:nvPr/>
        </p:nvSpPr>
        <p:spPr>
          <a:xfrm>
            <a:off x="381000" y="5955268"/>
            <a:ext cx="5178854" cy="369332"/>
          </a:xfrm>
          <a:prstGeom prst="rect">
            <a:avLst/>
          </a:prstGeom>
          <a:noFill/>
        </p:spPr>
        <p:txBody>
          <a:bodyPr wrap="none" rtlCol="0">
            <a:spAutoFit/>
          </a:bodyPr>
          <a:lstStyle/>
          <a:p>
            <a:r>
              <a:rPr lang="en-US" dirty="0">
                <a:solidFill>
                  <a:prstClr val="black"/>
                </a:solidFill>
              </a:rPr>
              <a:t>Note less ‘white space’ than scan mode 3 (flex mode)</a:t>
            </a:r>
          </a:p>
        </p:txBody>
      </p:sp>
    </p:spTree>
    <p:extLst>
      <p:ext uri="{BB962C8B-B14F-4D97-AF65-F5344CB8AC3E}">
        <p14:creationId xmlns:p14="http://schemas.microsoft.com/office/powerpoint/2010/main" val="8217783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2"/>
          <p:cNvSpPr>
            <a:spLocks noGrp="1"/>
          </p:cNvSpPr>
          <p:nvPr>
            <p:ph type="title"/>
          </p:nvPr>
        </p:nvSpPr>
        <p:spPr/>
        <p:txBody>
          <a:bodyPr/>
          <a:lstStyle/>
          <a:p>
            <a:pPr eaLnBrk="1" hangingPunct="1"/>
            <a:r>
              <a:rPr lang="en-US" smtClean="0">
                <a:solidFill>
                  <a:srgbClr val="FFFF00"/>
                </a:solidFill>
              </a:rPr>
              <a:t>Outline</a:t>
            </a:r>
          </a:p>
        </p:txBody>
      </p:sp>
      <p:sp>
        <p:nvSpPr>
          <p:cNvPr id="104451" name="Content Placeholder 3"/>
          <p:cNvSpPr>
            <a:spLocks noGrp="1"/>
          </p:cNvSpPr>
          <p:nvPr>
            <p:ph idx="1"/>
          </p:nvPr>
        </p:nvSpPr>
        <p:spPr>
          <a:xfrm>
            <a:off x="381000" y="1219200"/>
            <a:ext cx="8229600" cy="4525963"/>
          </a:xfrm>
        </p:spPr>
        <p:txBody>
          <a:bodyPr/>
          <a:lstStyle/>
          <a:p>
            <a:pPr eaLnBrk="1" hangingPunct="1"/>
            <a:r>
              <a:rPr lang="en-US" dirty="0" smtClean="0">
                <a:solidFill>
                  <a:schemeClr val="bg1"/>
                </a:solidFill>
              </a:rPr>
              <a:t>History</a:t>
            </a:r>
          </a:p>
          <a:p>
            <a:pPr eaLnBrk="1" hangingPunct="1"/>
            <a:r>
              <a:rPr lang="en-US" dirty="0" smtClean="0">
                <a:solidFill>
                  <a:schemeClr val="bg1"/>
                </a:solidFill>
              </a:rPr>
              <a:t>GOES-R ABI</a:t>
            </a:r>
          </a:p>
          <a:p>
            <a:pPr lvl="1" eaLnBrk="1" hangingPunct="1"/>
            <a:r>
              <a:rPr lang="en-US" dirty="0">
                <a:solidFill>
                  <a:schemeClr val="bg1"/>
                </a:solidFill>
              </a:rPr>
              <a:t>Spectral</a:t>
            </a:r>
          </a:p>
          <a:p>
            <a:pPr lvl="1" eaLnBrk="1" hangingPunct="1"/>
            <a:r>
              <a:rPr lang="en-US" dirty="0">
                <a:solidFill>
                  <a:schemeClr val="bg1"/>
                </a:solidFill>
              </a:rPr>
              <a:t>Spatial</a:t>
            </a:r>
          </a:p>
          <a:p>
            <a:pPr lvl="1" eaLnBrk="1" hangingPunct="1"/>
            <a:r>
              <a:rPr lang="en-US" dirty="0">
                <a:solidFill>
                  <a:schemeClr val="bg1"/>
                </a:solidFill>
              </a:rPr>
              <a:t>Temporal </a:t>
            </a:r>
            <a:endParaRPr lang="en-US" dirty="0" smtClean="0">
              <a:solidFill>
                <a:schemeClr val="bg1"/>
              </a:solidFill>
            </a:endParaRPr>
          </a:p>
          <a:p>
            <a:pPr eaLnBrk="1" hangingPunct="1"/>
            <a:r>
              <a:rPr lang="en-US" dirty="0" smtClean="0">
                <a:solidFill>
                  <a:srgbClr val="FFFF00"/>
                </a:solidFill>
              </a:rPr>
              <a:t>JMA AHI</a:t>
            </a:r>
            <a:endParaRPr lang="en-US" dirty="0">
              <a:solidFill>
                <a:srgbClr val="FFFF00"/>
              </a:solidFill>
            </a:endParaRPr>
          </a:p>
          <a:p>
            <a:pPr lvl="1" eaLnBrk="1" hangingPunct="1"/>
            <a:r>
              <a:rPr lang="en-US" dirty="0">
                <a:solidFill>
                  <a:schemeClr val="bg1"/>
                </a:solidFill>
              </a:rPr>
              <a:t>Spectral</a:t>
            </a:r>
          </a:p>
          <a:p>
            <a:pPr lvl="1" eaLnBrk="1" hangingPunct="1"/>
            <a:r>
              <a:rPr lang="en-US" dirty="0">
                <a:solidFill>
                  <a:schemeClr val="bg1"/>
                </a:solidFill>
              </a:rPr>
              <a:t>Spatial</a:t>
            </a:r>
          </a:p>
          <a:p>
            <a:pPr lvl="1" eaLnBrk="1" hangingPunct="1"/>
            <a:r>
              <a:rPr lang="en-US" dirty="0">
                <a:solidFill>
                  <a:schemeClr val="bg1"/>
                </a:solidFill>
              </a:rPr>
              <a:t>Temporal </a:t>
            </a:r>
            <a:endParaRPr lang="en-US" dirty="0" smtClean="0">
              <a:solidFill>
                <a:schemeClr val="bg1"/>
              </a:solidFill>
            </a:endParaRPr>
          </a:p>
          <a:p>
            <a:pPr eaLnBrk="1" hangingPunct="1"/>
            <a:r>
              <a:rPr lang="en-US" dirty="0" smtClean="0">
                <a:solidFill>
                  <a:schemeClr val="bg1"/>
                </a:solidFill>
              </a:rPr>
              <a:t>Summary</a:t>
            </a:r>
          </a:p>
        </p:txBody>
      </p:sp>
      <p:sp>
        <p:nvSpPr>
          <p:cNvPr id="104452"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F4914A6-2A92-4790-A36D-282932745CB9}" type="slidenum">
              <a:rPr lang="en-US" smtClean="0">
                <a:solidFill>
                  <a:srgbClr val="000000"/>
                </a:solidFill>
              </a:rPr>
              <a:pPr eaLnBrk="1" hangingPunct="1"/>
              <a:t>36</a:t>
            </a:fld>
            <a:endParaRPr lang="en-US" smtClean="0">
              <a:solidFill>
                <a:srgbClr val="000000"/>
              </a:solidFill>
            </a:endParaRPr>
          </a:p>
        </p:txBody>
      </p:sp>
      <p:sp>
        <p:nvSpPr>
          <p:cNvPr id="104453" name="TextBox 2"/>
          <p:cNvSpPr txBox="1">
            <a:spLocks noChangeArrowheads="1"/>
          </p:cNvSpPr>
          <p:nvPr/>
        </p:nvSpPr>
        <p:spPr bwMode="auto">
          <a:xfrm>
            <a:off x="7162800" y="6523038"/>
            <a:ext cx="154146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Lockheed Martin</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0394" y="1189038"/>
            <a:ext cx="3556000" cy="5334000"/>
          </a:xfrm>
          <a:prstGeom prst="rect">
            <a:avLst/>
          </a:prstGeom>
          <a:ln>
            <a:solidFill>
              <a:schemeClr val="tx1"/>
            </a:solidFill>
          </a:ln>
        </p:spPr>
      </p:pic>
    </p:spTree>
    <p:extLst>
      <p:ext uri="{BB962C8B-B14F-4D97-AF65-F5344CB8AC3E}">
        <p14:creationId xmlns:p14="http://schemas.microsoft.com/office/powerpoint/2010/main" val="33205785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827146" y="674583"/>
            <a:ext cx="6028417" cy="6060048"/>
          </a:xfrm>
          <a:prstGeom prst="rect">
            <a:avLst/>
          </a:prstGeom>
          <a:solidFill>
            <a:srgbClr val="EAE7E4"/>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83196326"/>
              </p:ext>
            </p:extLst>
          </p:nvPr>
        </p:nvGraphicFramePr>
        <p:xfrm>
          <a:off x="300061" y="1287685"/>
          <a:ext cx="8548242" cy="5304844"/>
        </p:xfrm>
        <a:graphic>
          <a:graphicData uri="http://schemas.openxmlformats.org/drawingml/2006/table">
            <a:tbl>
              <a:tblPr/>
              <a:tblGrid>
                <a:gridCol w="797757"/>
                <a:gridCol w="1739501"/>
                <a:gridCol w="1747686"/>
                <a:gridCol w="789572"/>
                <a:gridCol w="1268629"/>
                <a:gridCol w="2205097"/>
              </a:tblGrid>
              <a:tr h="64140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dk1"/>
                          </a:solidFill>
                          <a:effectLst/>
                          <a:latin typeface="+mn-lt"/>
                          <a:ea typeface="+mn-ea"/>
                          <a:cs typeface="Times New Roman" panose="02020603050405020304" pitchFamily="18" charset="0"/>
                        </a:rPr>
                        <a:t>AHI</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dk1"/>
                          </a:solidFill>
                          <a:effectLst/>
                          <a:latin typeface="+mn-lt"/>
                          <a:ea typeface="+mn-ea"/>
                          <a:cs typeface="Times New Roman" panose="02020603050405020304" pitchFamily="18" charset="0"/>
                        </a:rPr>
                        <a:t>Band</a:t>
                      </a:r>
                      <a:endParaRPr kumimoji="1" lang="en-US" altLang="ja-JP" sz="1200" b="1"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CB400">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AHI</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Approximate Central </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Wavelength (</a:t>
                      </a:r>
                      <a:r>
                        <a:rPr kumimoji="1" lang="en-US" altLang="ja-JP" sz="1200" b="1" i="0" u="none" strike="noStrike" cap="none" normalizeH="0" baseline="0" dirty="0" err="1" smtClean="0">
                          <a:ln>
                            <a:noFill/>
                          </a:ln>
                          <a:solidFill>
                            <a:schemeClr val="tx1"/>
                          </a:solidFill>
                          <a:effectLst/>
                          <a:latin typeface="+mn-lt"/>
                          <a:ea typeface="ＭＳ 明朝" pitchFamily="17" charset="-128"/>
                          <a:cs typeface="Times New Roman" panose="02020603050405020304" pitchFamily="18" charset="0"/>
                        </a:rPr>
                        <a:t>μm</a:t>
                      </a:r>
                      <a:r>
                        <a:rPr kumimoji="1" lang="en-US" altLang="ja-JP" sz="1200" b="1"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a:t>
                      </a:r>
                    </a:p>
                  </a:txBody>
                  <a:tcPr anchor="ctr" horzOverflow="overflow">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B400">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u="none" strike="noStrike" cap="none" normalizeH="0" baseline="0" dirty="0" smtClean="0">
                          <a:ln>
                            <a:noFill/>
                          </a:ln>
                          <a:effectLst/>
                          <a:latin typeface="+mn-lt"/>
                          <a:cs typeface="Times New Roman" panose="02020603050405020304" pitchFamily="18" charset="0"/>
                        </a:rPr>
                        <a:t>ABI</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u="none" strike="noStrike" cap="none" normalizeH="0" baseline="0" dirty="0" smtClean="0">
                          <a:ln>
                            <a:noFill/>
                          </a:ln>
                          <a:effectLst/>
                          <a:latin typeface="+mn-lt"/>
                          <a:cs typeface="Times New Roman" panose="02020603050405020304" pitchFamily="18" charset="0"/>
                        </a:rPr>
                        <a:t>Approximate Central </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u="none" strike="noStrike" cap="none" normalizeH="0" baseline="0" dirty="0" smtClean="0">
                          <a:ln>
                            <a:noFill/>
                          </a:ln>
                          <a:effectLst/>
                          <a:latin typeface="+mn-lt"/>
                          <a:cs typeface="Times New Roman" panose="02020603050405020304" pitchFamily="18" charset="0"/>
                        </a:rPr>
                        <a:t>Wavelength (</a:t>
                      </a:r>
                      <a:r>
                        <a:rPr kumimoji="1" lang="en-US" altLang="ja-JP" sz="1200" b="1" u="none" strike="noStrike" cap="none" normalizeH="0" baseline="0" dirty="0" err="1" smtClean="0">
                          <a:ln>
                            <a:noFill/>
                          </a:ln>
                          <a:effectLst/>
                          <a:latin typeface="+mn-lt"/>
                          <a:cs typeface="Times New Roman" panose="02020603050405020304" pitchFamily="18" charset="0"/>
                        </a:rPr>
                        <a:t>μm</a:t>
                      </a:r>
                      <a:r>
                        <a:rPr kumimoji="1" lang="en-US" altLang="ja-JP" sz="1200" b="1" u="none" strike="noStrike" cap="none" normalizeH="0" baseline="0" dirty="0" smtClean="0">
                          <a:ln>
                            <a:noFill/>
                          </a:ln>
                          <a:effectLst/>
                          <a:latin typeface="+mn-lt"/>
                          <a:cs typeface="Times New Roman" panose="02020603050405020304" pitchFamily="18" charset="0"/>
                        </a:rPr>
                        <a:t>)</a:t>
                      </a:r>
                      <a:endParaRPr kumimoji="1" lang="en-US" altLang="ja-JP" sz="1200" b="1"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CB400">
                        <a:lumMod val="40000"/>
                        <a:lumOff val="60000"/>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dk1"/>
                          </a:solidFill>
                          <a:effectLst/>
                          <a:latin typeface="+mn-lt"/>
                          <a:ea typeface="+mn-ea"/>
                          <a:cs typeface="Times New Roman" panose="02020603050405020304" pitchFamily="18" charset="0"/>
                        </a:rPr>
                        <a:t>ABI</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dk1"/>
                          </a:solidFill>
                          <a:effectLst/>
                          <a:latin typeface="+mn-lt"/>
                          <a:ea typeface="+mn-ea"/>
                          <a:cs typeface="Times New Roman" panose="02020603050405020304" pitchFamily="18" charset="0"/>
                        </a:rPr>
                        <a:t>Band</a:t>
                      </a:r>
                      <a:endParaRPr kumimoji="1" lang="en-US" altLang="ja-JP" sz="1200" b="1"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B400">
                        <a:lumMod val="40000"/>
                        <a:lumOff val="60000"/>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u="none" strike="noStrike" cap="none" normalizeH="0" baseline="0" dirty="0" smtClean="0">
                          <a:ln>
                            <a:noFill/>
                          </a:ln>
                          <a:effectLst/>
                          <a:latin typeface="+mn-lt"/>
                          <a:cs typeface="Times New Roman" panose="02020603050405020304" pitchFamily="18" charset="0"/>
                        </a:rPr>
                        <a:t>Type</a:t>
                      </a:r>
                      <a:endParaRPr kumimoji="1" lang="en-US" altLang="ja-JP" sz="1200" b="1"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B400">
                        <a:lumMod val="40000"/>
                        <a:lumOff val="60000"/>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u="none" strike="noStrike" cap="none" normalizeH="0" baseline="0" dirty="0" smtClean="0">
                          <a:ln>
                            <a:noFill/>
                          </a:ln>
                          <a:effectLst/>
                          <a:latin typeface="+mn-lt"/>
                          <a:cs typeface="Times New Roman" panose="02020603050405020304" pitchFamily="18" charset="0"/>
                        </a:rPr>
                        <a:t>Nickname</a:t>
                      </a:r>
                    </a:p>
                  </a:txBody>
                  <a:tcPr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B400">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solidFill>
                            <a:srgbClr val="0070C0"/>
                          </a:solidFill>
                          <a:effectLst/>
                          <a:latin typeface="+mn-lt"/>
                          <a:cs typeface="Times New Roman" panose="02020603050405020304" pitchFamily="18" charset="0"/>
                        </a:rPr>
                        <a:t>1</a:t>
                      </a:r>
                      <a:endParaRPr kumimoji="1" lang="en-US" altLang="ja-JP" sz="1200" b="0" i="0" u="none" strike="noStrike" cap="none" normalizeH="0" baseline="0" dirty="0" smtClean="0">
                        <a:ln>
                          <a:noFill/>
                        </a:ln>
                        <a:solidFill>
                          <a:srgbClr val="0070C0"/>
                        </a:solidFill>
                        <a:effectLst/>
                        <a:latin typeface="+mn-lt"/>
                        <a:ea typeface="ＭＳ 明朝" pitchFamily="17" charset="-128"/>
                        <a:cs typeface="Times New Roman" panose="02020603050405020304" pitchFamily="18" charset="0"/>
                      </a:endParaRPr>
                    </a:p>
                  </a:txBody>
                  <a:tcPr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solidFill>
                            <a:srgbClr val="0070C0"/>
                          </a:solidFill>
                          <a:effectLst/>
                          <a:latin typeface="+mn-lt"/>
                          <a:cs typeface="Times New Roman" panose="02020603050405020304" pitchFamily="18" charset="0"/>
                        </a:rPr>
                        <a:t>0.47</a:t>
                      </a:r>
                      <a:endParaRPr kumimoji="1" lang="en-US" altLang="ja-JP" sz="1200" b="0" i="0" u="none" strike="noStrike" cap="none" normalizeH="0" baseline="0" dirty="0" smtClean="0">
                        <a:ln>
                          <a:noFill/>
                        </a:ln>
                        <a:solidFill>
                          <a:srgbClr val="0070C0"/>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solidFill>
                            <a:srgbClr val="0070C0"/>
                          </a:solidFill>
                          <a:effectLst/>
                          <a:latin typeface="+mn-lt"/>
                          <a:cs typeface="Times New Roman" panose="02020603050405020304" pitchFamily="18" charset="0"/>
                        </a:rPr>
                        <a:t>0.47</a:t>
                      </a:r>
                      <a:endParaRPr kumimoji="1" lang="en-US" altLang="ja-JP" sz="1200" b="0" i="0" u="none" strike="noStrike" cap="none" normalizeH="0" baseline="0" dirty="0" smtClean="0">
                        <a:ln>
                          <a:noFill/>
                        </a:ln>
                        <a:solidFill>
                          <a:srgbClr val="0070C0"/>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0070C0"/>
                          </a:solidFill>
                          <a:effectLst/>
                          <a:latin typeface="+mn-lt"/>
                          <a:ea typeface="ＭＳ 明朝" pitchFamily="17" charset="-128"/>
                          <a:cs typeface="Times New Roman" panose="02020603050405020304" pitchFamily="18" charset="0"/>
                        </a:rPr>
                        <a:t>1</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0070C0"/>
                          </a:solidFill>
                          <a:effectLst/>
                          <a:latin typeface="+mn-lt"/>
                          <a:ea typeface="ＭＳ 明朝" pitchFamily="17" charset="-128"/>
                          <a:cs typeface="Times New Roman" panose="02020603050405020304" pitchFamily="18" charset="0"/>
                        </a:rPr>
                        <a:t>Visible</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lang="en-US" sz="1200" dirty="0" smtClean="0">
                          <a:solidFill>
                            <a:srgbClr val="0070C0"/>
                          </a:solidFill>
                          <a:effectLst/>
                          <a:latin typeface="+mn-lt"/>
                          <a:ea typeface="Arial"/>
                          <a:cs typeface="Times New Roman" panose="02020603050405020304" pitchFamily="18" charset="0"/>
                        </a:rPr>
                        <a:t>Blue</a:t>
                      </a:r>
                    </a:p>
                  </a:txBody>
                  <a:tcPr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solidFill>
                            <a:srgbClr val="00B050"/>
                          </a:solidFill>
                          <a:effectLst/>
                          <a:latin typeface="+mn-lt"/>
                          <a:cs typeface="Times New Roman" panose="02020603050405020304" pitchFamily="18" charset="0"/>
                        </a:rPr>
                        <a:t>2</a:t>
                      </a:r>
                      <a:endParaRPr kumimoji="1" lang="en-US" altLang="ja-JP" sz="1200" b="0" i="0" u="none" strike="noStrike" cap="none" normalizeH="0" baseline="0" dirty="0" smtClean="0">
                        <a:ln>
                          <a:noFill/>
                        </a:ln>
                        <a:solidFill>
                          <a:srgbClr val="00B050"/>
                        </a:solidFill>
                        <a:effectLst/>
                        <a:latin typeface="+mn-lt"/>
                        <a:ea typeface="ＭＳ 明朝" pitchFamily="17" charset="-128"/>
                        <a:cs typeface="Times New Roman" panose="02020603050405020304" pitchFamily="18" charset="0"/>
                      </a:endParaRPr>
                    </a:p>
                  </a:txBody>
                  <a:tcPr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solidFill>
                            <a:srgbClr val="00B050"/>
                          </a:solidFill>
                          <a:effectLst/>
                          <a:latin typeface="+mn-lt"/>
                          <a:cs typeface="Times New Roman" panose="02020603050405020304" pitchFamily="18" charset="0"/>
                        </a:rPr>
                        <a:t>0.51</a:t>
                      </a:r>
                      <a:endParaRPr kumimoji="1" lang="en-US" altLang="ja-JP" sz="1200" b="0" i="0" u="none" strike="noStrike" cap="none" normalizeH="0" baseline="0" dirty="0" smtClean="0">
                        <a:ln>
                          <a:noFill/>
                        </a:ln>
                        <a:solidFill>
                          <a:srgbClr val="00B050"/>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solidFill>
                            <a:srgbClr val="00B050"/>
                          </a:solidFill>
                          <a:effectLst/>
                          <a:latin typeface="+mn-lt"/>
                          <a:cs typeface="Times New Roman" panose="02020603050405020304" pitchFamily="18" charset="0"/>
                        </a:rPr>
                        <a:t> </a:t>
                      </a:r>
                      <a:endParaRPr kumimoji="1" lang="en-US" altLang="ja-JP" sz="1200" b="0" i="0" u="none" strike="noStrike" cap="none" normalizeH="0" baseline="0" dirty="0" smtClean="0">
                        <a:ln>
                          <a:noFill/>
                        </a:ln>
                        <a:solidFill>
                          <a:srgbClr val="00B050"/>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1" lang="en-US" altLang="ja-JP" sz="1200" b="0" i="0" u="none" strike="noStrike" cap="none" normalizeH="0" baseline="0" dirty="0" smtClean="0">
                        <a:ln>
                          <a:noFill/>
                        </a:ln>
                        <a:solidFill>
                          <a:srgbClr val="00B050"/>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rgbClr val="00B050"/>
                          </a:solidFill>
                          <a:effectLst/>
                          <a:latin typeface="+mn-lt"/>
                          <a:ea typeface="ＭＳ 明朝" pitchFamily="17" charset="-128"/>
                          <a:cs typeface="Times New Roman" panose="02020603050405020304" pitchFamily="18" charset="0"/>
                        </a:rPr>
                        <a:t>Visible</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00B050"/>
                          </a:solidFill>
                          <a:effectLst/>
                          <a:latin typeface="+mn-lt"/>
                          <a:ea typeface="ＭＳ 明朝" pitchFamily="17" charset="-128"/>
                          <a:cs typeface="Times New Roman" panose="02020603050405020304" pitchFamily="18" charset="0"/>
                        </a:rPr>
                        <a:t>Green</a:t>
                      </a:r>
                    </a:p>
                  </a:txBody>
                  <a:tcPr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solidFill>
                            <a:srgbClr val="FF0000"/>
                          </a:solidFill>
                          <a:effectLst/>
                          <a:latin typeface="+mn-lt"/>
                          <a:cs typeface="Times New Roman" panose="02020603050405020304" pitchFamily="18" charset="0"/>
                        </a:rPr>
                        <a:t>3</a:t>
                      </a:r>
                      <a:endParaRPr kumimoji="1" lang="en-US" altLang="ja-JP" sz="1200" b="0" i="0" u="none" strike="noStrike" cap="none" normalizeH="0" baseline="0" dirty="0" smtClean="0">
                        <a:ln>
                          <a:noFill/>
                        </a:ln>
                        <a:solidFill>
                          <a:srgbClr val="FF0000"/>
                        </a:solidFill>
                        <a:effectLst/>
                        <a:latin typeface="+mn-lt"/>
                        <a:ea typeface="ＭＳ 明朝" pitchFamily="17" charset="-128"/>
                        <a:cs typeface="Times New Roman" panose="02020603050405020304" pitchFamily="18" charset="0"/>
                      </a:endParaRPr>
                    </a:p>
                  </a:txBody>
                  <a:tcPr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solidFill>
                            <a:srgbClr val="FF0000"/>
                          </a:solidFill>
                          <a:effectLst/>
                          <a:latin typeface="+mn-lt"/>
                          <a:cs typeface="Times New Roman" panose="02020603050405020304" pitchFamily="18" charset="0"/>
                        </a:rPr>
                        <a:t>0.64</a:t>
                      </a:r>
                      <a:endParaRPr kumimoji="1" lang="en-US" altLang="ja-JP" sz="1200" b="0" i="0" u="none" strike="noStrike" cap="none" normalizeH="0" baseline="0" dirty="0" smtClean="0">
                        <a:ln>
                          <a:noFill/>
                        </a:ln>
                        <a:solidFill>
                          <a:srgbClr val="FF0000"/>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solidFill>
                            <a:srgbClr val="FF0000"/>
                          </a:solidFill>
                          <a:effectLst/>
                          <a:latin typeface="+mn-lt"/>
                          <a:cs typeface="Times New Roman" panose="02020603050405020304" pitchFamily="18" charset="0"/>
                        </a:rPr>
                        <a:t>0.64</a:t>
                      </a:r>
                      <a:endParaRPr kumimoji="1" lang="en-US" altLang="ja-JP" sz="1200" b="0" i="0" u="none" strike="noStrike" cap="none" normalizeH="0" baseline="0" dirty="0" smtClean="0">
                        <a:ln>
                          <a:noFill/>
                        </a:ln>
                        <a:solidFill>
                          <a:srgbClr val="FF0000"/>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FF0000"/>
                          </a:solidFill>
                          <a:effectLst/>
                          <a:latin typeface="+mn-lt"/>
                          <a:ea typeface="ＭＳ 明朝" pitchFamily="17" charset="-128"/>
                          <a:cs typeface="Times New Roman" panose="02020603050405020304" pitchFamily="18" charset="0"/>
                        </a:rPr>
                        <a:t>2</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rgbClr val="FF0000"/>
                          </a:solidFill>
                          <a:effectLst/>
                          <a:latin typeface="+mn-lt"/>
                          <a:ea typeface="ＭＳ 明朝" pitchFamily="17" charset="-128"/>
                          <a:cs typeface="Times New Roman" panose="02020603050405020304" pitchFamily="18" charset="0"/>
                        </a:rPr>
                        <a:t>Visible</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spcBef>
                          <a:spcPts val="0"/>
                        </a:spcBef>
                        <a:spcAft>
                          <a:spcPts val="0"/>
                        </a:spcAft>
                      </a:pPr>
                      <a:r>
                        <a:rPr lang="en-US" sz="1200" kern="50" dirty="0" smtClean="0">
                          <a:solidFill>
                            <a:srgbClr val="FF0000"/>
                          </a:solidFill>
                          <a:effectLst/>
                          <a:latin typeface="+mn-lt"/>
                          <a:ea typeface="DejaVu LGC Sans"/>
                          <a:cs typeface="Times New Roman" panose="02020603050405020304" pitchFamily="18" charset="0"/>
                        </a:rPr>
                        <a:t>Red</a:t>
                      </a:r>
                      <a:endParaRPr lang="en-US" sz="1200" kern="50" dirty="0">
                        <a:solidFill>
                          <a:srgbClr val="FF0000"/>
                        </a:solidFill>
                        <a:effectLst/>
                        <a:latin typeface="+mn-lt"/>
                        <a:ea typeface="DejaVu LGC Sans"/>
                        <a:cs typeface="Times New Roman" panose="02020603050405020304" pitchFamily="18"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4</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0.86</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u="none" strike="noStrike" cap="none" normalizeH="0" baseline="0" dirty="0" smtClean="0">
                          <a:ln>
                            <a:noFill/>
                          </a:ln>
                          <a:effectLst/>
                          <a:latin typeface="+mn-lt"/>
                          <a:cs typeface="Times New Roman" panose="02020603050405020304" pitchFamily="18" charset="0"/>
                        </a:rPr>
                        <a:t>0.86</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3</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Near-Infrared</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spcBef>
                          <a:spcPts val="0"/>
                        </a:spcBef>
                        <a:spcAft>
                          <a:spcPts val="0"/>
                        </a:spcAft>
                      </a:pPr>
                      <a:r>
                        <a:rPr lang="en-US" sz="1200" kern="50" dirty="0" smtClean="0">
                          <a:solidFill>
                            <a:schemeClr val="tx1"/>
                          </a:solidFill>
                          <a:effectLst/>
                          <a:latin typeface="+mn-lt"/>
                          <a:ea typeface="DejaVu LGC Sans"/>
                          <a:cs typeface="Times New Roman" panose="02020603050405020304" pitchFamily="18" charset="0"/>
                        </a:rPr>
                        <a:t>Veggie</a:t>
                      </a:r>
                      <a:endParaRPr lang="en-US" sz="1200" kern="50" dirty="0">
                        <a:solidFill>
                          <a:schemeClr val="tx1"/>
                        </a:solidFill>
                        <a:effectLst/>
                        <a:latin typeface="+mn-lt"/>
                        <a:ea typeface="DejaVu LGC Sans"/>
                        <a:cs typeface="Times New Roman" panose="02020603050405020304" pitchFamily="18"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r h="272234">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 </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1.4</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4</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Near-Infrared</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spcBef>
                          <a:spcPts val="0"/>
                        </a:spcBef>
                        <a:spcAft>
                          <a:spcPts val="0"/>
                        </a:spcAft>
                      </a:pPr>
                      <a:r>
                        <a:rPr lang="en-US" sz="1200" kern="50" dirty="0" smtClean="0">
                          <a:solidFill>
                            <a:schemeClr val="tx1"/>
                          </a:solidFill>
                          <a:effectLst/>
                          <a:latin typeface="+mn-lt"/>
                          <a:ea typeface="DejaVu LGC Sans"/>
                          <a:cs typeface="Times New Roman" panose="02020603050405020304" pitchFamily="18" charset="0"/>
                        </a:rPr>
                        <a:t>Cirrus</a:t>
                      </a:r>
                      <a:endParaRPr lang="en-US" sz="1200" kern="50" dirty="0">
                        <a:solidFill>
                          <a:schemeClr val="tx1"/>
                        </a:solidFill>
                        <a:effectLst/>
                        <a:latin typeface="+mn-lt"/>
                        <a:ea typeface="DejaVu LGC Sans"/>
                        <a:cs typeface="Times New Roman" panose="02020603050405020304" pitchFamily="18"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5</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1.6</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1.6</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5</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Near-Infrared</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spcBef>
                          <a:spcPts val="0"/>
                        </a:spcBef>
                        <a:spcAft>
                          <a:spcPts val="0"/>
                        </a:spcAft>
                      </a:pPr>
                      <a:r>
                        <a:rPr lang="en-US" sz="1200" kern="50" dirty="0" smtClean="0">
                          <a:effectLst/>
                          <a:latin typeface="+mn-lt"/>
                          <a:ea typeface="DejaVu LGC Sans"/>
                          <a:cs typeface="Times New Roman" panose="02020603050405020304" pitchFamily="18" charset="0"/>
                        </a:rPr>
                        <a:t>Snow/Ice</a:t>
                      </a:r>
                      <a:endParaRPr lang="en-US" sz="1200" kern="50" dirty="0">
                        <a:effectLst/>
                        <a:latin typeface="+mn-lt"/>
                        <a:ea typeface="DejaVu LGC Sans"/>
                        <a:cs typeface="Times New Roman" panose="02020603050405020304" pitchFamily="18"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6</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2.3</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2.2</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6</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Near-Infrared</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spcBef>
                          <a:spcPts val="0"/>
                        </a:spcBef>
                        <a:spcAft>
                          <a:spcPts val="0"/>
                        </a:spcAft>
                      </a:pPr>
                      <a:r>
                        <a:rPr lang="en-US" sz="1200" kern="50" dirty="0" smtClean="0">
                          <a:effectLst/>
                          <a:latin typeface="+mn-lt"/>
                          <a:ea typeface="DejaVu LGC Sans"/>
                          <a:cs typeface="Times New Roman" panose="02020603050405020304" pitchFamily="18" charset="0"/>
                        </a:rPr>
                        <a:t>Cloud Particle Size</a:t>
                      </a:r>
                      <a:endParaRPr lang="en-US" sz="1200" kern="50" dirty="0">
                        <a:effectLst/>
                        <a:latin typeface="+mn-lt"/>
                        <a:ea typeface="DejaVu LGC Sans"/>
                        <a:cs typeface="Times New Roman" panose="02020603050405020304" pitchFamily="18"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7</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3.9</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3.9</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7</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Infrared</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mn-lt"/>
                          <a:ea typeface="DejaVu LGC Sans"/>
                          <a:cs typeface="Times New Roman" panose="02020603050405020304" pitchFamily="18" charset="0"/>
                        </a:rPr>
                        <a:t>Shortwave Window</a:t>
                      </a:r>
                      <a:endParaRPr lang="en-US" sz="1200" kern="50" dirty="0">
                        <a:effectLst/>
                        <a:latin typeface="+mn-lt"/>
                        <a:ea typeface="DejaVu LGC Sans"/>
                        <a:cs typeface="Times New Roman" panose="02020603050405020304" pitchFamily="18"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8</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6.2</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6.2</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8</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Infrared</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mn-lt"/>
                          <a:ea typeface="DejaVu LGC Sans"/>
                          <a:cs typeface="Times New Roman" panose="02020603050405020304" pitchFamily="18" charset="0"/>
                        </a:rPr>
                        <a:t>Upper-level Water Vapor</a:t>
                      </a:r>
                      <a:endParaRPr lang="en-US" sz="1200" kern="50" dirty="0">
                        <a:effectLst/>
                        <a:latin typeface="+mn-lt"/>
                        <a:ea typeface="DejaVu LGC Sans"/>
                        <a:cs typeface="Times New Roman" panose="02020603050405020304" pitchFamily="18"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9</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6.9</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6.9</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9</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Infrared</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mn-lt"/>
                          <a:ea typeface="DejaVu LGC Sans"/>
                          <a:cs typeface="Times New Roman" panose="02020603050405020304" pitchFamily="18" charset="0"/>
                        </a:rPr>
                        <a:t>Mid-level Water Vapor</a:t>
                      </a:r>
                      <a:endParaRPr lang="en-US" sz="1200" kern="50" dirty="0">
                        <a:effectLst/>
                        <a:latin typeface="+mn-lt"/>
                        <a:ea typeface="DejaVu LGC Sans"/>
                        <a:cs typeface="Times New Roman" panose="02020603050405020304" pitchFamily="18"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10</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7.3</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7.3</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10</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Infrared</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mn-lt"/>
                          <a:ea typeface="DejaVu LGC Sans"/>
                          <a:cs typeface="Times New Roman" panose="02020603050405020304" pitchFamily="18" charset="0"/>
                        </a:rPr>
                        <a:t>Lower-level Water Vapor</a:t>
                      </a:r>
                      <a:endParaRPr lang="en-US" sz="1200" kern="50" dirty="0">
                        <a:effectLst/>
                        <a:latin typeface="+mn-lt"/>
                        <a:ea typeface="DejaVu LGC Sans"/>
                        <a:cs typeface="Times New Roman" panose="02020603050405020304" pitchFamily="18"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11</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8.6</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8.4</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11</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Infrared</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mn-lt"/>
                          <a:ea typeface="DejaVu LGC Sans"/>
                          <a:cs typeface="Times New Roman" panose="02020603050405020304" pitchFamily="18" charset="0"/>
                        </a:rPr>
                        <a:t>Cloud-Top</a:t>
                      </a:r>
                      <a:r>
                        <a:rPr lang="en-US" sz="1200" kern="50" baseline="0" dirty="0" smtClean="0">
                          <a:effectLst/>
                          <a:latin typeface="+mn-lt"/>
                          <a:ea typeface="DejaVu LGC Sans"/>
                          <a:cs typeface="Times New Roman" panose="02020603050405020304" pitchFamily="18" charset="0"/>
                        </a:rPr>
                        <a:t> Phase</a:t>
                      </a:r>
                      <a:endParaRPr lang="en-US" sz="1200" kern="50" dirty="0">
                        <a:effectLst/>
                        <a:latin typeface="+mn-lt"/>
                        <a:ea typeface="DejaVu LGC Sans"/>
                        <a:cs typeface="Times New Roman" panose="02020603050405020304" pitchFamily="18"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12</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9.6</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9.6</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12</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Infrared</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mn-lt"/>
                          <a:ea typeface="DejaVu LGC Sans"/>
                          <a:cs typeface="Times New Roman" panose="02020603050405020304" pitchFamily="18" charset="0"/>
                        </a:rPr>
                        <a:t>Ozone</a:t>
                      </a:r>
                      <a:endParaRPr lang="en-US" sz="1200" kern="50" dirty="0">
                        <a:effectLst/>
                        <a:latin typeface="+mn-lt"/>
                        <a:ea typeface="DejaVu LGC Sans"/>
                        <a:cs typeface="Times New Roman" panose="02020603050405020304" pitchFamily="18"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13</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10.4</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10.3</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13</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Infrared</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mn-lt"/>
                          <a:ea typeface="DejaVu LGC Sans"/>
                          <a:cs typeface="Times New Roman" panose="02020603050405020304" pitchFamily="18" charset="0"/>
                        </a:rPr>
                        <a:t>“Clean” </a:t>
                      </a:r>
                      <a:r>
                        <a:rPr lang="en-US" sz="1200" kern="50" baseline="0" dirty="0" err="1" smtClean="0">
                          <a:effectLst/>
                          <a:latin typeface="+mn-lt"/>
                          <a:ea typeface="DejaVu LGC Sans"/>
                          <a:cs typeface="Times New Roman" panose="02020603050405020304" pitchFamily="18" charset="0"/>
                        </a:rPr>
                        <a:t>Longwave</a:t>
                      </a:r>
                      <a:r>
                        <a:rPr lang="en-US" sz="1200" kern="50" baseline="0" dirty="0" smtClean="0">
                          <a:effectLst/>
                          <a:latin typeface="+mn-lt"/>
                          <a:ea typeface="DejaVu LGC Sans"/>
                          <a:cs typeface="Times New Roman" panose="02020603050405020304" pitchFamily="18" charset="0"/>
                        </a:rPr>
                        <a:t> W</a:t>
                      </a:r>
                      <a:r>
                        <a:rPr lang="en-US" sz="1200" kern="50" dirty="0" smtClean="0">
                          <a:effectLst/>
                          <a:latin typeface="+mn-lt"/>
                          <a:ea typeface="DejaVu LGC Sans"/>
                          <a:cs typeface="Times New Roman" panose="02020603050405020304" pitchFamily="18" charset="0"/>
                        </a:rPr>
                        <a:t>indow</a:t>
                      </a:r>
                      <a:endParaRPr lang="en-US" sz="1200" kern="50" dirty="0">
                        <a:effectLst/>
                        <a:latin typeface="+mn-lt"/>
                        <a:ea typeface="DejaVu LGC Sans"/>
                        <a:cs typeface="Times New Roman" panose="02020603050405020304" pitchFamily="18"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14</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11.2</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11.2</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14</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Infrared</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err="1" smtClean="0">
                          <a:effectLst/>
                          <a:latin typeface="+mn-lt"/>
                          <a:ea typeface="DejaVu LGC Sans"/>
                          <a:cs typeface="Times New Roman" panose="02020603050405020304" pitchFamily="18" charset="0"/>
                        </a:rPr>
                        <a:t>Longwave</a:t>
                      </a:r>
                      <a:r>
                        <a:rPr lang="en-US" sz="1200" kern="50" baseline="0" dirty="0" smtClean="0">
                          <a:effectLst/>
                          <a:latin typeface="+mn-lt"/>
                          <a:ea typeface="DejaVu LGC Sans"/>
                          <a:cs typeface="Times New Roman" panose="02020603050405020304" pitchFamily="18" charset="0"/>
                        </a:rPr>
                        <a:t> Window</a:t>
                      </a:r>
                      <a:endParaRPr lang="en-US" sz="1200" kern="50" dirty="0">
                        <a:effectLst/>
                        <a:latin typeface="+mn-lt"/>
                        <a:ea typeface="DejaVu LGC Sans"/>
                        <a:cs typeface="Times New Roman" panose="02020603050405020304" pitchFamily="18"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59096">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15</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12.4</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12.3</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15</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Infrared</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mn-lt"/>
                          <a:ea typeface="DejaVu LGC Sans"/>
                          <a:cs typeface="Times New Roman" panose="02020603050405020304" pitchFamily="18" charset="0"/>
                        </a:rPr>
                        <a:t>“Dirty” </a:t>
                      </a:r>
                      <a:r>
                        <a:rPr lang="en-US" sz="1200" kern="50" dirty="0" err="1" smtClean="0">
                          <a:effectLst/>
                          <a:latin typeface="+mn-lt"/>
                          <a:ea typeface="DejaVu LGC Sans"/>
                          <a:cs typeface="Times New Roman" panose="02020603050405020304" pitchFamily="18" charset="0"/>
                        </a:rPr>
                        <a:t>Longwave</a:t>
                      </a:r>
                      <a:r>
                        <a:rPr lang="en-US" sz="1200" kern="50" dirty="0" smtClean="0">
                          <a:effectLst/>
                          <a:latin typeface="+mn-lt"/>
                          <a:ea typeface="DejaVu LGC Sans"/>
                          <a:cs typeface="Times New Roman" panose="02020603050405020304" pitchFamily="18" charset="0"/>
                        </a:rPr>
                        <a:t> Window</a:t>
                      </a:r>
                      <a:endParaRPr lang="en-US" sz="1200" kern="50" dirty="0">
                        <a:effectLst/>
                        <a:latin typeface="+mn-lt"/>
                        <a:ea typeface="DejaVu LGC Sans"/>
                        <a:cs typeface="Times New Roman" panose="02020603050405020304" pitchFamily="18"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16</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13.3</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13.3</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16</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Infrared</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mn-lt"/>
                          <a:ea typeface="DejaVu LGC Sans"/>
                          <a:cs typeface="Times New Roman" panose="02020603050405020304" pitchFamily="18" charset="0"/>
                        </a:rPr>
                        <a:t>CO</a:t>
                      </a:r>
                      <a:r>
                        <a:rPr lang="en-US" sz="1200" kern="50" baseline="-25000" dirty="0" smtClean="0">
                          <a:effectLst/>
                          <a:latin typeface="+mn-lt"/>
                          <a:ea typeface="DejaVu LGC Sans"/>
                          <a:cs typeface="Times New Roman" panose="02020603050405020304" pitchFamily="18" charset="0"/>
                        </a:rPr>
                        <a:t>2</a:t>
                      </a:r>
                      <a:r>
                        <a:rPr lang="en-US" sz="1200" kern="50" baseline="0" dirty="0" smtClean="0">
                          <a:effectLst/>
                          <a:latin typeface="+mn-lt"/>
                          <a:ea typeface="DejaVu LGC Sans"/>
                          <a:cs typeface="Times New Roman" panose="02020603050405020304" pitchFamily="18" charset="0"/>
                        </a:rPr>
                        <a:t> </a:t>
                      </a:r>
                      <a:r>
                        <a:rPr lang="en-US" sz="1200" kern="50" baseline="0" dirty="0" err="1" smtClean="0">
                          <a:effectLst/>
                          <a:latin typeface="+mn-lt"/>
                          <a:ea typeface="DejaVu LGC Sans"/>
                          <a:cs typeface="Times New Roman" panose="02020603050405020304" pitchFamily="18" charset="0"/>
                        </a:rPr>
                        <a:t>Longwave</a:t>
                      </a:r>
                      <a:endParaRPr lang="en-US" sz="1200" kern="50" baseline="0" dirty="0">
                        <a:effectLst/>
                        <a:latin typeface="+mn-lt"/>
                        <a:ea typeface="DejaVu LGC Sans"/>
                        <a:cs typeface="Times New Roman" panose="02020603050405020304" pitchFamily="18"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r>
            </a:tbl>
          </a:graphicData>
        </a:graphic>
      </p:graphicFrame>
      <p:sp>
        <p:nvSpPr>
          <p:cNvPr id="2" name="Rectangle 1"/>
          <p:cNvSpPr/>
          <p:nvPr/>
        </p:nvSpPr>
        <p:spPr>
          <a:xfrm>
            <a:off x="2819886" y="667323"/>
            <a:ext cx="6028417" cy="6060048"/>
          </a:xfrm>
          <a:prstGeom prst="rect">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3" name="TextBox 2"/>
          <p:cNvSpPr txBox="1"/>
          <p:nvPr/>
        </p:nvSpPr>
        <p:spPr>
          <a:xfrm>
            <a:off x="2819886" y="826020"/>
            <a:ext cx="5737468" cy="461665"/>
          </a:xfrm>
          <a:prstGeom prst="rect">
            <a:avLst/>
          </a:prstGeom>
          <a:noFill/>
        </p:spPr>
        <p:txBody>
          <a:bodyPr wrap="none" rtlCol="0">
            <a:spAutoFit/>
          </a:bodyPr>
          <a:lstStyle/>
          <a:p>
            <a:pPr defTabSz="457200"/>
            <a:r>
              <a:rPr lang="en-US" sz="2400" b="1" dirty="0">
                <a:solidFill>
                  <a:prstClr val="black"/>
                </a:solidFill>
                <a:latin typeface="Corbel"/>
              </a:rPr>
              <a:t>Advanced Baseline Imager Spectral Bands</a:t>
            </a:r>
          </a:p>
        </p:txBody>
      </p:sp>
      <p:sp>
        <p:nvSpPr>
          <p:cNvPr id="6" name="Slide Number Placeholder 5"/>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rPr>
              <a:pPr/>
              <a:t>37</a:t>
            </a:fld>
            <a:endParaRPr lang="en-US">
              <a:solidFill>
                <a:prstClr val="black">
                  <a:lumMod val="85000"/>
                  <a:lumOff val="15000"/>
                </a:prstClr>
              </a:solidFill>
            </a:endParaRPr>
          </a:p>
        </p:txBody>
      </p:sp>
    </p:spTree>
    <p:extLst>
      <p:ext uri="{BB962C8B-B14F-4D97-AF65-F5344CB8AC3E}">
        <p14:creationId xmlns:p14="http://schemas.microsoft.com/office/powerpoint/2010/main" val="26167708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66FF"/>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76200" y="-152400"/>
            <a:ext cx="9220200" cy="1143000"/>
          </a:xfrm>
        </p:spPr>
        <p:txBody>
          <a:bodyPr/>
          <a:lstStyle/>
          <a:p>
            <a:r>
              <a:rPr lang="en-US" sz="3600" dirty="0" smtClean="0">
                <a:solidFill>
                  <a:srgbClr val="FFFF00"/>
                </a:solidFill>
              </a:rPr>
              <a:t>Japan’s Himawari launched and operational</a:t>
            </a:r>
            <a:endParaRPr lang="en-US" sz="3600" dirty="0">
              <a:solidFill>
                <a:srgbClr val="FFFF00"/>
              </a:solidFill>
            </a:endParaRPr>
          </a:p>
        </p:txBody>
      </p:sp>
      <p:sp>
        <p:nvSpPr>
          <p:cNvPr id="4" name="Content Placeholder 3"/>
          <p:cNvSpPr>
            <a:spLocks noGrp="1"/>
          </p:cNvSpPr>
          <p:nvPr>
            <p:ph idx="1"/>
          </p:nvPr>
        </p:nvSpPr>
        <p:spPr>
          <a:xfrm>
            <a:off x="55568" y="838200"/>
            <a:ext cx="3678232" cy="4525963"/>
          </a:xfrm>
        </p:spPr>
        <p:txBody>
          <a:bodyPr/>
          <a:lstStyle/>
          <a:p>
            <a:r>
              <a:rPr lang="en-US" sz="2400" dirty="0" smtClean="0">
                <a:solidFill>
                  <a:schemeClr val="bg1"/>
                </a:solidFill>
              </a:rPr>
              <a:t>Himawari-8 launched!</a:t>
            </a:r>
            <a:endParaRPr lang="en-US" sz="2400" dirty="0">
              <a:solidFill>
                <a:schemeClr val="bg1"/>
              </a:solidFill>
            </a:endParaRPr>
          </a:p>
          <a:p>
            <a:r>
              <a:rPr lang="en-US" sz="2400" dirty="0" smtClean="0">
                <a:solidFill>
                  <a:schemeClr val="bg1"/>
                </a:solidFill>
              </a:rPr>
              <a:t>7 </a:t>
            </a:r>
            <a:r>
              <a:rPr lang="en-US" sz="2400" dirty="0">
                <a:solidFill>
                  <a:schemeClr val="bg1"/>
                </a:solidFill>
              </a:rPr>
              <a:t>October </a:t>
            </a:r>
            <a:r>
              <a:rPr lang="en-US" sz="2400" dirty="0" smtClean="0">
                <a:solidFill>
                  <a:schemeClr val="bg1"/>
                </a:solidFill>
              </a:rPr>
              <a:t>2014</a:t>
            </a:r>
          </a:p>
          <a:p>
            <a:r>
              <a:rPr lang="en-US" sz="2400" dirty="0" smtClean="0">
                <a:solidFill>
                  <a:schemeClr val="bg1"/>
                </a:solidFill>
              </a:rPr>
              <a:t>16-band Advanced </a:t>
            </a:r>
            <a:r>
              <a:rPr lang="en-US" sz="2400" dirty="0" err="1" smtClean="0">
                <a:solidFill>
                  <a:schemeClr val="bg1"/>
                </a:solidFill>
              </a:rPr>
              <a:t>Himawari</a:t>
            </a:r>
            <a:r>
              <a:rPr lang="en-US" sz="2400" dirty="0" smtClean="0">
                <a:solidFill>
                  <a:schemeClr val="bg1"/>
                </a:solidFill>
              </a:rPr>
              <a:t> Imager (AHI)</a:t>
            </a:r>
          </a:p>
          <a:p>
            <a:r>
              <a:rPr lang="en-US" sz="2400" dirty="0" smtClean="0">
                <a:solidFill>
                  <a:schemeClr val="bg1"/>
                </a:solidFill>
              </a:rPr>
              <a:t>10-min Full Disk </a:t>
            </a:r>
          </a:p>
          <a:p>
            <a:r>
              <a:rPr lang="en-US" sz="2400" dirty="0" smtClean="0">
                <a:solidFill>
                  <a:schemeClr val="bg1"/>
                </a:solidFill>
              </a:rPr>
              <a:t>ABI-like </a:t>
            </a:r>
          </a:p>
          <a:p>
            <a:pPr lvl="1"/>
            <a:r>
              <a:rPr lang="en-US" sz="2000" dirty="0" smtClean="0">
                <a:solidFill>
                  <a:schemeClr val="bg1"/>
                </a:solidFill>
              </a:rPr>
              <a:t>15 of the 16 bands</a:t>
            </a:r>
          </a:p>
          <a:p>
            <a:r>
              <a:rPr lang="en-US" sz="2400" dirty="0" smtClean="0">
                <a:solidFill>
                  <a:schemeClr val="bg1"/>
                </a:solidFill>
              </a:rPr>
              <a:t>AHI built by </a:t>
            </a:r>
            <a:r>
              <a:rPr lang="en-US" sz="2400" dirty="0" err="1" smtClean="0">
                <a:solidFill>
                  <a:schemeClr val="bg1"/>
                </a:solidFill>
              </a:rPr>
              <a:t>Exelis</a:t>
            </a:r>
            <a:r>
              <a:rPr lang="en-US" sz="2400" dirty="0" smtClean="0">
                <a:solidFill>
                  <a:schemeClr val="bg1"/>
                </a:solidFill>
              </a:rPr>
              <a:t> </a:t>
            </a:r>
          </a:p>
          <a:p>
            <a:r>
              <a:rPr lang="en-US" sz="2400" dirty="0" smtClean="0">
                <a:solidFill>
                  <a:schemeClr val="bg1"/>
                </a:solidFill>
              </a:rPr>
              <a:t>Operational by JMA on July 7, 2015.</a:t>
            </a:r>
            <a:endParaRPr lang="en-US" sz="2400" dirty="0">
              <a:solidFill>
                <a:schemeClr val="bg1"/>
              </a:solidFill>
            </a:endParaRPr>
          </a:p>
        </p:txBody>
      </p:sp>
      <p:sp>
        <p:nvSpPr>
          <p:cNvPr id="2" name="Slide Number Placeholder 1"/>
          <p:cNvSpPr>
            <a:spLocks noGrp="1"/>
          </p:cNvSpPr>
          <p:nvPr>
            <p:ph type="sldNum" sz="quarter" idx="12"/>
          </p:nvPr>
        </p:nvSpPr>
        <p:spPr/>
        <p:txBody>
          <a:bodyPr/>
          <a:lstStyle/>
          <a:p>
            <a:pPr>
              <a:defRPr/>
            </a:pPr>
            <a:fld id="{D2ECD224-1A74-47C7-937F-D2AF1EDE567F}" type="slidenum">
              <a:rPr lang="en-US" smtClean="0"/>
              <a:pPr>
                <a:defRPr/>
              </a:pPr>
              <a:t>38</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5424" y="4648200"/>
            <a:ext cx="1378376" cy="205740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4200" t="4283" r="4708" b="2798"/>
          <a:stretch/>
        </p:blipFill>
        <p:spPr>
          <a:xfrm>
            <a:off x="3835841" y="3869243"/>
            <a:ext cx="5231959" cy="2873774"/>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4737" t="7609" r="4088" b="3579"/>
          <a:stretch/>
        </p:blipFill>
        <p:spPr>
          <a:xfrm>
            <a:off x="3835842" y="990600"/>
            <a:ext cx="5231958" cy="2744173"/>
          </a:xfrm>
          <a:prstGeom prst="rect">
            <a:avLst/>
          </a:prstGeom>
        </p:spPr>
      </p:pic>
      <p:sp>
        <p:nvSpPr>
          <p:cNvPr id="10" name="TextBox 9"/>
          <p:cNvSpPr txBox="1"/>
          <p:nvPr/>
        </p:nvSpPr>
        <p:spPr>
          <a:xfrm>
            <a:off x="5334000" y="2145268"/>
            <a:ext cx="2245166" cy="369332"/>
          </a:xfrm>
          <a:prstGeom prst="rect">
            <a:avLst/>
          </a:prstGeom>
          <a:noFill/>
        </p:spPr>
        <p:txBody>
          <a:bodyPr wrap="none" rtlCol="0">
            <a:spAutoFit/>
          </a:bodyPr>
          <a:lstStyle/>
          <a:p>
            <a:r>
              <a:rPr lang="en-US" dirty="0">
                <a:solidFill>
                  <a:srgbClr val="000000"/>
                </a:solidFill>
              </a:rPr>
              <a:t>Visible/near Infrared</a:t>
            </a:r>
          </a:p>
        </p:txBody>
      </p:sp>
      <p:sp>
        <p:nvSpPr>
          <p:cNvPr id="14" name="TextBox 13"/>
          <p:cNvSpPr txBox="1"/>
          <p:nvPr/>
        </p:nvSpPr>
        <p:spPr>
          <a:xfrm>
            <a:off x="5943600" y="5105400"/>
            <a:ext cx="979755" cy="369332"/>
          </a:xfrm>
          <a:prstGeom prst="rect">
            <a:avLst/>
          </a:prstGeom>
          <a:noFill/>
        </p:spPr>
        <p:txBody>
          <a:bodyPr wrap="none" rtlCol="0">
            <a:spAutoFit/>
          </a:bodyPr>
          <a:lstStyle/>
          <a:p>
            <a:r>
              <a:rPr lang="en-US" dirty="0">
                <a:solidFill>
                  <a:srgbClr val="000000"/>
                </a:solidFill>
              </a:rPr>
              <a:t>Infrared</a:t>
            </a:r>
          </a:p>
        </p:txBody>
      </p:sp>
    </p:spTree>
    <p:extLst>
      <p:ext uri="{BB962C8B-B14F-4D97-AF65-F5344CB8AC3E}">
        <p14:creationId xmlns:p14="http://schemas.microsoft.com/office/powerpoint/2010/main" val="34296208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AHI: Spectral (20-September-2015) </a:t>
            </a:r>
            <a:endParaRPr lang="en-US" dirty="0"/>
          </a:p>
        </p:txBody>
      </p:sp>
      <p:sp>
        <p:nvSpPr>
          <p:cNvPr id="4" name="Slide Number Placeholder 3"/>
          <p:cNvSpPr>
            <a:spLocks noGrp="1"/>
          </p:cNvSpPr>
          <p:nvPr>
            <p:ph type="sldNum" sz="quarter" idx="12"/>
          </p:nvPr>
        </p:nvSpPr>
        <p:spPr/>
        <p:txBody>
          <a:bodyPr/>
          <a:lstStyle/>
          <a:p>
            <a:fld id="{C122BBB9-C1AA-4DF3-BA90-8A99347896A6}" type="slidenum">
              <a:rPr lang="en-US" smtClean="0">
                <a:solidFill>
                  <a:prstClr val="black">
                    <a:tint val="75000"/>
                  </a:prstClr>
                </a:solidFill>
              </a:rPr>
              <a:pPr/>
              <a:t>39</a:t>
            </a:fld>
            <a:endParaRPr lang="en-US">
              <a:solidFill>
                <a:prstClr val="black">
                  <a:tint val="75000"/>
                </a:prstClr>
              </a:solidFill>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302" y="1094739"/>
            <a:ext cx="8957298" cy="5610861"/>
          </a:xfrm>
        </p:spPr>
      </p:pic>
    </p:spTree>
    <p:extLst>
      <p:ext uri="{BB962C8B-B14F-4D97-AF65-F5344CB8AC3E}">
        <p14:creationId xmlns:p14="http://schemas.microsoft.com/office/powerpoint/2010/main" val="15831990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457200" y="0"/>
            <a:ext cx="8229600" cy="1143000"/>
          </a:xfrm>
        </p:spPr>
        <p:txBody>
          <a:bodyPr/>
          <a:lstStyle/>
          <a:p>
            <a:pPr eaLnBrk="1" hangingPunct="1"/>
            <a:r>
              <a:rPr lang="en-US" dirty="0" smtClean="0">
                <a:solidFill>
                  <a:srgbClr val="FFFF00"/>
                </a:solidFill>
              </a:rPr>
              <a:t>1966: ATS-1 launched</a:t>
            </a:r>
          </a:p>
        </p:txBody>
      </p:sp>
      <p:sp>
        <p:nvSpPr>
          <p:cNvPr id="111619" name="Rectangle 3"/>
          <p:cNvSpPr>
            <a:spLocks noGrp="1" noChangeArrowheads="1"/>
          </p:cNvSpPr>
          <p:nvPr>
            <p:ph type="body" idx="1"/>
          </p:nvPr>
        </p:nvSpPr>
        <p:spPr>
          <a:xfrm>
            <a:off x="152400" y="944563"/>
            <a:ext cx="8686800" cy="4525962"/>
          </a:xfrm>
        </p:spPr>
        <p:txBody>
          <a:bodyPr/>
          <a:lstStyle/>
          <a:p>
            <a:pPr eaLnBrk="1" hangingPunct="1"/>
            <a:r>
              <a:rPr lang="en-US" sz="2800" dirty="0" smtClean="0">
                <a:solidFill>
                  <a:schemeClr val="bg1"/>
                </a:solidFill>
              </a:rPr>
              <a:t>Applications Technology Satellite (ATS)-1 was the first geostationary imager, launched 6 December  1966. Imaging instrument designer and SSEC co-founder, </a:t>
            </a:r>
            <a:r>
              <a:rPr lang="en-US" sz="2800" dirty="0" err="1" smtClean="0">
                <a:solidFill>
                  <a:schemeClr val="bg1"/>
                </a:solidFill>
              </a:rPr>
              <a:t>Verner</a:t>
            </a:r>
            <a:r>
              <a:rPr lang="en-US" sz="2800" dirty="0" smtClean="0">
                <a:solidFill>
                  <a:schemeClr val="bg1"/>
                </a:solidFill>
              </a:rPr>
              <a:t> E. Suomi, proclaimed, “</a:t>
            </a:r>
            <a:r>
              <a:rPr lang="en-US" sz="2800" i="1" dirty="0" smtClean="0">
                <a:solidFill>
                  <a:schemeClr val="bg1"/>
                </a:solidFill>
              </a:rPr>
              <a:t>the clouds move, not the earth</a:t>
            </a:r>
            <a:r>
              <a:rPr lang="en-US" sz="2800" dirty="0" smtClean="0">
                <a:solidFill>
                  <a:schemeClr val="bg1"/>
                </a:solidFill>
              </a:rPr>
              <a:t>”.</a:t>
            </a:r>
          </a:p>
        </p:txBody>
      </p:sp>
      <p:pic>
        <p:nvPicPr>
          <p:cNvPr id="111620" name="Picture 5" descr="first_ATS_00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3725" y="3429000"/>
            <a:ext cx="4540250" cy="302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1"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FDE87C6-9474-45FE-A658-FCC22618F65B}" type="slidenum">
              <a:rPr lang="en-US" smtClean="0">
                <a:solidFill>
                  <a:srgbClr val="000000"/>
                </a:solidFill>
              </a:rPr>
              <a:pPr eaLnBrk="1" hangingPunct="1"/>
              <a:t>4</a:t>
            </a:fld>
            <a:endParaRPr lang="en-US" smtClean="0">
              <a:solidFill>
                <a:srgbClr val="000000"/>
              </a:solidFill>
            </a:endParaRPr>
          </a:p>
        </p:txBody>
      </p:sp>
      <p:pic>
        <p:nvPicPr>
          <p:cNvPr id="111622"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3408363"/>
            <a:ext cx="4267200"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3" name="TextBox 2"/>
          <p:cNvSpPr txBox="1">
            <a:spLocks noChangeArrowheads="1"/>
          </p:cNvSpPr>
          <p:nvPr/>
        </p:nvSpPr>
        <p:spPr bwMode="auto">
          <a:xfrm>
            <a:off x="76200" y="3505200"/>
            <a:ext cx="2193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FFFFFF"/>
                </a:solidFill>
              </a:rPr>
              <a:t>11 December  1966</a:t>
            </a:r>
          </a:p>
        </p:txBody>
      </p:sp>
    </p:spTree>
    <p:extLst>
      <p:ext uri="{BB962C8B-B14F-4D97-AF65-F5344CB8AC3E}">
        <p14:creationId xmlns:p14="http://schemas.microsoft.com/office/powerpoint/2010/main" val="350943480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t>MTSAT vs AHI (Spatial)</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1" y="685800"/>
            <a:ext cx="6172199" cy="6161964"/>
          </a:xfrm>
        </p:spPr>
      </p:pic>
      <p:sp>
        <p:nvSpPr>
          <p:cNvPr id="4" name="Slide Number Placeholder 3"/>
          <p:cNvSpPr>
            <a:spLocks noGrp="1"/>
          </p:cNvSpPr>
          <p:nvPr>
            <p:ph type="sldNum" sz="quarter" idx="12"/>
          </p:nvPr>
        </p:nvSpPr>
        <p:spPr/>
        <p:txBody>
          <a:bodyPr/>
          <a:lstStyle/>
          <a:p>
            <a:fld id="{C122BBB9-C1AA-4DF3-BA90-8A99347896A6}" type="slidenum">
              <a:rPr lang="en-US" smtClean="0">
                <a:solidFill>
                  <a:prstClr val="black">
                    <a:tint val="75000"/>
                  </a:prstClr>
                </a:solidFill>
              </a:rPr>
              <a:pPr/>
              <a:t>40</a:t>
            </a:fld>
            <a:endParaRPr lang="en-US">
              <a:solidFill>
                <a:prstClr val="black">
                  <a:tint val="75000"/>
                </a:prstClr>
              </a:solidFill>
            </a:endParaRPr>
          </a:p>
        </p:txBody>
      </p:sp>
      <p:sp>
        <p:nvSpPr>
          <p:cNvPr id="6" name="TextBox 5"/>
          <p:cNvSpPr txBox="1"/>
          <p:nvPr/>
        </p:nvSpPr>
        <p:spPr>
          <a:xfrm>
            <a:off x="304800" y="5867400"/>
            <a:ext cx="824265" cy="369332"/>
          </a:xfrm>
          <a:prstGeom prst="rect">
            <a:avLst/>
          </a:prstGeom>
          <a:noFill/>
        </p:spPr>
        <p:txBody>
          <a:bodyPr wrap="none" rtlCol="0">
            <a:spAutoFit/>
          </a:bodyPr>
          <a:lstStyle/>
          <a:p>
            <a:r>
              <a:rPr lang="en-US" dirty="0" err="1" smtClean="0"/>
              <a:t>Rinjani</a:t>
            </a:r>
            <a:endParaRPr lang="en-US" dirty="0"/>
          </a:p>
        </p:txBody>
      </p:sp>
    </p:spTree>
    <p:extLst>
      <p:ext uri="{BB962C8B-B14F-4D97-AF65-F5344CB8AC3E}">
        <p14:creationId xmlns:p14="http://schemas.microsoft.com/office/powerpoint/2010/main" val="37684371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MTSAT vs AHI </a:t>
            </a:r>
            <a:r>
              <a:rPr lang="en-US" dirty="0" smtClean="0"/>
              <a:t>(Temporal)</a:t>
            </a:r>
            <a:endParaRPr lang="en-US" dirty="0"/>
          </a:p>
        </p:txBody>
      </p:sp>
      <p:sp>
        <p:nvSpPr>
          <p:cNvPr id="4" name="Slide Number Placeholder 3"/>
          <p:cNvSpPr>
            <a:spLocks noGrp="1"/>
          </p:cNvSpPr>
          <p:nvPr>
            <p:ph type="sldNum" sz="quarter" idx="12"/>
          </p:nvPr>
        </p:nvSpPr>
        <p:spPr/>
        <p:txBody>
          <a:bodyPr/>
          <a:lstStyle/>
          <a:p>
            <a:fld id="{C122BBB9-C1AA-4DF3-BA90-8A99347896A6}" type="slidenum">
              <a:rPr lang="en-US" smtClean="0">
                <a:solidFill>
                  <a:prstClr val="black">
                    <a:tint val="75000"/>
                  </a:prstClr>
                </a:solidFill>
              </a:rPr>
              <a:pPr/>
              <a:t>41</a:t>
            </a:fld>
            <a:endParaRPr lang="en-US">
              <a:solidFill>
                <a:prstClr val="black">
                  <a:tint val="75000"/>
                </a:prstClr>
              </a:solidFill>
            </a:endParaRP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804071"/>
            <a:ext cx="8229600" cy="4118220"/>
          </a:xfrm>
        </p:spPr>
      </p:pic>
      <p:sp>
        <p:nvSpPr>
          <p:cNvPr id="8" name="TextBox 7"/>
          <p:cNvSpPr txBox="1"/>
          <p:nvPr/>
        </p:nvSpPr>
        <p:spPr>
          <a:xfrm>
            <a:off x="762000" y="6400800"/>
            <a:ext cx="920445" cy="369332"/>
          </a:xfrm>
          <a:prstGeom prst="rect">
            <a:avLst/>
          </a:prstGeom>
          <a:noFill/>
        </p:spPr>
        <p:txBody>
          <a:bodyPr wrap="none" rtlCol="0">
            <a:spAutoFit/>
          </a:bodyPr>
          <a:lstStyle/>
          <a:p>
            <a:r>
              <a:rPr lang="en-US" dirty="0" err="1" smtClean="0"/>
              <a:t>Manum</a:t>
            </a:r>
            <a:endParaRPr lang="en-US" dirty="0"/>
          </a:p>
        </p:txBody>
      </p:sp>
    </p:spTree>
    <p:extLst>
      <p:ext uri="{BB962C8B-B14F-4D97-AF65-F5344CB8AC3E}">
        <p14:creationId xmlns:p14="http://schemas.microsoft.com/office/powerpoint/2010/main" val="403932298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0335" y="0"/>
            <a:ext cx="6883330" cy="6858000"/>
          </a:xfrm>
          <a:prstGeom prst="rect">
            <a:avLst/>
          </a:prstGeom>
        </p:spPr>
      </p:pic>
      <p:sp>
        <p:nvSpPr>
          <p:cNvPr id="2" name="Title 1"/>
          <p:cNvSpPr>
            <a:spLocks noGrp="1"/>
          </p:cNvSpPr>
          <p:nvPr>
            <p:ph type="title"/>
          </p:nvPr>
        </p:nvSpPr>
        <p:spPr>
          <a:xfrm>
            <a:off x="-990600" y="-228600"/>
            <a:ext cx="9601200" cy="1143000"/>
          </a:xfrm>
        </p:spPr>
        <p:txBody>
          <a:bodyPr/>
          <a:lstStyle/>
          <a:p>
            <a:r>
              <a:rPr lang="en-US" sz="3600" dirty="0" smtClean="0">
                <a:solidFill>
                  <a:srgbClr val="FFFF00"/>
                </a:solidFill>
              </a:rPr>
              <a:t>Japan’s Advanced Himawari Imager</a:t>
            </a:r>
            <a:endParaRPr lang="en-US" sz="3600" dirty="0">
              <a:solidFill>
                <a:srgbClr val="FFFF00"/>
              </a:solidFill>
            </a:endParaRPr>
          </a:p>
        </p:txBody>
      </p:sp>
      <p:sp>
        <p:nvSpPr>
          <p:cNvPr id="3" name="Content Placeholder 2"/>
          <p:cNvSpPr>
            <a:spLocks noGrp="1"/>
          </p:cNvSpPr>
          <p:nvPr>
            <p:ph sz="half" idx="1"/>
          </p:nvPr>
        </p:nvSpPr>
        <p:spPr>
          <a:xfrm>
            <a:off x="6858000" y="6019800"/>
            <a:ext cx="2286000" cy="533400"/>
          </a:xfrm>
        </p:spPr>
        <p:txBody>
          <a:bodyPr/>
          <a:lstStyle/>
          <a:p>
            <a:pPr marL="0" indent="0">
              <a:buNone/>
            </a:pPr>
            <a:r>
              <a:rPr lang="en-US" sz="1600" dirty="0" smtClean="0">
                <a:solidFill>
                  <a:schemeClr val="bg1"/>
                </a:solidFill>
              </a:rPr>
              <a:t>S. Miller (CIRA) </a:t>
            </a:r>
            <a:r>
              <a:rPr lang="en-US" sz="1600" dirty="0">
                <a:solidFill>
                  <a:schemeClr val="bg1"/>
                </a:solidFill>
              </a:rPr>
              <a:t>on behalf of the </a:t>
            </a:r>
            <a:r>
              <a:rPr lang="en-US" sz="1600" dirty="0" smtClean="0">
                <a:solidFill>
                  <a:schemeClr val="bg1"/>
                </a:solidFill>
              </a:rPr>
              <a:t>GOES-R AWG Imagery </a:t>
            </a:r>
            <a:r>
              <a:rPr lang="en-US" sz="1600" dirty="0">
                <a:solidFill>
                  <a:schemeClr val="bg1"/>
                </a:solidFill>
              </a:rPr>
              <a:t>Team</a:t>
            </a:r>
          </a:p>
        </p:txBody>
      </p:sp>
      <p:sp>
        <p:nvSpPr>
          <p:cNvPr id="5" name="Slide Number Placeholder 4"/>
          <p:cNvSpPr>
            <a:spLocks noGrp="1"/>
          </p:cNvSpPr>
          <p:nvPr>
            <p:ph type="sldNum" sz="quarter" idx="12"/>
          </p:nvPr>
        </p:nvSpPr>
        <p:spPr/>
        <p:txBody>
          <a:bodyPr/>
          <a:lstStyle/>
          <a:p>
            <a:pPr>
              <a:defRPr/>
            </a:pPr>
            <a:fld id="{CC7E65C8-2C22-4AE6-98B5-BCD7AD56F3B5}" type="slidenum">
              <a:rPr lang="en-US" smtClean="0"/>
              <a:pPr>
                <a:defRPr/>
              </a:pPr>
              <a:t>42</a:t>
            </a:fld>
            <a:endParaRPr lang="en-US"/>
          </a:p>
        </p:txBody>
      </p:sp>
      <p:sp>
        <p:nvSpPr>
          <p:cNvPr id="7" name="Content Placeholder 2"/>
          <p:cNvSpPr>
            <a:spLocks noGrp="1"/>
          </p:cNvSpPr>
          <p:nvPr>
            <p:ph sz="half" idx="1"/>
          </p:nvPr>
        </p:nvSpPr>
        <p:spPr>
          <a:xfrm>
            <a:off x="42162" y="6096000"/>
            <a:ext cx="2286000" cy="381000"/>
          </a:xfrm>
        </p:spPr>
        <p:txBody>
          <a:bodyPr/>
          <a:lstStyle/>
          <a:p>
            <a:pPr marL="0" indent="0">
              <a:buNone/>
            </a:pPr>
            <a:r>
              <a:rPr lang="en-US" sz="1600" i="1" dirty="0" smtClean="0">
                <a:solidFill>
                  <a:schemeClr val="bg1"/>
                </a:solidFill>
              </a:rPr>
              <a:t>25-January-2015</a:t>
            </a:r>
          </a:p>
          <a:p>
            <a:pPr marL="0" indent="0">
              <a:buNone/>
            </a:pPr>
            <a:r>
              <a:rPr lang="en-US" sz="1600" i="1" dirty="0" smtClean="0">
                <a:solidFill>
                  <a:schemeClr val="bg1"/>
                </a:solidFill>
              </a:rPr>
              <a:t>02:30 UTC</a:t>
            </a:r>
            <a:endParaRPr lang="en-US" sz="1600" i="1" dirty="0">
              <a:solidFill>
                <a:schemeClr val="bg1"/>
              </a:solidFill>
            </a:endParaRPr>
          </a:p>
        </p:txBody>
      </p:sp>
    </p:spTree>
    <p:extLst>
      <p:ext uri="{BB962C8B-B14F-4D97-AF65-F5344CB8AC3E}">
        <p14:creationId xmlns:p14="http://schemas.microsoft.com/office/powerpoint/2010/main" val="184187059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2"/>
          <p:cNvSpPr>
            <a:spLocks noGrp="1"/>
          </p:cNvSpPr>
          <p:nvPr>
            <p:ph type="title"/>
          </p:nvPr>
        </p:nvSpPr>
        <p:spPr/>
        <p:txBody>
          <a:bodyPr/>
          <a:lstStyle/>
          <a:p>
            <a:pPr eaLnBrk="1" hangingPunct="1"/>
            <a:r>
              <a:rPr lang="en-US" dirty="0" smtClean="0">
                <a:solidFill>
                  <a:srgbClr val="FFFF00"/>
                </a:solidFill>
              </a:rPr>
              <a:t>Outline</a:t>
            </a:r>
          </a:p>
        </p:txBody>
      </p:sp>
      <p:sp>
        <p:nvSpPr>
          <p:cNvPr id="104452"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F4914A6-2A92-4790-A36D-282932745CB9}" type="slidenum">
              <a:rPr lang="en-US" smtClean="0">
                <a:solidFill>
                  <a:srgbClr val="000000"/>
                </a:solidFill>
              </a:rPr>
              <a:pPr eaLnBrk="1" hangingPunct="1"/>
              <a:t>43</a:t>
            </a:fld>
            <a:endParaRPr lang="en-US" smtClean="0">
              <a:solidFill>
                <a:srgbClr val="000000"/>
              </a:solidFill>
            </a:endParaRPr>
          </a:p>
        </p:txBody>
      </p:sp>
      <p:sp>
        <p:nvSpPr>
          <p:cNvPr id="104453" name="TextBox 2"/>
          <p:cNvSpPr txBox="1">
            <a:spLocks noChangeArrowheads="1"/>
          </p:cNvSpPr>
          <p:nvPr/>
        </p:nvSpPr>
        <p:spPr bwMode="auto">
          <a:xfrm>
            <a:off x="7162800" y="6523038"/>
            <a:ext cx="154146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Lockheed Martin</a:t>
            </a:r>
          </a:p>
        </p:txBody>
      </p:sp>
      <p:pic>
        <p:nvPicPr>
          <p:cNvPr id="10445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92153" y="2971801"/>
            <a:ext cx="6628047"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3"/>
          <p:cNvSpPr>
            <a:spLocks noGrp="1"/>
          </p:cNvSpPr>
          <p:nvPr>
            <p:ph idx="1"/>
          </p:nvPr>
        </p:nvSpPr>
        <p:spPr>
          <a:xfrm>
            <a:off x="381000" y="1219200"/>
            <a:ext cx="8229600" cy="4525963"/>
          </a:xfrm>
        </p:spPr>
        <p:txBody>
          <a:bodyPr/>
          <a:lstStyle/>
          <a:p>
            <a:pPr eaLnBrk="1" hangingPunct="1"/>
            <a:r>
              <a:rPr lang="en-US" dirty="0" smtClean="0">
                <a:solidFill>
                  <a:schemeClr val="bg1"/>
                </a:solidFill>
              </a:rPr>
              <a:t>History</a:t>
            </a:r>
          </a:p>
          <a:p>
            <a:pPr eaLnBrk="1" hangingPunct="1"/>
            <a:r>
              <a:rPr lang="en-US" dirty="0" smtClean="0">
                <a:solidFill>
                  <a:schemeClr val="bg1"/>
                </a:solidFill>
              </a:rPr>
              <a:t>GOES-R ABI</a:t>
            </a:r>
          </a:p>
          <a:p>
            <a:pPr lvl="1" eaLnBrk="1" hangingPunct="1"/>
            <a:r>
              <a:rPr lang="en-US" dirty="0">
                <a:solidFill>
                  <a:schemeClr val="bg1"/>
                </a:solidFill>
              </a:rPr>
              <a:t>Spectral</a:t>
            </a:r>
          </a:p>
          <a:p>
            <a:pPr lvl="1" eaLnBrk="1" hangingPunct="1"/>
            <a:r>
              <a:rPr lang="en-US" dirty="0">
                <a:solidFill>
                  <a:schemeClr val="bg1"/>
                </a:solidFill>
              </a:rPr>
              <a:t>Spatial</a:t>
            </a:r>
          </a:p>
          <a:p>
            <a:pPr lvl="1" eaLnBrk="1" hangingPunct="1"/>
            <a:r>
              <a:rPr lang="en-US" dirty="0">
                <a:solidFill>
                  <a:schemeClr val="bg1"/>
                </a:solidFill>
              </a:rPr>
              <a:t>Temporal </a:t>
            </a:r>
            <a:endParaRPr lang="en-US" dirty="0" smtClean="0">
              <a:solidFill>
                <a:schemeClr val="bg1"/>
              </a:solidFill>
            </a:endParaRPr>
          </a:p>
          <a:p>
            <a:pPr eaLnBrk="1" hangingPunct="1"/>
            <a:r>
              <a:rPr lang="en-US" dirty="0" smtClean="0">
                <a:solidFill>
                  <a:schemeClr val="bg1"/>
                </a:solidFill>
              </a:rPr>
              <a:t>JMA AHI</a:t>
            </a:r>
            <a:endParaRPr lang="en-US" dirty="0">
              <a:solidFill>
                <a:schemeClr val="bg1"/>
              </a:solidFill>
            </a:endParaRPr>
          </a:p>
          <a:p>
            <a:pPr lvl="1" eaLnBrk="1" hangingPunct="1"/>
            <a:r>
              <a:rPr lang="en-US" dirty="0">
                <a:solidFill>
                  <a:schemeClr val="bg1"/>
                </a:solidFill>
              </a:rPr>
              <a:t>Spectral</a:t>
            </a:r>
          </a:p>
          <a:p>
            <a:pPr lvl="1" eaLnBrk="1" hangingPunct="1"/>
            <a:r>
              <a:rPr lang="en-US" dirty="0">
                <a:solidFill>
                  <a:schemeClr val="bg1"/>
                </a:solidFill>
              </a:rPr>
              <a:t>Spatial</a:t>
            </a:r>
          </a:p>
          <a:p>
            <a:pPr lvl="1" eaLnBrk="1" hangingPunct="1"/>
            <a:r>
              <a:rPr lang="en-US" dirty="0">
                <a:solidFill>
                  <a:schemeClr val="bg1"/>
                </a:solidFill>
              </a:rPr>
              <a:t>Temporal </a:t>
            </a:r>
            <a:endParaRPr lang="en-US" dirty="0" smtClean="0">
              <a:solidFill>
                <a:schemeClr val="bg1"/>
              </a:solidFill>
            </a:endParaRPr>
          </a:p>
          <a:p>
            <a:pPr eaLnBrk="1" hangingPunct="1"/>
            <a:r>
              <a:rPr lang="en-US" dirty="0" smtClean="0">
                <a:solidFill>
                  <a:srgbClr val="FFFF00"/>
                </a:solidFill>
              </a:rPr>
              <a:t>Summary</a:t>
            </a:r>
          </a:p>
        </p:txBody>
      </p:sp>
    </p:spTree>
    <p:extLst>
      <p:ext uri="{BB962C8B-B14F-4D97-AF65-F5344CB8AC3E}">
        <p14:creationId xmlns:p14="http://schemas.microsoft.com/office/powerpoint/2010/main" val="416600799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0" y="-381000"/>
            <a:ext cx="9144000" cy="1143000"/>
          </a:xfrm>
        </p:spPr>
        <p:txBody>
          <a:bodyPr/>
          <a:lstStyle/>
          <a:p>
            <a:pPr eaLnBrk="1" hangingPunct="1"/>
            <a:r>
              <a:rPr lang="en-US" sz="2000" b="1" dirty="0" smtClean="0">
                <a:solidFill>
                  <a:srgbClr val="FFFF00"/>
                </a:solidFill>
              </a:rPr>
              <a:t>Approximate spectral and spatial resolutions of US GOES Imagers</a:t>
            </a:r>
          </a:p>
        </p:txBody>
      </p:sp>
      <p:graphicFrame>
        <p:nvGraphicFramePr>
          <p:cNvPr id="58371" name="Group 3"/>
          <p:cNvGraphicFramePr>
            <a:graphicFrameLocks noGrp="1"/>
          </p:cNvGraphicFramePr>
          <p:nvPr>
            <p:ph type="tbl" idx="1"/>
            <p:extLst>
              <p:ext uri="{D42A27DB-BD31-4B8C-83A1-F6EECF244321}">
                <p14:modId xmlns:p14="http://schemas.microsoft.com/office/powerpoint/2010/main" val="2422004971"/>
              </p:ext>
            </p:extLst>
          </p:nvPr>
        </p:nvGraphicFramePr>
        <p:xfrm>
          <a:off x="292101" y="434241"/>
          <a:ext cx="8686801" cy="6374110"/>
        </p:xfrm>
        <a:graphic>
          <a:graphicData uri="http://schemas.openxmlformats.org/drawingml/2006/table">
            <a:tbl>
              <a:tblPr/>
              <a:tblGrid>
                <a:gridCol w="1079499"/>
                <a:gridCol w="1219200"/>
                <a:gridCol w="1295400"/>
                <a:gridCol w="1295400"/>
                <a:gridCol w="1295400"/>
                <a:gridCol w="1295400"/>
                <a:gridCol w="1206502"/>
              </a:tblGrid>
              <a:tr h="49379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 Band Center (um)</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GOES-1/3</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GOES-4/7</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GOES-8/11</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GOES-12/13</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GOES-13/15</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GOES-R+</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0.47</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0.64</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pitchFamily="34" charset="0"/>
                        </a:rPr>
                        <a:t>0.86</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dirty="0" smtClean="0">
                          <a:ln>
                            <a:noFill/>
                          </a:ln>
                          <a:solidFill>
                            <a:srgbClr val="FFFF00"/>
                          </a:solidFill>
                          <a:effectLst/>
                          <a:latin typeface="Arial" pitchFamily="34" charset="0"/>
                        </a:rPr>
                        <a:t>1.6</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pitchFamily="34" charset="0"/>
                        </a:rPr>
                        <a:t>1.38</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dirty="0" smtClean="0">
                          <a:ln>
                            <a:noFill/>
                          </a:ln>
                          <a:solidFill>
                            <a:srgbClr val="FFFF00"/>
                          </a:solidFill>
                          <a:effectLst/>
                          <a:latin typeface="Arial" pitchFamily="34" charset="0"/>
                        </a:rPr>
                        <a:t> 2.2</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 3.9</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 6.2</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3677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~6.7</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cap="none" normalizeH="0" baseline="0" dirty="0" smtClean="0">
                          <a:ln>
                            <a:noFill/>
                          </a:ln>
                          <a:solidFill>
                            <a:schemeClr val="tx1"/>
                          </a:solidFill>
                          <a:effectLst/>
                          <a:latin typeface="Arial" pitchFamily="34" charset="0"/>
                        </a:rPr>
                        <a:t>14km</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 7.3</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 8.5</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9371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 9.7</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10.3</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11.2</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12.3</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13.3</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r>
            </a:tbl>
          </a:graphicData>
        </a:graphic>
      </p:graphicFrame>
      <p:sp>
        <p:nvSpPr>
          <p:cNvPr id="175235" name="Rectangle 131"/>
          <p:cNvSpPr>
            <a:spLocks noChangeAspect="1" noChangeArrowheads="1"/>
          </p:cNvSpPr>
          <p:nvPr/>
        </p:nvSpPr>
        <p:spPr bwMode="auto">
          <a:xfrm>
            <a:off x="4510088" y="1431925"/>
            <a:ext cx="92075" cy="9207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36" name="Rectangle 132"/>
          <p:cNvSpPr>
            <a:spLocks noChangeArrowheads="1"/>
          </p:cNvSpPr>
          <p:nvPr/>
        </p:nvSpPr>
        <p:spPr bwMode="auto">
          <a:xfrm>
            <a:off x="4373563" y="6065838"/>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37" name="Rectangle 133"/>
          <p:cNvSpPr>
            <a:spLocks noChangeArrowheads="1"/>
          </p:cNvSpPr>
          <p:nvPr/>
        </p:nvSpPr>
        <p:spPr bwMode="auto">
          <a:xfrm>
            <a:off x="4373563" y="5702300"/>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38" name="Rectangle 134"/>
          <p:cNvSpPr>
            <a:spLocks noChangeAspect="1" noChangeArrowheads="1"/>
          </p:cNvSpPr>
          <p:nvPr/>
        </p:nvSpPr>
        <p:spPr bwMode="auto">
          <a:xfrm>
            <a:off x="4191000" y="3657600"/>
            <a:ext cx="731838" cy="731838"/>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solidFill>
                  <a:srgbClr val="000000"/>
                </a:solidFill>
                <a:latin typeface="Times New Roman" pitchFamily="18" charset="0"/>
              </a:rPr>
              <a:t>8</a:t>
            </a:r>
          </a:p>
        </p:txBody>
      </p:sp>
      <p:sp>
        <p:nvSpPr>
          <p:cNvPr id="175239" name="Rectangle 135"/>
          <p:cNvSpPr>
            <a:spLocks noChangeArrowheads="1"/>
          </p:cNvSpPr>
          <p:nvPr/>
        </p:nvSpPr>
        <p:spPr bwMode="auto">
          <a:xfrm>
            <a:off x="4373563" y="3124200"/>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0" name="Rectangle 136"/>
          <p:cNvSpPr>
            <a:spLocks noChangeArrowheads="1"/>
          </p:cNvSpPr>
          <p:nvPr/>
        </p:nvSpPr>
        <p:spPr bwMode="auto">
          <a:xfrm>
            <a:off x="5622925" y="3840163"/>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solidFill>
                  <a:srgbClr val="000000"/>
                </a:solidFill>
                <a:latin typeface="Times New Roman" pitchFamily="18" charset="0"/>
              </a:rPr>
              <a:t>4</a:t>
            </a:r>
          </a:p>
        </p:txBody>
      </p:sp>
      <p:sp>
        <p:nvSpPr>
          <p:cNvPr id="175241" name="Rectangle 137"/>
          <p:cNvSpPr>
            <a:spLocks noChangeArrowheads="1"/>
          </p:cNvSpPr>
          <p:nvPr/>
        </p:nvSpPr>
        <p:spPr bwMode="auto">
          <a:xfrm>
            <a:off x="5622925" y="3124200"/>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2" name="Rectangle 138"/>
          <p:cNvSpPr>
            <a:spLocks noChangeArrowheads="1"/>
          </p:cNvSpPr>
          <p:nvPr/>
        </p:nvSpPr>
        <p:spPr bwMode="auto">
          <a:xfrm>
            <a:off x="6872287" y="3124200"/>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3" name="Rectangle 139"/>
          <p:cNvSpPr>
            <a:spLocks noChangeArrowheads="1"/>
          </p:cNvSpPr>
          <p:nvPr/>
        </p:nvSpPr>
        <p:spPr bwMode="auto">
          <a:xfrm>
            <a:off x="5622925" y="5702300"/>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4" name="Rectangle 140"/>
          <p:cNvSpPr>
            <a:spLocks noChangeArrowheads="1"/>
          </p:cNvSpPr>
          <p:nvPr/>
        </p:nvSpPr>
        <p:spPr bwMode="auto">
          <a:xfrm>
            <a:off x="6872287" y="5700713"/>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5" name="Rectangle 141"/>
          <p:cNvSpPr>
            <a:spLocks noChangeArrowheads="1"/>
          </p:cNvSpPr>
          <p:nvPr/>
        </p:nvSpPr>
        <p:spPr bwMode="auto">
          <a:xfrm>
            <a:off x="6872287" y="6416675"/>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6" name="Rectangle 142"/>
          <p:cNvSpPr>
            <a:spLocks noChangeArrowheads="1"/>
          </p:cNvSpPr>
          <p:nvPr/>
        </p:nvSpPr>
        <p:spPr bwMode="auto">
          <a:xfrm>
            <a:off x="6873875" y="3840163"/>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7" name="Rectangle 143"/>
          <p:cNvSpPr>
            <a:spLocks noChangeAspect="1" noChangeArrowheads="1"/>
          </p:cNvSpPr>
          <p:nvPr/>
        </p:nvSpPr>
        <p:spPr bwMode="auto">
          <a:xfrm>
            <a:off x="5440363" y="6248400"/>
            <a:ext cx="731837" cy="731838"/>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8" name="Rectangle 144"/>
          <p:cNvSpPr>
            <a:spLocks noChangeAspect="1" noChangeArrowheads="1"/>
          </p:cNvSpPr>
          <p:nvPr/>
        </p:nvSpPr>
        <p:spPr bwMode="auto">
          <a:xfrm>
            <a:off x="2895600" y="5486400"/>
            <a:ext cx="731838" cy="731837"/>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9" name="Rectangle 145"/>
          <p:cNvSpPr>
            <a:spLocks noChangeAspect="1" noChangeArrowheads="1"/>
          </p:cNvSpPr>
          <p:nvPr/>
        </p:nvSpPr>
        <p:spPr bwMode="auto">
          <a:xfrm>
            <a:off x="5761038" y="1431925"/>
            <a:ext cx="92075" cy="9207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0" name="Rectangle 146"/>
          <p:cNvSpPr>
            <a:spLocks noChangeAspect="1" noChangeArrowheads="1"/>
          </p:cNvSpPr>
          <p:nvPr/>
        </p:nvSpPr>
        <p:spPr bwMode="auto">
          <a:xfrm>
            <a:off x="3214688" y="1447800"/>
            <a:ext cx="92075" cy="9207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1" name="Rectangle 147"/>
          <p:cNvSpPr>
            <a:spLocks noChangeAspect="1" noChangeArrowheads="1"/>
          </p:cNvSpPr>
          <p:nvPr/>
        </p:nvSpPr>
        <p:spPr bwMode="auto">
          <a:xfrm>
            <a:off x="7010400" y="14478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2" name="Rectangle 148"/>
          <p:cNvSpPr>
            <a:spLocks noChangeAspect="1" noChangeArrowheads="1"/>
          </p:cNvSpPr>
          <p:nvPr/>
        </p:nvSpPr>
        <p:spPr bwMode="auto">
          <a:xfrm>
            <a:off x="8320088" y="10668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3" name="Rectangle 149"/>
          <p:cNvSpPr>
            <a:spLocks noChangeAspect="1" noChangeArrowheads="1"/>
          </p:cNvSpPr>
          <p:nvPr/>
        </p:nvSpPr>
        <p:spPr bwMode="auto">
          <a:xfrm>
            <a:off x="8320088" y="1812925"/>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4" name="Rectangle 150"/>
          <p:cNvSpPr>
            <a:spLocks noChangeAspect="1" noChangeArrowheads="1"/>
          </p:cNvSpPr>
          <p:nvPr/>
        </p:nvSpPr>
        <p:spPr bwMode="auto">
          <a:xfrm>
            <a:off x="8320088" y="21336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5" name="Rectangle 151"/>
          <p:cNvSpPr>
            <a:spLocks noChangeAspect="1" noChangeArrowheads="1"/>
          </p:cNvSpPr>
          <p:nvPr/>
        </p:nvSpPr>
        <p:spPr bwMode="auto">
          <a:xfrm>
            <a:off x="8320088" y="2879725"/>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6" name="Rectangle 152"/>
          <p:cNvSpPr>
            <a:spLocks noChangeAspect="1" noChangeArrowheads="1"/>
          </p:cNvSpPr>
          <p:nvPr/>
        </p:nvSpPr>
        <p:spPr bwMode="auto">
          <a:xfrm>
            <a:off x="8343900" y="1447800"/>
            <a:ext cx="46038" cy="46038"/>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7" name="Rectangle 153"/>
          <p:cNvSpPr>
            <a:spLocks noChangeAspect="1" noChangeArrowheads="1"/>
          </p:cNvSpPr>
          <p:nvPr/>
        </p:nvSpPr>
        <p:spPr bwMode="auto">
          <a:xfrm>
            <a:off x="8275638" y="32004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8" name="Rectangle 154"/>
          <p:cNvSpPr>
            <a:spLocks noChangeAspect="1" noChangeArrowheads="1"/>
          </p:cNvSpPr>
          <p:nvPr/>
        </p:nvSpPr>
        <p:spPr bwMode="auto">
          <a:xfrm>
            <a:off x="8275638" y="24844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9" name="Rectangle 155"/>
          <p:cNvSpPr>
            <a:spLocks noChangeAspect="1" noChangeArrowheads="1"/>
          </p:cNvSpPr>
          <p:nvPr/>
        </p:nvSpPr>
        <p:spPr bwMode="auto">
          <a:xfrm>
            <a:off x="8275638" y="35814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0" name="Rectangle 156"/>
          <p:cNvSpPr>
            <a:spLocks noChangeAspect="1" noChangeArrowheads="1"/>
          </p:cNvSpPr>
          <p:nvPr/>
        </p:nvSpPr>
        <p:spPr bwMode="auto">
          <a:xfrm>
            <a:off x="8275638" y="39322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solidFill>
                  <a:srgbClr val="000000"/>
                </a:solidFill>
                <a:latin typeface="Times New Roman" pitchFamily="18" charset="0"/>
              </a:rPr>
              <a:t>2</a:t>
            </a:r>
          </a:p>
        </p:txBody>
      </p:sp>
      <p:sp>
        <p:nvSpPr>
          <p:cNvPr id="175261" name="Rectangle 157"/>
          <p:cNvSpPr>
            <a:spLocks noChangeAspect="1" noChangeArrowheads="1"/>
          </p:cNvSpPr>
          <p:nvPr/>
        </p:nvSpPr>
        <p:spPr bwMode="auto">
          <a:xfrm>
            <a:off x="8275638" y="43132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2" name="Rectangle 158"/>
          <p:cNvSpPr>
            <a:spLocks noChangeAspect="1" noChangeArrowheads="1"/>
          </p:cNvSpPr>
          <p:nvPr/>
        </p:nvSpPr>
        <p:spPr bwMode="auto">
          <a:xfrm>
            <a:off x="8275638" y="4648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3" name="Rectangle 159"/>
          <p:cNvSpPr>
            <a:spLocks noChangeAspect="1" noChangeArrowheads="1"/>
          </p:cNvSpPr>
          <p:nvPr/>
        </p:nvSpPr>
        <p:spPr bwMode="auto">
          <a:xfrm>
            <a:off x="8275638" y="5029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4" name="Rectangle 160"/>
          <p:cNvSpPr>
            <a:spLocks noChangeAspect="1" noChangeArrowheads="1"/>
          </p:cNvSpPr>
          <p:nvPr/>
        </p:nvSpPr>
        <p:spPr bwMode="auto">
          <a:xfrm>
            <a:off x="8275638" y="5410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5" name="Rectangle 161"/>
          <p:cNvSpPr>
            <a:spLocks noChangeAspect="1" noChangeArrowheads="1"/>
          </p:cNvSpPr>
          <p:nvPr/>
        </p:nvSpPr>
        <p:spPr bwMode="auto">
          <a:xfrm>
            <a:off x="8275638" y="5791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6" name="Rectangle 162"/>
          <p:cNvSpPr>
            <a:spLocks noChangeAspect="1" noChangeArrowheads="1"/>
          </p:cNvSpPr>
          <p:nvPr/>
        </p:nvSpPr>
        <p:spPr bwMode="auto">
          <a:xfrm>
            <a:off x="8275638" y="61420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7" name="Rectangle 163"/>
          <p:cNvSpPr>
            <a:spLocks noChangeAspect="1" noChangeArrowheads="1"/>
          </p:cNvSpPr>
          <p:nvPr/>
        </p:nvSpPr>
        <p:spPr bwMode="auto">
          <a:xfrm>
            <a:off x="8275638" y="65230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a:solidFill>
                <a:srgbClr val="000000"/>
              </a:solidFill>
              <a:latin typeface="Times New Roman" pitchFamily="18" charset="0"/>
            </a:endParaRPr>
          </a:p>
        </p:txBody>
      </p:sp>
      <p:sp>
        <p:nvSpPr>
          <p:cNvPr id="175268" name="Text Box 164"/>
          <p:cNvSpPr txBox="1">
            <a:spLocks noChangeArrowheads="1"/>
          </p:cNvSpPr>
          <p:nvPr/>
        </p:nvSpPr>
        <p:spPr bwMode="auto">
          <a:xfrm rot="-5400000">
            <a:off x="-313531" y="1070768"/>
            <a:ext cx="844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FFFF00"/>
                </a:solidFill>
                <a:latin typeface="Times New Roman" pitchFamily="18" charset="0"/>
              </a:rPr>
              <a:t>Visible</a:t>
            </a:r>
          </a:p>
        </p:txBody>
      </p:sp>
      <p:sp>
        <p:nvSpPr>
          <p:cNvPr id="175269" name="Text Box 165"/>
          <p:cNvSpPr txBox="1">
            <a:spLocks noChangeArrowheads="1"/>
          </p:cNvSpPr>
          <p:nvPr/>
        </p:nvSpPr>
        <p:spPr bwMode="auto">
          <a:xfrm rot="-5400000">
            <a:off x="-357981" y="2167731"/>
            <a:ext cx="933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i="1">
                <a:solidFill>
                  <a:srgbClr val="FFFF00"/>
                </a:solidFill>
                <a:latin typeface="Times New Roman" pitchFamily="18" charset="0"/>
              </a:rPr>
              <a:t>Near-IR</a:t>
            </a:r>
          </a:p>
        </p:txBody>
      </p:sp>
      <p:sp>
        <p:nvSpPr>
          <p:cNvPr id="175270" name="Text Box 166"/>
          <p:cNvSpPr txBox="1">
            <a:spLocks noChangeArrowheads="1"/>
          </p:cNvSpPr>
          <p:nvPr/>
        </p:nvSpPr>
        <p:spPr bwMode="auto">
          <a:xfrm rot="-5400000">
            <a:off x="-353218" y="4690268"/>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FFFF00"/>
                </a:solidFill>
                <a:latin typeface="Times New Roman" pitchFamily="18" charset="0"/>
              </a:rPr>
              <a:t>Infrared</a:t>
            </a:r>
          </a:p>
        </p:txBody>
      </p:sp>
      <p:sp>
        <p:nvSpPr>
          <p:cNvPr id="175271" name="Rectangle 167"/>
          <p:cNvSpPr>
            <a:spLocks noChangeAspect="1" noChangeArrowheads="1"/>
          </p:cNvSpPr>
          <p:nvPr/>
        </p:nvSpPr>
        <p:spPr bwMode="auto">
          <a:xfrm>
            <a:off x="2605088" y="3395663"/>
            <a:ext cx="1279525" cy="1279525"/>
          </a:xfrm>
          <a:prstGeom prst="rect">
            <a:avLst/>
          </a:prstGeom>
          <a:noFill/>
          <a:ln w="25400">
            <a:solidFill>
              <a:schemeClr val="tx1"/>
            </a:solidFill>
            <a:prstDash val="sysDot"/>
            <a:miter lim="800000"/>
            <a:headEnd/>
            <a:tailEnd/>
          </a:ln>
          <a:effectLst/>
          <a:extLst>
            <a:ext uri="{909E8E84-426E-40DD-AFC4-6F175D3DCCD1}">
              <a14:hiddenFill xmlns:a14="http://schemas.microsoft.com/office/drawing/2010/main">
                <a:gradFill rotWithShape="0">
                  <a:gsLst>
                    <a:gs pos="0">
                      <a:srgbClr val="00CC66"/>
                    </a:gs>
                    <a:gs pos="100000">
                      <a:srgbClr val="66CCFF"/>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72" name="Rectangle 168"/>
          <p:cNvSpPr>
            <a:spLocks noChangeAspect="1" noChangeArrowheads="1"/>
          </p:cNvSpPr>
          <p:nvPr/>
        </p:nvSpPr>
        <p:spPr bwMode="auto">
          <a:xfrm>
            <a:off x="2590800" y="6019800"/>
            <a:ext cx="1279525" cy="1279525"/>
          </a:xfrm>
          <a:prstGeom prst="rect">
            <a:avLst/>
          </a:prstGeom>
          <a:noFill/>
          <a:ln w="25400">
            <a:solidFill>
              <a:schemeClr val="tx1"/>
            </a:solidFill>
            <a:prstDash val="sysDot"/>
            <a:miter lim="800000"/>
            <a:headEnd/>
            <a:tailEnd/>
          </a:ln>
          <a:effectLst/>
          <a:extLst>
            <a:ext uri="{909E8E84-426E-40DD-AFC4-6F175D3DCCD1}">
              <a14:hiddenFill xmlns:a14="http://schemas.microsoft.com/office/drawing/2010/main">
                <a:gradFill rotWithShape="0">
                  <a:gsLst>
                    <a:gs pos="0">
                      <a:srgbClr val="00CC66"/>
                    </a:gs>
                    <a:gs pos="100000">
                      <a:srgbClr val="66CCFF"/>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73" name="Text Box 169"/>
          <p:cNvSpPr txBox="1">
            <a:spLocks noChangeArrowheads="1"/>
          </p:cNvSpPr>
          <p:nvPr/>
        </p:nvSpPr>
        <p:spPr bwMode="auto">
          <a:xfrm>
            <a:off x="2419350" y="2124075"/>
            <a:ext cx="3749360" cy="46166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i="1" dirty="0">
                <a:solidFill>
                  <a:srgbClr val="000000"/>
                </a:solidFill>
                <a:latin typeface="Times New Roman" pitchFamily="18" charset="0"/>
              </a:rPr>
              <a:t>Box size represents </a:t>
            </a:r>
            <a:r>
              <a:rPr lang="en-US" sz="2400" i="1" dirty="0" smtClean="0">
                <a:solidFill>
                  <a:srgbClr val="000000"/>
                </a:solidFill>
                <a:latin typeface="Times New Roman" pitchFamily="18" charset="0"/>
              </a:rPr>
              <a:t>pixel size</a:t>
            </a:r>
            <a:endParaRPr lang="en-US" sz="2400" i="1" dirty="0">
              <a:solidFill>
                <a:srgbClr val="000000"/>
              </a:solidFill>
              <a:latin typeface="Times New Roman" pitchFamily="18" charset="0"/>
            </a:endParaRPr>
          </a:p>
        </p:txBody>
      </p:sp>
      <p:sp>
        <p:nvSpPr>
          <p:cNvPr id="175274" name="Text Box 170"/>
          <p:cNvSpPr txBox="1">
            <a:spLocks noChangeArrowheads="1"/>
          </p:cNvSpPr>
          <p:nvPr/>
        </p:nvSpPr>
        <p:spPr bwMode="auto">
          <a:xfrm>
            <a:off x="3124200" y="4343400"/>
            <a:ext cx="838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000">
                <a:solidFill>
                  <a:srgbClr val="000000"/>
                </a:solidFill>
                <a:latin typeface="Times New Roman" pitchFamily="18" charset="0"/>
              </a:rPr>
              <a:t>“MSI mode”</a:t>
            </a:r>
          </a:p>
        </p:txBody>
      </p:sp>
      <p:sp>
        <p:nvSpPr>
          <p:cNvPr id="44" name="Rectangle 144"/>
          <p:cNvSpPr>
            <a:spLocks noChangeAspect="1" noChangeArrowheads="1"/>
          </p:cNvSpPr>
          <p:nvPr/>
        </p:nvSpPr>
        <p:spPr bwMode="auto">
          <a:xfrm>
            <a:off x="1600200" y="5486400"/>
            <a:ext cx="731838" cy="731837"/>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45" name="Rectangle 146"/>
          <p:cNvSpPr>
            <a:spLocks noChangeAspect="1" noChangeArrowheads="1"/>
          </p:cNvSpPr>
          <p:nvPr/>
        </p:nvSpPr>
        <p:spPr bwMode="auto">
          <a:xfrm>
            <a:off x="1965325" y="1447800"/>
            <a:ext cx="92075" cy="9207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2912120333"/>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1219200" y="-228600"/>
            <a:ext cx="8229600" cy="1143000"/>
          </a:xfrm>
        </p:spPr>
        <p:txBody>
          <a:bodyPr/>
          <a:lstStyle/>
          <a:p>
            <a:pPr eaLnBrk="1" hangingPunct="1"/>
            <a:r>
              <a:rPr lang="en-US" dirty="0" smtClean="0">
                <a:solidFill>
                  <a:srgbClr val="FFFF00"/>
                </a:solidFill>
              </a:rPr>
              <a:t>Summary</a:t>
            </a:r>
          </a:p>
        </p:txBody>
      </p:sp>
      <p:sp>
        <p:nvSpPr>
          <p:cNvPr id="184323" name="Rectangle 3"/>
          <p:cNvSpPr>
            <a:spLocks noGrp="1" noChangeArrowheads="1"/>
          </p:cNvSpPr>
          <p:nvPr>
            <p:ph type="body" idx="1"/>
          </p:nvPr>
        </p:nvSpPr>
        <p:spPr>
          <a:xfrm>
            <a:off x="152400" y="808038"/>
            <a:ext cx="5257800" cy="4525962"/>
          </a:xfrm>
        </p:spPr>
        <p:txBody>
          <a:bodyPr/>
          <a:lstStyle/>
          <a:p>
            <a:pPr eaLnBrk="1" hangingPunct="1"/>
            <a:r>
              <a:rPr lang="en-US" sz="2400" dirty="0" smtClean="0">
                <a:solidFill>
                  <a:schemeClr val="bg1"/>
                </a:solidFill>
              </a:rPr>
              <a:t>The ABI on GOES-R will improve over the current instrument in many aspects: </a:t>
            </a:r>
          </a:p>
          <a:p>
            <a:pPr lvl="1" eaLnBrk="1" hangingPunct="1"/>
            <a:r>
              <a:rPr lang="en-US" sz="2400" dirty="0">
                <a:solidFill>
                  <a:schemeClr val="bg1"/>
                </a:solidFill>
              </a:rPr>
              <a:t>S</a:t>
            </a:r>
            <a:r>
              <a:rPr lang="en-US" sz="2400" dirty="0" smtClean="0">
                <a:solidFill>
                  <a:schemeClr val="bg1"/>
                </a:solidFill>
              </a:rPr>
              <a:t>patial, temporal, spectral, calibration, etc.</a:t>
            </a:r>
          </a:p>
          <a:p>
            <a:pPr eaLnBrk="1" hangingPunct="1"/>
            <a:endParaRPr lang="en-US" sz="1000" dirty="0" smtClean="0">
              <a:solidFill>
                <a:schemeClr val="bg1"/>
              </a:solidFill>
            </a:endParaRPr>
          </a:p>
          <a:p>
            <a:pPr eaLnBrk="1" hangingPunct="1"/>
            <a:r>
              <a:rPr lang="en-US" sz="2400" dirty="0" smtClean="0">
                <a:solidFill>
                  <a:schemeClr val="bg1"/>
                </a:solidFill>
              </a:rPr>
              <a:t>The great amount of information from the GOES-R will offer a continuation of current products and new products. </a:t>
            </a:r>
          </a:p>
          <a:p>
            <a:pPr eaLnBrk="1" hangingPunct="1"/>
            <a:endParaRPr lang="en-US" sz="1000" dirty="0" smtClean="0">
              <a:solidFill>
                <a:schemeClr val="bg1"/>
              </a:solidFill>
            </a:endParaRPr>
          </a:p>
        </p:txBody>
      </p:sp>
      <p:sp>
        <p:nvSpPr>
          <p:cNvPr id="184324"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4DEF650-A9E6-4215-9E44-7D5E5B661C99}" type="slidenum">
              <a:rPr lang="en-US" smtClean="0">
                <a:solidFill>
                  <a:srgbClr val="000000"/>
                </a:solidFill>
              </a:rPr>
              <a:pPr eaLnBrk="1" hangingPunct="1"/>
              <a:t>45</a:t>
            </a:fld>
            <a:endParaRPr lang="en-US" dirty="0" smtClean="0">
              <a:solidFill>
                <a:srgbClr val="000000"/>
              </a:solidFill>
            </a:endParaRPr>
          </a:p>
        </p:txBody>
      </p:sp>
      <p:sp>
        <p:nvSpPr>
          <p:cNvPr id="5" name="Rectangle 3"/>
          <p:cNvSpPr txBox="1">
            <a:spLocks noChangeArrowheads="1"/>
          </p:cNvSpPr>
          <p:nvPr/>
        </p:nvSpPr>
        <p:spPr bwMode="auto">
          <a:xfrm>
            <a:off x="152400" y="4618038"/>
            <a:ext cx="8839200"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sz="2400" kern="0" dirty="0" smtClean="0">
                <a:solidFill>
                  <a:schemeClr val="bg1"/>
                </a:solidFill>
              </a:rPr>
              <a:t>The ABI builds on previous experience/instruments: </a:t>
            </a:r>
          </a:p>
          <a:p>
            <a:pPr lvl="1" eaLnBrk="1" hangingPunct="1"/>
            <a:r>
              <a:rPr lang="en-US" sz="2400" kern="0" dirty="0" smtClean="0">
                <a:solidFill>
                  <a:schemeClr val="bg1"/>
                </a:solidFill>
              </a:rPr>
              <a:t>The ABI has already had a long history, even before launch. </a:t>
            </a:r>
          </a:p>
          <a:p>
            <a:pPr eaLnBrk="1" hangingPunct="1"/>
            <a:r>
              <a:rPr lang="en-US" sz="2400" kern="0" dirty="0" smtClean="0">
                <a:solidFill>
                  <a:schemeClr val="bg1"/>
                </a:solidFill>
              </a:rPr>
              <a:t>Similar imagers by Europe, Japan, Korea, etc.  </a:t>
            </a:r>
          </a:p>
          <a:p>
            <a:pPr lvl="1" eaLnBrk="1" hangingPunct="1"/>
            <a:r>
              <a:rPr lang="en-US" sz="2400" kern="0" dirty="0" smtClean="0">
                <a:solidFill>
                  <a:schemeClr val="bg1"/>
                </a:solidFill>
              </a:rPr>
              <a:t>ABI-like coverage of most of the globe! </a:t>
            </a:r>
            <a:endParaRPr lang="en-US" sz="600" kern="0" dirty="0" smtClean="0">
              <a:solidFill>
                <a:schemeClr val="bg1"/>
              </a:solidFill>
            </a:endParaRPr>
          </a:p>
          <a:p>
            <a:pPr eaLnBrk="1" hangingPunct="1"/>
            <a:endParaRPr lang="en-US" sz="1000" kern="0" dirty="0" smtClean="0">
              <a:solidFill>
                <a:schemeClr val="bg1"/>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5400" y="228600"/>
            <a:ext cx="4038600" cy="4038600"/>
          </a:xfrm>
          <a:prstGeom prst="rect">
            <a:avLst/>
          </a:prstGeom>
        </p:spPr>
      </p:pic>
      <p:sp>
        <p:nvSpPr>
          <p:cNvPr id="3" name="TextBox 2"/>
          <p:cNvSpPr txBox="1"/>
          <p:nvPr/>
        </p:nvSpPr>
        <p:spPr>
          <a:xfrm>
            <a:off x="5486400" y="4264223"/>
            <a:ext cx="3744358" cy="307777"/>
          </a:xfrm>
          <a:prstGeom prst="rect">
            <a:avLst/>
          </a:prstGeom>
          <a:noFill/>
        </p:spPr>
        <p:txBody>
          <a:bodyPr wrap="none" rtlCol="0">
            <a:spAutoFit/>
          </a:bodyPr>
          <a:lstStyle/>
          <a:p>
            <a:r>
              <a:rPr lang="en-US" sz="1400" i="1" dirty="0" smtClean="0"/>
              <a:t>Thanks to JMA, Yasuhiko Sumida and SSEC</a:t>
            </a:r>
            <a:endParaRPr lang="en-US" sz="1400" i="1" dirty="0"/>
          </a:p>
        </p:txBody>
      </p:sp>
    </p:spTree>
    <p:extLst>
      <p:ext uri="{BB962C8B-B14F-4D97-AF65-F5344CB8AC3E}">
        <p14:creationId xmlns:p14="http://schemas.microsoft.com/office/powerpoint/2010/main" val="343119786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Number Placeholder 5"/>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F62DA36-7CB4-4587-9686-FA7183B00045}" type="slidenum">
              <a:rPr lang="en-US" smtClean="0">
                <a:solidFill>
                  <a:srgbClr val="000000"/>
                </a:solidFill>
              </a:rPr>
              <a:pPr eaLnBrk="1" hangingPunct="1"/>
              <a:t>46</a:t>
            </a:fld>
            <a:endParaRPr lang="en-US" smtClean="0">
              <a:solidFill>
                <a:srgbClr val="000000"/>
              </a:solidFill>
            </a:endParaRPr>
          </a:p>
        </p:txBody>
      </p:sp>
      <p:sp>
        <p:nvSpPr>
          <p:cNvPr id="185347" name="Rectangle 2"/>
          <p:cNvSpPr>
            <a:spLocks noGrp="1" noChangeArrowheads="1"/>
          </p:cNvSpPr>
          <p:nvPr>
            <p:ph type="title"/>
          </p:nvPr>
        </p:nvSpPr>
        <p:spPr>
          <a:xfrm>
            <a:off x="457200" y="228600"/>
            <a:ext cx="8229600" cy="1143000"/>
          </a:xfrm>
        </p:spPr>
        <p:txBody>
          <a:bodyPr/>
          <a:lstStyle/>
          <a:p>
            <a:r>
              <a:rPr lang="en-US" b="1" smtClean="0">
                <a:solidFill>
                  <a:srgbClr val="FFFF00"/>
                </a:solidFill>
              </a:rPr>
              <a:t>Acknowledgements</a:t>
            </a:r>
          </a:p>
        </p:txBody>
      </p:sp>
      <p:sp>
        <p:nvSpPr>
          <p:cNvPr id="185348" name="Rectangle 3"/>
          <p:cNvSpPr>
            <a:spLocks noGrp="1" noChangeArrowheads="1"/>
          </p:cNvSpPr>
          <p:nvPr>
            <p:ph type="body" idx="1"/>
          </p:nvPr>
        </p:nvSpPr>
        <p:spPr>
          <a:xfrm>
            <a:off x="457200" y="914400"/>
            <a:ext cx="8229600" cy="4525963"/>
          </a:xfrm>
        </p:spPr>
        <p:txBody>
          <a:bodyPr/>
          <a:lstStyle/>
          <a:p>
            <a:pPr>
              <a:lnSpc>
                <a:spcPct val="80000"/>
              </a:lnSpc>
            </a:pPr>
            <a:endParaRPr lang="en-US" sz="2400" dirty="0" smtClean="0">
              <a:solidFill>
                <a:schemeClr val="bg1"/>
              </a:solidFill>
            </a:endParaRPr>
          </a:p>
          <a:p>
            <a:pPr>
              <a:lnSpc>
                <a:spcPct val="80000"/>
              </a:lnSpc>
            </a:pPr>
            <a:r>
              <a:rPr lang="en-US" sz="2400" dirty="0" smtClean="0">
                <a:solidFill>
                  <a:schemeClr val="bg1"/>
                </a:solidFill>
              </a:rPr>
              <a:t>The authors would like to thank the entire GOES and GOES-R teams; both within the government, industry and academia.</a:t>
            </a:r>
          </a:p>
          <a:p>
            <a:pPr>
              <a:lnSpc>
                <a:spcPct val="80000"/>
              </a:lnSpc>
            </a:pPr>
            <a:endParaRPr lang="en-US" sz="1000" dirty="0" smtClean="0">
              <a:solidFill>
                <a:schemeClr val="bg1"/>
              </a:solidFill>
            </a:endParaRPr>
          </a:p>
          <a:p>
            <a:pPr>
              <a:lnSpc>
                <a:spcPct val="80000"/>
              </a:lnSpc>
            </a:pPr>
            <a:r>
              <a:rPr lang="en-US" sz="2400" dirty="0" smtClean="0">
                <a:solidFill>
                  <a:schemeClr val="bg1"/>
                </a:solidFill>
              </a:rPr>
              <a:t>The views, opinions, and findings contained in this presentation are those of the authors and should not be construed as an official National Oceanic and Atmospheric Administration or U.S. Government position, policy, or decision. </a:t>
            </a:r>
          </a:p>
        </p:txBody>
      </p:sp>
      <p:pic>
        <p:nvPicPr>
          <p:cNvPr id="185350" name="Picture 6" descr="new_GOESR_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48600" y="0"/>
            <a:ext cx="12954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51" name="Picture 7" descr="GOES14_IMAGER_IR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005225"/>
            <a:ext cx="3803700" cy="28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52" name="Picture 8" descr="star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133850"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C:\SAT\Users\tims\Documents\gifs_old\ABI_16panel_toarads_abi_soiir_niuvis_2005_0604_1800_75_65p.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67200" y="3986174"/>
            <a:ext cx="4757738" cy="2871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6305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a:blip r:embed="rId3">
            <a:extLst>
              <a:ext uri="{28A0092B-C50C-407E-A947-70E740481C1C}">
                <a14:useLocalDpi xmlns:a14="http://schemas.microsoft.com/office/drawing/2010/main" val="0"/>
              </a:ext>
            </a:extLst>
          </a:blip>
          <a:srcRect l="32813" t="21875" r="28906" b="10417"/>
          <a:stretch>
            <a:fillRect/>
          </a:stretch>
        </p:blipFill>
        <p:spPr bwMode="auto">
          <a:xfrm>
            <a:off x="0" y="685800"/>
            <a:ext cx="463232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Text Box 3"/>
          <p:cNvSpPr txBox="1">
            <a:spLocks noChangeArrowheads="1"/>
          </p:cNvSpPr>
          <p:nvPr/>
        </p:nvSpPr>
        <p:spPr bwMode="auto">
          <a:xfrm>
            <a:off x="2207719" y="2362200"/>
            <a:ext cx="224253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dirty="0">
                <a:solidFill>
                  <a:srgbClr val="000000"/>
                </a:solidFill>
                <a:latin typeface="Times New Roman" pitchFamily="18" charset="0"/>
                <a:cs typeface="Arial" charset="0"/>
              </a:rPr>
              <a:t>Chicago Tribune</a:t>
            </a:r>
          </a:p>
          <a:p>
            <a:pPr algn="ctr" eaLnBrk="1" hangingPunct="1"/>
            <a:r>
              <a:rPr lang="en-US" sz="2400" dirty="0">
                <a:solidFill>
                  <a:srgbClr val="000000"/>
                </a:solidFill>
                <a:latin typeface="Times New Roman" pitchFamily="18" charset="0"/>
                <a:cs typeface="Arial" charset="0"/>
              </a:rPr>
              <a:t>makes cautious</a:t>
            </a:r>
          </a:p>
          <a:p>
            <a:pPr algn="ctr" eaLnBrk="1" hangingPunct="1"/>
            <a:r>
              <a:rPr lang="en-US" sz="2400" dirty="0">
                <a:solidFill>
                  <a:srgbClr val="000000"/>
                </a:solidFill>
                <a:latin typeface="Times New Roman" pitchFamily="18" charset="0"/>
                <a:cs typeface="Arial" charset="0"/>
              </a:rPr>
              <a:t>announcement</a:t>
            </a:r>
          </a:p>
          <a:p>
            <a:pPr algn="ctr" eaLnBrk="1" hangingPunct="1"/>
            <a:r>
              <a:rPr lang="en-US" sz="2400" dirty="0">
                <a:solidFill>
                  <a:srgbClr val="000000"/>
                </a:solidFill>
                <a:latin typeface="Times New Roman" pitchFamily="18" charset="0"/>
                <a:cs typeface="Arial" charset="0"/>
              </a:rPr>
              <a:t>on 5 Dec </a:t>
            </a:r>
            <a:r>
              <a:rPr lang="en-US" sz="2400" dirty="0" smtClean="0">
                <a:solidFill>
                  <a:srgbClr val="000000"/>
                </a:solidFill>
                <a:latin typeface="Times New Roman" pitchFamily="18" charset="0"/>
                <a:cs typeface="Arial" charset="0"/>
              </a:rPr>
              <a:t>1966</a:t>
            </a:r>
            <a:endParaRPr lang="en-US" sz="2400" dirty="0">
              <a:solidFill>
                <a:srgbClr val="000000"/>
              </a:solidFill>
              <a:latin typeface="Times New Roman" pitchFamily="18" charset="0"/>
              <a:cs typeface="Arial" charset="0"/>
            </a:endParaRPr>
          </a:p>
          <a:p>
            <a:pPr algn="ctr" eaLnBrk="1" hangingPunct="1"/>
            <a:r>
              <a:rPr lang="en-US" sz="2400" dirty="0">
                <a:solidFill>
                  <a:srgbClr val="000000"/>
                </a:solidFill>
                <a:latin typeface="Times New Roman" pitchFamily="18" charset="0"/>
                <a:cs typeface="Arial" charset="0"/>
              </a:rPr>
              <a:t>of pending new </a:t>
            </a:r>
          </a:p>
          <a:p>
            <a:pPr algn="ctr" eaLnBrk="1" hangingPunct="1"/>
            <a:r>
              <a:rPr lang="en-US" sz="2400" dirty="0">
                <a:solidFill>
                  <a:srgbClr val="000000"/>
                </a:solidFill>
                <a:latin typeface="Times New Roman" pitchFamily="18" charset="0"/>
                <a:cs typeface="Arial" charset="0"/>
              </a:rPr>
              <a:t>“weather eye” </a:t>
            </a:r>
          </a:p>
        </p:txBody>
      </p:sp>
      <p:sp>
        <p:nvSpPr>
          <p:cNvPr id="112644" name="Rectangle 4"/>
          <p:cNvSpPr>
            <a:spLocks noChangeArrowheads="1"/>
          </p:cNvSpPr>
          <p:nvPr/>
        </p:nvSpPr>
        <p:spPr bwMode="auto">
          <a:xfrm>
            <a:off x="-152400" y="-152400"/>
            <a:ext cx="9448800"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r>
              <a:rPr lang="en-GB" sz="3600" b="1" dirty="0">
                <a:solidFill>
                  <a:srgbClr val="FFFF00"/>
                </a:solidFill>
                <a:latin typeface="Times New Roman" pitchFamily="18" charset="0"/>
                <a:cs typeface="Arial" charset="0"/>
              </a:rPr>
              <a:t>Suomi Introduced Time Continuous Imaging</a:t>
            </a:r>
            <a:endParaRPr lang="en-GB" sz="3600" dirty="0">
              <a:solidFill>
                <a:srgbClr val="FFFF00"/>
              </a:solidFill>
              <a:latin typeface="Times New Roman" pitchFamily="18" charset="0"/>
              <a:cs typeface="Arial" charset="0"/>
            </a:endParaRPr>
          </a:p>
        </p:txBody>
      </p:sp>
      <p:pic>
        <p:nvPicPr>
          <p:cNvPr id="112645"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31250" t="21875" r="27344" b="10266"/>
          <a:stretch/>
        </p:blipFill>
        <p:spPr bwMode="auto">
          <a:xfrm>
            <a:off x="4419600" y="685800"/>
            <a:ext cx="47625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6" name="Text Box 6"/>
          <p:cNvSpPr txBox="1">
            <a:spLocks noChangeArrowheads="1"/>
          </p:cNvSpPr>
          <p:nvPr/>
        </p:nvSpPr>
        <p:spPr bwMode="auto">
          <a:xfrm>
            <a:off x="6063506" y="3165475"/>
            <a:ext cx="323999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dirty="0">
                <a:solidFill>
                  <a:srgbClr val="3333CC"/>
                </a:solidFill>
                <a:latin typeface="Times New Roman" pitchFamily="18" charset="0"/>
                <a:cs typeface="Arial" charset="0"/>
              </a:rPr>
              <a:t>On 7 Dec </a:t>
            </a:r>
            <a:r>
              <a:rPr lang="en-US" sz="2400" dirty="0" smtClean="0">
                <a:solidFill>
                  <a:srgbClr val="3333CC"/>
                </a:solidFill>
                <a:latin typeface="Times New Roman" pitchFamily="18" charset="0"/>
                <a:cs typeface="Arial" charset="0"/>
              </a:rPr>
              <a:t>1966 </a:t>
            </a:r>
            <a:r>
              <a:rPr lang="en-US" sz="2400" dirty="0">
                <a:solidFill>
                  <a:srgbClr val="3333CC"/>
                </a:solidFill>
                <a:latin typeface="Times New Roman" pitchFamily="18" charset="0"/>
                <a:cs typeface="Arial" charset="0"/>
              </a:rPr>
              <a:t>Tribune </a:t>
            </a:r>
          </a:p>
          <a:p>
            <a:pPr algn="ctr" eaLnBrk="1" hangingPunct="1"/>
            <a:r>
              <a:rPr lang="en-US" sz="2400" dirty="0">
                <a:solidFill>
                  <a:srgbClr val="3333CC"/>
                </a:solidFill>
                <a:latin typeface="Times New Roman" pitchFamily="18" charset="0"/>
                <a:cs typeface="Arial" charset="0"/>
              </a:rPr>
              <a:t>declares</a:t>
            </a:r>
          </a:p>
          <a:p>
            <a:pPr algn="ctr" eaLnBrk="1" hangingPunct="1"/>
            <a:r>
              <a:rPr lang="en-US" sz="2400" dirty="0">
                <a:solidFill>
                  <a:srgbClr val="3333CC"/>
                </a:solidFill>
                <a:latin typeface="Times New Roman" pitchFamily="18" charset="0"/>
                <a:cs typeface="Arial" charset="0"/>
              </a:rPr>
              <a:t>“multipurpose moonlet” </a:t>
            </a:r>
          </a:p>
          <a:p>
            <a:pPr algn="ctr" eaLnBrk="1" hangingPunct="1"/>
            <a:r>
              <a:rPr lang="en-US" sz="2400" dirty="0">
                <a:solidFill>
                  <a:srgbClr val="3333CC"/>
                </a:solidFill>
                <a:latin typeface="Times New Roman" pitchFamily="18" charset="0"/>
                <a:cs typeface="Arial" charset="0"/>
              </a:rPr>
              <a:t>successfully launched</a:t>
            </a:r>
          </a:p>
        </p:txBody>
      </p:sp>
    </p:spTree>
    <p:extLst>
      <p:ext uri="{BB962C8B-B14F-4D97-AF65-F5344CB8AC3E}">
        <p14:creationId xmlns:p14="http://schemas.microsoft.com/office/powerpoint/2010/main" val="1913888137"/>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a:xfrm>
            <a:off x="457200" y="-152400"/>
            <a:ext cx="8229600" cy="1143000"/>
          </a:xfrm>
        </p:spPr>
        <p:txBody>
          <a:bodyPr/>
          <a:lstStyle/>
          <a:p>
            <a:pPr eaLnBrk="1" hangingPunct="1"/>
            <a:r>
              <a:rPr lang="en-US" sz="3600" smtClean="0">
                <a:solidFill>
                  <a:srgbClr val="FFFF00"/>
                </a:solidFill>
              </a:rPr>
              <a:t>GOES History</a:t>
            </a:r>
          </a:p>
        </p:txBody>
      </p:sp>
      <p:sp>
        <p:nvSpPr>
          <p:cNvPr id="116739"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18596F6-67D8-4A22-B710-159C8D90B860}" type="slidenum">
              <a:rPr lang="en-US" smtClean="0">
                <a:solidFill>
                  <a:srgbClr val="000000"/>
                </a:solidFill>
              </a:rPr>
              <a:pPr eaLnBrk="1" hangingPunct="1"/>
              <a:t>6</a:t>
            </a:fld>
            <a:endParaRPr lang="en-US" smtClean="0">
              <a:solidFill>
                <a:srgbClr val="000000"/>
              </a:solidFill>
            </a:endParaRPr>
          </a:p>
        </p:txBody>
      </p:sp>
      <p:sp>
        <p:nvSpPr>
          <p:cNvPr id="116740" name="AutoShape 8802"/>
          <p:cNvSpPr>
            <a:spLocks noChangeArrowheads="1"/>
          </p:cNvSpPr>
          <p:nvPr/>
        </p:nvSpPr>
        <p:spPr bwMode="auto">
          <a:xfrm>
            <a:off x="76200" y="762000"/>
            <a:ext cx="8991600" cy="6019800"/>
          </a:xfrm>
          <a:prstGeom prst="flowChartAlternateProcess">
            <a:avLst/>
          </a:prstGeom>
          <a:gradFill rotWithShape="0">
            <a:gsLst>
              <a:gs pos="0">
                <a:srgbClr val="CCECFF"/>
              </a:gs>
              <a:gs pos="50000">
                <a:srgbClr val="FFFFFF"/>
              </a:gs>
              <a:gs pos="100000">
                <a:srgbClr val="CCE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1400">
              <a:solidFill>
                <a:srgbClr val="000000"/>
              </a:solidFill>
            </a:endParaRPr>
          </a:p>
        </p:txBody>
      </p:sp>
      <p:sp>
        <p:nvSpPr>
          <p:cNvPr id="116741" name="Text Box 220"/>
          <p:cNvSpPr txBox="1">
            <a:spLocks noChangeArrowheads="1"/>
          </p:cNvSpPr>
          <p:nvPr/>
        </p:nvSpPr>
        <p:spPr bwMode="auto">
          <a:xfrm>
            <a:off x="5051425" y="838200"/>
            <a:ext cx="2149475"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b="1">
                <a:solidFill>
                  <a:srgbClr val="333399"/>
                </a:solidFill>
              </a:rPr>
              <a:t>GOES-13/14/15</a:t>
            </a:r>
          </a:p>
          <a:p>
            <a:pPr eaLnBrk="1" fontAlgn="base" hangingPunct="1">
              <a:spcBef>
                <a:spcPct val="0"/>
              </a:spcBef>
              <a:spcAft>
                <a:spcPct val="0"/>
              </a:spcAft>
            </a:pPr>
            <a:endParaRPr lang="en-US" sz="1400" b="1">
              <a:solidFill>
                <a:srgbClr val="333399"/>
              </a:solidFill>
            </a:endParaRPr>
          </a:p>
          <a:p>
            <a:pPr eaLnBrk="1" fontAlgn="base" hangingPunct="1">
              <a:spcBef>
                <a:spcPct val="0"/>
              </a:spcBef>
              <a:spcAft>
                <a:spcPct val="0"/>
              </a:spcAft>
            </a:pPr>
            <a:r>
              <a:rPr lang="en-US" sz="1400" b="1">
                <a:solidFill>
                  <a:srgbClr val="333399"/>
                </a:solidFill>
              </a:rPr>
              <a:t>Launched</a:t>
            </a:r>
          </a:p>
          <a:p>
            <a:pPr eaLnBrk="1" fontAlgn="base" hangingPunct="1">
              <a:spcBef>
                <a:spcPct val="0"/>
              </a:spcBef>
              <a:spcAft>
                <a:spcPct val="0"/>
              </a:spcAft>
            </a:pPr>
            <a:r>
              <a:rPr lang="en-US" sz="1400" b="1">
                <a:solidFill>
                  <a:srgbClr val="333399"/>
                </a:solidFill>
              </a:rPr>
              <a:t>2005</a:t>
            </a:r>
          </a:p>
          <a:p>
            <a:pPr eaLnBrk="1" fontAlgn="base" hangingPunct="1">
              <a:spcBef>
                <a:spcPct val="0"/>
              </a:spcBef>
              <a:spcAft>
                <a:spcPct val="0"/>
              </a:spcAft>
            </a:pPr>
            <a:r>
              <a:rPr lang="en-US" sz="1400" b="1">
                <a:solidFill>
                  <a:srgbClr val="333399"/>
                </a:solidFill>
              </a:rPr>
              <a:t>2009</a:t>
            </a:r>
          </a:p>
          <a:p>
            <a:pPr eaLnBrk="1" fontAlgn="base" hangingPunct="1">
              <a:spcBef>
                <a:spcPct val="0"/>
              </a:spcBef>
              <a:spcAft>
                <a:spcPct val="0"/>
              </a:spcAft>
            </a:pPr>
            <a:r>
              <a:rPr lang="en-US" sz="1400" b="1">
                <a:solidFill>
                  <a:srgbClr val="333399"/>
                </a:solidFill>
              </a:rPr>
              <a:t>2010</a:t>
            </a:r>
          </a:p>
          <a:p>
            <a:pPr eaLnBrk="1" fontAlgn="base" hangingPunct="1">
              <a:spcBef>
                <a:spcPct val="0"/>
              </a:spcBef>
              <a:spcAft>
                <a:spcPct val="0"/>
              </a:spcAft>
            </a:pPr>
            <a:endParaRPr lang="en-US" sz="1400" b="1">
              <a:solidFill>
                <a:srgbClr val="333399"/>
              </a:solidFill>
            </a:endParaRPr>
          </a:p>
          <a:p>
            <a:pPr eaLnBrk="1" fontAlgn="base" hangingPunct="1">
              <a:spcBef>
                <a:spcPct val="0"/>
              </a:spcBef>
              <a:spcAft>
                <a:spcPct val="0"/>
              </a:spcAft>
            </a:pPr>
            <a:r>
              <a:rPr lang="en-US" sz="1400" b="1">
                <a:solidFill>
                  <a:srgbClr val="333399"/>
                </a:solidFill>
              </a:rPr>
              <a:t>Better navigation and calibration.</a:t>
            </a:r>
          </a:p>
          <a:p>
            <a:pPr eaLnBrk="1" fontAlgn="base" hangingPunct="1">
              <a:spcBef>
                <a:spcPct val="0"/>
              </a:spcBef>
              <a:spcAft>
                <a:spcPct val="0"/>
              </a:spcAft>
            </a:pPr>
            <a:r>
              <a:rPr lang="en-US" sz="1400" b="1">
                <a:solidFill>
                  <a:srgbClr val="333399"/>
                </a:solidFill>
              </a:rPr>
              <a:t>No eclipse outages.</a:t>
            </a:r>
          </a:p>
          <a:p>
            <a:pPr eaLnBrk="1" fontAlgn="base" hangingPunct="1">
              <a:spcBef>
                <a:spcPct val="0"/>
              </a:spcBef>
              <a:spcAft>
                <a:spcPct val="0"/>
              </a:spcAft>
            </a:pPr>
            <a:r>
              <a:rPr lang="en-US" sz="1400" b="1">
                <a:solidFill>
                  <a:srgbClr val="333399"/>
                </a:solidFill>
                <a:cs typeface="Times New Roman" pitchFamily="18" charset="0"/>
              </a:rPr>
              <a:t>Better spatial resolutions for the 6.5 um on GOES-12+ and the 13.3 um band on GOES-14/15.</a:t>
            </a:r>
            <a:r>
              <a:rPr lang="en-US" sz="1400" b="1">
                <a:solidFill>
                  <a:srgbClr val="333399"/>
                </a:solidFill>
              </a:rPr>
              <a:t> </a:t>
            </a:r>
          </a:p>
          <a:p>
            <a:pPr eaLnBrk="1" fontAlgn="base" hangingPunct="1">
              <a:spcBef>
                <a:spcPct val="0"/>
              </a:spcBef>
              <a:spcAft>
                <a:spcPct val="0"/>
              </a:spcAft>
            </a:pPr>
            <a:r>
              <a:rPr lang="en-US" sz="1400" b="1">
                <a:solidFill>
                  <a:srgbClr val="333399"/>
                </a:solidFill>
              </a:rPr>
              <a:t>Operational  Sounder</a:t>
            </a:r>
          </a:p>
        </p:txBody>
      </p:sp>
      <p:pic>
        <p:nvPicPr>
          <p:cNvPr id="116742" name="Picture 20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4375150"/>
            <a:ext cx="1141413" cy="133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43" name="Text Box 221"/>
          <p:cNvSpPr txBox="1">
            <a:spLocks noChangeArrowheads="1"/>
          </p:cNvSpPr>
          <p:nvPr/>
        </p:nvSpPr>
        <p:spPr bwMode="auto">
          <a:xfrm>
            <a:off x="3276600" y="838200"/>
            <a:ext cx="1622425" cy="3386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b="1" dirty="0">
                <a:solidFill>
                  <a:srgbClr val="333399"/>
                </a:solidFill>
              </a:rPr>
              <a:t>GOES-8/12</a:t>
            </a:r>
          </a:p>
          <a:p>
            <a:pPr eaLnBrk="1" fontAlgn="base" hangingPunct="1">
              <a:spcBef>
                <a:spcPct val="0"/>
              </a:spcBef>
              <a:spcAft>
                <a:spcPct val="0"/>
              </a:spcAft>
            </a:pPr>
            <a:endParaRPr lang="en-US" sz="1400" b="1" dirty="0">
              <a:solidFill>
                <a:srgbClr val="333399"/>
              </a:solidFill>
            </a:endParaRPr>
          </a:p>
          <a:p>
            <a:pPr eaLnBrk="1" fontAlgn="base" hangingPunct="1">
              <a:spcBef>
                <a:spcPct val="0"/>
              </a:spcBef>
              <a:spcAft>
                <a:spcPct val="0"/>
              </a:spcAft>
            </a:pPr>
            <a:r>
              <a:rPr lang="en-US" sz="1400" b="1" dirty="0">
                <a:solidFill>
                  <a:srgbClr val="333399"/>
                </a:solidFill>
              </a:rPr>
              <a:t>Launched</a:t>
            </a:r>
          </a:p>
          <a:p>
            <a:pPr eaLnBrk="1" fontAlgn="base" hangingPunct="1">
              <a:spcBef>
                <a:spcPct val="0"/>
              </a:spcBef>
              <a:spcAft>
                <a:spcPct val="0"/>
              </a:spcAft>
            </a:pPr>
            <a:r>
              <a:rPr lang="en-US" sz="1400" b="1" dirty="0">
                <a:solidFill>
                  <a:srgbClr val="333399"/>
                </a:solidFill>
              </a:rPr>
              <a:t>1994</a:t>
            </a:r>
          </a:p>
          <a:p>
            <a:pPr eaLnBrk="1" fontAlgn="base" hangingPunct="1">
              <a:spcBef>
                <a:spcPct val="0"/>
              </a:spcBef>
              <a:spcAft>
                <a:spcPct val="0"/>
              </a:spcAft>
            </a:pPr>
            <a:r>
              <a:rPr lang="en-US" sz="1400" b="1" dirty="0">
                <a:solidFill>
                  <a:srgbClr val="333399"/>
                </a:solidFill>
              </a:rPr>
              <a:t>1995</a:t>
            </a:r>
          </a:p>
          <a:p>
            <a:pPr eaLnBrk="1" fontAlgn="base" hangingPunct="1">
              <a:spcBef>
                <a:spcPct val="0"/>
              </a:spcBef>
              <a:spcAft>
                <a:spcPct val="0"/>
              </a:spcAft>
            </a:pPr>
            <a:r>
              <a:rPr lang="en-US" sz="1400" b="1" dirty="0">
                <a:solidFill>
                  <a:srgbClr val="333399"/>
                </a:solidFill>
              </a:rPr>
              <a:t>1997</a:t>
            </a:r>
          </a:p>
          <a:p>
            <a:pPr eaLnBrk="1" fontAlgn="base" hangingPunct="1">
              <a:spcBef>
                <a:spcPct val="0"/>
              </a:spcBef>
              <a:spcAft>
                <a:spcPct val="0"/>
              </a:spcAft>
            </a:pPr>
            <a:r>
              <a:rPr lang="en-US" sz="1400" b="1" dirty="0">
                <a:solidFill>
                  <a:srgbClr val="333399"/>
                </a:solidFill>
              </a:rPr>
              <a:t>2000</a:t>
            </a:r>
          </a:p>
          <a:p>
            <a:pPr eaLnBrk="1" fontAlgn="base" hangingPunct="1">
              <a:spcBef>
                <a:spcPct val="0"/>
              </a:spcBef>
              <a:spcAft>
                <a:spcPct val="0"/>
              </a:spcAft>
            </a:pPr>
            <a:r>
              <a:rPr lang="en-US" sz="1400" b="1" dirty="0">
                <a:solidFill>
                  <a:srgbClr val="333399"/>
                </a:solidFill>
              </a:rPr>
              <a:t>2001</a:t>
            </a:r>
          </a:p>
          <a:p>
            <a:pPr eaLnBrk="1" fontAlgn="base" hangingPunct="1">
              <a:spcBef>
                <a:spcPct val="0"/>
              </a:spcBef>
              <a:spcAft>
                <a:spcPct val="0"/>
              </a:spcAft>
            </a:pPr>
            <a:endParaRPr lang="en-US" sz="1400" b="1" dirty="0">
              <a:solidFill>
                <a:srgbClr val="333399"/>
              </a:solidFill>
            </a:endParaRPr>
          </a:p>
          <a:p>
            <a:pPr eaLnBrk="1" fontAlgn="base" hangingPunct="1">
              <a:spcBef>
                <a:spcPct val="0"/>
              </a:spcBef>
              <a:spcAft>
                <a:spcPct val="0"/>
              </a:spcAft>
            </a:pPr>
            <a:r>
              <a:rPr lang="en-US" sz="1400" b="1" dirty="0">
                <a:solidFill>
                  <a:srgbClr val="333399"/>
                </a:solidFill>
              </a:rPr>
              <a:t>3-axis stabilized.</a:t>
            </a:r>
          </a:p>
          <a:p>
            <a:pPr eaLnBrk="1" fontAlgn="base" hangingPunct="1">
              <a:spcBef>
                <a:spcPct val="0"/>
              </a:spcBef>
              <a:spcAft>
                <a:spcPct val="0"/>
              </a:spcAft>
            </a:pPr>
            <a:r>
              <a:rPr lang="en-US" sz="1400" b="1" dirty="0">
                <a:solidFill>
                  <a:srgbClr val="333399"/>
                </a:solidFill>
              </a:rPr>
              <a:t>Imager Bands: 4 IR; 1 visible.</a:t>
            </a:r>
          </a:p>
          <a:p>
            <a:pPr eaLnBrk="1" fontAlgn="base" hangingPunct="1">
              <a:spcBef>
                <a:spcPct val="0"/>
              </a:spcBef>
              <a:spcAft>
                <a:spcPct val="0"/>
              </a:spcAft>
            </a:pPr>
            <a:r>
              <a:rPr lang="en-US" sz="1400" b="1" dirty="0">
                <a:solidFill>
                  <a:srgbClr val="333399"/>
                </a:solidFill>
              </a:rPr>
              <a:t>Operational  Sounder	 </a:t>
            </a:r>
          </a:p>
          <a:p>
            <a:pPr eaLnBrk="1" fontAlgn="base" hangingPunct="1">
              <a:spcBef>
                <a:spcPct val="0"/>
              </a:spcBef>
              <a:spcAft>
                <a:spcPct val="0"/>
              </a:spcAft>
            </a:pPr>
            <a:r>
              <a:rPr lang="en-US" sz="1400" b="1" dirty="0">
                <a:solidFill>
                  <a:srgbClr val="333399"/>
                </a:solidFill>
              </a:rPr>
              <a:t>(18 IR bands)</a:t>
            </a:r>
          </a:p>
        </p:txBody>
      </p:sp>
      <p:sp>
        <p:nvSpPr>
          <p:cNvPr id="116744" name="Rectangle 195"/>
          <p:cNvSpPr>
            <a:spLocks noChangeArrowheads="1"/>
          </p:cNvSpPr>
          <p:nvPr/>
        </p:nvSpPr>
        <p:spPr bwMode="auto">
          <a:xfrm>
            <a:off x="13093700" y="13358813"/>
            <a:ext cx="19050" cy="365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400">
              <a:solidFill>
                <a:srgbClr val="000000"/>
              </a:solidFill>
            </a:endParaRPr>
          </a:p>
        </p:txBody>
      </p:sp>
      <p:sp>
        <p:nvSpPr>
          <p:cNvPr id="116745" name="Text Box 219"/>
          <p:cNvSpPr txBox="1">
            <a:spLocks noChangeArrowheads="1"/>
          </p:cNvSpPr>
          <p:nvPr/>
        </p:nvSpPr>
        <p:spPr bwMode="auto">
          <a:xfrm>
            <a:off x="7191375" y="838200"/>
            <a:ext cx="1800225" cy="295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b="1" dirty="0" smtClean="0">
                <a:solidFill>
                  <a:srgbClr val="333399"/>
                </a:solidFill>
              </a:rPr>
              <a:t>GOES-R/S/T/U</a:t>
            </a:r>
            <a:endParaRPr lang="en-US" b="1" dirty="0">
              <a:solidFill>
                <a:srgbClr val="333399"/>
              </a:solidFill>
            </a:endParaRPr>
          </a:p>
          <a:p>
            <a:pPr eaLnBrk="1" fontAlgn="base" hangingPunct="1">
              <a:spcBef>
                <a:spcPct val="0"/>
              </a:spcBef>
              <a:spcAft>
                <a:spcPct val="0"/>
              </a:spcAft>
            </a:pPr>
            <a:endParaRPr lang="en-US" sz="1400" b="1" dirty="0">
              <a:solidFill>
                <a:srgbClr val="333399"/>
              </a:solidFill>
            </a:endParaRPr>
          </a:p>
          <a:p>
            <a:pPr eaLnBrk="1" fontAlgn="base" hangingPunct="1">
              <a:spcBef>
                <a:spcPct val="0"/>
              </a:spcBef>
              <a:spcAft>
                <a:spcPct val="0"/>
              </a:spcAft>
            </a:pPr>
            <a:r>
              <a:rPr lang="en-US" sz="1400" b="1" dirty="0">
                <a:solidFill>
                  <a:srgbClr val="333399"/>
                </a:solidFill>
              </a:rPr>
              <a:t>Planned Launch</a:t>
            </a:r>
          </a:p>
          <a:p>
            <a:pPr eaLnBrk="1" fontAlgn="base" hangingPunct="1">
              <a:spcBef>
                <a:spcPct val="0"/>
              </a:spcBef>
              <a:spcAft>
                <a:spcPct val="0"/>
              </a:spcAft>
            </a:pPr>
            <a:r>
              <a:rPr lang="en-US" sz="1400" b="1" i="1" dirty="0" smtClean="0">
                <a:solidFill>
                  <a:srgbClr val="333399"/>
                </a:solidFill>
              </a:rPr>
              <a:t>2016</a:t>
            </a:r>
            <a:endParaRPr lang="en-US" sz="1400" b="1" i="1" dirty="0">
              <a:solidFill>
                <a:srgbClr val="333399"/>
              </a:solidFill>
            </a:endParaRPr>
          </a:p>
          <a:p>
            <a:pPr eaLnBrk="1" fontAlgn="base" hangingPunct="1">
              <a:spcBef>
                <a:spcPct val="0"/>
              </a:spcBef>
              <a:spcAft>
                <a:spcPct val="0"/>
              </a:spcAft>
            </a:pPr>
            <a:r>
              <a:rPr lang="en-US" sz="1400" b="1" i="1" dirty="0">
                <a:solidFill>
                  <a:srgbClr val="333399"/>
                </a:solidFill>
              </a:rPr>
              <a:t>2017</a:t>
            </a:r>
          </a:p>
          <a:p>
            <a:pPr eaLnBrk="1" fontAlgn="base" hangingPunct="1">
              <a:spcBef>
                <a:spcPct val="0"/>
              </a:spcBef>
              <a:spcAft>
                <a:spcPct val="0"/>
              </a:spcAft>
            </a:pPr>
            <a:r>
              <a:rPr lang="en-US" sz="1400" b="1" i="1" dirty="0">
                <a:solidFill>
                  <a:srgbClr val="333399"/>
                </a:solidFill>
              </a:rPr>
              <a:t>2020</a:t>
            </a:r>
          </a:p>
          <a:p>
            <a:pPr eaLnBrk="1" fontAlgn="base" hangingPunct="1">
              <a:spcBef>
                <a:spcPct val="0"/>
              </a:spcBef>
              <a:spcAft>
                <a:spcPct val="0"/>
              </a:spcAft>
            </a:pPr>
            <a:r>
              <a:rPr lang="en-US" sz="1400" b="1" i="1" dirty="0">
                <a:solidFill>
                  <a:srgbClr val="333399"/>
                </a:solidFill>
              </a:rPr>
              <a:t>2025</a:t>
            </a:r>
          </a:p>
          <a:p>
            <a:pPr eaLnBrk="1" fontAlgn="base" hangingPunct="1">
              <a:spcBef>
                <a:spcPct val="0"/>
              </a:spcBef>
              <a:spcAft>
                <a:spcPct val="0"/>
              </a:spcAft>
            </a:pPr>
            <a:endParaRPr lang="en-US" sz="1400" b="1" i="1" dirty="0">
              <a:solidFill>
                <a:srgbClr val="333399"/>
              </a:solidFill>
            </a:endParaRPr>
          </a:p>
          <a:p>
            <a:pPr eaLnBrk="1" fontAlgn="base" hangingPunct="1">
              <a:spcBef>
                <a:spcPct val="0"/>
              </a:spcBef>
              <a:spcAft>
                <a:spcPct val="0"/>
              </a:spcAft>
            </a:pPr>
            <a:r>
              <a:rPr lang="en-US" sz="1400" b="1" dirty="0">
                <a:solidFill>
                  <a:srgbClr val="333399"/>
                </a:solidFill>
              </a:rPr>
              <a:t>Faster coverage.</a:t>
            </a:r>
          </a:p>
          <a:p>
            <a:pPr eaLnBrk="1" fontAlgn="base" hangingPunct="1">
              <a:spcBef>
                <a:spcPct val="0"/>
              </a:spcBef>
              <a:spcAft>
                <a:spcPct val="0"/>
              </a:spcAft>
            </a:pPr>
            <a:r>
              <a:rPr lang="en-US" sz="1400" b="1" dirty="0">
                <a:solidFill>
                  <a:srgbClr val="333399"/>
                </a:solidFill>
              </a:rPr>
              <a:t>16 Imager Bands.</a:t>
            </a:r>
          </a:p>
          <a:p>
            <a:pPr eaLnBrk="1" fontAlgn="base" hangingPunct="1">
              <a:spcBef>
                <a:spcPct val="0"/>
              </a:spcBef>
              <a:spcAft>
                <a:spcPct val="0"/>
              </a:spcAft>
            </a:pPr>
            <a:r>
              <a:rPr lang="en-US" sz="1400" b="1" dirty="0">
                <a:solidFill>
                  <a:srgbClr val="333399"/>
                </a:solidFill>
              </a:rPr>
              <a:t>Improved spatial.</a:t>
            </a:r>
          </a:p>
          <a:p>
            <a:pPr eaLnBrk="1" fontAlgn="base" hangingPunct="1">
              <a:spcBef>
                <a:spcPct val="0"/>
              </a:spcBef>
              <a:spcAft>
                <a:spcPct val="0"/>
              </a:spcAft>
            </a:pPr>
            <a:r>
              <a:rPr lang="en-US" sz="1400" b="1" dirty="0">
                <a:solidFill>
                  <a:srgbClr val="333399"/>
                </a:solidFill>
              </a:rPr>
              <a:t>No sounder.</a:t>
            </a:r>
          </a:p>
          <a:p>
            <a:pPr eaLnBrk="1" fontAlgn="base" hangingPunct="1">
              <a:spcBef>
                <a:spcPct val="0"/>
              </a:spcBef>
              <a:spcAft>
                <a:spcPct val="0"/>
              </a:spcAft>
            </a:pPr>
            <a:r>
              <a:rPr lang="en-US" sz="1400" b="1" dirty="0">
                <a:solidFill>
                  <a:srgbClr val="333399"/>
                </a:solidFill>
              </a:rPr>
              <a:t>GLM</a:t>
            </a:r>
          </a:p>
        </p:txBody>
      </p:sp>
      <p:sp>
        <p:nvSpPr>
          <p:cNvPr id="116746" name="Text Box 222"/>
          <p:cNvSpPr txBox="1">
            <a:spLocks noChangeArrowheads="1"/>
          </p:cNvSpPr>
          <p:nvPr/>
        </p:nvSpPr>
        <p:spPr bwMode="auto">
          <a:xfrm>
            <a:off x="1905000" y="838200"/>
            <a:ext cx="1400175" cy="317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b="1">
                <a:solidFill>
                  <a:srgbClr val="333399"/>
                </a:solidFill>
              </a:rPr>
              <a:t>GOES-4/7</a:t>
            </a:r>
          </a:p>
          <a:p>
            <a:pPr eaLnBrk="1" fontAlgn="base" hangingPunct="1">
              <a:spcBef>
                <a:spcPct val="0"/>
              </a:spcBef>
              <a:spcAft>
                <a:spcPct val="0"/>
              </a:spcAft>
            </a:pPr>
            <a:endParaRPr lang="en-US" sz="1400" b="1">
              <a:solidFill>
                <a:srgbClr val="333399"/>
              </a:solidFill>
            </a:endParaRPr>
          </a:p>
          <a:p>
            <a:pPr eaLnBrk="1" fontAlgn="base" hangingPunct="1">
              <a:spcBef>
                <a:spcPct val="0"/>
              </a:spcBef>
              <a:spcAft>
                <a:spcPct val="0"/>
              </a:spcAft>
            </a:pPr>
            <a:r>
              <a:rPr lang="en-US" sz="1400" b="1">
                <a:solidFill>
                  <a:srgbClr val="333399"/>
                </a:solidFill>
              </a:rPr>
              <a:t>Launched</a:t>
            </a:r>
          </a:p>
          <a:p>
            <a:pPr eaLnBrk="1" fontAlgn="base" hangingPunct="1">
              <a:spcBef>
                <a:spcPct val="0"/>
              </a:spcBef>
              <a:spcAft>
                <a:spcPct val="0"/>
              </a:spcAft>
            </a:pPr>
            <a:r>
              <a:rPr lang="en-US" sz="1400" b="1">
                <a:solidFill>
                  <a:srgbClr val="333399"/>
                </a:solidFill>
              </a:rPr>
              <a:t>1980</a:t>
            </a:r>
          </a:p>
          <a:p>
            <a:pPr eaLnBrk="1" fontAlgn="base" hangingPunct="1">
              <a:spcBef>
                <a:spcPct val="0"/>
              </a:spcBef>
              <a:spcAft>
                <a:spcPct val="0"/>
              </a:spcAft>
            </a:pPr>
            <a:r>
              <a:rPr lang="en-US" sz="1400" b="1">
                <a:solidFill>
                  <a:srgbClr val="333399"/>
                </a:solidFill>
              </a:rPr>
              <a:t>1981</a:t>
            </a:r>
          </a:p>
          <a:p>
            <a:pPr eaLnBrk="1" fontAlgn="base" hangingPunct="1">
              <a:spcBef>
                <a:spcPct val="0"/>
              </a:spcBef>
              <a:spcAft>
                <a:spcPct val="0"/>
              </a:spcAft>
            </a:pPr>
            <a:r>
              <a:rPr lang="en-US" sz="1400" b="1">
                <a:solidFill>
                  <a:srgbClr val="333399"/>
                </a:solidFill>
              </a:rPr>
              <a:t>1983</a:t>
            </a:r>
          </a:p>
          <a:p>
            <a:pPr eaLnBrk="1" fontAlgn="base" hangingPunct="1">
              <a:spcBef>
                <a:spcPct val="0"/>
              </a:spcBef>
              <a:spcAft>
                <a:spcPct val="0"/>
              </a:spcAft>
            </a:pPr>
            <a:r>
              <a:rPr lang="en-US" sz="1400" b="1">
                <a:solidFill>
                  <a:srgbClr val="333399"/>
                </a:solidFill>
              </a:rPr>
              <a:t>1987</a:t>
            </a:r>
          </a:p>
          <a:p>
            <a:pPr eaLnBrk="1" fontAlgn="base" hangingPunct="1">
              <a:spcBef>
                <a:spcPct val="0"/>
              </a:spcBef>
              <a:spcAft>
                <a:spcPct val="0"/>
              </a:spcAft>
            </a:pPr>
            <a:endParaRPr lang="en-US" sz="1400" b="1">
              <a:solidFill>
                <a:srgbClr val="333399"/>
              </a:solidFill>
            </a:endParaRPr>
          </a:p>
          <a:p>
            <a:pPr eaLnBrk="1" fontAlgn="base" hangingPunct="1">
              <a:spcBef>
                <a:spcPct val="0"/>
              </a:spcBef>
              <a:spcAft>
                <a:spcPct val="0"/>
              </a:spcAft>
            </a:pPr>
            <a:r>
              <a:rPr lang="en-US" sz="1400" b="1">
                <a:solidFill>
                  <a:srgbClr val="333399"/>
                </a:solidFill>
              </a:rPr>
              <a:t>VISSR–VAS visible, 12 IR. MSI (visible, IRW, and 2 additional IR channels)</a:t>
            </a:r>
          </a:p>
        </p:txBody>
      </p:sp>
      <p:sp>
        <p:nvSpPr>
          <p:cNvPr id="116747" name="Text Box 223"/>
          <p:cNvSpPr txBox="1">
            <a:spLocks noChangeArrowheads="1"/>
          </p:cNvSpPr>
          <p:nvPr/>
        </p:nvSpPr>
        <p:spPr bwMode="auto">
          <a:xfrm>
            <a:off x="379413" y="838200"/>
            <a:ext cx="1449387" cy="273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b="1">
                <a:solidFill>
                  <a:srgbClr val="333399"/>
                </a:solidFill>
              </a:rPr>
              <a:t>GOES-1/3</a:t>
            </a:r>
          </a:p>
          <a:p>
            <a:pPr eaLnBrk="1" fontAlgn="base" hangingPunct="1">
              <a:spcBef>
                <a:spcPct val="0"/>
              </a:spcBef>
              <a:spcAft>
                <a:spcPct val="0"/>
              </a:spcAft>
            </a:pPr>
            <a:endParaRPr lang="en-US" sz="1400" b="1">
              <a:solidFill>
                <a:srgbClr val="333399"/>
              </a:solidFill>
            </a:endParaRPr>
          </a:p>
          <a:p>
            <a:pPr eaLnBrk="1" fontAlgn="base" hangingPunct="1">
              <a:spcBef>
                <a:spcPct val="0"/>
              </a:spcBef>
              <a:spcAft>
                <a:spcPct val="0"/>
              </a:spcAft>
            </a:pPr>
            <a:r>
              <a:rPr lang="en-US" sz="1400" b="1">
                <a:solidFill>
                  <a:srgbClr val="333399"/>
                </a:solidFill>
              </a:rPr>
              <a:t>Launched </a:t>
            </a:r>
          </a:p>
          <a:p>
            <a:pPr eaLnBrk="1" fontAlgn="base" hangingPunct="1">
              <a:spcBef>
                <a:spcPct val="0"/>
              </a:spcBef>
              <a:spcAft>
                <a:spcPct val="0"/>
              </a:spcAft>
            </a:pPr>
            <a:r>
              <a:rPr lang="en-US" sz="1400" b="1">
                <a:solidFill>
                  <a:srgbClr val="333399"/>
                </a:solidFill>
              </a:rPr>
              <a:t>1975</a:t>
            </a:r>
          </a:p>
          <a:p>
            <a:pPr eaLnBrk="1" fontAlgn="base" hangingPunct="1">
              <a:spcBef>
                <a:spcPct val="0"/>
              </a:spcBef>
              <a:spcAft>
                <a:spcPct val="0"/>
              </a:spcAft>
            </a:pPr>
            <a:r>
              <a:rPr lang="en-US" sz="1400" b="1">
                <a:solidFill>
                  <a:srgbClr val="333399"/>
                </a:solidFill>
              </a:rPr>
              <a:t>1977</a:t>
            </a:r>
            <a:br>
              <a:rPr lang="en-US" sz="1400" b="1">
                <a:solidFill>
                  <a:srgbClr val="333399"/>
                </a:solidFill>
              </a:rPr>
            </a:br>
            <a:r>
              <a:rPr lang="en-US" sz="1400" b="1">
                <a:solidFill>
                  <a:srgbClr val="333399"/>
                </a:solidFill>
              </a:rPr>
              <a:t>1978 </a:t>
            </a:r>
          </a:p>
          <a:p>
            <a:pPr eaLnBrk="1" fontAlgn="base" hangingPunct="1">
              <a:spcBef>
                <a:spcPct val="0"/>
              </a:spcBef>
              <a:spcAft>
                <a:spcPct val="0"/>
              </a:spcAft>
            </a:pPr>
            <a:endParaRPr lang="en-US" sz="1400" b="1">
              <a:solidFill>
                <a:srgbClr val="333399"/>
              </a:solidFill>
            </a:endParaRPr>
          </a:p>
          <a:p>
            <a:pPr eaLnBrk="1" fontAlgn="base" hangingPunct="1">
              <a:spcBef>
                <a:spcPct val="0"/>
              </a:spcBef>
              <a:spcAft>
                <a:spcPct val="0"/>
              </a:spcAft>
            </a:pPr>
            <a:r>
              <a:rPr lang="en-US" sz="1400" b="1">
                <a:solidFill>
                  <a:srgbClr val="333399"/>
                </a:solidFill>
              </a:rPr>
              <a:t>One visible and one infrared .</a:t>
            </a:r>
          </a:p>
          <a:p>
            <a:pPr eaLnBrk="1" fontAlgn="base" hangingPunct="1">
              <a:spcBef>
                <a:spcPct val="0"/>
              </a:spcBef>
              <a:spcAft>
                <a:spcPct val="0"/>
              </a:spcAft>
            </a:pPr>
            <a:r>
              <a:rPr lang="en-US" sz="1400" b="1">
                <a:solidFill>
                  <a:srgbClr val="333399"/>
                </a:solidFill>
              </a:rPr>
              <a:t>Operational.</a:t>
            </a:r>
          </a:p>
          <a:p>
            <a:pPr eaLnBrk="1" fontAlgn="base" hangingPunct="1">
              <a:spcBef>
                <a:spcPct val="0"/>
              </a:spcBef>
              <a:spcAft>
                <a:spcPct val="0"/>
              </a:spcAft>
            </a:pPr>
            <a:endParaRPr lang="en-US" sz="1400" b="1">
              <a:solidFill>
                <a:srgbClr val="333399"/>
              </a:solidFill>
            </a:endParaRPr>
          </a:p>
        </p:txBody>
      </p:sp>
      <p:pic>
        <p:nvPicPr>
          <p:cNvPr id="116748" name="Picture 231" descr="goes_3_6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667250"/>
            <a:ext cx="1595438"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9" name="Picture 233" descr="spac027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5350" y="4375150"/>
            <a:ext cx="879475"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50" name="Picture 8898" descr="goesr_spacecraft"/>
          <p:cNvPicPr>
            <a:picLocks noChangeAspect="1" noChangeArrowheads="1"/>
          </p:cNvPicPr>
          <p:nvPr/>
        </p:nvPicPr>
        <p:blipFill>
          <a:blip r:embed="rId6">
            <a:extLst>
              <a:ext uri="{28A0092B-C50C-407E-A947-70E740481C1C}">
                <a14:useLocalDpi xmlns:a14="http://schemas.microsoft.com/office/drawing/2010/main" val="0"/>
              </a:ext>
            </a:extLst>
          </a:blip>
          <a:srcRect l="13936" r="17604"/>
          <a:stretch>
            <a:fillRect/>
          </a:stretch>
        </p:blipFill>
        <p:spPr bwMode="auto">
          <a:xfrm>
            <a:off x="7391400" y="3733800"/>
            <a:ext cx="1354138"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43"/>
          <p:cNvSpPr/>
          <p:nvPr/>
        </p:nvSpPr>
        <p:spPr>
          <a:xfrm>
            <a:off x="2547938" y="6324600"/>
            <a:ext cx="271462" cy="2476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5" name="Oval 44"/>
          <p:cNvSpPr/>
          <p:nvPr/>
        </p:nvSpPr>
        <p:spPr>
          <a:xfrm>
            <a:off x="3962400" y="6200775"/>
            <a:ext cx="533400" cy="5143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6" name="Oval 45"/>
          <p:cNvSpPr/>
          <p:nvPr/>
        </p:nvSpPr>
        <p:spPr>
          <a:xfrm>
            <a:off x="5715000" y="6115050"/>
            <a:ext cx="685800" cy="6667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7" name="Oval 46"/>
          <p:cNvSpPr/>
          <p:nvPr/>
        </p:nvSpPr>
        <p:spPr>
          <a:xfrm>
            <a:off x="7191375" y="5181600"/>
            <a:ext cx="1647825" cy="1447800"/>
          </a:xfrm>
          <a:prstGeom prst="ellipse">
            <a:avLst/>
          </a:prstGeom>
          <a:solidFill>
            <a:schemeClr val="accent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pic>
        <p:nvPicPr>
          <p:cNvPr id="116755" name="Content Placeholder 16"/>
          <p:cNvPicPr>
            <a:picLocks noGrp="1" noChangeAspect="1"/>
          </p:cNvPicPr>
          <p:nvPr>
            <p:ph idx="1"/>
          </p:nvPr>
        </p:nvPicPr>
        <p:blipFill>
          <a:blip r:embed="rId7">
            <a:extLst>
              <a:ext uri="{28A0092B-C50C-407E-A947-70E740481C1C}">
                <a14:useLocalDpi xmlns:a14="http://schemas.microsoft.com/office/drawing/2010/main" val="0"/>
              </a:ext>
            </a:extLst>
          </a:blip>
          <a:srcRect t="28571" b="30344"/>
          <a:stretch>
            <a:fillRect/>
          </a:stretch>
        </p:blipFill>
        <p:spPr>
          <a:xfrm>
            <a:off x="4984750" y="4591050"/>
            <a:ext cx="2120900" cy="1123950"/>
          </a:xfrm>
        </p:spPr>
      </p:pic>
    </p:spTree>
    <p:extLst>
      <p:ext uri="{BB962C8B-B14F-4D97-AF65-F5344CB8AC3E}">
        <p14:creationId xmlns:p14="http://schemas.microsoft.com/office/powerpoint/2010/main" val="37773090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Rectangle 2"/>
          <p:cNvSpPr>
            <a:spLocks noGrp="1" noChangeArrowheads="1"/>
          </p:cNvSpPr>
          <p:nvPr>
            <p:ph type="title"/>
          </p:nvPr>
        </p:nvSpPr>
        <p:spPr>
          <a:xfrm>
            <a:off x="381000" y="76200"/>
            <a:ext cx="8534400" cy="1143000"/>
          </a:xfrm>
        </p:spPr>
        <p:txBody>
          <a:bodyPr/>
          <a:lstStyle/>
          <a:p>
            <a:pPr eaLnBrk="1" hangingPunct="1"/>
            <a:r>
              <a:rPr lang="en-US" altLang="en-US" dirty="0" smtClean="0">
                <a:solidFill>
                  <a:srgbClr val="FFFF00"/>
                </a:solidFill>
              </a:rPr>
              <a:t>GOES-1 (1975)</a:t>
            </a:r>
          </a:p>
        </p:txBody>
      </p:sp>
      <p:sp>
        <p:nvSpPr>
          <p:cNvPr id="119812" name="Rectangle 3"/>
          <p:cNvSpPr>
            <a:spLocks noGrp="1" noChangeArrowheads="1"/>
          </p:cNvSpPr>
          <p:nvPr>
            <p:ph type="body" idx="1"/>
          </p:nvPr>
        </p:nvSpPr>
        <p:spPr>
          <a:xfrm>
            <a:off x="457200" y="914400"/>
            <a:ext cx="8534400" cy="4525963"/>
          </a:xfrm>
        </p:spPr>
        <p:txBody>
          <a:bodyPr/>
          <a:lstStyle/>
          <a:p>
            <a:pPr eaLnBrk="1" hangingPunct="1"/>
            <a:r>
              <a:rPr lang="en-US" altLang="en-US" dirty="0" smtClean="0">
                <a:solidFill>
                  <a:schemeClr val="bg1"/>
                </a:solidFill>
              </a:rPr>
              <a:t>GOES-1 launched on 16 October 1975</a:t>
            </a:r>
          </a:p>
          <a:p>
            <a:pPr lvl="1" eaLnBrk="1" hangingPunct="1"/>
            <a:r>
              <a:rPr lang="en-US" altLang="en-US" dirty="0" smtClean="0">
                <a:solidFill>
                  <a:schemeClr val="bg1"/>
                </a:solidFill>
              </a:rPr>
              <a:t>One visible and One infrared (IR) band</a:t>
            </a:r>
          </a:p>
        </p:txBody>
      </p:sp>
      <p:pic>
        <p:nvPicPr>
          <p:cNvPr id="119813" name="Picture 4" descr="GOES1launch_Caption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1000" y="76200"/>
            <a:ext cx="1036333" cy="179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5" name="Slide Number Placeholder 1"/>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492D70B-C16C-4280-BB0B-2277B522549F}" type="slidenum">
              <a:rPr lang="en-US" altLang="en-US" smtClean="0">
                <a:solidFill>
                  <a:srgbClr val="000000"/>
                </a:solidFill>
              </a:rPr>
              <a:pPr eaLnBrk="1" hangingPunct="1"/>
              <a:t>7</a:t>
            </a:fld>
            <a:endParaRPr lang="en-US" altLang="en-US" smtClean="0">
              <a:solidFill>
                <a:srgbClr val="000000"/>
              </a:solidFill>
            </a:endParaRPr>
          </a:p>
        </p:txBody>
      </p:sp>
      <p:sp>
        <p:nvSpPr>
          <p:cNvPr id="119816" name="Text Box 8"/>
          <p:cNvSpPr txBox="1">
            <a:spLocks noChangeArrowheads="1"/>
          </p:cNvSpPr>
          <p:nvPr/>
        </p:nvSpPr>
        <p:spPr bwMode="auto">
          <a:xfrm>
            <a:off x="3276600" y="6477000"/>
            <a:ext cx="124618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2400" dirty="0">
                <a:solidFill>
                  <a:srgbClr val="FFFF00"/>
                </a:solidFill>
                <a:latin typeface="Times New Roman" pitchFamily="18" charset="0"/>
              </a:rPr>
              <a:t>GOES-1</a:t>
            </a:r>
          </a:p>
        </p:txBody>
      </p:sp>
      <p:pic>
        <p:nvPicPr>
          <p:cNvPr id="16" name="Picture 2" descr="\\beans\users$\tims\Data\Documents\gifs\first_image_from_goes_spac0041_redu.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2057400"/>
            <a:ext cx="3564918" cy="4495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0" y="1981200"/>
            <a:ext cx="4637640" cy="3006341"/>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43600" y="4267200"/>
            <a:ext cx="3143250" cy="2514600"/>
          </a:xfrm>
          <a:prstGeom prst="rect">
            <a:avLst/>
          </a:prstGeom>
        </p:spPr>
      </p:pic>
    </p:spTree>
    <p:extLst>
      <p:ext uri="{BB962C8B-B14F-4D97-AF65-F5344CB8AC3E}">
        <p14:creationId xmlns:p14="http://schemas.microsoft.com/office/powerpoint/2010/main" val="13108730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2"/>
          <p:cNvSpPr>
            <a:spLocks noGrp="1"/>
          </p:cNvSpPr>
          <p:nvPr>
            <p:ph type="title"/>
          </p:nvPr>
        </p:nvSpPr>
        <p:spPr/>
        <p:txBody>
          <a:bodyPr/>
          <a:lstStyle/>
          <a:p>
            <a:pPr eaLnBrk="1" hangingPunct="1"/>
            <a:r>
              <a:rPr lang="en-US" dirty="0" smtClean="0">
                <a:solidFill>
                  <a:srgbClr val="FFFF00"/>
                </a:solidFill>
              </a:rPr>
              <a:t>Outline</a:t>
            </a:r>
          </a:p>
        </p:txBody>
      </p:sp>
      <p:sp>
        <p:nvSpPr>
          <p:cNvPr id="104452"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F4914A6-2A92-4790-A36D-282932745CB9}" type="slidenum">
              <a:rPr lang="en-US" smtClean="0">
                <a:solidFill>
                  <a:srgbClr val="000000"/>
                </a:solidFill>
              </a:rPr>
              <a:pPr eaLnBrk="1" hangingPunct="1"/>
              <a:t>8</a:t>
            </a:fld>
            <a:endParaRPr lang="en-US" smtClean="0">
              <a:solidFill>
                <a:srgbClr val="000000"/>
              </a:solidFill>
            </a:endParaRPr>
          </a:p>
        </p:txBody>
      </p:sp>
      <p:sp>
        <p:nvSpPr>
          <p:cNvPr id="104453" name="TextBox 2"/>
          <p:cNvSpPr txBox="1">
            <a:spLocks noChangeArrowheads="1"/>
          </p:cNvSpPr>
          <p:nvPr/>
        </p:nvSpPr>
        <p:spPr bwMode="auto">
          <a:xfrm>
            <a:off x="7162800" y="6523038"/>
            <a:ext cx="154146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Lockheed Martin</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5400" y="1227138"/>
            <a:ext cx="3530600" cy="5295900"/>
          </a:xfrm>
          <a:prstGeom prst="rect">
            <a:avLst/>
          </a:prstGeom>
          <a:ln>
            <a:solidFill>
              <a:schemeClr val="tx1"/>
            </a:solidFill>
          </a:ln>
        </p:spPr>
      </p:pic>
      <p:sp>
        <p:nvSpPr>
          <p:cNvPr id="11" name="Content Placeholder 3"/>
          <p:cNvSpPr>
            <a:spLocks noGrp="1"/>
          </p:cNvSpPr>
          <p:nvPr>
            <p:ph idx="1"/>
          </p:nvPr>
        </p:nvSpPr>
        <p:spPr>
          <a:xfrm>
            <a:off x="381000" y="1219200"/>
            <a:ext cx="8229600" cy="4525963"/>
          </a:xfrm>
        </p:spPr>
        <p:txBody>
          <a:bodyPr/>
          <a:lstStyle/>
          <a:p>
            <a:pPr eaLnBrk="1" hangingPunct="1"/>
            <a:r>
              <a:rPr lang="en-US" dirty="0" smtClean="0">
                <a:solidFill>
                  <a:schemeClr val="bg1"/>
                </a:solidFill>
              </a:rPr>
              <a:t>History</a:t>
            </a:r>
          </a:p>
          <a:p>
            <a:pPr eaLnBrk="1" hangingPunct="1"/>
            <a:r>
              <a:rPr lang="en-US" dirty="0" smtClean="0">
                <a:solidFill>
                  <a:srgbClr val="FFFF00"/>
                </a:solidFill>
              </a:rPr>
              <a:t>GOES-R ABI</a:t>
            </a:r>
          </a:p>
          <a:p>
            <a:pPr lvl="1" eaLnBrk="1" hangingPunct="1"/>
            <a:r>
              <a:rPr lang="en-US" dirty="0">
                <a:solidFill>
                  <a:schemeClr val="bg1"/>
                </a:solidFill>
              </a:rPr>
              <a:t>Spectral</a:t>
            </a:r>
          </a:p>
          <a:p>
            <a:pPr lvl="1" eaLnBrk="1" hangingPunct="1"/>
            <a:r>
              <a:rPr lang="en-US" dirty="0">
                <a:solidFill>
                  <a:schemeClr val="bg1"/>
                </a:solidFill>
              </a:rPr>
              <a:t>Spatial</a:t>
            </a:r>
          </a:p>
          <a:p>
            <a:pPr lvl="1" eaLnBrk="1" hangingPunct="1"/>
            <a:r>
              <a:rPr lang="en-US" dirty="0">
                <a:solidFill>
                  <a:schemeClr val="bg1"/>
                </a:solidFill>
              </a:rPr>
              <a:t>Temporal </a:t>
            </a:r>
            <a:endParaRPr lang="en-US" dirty="0" smtClean="0">
              <a:solidFill>
                <a:schemeClr val="bg1"/>
              </a:solidFill>
            </a:endParaRPr>
          </a:p>
          <a:p>
            <a:pPr eaLnBrk="1" hangingPunct="1"/>
            <a:r>
              <a:rPr lang="en-US" dirty="0" smtClean="0">
                <a:solidFill>
                  <a:schemeClr val="bg1"/>
                </a:solidFill>
              </a:rPr>
              <a:t>JMA AHI</a:t>
            </a:r>
            <a:endParaRPr lang="en-US" dirty="0">
              <a:solidFill>
                <a:schemeClr val="bg1"/>
              </a:solidFill>
            </a:endParaRPr>
          </a:p>
          <a:p>
            <a:pPr lvl="1" eaLnBrk="1" hangingPunct="1"/>
            <a:r>
              <a:rPr lang="en-US" dirty="0">
                <a:solidFill>
                  <a:schemeClr val="bg1"/>
                </a:solidFill>
              </a:rPr>
              <a:t>Spectral</a:t>
            </a:r>
          </a:p>
          <a:p>
            <a:pPr lvl="1" eaLnBrk="1" hangingPunct="1"/>
            <a:r>
              <a:rPr lang="en-US" dirty="0">
                <a:solidFill>
                  <a:schemeClr val="bg1"/>
                </a:solidFill>
              </a:rPr>
              <a:t>Spatial</a:t>
            </a:r>
          </a:p>
          <a:p>
            <a:pPr lvl="1" eaLnBrk="1" hangingPunct="1"/>
            <a:r>
              <a:rPr lang="en-US" dirty="0">
                <a:solidFill>
                  <a:schemeClr val="bg1"/>
                </a:solidFill>
              </a:rPr>
              <a:t>Temporal </a:t>
            </a:r>
            <a:endParaRPr lang="en-US" dirty="0" smtClean="0">
              <a:solidFill>
                <a:schemeClr val="bg1"/>
              </a:solidFill>
            </a:endParaRPr>
          </a:p>
          <a:p>
            <a:pPr eaLnBrk="1" hangingPunct="1"/>
            <a:r>
              <a:rPr lang="en-US" dirty="0" smtClean="0">
                <a:solidFill>
                  <a:schemeClr val="bg1"/>
                </a:solidFill>
              </a:rPr>
              <a:t>Summary</a:t>
            </a:r>
          </a:p>
        </p:txBody>
      </p:sp>
    </p:spTree>
    <p:extLst>
      <p:ext uri="{BB962C8B-B14F-4D97-AF65-F5344CB8AC3E}">
        <p14:creationId xmlns:p14="http://schemas.microsoft.com/office/powerpoint/2010/main" val="32327857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Number Placeholder 5"/>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C644F42-9A19-4DCA-A401-5D0161071F50}" type="slidenum">
              <a:rPr lang="en-US">
                <a:solidFill>
                  <a:srgbClr val="000000"/>
                </a:solidFill>
              </a:rPr>
              <a:pPr eaLnBrk="1" hangingPunct="1"/>
              <a:t>9</a:t>
            </a:fld>
            <a:endParaRPr lang="en-US">
              <a:solidFill>
                <a:srgbClr val="000000"/>
              </a:solidFill>
            </a:endParaRPr>
          </a:p>
        </p:txBody>
      </p:sp>
      <p:sp>
        <p:nvSpPr>
          <p:cNvPr id="174083" name="Rectangle 2"/>
          <p:cNvSpPr>
            <a:spLocks noGrp="1" noChangeArrowheads="1"/>
          </p:cNvSpPr>
          <p:nvPr>
            <p:ph type="ctrTitle"/>
          </p:nvPr>
        </p:nvSpPr>
        <p:spPr>
          <a:xfrm>
            <a:off x="228600" y="-228600"/>
            <a:ext cx="8915400" cy="1371600"/>
          </a:xfrm>
        </p:spPr>
        <p:txBody>
          <a:bodyPr/>
          <a:lstStyle/>
          <a:p>
            <a:pPr eaLnBrk="1" hangingPunct="1"/>
            <a:r>
              <a:rPr lang="en-US" sz="4000" b="1" smtClean="0">
                <a:solidFill>
                  <a:srgbClr val="FFFF00"/>
                </a:solidFill>
              </a:rPr>
              <a:t>The Advanced Baseline Imager:</a:t>
            </a:r>
          </a:p>
        </p:txBody>
      </p:sp>
      <p:sp>
        <p:nvSpPr>
          <p:cNvPr id="174084" name="Text Box 3"/>
          <p:cNvSpPr txBox="1">
            <a:spLocks noChangeArrowheads="1"/>
          </p:cNvSpPr>
          <p:nvPr/>
        </p:nvSpPr>
        <p:spPr bwMode="auto">
          <a:xfrm>
            <a:off x="76200" y="838200"/>
            <a:ext cx="9144000" cy="556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568325" eaLnBrk="0" hangingPunct="0">
              <a:defRPr>
                <a:solidFill>
                  <a:schemeClr val="tx1"/>
                </a:solidFill>
                <a:latin typeface="Arial" charset="0"/>
              </a:defRPr>
            </a:lvl1pPr>
            <a:lvl2pPr marL="742950" indent="-285750" defTabSz="568325" eaLnBrk="0" hangingPunct="0">
              <a:defRPr>
                <a:solidFill>
                  <a:schemeClr val="tx1"/>
                </a:solidFill>
                <a:latin typeface="Arial" charset="0"/>
              </a:defRPr>
            </a:lvl2pPr>
            <a:lvl3pPr marL="1143000" indent="-228600" defTabSz="568325" eaLnBrk="0" hangingPunct="0">
              <a:defRPr>
                <a:solidFill>
                  <a:schemeClr val="tx1"/>
                </a:solidFill>
                <a:latin typeface="Arial" charset="0"/>
              </a:defRPr>
            </a:lvl3pPr>
            <a:lvl4pPr marL="1600200" indent="-228600" defTabSz="568325" eaLnBrk="0" hangingPunct="0">
              <a:defRPr>
                <a:solidFill>
                  <a:schemeClr val="tx1"/>
                </a:solidFill>
                <a:latin typeface="Arial" charset="0"/>
              </a:defRPr>
            </a:lvl4pPr>
            <a:lvl5pPr marL="2057400" indent="-228600" defTabSz="568325" eaLnBrk="0" hangingPunct="0">
              <a:defRPr>
                <a:solidFill>
                  <a:schemeClr val="tx1"/>
                </a:solidFill>
                <a:latin typeface="Arial" charset="0"/>
              </a:defRPr>
            </a:lvl5pPr>
            <a:lvl6pPr marL="2514600" indent="-228600" defTabSz="568325" eaLnBrk="0" fontAlgn="base" hangingPunct="0">
              <a:spcBef>
                <a:spcPct val="0"/>
              </a:spcBef>
              <a:spcAft>
                <a:spcPct val="0"/>
              </a:spcAft>
              <a:defRPr>
                <a:solidFill>
                  <a:schemeClr val="tx1"/>
                </a:solidFill>
                <a:latin typeface="Arial" charset="0"/>
              </a:defRPr>
            </a:lvl6pPr>
            <a:lvl7pPr marL="2971800" indent="-228600" defTabSz="568325" eaLnBrk="0" fontAlgn="base" hangingPunct="0">
              <a:spcBef>
                <a:spcPct val="0"/>
              </a:spcBef>
              <a:spcAft>
                <a:spcPct val="0"/>
              </a:spcAft>
              <a:defRPr>
                <a:solidFill>
                  <a:schemeClr val="tx1"/>
                </a:solidFill>
                <a:latin typeface="Arial" charset="0"/>
              </a:defRPr>
            </a:lvl7pPr>
            <a:lvl8pPr marL="3429000" indent="-228600" defTabSz="568325" eaLnBrk="0" fontAlgn="base" hangingPunct="0">
              <a:spcBef>
                <a:spcPct val="0"/>
              </a:spcBef>
              <a:spcAft>
                <a:spcPct val="0"/>
              </a:spcAft>
              <a:defRPr>
                <a:solidFill>
                  <a:schemeClr val="tx1"/>
                </a:solidFill>
                <a:latin typeface="Arial" charset="0"/>
              </a:defRPr>
            </a:lvl8pPr>
            <a:lvl9pPr marL="3886200" indent="-228600" defTabSz="568325"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a:solidFill>
                  <a:srgbClr val="FFFF00"/>
                </a:solidFill>
              </a:rPr>
              <a:t>				  			ABI				</a:t>
            </a:r>
            <a:r>
              <a:rPr lang="en-US" sz="2400" b="1">
                <a:solidFill>
                  <a:srgbClr val="FFFFFF"/>
                </a:solidFill>
              </a:rPr>
              <a:t>Current</a:t>
            </a:r>
          </a:p>
          <a:p>
            <a:pPr fontAlgn="base">
              <a:spcBef>
                <a:spcPct val="0"/>
              </a:spcBef>
              <a:spcAft>
                <a:spcPct val="0"/>
              </a:spcAft>
            </a:pPr>
            <a:endParaRPr lang="en-US" sz="1200" b="1">
              <a:solidFill>
                <a:srgbClr val="FFFFFF"/>
              </a:solidFill>
            </a:endParaRPr>
          </a:p>
          <a:p>
            <a:pPr fontAlgn="base">
              <a:spcBef>
                <a:spcPct val="0"/>
              </a:spcBef>
              <a:spcAft>
                <a:spcPct val="0"/>
              </a:spcAft>
            </a:pPr>
            <a:r>
              <a:rPr lang="en-US" sz="2400" b="1">
                <a:solidFill>
                  <a:srgbClr val="FFFF00"/>
                </a:solidFill>
              </a:rPr>
              <a:t>Spectral Coverage</a:t>
            </a:r>
            <a:r>
              <a:rPr lang="en-US" sz="2400">
                <a:solidFill>
                  <a:srgbClr val="FFFF00"/>
                </a:solidFill>
              </a:rPr>
              <a:t>				</a:t>
            </a:r>
          </a:p>
          <a:p>
            <a:pPr fontAlgn="base">
              <a:spcBef>
                <a:spcPct val="0"/>
              </a:spcBef>
              <a:spcAft>
                <a:spcPct val="0"/>
              </a:spcAft>
            </a:pPr>
            <a:r>
              <a:rPr lang="en-US" sz="2400">
                <a:solidFill>
                  <a:srgbClr val="FFFF00"/>
                </a:solidFill>
              </a:rPr>
              <a:t>							16 bands		</a:t>
            </a:r>
            <a:r>
              <a:rPr lang="en-US" sz="2400">
                <a:solidFill>
                  <a:srgbClr val="FFFFFF"/>
                </a:solidFill>
              </a:rPr>
              <a:t>5 bands</a:t>
            </a:r>
          </a:p>
          <a:p>
            <a:pPr fontAlgn="base">
              <a:spcBef>
                <a:spcPct val="0"/>
              </a:spcBef>
              <a:spcAft>
                <a:spcPct val="0"/>
              </a:spcAft>
            </a:pPr>
            <a:endParaRPr lang="en-US" sz="1200" b="1">
              <a:solidFill>
                <a:srgbClr val="FFFF00"/>
              </a:solidFill>
            </a:endParaRPr>
          </a:p>
          <a:p>
            <a:pPr fontAlgn="base">
              <a:spcBef>
                <a:spcPct val="0"/>
              </a:spcBef>
              <a:spcAft>
                <a:spcPct val="0"/>
              </a:spcAft>
            </a:pPr>
            <a:r>
              <a:rPr lang="en-US" sz="2400" b="1">
                <a:solidFill>
                  <a:srgbClr val="FFFF00"/>
                </a:solidFill>
              </a:rPr>
              <a:t>Spatial resolution </a:t>
            </a:r>
            <a:r>
              <a:rPr lang="en-US" sz="2400">
                <a:solidFill>
                  <a:srgbClr val="FFFF00"/>
                </a:solidFill>
              </a:rPr>
              <a:t>	</a:t>
            </a:r>
          </a:p>
          <a:p>
            <a:pPr fontAlgn="base">
              <a:spcBef>
                <a:spcPct val="0"/>
              </a:spcBef>
              <a:spcAft>
                <a:spcPct val="0"/>
              </a:spcAft>
            </a:pPr>
            <a:r>
              <a:rPr lang="en-US" sz="2400">
                <a:solidFill>
                  <a:srgbClr val="FFFF00"/>
                </a:solidFill>
              </a:rPr>
              <a:t>	0.64 </a:t>
            </a:r>
            <a:r>
              <a:rPr lang="en-US" sz="2400">
                <a:solidFill>
                  <a:srgbClr val="FFFF00"/>
                </a:solidFill>
                <a:latin typeface="Symbol" pitchFamily="18" charset="2"/>
              </a:rPr>
              <a:t>m</a:t>
            </a:r>
            <a:r>
              <a:rPr lang="en-US" sz="2400">
                <a:solidFill>
                  <a:srgbClr val="FFFF00"/>
                </a:solidFill>
              </a:rPr>
              <a:t>m Visible 			0.5 km 			</a:t>
            </a:r>
            <a:r>
              <a:rPr lang="en-US" sz="2400">
                <a:solidFill>
                  <a:srgbClr val="FFFFFF"/>
                </a:solidFill>
              </a:rPr>
              <a:t>Approx. 1 km</a:t>
            </a:r>
          </a:p>
          <a:p>
            <a:pPr fontAlgn="base">
              <a:spcBef>
                <a:spcPct val="0"/>
              </a:spcBef>
              <a:spcAft>
                <a:spcPct val="0"/>
              </a:spcAft>
            </a:pPr>
            <a:r>
              <a:rPr lang="en-US" sz="2400">
                <a:solidFill>
                  <a:srgbClr val="FFFF00"/>
                </a:solidFill>
              </a:rPr>
              <a:t>	Other Visible/near-IR	1.0 km			</a:t>
            </a:r>
            <a:r>
              <a:rPr lang="en-US" sz="2400">
                <a:solidFill>
                  <a:srgbClr val="FFFFFF"/>
                </a:solidFill>
              </a:rPr>
              <a:t>n/a</a:t>
            </a:r>
          </a:p>
          <a:p>
            <a:pPr fontAlgn="base">
              <a:spcBef>
                <a:spcPct val="0"/>
              </a:spcBef>
              <a:spcAft>
                <a:spcPct val="0"/>
              </a:spcAft>
            </a:pPr>
            <a:r>
              <a:rPr lang="en-US" sz="2400">
                <a:solidFill>
                  <a:srgbClr val="FFFF00"/>
                </a:solidFill>
              </a:rPr>
              <a:t>	Bands (&gt;2 </a:t>
            </a:r>
            <a:r>
              <a:rPr lang="en-US" sz="2400">
                <a:solidFill>
                  <a:srgbClr val="FFFF00"/>
                </a:solidFill>
                <a:latin typeface="Symbol" pitchFamily="18" charset="2"/>
              </a:rPr>
              <a:t>m</a:t>
            </a:r>
            <a:r>
              <a:rPr lang="en-US" sz="2400">
                <a:solidFill>
                  <a:srgbClr val="FFFF00"/>
                </a:solidFill>
              </a:rPr>
              <a:t>m)			2 km			</a:t>
            </a:r>
            <a:r>
              <a:rPr lang="en-US" sz="2400">
                <a:solidFill>
                  <a:srgbClr val="FFFFFF"/>
                </a:solidFill>
              </a:rPr>
              <a:t>Approx. 4 km</a:t>
            </a:r>
          </a:p>
          <a:p>
            <a:pPr fontAlgn="base">
              <a:spcBef>
                <a:spcPct val="0"/>
              </a:spcBef>
              <a:spcAft>
                <a:spcPct val="0"/>
              </a:spcAft>
            </a:pPr>
            <a:endParaRPr lang="en-US" sz="1200">
              <a:solidFill>
                <a:srgbClr val="FFFFFF"/>
              </a:solidFill>
            </a:endParaRPr>
          </a:p>
          <a:p>
            <a:pPr fontAlgn="base">
              <a:spcBef>
                <a:spcPct val="0"/>
              </a:spcBef>
              <a:spcAft>
                <a:spcPct val="0"/>
              </a:spcAft>
            </a:pPr>
            <a:r>
              <a:rPr lang="en-US" sz="2400" b="1">
                <a:solidFill>
                  <a:srgbClr val="FFFF00"/>
                </a:solidFill>
              </a:rPr>
              <a:t>Spatial coverage	</a:t>
            </a:r>
          </a:p>
          <a:p>
            <a:pPr fontAlgn="base">
              <a:spcBef>
                <a:spcPct val="0"/>
              </a:spcBef>
              <a:spcAft>
                <a:spcPct val="0"/>
              </a:spcAft>
            </a:pPr>
            <a:r>
              <a:rPr lang="en-US" sz="2400" b="1">
                <a:solidFill>
                  <a:srgbClr val="FFFF00"/>
                </a:solidFill>
              </a:rPr>
              <a:t>	</a:t>
            </a:r>
            <a:r>
              <a:rPr lang="en-US" sz="2400">
                <a:solidFill>
                  <a:srgbClr val="FFFF00"/>
                </a:solidFill>
              </a:rPr>
              <a:t>Full disk					4 per hour		</a:t>
            </a:r>
            <a:r>
              <a:rPr lang="en-US" sz="2400">
                <a:solidFill>
                  <a:srgbClr val="FFFFFF"/>
                </a:solidFill>
              </a:rPr>
              <a:t>Scheduled (3 hrly)</a:t>
            </a:r>
            <a:endParaRPr lang="en-US">
              <a:solidFill>
                <a:srgbClr val="FFFFFF"/>
              </a:solidFill>
            </a:endParaRPr>
          </a:p>
          <a:p>
            <a:pPr fontAlgn="base">
              <a:spcBef>
                <a:spcPct val="0"/>
              </a:spcBef>
              <a:spcAft>
                <a:spcPct val="0"/>
              </a:spcAft>
            </a:pPr>
            <a:r>
              <a:rPr lang="en-US" sz="2400">
                <a:solidFill>
                  <a:srgbClr val="FFFF00"/>
                </a:solidFill>
              </a:rPr>
              <a:t>	CONUS        			12 per hour		</a:t>
            </a:r>
            <a:r>
              <a:rPr lang="en-US" sz="2400">
                <a:solidFill>
                  <a:srgbClr val="FFFFFF"/>
                </a:solidFill>
              </a:rPr>
              <a:t>~4 per hour</a:t>
            </a:r>
          </a:p>
          <a:p>
            <a:pPr fontAlgn="base">
              <a:spcBef>
                <a:spcPct val="0"/>
              </a:spcBef>
              <a:spcAft>
                <a:spcPct val="0"/>
              </a:spcAft>
            </a:pPr>
            <a:r>
              <a:rPr lang="en-US" sz="2400">
                <a:solidFill>
                  <a:srgbClr val="FFFF00"/>
                </a:solidFill>
              </a:rPr>
              <a:t>	Mesoscale				Every 30 sec	</a:t>
            </a:r>
            <a:r>
              <a:rPr lang="en-US" sz="2400">
                <a:solidFill>
                  <a:srgbClr val="FFFFFF"/>
                </a:solidFill>
              </a:rPr>
              <a:t>n/a</a:t>
            </a:r>
          </a:p>
          <a:p>
            <a:pPr fontAlgn="base">
              <a:spcBef>
                <a:spcPct val="0"/>
              </a:spcBef>
              <a:spcAft>
                <a:spcPct val="0"/>
              </a:spcAft>
            </a:pPr>
            <a:endParaRPr lang="en-US" sz="1200">
              <a:solidFill>
                <a:srgbClr val="FFFFFF"/>
              </a:solidFill>
            </a:endParaRPr>
          </a:p>
          <a:p>
            <a:pPr fontAlgn="base">
              <a:spcBef>
                <a:spcPct val="0"/>
              </a:spcBef>
              <a:spcAft>
                <a:spcPct val="0"/>
              </a:spcAft>
            </a:pPr>
            <a:r>
              <a:rPr lang="en-US" sz="2400" b="1">
                <a:solidFill>
                  <a:srgbClr val="FFFF00"/>
                </a:solidFill>
              </a:rPr>
              <a:t>Visible (reflective bands) 	</a:t>
            </a:r>
          </a:p>
          <a:p>
            <a:pPr fontAlgn="base">
              <a:spcBef>
                <a:spcPct val="0"/>
              </a:spcBef>
              <a:spcAft>
                <a:spcPct val="0"/>
              </a:spcAft>
            </a:pPr>
            <a:r>
              <a:rPr lang="en-US" sz="2400" b="1">
                <a:solidFill>
                  <a:srgbClr val="FFFF00"/>
                </a:solidFill>
              </a:rPr>
              <a:t>	</a:t>
            </a:r>
            <a:r>
              <a:rPr lang="en-US" sz="2400">
                <a:solidFill>
                  <a:srgbClr val="FFFF00"/>
                </a:solidFill>
              </a:rPr>
              <a:t>On-orbit calibration</a:t>
            </a:r>
            <a:r>
              <a:rPr lang="en-US" sz="2400" b="1">
                <a:solidFill>
                  <a:srgbClr val="FFFF00"/>
                </a:solidFill>
              </a:rPr>
              <a:t>		</a:t>
            </a:r>
            <a:r>
              <a:rPr lang="en-US" sz="2400">
                <a:solidFill>
                  <a:srgbClr val="FFFF00"/>
                </a:solidFill>
              </a:rPr>
              <a:t>Yes				</a:t>
            </a:r>
            <a:r>
              <a:rPr lang="en-US" sz="2400">
                <a:solidFill>
                  <a:srgbClr val="FFFFFF"/>
                </a:solidFill>
              </a:rPr>
              <a:t>No</a:t>
            </a:r>
            <a:r>
              <a:rPr lang="en-US" sz="2400">
                <a:solidFill>
                  <a:srgbClr val="FFFF00"/>
                </a:solidFill>
              </a:rPr>
              <a:t>	</a:t>
            </a:r>
            <a:endParaRPr lang="en-US" sz="1200">
              <a:solidFill>
                <a:srgbClr val="FFFF00"/>
              </a:solidFill>
            </a:endParaRPr>
          </a:p>
        </p:txBody>
      </p:sp>
    </p:spTree>
    <p:extLst>
      <p:ext uri="{BB962C8B-B14F-4D97-AF65-F5344CB8AC3E}">
        <p14:creationId xmlns:p14="http://schemas.microsoft.com/office/powerpoint/2010/main" val="421568286"/>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NOAA">
  <a:themeElements>
    <a:clrScheme name="">
      <a:dk1>
        <a:srgbClr val="000000"/>
      </a:dk1>
      <a:lt1>
        <a:srgbClr val="063DE8"/>
      </a:lt1>
      <a:dk2>
        <a:srgbClr val="000000"/>
      </a:dk2>
      <a:lt2>
        <a:srgbClr val="919191"/>
      </a:lt2>
      <a:accent1>
        <a:srgbClr val="618FFD"/>
      </a:accent1>
      <a:accent2>
        <a:srgbClr val="00AE00"/>
      </a:accent2>
      <a:accent3>
        <a:srgbClr val="AAAFF2"/>
      </a:accent3>
      <a:accent4>
        <a:srgbClr val="000000"/>
      </a:accent4>
      <a:accent5>
        <a:srgbClr val="B7C6FE"/>
      </a:accent5>
      <a:accent6>
        <a:srgbClr val="009D00"/>
      </a:accent6>
      <a:hlink>
        <a:srgbClr val="FC0128"/>
      </a:hlink>
      <a:folHlink>
        <a:srgbClr val="CECECE"/>
      </a:folHlink>
    </a:clrScheme>
    <a:fontScheme name="2_NOAA">
      <a:majorFont>
        <a:latin typeface="Book Antiqu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NOAA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NOA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NOAA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NOAA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NOAA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NOAA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NOAA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8_Default Design">
  <a:themeElements>
    <a:clrScheme name="Custom 7">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00"/>
      </a:hlink>
      <a:folHlink>
        <a:srgbClr val="FFFFFF"/>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9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176</TotalTime>
  <Words>2667</Words>
  <Application>Microsoft Office PowerPoint</Application>
  <PresentationFormat>On-screen Show (4:3)</PresentationFormat>
  <Paragraphs>563</Paragraphs>
  <Slides>46</Slides>
  <Notes>27</Notes>
  <HiddenSlides>0</HiddenSlides>
  <MMClips>1</MMClips>
  <ScaleCrop>false</ScaleCrop>
  <HeadingPairs>
    <vt:vector size="4" baseType="variant">
      <vt:variant>
        <vt:lpstr>Theme</vt:lpstr>
      </vt:variant>
      <vt:variant>
        <vt:i4>16</vt:i4>
      </vt:variant>
      <vt:variant>
        <vt:lpstr>Slide Titles</vt:lpstr>
      </vt:variant>
      <vt:variant>
        <vt:i4>46</vt:i4>
      </vt:variant>
    </vt:vector>
  </HeadingPairs>
  <TitlesOfParts>
    <vt:vector size="62" baseType="lpstr">
      <vt:lpstr>Office Theme</vt:lpstr>
      <vt:lpstr>26_Default Design</vt:lpstr>
      <vt:lpstr>18_Default Design</vt:lpstr>
      <vt:lpstr>3_Default Design</vt:lpstr>
      <vt:lpstr>Default Design</vt:lpstr>
      <vt:lpstr>11_Office Theme</vt:lpstr>
      <vt:lpstr>1_Default Design</vt:lpstr>
      <vt:lpstr>9_Default Design</vt:lpstr>
      <vt:lpstr>5_Default Design</vt:lpstr>
      <vt:lpstr>2_NOAA</vt:lpstr>
      <vt:lpstr>4_Default Design</vt:lpstr>
      <vt:lpstr>4_Office Theme</vt:lpstr>
      <vt:lpstr>14_Default Design</vt:lpstr>
      <vt:lpstr>2_Office Theme</vt:lpstr>
      <vt:lpstr>23_Default Design</vt:lpstr>
      <vt:lpstr>3_Office Theme</vt:lpstr>
      <vt:lpstr>PowerPoint Presentation</vt:lpstr>
      <vt:lpstr>Thanks to…</vt:lpstr>
      <vt:lpstr>Outline</vt:lpstr>
      <vt:lpstr>1966: ATS-1 launched</vt:lpstr>
      <vt:lpstr>PowerPoint Presentation</vt:lpstr>
      <vt:lpstr>GOES History</vt:lpstr>
      <vt:lpstr>GOES-1 (1975)</vt:lpstr>
      <vt:lpstr>Outline</vt:lpstr>
      <vt:lpstr>The Advanced Baseline Imager:</vt:lpstr>
      <vt:lpstr>Advanced Baseline Imager</vt:lpstr>
      <vt:lpstr>ABI bands 1-6</vt:lpstr>
      <vt:lpstr>PowerPoint Presentation</vt:lpstr>
      <vt:lpstr>ABI bands 7-16</vt:lpstr>
      <vt:lpstr>GOES-R ABI Weighting Functions</vt:lpstr>
      <vt:lpstr>PowerPoint Presentation</vt:lpstr>
      <vt:lpstr>Future vs. Current Spectral Bands</vt:lpstr>
      <vt:lpstr>Outline</vt:lpstr>
      <vt:lpstr>PowerPoint Presentation</vt:lpstr>
      <vt:lpstr>PowerPoint Presentation</vt:lpstr>
      <vt:lpstr>PowerPoint Presentation</vt:lpstr>
      <vt:lpstr>PowerPoint Presentation</vt:lpstr>
      <vt:lpstr>PowerPoint Presentation</vt:lpstr>
      <vt:lpstr>PowerPoint Presentation</vt:lpstr>
      <vt:lpstr>Baseline ABI Scan Modes</vt:lpstr>
      <vt:lpstr>PowerPoint Presentation</vt:lpstr>
      <vt:lpstr>PowerPoint Presentation</vt:lpstr>
      <vt:lpstr>PowerPoint Presentation</vt:lpstr>
      <vt:lpstr>PowerPoint Presentation</vt:lpstr>
      <vt:lpstr>GOES-14 Super Rapid Scan Operations to Prepare for GOES-R (SRSOR)</vt:lpstr>
      <vt:lpstr>PowerPoint Presentation</vt:lpstr>
      <vt:lpstr>PowerPoint Presentation</vt:lpstr>
      <vt:lpstr>Recent Mode 3 (Flex mode)  “Time-Time” chart</vt:lpstr>
      <vt:lpstr>Baseline Time-Time Mode 4 (Continuous Full Disk)</vt:lpstr>
      <vt:lpstr>Draft Scan Mode ”6” with 10-min FD</vt:lpstr>
      <vt:lpstr>Draft  Scan Mode ”6” with 10-min FD</vt:lpstr>
      <vt:lpstr>Outline</vt:lpstr>
      <vt:lpstr>PowerPoint Presentation</vt:lpstr>
      <vt:lpstr>Japan’s Himawari launched and operational</vt:lpstr>
      <vt:lpstr>AHI: Spectral (20-September-2015) </vt:lpstr>
      <vt:lpstr>MTSAT vs AHI (Spatial)</vt:lpstr>
      <vt:lpstr>MTSAT vs AHI (Temporal)</vt:lpstr>
      <vt:lpstr>Japan’s Advanced Himawari Imager</vt:lpstr>
      <vt:lpstr>Outline</vt:lpstr>
      <vt:lpstr>Approximate spectral and spatial resolutions of US GOES Imagers</vt:lpstr>
      <vt:lpstr>Summary</vt:lpstr>
      <vt:lpstr>Acknowledgements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Schmit</dc:creator>
  <cp:lastModifiedBy>Tim Schmit</cp:lastModifiedBy>
  <cp:revision>16</cp:revision>
  <dcterms:created xsi:type="dcterms:W3CDTF">2015-12-23T18:28:11Z</dcterms:created>
  <dcterms:modified xsi:type="dcterms:W3CDTF">2015-12-31T16:05:49Z</dcterms:modified>
</cp:coreProperties>
</file>