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81" r:id="rId4"/>
    <p:sldMasterId id="2147483695" r:id="rId5"/>
    <p:sldMasterId id="2147483707" r:id="rId6"/>
  </p:sldMasterIdLst>
  <p:notesMasterIdLst>
    <p:notesMasterId r:id="rId31"/>
  </p:notesMasterIdLst>
  <p:sldIdLst>
    <p:sldId id="256" r:id="rId7"/>
    <p:sldId id="257" r:id="rId8"/>
    <p:sldId id="263" r:id="rId9"/>
    <p:sldId id="264" r:id="rId10"/>
    <p:sldId id="265" r:id="rId11"/>
    <p:sldId id="268" r:id="rId12"/>
    <p:sldId id="270" r:id="rId13"/>
    <p:sldId id="271" r:id="rId14"/>
    <p:sldId id="272" r:id="rId15"/>
    <p:sldId id="273" r:id="rId16"/>
    <p:sldId id="277" r:id="rId17"/>
    <p:sldId id="258" r:id="rId18"/>
    <p:sldId id="278" r:id="rId19"/>
    <p:sldId id="259" r:id="rId20"/>
    <p:sldId id="279" r:id="rId21"/>
    <p:sldId id="280" r:id="rId22"/>
    <p:sldId id="260" r:id="rId23"/>
    <p:sldId id="261" r:id="rId24"/>
    <p:sldId id="262" r:id="rId25"/>
    <p:sldId id="266" r:id="rId26"/>
    <p:sldId id="267" r:id="rId27"/>
    <p:sldId id="274" r:id="rId28"/>
    <p:sldId id="27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1014" y="-102"/>
      </p:cViewPr>
      <p:guideLst>
        <p:guide orient="horz" pos="2160"/>
        <p:guide pos="2880"/>
      </p:guideLst>
    </p:cSldViewPr>
  </p:slideViewPr>
  <p:notesTextViewPr>
    <p:cViewPr>
      <p:scale>
        <a:sx n="1" d="1"/>
        <a:sy n="1" d="1"/>
      </p:scale>
      <p:origin x="0" y="0"/>
    </p:cViewPr>
  </p:notesTextViewPr>
  <p:sorterViewPr>
    <p:cViewPr>
      <p:scale>
        <a:sx n="140" d="100"/>
        <a:sy n="140" d="100"/>
      </p:scale>
      <p:origin x="0" y="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BB990-08F2-419F-9A02-36A1CFEF4143}" type="datetimeFigureOut">
              <a:rPr lang="en-US" smtClean="0"/>
              <a:t>12/31/2015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C78CA-AADA-45CC-B826-C96F7870B6CA}" type="slidenum">
              <a:rPr lang="en-US" smtClean="0"/>
              <a:t>‹#›</a:t>
            </a:fld>
            <a:endParaRPr lang="en-US"/>
          </a:p>
        </p:txBody>
      </p:sp>
    </p:spTree>
    <p:extLst>
      <p:ext uri="{BB962C8B-B14F-4D97-AF65-F5344CB8AC3E}">
        <p14:creationId xmlns:p14="http://schemas.microsoft.com/office/powerpoint/2010/main" val="273083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Tim</a:t>
            </a:r>
            <a:r>
              <a:rPr lang="en-US" sz="1200" baseline="0" dirty="0" smtClean="0">
                <a:solidFill>
                  <a:srgbClr val="FFFFFF"/>
                </a:solidFill>
              </a:rPr>
              <a:t> Schmit, ASPB</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https://ams.confex.com/ams/95Annual/webprogram/Paper265203.html   </a:t>
            </a:r>
            <a:r>
              <a:rPr lang="en-US" baseline="0" dirty="0" smtClean="0"/>
              <a:t>ABI = Advanced Baseline Imager</a:t>
            </a:r>
            <a:endParaRPr lang="en-US" dirty="0" smtClean="0"/>
          </a:p>
          <a:p>
            <a:endParaRPr lang="en-US" dirty="0" smtClean="0"/>
          </a:p>
          <a:p>
            <a:r>
              <a:rPr lang="en-US" dirty="0" smtClean="0"/>
              <a:t>Other new </a:t>
            </a:r>
            <a:r>
              <a:rPr lang="en-US" sz="1200" i="1" kern="0" dirty="0" err="1" smtClean="0">
                <a:solidFill>
                  <a:srgbClr val="000000"/>
                </a:solidFill>
                <a:ea typeface="Arial"/>
                <a:cs typeface="Arial"/>
                <a:sym typeface="Arial"/>
                <a:rtl val="0"/>
              </a:rPr>
              <a:t>webapps</a:t>
            </a:r>
            <a:r>
              <a:rPr lang="en-US" sz="1200" i="1" kern="0" dirty="0" smtClean="0">
                <a:solidFill>
                  <a:srgbClr val="000000"/>
                </a:solidFill>
                <a:ea typeface="Arial"/>
                <a:cs typeface="Arial"/>
                <a:sym typeface="Arial"/>
                <a:rtl val="0"/>
              </a:rPr>
              <a:t>:  one to change both the spatial and temporal sampling and the other only the pixel sampling  </a:t>
            </a:r>
            <a:endParaRPr lang="en-US" dirty="0"/>
          </a:p>
        </p:txBody>
      </p:sp>
      <p:sp>
        <p:nvSpPr>
          <p:cNvPr id="4" name="Slide Number Placeholder 3"/>
          <p:cNvSpPr>
            <a:spLocks noGrp="1"/>
          </p:cNvSpPr>
          <p:nvPr>
            <p:ph type="sldNum" sz="quarter" idx="10"/>
          </p:nvPr>
        </p:nvSpPr>
        <p:spPr/>
        <p:txBody>
          <a:bodyPr/>
          <a:lstStyle/>
          <a:p>
            <a:fld id="{200991F8-E4FF-497C-97F1-314C1106722E}"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1785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Tim</a:t>
            </a:r>
            <a:r>
              <a:rPr lang="en-US" sz="1200" baseline="0" dirty="0" smtClean="0">
                <a:solidFill>
                  <a:srgbClr val="FFFFFF"/>
                </a:solidFill>
              </a:rPr>
              <a:t> Schmit, ASPB</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https://ams.confex.com/ams/95Annual/webprogram/Paper265203.html   </a:t>
            </a:r>
            <a:r>
              <a:rPr lang="en-US" baseline="0" dirty="0" smtClean="0"/>
              <a:t>ABI = Advanced Baseline Imager</a:t>
            </a:r>
            <a:endParaRPr lang="en-US" dirty="0" smtClean="0"/>
          </a:p>
          <a:p>
            <a:endParaRPr lang="en-US" dirty="0" smtClean="0"/>
          </a:p>
          <a:p>
            <a:r>
              <a:rPr lang="en-US" dirty="0" smtClean="0"/>
              <a:t>Other new </a:t>
            </a:r>
            <a:r>
              <a:rPr lang="en-US" sz="1200" i="1" kern="0" dirty="0" err="1" smtClean="0">
                <a:solidFill>
                  <a:srgbClr val="000000"/>
                </a:solidFill>
                <a:ea typeface="Arial"/>
                <a:cs typeface="Arial"/>
                <a:sym typeface="Arial"/>
                <a:rtl val="0"/>
              </a:rPr>
              <a:t>webapps</a:t>
            </a:r>
            <a:r>
              <a:rPr lang="en-US" sz="1200" i="1" kern="0" dirty="0" smtClean="0">
                <a:solidFill>
                  <a:srgbClr val="000000"/>
                </a:solidFill>
                <a:ea typeface="Arial"/>
                <a:cs typeface="Arial"/>
                <a:sym typeface="Arial"/>
                <a:rtl val="0"/>
              </a:rPr>
              <a:t>:  one to change both the spatial and temporal sampling and the other only the pixel sampling  </a:t>
            </a:r>
            <a:endParaRPr lang="en-US" dirty="0"/>
          </a:p>
        </p:txBody>
      </p:sp>
      <p:sp>
        <p:nvSpPr>
          <p:cNvPr id="4" name="Slide Number Placeholder 3"/>
          <p:cNvSpPr>
            <a:spLocks noGrp="1"/>
          </p:cNvSpPr>
          <p:nvPr>
            <p:ph type="sldNum" sz="quarter" idx="10"/>
          </p:nvPr>
        </p:nvSpPr>
        <p:spPr/>
        <p:txBody>
          <a:bodyPr/>
          <a:lstStyle/>
          <a:p>
            <a:fld id="{200991F8-E4FF-497C-97F1-314C1106722E}"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1785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8A81E-466B-45E1-8D12-F35C0F534A9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1313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normAutofit fontScale="92500"/>
          </a:bodyPr>
          <a:lstStyle/>
          <a:p>
            <a:pPr defTabSz="913948">
              <a:defRPr/>
            </a:pPr>
            <a:r>
              <a:rPr lang="en-US" b="1" dirty="0" smtClean="0">
                <a:solidFill>
                  <a:srgbClr val="0000FF"/>
                </a:solidFill>
                <a:cs typeface="Calibri"/>
              </a:rPr>
              <a:t>GOES-R:  Benefits of Next Generation Environmental Monitoring - </a:t>
            </a:r>
            <a:r>
              <a:rPr lang="en-US" dirty="0" smtClean="0">
                <a:cs typeface="Calibri"/>
              </a:rPr>
              <a:t>Includes an overview of the mission, instruments, system and services, satellite synergy, the role of GOES-R in the Global Observing System as well an environmental monitoring section that addresses the benefits of GOES-R and the ability to monitor 13 unique hazards and phenomena. </a:t>
            </a:r>
          </a:p>
          <a:p>
            <a:pPr defTabSz="913948">
              <a:defRPr/>
            </a:pPr>
            <a:endParaRPr lang="en-US" b="1" dirty="0" smtClean="0">
              <a:latin typeface="Calibri" pitchFamily="34" charset="0"/>
              <a:ea typeface="ＭＳ Ｐゴシック"/>
              <a:cs typeface="ＭＳ Ｐゴシック"/>
            </a:endParaRPr>
          </a:p>
          <a:p>
            <a:pPr defTabSz="913948">
              <a:defRPr/>
            </a:pPr>
            <a:r>
              <a:rPr lang="en-US" b="1" dirty="0" smtClean="0">
                <a:latin typeface="Calibri" pitchFamily="34" charset="0"/>
                <a:ea typeface="ＭＳ Ｐゴシック"/>
                <a:cs typeface="ＭＳ Ｐゴシック"/>
              </a:rPr>
              <a:t>GOES-R 101 - </a:t>
            </a:r>
            <a:r>
              <a:rPr lang="en-US" dirty="0" smtClean="0">
                <a:latin typeface="Calibri" pitchFamily="34" charset="0"/>
                <a:ea typeface="ＭＳ Ｐゴシック"/>
                <a:cs typeface="ＭＳ Ｐゴシック"/>
              </a:rPr>
              <a:t>Targeted for Forecasters and anyone else interested in basic aspects of GOES-R </a:t>
            </a:r>
            <a:endParaRPr lang="en-US" i="0" dirty="0" smtClean="0"/>
          </a:p>
          <a:p>
            <a:pPr defTabSz="913948">
              <a:defRPr/>
            </a:pPr>
            <a:endParaRPr lang="en-US" dirty="0" smtClean="0"/>
          </a:p>
          <a:p>
            <a:pPr defTabSz="913948">
              <a:defRPr/>
            </a:pPr>
            <a:r>
              <a:rPr lang="en-US" b="1" dirty="0" smtClean="0">
                <a:cs typeface="Calibri"/>
              </a:rPr>
              <a:t>Satellite Hydrology and Meteorology (SHyMeT)</a:t>
            </a:r>
            <a:r>
              <a:rPr lang="en-US" dirty="0" smtClean="0">
                <a:cs typeface="Calibri"/>
              </a:rPr>
              <a:t> - Dedicated to operational satellite meteorology. The Forecaster track of the SHyMet course covers satellite imagery interpretation, including feature identification, water vapor channels, and what to expect on GOES-R.  There is a session on remote sensing data for operational hydrology as well as one relating to aviation hazards.  Other topics include an understanding of the Dvorak method in tropical cyclone analysis and the utility of cloud composites in forecasting</a:t>
            </a:r>
          </a:p>
          <a:p>
            <a:pPr defTabSz="913948">
              <a:defRPr/>
            </a:pPr>
            <a:endParaRPr lang="en-US" dirty="0" smtClean="0">
              <a:cs typeface="Calibri"/>
            </a:endParaRPr>
          </a:p>
          <a:p>
            <a:pPr defTabSz="913948">
              <a:defRPr/>
            </a:pPr>
            <a:r>
              <a:rPr lang="en-US" b="1" dirty="0" smtClean="0">
                <a:solidFill>
                  <a:srgbClr val="0000FF"/>
                </a:solidFill>
                <a:latin typeface="Calibri" pitchFamily="34" charset="0"/>
                <a:ea typeface="ＭＳ Ｐゴシック"/>
                <a:cs typeface="ＭＳ Ｐゴシック"/>
              </a:rPr>
              <a:t>CIMSS Satellite Meteorology for Grades 7-12</a:t>
            </a:r>
            <a:r>
              <a:rPr lang="en-US" b="1" dirty="0" smtClean="0">
                <a:latin typeface="Calibri" pitchFamily="34" charset="0"/>
                <a:ea typeface="ＭＳ Ｐゴシック"/>
                <a:cs typeface="ＭＳ Ｐゴシック"/>
              </a:rPr>
              <a:t> -</a:t>
            </a:r>
            <a:r>
              <a:rPr lang="en-US" dirty="0" smtClean="0">
                <a:latin typeface="Calibri" pitchFamily="34" charset="0"/>
              </a:rPr>
              <a:t>Meteorology is an excellent topic to introduce middle and high school students to geoscience, physics, chemistry, and applied mathematics. Satellite Meteorology provides scientists and educators with exciting tools for investigation, inquiry, analysis and stewardship.  </a:t>
            </a:r>
            <a:endParaRPr lang="en-US" dirty="0" smtClean="0">
              <a:latin typeface="Calibri" pitchFamily="34" charset="0"/>
              <a:ea typeface="ＭＳ Ｐゴシック"/>
              <a:cs typeface="ＭＳ Ｐゴシック"/>
            </a:endParaRPr>
          </a:p>
          <a:p>
            <a:pPr defTabSz="913948">
              <a:defRPr/>
            </a:pPr>
            <a:endParaRPr lang="en-US" dirty="0" smtClean="0">
              <a:cs typeface="Calibri"/>
            </a:endParaRPr>
          </a:p>
          <a:p>
            <a:pPr defTabSz="913948">
              <a:defRPr/>
            </a:pPr>
            <a:r>
              <a:rPr lang="en-US" dirty="0" smtClean="0"/>
              <a:t>Commerce Learning Center:  Forecasters can take these training courses and get credit for taking them</a:t>
            </a:r>
          </a:p>
          <a:p>
            <a:pPr defTabSz="913948">
              <a:defRPr/>
            </a:pPr>
            <a:r>
              <a:rPr lang="en-US" dirty="0" smtClean="0"/>
              <a:t/>
            </a:r>
            <a:br>
              <a:rPr lang="en-US" dirty="0" smtClean="0"/>
            </a:br>
            <a:endParaRPr lang="en-US" dirty="0" smtClean="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F08F7E9E-7893-483E-8F5D-3BD75BF98AB9}" type="slidenum">
              <a:rPr lang="en-US">
                <a:solidFill>
                  <a:prstClr val="black"/>
                </a:solidFill>
                <a:latin typeface="Arial" pitchFamily="34" charset="0"/>
                <a:ea typeface="ＭＳ Ｐゴシック" pitchFamily="34" charset="-128"/>
              </a:rPr>
              <a:pPr/>
              <a:t>20</a:t>
            </a:fld>
            <a:endParaRPr lang="en-US"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26568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361861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30794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2405556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295400"/>
            <a:ext cx="7772400" cy="1447800"/>
          </a:xfrm>
        </p:spPr>
        <p:txBody>
          <a:bodyPr/>
          <a:lstStyle>
            <a:lvl1pPr marR="9144" algn="ctr">
              <a:defRPr sz="4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3198168"/>
            <a:ext cx="7772400" cy="461665"/>
          </a:xfrm>
        </p:spPr>
        <p:txBody>
          <a:bodyPr lIns="100584" anchor="ctr">
            <a:spAutoFit/>
          </a:bodyPr>
          <a:lstStyle>
            <a:lvl1pPr marL="0" indent="0" algn="ctr">
              <a:spcBef>
                <a:spcPts val="0"/>
              </a:spcBef>
              <a:buNone/>
              <a:defRPr sz="2400">
                <a:solidFill>
                  <a:srgbClr val="F2C31A"/>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2365023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F378691F-9CED-4134-BEF2-4424A0C8B72C}" type="slidenum">
              <a:rPr lang="en-US"/>
              <a:pPr>
                <a:defRPr/>
              </a:pPr>
              <a:t>‹#›</a:t>
            </a:fld>
            <a:endParaRPr lang="en-US" dirty="0"/>
          </a:p>
        </p:txBody>
      </p:sp>
    </p:spTree>
    <p:extLst>
      <p:ext uri="{BB962C8B-B14F-4D97-AF65-F5344CB8AC3E}">
        <p14:creationId xmlns:p14="http://schemas.microsoft.com/office/powerpoint/2010/main" val="722804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chor="ctr"/>
          <a:lstStyle>
            <a:lvl1pPr algn="ctr">
              <a:buNone/>
              <a:defRPr sz="36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1066800"/>
            <a:ext cx="2514600" cy="52578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200400" y="1066800"/>
            <a:ext cx="5486400" cy="52578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327DF725-5DD2-4AC8-9302-F060CA84D9D3}" type="slidenum">
              <a:rPr lang="en-US"/>
              <a:pPr>
                <a:defRPr/>
              </a:pPr>
              <a:t>‹#›</a:t>
            </a:fld>
            <a:endParaRPr lang="en-US" dirty="0"/>
          </a:p>
        </p:txBody>
      </p:sp>
    </p:spTree>
    <p:extLst>
      <p:ext uri="{BB962C8B-B14F-4D97-AF65-F5344CB8AC3E}">
        <p14:creationId xmlns:p14="http://schemas.microsoft.com/office/powerpoint/2010/main" val="276023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80FD687F-9EC4-4A2C-9D79-45716973BA41}" type="slidenum">
              <a:rPr lang="en-US"/>
              <a:pPr>
                <a:defRPr/>
              </a:pPr>
              <a:t>‹#›</a:t>
            </a:fld>
            <a:endParaRPr lang="en-US" dirty="0"/>
          </a:p>
        </p:txBody>
      </p:sp>
    </p:spTree>
    <p:extLst>
      <p:ext uri="{BB962C8B-B14F-4D97-AF65-F5344CB8AC3E}">
        <p14:creationId xmlns:p14="http://schemas.microsoft.com/office/powerpoint/2010/main" val="3053525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a:defRPr/>
            </a:pPr>
            <a:fld id="{3283774E-393D-4152-86DA-5285DCA315CF}" type="slidenum">
              <a:rPr lang="en-US"/>
              <a:pPr>
                <a:defRPr/>
              </a:pPr>
              <a:t>‹#›</a:t>
            </a:fld>
            <a:endParaRPr lang="en-US" dirty="0"/>
          </a:p>
        </p:txBody>
      </p:sp>
    </p:spTree>
    <p:extLst>
      <p:ext uri="{BB962C8B-B14F-4D97-AF65-F5344CB8AC3E}">
        <p14:creationId xmlns:p14="http://schemas.microsoft.com/office/powerpoint/2010/main" val="3328471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a:defRPr/>
            </a:pPr>
            <a:fld id="{7A000F4E-004E-4CE8-AABD-59BBC7FD61A1}" type="slidenum">
              <a:rPr lang="en-US"/>
              <a:pPr>
                <a:defRPr/>
              </a:pPr>
              <a:t>‹#›</a:t>
            </a:fld>
            <a:endParaRPr lang="en-US" dirty="0"/>
          </a:p>
        </p:txBody>
      </p:sp>
    </p:spTree>
    <p:extLst>
      <p:ext uri="{BB962C8B-B14F-4D97-AF65-F5344CB8AC3E}">
        <p14:creationId xmlns:p14="http://schemas.microsoft.com/office/powerpoint/2010/main" val="421784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5532F530-9E19-4E9C-9738-C0BFE09D089A}" type="slidenum">
              <a:rPr lang="en-US"/>
              <a:pPr>
                <a:defRPr/>
              </a:pPr>
              <a:t>‹#›</a:t>
            </a:fld>
            <a:endParaRPr lang="en-US"/>
          </a:p>
        </p:txBody>
      </p:sp>
    </p:spTree>
    <p:extLst>
      <p:ext uri="{BB962C8B-B14F-4D97-AF65-F5344CB8AC3E}">
        <p14:creationId xmlns:p14="http://schemas.microsoft.com/office/powerpoint/2010/main" val="879158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41117FE8-98F9-41FA-9392-33A066033D3C}" type="slidenum">
              <a:rPr lang="en-US"/>
              <a:pPr>
                <a:defRPr/>
              </a:pPr>
              <a:t>‹#›</a:t>
            </a:fld>
            <a:endParaRPr lang="en-US"/>
          </a:p>
        </p:txBody>
      </p:sp>
    </p:spTree>
    <p:extLst>
      <p:ext uri="{BB962C8B-B14F-4D97-AF65-F5344CB8AC3E}">
        <p14:creationId xmlns:p14="http://schemas.microsoft.com/office/powerpoint/2010/main" val="147927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57767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6F8E6A6-BB16-4EA8-84FB-0B841619D9C9}" type="slidenum">
              <a:rPr lang="en-US"/>
              <a:pPr>
                <a:defRPr/>
              </a:pPr>
              <a:t>‹#›</a:t>
            </a:fld>
            <a:endParaRPr lang="en-US"/>
          </a:p>
        </p:txBody>
      </p:sp>
    </p:spTree>
    <p:extLst>
      <p:ext uri="{BB962C8B-B14F-4D97-AF65-F5344CB8AC3E}">
        <p14:creationId xmlns:p14="http://schemas.microsoft.com/office/powerpoint/2010/main" val="3868946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C7E65C8-2C22-4AE6-98B5-BCD7AD56F3B5}" type="slidenum">
              <a:rPr lang="en-US"/>
              <a:pPr>
                <a:defRPr/>
              </a:pPr>
              <a:t>‹#›</a:t>
            </a:fld>
            <a:endParaRPr lang="en-US"/>
          </a:p>
        </p:txBody>
      </p:sp>
    </p:spTree>
    <p:extLst>
      <p:ext uri="{BB962C8B-B14F-4D97-AF65-F5344CB8AC3E}">
        <p14:creationId xmlns:p14="http://schemas.microsoft.com/office/powerpoint/2010/main" val="257822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8"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0BA0DF6-1F07-4FA6-B7D2-F3001E77C539}" type="slidenum">
              <a:rPr lang="en-US"/>
              <a:pPr>
                <a:defRPr/>
              </a:pPr>
              <a:t>‹#›</a:t>
            </a:fld>
            <a:endParaRPr lang="en-US"/>
          </a:p>
        </p:txBody>
      </p:sp>
    </p:spTree>
    <p:extLst>
      <p:ext uri="{BB962C8B-B14F-4D97-AF65-F5344CB8AC3E}">
        <p14:creationId xmlns:p14="http://schemas.microsoft.com/office/powerpoint/2010/main" val="185453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4"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4265F424-A057-41D9-9808-928C5B6B6085}" type="slidenum">
              <a:rPr lang="en-US"/>
              <a:pPr>
                <a:defRPr/>
              </a:pPr>
              <a:t>‹#›</a:t>
            </a:fld>
            <a:endParaRPr lang="en-US"/>
          </a:p>
        </p:txBody>
      </p:sp>
    </p:spTree>
    <p:extLst>
      <p:ext uri="{BB962C8B-B14F-4D97-AF65-F5344CB8AC3E}">
        <p14:creationId xmlns:p14="http://schemas.microsoft.com/office/powerpoint/2010/main" val="3297159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3"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4C88DAD7-8963-4A38-8236-1C942AAD19BB}" type="slidenum">
              <a:rPr lang="en-US"/>
              <a:pPr>
                <a:defRPr/>
              </a:pPr>
              <a:t>‹#›</a:t>
            </a:fld>
            <a:endParaRPr lang="en-US"/>
          </a:p>
        </p:txBody>
      </p:sp>
    </p:spTree>
    <p:extLst>
      <p:ext uri="{BB962C8B-B14F-4D97-AF65-F5344CB8AC3E}">
        <p14:creationId xmlns:p14="http://schemas.microsoft.com/office/powerpoint/2010/main" val="4209443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A3AAE7E9-77D1-467D-9256-0069C744142C}" type="slidenum">
              <a:rPr lang="en-US"/>
              <a:pPr>
                <a:defRPr/>
              </a:pPr>
              <a:t>‹#›</a:t>
            </a:fld>
            <a:endParaRPr lang="en-US"/>
          </a:p>
        </p:txBody>
      </p:sp>
    </p:spTree>
    <p:extLst>
      <p:ext uri="{BB962C8B-B14F-4D97-AF65-F5344CB8AC3E}">
        <p14:creationId xmlns:p14="http://schemas.microsoft.com/office/powerpoint/2010/main" val="2712858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EA13A831-77A0-48CD-BF90-F051623A9B7C}" type="slidenum">
              <a:rPr lang="en-US"/>
              <a:pPr>
                <a:defRPr/>
              </a:pPr>
              <a:t>‹#›</a:t>
            </a:fld>
            <a:endParaRPr lang="en-US"/>
          </a:p>
        </p:txBody>
      </p:sp>
    </p:spTree>
    <p:extLst>
      <p:ext uri="{BB962C8B-B14F-4D97-AF65-F5344CB8AC3E}">
        <p14:creationId xmlns:p14="http://schemas.microsoft.com/office/powerpoint/2010/main" val="1069114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0CD6FDB-C4F6-4B46-95A8-BB03F6307370}" type="slidenum">
              <a:rPr lang="en-US"/>
              <a:pPr>
                <a:defRPr/>
              </a:pPr>
              <a:t>‹#›</a:t>
            </a:fld>
            <a:endParaRPr lang="en-US"/>
          </a:p>
        </p:txBody>
      </p:sp>
    </p:spTree>
    <p:extLst>
      <p:ext uri="{BB962C8B-B14F-4D97-AF65-F5344CB8AC3E}">
        <p14:creationId xmlns:p14="http://schemas.microsoft.com/office/powerpoint/2010/main" val="625901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116BCADC-560C-47F7-838D-0DA9A2F2B913}" type="slidenum">
              <a:rPr lang="en-US"/>
              <a:pPr>
                <a:defRPr/>
              </a:pPr>
              <a:t>‹#›</a:t>
            </a:fld>
            <a:endParaRPr lang="en-US"/>
          </a:p>
        </p:txBody>
      </p:sp>
    </p:spTree>
    <p:extLst>
      <p:ext uri="{BB962C8B-B14F-4D97-AF65-F5344CB8AC3E}">
        <p14:creationId xmlns:p14="http://schemas.microsoft.com/office/powerpoint/2010/main" val="3144846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7A1CCE64-E4A8-4643-8FAF-2FCC6461BAC5}" type="slidenum">
              <a:rPr lang="en-US"/>
              <a:pPr>
                <a:defRPr/>
              </a:pPr>
              <a:t>‹#›</a:t>
            </a:fld>
            <a:endParaRPr lang="en-US"/>
          </a:p>
        </p:txBody>
      </p:sp>
    </p:spTree>
    <p:extLst>
      <p:ext uri="{BB962C8B-B14F-4D97-AF65-F5344CB8AC3E}">
        <p14:creationId xmlns:p14="http://schemas.microsoft.com/office/powerpoint/2010/main" val="46207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2817187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CC1D4AF-E085-4A23-95AB-47448C897A40}" type="slidenum">
              <a:rPr lang="en-US"/>
              <a:pPr>
                <a:defRPr/>
              </a:pPr>
              <a:t>‹#›</a:t>
            </a:fld>
            <a:endParaRPr lang="en-US"/>
          </a:p>
        </p:txBody>
      </p:sp>
    </p:spTree>
    <p:extLst>
      <p:ext uri="{BB962C8B-B14F-4D97-AF65-F5344CB8AC3E}">
        <p14:creationId xmlns:p14="http://schemas.microsoft.com/office/powerpoint/2010/main" val="1634773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a typeface="ＭＳ Ｐゴシック" pitchFamily="34" charset="-128"/>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a typeface="ＭＳ Ｐゴシック" pitchFamily="34" charset="-128"/>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a typeface="ＭＳ Ｐゴシック" pitchFamily="34" charset="-128"/>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a typeface="ＭＳ Ｐゴシック" pitchFamily="34" charset="-128"/>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en-US" altLang="en-US" sz="1800" smtClean="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en-US" altLang="en-US" sz="1800" smtClean="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en-US" altLang="en-US" sz="1800" smtClean="0">
                <a:solidFill>
                  <a:srgbClr val="FFFFFF"/>
                </a:solidFill>
              </a:endParaRPr>
            </a:p>
          </p:txBody>
        </p:sp>
      </p:grpSp>
      <p:sp>
        <p:nvSpPr>
          <p:cNvPr id="7988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98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smtClean="0"/>
            </a:lvl1pPr>
          </a:lstStyle>
          <a:p>
            <a:pPr>
              <a:defRPr/>
            </a:pPr>
            <a:fld id="{53815BAB-1195-4B0E-B0A2-701056A61D0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62918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smtClean="0"/>
            </a:lvl1pPr>
          </a:lstStyle>
          <a:p>
            <a:pPr>
              <a:defRPr/>
            </a:pPr>
            <a:fld id="{84D63C2E-5C6E-49AE-BBE9-0748B194DCE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12814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smtClean="0"/>
            </a:lvl1pPr>
          </a:lstStyle>
          <a:p>
            <a:pPr>
              <a:defRPr/>
            </a:pPr>
            <a:fld id="{E9E13175-2273-4356-93F1-9B4B6869D9C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6982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smtClean="0"/>
            </a:lvl1pPr>
          </a:lstStyle>
          <a:p>
            <a:pPr>
              <a:defRPr/>
            </a:pPr>
            <a:fld id="{2653AFC8-F51F-497F-AB0E-392F39712BA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88540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smtClean="0"/>
            </a:lvl1pPr>
          </a:lstStyle>
          <a:p>
            <a:pPr>
              <a:defRPr/>
            </a:pPr>
            <a:fld id="{74169577-3F5C-4BEB-83FC-61603841113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19601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smtClean="0"/>
            </a:lvl1pPr>
          </a:lstStyle>
          <a:p>
            <a:pPr>
              <a:defRPr/>
            </a:pPr>
            <a:fld id="{0376391F-635D-4C05-BD38-F573D233B11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77441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smtClean="0"/>
            </a:lvl1pPr>
          </a:lstStyle>
          <a:p>
            <a:pPr>
              <a:defRPr/>
            </a:pPr>
            <a:fld id="{D8B2F775-F8FC-4221-9EF9-6CBE97D403F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31820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smtClean="0"/>
            </a:lvl1pPr>
          </a:lstStyle>
          <a:p>
            <a:pPr>
              <a:defRPr/>
            </a:pPr>
            <a:fld id="{7F73605C-EF63-422E-8B1F-72F0B39D855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20599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smtClean="0"/>
            </a:lvl1pPr>
          </a:lstStyle>
          <a:p>
            <a:pPr>
              <a:defRPr/>
            </a:pPr>
            <a:fld id="{D634DF69-3C7B-4BFA-936A-C059F20D147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883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666687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smtClean="0"/>
            </a:lvl1pPr>
          </a:lstStyle>
          <a:p>
            <a:pPr>
              <a:defRPr/>
            </a:pPr>
            <a:fld id="{5F10974A-94ED-4B17-988E-81B8CECBC53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57836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r>
              <a:rPr lang="en-US" smtClean="0">
                <a:solidFill>
                  <a:srgbClr val="FFFFFF"/>
                </a:solidFill>
              </a:rPr>
              <a:t>12/23/2015</a:t>
            </a: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effectLst>
                  <a:outerShdw blurRad="38100" dist="38100" dir="2700000" algn="tl">
                    <a:srgbClr val="010199"/>
                  </a:outerShdw>
                </a:effectLst>
                <a:latin typeface="Arial" pitchFamily="-107" charset="0"/>
                <a:ea typeface="+mn-ea"/>
                <a:cs typeface="+mn-cs"/>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smtClean="0"/>
            </a:lvl1pPr>
          </a:lstStyle>
          <a:p>
            <a:pPr>
              <a:defRPr/>
            </a:pPr>
            <a:fld id="{7B00ADB4-FCC4-477A-A790-B7053250D32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1100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smtClean="0"/>
            </a:lvl1pPr>
          </a:lstStyle>
          <a:p>
            <a:pPr>
              <a:defRPr/>
            </a:pPr>
            <a:fld id="{801F6B1E-1909-4BCF-A2AB-8B3667DB28B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028540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r>
              <a:rPr/>
              <a:t>Click to edit Master title style</a:t>
            </a:r>
          </a:p>
        </p:txBody>
      </p:sp>
      <p:sp>
        <p:nvSpPr>
          <p:cNvPr id="10" name="Shape 10"/>
          <p:cNvSpPr>
            <a:spLocks noGrp="1"/>
          </p:cNvSpPr>
          <p:nvPr>
            <p:ph type="body" idx="1"/>
          </p:nvPr>
        </p:nvSpPr>
        <p:spPr>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Tree>
    <p:extLst>
      <p:ext uri="{BB962C8B-B14F-4D97-AF65-F5344CB8AC3E}">
        <p14:creationId xmlns:p14="http://schemas.microsoft.com/office/powerpoint/2010/main" val="372059628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159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973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883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312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224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4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12/23/2015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384504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572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638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170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775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766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3142" y="4648200"/>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1242642" y="685800"/>
            <a:ext cx="6781800" cy="1828800"/>
          </a:xfrm>
        </p:spPr>
        <p:txBody>
          <a:bodyPr/>
          <a:lstStyle>
            <a:lvl1pPr>
              <a:defRPr>
                <a:solidFill>
                  <a:schemeClr val="tx1"/>
                </a:solidFill>
              </a:defRPr>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white">
                    <a:tint val="75000"/>
                  </a:prstClr>
                </a:solidFill>
              </a:rPr>
              <a:t>12/23/2015</a:t>
            </a:r>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4F5610-794B-43F9-A0D9-AF1E5933AB5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14341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4b566dac80219blue-earth-wallpaper.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18" name="Rectangle 17"/>
          <p:cNvSpPr/>
          <p:nvPr userDrawn="1"/>
        </p:nvSpPr>
        <p:spPr>
          <a:xfrm>
            <a:off x="0" y="1"/>
            <a:ext cx="9144000" cy="6858000"/>
          </a:xfrm>
          <a:prstGeom prst="rect">
            <a:avLst/>
          </a:prstGeom>
          <a:solidFill>
            <a:schemeClr val="bg1">
              <a:lumMod val="95000"/>
              <a:lumOff val="5000"/>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200150" y="921910"/>
            <a:ext cx="7086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userDrawn="1">
            <p:ph type="ftr" sz="quarter" idx="11"/>
          </p:nvPr>
        </p:nvSpPr>
        <p:spPr/>
        <p:txBody>
          <a:bodyPr/>
          <a:lstStyle>
            <a:lvl1pPr>
              <a:defRPr/>
            </a:lvl1pPr>
          </a:lstStyle>
          <a:p>
            <a:pPr>
              <a:defRPr/>
            </a:pPr>
            <a:endParaRPr lang="en-US" dirty="0">
              <a:solidFill>
                <a:prstClr val="white">
                  <a:tint val="75000"/>
                </a:prstClr>
              </a:solidFill>
            </a:endParaRPr>
          </a:p>
        </p:txBody>
      </p:sp>
      <p:sp>
        <p:nvSpPr>
          <p:cNvPr id="14" name="Slide Number Placeholder 5"/>
          <p:cNvSpPr>
            <a:spLocks noGrp="1"/>
          </p:cNvSpPr>
          <p:nvPr userDrawn="1">
            <p:ph type="sldNum" sz="quarter" idx="12"/>
          </p:nvPr>
        </p:nvSpPr>
        <p:spPr/>
        <p:txBody>
          <a:bodyPr/>
          <a:lstStyle>
            <a:lvl1pPr>
              <a:defRPr/>
            </a:lvl1pPr>
          </a:lstStyle>
          <a:p>
            <a:pPr>
              <a:defRPr/>
            </a:pPr>
            <a:fld id="{6ECF5EF8-31B4-4F78-B46E-860652303D3D}" type="slidenum">
              <a:rPr lang="en-US">
                <a:solidFill>
                  <a:prstClr val="black"/>
                </a:solidFill>
              </a:rPr>
              <a:pPr>
                <a:defRPr/>
              </a:pPr>
              <a:t>‹#›</a:t>
            </a:fld>
            <a:endParaRPr lang="en-US" dirty="0">
              <a:solidFill>
                <a:prstClr val="black"/>
              </a:solidFill>
            </a:endParaRPr>
          </a:p>
        </p:txBody>
      </p:sp>
      <p:pic>
        <p:nvPicPr>
          <p:cNvPr id="22" name="Picture 21" descr="GOES-R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48890"/>
            <a:ext cx="914400" cy="583250"/>
          </a:xfrm>
          <a:prstGeom prst="rect">
            <a:avLst/>
          </a:prstGeom>
        </p:spPr>
      </p:pic>
      <p:pic>
        <p:nvPicPr>
          <p:cNvPr id="25" name="Picture 24" descr="NASA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72435" y="139225"/>
            <a:ext cx="542204" cy="457200"/>
          </a:xfrm>
          <a:prstGeom prst="rect">
            <a:avLst/>
          </a:prstGeom>
        </p:spPr>
      </p:pic>
      <p:pic>
        <p:nvPicPr>
          <p:cNvPr id="26" name="Picture 25" descr="NOAA_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05834" y="139225"/>
            <a:ext cx="456236" cy="457200"/>
          </a:xfrm>
          <a:prstGeom prst="rect">
            <a:avLst/>
          </a:prstGeom>
        </p:spPr>
      </p:pic>
    </p:spTree>
    <p:extLst>
      <p:ext uri="{BB962C8B-B14F-4D97-AF65-F5344CB8AC3E}">
        <p14:creationId xmlns:p14="http://schemas.microsoft.com/office/powerpoint/2010/main" val="788320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p:txBody>
          <a:bodyPr/>
          <a:lstStyle>
            <a:lvl1pPr>
              <a:defRPr/>
            </a:lvl1pPr>
          </a:lstStyle>
          <a:p>
            <a:pPr>
              <a:defRPr/>
            </a:pPr>
            <a:r>
              <a:rPr lang="en-US" smtClean="0">
                <a:solidFill>
                  <a:prstClr val="white">
                    <a:tint val="75000"/>
                  </a:prstClr>
                </a:solidFill>
              </a:rPr>
              <a:t>12/23/2015</a:t>
            </a:r>
            <a:endParaRPr lang="en-US" dirty="0">
              <a:solidFill>
                <a:prstClr val="white">
                  <a:tint val="75000"/>
                </a:prstClr>
              </a:solidFill>
            </a:endParaRPr>
          </a:p>
        </p:txBody>
      </p:sp>
      <p:sp>
        <p:nvSpPr>
          <p:cNvPr id="14" name="Footer Placeholder 5"/>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5" name="Slide Number Placeholder 6"/>
          <p:cNvSpPr>
            <a:spLocks noGrp="1"/>
          </p:cNvSpPr>
          <p:nvPr>
            <p:ph type="sldNum" sz="quarter" idx="12"/>
          </p:nvPr>
        </p:nvSpPr>
        <p:spPr/>
        <p:txBody>
          <a:bodyPr/>
          <a:lstStyle>
            <a:lvl1pPr>
              <a:defRPr/>
            </a:lvl1pPr>
          </a:lstStyle>
          <a:p>
            <a:pPr>
              <a:defRPr/>
            </a:pPr>
            <a:fld id="{F8BBB978-F783-4560-B5F8-459943D3045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94054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6"/>
          <p:cNvSpPr>
            <a:spLocks noGrp="1"/>
          </p:cNvSpPr>
          <p:nvPr>
            <p:ph type="dt" sz="half" idx="10"/>
          </p:nvPr>
        </p:nvSpPr>
        <p:spPr/>
        <p:txBody>
          <a:bodyPr/>
          <a:lstStyle>
            <a:lvl1pPr>
              <a:defRPr/>
            </a:lvl1pPr>
          </a:lstStyle>
          <a:p>
            <a:pPr>
              <a:defRPr/>
            </a:pPr>
            <a:r>
              <a:rPr lang="en-US" smtClean="0">
                <a:solidFill>
                  <a:prstClr val="white">
                    <a:tint val="75000"/>
                  </a:prstClr>
                </a:solidFill>
              </a:rPr>
              <a:t>12/23/2015</a:t>
            </a:r>
            <a:endParaRPr lang="en-US" dirty="0">
              <a:solidFill>
                <a:prstClr val="white">
                  <a:tint val="75000"/>
                </a:prstClr>
              </a:solidFill>
            </a:endParaRPr>
          </a:p>
        </p:txBody>
      </p:sp>
      <p:sp>
        <p:nvSpPr>
          <p:cNvPr id="16" name="Footer Placeholder 7"/>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7" name="Slide Number Placeholder 8"/>
          <p:cNvSpPr>
            <a:spLocks noGrp="1"/>
          </p:cNvSpPr>
          <p:nvPr>
            <p:ph type="sldNum" sz="quarter" idx="12"/>
          </p:nvPr>
        </p:nvSpPr>
        <p:spPr/>
        <p:txBody>
          <a:bodyPr/>
          <a:lstStyle>
            <a:lvl1pPr>
              <a:defRPr/>
            </a:lvl1pPr>
          </a:lstStyle>
          <a:p>
            <a:pPr>
              <a:defRPr/>
            </a:pPr>
            <a:fld id="{0BFEE794-286C-43E6-A7E2-0D551E93D8D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75760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Date Placeholder 2"/>
          <p:cNvSpPr>
            <a:spLocks noGrp="1"/>
          </p:cNvSpPr>
          <p:nvPr>
            <p:ph type="dt" sz="half" idx="10"/>
          </p:nvPr>
        </p:nvSpPr>
        <p:spPr/>
        <p:txBody>
          <a:bodyPr/>
          <a:lstStyle>
            <a:lvl1pPr>
              <a:defRPr/>
            </a:lvl1pPr>
          </a:lstStyle>
          <a:p>
            <a:pPr>
              <a:defRPr/>
            </a:pPr>
            <a:r>
              <a:rPr lang="en-US" smtClean="0">
                <a:solidFill>
                  <a:prstClr val="white">
                    <a:tint val="75000"/>
                  </a:prstClr>
                </a:solidFill>
              </a:rPr>
              <a:t>12/23/2015</a:t>
            </a:r>
            <a:endParaRPr lang="en-US" dirty="0">
              <a:solidFill>
                <a:prstClr val="white">
                  <a:tint val="75000"/>
                </a:prstClr>
              </a:solidFill>
            </a:endParaRPr>
          </a:p>
        </p:txBody>
      </p:sp>
      <p:sp>
        <p:nvSpPr>
          <p:cNvPr id="12" name="Footer Placeholder 3"/>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3" name="Slide Number Placeholder 4"/>
          <p:cNvSpPr>
            <a:spLocks noGrp="1"/>
          </p:cNvSpPr>
          <p:nvPr>
            <p:ph type="sldNum" sz="quarter" idx="12"/>
          </p:nvPr>
        </p:nvSpPr>
        <p:spPr/>
        <p:txBody>
          <a:bodyPr/>
          <a:lstStyle>
            <a:lvl1pPr>
              <a:defRPr/>
            </a:lvl1pPr>
          </a:lstStyle>
          <a:p>
            <a:pPr>
              <a:defRPr/>
            </a:pPr>
            <a:fld id="{93880D5D-487B-49EF-ADB5-2AA03D04BA2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6468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12/23/2015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601006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lvl1pPr>
              <a:defRPr/>
            </a:lvl1pPr>
          </a:lstStyle>
          <a:p>
            <a:pPr>
              <a:defRPr/>
            </a:pPr>
            <a:r>
              <a:rPr lang="en-US" smtClean="0">
                <a:solidFill>
                  <a:prstClr val="white">
                    <a:tint val="75000"/>
                  </a:prstClr>
                </a:solidFill>
              </a:rPr>
              <a:t>12/23/2015</a:t>
            </a:r>
            <a:endParaRPr lang="en-US" dirty="0">
              <a:solidFill>
                <a:prstClr val="white">
                  <a:tint val="75000"/>
                </a:prstClr>
              </a:solidFill>
            </a:endParaRPr>
          </a:p>
        </p:txBody>
      </p:sp>
      <p:sp>
        <p:nvSpPr>
          <p:cNvPr id="11" name="Footer Placeholder 2"/>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2" name="Slide Number Placeholder 3"/>
          <p:cNvSpPr>
            <a:spLocks noGrp="1"/>
          </p:cNvSpPr>
          <p:nvPr>
            <p:ph type="sldNum" sz="quarter" idx="12"/>
          </p:nvPr>
        </p:nvSpPr>
        <p:spPr/>
        <p:txBody>
          <a:bodyPr/>
          <a:lstStyle>
            <a:lvl1pPr>
              <a:defRPr/>
            </a:lvl1pPr>
          </a:lstStyle>
          <a:p>
            <a:pPr>
              <a:defRPr/>
            </a:pPr>
            <a:fld id="{0D9AC741-1BF0-41AA-9B51-622F501F52CB}" type="slidenum">
              <a:rPr lang="en-US">
                <a:solidFill>
                  <a:prstClr val="black"/>
                </a:solidFill>
              </a:rPr>
              <a:pPr>
                <a:defRPr/>
              </a:pPr>
              <a:t>‹#›</a:t>
            </a:fld>
            <a:endParaRPr lang="en-US" dirty="0">
              <a:solidFill>
                <a:prstClr val="black"/>
              </a:solidFill>
            </a:endParaRPr>
          </a:p>
        </p:txBody>
      </p:sp>
      <p:pic>
        <p:nvPicPr>
          <p:cNvPr id="20" name="Picture 19" descr="GOES-R_logo_v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0"/>
            <a:ext cx="1143000" cy="762000"/>
          </a:xfrm>
          <a:prstGeom prst="rect">
            <a:avLst/>
          </a:prstGeom>
        </p:spPr>
      </p:pic>
    </p:spTree>
    <p:extLst>
      <p:ext uri="{BB962C8B-B14F-4D97-AF65-F5344CB8AC3E}">
        <p14:creationId xmlns:p14="http://schemas.microsoft.com/office/powerpoint/2010/main" val="35379850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12/23/2015</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AB7CDD12-FE8D-4106-B4D7-32F5C435D54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33755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10068"/>
            <a:ext cx="8229600" cy="52145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81889" y="6487723"/>
            <a:ext cx="2133600" cy="365125"/>
          </a:xfrm>
          <a:prstGeom prst="rect">
            <a:avLst/>
          </a:prstGeom>
        </p:spPr>
        <p:txBody>
          <a:bodyPr/>
          <a:lstStyle/>
          <a:p>
            <a:r>
              <a:rPr lang="en-US" smtClean="0">
                <a:solidFill>
                  <a:prstClr val="white">
                    <a:tint val="75000"/>
                  </a:prstClr>
                </a:solidFill>
              </a:rPr>
              <a:t>12/23/2015</a:t>
            </a:r>
            <a:endParaRPr lang="en-US" dirty="0">
              <a:solidFill>
                <a:prstClr val="white">
                  <a:tint val="75000"/>
                </a:prstClr>
              </a:solidFill>
            </a:endParaRPr>
          </a:p>
        </p:txBody>
      </p:sp>
      <p:sp>
        <p:nvSpPr>
          <p:cNvPr id="5" name="Footer Placeholder 4"/>
          <p:cNvSpPr>
            <a:spLocks noGrp="1"/>
          </p:cNvSpPr>
          <p:nvPr>
            <p:ph type="ftr" sz="quarter" idx="11"/>
          </p:nvPr>
        </p:nvSpPr>
        <p:spPr>
          <a:xfrm>
            <a:off x="2590800" y="6487723"/>
            <a:ext cx="3962400" cy="365125"/>
          </a:xfrm>
          <a:prstGeom prst="rect">
            <a:avLst/>
          </a:prstGeo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6846273" y="6487723"/>
            <a:ext cx="2133600" cy="365125"/>
          </a:xfrm>
          <a:prstGeom prst="rect">
            <a:avLst/>
          </a:prstGeom>
        </p:spPr>
        <p:txBody>
          <a:bodyPr/>
          <a:lstStyle/>
          <a:p>
            <a:fld id="{7C81C18B-989A-4738-B9CF-989732883A3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534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12/23/2015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7841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413885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20060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12/23/2015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03BFA-A616-4772-A7BF-AC405E6AE648}" type="slidenum">
              <a:rPr lang="en-US" smtClean="0"/>
              <a:t>‹#›</a:t>
            </a:fld>
            <a:endParaRPr lang="en-US"/>
          </a:p>
        </p:txBody>
      </p:sp>
    </p:spTree>
    <p:extLst>
      <p:ext uri="{BB962C8B-B14F-4D97-AF65-F5344CB8AC3E}">
        <p14:creationId xmlns:p14="http://schemas.microsoft.com/office/powerpoint/2010/main" val="74385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userDrawn="1"/>
        </p:nvSpPr>
        <p:spPr>
          <a:xfrm flipV="1">
            <a:off x="0" y="-16934"/>
            <a:ext cx="9144000" cy="6484789"/>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a:p>
            <a:pPr algn="ctr" fontAlgn="base">
              <a:spcBef>
                <a:spcPct val="0"/>
              </a:spcBef>
              <a:spcAft>
                <a:spcPct val="0"/>
              </a:spcAft>
            </a:pPr>
            <a:endParaRPr lang="en-US" dirty="0">
              <a:solidFill>
                <a:prstClr val="white"/>
              </a:solidFill>
            </a:endParaRPr>
          </a:p>
          <a:p>
            <a:pPr algn="ctr" fontAlgn="base">
              <a:spcBef>
                <a:spcPct val="0"/>
              </a:spcBef>
              <a:spcAft>
                <a:spcPct val="0"/>
              </a:spcAft>
            </a:pPr>
            <a:endParaRPr lang="en-US" dirty="0">
              <a:solidFill>
                <a:prstClr val="white"/>
              </a:solidFill>
            </a:endParaRPr>
          </a:p>
        </p:txBody>
      </p:sp>
      <p:sp>
        <p:nvSpPr>
          <p:cNvPr id="22" name="Title Placeholder 21"/>
          <p:cNvSpPr>
            <a:spLocks noGrp="1"/>
          </p:cNvSpPr>
          <p:nvPr>
            <p:ph type="title"/>
          </p:nvPr>
        </p:nvSpPr>
        <p:spPr>
          <a:xfrm>
            <a:off x="458262" y="0"/>
            <a:ext cx="8228538" cy="99060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1066800"/>
            <a:ext cx="8228538"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6553200"/>
            <a:ext cx="457200" cy="22860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000">
                <a:solidFill>
                  <a:srgbClr val="FFF1CE"/>
                </a:solidFill>
                <a:latin typeface="Arial Narrow"/>
                <a:cs typeface="Arial Narrow"/>
              </a:defRPr>
            </a:lvl1pPr>
          </a:lstStyle>
          <a:p>
            <a:pPr>
              <a:defRPr/>
            </a:pPr>
            <a:fld id="{49C620E3-86D2-421C-B672-9D0292A84894}" type="slidenum">
              <a:rPr lang="en-US" smtClean="0"/>
              <a:pPr>
                <a:defRPr/>
              </a:pPr>
              <a:t>‹#›</a:t>
            </a:fld>
            <a:endParaRPr lang="en-US" dirty="0"/>
          </a:p>
        </p:txBody>
      </p:sp>
      <p:sp>
        <p:nvSpPr>
          <p:cNvPr id="10" name="TextBox 9"/>
          <p:cNvSpPr txBox="1">
            <a:spLocks noChangeArrowheads="1"/>
          </p:cNvSpPr>
          <p:nvPr userDrawn="1"/>
        </p:nvSpPr>
        <p:spPr bwMode="auto">
          <a:xfrm>
            <a:off x="609600" y="6533290"/>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700" dirty="0" smtClean="0">
                <a:solidFill>
                  <a:srgbClr val="F2C31A"/>
                </a:solidFill>
                <a:latin typeface="Corbel" pitchFamily="34" charset="0"/>
              </a:rPr>
              <a:t>Cooperative Institute for Meteorological Satellite Studies</a:t>
            </a:r>
          </a:p>
          <a:p>
            <a:pPr eaLnBrk="1" fontAlgn="base" hangingPunct="1">
              <a:spcBef>
                <a:spcPct val="0"/>
              </a:spcBef>
              <a:spcAft>
                <a:spcPct val="0"/>
              </a:spcAft>
              <a:defRPr/>
            </a:pPr>
            <a:r>
              <a:rPr lang="en-US" sz="700" dirty="0" smtClean="0">
                <a:solidFill>
                  <a:srgbClr val="FFFFFF"/>
                </a:solidFill>
                <a:latin typeface="Corbel" pitchFamily="34" charset="0"/>
              </a:rPr>
              <a:t>University of Wisconsin - Madison</a:t>
            </a:r>
          </a:p>
        </p:txBody>
      </p:sp>
      <p:pic>
        <p:nvPicPr>
          <p:cNvPr id="13" name="Picture 12" descr="CIMSS_logo_web_multicolor_glow_PNG_138x100.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8600" y="6519334"/>
            <a:ext cx="420624" cy="304800"/>
          </a:xfrm>
          <a:prstGeom prst="rect">
            <a:avLst/>
          </a:prstGeom>
        </p:spPr>
      </p:pic>
    </p:spTree>
    <p:extLst>
      <p:ext uri="{BB962C8B-B14F-4D97-AF65-F5344CB8AC3E}">
        <p14:creationId xmlns:p14="http://schemas.microsoft.com/office/powerpoint/2010/main" val="520391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5pPr>
      <a:lvl6pPr marL="4572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6pPr>
      <a:lvl7pPr marL="9144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7pPr>
      <a:lvl8pPr marL="13716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8pPr>
      <a:lvl9pPr marL="18288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9pPr>
    </p:titleStyle>
    <p:body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defRPr>
            </a:lvl1pPr>
          </a:lstStyle>
          <a:p>
            <a:pPr fontAlgn="base">
              <a:spcBef>
                <a:spcPct val="0"/>
              </a:spcBef>
              <a:spcAft>
                <a:spcPct val="0"/>
              </a:spcAft>
              <a:defRPr/>
            </a:pPr>
            <a:r>
              <a:rPr lang="en-US" smtClean="0"/>
              <a:t>12/23/2015</a:t>
            </a:r>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defRPr>
            </a:lvl1pPr>
          </a:lstStyle>
          <a:p>
            <a:pPr fontAlgn="base">
              <a:spcBef>
                <a:spcPct val="0"/>
              </a:spcBef>
              <a:spcAft>
                <a:spcPct val="0"/>
              </a:spcAft>
              <a:defRPr/>
            </a:pPr>
            <a:endParaRPr 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defRPr>
            </a:lvl1pPr>
          </a:lstStyle>
          <a:p>
            <a:pPr fontAlgn="base">
              <a:spcBef>
                <a:spcPct val="0"/>
              </a:spcBef>
              <a:spcAft>
                <a:spcPct val="0"/>
              </a:spcAft>
              <a:defRPr/>
            </a:pPr>
            <a:fld id="{981EA310-72DD-47F7-8BBE-E91A2D32937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257845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7885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a typeface="ＭＳ Ｐゴシック" pitchFamily="34" charset="-128"/>
              </a:endParaRPr>
            </a:p>
          </p:txBody>
        </p:sp>
        <p:sp>
          <p:nvSpPr>
            <p:cNvPr id="7885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a typeface="ＭＳ Ｐゴシック" pitchFamily="34" charset="-128"/>
              </a:endParaRPr>
            </a:p>
          </p:txBody>
        </p:sp>
        <p:sp>
          <p:nvSpPr>
            <p:cNvPr id="7885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a typeface="ＭＳ Ｐゴシック" pitchFamily="34" charset="-128"/>
              </a:endParaRPr>
            </a:p>
          </p:txBody>
        </p:sp>
        <p:sp>
          <p:nvSpPr>
            <p:cNvPr id="7885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a typeface="ＭＳ Ｐゴシック" pitchFamily="34" charset="-128"/>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en-US" altLang="en-US" sz="1800" smtClean="0">
                <a:solidFill>
                  <a:srgbClr val="FFFFFF"/>
                </a:solidFill>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en-US" altLang="en-US" sz="1800" smtClean="0">
                <a:solidFill>
                  <a:srgbClr val="FFFFFF"/>
                </a:solidFill>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en-US" altLang="en-US" sz="1800" smtClean="0">
                <a:solidFill>
                  <a:srgbClr val="FFFFFF"/>
                </a:solidFill>
              </a:endParaRPr>
            </a:p>
          </p:txBody>
        </p:sp>
      </p:grpSp>
      <p:sp>
        <p:nvSpPr>
          <p:cNvPr id="7885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107" charset="0"/>
                <a:ea typeface="+mn-ea"/>
                <a:cs typeface="+mn-cs"/>
              </a:defRPr>
            </a:lvl1pPr>
          </a:lstStyle>
          <a:p>
            <a:pPr fontAlgn="base">
              <a:spcBef>
                <a:spcPct val="0"/>
              </a:spcBef>
              <a:spcAft>
                <a:spcPct val="0"/>
              </a:spcAft>
              <a:defRPr/>
            </a:pPr>
            <a:r>
              <a:rPr lang="en-US" smtClean="0">
                <a:solidFill>
                  <a:srgbClr val="FFFFFF"/>
                </a:solidFill>
              </a:rPr>
              <a:t>12/23/2015</a:t>
            </a:r>
            <a:endParaRPr lang="en-US">
              <a:solidFill>
                <a:srgbClr val="FFFFFF"/>
              </a:solidFill>
            </a:endParaRPr>
          </a:p>
        </p:txBody>
      </p:sp>
      <p:sp>
        <p:nvSpPr>
          <p:cNvPr id="788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FFFFFF"/>
              </a:solidFill>
              <a:effectLst>
                <a:outerShdw blurRad="38100" dist="38100" dir="2700000" algn="tl">
                  <a:srgbClr val="010199"/>
                </a:outerShdw>
              </a:effectLst>
            </a:endParaRPr>
          </a:p>
        </p:txBody>
      </p:sp>
      <p:sp>
        <p:nvSpPr>
          <p:cNvPr id="7886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10199"/>
                  </a:outerShdw>
                </a:effectLst>
              </a:defRPr>
            </a:lvl1pPr>
          </a:lstStyle>
          <a:p>
            <a:pPr fontAlgn="base">
              <a:spcBef>
                <a:spcPct val="0"/>
              </a:spcBef>
              <a:spcAft>
                <a:spcPct val="0"/>
              </a:spcAft>
              <a:defRPr/>
            </a:pPr>
            <a:fld id="{6B90ADBB-18CB-4014-A31C-DEA1EE8A8150}" type="slidenum">
              <a:rPr lang="en-US" altLang="en-US">
                <a:solidFill>
                  <a:srgbClr val="FFFFFF"/>
                </a:solidFill>
                <a:ea typeface="ＭＳ Ｐゴシック" pitchFamily="34" charset="-128"/>
              </a:rPr>
              <a:pPr fontAlgn="base">
                <a:spcBef>
                  <a:spcPct val="0"/>
                </a:spcBef>
                <a:spcAft>
                  <a:spcPct val="0"/>
                </a:spcAft>
                <a:defRPr/>
              </a:pPr>
              <a:t>‹#›</a:t>
            </a:fld>
            <a:endParaRPr lang="en-US" altLang="en-US">
              <a:solidFill>
                <a:srgbClr val="FFFFFF"/>
              </a:solidFill>
              <a:ea typeface="ＭＳ Ｐゴシック" pitchFamily="34" charset="-128"/>
            </a:endParaRPr>
          </a:p>
        </p:txBody>
      </p:sp>
    </p:spTree>
    <p:extLst>
      <p:ext uri="{BB962C8B-B14F-4D97-AF65-F5344CB8AC3E}">
        <p14:creationId xmlns:p14="http://schemas.microsoft.com/office/powerpoint/2010/main" val="2393619200"/>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ＭＳ Ｐゴシック" pitchFamily="-107" charset="-128"/>
          <a:cs typeface="ＭＳ Ｐゴシック" charset="0"/>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ＭＳ Ｐゴシック" pitchFamily="-107" charset="-128"/>
          <a:cs typeface="ＭＳ Ｐゴシック" charset="0"/>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ＭＳ Ｐゴシック" pitchFamily="-107" charset="-128"/>
          <a:cs typeface="ＭＳ Ｐゴシック"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ＭＳ Ｐゴシック" pitchFamily="-107" charset="-128"/>
          <a:cs typeface="ＭＳ Ｐゴシック" charset="0"/>
        </a:defRPr>
      </a:lvl5pPr>
      <a:lvl6pPr marL="2514600" indent="-228600" algn="l" rtl="0" fontAlgn="base">
        <a:spcBef>
          <a:spcPct val="20000"/>
        </a:spcBef>
        <a:spcAft>
          <a:spcPct val="0"/>
        </a:spcAft>
        <a:buClr>
          <a:schemeClr val="tx1"/>
        </a:buClr>
        <a:buSzPct val="75000"/>
        <a:buFont typeface="Wingdings" pitchFamily="-107" charset="2"/>
        <a:buChar char="l"/>
        <a:defRPr sz="2000">
          <a:solidFill>
            <a:schemeClr val="tx1"/>
          </a:solidFill>
          <a:effectLst>
            <a:outerShdw blurRad="38100" dist="38100" dir="2700000" algn="tl">
              <a:srgbClr val="010199"/>
            </a:outerShdw>
          </a:effectLst>
          <a:latin typeface="+mn-lt"/>
          <a:ea typeface="ＭＳ Ｐゴシック" pitchFamily="-107" charset="-128"/>
        </a:defRPr>
      </a:lvl6pPr>
      <a:lvl7pPr marL="2971800" indent="-228600" algn="l" rtl="0" fontAlgn="base">
        <a:spcBef>
          <a:spcPct val="20000"/>
        </a:spcBef>
        <a:spcAft>
          <a:spcPct val="0"/>
        </a:spcAft>
        <a:buClr>
          <a:schemeClr val="tx1"/>
        </a:buClr>
        <a:buSzPct val="75000"/>
        <a:buFont typeface="Wingdings" pitchFamily="-107" charset="2"/>
        <a:buChar char="l"/>
        <a:defRPr sz="2000">
          <a:solidFill>
            <a:schemeClr val="tx1"/>
          </a:solidFill>
          <a:effectLst>
            <a:outerShdw blurRad="38100" dist="38100" dir="2700000" algn="tl">
              <a:srgbClr val="010199"/>
            </a:outerShdw>
          </a:effectLst>
          <a:latin typeface="+mn-lt"/>
          <a:ea typeface="ＭＳ Ｐゴシック" pitchFamily="-107" charset="-128"/>
        </a:defRPr>
      </a:lvl7pPr>
      <a:lvl8pPr marL="3429000" indent="-228600" algn="l" rtl="0" fontAlgn="base">
        <a:spcBef>
          <a:spcPct val="20000"/>
        </a:spcBef>
        <a:spcAft>
          <a:spcPct val="0"/>
        </a:spcAft>
        <a:buClr>
          <a:schemeClr val="tx1"/>
        </a:buClr>
        <a:buSzPct val="75000"/>
        <a:buFont typeface="Wingdings" pitchFamily="-107" charset="2"/>
        <a:buChar char="l"/>
        <a:defRPr sz="2000">
          <a:solidFill>
            <a:schemeClr val="tx1"/>
          </a:solidFill>
          <a:effectLst>
            <a:outerShdw blurRad="38100" dist="38100" dir="2700000" algn="tl">
              <a:srgbClr val="010199"/>
            </a:outerShdw>
          </a:effectLst>
          <a:latin typeface="+mn-lt"/>
          <a:ea typeface="ＭＳ Ｐゴシック" pitchFamily="-107" charset="-128"/>
        </a:defRPr>
      </a:lvl8pPr>
      <a:lvl9pPr marL="3886200" indent="-228600" algn="l" rtl="0" fontAlgn="base">
        <a:spcBef>
          <a:spcPct val="20000"/>
        </a:spcBef>
        <a:spcAft>
          <a:spcPct val="0"/>
        </a:spcAft>
        <a:buClr>
          <a:schemeClr val="tx1"/>
        </a:buClr>
        <a:buSzPct val="75000"/>
        <a:buFont typeface="Wingdings" pitchFamily="-107" charset="2"/>
        <a:buChar char="l"/>
        <a:defRPr sz="2000">
          <a:solidFill>
            <a:schemeClr val="tx1"/>
          </a:solidFill>
          <a:effectLst>
            <a:outerShdw blurRad="38100" dist="38100" dir="2700000" algn="tl">
              <a:srgbClr val="010199"/>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642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12/23/2015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A48B6-EEDB-4FDE-8E4C-7D20CD40EB3C}"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24063219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642EA"/>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76400"/>
            <a:ext cx="82296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smtClean="0">
                <a:solidFill>
                  <a:prstClr val="white">
                    <a:tint val="75000"/>
                  </a:prstClr>
                </a:solidFill>
              </a:rPr>
              <a:t>12/23/2015</a:t>
            </a:r>
            <a:endParaRPr lang="en-US" dirty="0">
              <a:solidFill>
                <a:prstClr val="white">
                  <a:tint val="75000"/>
                </a:prstClr>
              </a:solidFill>
            </a:endParaRP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AB7CDD12-FE8D-4106-B4D7-32F5C435D54A}" type="slidenum">
              <a:rPr lang="en-US">
                <a:solidFill>
                  <a:prstClr val="black"/>
                </a:solidFill>
              </a:rPr>
              <a:pPr>
                <a:defRPr/>
              </a:pPr>
              <a:t>‹#›</a:t>
            </a:fld>
            <a:endParaRPr lang="en-US" dirty="0">
              <a:solidFill>
                <a:prstClr val="black"/>
              </a:solidFill>
            </a:endParaRPr>
          </a:p>
        </p:txBody>
      </p:sp>
      <p:sp>
        <p:nvSpPr>
          <p:cNvPr id="1030" name="Title Placeholder 1"/>
          <p:cNvSpPr>
            <a:spLocks noGrp="1"/>
          </p:cNvSpPr>
          <p:nvPr>
            <p:ph type="title"/>
          </p:nvPr>
        </p:nvSpPr>
        <p:spPr bwMode="auto">
          <a:xfrm>
            <a:off x="1143000" y="274638"/>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10646343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iming>
    <p:tnLst>
      <p:par>
        <p:cTn id="1" dur="indefinite" restart="never" nodeType="tmRoot"/>
      </p:par>
    </p:tnLst>
  </p:timing>
  <p:hf hdr="0" ftr="0" dt="0"/>
  <p:txStyles>
    <p:titleStyle>
      <a:lvl1pPr algn="ctr" rtl="0" fontAlgn="base">
        <a:spcBef>
          <a:spcPct val="0"/>
        </a:spcBef>
        <a:spcAft>
          <a:spcPct val="0"/>
        </a:spcAft>
        <a:defRPr sz="3600" kern="1200">
          <a:solidFill>
            <a:schemeClr val="bg1"/>
          </a:solidFill>
          <a:latin typeface="+mj-lt"/>
          <a:ea typeface="+mj-ea"/>
          <a:cs typeface="+mj-cs"/>
        </a:defRPr>
      </a:lvl1pPr>
      <a:lvl2pPr algn="ctr" rtl="0" fontAlgn="base">
        <a:spcBef>
          <a:spcPct val="0"/>
        </a:spcBef>
        <a:spcAft>
          <a:spcPct val="0"/>
        </a:spcAft>
        <a:defRPr sz="3600">
          <a:solidFill>
            <a:schemeClr val="bg1"/>
          </a:solidFill>
          <a:latin typeface="Calibri" pitchFamily="34" charset="0"/>
        </a:defRPr>
      </a:lvl2pPr>
      <a:lvl3pPr algn="ctr" rtl="0" fontAlgn="base">
        <a:spcBef>
          <a:spcPct val="0"/>
        </a:spcBef>
        <a:spcAft>
          <a:spcPct val="0"/>
        </a:spcAft>
        <a:defRPr sz="3600">
          <a:solidFill>
            <a:schemeClr val="bg1"/>
          </a:solidFill>
          <a:latin typeface="Calibri" pitchFamily="34" charset="0"/>
        </a:defRPr>
      </a:lvl3pPr>
      <a:lvl4pPr algn="ctr" rtl="0" fontAlgn="base">
        <a:spcBef>
          <a:spcPct val="0"/>
        </a:spcBef>
        <a:spcAft>
          <a:spcPct val="0"/>
        </a:spcAft>
        <a:defRPr sz="3600">
          <a:solidFill>
            <a:schemeClr val="bg1"/>
          </a:solidFill>
          <a:latin typeface="Calibri" pitchFamily="34" charset="0"/>
        </a:defRPr>
      </a:lvl4pPr>
      <a:lvl5pPr algn="ctr" rtl="0" fontAlgn="base">
        <a:spcBef>
          <a:spcPct val="0"/>
        </a:spcBef>
        <a:spcAft>
          <a:spcPct val="0"/>
        </a:spcAft>
        <a:defRPr sz="3600">
          <a:solidFill>
            <a:schemeClr val="bg1"/>
          </a:solidFill>
          <a:latin typeface="Calibri" pitchFamily="34" charset="0"/>
        </a:defRPr>
      </a:lvl5pPr>
      <a:lvl6pPr marL="457200" algn="ctr" rtl="0" fontAlgn="base">
        <a:spcBef>
          <a:spcPct val="0"/>
        </a:spcBef>
        <a:spcAft>
          <a:spcPct val="0"/>
        </a:spcAft>
        <a:defRPr sz="3600">
          <a:solidFill>
            <a:schemeClr val="bg1"/>
          </a:solidFill>
          <a:latin typeface="Calibri" pitchFamily="34" charset="0"/>
        </a:defRPr>
      </a:lvl6pPr>
      <a:lvl7pPr marL="914400" algn="ctr" rtl="0" fontAlgn="base">
        <a:spcBef>
          <a:spcPct val="0"/>
        </a:spcBef>
        <a:spcAft>
          <a:spcPct val="0"/>
        </a:spcAft>
        <a:defRPr sz="3600">
          <a:solidFill>
            <a:schemeClr val="bg1"/>
          </a:solidFill>
          <a:latin typeface="Calibri" pitchFamily="34" charset="0"/>
        </a:defRPr>
      </a:lvl7pPr>
      <a:lvl8pPr marL="1371600" algn="ctr" rtl="0" fontAlgn="base">
        <a:spcBef>
          <a:spcPct val="0"/>
        </a:spcBef>
        <a:spcAft>
          <a:spcPct val="0"/>
        </a:spcAft>
        <a:defRPr sz="3600">
          <a:solidFill>
            <a:schemeClr val="bg1"/>
          </a:solidFill>
          <a:latin typeface="Calibri" pitchFamily="34" charset="0"/>
        </a:defRPr>
      </a:lvl8pPr>
      <a:lvl9pPr marL="1828800" algn="ctr" rtl="0" fontAlgn="base">
        <a:spcBef>
          <a:spcPct val="0"/>
        </a:spcBef>
        <a:spcAft>
          <a:spcPct val="0"/>
        </a:spcAft>
        <a:defRPr sz="3600">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inyurl.com/shortcourse2016" TargetMode="External"/><Relationship Id="rId7" Type="http://schemas.openxmlformats.org/officeDocument/2006/relationships/image" Target="../media/image11.gif"/><Relationship Id="rId2" Type="http://schemas.openxmlformats.org/officeDocument/2006/relationships/hyperlink" Target="http://cimss.ssec.wisc.edu/goes/shortcourse/links.html"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cimss.ssec.wisc.edu/goes/shortcourse/links.html" TargetMode="External"/><Relationship Id="rId2" Type="http://schemas.openxmlformats.org/officeDocument/2006/relationships/image" Target="../media/image18.JPG"/><Relationship Id="rId1" Type="http://schemas.openxmlformats.org/officeDocument/2006/relationships/slideLayout" Target="../slideLayouts/slideLayout50.xml"/><Relationship Id="rId4" Type="http://schemas.openxmlformats.org/officeDocument/2006/relationships/hyperlink" Target="http://tinyurl.com/shortcourse201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imss.ssec.wisc.edu/education/goesr"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hyperlink" Target="http://cimss.ssec.wisc.edu/goes/shortcourse/links.html" TargetMode="External"/><Relationship Id="rId2" Type="http://schemas.openxmlformats.org/officeDocument/2006/relationships/image" Target="../media/image18.JPG"/><Relationship Id="rId1" Type="http://schemas.openxmlformats.org/officeDocument/2006/relationships/slideLayout" Target="../slideLayouts/slideLayout50.xml"/><Relationship Id="rId4" Type="http://schemas.openxmlformats.org/officeDocument/2006/relationships/hyperlink" Target="http://tinyurl.com/shortcourse201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25.JPG"/><Relationship Id="rId5" Type="http://schemas.openxmlformats.org/officeDocument/2006/relationships/hyperlink" Target="http://cimss.ssec.wisc.edu/education/goesr" TargetMode="Externa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hyperlink" Target="http://cimss.ssec.wisc.edu/goes/shortcourse/links.html" TargetMode="External"/><Relationship Id="rId2" Type="http://schemas.openxmlformats.org/officeDocument/2006/relationships/image" Target="../media/image18.JPG"/><Relationship Id="rId1" Type="http://schemas.openxmlformats.org/officeDocument/2006/relationships/slideLayout" Target="../slideLayouts/slideLayout50.xml"/><Relationship Id="rId4" Type="http://schemas.openxmlformats.org/officeDocument/2006/relationships/hyperlink" Target="http://tinyurl.com/shortcourse201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hyperlink" Target="http://www.ssec.wisc.edu/data/geo/"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hyperlink" Target="http://cimss.ssec.wisc.edu/goes/shortcourse/links.html" TargetMode="External"/><Relationship Id="rId2" Type="http://schemas.openxmlformats.org/officeDocument/2006/relationships/image" Target="../media/image18.JPG"/><Relationship Id="rId1" Type="http://schemas.openxmlformats.org/officeDocument/2006/relationships/slideLayout" Target="../slideLayouts/slideLayout50.xml"/><Relationship Id="rId4" Type="http://schemas.openxmlformats.org/officeDocument/2006/relationships/hyperlink" Target="http://tinyurl.com/shortcourse201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458200" cy="1470025"/>
          </a:xfrm>
        </p:spPr>
        <p:txBody>
          <a:bodyPr>
            <a:normAutofit fontScale="90000"/>
          </a:bodyPr>
          <a:lstStyle/>
          <a:p>
            <a:r>
              <a:rPr lang="en-US" dirty="0"/>
              <a:t>Hands-on exercise showcasing ABI’s 16 channels with improved spatial resolution </a:t>
            </a:r>
            <a:r>
              <a:rPr lang="en-US" dirty="0" smtClean="0"/>
              <a:t>and </a:t>
            </a:r>
            <a:r>
              <a:rPr lang="en-US" dirty="0"/>
              <a:t>temporal refresh rate (plus Weighting Functions and RGB ABI examples) </a:t>
            </a:r>
            <a:r>
              <a:rPr lang="en-US" dirty="0" smtClean="0"/>
              <a:t/>
            </a:r>
            <a:br>
              <a:rPr lang="en-US" dirty="0" smtClean="0"/>
            </a:br>
            <a:r>
              <a:rPr lang="en-US" sz="1100" dirty="0" smtClean="0"/>
              <a:t/>
            </a:r>
            <a:br>
              <a:rPr lang="en-US" sz="1100" dirty="0" smtClean="0"/>
            </a:br>
            <a:r>
              <a:rPr lang="en-US" sz="3600" dirty="0" smtClean="0"/>
              <a:t>Tim Schmit, Scott Lindstrom, Mat </a:t>
            </a:r>
            <a:r>
              <a:rPr lang="en-US" sz="3600" dirty="0"/>
              <a:t>Gunshor, </a:t>
            </a:r>
            <a:r>
              <a:rPr lang="en-US" sz="3600" dirty="0" smtClean="0"/>
              <a:t/>
            </a:r>
            <a:br>
              <a:rPr lang="en-US" sz="3600" dirty="0" smtClean="0"/>
            </a:br>
            <a:r>
              <a:rPr lang="en-US" sz="3600" dirty="0" smtClean="0"/>
              <a:t>Chris </a:t>
            </a:r>
            <a:r>
              <a:rPr lang="en-US" sz="3600" dirty="0"/>
              <a:t>Schmidt, </a:t>
            </a:r>
            <a:r>
              <a:rPr lang="en-US" sz="3600" dirty="0" smtClean="0"/>
              <a:t>and Jordan </a:t>
            </a:r>
            <a:r>
              <a:rPr lang="en-US" sz="3600" dirty="0" err="1" smtClean="0"/>
              <a:t>Gerth</a:t>
            </a:r>
            <a:r>
              <a:rPr lang="en-US" sz="3600" dirty="0" smtClean="0"/>
              <a:t> (and others)</a:t>
            </a:r>
            <a:r>
              <a:rPr lang="en-US" sz="3600" dirty="0" smtClean="0">
                <a:effectLst/>
              </a:rPr>
              <a:t/>
            </a:r>
            <a:br>
              <a:rPr lang="en-US" sz="3600" dirty="0" smtClean="0">
                <a:effectLst/>
              </a:rPr>
            </a:br>
            <a:endParaRPr lang="en-US" sz="3600" dirty="0"/>
          </a:p>
        </p:txBody>
      </p:sp>
      <p:sp>
        <p:nvSpPr>
          <p:cNvPr id="3" name="Subtitle 2"/>
          <p:cNvSpPr>
            <a:spLocks noGrp="1"/>
          </p:cNvSpPr>
          <p:nvPr>
            <p:ph type="subTitle" idx="1"/>
          </p:nvPr>
        </p:nvSpPr>
        <p:spPr>
          <a:xfrm>
            <a:off x="0" y="4800600"/>
            <a:ext cx="9144000" cy="1752600"/>
          </a:xfrm>
        </p:spPr>
        <p:txBody>
          <a:bodyPr>
            <a:normAutofit/>
          </a:bodyPr>
          <a:lstStyle/>
          <a:p>
            <a:r>
              <a:rPr lang="en-US" sz="2800" dirty="0" smtClean="0">
                <a:hlinkClick r:id="rId2"/>
              </a:rPr>
              <a:t>http://</a:t>
            </a:r>
            <a:r>
              <a:rPr lang="en-US" sz="2800" dirty="0" smtClean="0">
                <a:hlinkClick r:id="rId2"/>
              </a:rPr>
              <a:t>cimss.ssec.wisc.edu/goes/shortcourse/links.html</a:t>
            </a:r>
            <a:endParaRPr lang="en-US" sz="2800" dirty="0" smtClean="0"/>
          </a:p>
          <a:p>
            <a:r>
              <a:rPr lang="en-US" sz="2800" dirty="0" smtClean="0">
                <a:hlinkClick r:id="rId3"/>
              </a:rPr>
              <a:t>http://Tinyurl.com/shortcourse2016</a:t>
            </a:r>
            <a:endParaRPr lang="en-US" sz="2800" dirty="0" smtClean="0"/>
          </a:p>
          <a:p>
            <a:endParaRPr lang="en-US" sz="2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5961616"/>
            <a:ext cx="1142191" cy="80647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209" y="5867400"/>
            <a:ext cx="990600" cy="9906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5826268"/>
            <a:ext cx="1314450" cy="952500"/>
          </a:xfrm>
          <a:prstGeom prst="rect">
            <a:avLst/>
          </a:prstGeom>
        </p:spPr>
      </p:pic>
      <p:sp>
        <p:nvSpPr>
          <p:cNvPr id="7" name="Slide Number Placeholder 6"/>
          <p:cNvSpPr>
            <a:spLocks noGrp="1"/>
          </p:cNvSpPr>
          <p:nvPr>
            <p:ph type="sldNum" sz="quarter" idx="12"/>
          </p:nvPr>
        </p:nvSpPr>
        <p:spPr/>
        <p:txBody>
          <a:bodyPr/>
          <a:lstStyle/>
          <a:p>
            <a:fld id="{81903BFA-A616-4772-A7BF-AC405E6AE648}" type="slidenum">
              <a:rPr lang="en-US" smtClean="0"/>
              <a:t>1</a:t>
            </a:fld>
            <a:endParaRPr lang="en-US"/>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7600" y="5867399"/>
            <a:ext cx="1409053" cy="900689"/>
          </a:xfrm>
          <a:prstGeom prst="rect">
            <a:avLst/>
          </a:prstGeom>
        </p:spPr>
      </p:pic>
    </p:spTree>
    <p:extLst>
      <p:ext uri="{BB962C8B-B14F-4D97-AF65-F5344CB8AC3E}">
        <p14:creationId xmlns:p14="http://schemas.microsoft.com/office/powerpoint/2010/main" val="2125886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717572-ED39-4619-A879-D0A7332D9694}" type="slidenum">
              <a:rPr lang="en-US" altLang="en-US"/>
              <a:pPr/>
              <a:t>10</a:t>
            </a:fld>
            <a:endParaRPr lang="en-US" altLang="en-US"/>
          </a:p>
        </p:txBody>
      </p:sp>
      <p:pic>
        <p:nvPicPr>
          <p:cNvPr id="24582" name="Picture 6" descr="2pl_abi_wf_re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954088"/>
            <a:ext cx="8539162" cy="5903912"/>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a:xfrm>
            <a:off x="457200" y="0"/>
            <a:ext cx="8229600" cy="1143000"/>
          </a:xfrm>
        </p:spPr>
        <p:txBody>
          <a:bodyPr/>
          <a:lstStyle/>
          <a:p>
            <a:r>
              <a:rPr lang="en-US" altLang="en-US" sz="2400" dirty="0">
                <a:solidFill>
                  <a:srgbClr val="FFFF00"/>
                </a:solidFill>
              </a:rPr>
              <a:t>http://cimss.ssec.wisc.edu/goes/wf/ABI/</a:t>
            </a:r>
          </a:p>
        </p:txBody>
      </p:sp>
      <p:sp>
        <p:nvSpPr>
          <p:cNvPr id="24580" name="Oval 4"/>
          <p:cNvSpPr>
            <a:spLocks noChangeArrowheads="1"/>
          </p:cNvSpPr>
          <p:nvPr/>
        </p:nvSpPr>
        <p:spPr bwMode="auto">
          <a:xfrm>
            <a:off x="1295400" y="3048000"/>
            <a:ext cx="990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Oval 5"/>
          <p:cNvSpPr>
            <a:spLocks noChangeArrowheads="1"/>
          </p:cNvSpPr>
          <p:nvPr/>
        </p:nvSpPr>
        <p:spPr bwMode="auto">
          <a:xfrm>
            <a:off x="5181600" y="3048000"/>
            <a:ext cx="990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6982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81"/>
                                        </p:tgtEl>
                                        <p:attrNameLst>
                                          <p:attrName>style.visibility</p:attrName>
                                        </p:attrNameLst>
                                      </p:cBhvr>
                                      <p:to>
                                        <p:strVal val="visible"/>
                                      </p:to>
                                    </p:set>
                                    <p:anim calcmode="lin" valueType="num">
                                      <p:cBhvr additive="base">
                                        <p:cTn id="11" dur="500" fill="hold"/>
                                        <p:tgtEl>
                                          <p:spTgt spid="24581"/>
                                        </p:tgtEl>
                                        <p:attrNameLst>
                                          <p:attrName>ppt_x</p:attrName>
                                        </p:attrNameLst>
                                      </p:cBhvr>
                                      <p:tavLst>
                                        <p:tav tm="0">
                                          <p:val>
                                            <p:strVal val="#ppt_x"/>
                                          </p:val>
                                        </p:tav>
                                        <p:tav tm="100000">
                                          <p:val>
                                            <p:strVal val="#ppt_x"/>
                                          </p:val>
                                        </p:tav>
                                      </p:tavLst>
                                    </p:anim>
                                    <p:anim calcmode="lin" valueType="num">
                                      <p:cBhvr additive="base">
                                        <p:cTn id="12"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31659" cy="6858000"/>
          </a:xfrm>
          <a:prstGeom prst="rect">
            <a:avLst/>
          </a:prstGeom>
        </p:spPr>
      </p:pic>
      <p:sp>
        <p:nvSpPr>
          <p:cNvPr id="3" name="TextBox 2"/>
          <p:cNvSpPr txBox="1"/>
          <p:nvPr/>
        </p:nvSpPr>
        <p:spPr>
          <a:xfrm>
            <a:off x="5410200" y="5486400"/>
            <a:ext cx="3505200" cy="923330"/>
          </a:xfrm>
          <a:prstGeom prst="rect">
            <a:avLst/>
          </a:prstGeom>
          <a:solidFill>
            <a:schemeClr val="bg1"/>
          </a:solidFill>
        </p:spPr>
        <p:txBody>
          <a:bodyPr wrap="square" rtlCol="0">
            <a:spAutoFit/>
          </a:bodyPr>
          <a:lstStyle/>
          <a:p>
            <a:r>
              <a:rPr lang="en-US" dirty="0" smtClean="0"/>
              <a:t>Note: The main purpose is to introduce the tools, they can be further explored later.</a:t>
            </a:r>
          </a:p>
        </p:txBody>
      </p:sp>
      <p:sp>
        <p:nvSpPr>
          <p:cNvPr id="6" name="Oval 5"/>
          <p:cNvSpPr/>
          <p:nvPr/>
        </p:nvSpPr>
        <p:spPr>
          <a:xfrm>
            <a:off x="457200" y="3048000"/>
            <a:ext cx="1447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29200" y="2286000"/>
            <a:ext cx="3657599" cy="1384995"/>
          </a:xfrm>
          <a:prstGeom prst="rect">
            <a:avLst/>
          </a:prstGeom>
          <a:solidFill>
            <a:srgbClr val="0070C0"/>
          </a:solidFill>
        </p:spPr>
        <p:txBody>
          <a:bodyPr wrap="square" rtlCol="0">
            <a:spAutoFit/>
          </a:bodyPr>
          <a:lstStyle/>
          <a:p>
            <a:r>
              <a:rPr lang="en-US" sz="2800" dirty="0" smtClean="0">
                <a:solidFill>
                  <a:srgbClr val="FFFF00"/>
                </a:solidFill>
              </a:rPr>
              <a:t>How does view angle affect the brightness temperature?</a:t>
            </a:r>
            <a:endParaRPr lang="en-US" sz="2800" dirty="0">
              <a:solidFill>
                <a:srgbClr val="FFFF00"/>
              </a:solidFill>
            </a:endParaRPr>
          </a:p>
        </p:txBody>
      </p:sp>
      <p:sp>
        <p:nvSpPr>
          <p:cNvPr id="2" name="Slide Number Placeholder 1"/>
          <p:cNvSpPr>
            <a:spLocks noGrp="1"/>
          </p:cNvSpPr>
          <p:nvPr>
            <p:ph type="sldNum" sz="quarter" idx="12"/>
          </p:nvPr>
        </p:nvSpPr>
        <p:spPr/>
        <p:txBody>
          <a:bodyPr/>
          <a:lstStyle/>
          <a:p>
            <a:fld id="{677A48B6-EEDB-4FDE-8E4C-7D20CD40EB3C}" type="slidenum">
              <a:rPr lang="en-US" smtClean="0">
                <a:solidFill>
                  <a:prstClr val="black">
                    <a:tint val="75000"/>
                  </a:prstClr>
                </a:solidFill>
              </a:rPr>
              <a:pPr/>
              <a:t>11</a:t>
            </a:fld>
            <a:endParaRPr lang="en-US">
              <a:solidFill>
                <a:prstClr val="black">
                  <a:tint val="75000"/>
                </a:prstClr>
              </a:solidFill>
            </a:endParaRPr>
          </a:p>
        </p:txBody>
      </p:sp>
      <p:sp>
        <p:nvSpPr>
          <p:cNvPr id="9" name="TextBox 8"/>
          <p:cNvSpPr txBox="1"/>
          <p:nvPr/>
        </p:nvSpPr>
        <p:spPr>
          <a:xfrm>
            <a:off x="4267200" y="381000"/>
            <a:ext cx="4800600" cy="830997"/>
          </a:xfrm>
          <a:prstGeom prst="rect">
            <a:avLst/>
          </a:prstGeom>
          <a:solidFill>
            <a:schemeClr val="bg1"/>
          </a:solidFill>
        </p:spPr>
        <p:txBody>
          <a:bodyPr wrap="square" rtlCol="0">
            <a:spAutoFit/>
          </a:bodyPr>
          <a:lstStyle/>
          <a:p>
            <a:r>
              <a:rPr lang="en-US" sz="1600" dirty="0" smtClean="0">
                <a:hlinkClick r:id="rId3"/>
              </a:rPr>
              <a:t>http://</a:t>
            </a:r>
            <a:r>
              <a:rPr lang="en-US" sz="1600" dirty="0" smtClean="0">
                <a:hlinkClick r:id="rId3"/>
              </a:rPr>
              <a:t>cimss.ssec.wisc.edu/goes/shortcourse/links.html</a:t>
            </a:r>
            <a:endParaRPr lang="en-US" sz="1600" dirty="0" smtClean="0"/>
          </a:p>
          <a:p>
            <a:r>
              <a:rPr lang="en-US" sz="1600" dirty="0"/>
              <a:t>o</a:t>
            </a:r>
            <a:r>
              <a:rPr lang="en-US" sz="1600" dirty="0" smtClean="0"/>
              <a:t>r</a:t>
            </a:r>
          </a:p>
          <a:p>
            <a:r>
              <a:rPr lang="en-US" sz="1600" dirty="0">
                <a:hlinkClick r:id="rId4"/>
              </a:rPr>
              <a:t>http://</a:t>
            </a:r>
            <a:r>
              <a:rPr lang="en-US" sz="1600" dirty="0" smtClean="0">
                <a:hlinkClick r:id="rId4"/>
              </a:rPr>
              <a:t>Tinyurl.com/shortcourse2016</a:t>
            </a:r>
            <a:endParaRPr lang="en-US" sz="1600" dirty="0"/>
          </a:p>
        </p:txBody>
      </p:sp>
    </p:spTree>
    <p:extLst>
      <p:ext uri="{BB962C8B-B14F-4D97-AF65-F5344CB8AC3E}">
        <p14:creationId xmlns:p14="http://schemas.microsoft.com/office/powerpoint/2010/main" val="376569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8229600" cy="1143000"/>
          </a:xfrm>
        </p:spPr>
        <p:txBody>
          <a:bodyPr>
            <a:normAutofit/>
          </a:bodyPr>
          <a:lstStyle/>
          <a:p>
            <a:r>
              <a:rPr lang="en-US" dirty="0" smtClean="0">
                <a:solidFill>
                  <a:srgbClr val="FFFF00"/>
                </a:solidFill>
              </a:rPr>
              <a:t>Educational Spectral </a:t>
            </a:r>
            <a:r>
              <a:rPr lang="en-US" dirty="0" err="1" smtClean="0">
                <a:solidFill>
                  <a:srgbClr val="FFFF00"/>
                </a:solidFill>
              </a:rPr>
              <a:t>Webapp</a:t>
            </a:r>
            <a:endParaRPr lang="en-US" dirty="0">
              <a:solidFill>
                <a:srgbClr val="FFFF00"/>
              </a:solidFill>
            </a:endParaRPr>
          </a:p>
        </p:txBody>
      </p:sp>
      <p:sp>
        <p:nvSpPr>
          <p:cNvPr id="13" name="Content Placeholder 12"/>
          <p:cNvSpPr>
            <a:spLocks noGrp="1"/>
          </p:cNvSpPr>
          <p:nvPr>
            <p:ph sz="half" idx="1"/>
          </p:nvPr>
        </p:nvSpPr>
        <p:spPr>
          <a:xfrm>
            <a:off x="10886" y="762000"/>
            <a:ext cx="4332513" cy="5257800"/>
          </a:xfrm>
        </p:spPr>
        <p:txBody>
          <a:bodyPr>
            <a:noAutofit/>
          </a:bodyPr>
          <a:lstStyle/>
          <a:p>
            <a:pPr>
              <a:buClr>
                <a:srgbClr val="000000"/>
              </a:buClr>
              <a:buSzPct val="100000"/>
            </a:pPr>
            <a:r>
              <a:rPr lang="en-US" sz="2000" dirty="0" smtClean="0">
                <a:solidFill>
                  <a:schemeClr val="bg1"/>
                </a:solidFill>
                <a:latin typeface="+mj-lt"/>
                <a:ea typeface="Calibri"/>
                <a:cs typeface="Calibri"/>
                <a:sym typeface="Calibri"/>
                <a:rtl val="0"/>
              </a:rPr>
              <a:t>NOAA </a:t>
            </a:r>
            <a:r>
              <a:rPr lang="en-US" sz="2000" dirty="0">
                <a:solidFill>
                  <a:schemeClr val="bg1"/>
                </a:solidFill>
                <a:latin typeface="+mj-lt"/>
                <a:ea typeface="Calibri"/>
                <a:cs typeface="Calibri"/>
                <a:sym typeface="Calibri"/>
                <a:rtl val="0"/>
              </a:rPr>
              <a:t>NESDIS </a:t>
            </a:r>
            <a:r>
              <a:rPr lang="en-US" sz="2000" dirty="0" smtClean="0">
                <a:solidFill>
                  <a:schemeClr val="bg1"/>
                </a:solidFill>
                <a:latin typeface="+mj-lt"/>
                <a:ea typeface="Calibri"/>
                <a:cs typeface="Calibri"/>
                <a:sym typeface="Calibri"/>
                <a:rtl val="0"/>
              </a:rPr>
              <a:t>ASPB </a:t>
            </a:r>
            <a:r>
              <a:rPr lang="en-US" sz="2000" dirty="0">
                <a:solidFill>
                  <a:schemeClr val="bg1"/>
                </a:solidFill>
                <a:latin typeface="+mj-lt"/>
                <a:ea typeface="Calibri"/>
                <a:cs typeface="Calibri"/>
                <a:sym typeface="Calibri"/>
                <a:rtl val="0"/>
              </a:rPr>
              <a:t>teamed up with CIMSS researchers to develop </a:t>
            </a:r>
            <a:r>
              <a:rPr lang="en-US" sz="2000" dirty="0" smtClean="0">
                <a:solidFill>
                  <a:schemeClr val="bg1"/>
                </a:solidFill>
                <a:latin typeface="+mj-lt"/>
                <a:ea typeface="Calibri"/>
                <a:cs typeface="Calibri"/>
                <a:sym typeface="Calibri"/>
                <a:rtl val="0"/>
              </a:rPr>
              <a:t>several educational </a:t>
            </a:r>
            <a:r>
              <a:rPr lang="en-US" sz="2000" dirty="0">
                <a:solidFill>
                  <a:schemeClr val="bg1"/>
                </a:solidFill>
                <a:latin typeface="+mj-lt"/>
                <a:ea typeface="Calibri"/>
                <a:cs typeface="Calibri"/>
                <a:sym typeface="Calibri"/>
                <a:rtl val="0"/>
              </a:rPr>
              <a:t>WebApps to explore space, time and spectral resolutions of satellite imagery.</a:t>
            </a:r>
            <a:br>
              <a:rPr lang="en-US" sz="2000" dirty="0">
                <a:solidFill>
                  <a:schemeClr val="bg1"/>
                </a:solidFill>
                <a:latin typeface="+mj-lt"/>
                <a:ea typeface="Calibri"/>
                <a:cs typeface="Calibri"/>
                <a:sym typeface="Calibri"/>
                <a:rtl val="0"/>
              </a:rPr>
            </a:br>
            <a:endParaRPr lang="en-US" sz="2000" dirty="0">
              <a:solidFill>
                <a:schemeClr val="bg1"/>
              </a:solidFill>
              <a:latin typeface="+mj-lt"/>
              <a:ea typeface="Calibri"/>
              <a:cs typeface="Calibri"/>
              <a:sym typeface="Calibri"/>
              <a:rtl val="0"/>
            </a:endParaRPr>
          </a:p>
          <a:p>
            <a:pPr>
              <a:spcBef>
                <a:spcPts val="400"/>
              </a:spcBef>
              <a:buClr>
                <a:srgbClr val="000000"/>
              </a:buClr>
              <a:buSzPct val="100000"/>
            </a:pPr>
            <a:r>
              <a:rPr lang="en-US" sz="2000" dirty="0">
                <a:solidFill>
                  <a:schemeClr val="bg1"/>
                </a:solidFill>
                <a:latin typeface="+mj-lt"/>
                <a:ea typeface="Calibri"/>
                <a:cs typeface="Calibri"/>
                <a:sym typeface="Calibri"/>
                <a:rtl val="0"/>
              </a:rPr>
              <a:t>Part of the </a:t>
            </a:r>
            <a:r>
              <a:rPr lang="en-US" sz="2000" b="1" dirty="0">
                <a:solidFill>
                  <a:schemeClr val="bg1"/>
                </a:solidFill>
                <a:latin typeface="+mj-lt"/>
                <a:ea typeface="Calibri"/>
                <a:cs typeface="Calibri"/>
                <a:sym typeface="Calibri"/>
                <a:rtl val="0"/>
              </a:rPr>
              <a:t>GOES-R Educational Proving </a:t>
            </a:r>
            <a:r>
              <a:rPr lang="en-US" sz="2000" b="1" dirty="0" smtClean="0">
                <a:solidFill>
                  <a:schemeClr val="bg1"/>
                </a:solidFill>
                <a:latin typeface="+mj-lt"/>
                <a:ea typeface="Calibri"/>
                <a:cs typeface="Calibri"/>
                <a:sym typeface="Calibri"/>
                <a:rtl val="0"/>
              </a:rPr>
              <a:t>Ground at CIMSS</a:t>
            </a:r>
            <a:r>
              <a:rPr lang="en-US" sz="2000" dirty="0" smtClean="0">
                <a:solidFill>
                  <a:schemeClr val="bg1"/>
                </a:solidFill>
                <a:latin typeface="+mj-lt"/>
                <a:ea typeface="Calibri"/>
                <a:cs typeface="Calibri"/>
                <a:sym typeface="Calibri"/>
                <a:rtl val="0"/>
              </a:rPr>
              <a:t>: </a:t>
            </a:r>
            <a:endParaRPr lang="en-US" sz="2000" dirty="0">
              <a:solidFill>
                <a:schemeClr val="bg1"/>
              </a:solidFill>
              <a:latin typeface="+mj-lt"/>
              <a:ea typeface="Calibri"/>
              <a:cs typeface="Calibri"/>
              <a:sym typeface="Calibri"/>
              <a:rtl val="0"/>
            </a:endParaRPr>
          </a:p>
          <a:p>
            <a:pPr>
              <a:spcBef>
                <a:spcPts val="400"/>
              </a:spcBef>
              <a:buClr>
                <a:srgbClr val="000000"/>
              </a:buClr>
              <a:buSzPct val="100000"/>
            </a:pPr>
            <a:r>
              <a:rPr lang="en-US" sz="2000" i="1" u="sng" dirty="0">
                <a:solidFill>
                  <a:srgbClr val="FFFF00"/>
                </a:solidFill>
                <a:latin typeface="+mj-lt"/>
                <a:ea typeface="Calibri"/>
                <a:cs typeface="Calibri"/>
                <a:sym typeface="Calibri"/>
                <a:rtl val="0"/>
              </a:rPr>
              <a:t>http://cimss.ssec.wisc.edu/education/goesr</a:t>
            </a:r>
            <a:r>
              <a:rPr lang="en-US" sz="2000" i="1" u="sng" dirty="0">
                <a:solidFill>
                  <a:schemeClr val="bg1"/>
                </a:solidFill>
                <a:latin typeface="+mj-lt"/>
                <a:ea typeface="Calibri"/>
                <a:cs typeface="Calibri"/>
                <a:sym typeface="Calibri"/>
                <a:rtl val="0"/>
              </a:rPr>
              <a:t/>
            </a:r>
            <a:br>
              <a:rPr lang="en-US" sz="2000" i="1" u="sng" dirty="0">
                <a:solidFill>
                  <a:schemeClr val="bg1"/>
                </a:solidFill>
                <a:latin typeface="+mj-lt"/>
                <a:ea typeface="Calibri"/>
                <a:cs typeface="Calibri"/>
                <a:sym typeface="Calibri"/>
                <a:rtl val="0"/>
              </a:rPr>
            </a:br>
            <a:endParaRPr lang="en-US" sz="2000" i="1" u="sng" dirty="0">
              <a:solidFill>
                <a:schemeClr val="bg1"/>
              </a:solidFill>
              <a:latin typeface="+mj-lt"/>
              <a:ea typeface="Calibri"/>
              <a:cs typeface="Calibri"/>
              <a:sym typeface="Calibri"/>
              <a:hlinkClick r:id="rId3"/>
              <a:rtl val="0"/>
            </a:endParaRPr>
          </a:p>
          <a:p>
            <a:pPr>
              <a:spcBef>
                <a:spcPts val="400"/>
              </a:spcBef>
              <a:buClr>
                <a:srgbClr val="000000"/>
              </a:buClr>
              <a:buSzPct val="100000"/>
              <a:buFont typeface="Calibri"/>
              <a:buChar char="•"/>
            </a:pPr>
            <a:r>
              <a:rPr lang="en-US" sz="2000" dirty="0">
                <a:solidFill>
                  <a:schemeClr val="bg1"/>
                </a:solidFill>
                <a:latin typeface="+mj-lt"/>
              </a:rPr>
              <a:t>Teacher feedback: </a:t>
            </a:r>
            <a:br>
              <a:rPr lang="en-US" sz="2000" dirty="0">
                <a:solidFill>
                  <a:schemeClr val="bg1"/>
                </a:solidFill>
                <a:latin typeface="+mj-lt"/>
              </a:rPr>
            </a:br>
            <a:r>
              <a:rPr lang="en-US" sz="1800" i="1" dirty="0">
                <a:solidFill>
                  <a:schemeClr val="bg1"/>
                </a:solidFill>
                <a:latin typeface="+mj-lt"/>
              </a:rPr>
              <a:t>“…. Wow!!  This is awesome!!</a:t>
            </a:r>
            <a:br>
              <a:rPr lang="en-US" sz="1800" i="1" dirty="0">
                <a:solidFill>
                  <a:schemeClr val="bg1"/>
                </a:solidFill>
                <a:latin typeface="+mj-lt"/>
              </a:rPr>
            </a:br>
            <a:r>
              <a:rPr lang="en-US" sz="1800" i="1" dirty="0">
                <a:solidFill>
                  <a:schemeClr val="bg1"/>
                </a:solidFill>
                <a:latin typeface="+mj-lt"/>
              </a:rPr>
              <a:t>This is impressive. Thank you for sharing.   This is great. Thanks for all your hard work and help!!!!  </a:t>
            </a:r>
            <a:br>
              <a:rPr lang="en-US" sz="1800" i="1" dirty="0">
                <a:solidFill>
                  <a:schemeClr val="bg1"/>
                </a:solidFill>
                <a:latin typeface="+mj-lt"/>
              </a:rPr>
            </a:br>
            <a:r>
              <a:rPr lang="en-US" sz="1800" i="1" dirty="0">
                <a:solidFill>
                  <a:schemeClr val="bg1"/>
                </a:solidFill>
                <a:latin typeface="+mj-lt"/>
              </a:rPr>
              <a:t>We are honored and will use it next week … Earth </a:t>
            </a:r>
            <a:r>
              <a:rPr lang="en-US" sz="1800" i="1" dirty="0" err="1">
                <a:solidFill>
                  <a:schemeClr val="bg1"/>
                </a:solidFill>
                <a:latin typeface="+mj-lt"/>
              </a:rPr>
              <a:t>SySTEM</a:t>
            </a:r>
            <a:r>
              <a:rPr lang="en-US" sz="1800" i="1" dirty="0">
                <a:solidFill>
                  <a:schemeClr val="bg1"/>
                </a:solidFill>
                <a:latin typeface="+mj-lt"/>
              </a:rPr>
              <a:t> Teacher Academy”</a:t>
            </a:r>
            <a:endParaRPr lang="en-US" sz="1800" i="1" u="sng" dirty="0">
              <a:solidFill>
                <a:schemeClr val="bg1"/>
              </a:solidFill>
              <a:latin typeface="+mj-lt"/>
              <a:ea typeface="Calibri"/>
              <a:cs typeface="Calibri"/>
              <a:sym typeface="Calibri"/>
              <a:hlinkClick r:id="rId3"/>
              <a:rtl val="0"/>
            </a:endParaRPr>
          </a:p>
        </p:txBody>
      </p:sp>
      <p:sp>
        <p:nvSpPr>
          <p:cNvPr id="11" name="Slide Number Placeholder 10"/>
          <p:cNvSpPr>
            <a:spLocks noGrp="1"/>
          </p:cNvSpPr>
          <p:nvPr>
            <p:ph type="sldNum" sz="quarter" idx="12"/>
          </p:nvPr>
        </p:nvSpPr>
        <p:spPr/>
        <p:txBody>
          <a:bodyPr/>
          <a:lstStyle/>
          <a:p>
            <a:fld id="{09B8BF32-6F5A-422F-A146-B65F2B98D5BA}" type="slidenum">
              <a:rPr lang="en-US" smtClean="0"/>
              <a:pPr/>
              <a:t>12</a:t>
            </a:fld>
            <a:endParaRPr lang="en-US" dirty="0"/>
          </a:p>
        </p:txBody>
      </p:sp>
      <p:pic>
        <p:nvPicPr>
          <p:cNvPr id="3" name="Content Placeholder 2"/>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2987" t="9387" r="13729"/>
          <a:stretch/>
        </p:blipFill>
        <p:spPr>
          <a:xfrm>
            <a:off x="4349941" y="762000"/>
            <a:ext cx="4717859" cy="4668803"/>
          </a:xfrm>
        </p:spPr>
      </p:pic>
      <p:sp>
        <p:nvSpPr>
          <p:cNvPr id="4" name="TextBox 3"/>
          <p:cNvSpPr txBox="1"/>
          <p:nvPr/>
        </p:nvSpPr>
        <p:spPr>
          <a:xfrm>
            <a:off x="4571999" y="5486400"/>
            <a:ext cx="4495801" cy="1200329"/>
          </a:xfrm>
          <a:prstGeom prst="rect">
            <a:avLst/>
          </a:prstGeom>
          <a:noFill/>
        </p:spPr>
        <p:txBody>
          <a:bodyPr wrap="square" rtlCol="0">
            <a:spAutoFit/>
          </a:bodyPr>
          <a:lstStyle/>
          <a:p>
            <a:r>
              <a:rPr lang="en-US" dirty="0">
                <a:solidFill>
                  <a:srgbClr val="FFFFFF"/>
                </a:solidFill>
              </a:rPr>
              <a:t>Sample interactive “</a:t>
            </a:r>
            <a:r>
              <a:rPr lang="en-US" dirty="0" err="1">
                <a:solidFill>
                  <a:srgbClr val="FFFFFF"/>
                </a:solidFill>
              </a:rPr>
              <a:t>Bandapp</a:t>
            </a:r>
            <a:r>
              <a:rPr lang="en-US" dirty="0">
                <a:solidFill>
                  <a:srgbClr val="FFFFFF"/>
                </a:solidFill>
              </a:rPr>
              <a:t>” educational </a:t>
            </a:r>
            <a:r>
              <a:rPr lang="en-US" dirty="0" err="1">
                <a:solidFill>
                  <a:srgbClr val="FFFFFF"/>
                </a:solidFill>
              </a:rPr>
              <a:t>webapp</a:t>
            </a:r>
            <a:r>
              <a:rPr lang="en-US" dirty="0">
                <a:solidFill>
                  <a:srgbClr val="FFFFFF"/>
                </a:solidFill>
              </a:rPr>
              <a:t> using simulated ABI images:</a:t>
            </a:r>
          </a:p>
          <a:p>
            <a:r>
              <a:rPr lang="en-US" i="1" dirty="0">
                <a:solidFill>
                  <a:srgbClr val="FFFF00"/>
                </a:solidFill>
              </a:rPr>
              <a:t>http://cimss.ssec.wisc.edu/goes/webapps/bandapp/</a:t>
            </a:r>
          </a:p>
        </p:txBody>
      </p:sp>
      <p:sp>
        <p:nvSpPr>
          <p:cNvPr id="14" name="Shape 318"/>
          <p:cNvSpPr txBox="1"/>
          <p:nvPr/>
        </p:nvSpPr>
        <p:spPr>
          <a:xfrm>
            <a:off x="4343399" y="3429000"/>
            <a:ext cx="4613263" cy="1323439"/>
          </a:xfrm>
          <a:prstGeom prst="rect">
            <a:avLst/>
          </a:prstGeom>
          <a:noFill/>
          <a:ln>
            <a:noFill/>
          </a:ln>
        </p:spPr>
        <p:txBody>
          <a:bodyPr lIns="91425" tIns="45700" rIns="91425" bIns="45700" anchor="t" anchorCtr="0">
            <a:noAutofit/>
          </a:bodyPr>
          <a:lstStyle/>
          <a:p>
            <a:pPr>
              <a:buSzPct val="25000"/>
            </a:pPr>
            <a:endParaRPr lang="en-US" sz="1600" b="1" i="1" kern="0" dirty="0">
              <a:solidFill>
                <a:srgbClr val="FFFF00"/>
              </a:solidFill>
              <a:latin typeface="Calibri"/>
              <a:ea typeface="Calibri"/>
              <a:cs typeface="Calibri"/>
              <a:sym typeface="Calibri"/>
              <a:rtl val="0"/>
            </a:endParaRPr>
          </a:p>
        </p:txBody>
      </p:sp>
    </p:spTree>
    <p:extLst>
      <p:ext uri="{BB962C8B-B14F-4D97-AF65-F5344CB8AC3E}">
        <p14:creationId xmlns:p14="http://schemas.microsoft.com/office/powerpoint/2010/main" val="97261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31659" cy="6858000"/>
          </a:xfrm>
          <a:prstGeom prst="rect">
            <a:avLst/>
          </a:prstGeom>
        </p:spPr>
      </p:pic>
      <p:sp>
        <p:nvSpPr>
          <p:cNvPr id="6" name="Oval 5"/>
          <p:cNvSpPr/>
          <p:nvPr/>
        </p:nvSpPr>
        <p:spPr>
          <a:xfrm>
            <a:off x="1524000" y="4572000"/>
            <a:ext cx="1447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1371600"/>
            <a:ext cx="4876799" cy="3108543"/>
          </a:xfrm>
          <a:prstGeom prst="rect">
            <a:avLst/>
          </a:prstGeom>
          <a:solidFill>
            <a:srgbClr val="0070C0"/>
          </a:solidFill>
        </p:spPr>
        <p:txBody>
          <a:bodyPr wrap="square" rtlCol="0">
            <a:spAutoFit/>
          </a:bodyPr>
          <a:lstStyle/>
          <a:p>
            <a:r>
              <a:rPr lang="en-US" sz="2800" dirty="0" smtClean="0">
                <a:solidFill>
                  <a:srgbClr val="FFFF00"/>
                </a:solidFill>
              </a:rPr>
              <a:t>Explore an example, pick a case. </a:t>
            </a:r>
          </a:p>
          <a:p>
            <a:endParaRPr lang="en-US" sz="2800" dirty="0">
              <a:solidFill>
                <a:srgbClr val="FFFF00"/>
              </a:solidFill>
            </a:endParaRPr>
          </a:p>
          <a:p>
            <a:r>
              <a:rPr lang="en-US" sz="2800" dirty="0" smtClean="0">
                <a:solidFill>
                  <a:srgbClr val="FFFF00"/>
                </a:solidFill>
              </a:rPr>
              <a:t>Turn on the “interactive chart”</a:t>
            </a:r>
          </a:p>
          <a:p>
            <a:endParaRPr lang="en-US" sz="2800" dirty="0">
              <a:solidFill>
                <a:srgbClr val="FFFF00"/>
              </a:solidFill>
            </a:endParaRPr>
          </a:p>
          <a:p>
            <a:r>
              <a:rPr lang="en-US" sz="2800" dirty="0" smtClean="0">
                <a:solidFill>
                  <a:srgbClr val="FFFF00"/>
                </a:solidFill>
              </a:rPr>
              <a:t>What’s the general relationship between the visible and IR bands?</a:t>
            </a:r>
            <a:endParaRPr lang="en-US" sz="2800" dirty="0">
              <a:solidFill>
                <a:srgbClr val="FFFF00"/>
              </a:solidFill>
            </a:endParaRPr>
          </a:p>
        </p:txBody>
      </p:sp>
      <p:sp>
        <p:nvSpPr>
          <p:cNvPr id="8" name="TextBox 7"/>
          <p:cNvSpPr txBox="1"/>
          <p:nvPr/>
        </p:nvSpPr>
        <p:spPr>
          <a:xfrm>
            <a:off x="5410200" y="5486400"/>
            <a:ext cx="3505200" cy="923330"/>
          </a:xfrm>
          <a:prstGeom prst="rect">
            <a:avLst/>
          </a:prstGeom>
          <a:solidFill>
            <a:schemeClr val="bg1"/>
          </a:solidFill>
        </p:spPr>
        <p:txBody>
          <a:bodyPr wrap="square" rtlCol="0">
            <a:spAutoFit/>
          </a:bodyPr>
          <a:lstStyle/>
          <a:p>
            <a:r>
              <a:rPr lang="en-US" dirty="0" smtClean="0"/>
              <a:t>Note: The main purpose is to introduce the tools, they can be further explored later.</a:t>
            </a:r>
          </a:p>
        </p:txBody>
      </p:sp>
      <p:sp>
        <p:nvSpPr>
          <p:cNvPr id="2" name="Slide Number Placeholder 1"/>
          <p:cNvSpPr>
            <a:spLocks noGrp="1"/>
          </p:cNvSpPr>
          <p:nvPr>
            <p:ph type="sldNum" sz="quarter" idx="12"/>
          </p:nvPr>
        </p:nvSpPr>
        <p:spPr/>
        <p:txBody>
          <a:bodyPr/>
          <a:lstStyle/>
          <a:p>
            <a:fld id="{677A48B6-EEDB-4FDE-8E4C-7D20CD40EB3C}" type="slidenum">
              <a:rPr lang="en-US" smtClean="0">
                <a:solidFill>
                  <a:prstClr val="black">
                    <a:tint val="75000"/>
                  </a:prstClr>
                </a:solidFill>
              </a:rPr>
              <a:pPr/>
              <a:t>13</a:t>
            </a:fld>
            <a:endParaRPr lang="en-US">
              <a:solidFill>
                <a:prstClr val="black">
                  <a:tint val="75000"/>
                </a:prstClr>
              </a:solidFill>
            </a:endParaRPr>
          </a:p>
        </p:txBody>
      </p:sp>
      <p:sp>
        <p:nvSpPr>
          <p:cNvPr id="10" name="TextBox 9"/>
          <p:cNvSpPr txBox="1"/>
          <p:nvPr/>
        </p:nvSpPr>
        <p:spPr>
          <a:xfrm>
            <a:off x="4267200" y="381000"/>
            <a:ext cx="4800600" cy="830997"/>
          </a:xfrm>
          <a:prstGeom prst="rect">
            <a:avLst/>
          </a:prstGeom>
          <a:solidFill>
            <a:schemeClr val="bg1"/>
          </a:solidFill>
        </p:spPr>
        <p:txBody>
          <a:bodyPr wrap="square" rtlCol="0">
            <a:spAutoFit/>
          </a:bodyPr>
          <a:lstStyle/>
          <a:p>
            <a:r>
              <a:rPr lang="en-US" sz="1600" dirty="0" smtClean="0">
                <a:hlinkClick r:id="rId3"/>
              </a:rPr>
              <a:t>http://</a:t>
            </a:r>
            <a:r>
              <a:rPr lang="en-US" sz="1600" dirty="0" smtClean="0">
                <a:hlinkClick r:id="rId3"/>
              </a:rPr>
              <a:t>cimss.ssec.wisc.edu/goes/shortcourse/links.html</a:t>
            </a:r>
            <a:endParaRPr lang="en-US" sz="1600" dirty="0" smtClean="0"/>
          </a:p>
          <a:p>
            <a:r>
              <a:rPr lang="en-US" sz="1600" dirty="0"/>
              <a:t>o</a:t>
            </a:r>
            <a:r>
              <a:rPr lang="en-US" sz="1600" dirty="0" smtClean="0"/>
              <a:t>r</a:t>
            </a:r>
          </a:p>
          <a:p>
            <a:r>
              <a:rPr lang="en-US" sz="1600" dirty="0">
                <a:hlinkClick r:id="rId4"/>
              </a:rPr>
              <a:t>http://</a:t>
            </a:r>
            <a:r>
              <a:rPr lang="en-US" sz="1600" dirty="0" smtClean="0">
                <a:hlinkClick r:id="rId4"/>
              </a:rPr>
              <a:t>Tinyurl.com/shortcourse2016</a:t>
            </a:r>
            <a:endParaRPr lang="en-US" sz="1600" dirty="0"/>
          </a:p>
        </p:txBody>
      </p:sp>
    </p:spTree>
    <p:extLst>
      <p:ext uri="{BB962C8B-B14F-4D97-AF65-F5344CB8AC3E}">
        <p14:creationId xmlns:p14="http://schemas.microsoft.com/office/powerpoint/2010/main" val="3765695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6624600" cy="41884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76400"/>
            <a:ext cx="6624600" cy="4404839"/>
          </a:xfrm>
          <a:prstGeom prst="rect">
            <a:avLst/>
          </a:prstGeom>
        </p:spPr>
      </p:pic>
      <p:sp>
        <p:nvSpPr>
          <p:cNvPr id="12" name="Title 11"/>
          <p:cNvSpPr>
            <a:spLocks noGrp="1"/>
          </p:cNvSpPr>
          <p:nvPr>
            <p:ph type="title"/>
          </p:nvPr>
        </p:nvSpPr>
        <p:spPr>
          <a:xfrm>
            <a:off x="457200" y="-152400"/>
            <a:ext cx="8229600" cy="1143000"/>
          </a:xfrm>
        </p:spPr>
        <p:txBody>
          <a:bodyPr>
            <a:normAutofit/>
          </a:bodyPr>
          <a:lstStyle/>
          <a:p>
            <a:r>
              <a:rPr lang="en-US" dirty="0" smtClean="0">
                <a:solidFill>
                  <a:srgbClr val="FFFF00"/>
                </a:solidFill>
              </a:rPr>
              <a:t>Educational RGB </a:t>
            </a:r>
            <a:r>
              <a:rPr lang="en-US" dirty="0" err="1" smtClean="0">
                <a:solidFill>
                  <a:srgbClr val="FFFF00"/>
                </a:solidFill>
              </a:rPr>
              <a:t>Webapp</a:t>
            </a:r>
            <a:endParaRPr lang="en-US" dirty="0">
              <a:solidFill>
                <a:srgbClr val="FFFF00"/>
              </a:solidFill>
            </a:endParaRPr>
          </a:p>
        </p:txBody>
      </p:sp>
      <p:sp>
        <p:nvSpPr>
          <p:cNvPr id="13" name="Content Placeholder 12"/>
          <p:cNvSpPr>
            <a:spLocks noGrp="1"/>
          </p:cNvSpPr>
          <p:nvPr>
            <p:ph sz="half" idx="1"/>
          </p:nvPr>
        </p:nvSpPr>
        <p:spPr>
          <a:xfrm>
            <a:off x="-27915" y="5410200"/>
            <a:ext cx="4332513" cy="1524000"/>
          </a:xfrm>
        </p:spPr>
        <p:txBody>
          <a:bodyPr>
            <a:noAutofit/>
          </a:bodyPr>
          <a:lstStyle/>
          <a:p>
            <a:pPr marL="0" indent="0">
              <a:buClr>
                <a:srgbClr val="000000"/>
              </a:buClr>
              <a:buSzPct val="100000"/>
              <a:buNone/>
            </a:pPr>
            <a:r>
              <a:rPr lang="en-US" sz="2000" i="1" u="sng" dirty="0">
                <a:solidFill>
                  <a:schemeClr val="bg1"/>
                </a:solidFill>
                <a:latin typeface="+mj-lt"/>
                <a:ea typeface="Calibri"/>
                <a:cs typeface="Calibri"/>
                <a:sym typeface="Calibri"/>
                <a:hlinkClick r:id="rId5"/>
                <a:rtl val="0"/>
              </a:rPr>
              <a:t/>
            </a:r>
            <a:br>
              <a:rPr lang="en-US" sz="2000" i="1" u="sng" dirty="0">
                <a:solidFill>
                  <a:schemeClr val="bg1"/>
                </a:solidFill>
                <a:latin typeface="+mj-lt"/>
                <a:ea typeface="Calibri"/>
                <a:cs typeface="Calibri"/>
                <a:sym typeface="Calibri"/>
                <a:hlinkClick r:id="rId5"/>
                <a:rtl val="0"/>
              </a:rPr>
            </a:br>
            <a:endParaRPr lang="en-US" sz="2000" i="1" u="sng" dirty="0">
              <a:solidFill>
                <a:schemeClr val="bg1"/>
              </a:solidFill>
              <a:latin typeface="+mj-lt"/>
              <a:ea typeface="Calibri"/>
              <a:cs typeface="Calibri"/>
              <a:sym typeface="Calibri"/>
              <a:hlinkClick r:id="rId5"/>
              <a:rtl val="0"/>
            </a:endParaRPr>
          </a:p>
          <a:p>
            <a:pPr marL="0" indent="0">
              <a:spcBef>
                <a:spcPts val="400"/>
              </a:spcBef>
              <a:buClr>
                <a:srgbClr val="000000"/>
              </a:buClr>
              <a:buSzPct val="100000"/>
              <a:buNone/>
            </a:pPr>
            <a:r>
              <a:rPr lang="en-US" sz="2000" dirty="0" err="1" smtClean="0">
                <a:solidFill>
                  <a:schemeClr val="bg1"/>
                </a:solidFill>
                <a:latin typeface="+mj-lt"/>
              </a:rPr>
              <a:t>Webapp</a:t>
            </a:r>
            <a:r>
              <a:rPr lang="en-US" sz="2000" dirty="0" smtClean="0">
                <a:solidFill>
                  <a:schemeClr val="bg1"/>
                </a:solidFill>
                <a:latin typeface="+mj-lt"/>
              </a:rPr>
              <a:t> to combine simulated ABI images into one image.</a:t>
            </a:r>
            <a:endParaRPr lang="en-US" sz="1800" i="1" u="sng" dirty="0">
              <a:solidFill>
                <a:schemeClr val="bg1"/>
              </a:solidFill>
              <a:latin typeface="+mj-lt"/>
              <a:ea typeface="Calibri"/>
              <a:cs typeface="Calibri"/>
              <a:sym typeface="Calibri"/>
              <a:hlinkClick r:id="rId5"/>
              <a:rtl val="0"/>
            </a:endParaRPr>
          </a:p>
        </p:txBody>
      </p:sp>
      <p:sp>
        <p:nvSpPr>
          <p:cNvPr id="11" name="Slide Number Placeholder 10"/>
          <p:cNvSpPr>
            <a:spLocks noGrp="1"/>
          </p:cNvSpPr>
          <p:nvPr>
            <p:ph type="sldNum" sz="quarter" idx="12"/>
          </p:nvPr>
        </p:nvSpPr>
        <p:spPr/>
        <p:txBody>
          <a:bodyPr/>
          <a:lstStyle/>
          <a:p>
            <a:fld id="{09B8BF32-6F5A-422F-A146-B65F2B98D5BA}" type="slidenum">
              <a:rPr lang="en-US" smtClean="0"/>
              <a:pPr/>
              <a:t>14</a:t>
            </a:fld>
            <a:endParaRPr lang="en-US"/>
          </a:p>
        </p:txBody>
      </p:sp>
      <p:sp>
        <p:nvSpPr>
          <p:cNvPr id="4" name="TextBox 3"/>
          <p:cNvSpPr txBox="1"/>
          <p:nvPr/>
        </p:nvSpPr>
        <p:spPr>
          <a:xfrm>
            <a:off x="1298417" y="685800"/>
            <a:ext cx="7921783" cy="646331"/>
          </a:xfrm>
          <a:prstGeom prst="rect">
            <a:avLst/>
          </a:prstGeom>
          <a:noFill/>
        </p:spPr>
        <p:txBody>
          <a:bodyPr wrap="square" rtlCol="0">
            <a:spAutoFit/>
          </a:bodyPr>
          <a:lstStyle/>
          <a:p>
            <a:r>
              <a:rPr lang="en-US" dirty="0">
                <a:solidFill>
                  <a:srgbClr val="FFFFFF"/>
                </a:solidFill>
              </a:rPr>
              <a:t>Sample interactive “RGB” educational </a:t>
            </a:r>
            <a:r>
              <a:rPr lang="en-US" dirty="0" err="1">
                <a:solidFill>
                  <a:srgbClr val="FFFFFF"/>
                </a:solidFill>
              </a:rPr>
              <a:t>webapp</a:t>
            </a:r>
            <a:r>
              <a:rPr lang="en-US" dirty="0">
                <a:solidFill>
                  <a:srgbClr val="FFFFFF"/>
                </a:solidFill>
              </a:rPr>
              <a:t> using simulated ABI images:</a:t>
            </a:r>
          </a:p>
          <a:p>
            <a:r>
              <a:rPr lang="en-US" i="1" dirty="0">
                <a:solidFill>
                  <a:srgbClr val="FFFFFF"/>
                </a:solidFill>
              </a:rPr>
              <a:t>http://cimss.ssec.wisc.edu/goes/webapps/satrgb/overview.html</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0" y="2039550"/>
            <a:ext cx="4816788" cy="49684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9115" y="2765929"/>
            <a:ext cx="5354885" cy="4092071"/>
          </a:xfrm>
          <a:prstGeom prst="rect">
            <a:avLst/>
          </a:prstGeom>
        </p:spPr>
      </p:pic>
    </p:spTree>
    <p:extLst>
      <p:ext uri="{BB962C8B-B14F-4D97-AF65-F5344CB8AC3E}">
        <p14:creationId xmlns:p14="http://schemas.microsoft.com/office/powerpoint/2010/main" val="36561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31659" cy="6858000"/>
          </a:xfrm>
          <a:prstGeom prst="rect">
            <a:avLst/>
          </a:prstGeom>
        </p:spPr>
      </p:pic>
      <p:sp>
        <p:nvSpPr>
          <p:cNvPr id="6" name="Oval 5"/>
          <p:cNvSpPr/>
          <p:nvPr/>
        </p:nvSpPr>
        <p:spPr>
          <a:xfrm>
            <a:off x="2362200" y="5715000"/>
            <a:ext cx="1447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29201" y="2286000"/>
            <a:ext cx="3352800" cy="2246769"/>
          </a:xfrm>
          <a:prstGeom prst="rect">
            <a:avLst/>
          </a:prstGeom>
          <a:solidFill>
            <a:srgbClr val="0070C0"/>
          </a:solidFill>
        </p:spPr>
        <p:txBody>
          <a:bodyPr wrap="square" rtlCol="0">
            <a:spAutoFit/>
          </a:bodyPr>
          <a:lstStyle/>
          <a:p>
            <a:r>
              <a:rPr lang="en-US" sz="2800" dirty="0" smtClean="0">
                <a:solidFill>
                  <a:srgbClr val="FFFF00"/>
                </a:solidFill>
              </a:rPr>
              <a:t>Explore an example. Can you get the ice clouds to stand out? </a:t>
            </a:r>
          </a:p>
          <a:p>
            <a:endParaRPr lang="en-US" sz="2800" dirty="0">
              <a:solidFill>
                <a:srgbClr val="FFFF00"/>
              </a:solidFill>
            </a:endParaRPr>
          </a:p>
          <a:p>
            <a:r>
              <a:rPr lang="en-US" sz="2800" dirty="0" smtClean="0">
                <a:solidFill>
                  <a:srgbClr val="FFFF00"/>
                </a:solidFill>
              </a:rPr>
              <a:t>Or the vegetation?</a:t>
            </a:r>
            <a:endParaRPr lang="en-US" sz="2800" dirty="0">
              <a:solidFill>
                <a:srgbClr val="FFFF00"/>
              </a:solidFill>
            </a:endParaRPr>
          </a:p>
        </p:txBody>
      </p:sp>
      <p:sp>
        <p:nvSpPr>
          <p:cNvPr id="8" name="TextBox 7"/>
          <p:cNvSpPr txBox="1"/>
          <p:nvPr/>
        </p:nvSpPr>
        <p:spPr>
          <a:xfrm>
            <a:off x="5410200" y="5486400"/>
            <a:ext cx="3505200" cy="923330"/>
          </a:xfrm>
          <a:prstGeom prst="rect">
            <a:avLst/>
          </a:prstGeom>
          <a:solidFill>
            <a:schemeClr val="bg1"/>
          </a:solidFill>
        </p:spPr>
        <p:txBody>
          <a:bodyPr wrap="square" rtlCol="0">
            <a:spAutoFit/>
          </a:bodyPr>
          <a:lstStyle/>
          <a:p>
            <a:r>
              <a:rPr lang="en-US" dirty="0" smtClean="0"/>
              <a:t>Note: The main purpose is to introduce the tools, they can be further explored later.</a:t>
            </a:r>
          </a:p>
        </p:txBody>
      </p:sp>
      <p:sp>
        <p:nvSpPr>
          <p:cNvPr id="2" name="Slide Number Placeholder 1"/>
          <p:cNvSpPr>
            <a:spLocks noGrp="1"/>
          </p:cNvSpPr>
          <p:nvPr>
            <p:ph type="sldNum" sz="quarter" idx="12"/>
          </p:nvPr>
        </p:nvSpPr>
        <p:spPr/>
        <p:txBody>
          <a:bodyPr/>
          <a:lstStyle/>
          <a:p>
            <a:fld id="{677A48B6-EEDB-4FDE-8E4C-7D20CD40EB3C}" type="slidenum">
              <a:rPr lang="en-US" smtClean="0">
                <a:solidFill>
                  <a:prstClr val="black">
                    <a:tint val="75000"/>
                  </a:prstClr>
                </a:solidFill>
              </a:rPr>
              <a:pPr/>
              <a:t>15</a:t>
            </a:fld>
            <a:endParaRPr lang="en-US">
              <a:solidFill>
                <a:prstClr val="black">
                  <a:tint val="75000"/>
                </a:prstClr>
              </a:solidFill>
            </a:endParaRPr>
          </a:p>
        </p:txBody>
      </p:sp>
      <p:sp>
        <p:nvSpPr>
          <p:cNvPr id="10" name="TextBox 9"/>
          <p:cNvSpPr txBox="1"/>
          <p:nvPr/>
        </p:nvSpPr>
        <p:spPr>
          <a:xfrm>
            <a:off x="4267200" y="381000"/>
            <a:ext cx="4800600" cy="830997"/>
          </a:xfrm>
          <a:prstGeom prst="rect">
            <a:avLst/>
          </a:prstGeom>
          <a:solidFill>
            <a:schemeClr val="bg1"/>
          </a:solidFill>
        </p:spPr>
        <p:txBody>
          <a:bodyPr wrap="square" rtlCol="0">
            <a:spAutoFit/>
          </a:bodyPr>
          <a:lstStyle/>
          <a:p>
            <a:r>
              <a:rPr lang="en-US" sz="1600" dirty="0" smtClean="0">
                <a:hlinkClick r:id="rId3"/>
              </a:rPr>
              <a:t>http://</a:t>
            </a:r>
            <a:r>
              <a:rPr lang="en-US" sz="1600" dirty="0" smtClean="0">
                <a:hlinkClick r:id="rId3"/>
              </a:rPr>
              <a:t>cimss.ssec.wisc.edu/goes/shortcourse/links.html</a:t>
            </a:r>
            <a:endParaRPr lang="en-US" sz="1600" dirty="0" smtClean="0"/>
          </a:p>
          <a:p>
            <a:r>
              <a:rPr lang="en-US" sz="1600" dirty="0"/>
              <a:t>o</a:t>
            </a:r>
            <a:r>
              <a:rPr lang="en-US" sz="1600" dirty="0" smtClean="0"/>
              <a:t>r</a:t>
            </a:r>
          </a:p>
          <a:p>
            <a:r>
              <a:rPr lang="en-US" sz="1600" dirty="0">
                <a:hlinkClick r:id="rId4"/>
              </a:rPr>
              <a:t>http://</a:t>
            </a:r>
            <a:r>
              <a:rPr lang="en-US" sz="1600" dirty="0" smtClean="0">
                <a:hlinkClick r:id="rId4"/>
              </a:rPr>
              <a:t>Tinyurl.com/shortcourse2016</a:t>
            </a:r>
            <a:endParaRPr lang="en-US" sz="1600" dirty="0"/>
          </a:p>
        </p:txBody>
      </p:sp>
    </p:spTree>
    <p:extLst>
      <p:ext uri="{BB962C8B-B14F-4D97-AF65-F5344CB8AC3E}">
        <p14:creationId xmlns:p14="http://schemas.microsoft.com/office/powerpoint/2010/main" val="3765695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505200"/>
            <a:ext cx="2455288" cy="369332"/>
          </a:xfrm>
          <a:prstGeom prst="rect">
            <a:avLst/>
          </a:prstGeom>
          <a:noFill/>
        </p:spPr>
        <p:txBody>
          <a:bodyPr wrap="none" rtlCol="0">
            <a:spAutoFit/>
          </a:bodyPr>
          <a:lstStyle/>
          <a:p>
            <a:r>
              <a:rPr lang="en-US" dirty="0" smtClean="0"/>
              <a:t>Background information</a:t>
            </a:r>
            <a:endParaRPr lang="en-US" dirty="0"/>
          </a:p>
        </p:txBody>
      </p:sp>
      <p:sp>
        <p:nvSpPr>
          <p:cNvPr id="3" name="Slide Number Placeholder 2"/>
          <p:cNvSpPr>
            <a:spLocks noGrp="1"/>
          </p:cNvSpPr>
          <p:nvPr>
            <p:ph type="sldNum" sz="quarter" idx="12"/>
          </p:nvPr>
        </p:nvSpPr>
        <p:spPr/>
        <p:txBody>
          <a:bodyPr/>
          <a:lstStyle/>
          <a:p>
            <a:fld id="{677A48B6-EEDB-4FDE-8E4C-7D20CD40EB3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613208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FFFF00"/>
                </a:solidFill>
              </a:rPr>
              <a:t>Himawari-8 imagery online</a:t>
            </a:r>
            <a:endParaRPr lang="en-US" dirty="0">
              <a:solidFill>
                <a:srgbClr val="FFFF00"/>
              </a:solidFill>
            </a:endParaRPr>
          </a:p>
        </p:txBody>
      </p:sp>
      <p:sp>
        <p:nvSpPr>
          <p:cNvPr id="7" name="Content Placeholder 6"/>
          <p:cNvSpPr>
            <a:spLocks noGrp="1"/>
          </p:cNvSpPr>
          <p:nvPr>
            <p:ph idx="1"/>
          </p:nvPr>
        </p:nvSpPr>
        <p:spPr>
          <a:xfrm>
            <a:off x="152400" y="1447800"/>
            <a:ext cx="9525000" cy="4953000"/>
          </a:xfrm>
        </p:spPr>
        <p:txBody>
          <a:bodyPr>
            <a:normAutofit fontScale="70000" lnSpcReduction="20000"/>
          </a:bodyPr>
          <a:lstStyle/>
          <a:p>
            <a:r>
              <a:rPr lang="en-US" dirty="0" smtClean="0">
                <a:solidFill>
                  <a:schemeClr val="bg1"/>
                </a:solidFill>
              </a:rPr>
              <a:t>Japan Meteorological Agency</a:t>
            </a:r>
            <a:endParaRPr lang="en-US" dirty="0">
              <a:solidFill>
                <a:schemeClr val="bg1"/>
              </a:solidFill>
            </a:endParaRPr>
          </a:p>
          <a:p>
            <a:pPr lvl="1"/>
            <a:r>
              <a:rPr lang="en-US" dirty="0" smtClean="0">
                <a:solidFill>
                  <a:srgbClr val="FFFF00"/>
                </a:solidFill>
              </a:rPr>
              <a:t>http</a:t>
            </a:r>
            <a:r>
              <a:rPr lang="en-US" dirty="0">
                <a:solidFill>
                  <a:srgbClr val="FFFF00"/>
                </a:solidFill>
              </a:rPr>
              <a:t>://www.data.jma.go.jp/mscweb/data/himawari</a:t>
            </a:r>
            <a:r>
              <a:rPr lang="en-US" dirty="0" smtClean="0">
                <a:solidFill>
                  <a:srgbClr val="FFFF00"/>
                </a:solidFill>
              </a:rPr>
              <a:t>/</a:t>
            </a:r>
            <a:br>
              <a:rPr lang="en-US" dirty="0" smtClean="0">
                <a:solidFill>
                  <a:srgbClr val="FFFF00"/>
                </a:solidFill>
              </a:rPr>
            </a:br>
            <a:endParaRPr lang="en-US" dirty="0">
              <a:solidFill>
                <a:srgbClr val="FFFF00"/>
              </a:solidFill>
              <a:hlinkClick r:id="rId3"/>
            </a:endParaRPr>
          </a:p>
          <a:p>
            <a:r>
              <a:rPr lang="en-US" dirty="0" smtClean="0">
                <a:solidFill>
                  <a:schemeClr val="bg1"/>
                </a:solidFill>
              </a:rPr>
              <a:t>University of Wisconsin--Madison</a:t>
            </a:r>
          </a:p>
          <a:p>
            <a:pPr lvl="1"/>
            <a:r>
              <a:rPr lang="en-US" dirty="0" smtClean="0">
                <a:solidFill>
                  <a:srgbClr val="FFFF00"/>
                </a:solidFill>
              </a:rPr>
              <a:t>http</a:t>
            </a:r>
            <a:r>
              <a:rPr lang="en-US" dirty="0">
                <a:solidFill>
                  <a:srgbClr val="FFFF00"/>
                </a:solidFill>
              </a:rPr>
              <a:t>://www.ssec.wisc.edu/data/geo</a:t>
            </a:r>
            <a:r>
              <a:rPr lang="en-US" dirty="0" smtClean="0">
                <a:solidFill>
                  <a:srgbClr val="FFFF00"/>
                </a:solidFill>
              </a:rPr>
              <a:t>/</a:t>
            </a:r>
          </a:p>
          <a:p>
            <a:pPr lvl="1"/>
            <a:r>
              <a:rPr lang="en-US" dirty="0" smtClean="0">
                <a:solidFill>
                  <a:srgbClr val="FFFF00"/>
                </a:solidFill>
              </a:rPr>
              <a:t>http://realearth.ssec.wisc.edu/</a:t>
            </a:r>
            <a:br>
              <a:rPr lang="en-US" dirty="0" smtClean="0">
                <a:solidFill>
                  <a:srgbClr val="FFFF00"/>
                </a:solidFill>
              </a:rPr>
            </a:br>
            <a:endParaRPr lang="en-US" dirty="0" smtClean="0">
              <a:solidFill>
                <a:srgbClr val="FFFF00"/>
              </a:solidFill>
            </a:endParaRPr>
          </a:p>
          <a:p>
            <a:r>
              <a:rPr lang="en-US" dirty="0" smtClean="0">
                <a:solidFill>
                  <a:schemeClr val="bg1"/>
                </a:solidFill>
              </a:rPr>
              <a:t>Colorado State University</a:t>
            </a:r>
            <a:endParaRPr lang="en-US" dirty="0">
              <a:solidFill>
                <a:schemeClr val="bg1"/>
              </a:solidFill>
            </a:endParaRPr>
          </a:p>
          <a:p>
            <a:pPr lvl="1"/>
            <a:r>
              <a:rPr lang="en-US" dirty="0">
                <a:solidFill>
                  <a:srgbClr val="FFFF00"/>
                </a:solidFill>
              </a:rPr>
              <a:t>http://</a:t>
            </a:r>
            <a:r>
              <a:rPr lang="en-US" dirty="0" smtClean="0">
                <a:solidFill>
                  <a:srgbClr val="FFFF00"/>
                </a:solidFill>
              </a:rPr>
              <a:t>rammb.cira.colostate.edu/ramsdis/online/himawari-8.asp</a:t>
            </a:r>
            <a:br>
              <a:rPr lang="en-US" dirty="0" smtClean="0">
                <a:solidFill>
                  <a:srgbClr val="FFFF00"/>
                </a:solidFill>
              </a:rPr>
            </a:br>
            <a:endParaRPr lang="en-US" dirty="0" smtClean="0">
              <a:solidFill>
                <a:srgbClr val="FFFF00"/>
              </a:solidFill>
            </a:endParaRPr>
          </a:p>
          <a:p>
            <a:r>
              <a:rPr lang="en-US" dirty="0" smtClean="0">
                <a:solidFill>
                  <a:schemeClr val="bg1"/>
                </a:solidFill>
              </a:rPr>
              <a:t>NICT</a:t>
            </a:r>
          </a:p>
          <a:p>
            <a:pPr lvl="1"/>
            <a:r>
              <a:rPr lang="en-US" dirty="0" smtClean="0">
                <a:solidFill>
                  <a:srgbClr val="FFFF00"/>
                </a:solidFill>
              </a:rPr>
              <a:t>http://himawari8.nict.go.jp/</a:t>
            </a:r>
            <a:br>
              <a:rPr lang="en-US" dirty="0" smtClean="0">
                <a:solidFill>
                  <a:srgbClr val="FFFF00"/>
                </a:solidFill>
              </a:rPr>
            </a:br>
            <a:endParaRPr lang="en-US" dirty="0" smtClean="0">
              <a:solidFill>
                <a:srgbClr val="FFFF00"/>
              </a:solidFill>
            </a:endParaRPr>
          </a:p>
          <a:p>
            <a:r>
              <a:rPr lang="en-US" dirty="0" smtClean="0">
                <a:solidFill>
                  <a:schemeClr val="bg1"/>
                </a:solidFill>
              </a:rPr>
              <a:t>Australia (BoM)</a:t>
            </a:r>
          </a:p>
          <a:p>
            <a:pPr lvl="1"/>
            <a:r>
              <a:rPr lang="en-US" dirty="0" smtClean="0">
                <a:solidFill>
                  <a:srgbClr val="FFFF00"/>
                </a:solidFill>
              </a:rPr>
              <a:t>http://satview.bom.gov.au/</a:t>
            </a:r>
          </a:p>
          <a:p>
            <a:endParaRPr lang="en-US" dirty="0">
              <a:solidFill>
                <a:schemeClr val="bg1"/>
              </a:solidFill>
            </a:endParaRPr>
          </a:p>
        </p:txBody>
      </p:sp>
      <p:sp>
        <p:nvSpPr>
          <p:cNvPr id="2" name="Slide Number Placeholder 1"/>
          <p:cNvSpPr>
            <a:spLocks noGrp="1"/>
          </p:cNvSpPr>
          <p:nvPr>
            <p:ph type="sldNum" sz="quarter" idx="12"/>
          </p:nvPr>
        </p:nvSpPr>
        <p:spPr/>
        <p:txBody>
          <a:bodyPr/>
          <a:lstStyle/>
          <a:p>
            <a:fld id="{C553D389-B9B2-DB4A-9B20-510566431196}" type="slidenum">
              <a:rPr lang="en-US">
                <a:solidFill>
                  <a:srgbClr val="FFFFFF"/>
                </a:solidFill>
              </a:rPr>
              <a:pPr/>
              <a:t>17</a:t>
            </a:fld>
            <a:endParaRPr lang="en-US">
              <a:solidFill>
                <a:srgbClr val="FFFFFF"/>
              </a:solidFill>
            </a:endParaRPr>
          </a:p>
        </p:txBody>
      </p:sp>
    </p:spTree>
    <p:extLst>
      <p:ext uri="{BB962C8B-B14F-4D97-AF65-F5344CB8AC3E}">
        <p14:creationId xmlns:p14="http://schemas.microsoft.com/office/powerpoint/2010/main" val="1776029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47496" cy="6858000"/>
          </a:xfrm>
          <a:prstGeom prst="rect">
            <a:avLst/>
          </a:prstGeom>
        </p:spPr>
      </p:pic>
      <p:sp>
        <p:nvSpPr>
          <p:cNvPr id="7" name="TextBox 6"/>
          <p:cNvSpPr txBox="1"/>
          <p:nvPr/>
        </p:nvSpPr>
        <p:spPr>
          <a:xfrm>
            <a:off x="6248400" y="2209800"/>
            <a:ext cx="3429000" cy="646331"/>
          </a:xfrm>
          <a:prstGeom prst="rect">
            <a:avLst/>
          </a:prstGeom>
          <a:noFill/>
        </p:spPr>
        <p:txBody>
          <a:bodyPr wrap="square" rtlCol="0">
            <a:spAutoFit/>
          </a:bodyPr>
          <a:lstStyle/>
          <a:p>
            <a:pPr algn="ctr"/>
            <a:r>
              <a:rPr lang="en-US" dirty="0">
                <a:solidFill>
                  <a:prstClr val="black"/>
                </a:solidFill>
              </a:rPr>
              <a:t>Recent AHI color image </a:t>
            </a:r>
          </a:p>
          <a:p>
            <a:pPr algn="ctr"/>
            <a:r>
              <a:rPr lang="en-US" dirty="0">
                <a:solidFill>
                  <a:prstClr val="black"/>
                </a:solidFill>
              </a:rPr>
              <a:t>in </a:t>
            </a:r>
            <a:r>
              <a:rPr lang="en-US" dirty="0" err="1">
                <a:solidFill>
                  <a:prstClr val="black"/>
                </a:solidFill>
              </a:rPr>
              <a:t>RealEarth</a:t>
            </a:r>
            <a:endParaRPr lang="en-US" dirty="0">
              <a:solidFill>
                <a:prstClr val="black"/>
              </a:solidFill>
            </a:endParaRPr>
          </a:p>
        </p:txBody>
      </p:sp>
      <p:pic>
        <p:nvPicPr>
          <p:cNvPr id="2" name="Picture 1"/>
          <p:cNvPicPr>
            <a:picLocks noChangeAspect="1"/>
          </p:cNvPicPr>
          <p:nvPr/>
        </p:nvPicPr>
        <p:blipFill>
          <a:blip r:embed="rId3"/>
          <a:stretch>
            <a:fillRect/>
          </a:stretch>
        </p:blipFill>
        <p:spPr>
          <a:xfrm>
            <a:off x="7543800" y="40821"/>
            <a:ext cx="1518036" cy="1079086"/>
          </a:xfrm>
          <a:prstGeom prst="rect">
            <a:avLst/>
          </a:prstGeom>
        </p:spPr>
      </p:pic>
      <p:pic>
        <p:nvPicPr>
          <p:cNvPr id="4" name="Picture 3"/>
          <p:cNvPicPr>
            <a:picLocks noChangeAspect="1"/>
          </p:cNvPicPr>
          <p:nvPr/>
        </p:nvPicPr>
        <p:blipFill>
          <a:blip r:embed="rId4"/>
          <a:stretch>
            <a:fillRect/>
          </a:stretch>
        </p:blipFill>
        <p:spPr>
          <a:xfrm>
            <a:off x="7513317" y="6028765"/>
            <a:ext cx="1579001" cy="804742"/>
          </a:xfrm>
          <a:prstGeom prst="rect">
            <a:avLst/>
          </a:prstGeom>
        </p:spPr>
      </p:pic>
      <p:sp>
        <p:nvSpPr>
          <p:cNvPr id="5" name="Slide Number Placeholder 4"/>
          <p:cNvSpPr>
            <a:spLocks noGrp="1"/>
          </p:cNvSpPr>
          <p:nvPr>
            <p:ph type="sldNum" sz="quarter" idx="12"/>
          </p:nvPr>
        </p:nvSpPr>
        <p:spPr/>
        <p:txBody>
          <a:bodyPr/>
          <a:lstStyle/>
          <a:p>
            <a:fld id="{FFF4EA21-5B68-47D0-B693-51EB7311A0D6}" type="slidenum">
              <a:rPr lang="en-US">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933312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113"/>
          </a:xfrm>
        </p:spPr>
        <p:txBody>
          <a:bodyPr>
            <a:normAutofit fontScale="90000"/>
          </a:bodyPr>
          <a:lstStyle/>
          <a:p>
            <a:pPr>
              <a:defRPr/>
            </a:pPr>
            <a:r>
              <a:rPr lang="en-US" dirty="0" smtClean="0">
                <a:solidFill>
                  <a:srgbClr val="FFFF00"/>
                </a:solidFill>
                <a:effectLst/>
              </a:rPr>
              <a:t>Mobile access to Satellite Imagery:</a:t>
            </a:r>
            <a:r>
              <a:rPr lang="en-US" dirty="0">
                <a:solidFill>
                  <a:srgbClr val="FFFF00"/>
                </a:solidFill>
                <a:effectLst/>
              </a:rPr>
              <a:t> </a:t>
            </a:r>
            <a:r>
              <a:rPr lang="en-US" dirty="0" smtClean="0">
                <a:solidFill>
                  <a:srgbClr val="FFFF00"/>
                </a:solidFill>
                <a:effectLst/>
              </a:rPr>
              <a:t>Native app</a:t>
            </a:r>
            <a:endParaRPr lang="en-US" dirty="0">
              <a:solidFill>
                <a:srgbClr val="FFFF00"/>
              </a:solidFill>
              <a:effectLst/>
            </a:endParaRPr>
          </a:p>
        </p:txBody>
      </p:sp>
      <p:sp>
        <p:nvSpPr>
          <p:cNvPr id="3" name="Content Placeholder 2"/>
          <p:cNvSpPr>
            <a:spLocks noGrp="1"/>
          </p:cNvSpPr>
          <p:nvPr>
            <p:ph idx="1"/>
          </p:nvPr>
        </p:nvSpPr>
        <p:spPr>
          <a:xfrm>
            <a:off x="561975" y="1143000"/>
            <a:ext cx="8582025" cy="1538288"/>
          </a:xfrm>
        </p:spPr>
        <p:txBody>
          <a:bodyPr>
            <a:noAutofit/>
          </a:bodyPr>
          <a:lstStyle/>
          <a:p>
            <a:pPr>
              <a:buFont typeface="Wingdings" charset="0"/>
              <a:buChar char="l"/>
              <a:defRPr/>
            </a:pPr>
            <a:r>
              <a:rPr lang="en-US" altLang="en-US" sz="2800" dirty="0">
                <a:solidFill>
                  <a:srgbClr val="FFFFFF"/>
                </a:solidFill>
                <a:effectLst/>
              </a:rPr>
              <a:t>http://</a:t>
            </a:r>
            <a:r>
              <a:rPr lang="en-US" altLang="en-US" sz="2800" dirty="0" smtClean="0">
                <a:solidFill>
                  <a:srgbClr val="FFFFFF"/>
                </a:solidFill>
                <a:effectLst/>
              </a:rPr>
              <a:t>realearth.ssec.wisc.edu</a:t>
            </a:r>
            <a:r>
              <a:rPr lang="en-US" altLang="en-US" sz="2800" dirty="0" smtClean="0">
                <a:solidFill>
                  <a:srgbClr val="FFC000"/>
                </a:solidFill>
                <a:effectLst/>
              </a:rPr>
              <a:t>/app</a:t>
            </a:r>
            <a:endParaRPr lang="en-US" sz="2800" b="1" dirty="0" smtClean="0">
              <a:effectLst/>
            </a:endParaRPr>
          </a:p>
          <a:p>
            <a:pPr>
              <a:buFont typeface="Wingdings" charset="0"/>
              <a:buChar char="l"/>
              <a:defRPr/>
            </a:pPr>
            <a:r>
              <a:rPr lang="en-US" sz="2800" dirty="0" err="1" smtClean="0">
                <a:effectLst/>
              </a:rPr>
              <a:t>WxSat</a:t>
            </a:r>
            <a:r>
              <a:rPr lang="en-US" sz="2800" dirty="0" smtClean="0">
                <a:effectLst/>
              </a:rPr>
              <a:t> on iOS and Android</a:t>
            </a:r>
            <a:r>
              <a:rPr lang="en-US" sz="2600" dirty="0" smtClean="0">
                <a:effectLst/>
              </a:rPr>
              <a:t> </a:t>
            </a:r>
          </a:p>
          <a:p>
            <a:pPr lvl="1">
              <a:buFont typeface="Wingdings" charset="0"/>
              <a:buChar char="l"/>
              <a:defRPr/>
            </a:pPr>
            <a:r>
              <a:rPr lang="en-US" sz="2000" dirty="0" smtClean="0">
                <a:effectLst/>
              </a:rPr>
              <a:t>https</a:t>
            </a:r>
            <a:r>
              <a:rPr lang="en-US" sz="2000" dirty="0">
                <a:effectLst/>
              </a:rPr>
              <a:t>://</a:t>
            </a:r>
            <a:r>
              <a:rPr lang="en-US" sz="2000" dirty="0" err="1">
                <a:effectLst/>
              </a:rPr>
              <a:t>itunes.apple.com</a:t>
            </a:r>
            <a:r>
              <a:rPr lang="en-US" sz="2000" dirty="0">
                <a:effectLst/>
              </a:rPr>
              <a:t>/us/app/</a:t>
            </a:r>
            <a:r>
              <a:rPr lang="en-US" sz="2000" dirty="0" err="1">
                <a:effectLst/>
              </a:rPr>
              <a:t>wxsat</a:t>
            </a:r>
            <a:r>
              <a:rPr lang="en-US" sz="2000" dirty="0">
                <a:effectLst/>
              </a:rPr>
              <a:t>/id627994249?mt=8</a:t>
            </a:r>
            <a:endParaRPr lang="en-US" sz="2000" dirty="0" smtClean="0">
              <a:effectLst/>
            </a:endParaRPr>
          </a:p>
          <a:p>
            <a:pPr lvl="1">
              <a:buFont typeface="Wingdings" charset="0"/>
              <a:buChar char="l"/>
              <a:defRPr/>
            </a:pPr>
            <a:r>
              <a:rPr lang="en-US" sz="2000" dirty="0">
                <a:effectLst/>
              </a:rPr>
              <a:t>https://play.google.com/store/apps/details?id=</a:t>
            </a:r>
            <a:r>
              <a:rPr lang="en-US" sz="2000" dirty="0" smtClean="0">
                <a:effectLst/>
              </a:rPr>
              <a:t>edu.wisc.ssec.wxsat</a:t>
            </a:r>
          </a:p>
          <a:p>
            <a:pPr marL="45720" indent="0">
              <a:buFont typeface="Wingdings" charset="0"/>
              <a:buNone/>
              <a:defRPr/>
            </a:pPr>
            <a:endParaRPr lang="en-US" sz="2800" b="1"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5D27A81-B0B4-4578-ABDD-94F9F557A0E9}" type="slidenum">
              <a:rPr lang="en-US" altLang="en-US" sz="1000" smtClean="0">
                <a:solidFill>
                  <a:srgbClr val="FFFFFF"/>
                </a:solidFill>
              </a:rPr>
              <a:pPr>
                <a:defRPr/>
              </a:pPr>
              <a:t>19</a:t>
            </a:fld>
            <a:endParaRPr lang="en-US" altLang="en-US" sz="1000" smtClean="0">
              <a:solidFill>
                <a:srgbClr val="FFFFFF"/>
              </a:solidFill>
            </a:endParaRPr>
          </a:p>
        </p:txBody>
      </p:sp>
      <p:pic>
        <p:nvPicPr>
          <p:cNvPr id="4915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809875"/>
            <a:ext cx="2132012"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8" name="Group 6"/>
          <p:cNvGrpSpPr>
            <a:grpSpLocks/>
          </p:cNvGrpSpPr>
          <p:nvPr/>
        </p:nvGrpSpPr>
        <p:grpSpPr bwMode="auto">
          <a:xfrm>
            <a:off x="6797675" y="2884488"/>
            <a:ext cx="2058988" cy="3930650"/>
            <a:chOff x="6815138" y="2884488"/>
            <a:chExt cx="2058987" cy="3930650"/>
          </a:xfrm>
        </p:grpSpPr>
        <p:pic>
          <p:nvPicPr>
            <p:cNvPr id="49161" name="Picture 1" descr="androi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5138" y="2884488"/>
              <a:ext cx="2058987"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3" descr="Screenshot_2014-02-05-15-09-2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838" y="3255963"/>
              <a:ext cx="1782762"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9" name="Content Placeholder 2"/>
          <p:cNvSpPr txBox="1">
            <a:spLocks/>
          </p:cNvSpPr>
          <p:nvPr/>
        </p:nvSpPr>
        <p:spPr bwMode="auto">
          <a:xfrm>
            <a:off x="2576513" y="3592513"/>
            <a:ext cx="436086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hlink"/>
              </a:buClr>
              <a:buSzPct val="75000"/>
              <a:buFont typeface="Wingdings" pitchFamily="2" charset="2"/>
              <a:buChar char="l"/>
              <a:defRPr sz="3200">
                <a:solidFill>
                  <a:schemeClr val="tx1"/>
                </a:solidFill>
                <a:latin typeface="Arial" pitchFamily="34" charset="0"/>
                <a:ea typeface="ＭＳ Ｐゴシック" pitchFamily="34" charset="-128"/>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ea typeface="ＭＳ Ｐゴシック" pitchFamily="34" charset="-128"/>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ea typeface="ＭＳ Ｐゴシック" pitchFamily="34" charset="-128"/>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ea typeface="ＭＳ Ｐゴシック" pitchFamily="34" charset="-128"/>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ea typeface="ＭＳ Ｐゴシック" pitchFamily="34" charset="-128"/>
              </a:defRPr>
            </a:lvl9pPr>
          </a:lstStyle>
          <a:p>
            <a:pPr fontAlgn="base">
              <a:spcAft>
                <a:spcPct val="0"/>
              </a:spcAft>
              <a:buClr>
                <a:srgbClr val="B2B2B2"/>
              </a:buClr>
              <a:buSzTx/>
              <a:buFont typeface="Wingdings" pitchFamily="2" charset="2"/>
              <a:buNone/>
            </a:pPr>
            <a:r>
              <a:rPr lang="en-US" altLang="en-US" sz="2800">
                <a:solidFill>
                  <a:srgbClr val="FFFFFF"/>
                </a:solidFill>
              </a:rPr>
              <a:t>Currently only global composites of visible, IR window, and water vapor channels</a:t>
            </a:r>
          </a:p>
          <a:p>
            <a:pPr fontAlgn="base">
              <a:spcAft>
                <a:spcPct val="0"/>
              </a:spcAft>
              <a:buClr>
                <a:srgbClr val="B2B2B2"/>
              </a:buClr>
              <a:buSzTx/>
              <a:buFont typeface="Wingdings" pitchFamily="2" charset="2"/>
              <a:buNone/>
            </a:pPr>
            <a:endParaRPr lang="en-US" altLang="en-US" sz="2400">
              <a:solidFill>
                <a:srgbClr val="FFFFFF"/>
              </a:solidFill>
            </a:endParaRPr>
          </a:p>
        </p:txBody>
      </p:sp>
      <p:pic>
        <p:nvPicPr>
          <p:cNvPr id="49160" name="Picture 10" descr="Untitled.png"/>
          <p:cNvPicPr>
            <a:picLocks noChangeAspect="1"/>
          </p:cNvPicPr>
          <p:nvPr/>
        </p:nvPicPr>
        <p:blipFill>
          <a:blip r:embed="rId5">
            <a:extLst>
              <a:ext uri="{28A0092B-C50C-407E-A947-70E740481C1C}">
                <a14:useLocalDpi xmlns:a14="http://schemas.microsoft.com/office/drawing/2010/main" val="0"/>
              </a:ext>
            </a:extLst>
          </a:blip>
          <a:srcRect l="10649" t="31786" r="11000" b="33339"/>
          <a:stretch>
            <a:fillRect/>
          </a:stretch>
        </p:blipFill>
        <p:spPr bwMode="auto">
          <a:xfrm>
            <a:off x="4014788" y="5737225"/>
            <a:ext cx="11699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226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971833"/>
            <a:ext cx="3657600" cy="42859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352800"/>
            <a:ext cx="3661609" cy="34472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23620"/>
            <a:ext cx="3657600" cy="2976780"/>
          </a:xfrm>
          <a:prstGeom prst="rect">
            <a:avLst/>
          </a:prstGeom>
        </p:spPr>
      </p:pic>
      <p:sp>
        <p:nvSpPr>
          <p:cNvPr id="9" name="TextBox 8"/>
          <p:cNvSpPr txBox="1"/>
          <p:nvPr/>
        </p:nvSpPr>
        <p:spPr>
          <a:xfrm>
            <a:off x="0" y="253425"/>
            <a:ext cx="5562600" cy="584775"/>
          </a:xfrm>
          <a:prstGeom prst="rect">
            <a:avLst/>
          </a:prstGeom>
          <a:noFill/>
        </p:spPr>
        <p:txBody>
          <a:bodyPr wrap="square" rtlCol="0">
            <a:spAutoFit/>
          </a:bodyPr>
          <a:lstStyle/>
          <a:p>
            <a:r>
              <a:rPr lang="en-US" sz="3200" b="1" dirty="0">
                <a:solidFill>
                  <a:prstClr val="white"/>
                </a:solidFill>
              </a:rPr>
              <a:t>Educational  WebApps </a:t>
            </a:r>
          </a:p>
        </p:txBody>
      </p:sp>
      <p:sp>
        <p:nvSpPr>
          <p:cNvPr id="10" name="Rectangle 9"/>
          <p:cNvSpPr/>
          <p:nvPr/>
        </p:nvSpPr>
        <p:spPr>
          <a:xfrm>
            <a:off x="152400" y="5421868"/>
            <a:ext cx="5058501" cy="415498"/>
          </a:xfrm>
          <a:prstGeom prst="rect">
            <a:avLst/>
          </a:prstGeom>
        </p:spPr>
        <p:txBody>
          <a:bodyPr wrap="none">
            <a:spAutoFit/>
          </a:bodyPr>
          <a:lstStyle/>
          <a:p>
            <a:r>
              <a:rPr lang="en-US" sz="2100" dirty="0">
                <a:solidFill>
                  <a:prstClr val="white"/>
                </a:solidFill>
              </a:rPr>
              <a:t>http://cimss.ssec.wisc.edu/education/goesr/</a:t>
            </a:r>
          </a:p>
        </p:txBody>
      </p:sp>
      <p:sp>
        <p:nvSpPr>
          <p:cNvPr id="2" name="Slide Number Placeholder 1"/>
          <p:cNvSpPr>
            <a:spLocks noGrp="1"/>
          </p:cNvSpPr>
          <p:nvPr>
            <p:ph type="sldNum" sz="quarter" idx="10"/>
          </p:nvPr>
        </p:nvSpPr>
        <p:spPr/>
        <p:txBody>
          <a:bodyPr/>
          <a:lstStyle/>
          <a:p>
            <a:pPr>
              <a:defRPr/>
            </a:pPr>
            <a:fld id="{7A000F4E-004E-4CE8-AABD-59BBC7FD61A1}" type="slidenum">
              <a:rPr lang="en-US" smtClean="0"/>
              <a:pPr>
                <a:defRPr/>
              </a:pPr>
              <a:t>2</a:t>
            </a:fld>
            <a:endParaRPr lang="en-US" dirty="0"/>
          </a:p>
        </p:txBody>
      </p:sp>
    </p:spTree>
    <p:extLst>
      <p:ext uri="{BB962C8B-B14F-4D97-AF65-F5344CB8AC3E}">
        <p14:creationId xmlns:p14="http://schemas.microsoft.com/office/powerpoint/2010/main" val="2322348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63167" y="-151785"/>
            <a:ext cx="7100929" cy="1158240"/>
          </a:xfrm>
        </p:spPr>
        <p:txBody>
          <a:bodyPr/>
          <a:lstStyle/>
          <a:p>
            <a:pPr eaLnBrk="1" hangingPunct="1">
              <a:defRPr/>
            </a:pPr>
            <a:r>
              <a:rPr lang="en-US" sz="3200" b="1" dirty="0" smtClean="0">
                <a:solidFill>
                  <a:schemeClr val="tx1"/>
                </a:solidFill>
                <a:effectLst>
                  <a:outerShdw blurRad="38100" dist="38100" dir="2700000" algn="tl">
                    <a:srgbClr val="000000">
                      <a:alpha val="43137"/>
                    </a:srgbClr>
                  </a:outerShdw>
                </a:effectLst>
              </a:rPr>
              <a:t>Training and User Education Materials</a:t>
            </a:r>
          </a:p>
        </p:txBody>
      </p:sp>
      <p:sp>
        <p:nvSpPr>
          <p:cNvPr id="12" name="Rectangle 11"/>
          <p:cNvSpPr/>
          <p:nvPr/>
        </p:nvSpPr>
        <p:spPr>
          <a:xfrm>
            <a:off x="2893882" y="685800"/>
            <a:ext cx="3103491" cy="3868751"/>
          </a:xfrm>
          <a:prstGeom prst="rect">
            <a:avLst/>
          </a:prstGeom>
        </p:spPr>
        <p:txBody>
          <a:bodyPr wrap="square">
            <a:spAutoFit/>
          </a:bodyPr>
          <a:lstStyle/>
          <a:p>
            <a:pPr marL="342900" indent="-342900" fontAlgn="base">
              <a:spcBef>
                <a:spcPct val="20000"/>
              </a:spcBef>
              <a:spcAft>
                <a:spcPct val="0"/>
              </a:spcAft>
              <a:defRPr/>
            </a:pPr>
            <a:r>
              <a:rPr lang="en-US" sz="2000" b="1" dirty="0">
                <a:solidFill>
                  <a:srgbClr val="FFC000"/>
                </a:solidFill>
              </a:rPr>
              <a:t>Online Training Modules</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How Satellite Observations Impact NWP</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GOES-R ABI: Next Generation Satellite Imaging (COMET)</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GOES-R: Benefits of Next-Generation Environmental Monitoring (COMET)</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Satellite Hydrology and Meteorology for Forecasters (SHyMet)</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SPoRT product training modules</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VISIT Training Resources</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Commerce Learning Center</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ABI Band Fact Sheets</a:t>
            </a:r>
          </a:p>
        </p:txBody>
      </p:sp>
      <p:sp>
        <p:nvSpPr>
          <p:cNvPr id="10" name="Rectangle 9"/>
          <p:cNvSpPr/>
          <p:nvPr/>
        </p:nvSpPr>
        <p:spPr>
          <a:xfrm>
            <a:off x="2970018" y="4610397"/>
            <a:ext cx="2951218" cy="2095958"/>
          </a:xfrm>
          <a:prstGeom prst="rect">
            <a:avLst/>
          </a:prstGeom>
        </p:spPr>
        <p:txBody>
          <a:bodyPr wrap="square">
            <a:spAutoFit/>
          </a:bodyPr>
          <a:lstStyle/>
          <a:p>
            <a:pPr marL="342900" indent="-342900" fontAlgn="base">
              <a:spcBef>
                <a:spcPct val="20000"/>
              </a:spcBef>
              <a:spcAft>
                <a:spcPct val="0"/>
              </a:spcAft>
              <a:defRPr/>
            </a:pPr>
            <a:r>
              <a:rPr lang="en-US" sz="2000" b="1" dirty="0">
                <a:solidFill>
                  <a:srgbClr val="FFC000"/>
                </a:solidFill>
              </a:rPr>
              <a:t>Printed Materials</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GOES-R Fact Sheets (18)</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User Readiness Plan</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GRB Downlink Specifications and Product Users Guide</a:t>
            </a:r>
          </a:p>
          <a:p>
            <a:pPr marL="171450" indent="-171450" fontAlgn="base">
              <a:spcBef>
                <a:spcPct val="20000"/>
              </a:spcBef>
              <a:spcAft>
                <a:spcPts val="600"/>
              </a:spcAft>
              <a:buFont typeface="Arial" panose="020B0604020202020204" pitchFamily="34" charset="0"/>
              <a:buChar char="•"/>
              <a:defRPr/>
            </a:pPr>
            <a:r>
              <a:rPr lang="en-US" sz="1400" dirty="0">
                <a:solidFill>
                  <a:prstClr val="white"/>
                </a:solidFill>
              </a:rPr>
              <a:t>Proving Ground Demonstration Final Reports and Annual Reports</a:t>
            </a:r>
          </a:p>
        </p:txBody>
      </p:sp>
      <p:sp>
        <p:nvSpPr>
          <p:cNvPr id="11" name="Slide Number Placeholder 65"/>
          <p:cNvSpPr txBox="1">
            <a:spLocks/>
          </p:cNvSpPr>
          <p:nvPr/>
        </p:nvSpPr>
        <p:spPr>
          <a:xfrm>
            <a:off x="6997296" y="6503223"/>
            <a:ext cx="2133600" cy="365125"/>
          </a:xfrm>
          <a:prstGeom prst="rect">
            <a:avLst/>
          </a:prstGeom>
        </p:spPr>
        <p:txBody>
          <a:bodyPr vert="horz" lIns="91440" tIns="45720" rIns="91440" bIns="45720" rtlCol="0" anchor="b"/>
          <a:lstStyle>
            <a:defPPr>
              <a:defRPr lang="en-US"/>
            </a:defPPr>
            <a:lvl1pPr algn="r" rtl="0" fontAlgn="auto">
              <a:spcBef>
                <a:spcPts val="0"/>
              </a:spcBef>
              <a:spcAft>
                <a:spcPts val="0"/>
              </a:spcAft>
              <a:defRPr sz="12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D9AC741-1BF0-41AA-9B51-622F501F52CB}" type="slidenum">
              <a:rPr lang="en-US" smtClean="0">
                <a:solidFill>
                  <a:prstClr val="white"/>
                </a:solidFill>
              </a:rPr>
              <a:pPr>
                <a:defRPr/>
              </a:pPr>
              <a:t>20</a:t>
            </a:fld>
            <a:endParaRPr lang="en-US" dirty="0">
              <a:solidFill>
                <a:prstClr val="white"/>
              </a:solidFill>
            </a:endParaRPr>
          </a:p>
        </p:txBody>
      </p:sp>
      <p:pic>
        <p:nvPicPr>
          <p:cNvPr id="1028" name="Picture 4" descr="GOES-R ABI: Next Generation Satellite Imag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356" y="4279726"/>
            <a:ext cx="2500607" cy="1875455"/>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softEdge rad="31750"/>
          </a:effectLst>
          <a:scene3d>
            <a:camera prst="isometricOffAxis2Left"/>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1110" y="763366"/>
            <a:ext cx="705852" cy="369332"/>
          </a:xfrm>
          <a:prstGeom prst="rect">
            <a:avLst/>
          </a:prstGeom>
          <a:noFill/>
        </p:spPr>
        <p:txBody>
          <a:bodyPr wrap="square" rtlCol="0">
            <a:spAutoFit/>
          </a:bodyPr>
          <a:lstStyle/>
          <a:p>
            <a:pPr fontAlgn="base">
              <a:spcBef>
                <a:spcPct val="0"/>
              </a:spcBef>
              <a:spcAft>
                <a:spcPct val="0"/>
              </a:spcAft>
            </a:pPr>
            <a:r>
              <a:rPr lang="en-US" b="1" dirty="0">
                <a:solidFill>
                  <a:srgbClr val="FFC000"/>
                </a:solidFill>
              </a:rPr>
              <a:t>New!</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1875" y="4114800"/>
            <a:ext cx="2078627" cy="2687006"/>
          </a:xfrm>
          <a:prstGeom prst="rect">
            <a:avLst/>
          </a:prstGeom>
          <a:effectLst>
            <a:glow rad="101600">
              <a:srgbClr val="FFFF00">
                <a:alpha val="60000"/>
              </a:srgbClr>
            </a:glow>
          </a:effectLst>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7356" y="1162800"/>
            <a:ext cx="2579475" cy="1934606"/>
          </a:xfrm>
          <a:prstGeom prst="rect">
            <a:avLst/>
          </a:prstGeom>
          <a:effectLst>
            <a:glow rad="139700">
              <a:srgbClr val="FFFF00">
                <a:alpha val="40000"/>
              </a:srgbClr>
            </a:glow>
          </a:effectLst>
          <a:scene3d>
            <a:camera prst="isometricOffAxis1Right"/>
            <a:lightRig rig="threePt" dir="t"/>
          </a:scene3d>
        </p:spPr>
      </p:pic>
      <p:sp>
        <p:nvSpPr>
          <p:cNvPr id="14" name="TextBox 13"/>
          <p:cNvSpPr txBox="1"/>
          <p:nvPr/>
        </p:nvSpPr>
        <p:spPr>
          <a:xfrm>
            <a:off x="237540" y="3805888"/>
            <a:ext cx="705852" cy="369332"/>
          </a:xfrm>
          <a:prstGeom prst="rect">
            <a:avLst/>
          </a:prstGeom>
          <a:noFill/>
        </p:spPr>
        <p:txBody>
          <a:bodyPr wrap="square" rtlCol="0">
            <a:spAutoFit/>
          </a:bodyPr>
          <a:lstStyle/>
          <a:p>
            <a:pPr fontAlgn="base">
              <a:spcBef>
                <a:spcPct val="0"/>
              </a:spcBef>
              <a:spcAft>
                <a:spcPct val="0"/>
              </a:spcAft>
            </a:pPr>
            <a:r>
              <a:rPr lang="en-US" b="1" dirty="0">
                <a:solidFill>
                  <a:srgbClr val="FFC000"/>
                </a:solidFill>
              </a:rPr>
              <a:t>New!</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5727" y="654273"/>
            <a:ext cx="2510922" cy="3235484"/>
          </a:xfrm>
          <a:prstGeom prst="rect">
            <a:avLst/>
          </a:prstGeom>
          <a:scene3d>
            <a:camera prst="isometricLeftDown">
              <a:rot lat="600000" lon="2700000" rev="0"/>
            </a:camera>
            <a:lightRig rig="threePt" dir="t"/>
          </a:scene3d>
        </p:spPr>
      </p:pic>
      <p:sp>
        <p:nvSpPr>
          <p:cNvPr id="5" name="Slide Number Placeholder 4"/>
          <p:cNvSpPr>
            <a:spLocks noGrp="1"/>
          </p:cNvSpPr>
          <p:nvPr>
            <p:ph type="sldNum" sz="quarter" idx="12"/>
          </p:nvPr>
        </p:nvSpPr>
        <p:spPr/>
        <p:txBody>
          <a:bodyPr/>
          <a:lstStyle/>
          <a:p>
            <a:pPr>
              <a:defRPr/>
            </a:pPr>
            <a:fld id="{6ECF5EF8-31B4-4F78-B46E-860652303D3D}"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7763124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ABI Bands Quick Information Guides</a:t>
            </a:r>
          </a:p>
        </p:txBody>
      </p:sp>
      <p:sp>
        <p:nvSpPr>
          <p:cNvPr id="3" name="Content Placeholder 2"/>
          <p:cNvSpPr>
            <a:spLocks noGrp="1"/>
          </p:cNvSpPr>
          <p:nvPr>
            <p:ph idx="1"/>
          </p:nvPr>
        </p:nvSpPr>
        <p:spPr>
          <a:xfrm>
            <a:off x="228600" y="1371600"/>
            <a:ext cx="8839200" cy="4525963"/>
          </a:xfrm>
        </p:spPr>
        <p:txBody>
          <a:bodyPr>
            <a:normAutofit/>
          </a:bodyPr>
          <a:lstStyle/>
          <a:p>
            <a:r>
              <a:rPr lang="en-US" sz="2400" dirty="0">
                <a:solidFill>
                  <a:schemeClr val="bg1"/>
                </a:solidFill>
              </a:rPr>
              <a:t>http://www.goes-r.gov/education/ABI-bands-quick-info.html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057400"/>
            <a:ext cx="3666407" cy="4724400"/>
          </a:xfrm>
          <a:prstGeom prst="rect">
            <a:avLst/>
          </a:prstGeom>
        </p:spPr>
      </p:pic>
      <p:sp>
        <p:nvSpPr>
          <p:cNvPr id="5" name="Slide Number Placeholder 4"/>
          <p:cNvSpPr>
            <a:spLocks noGrp="1"/>
          </p:cNvSpPr>
          <p:nvPr>
            <p:ph type="sldNum" sz="quarter" idx="12"/>
          </p:nvPr>
        </p:nvSpPr>
        <p:spPr/>
        <p:txBody>
          <a:bodyPr/>
          <a:lstStyle/>
          <a:p>
            <a:fld id="{677A48B6-EEDB-4FDE-8E4C-7D20CD40EB3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839973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5E92E92-C237-4D90-96F9-7F486640849D}" type="slidenum">
              <a:rPr lang="en-US" altLang="en-US"/>
              <a:pPr/>
              <a:t>22</a:t>
            </a:fld>
            <a:endParaRPr lang="en-US" altLang="en-US"/>
          </a:p>
        </p:txBody>
      </p:sp>
      <p:sp>
        <p:nvSpPr>
          <p:cNvPr id="11267" name="Rectangle 3"/>
          <p:cNvSpPr>
            <a:spLocks noGrp="1" noChangeArrowheads="1"/>
          </p:cNvSpPr>
          <p:nvPr>
            <p:ph type="title"/>
          </p:nvPr>
        </p:nvSpPr>
        <p:spPr/>
        <p:txBody>
          <a:bodyPr/>
          <a:lstStyle/>
          <a:p>
            <a:r>
              <a:rPr lang="en-US" altLang="en-US" dirty="0">
                <a:solidFill>
                  <a:srgbClr val="FFFF00"/>
                </a:solidFill>
              </a:rPr>
              <a:t>ABI Weighting Functions</a:t>
            </a:r>
          </a:p>
        </p:txBody>
      </p:sp>
      <p:sp>
        <p:nvSpPr>
          <p:cNvPr id="11268" name="Rectangle 4"/>
          <p:cNvSpPr>
            <a:spLocks noGrp="1" noChangeArrowheads="1"/>
          </p:cNvSpPr>
          <p:nvPr>
            <p:ph type="body" idx="1"/>
          </p:nvPr>
        </p:nvSpPr>
        <p:spPr>
          <a:xfrm>
            <a:off x="152400" y="1417638"/>
            <a:ext cx="8229600" cy="4525962"/>
          </a:xfrm>
        </p:spPr>
        <p:txBody>
          <a:bodyPr/>
          <a:lstStyle/>
          <a:p>
            <a:r>
              <a:rPr lang="en-US" altLang="en-US" dirty="0">
                <a:solidFill>
                  <a:schemeClr val="bg1"/>
                </a:solidFill>
              </a:rPr>
              <a:t>As a function of….</a:t>
            </a:r>
          </a:p>
          <a:p>
            <a:pPr lvl="1"/>
            <a:r>
              <a:rPr lang="en-US" altLang="en-US" dirty="0">
                <a:solidFill>
                  <a:schemeClr val="bg1"/>
                </a:solidFill>
              </a:rPr>
              <a:t>View angle</a:t>
            </a:r>
          </a:p>
        </p:txBody>
      </p:sp>
      <p:pic>
        <p:nvPicPr>
          <p:cNvPr id="11270" name="Picture 6" descr="ABI_LZAvsT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336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91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E01C9B0-9EEB-4697-B14C-C12EA93440E1}" type="slidenum">
              <a:rPr lang="en-US" altLang="en-US"/>
              <a:pPr/>
              <a:t>23</a:t>
            </a:fld>
            <a:endParaRPr lang="en-US" altLang="en-US" dirty="0"/>
          </a:p>
        </p:txBody>
      </p:sp>
      <p:sp>
        <p:nvSpPr>
          <p:cNvPr id="31746" name="Text Box 2"/>
          <p:cNvSpPr txBox="1">
            <a:spLocks noChangeArrowheads="1"/>
          </p:cNvSpPr>
          <p:nvPr/>
        </p:nvSpPr>
        <p:spPr bwMode="auto">
          <a:xfrm>
            <a:off x="2286000" y="6248400"/>
            <a:ext cx="449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FF00"/>
                </a:solidFill>
                <a:latin typeface="Times New Roman" pitchFamily="18" charset="0"/>
              </a:rPr>
              <a:t>Current GOES-East Sample </a:t>
            </a:r>
            <a:r>
              <a:rPr lang="en-US" altLang="en-US" sz="2400" dirty="0" smtClean="0">
                <a:solidFill>
                  <a:srgbClr val="FFFF00"/>
                </a:solidFill>
                <a:latin typeface="Times New Roman" pitchFamily="18" charset="0"/>
              </a:rPr>
              <a:t>LZAs</a:t>
            </a:r>
            <a:endParaRPr lang="en-US" altLang="en-US" sz="2400" dirty="0">
              <a:solidFill>
                <a:srgbClr val="FFFF00"/>
              </a:solidFill>
              <a:latin typeface="Times New Roman" pitchFamily="18" charset="0"/>
            </a:endParaRPr>
          </a:p>
        </p:txBody>
      </p:sp>
      <p:sp>
        <p:nvSpPr>
          <p:cNvPr id="31747" name="Text Box 3"/>
          <p:cNvSpPr txBox="1">
            <a:spLocks noChangeArrowheads="1"/>
          </p:cNvSpPr>
          <p:nvPr/>
        </p:nvSpPr>
        <p:spPr bwMode="auto">
          <a:xfrm>
            <a:off x="441325" y="727075"/>
            <a:ext cx="660400" cy="15525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CC3300"/>
                </a:solidFill>
                <a:latin typeface="Times New Roman" pitchFamily="18" charset="0"/>
              </a:rPr>
              <a:t>&lt;30</a:t>
            </a:r>
          </a:p>
          <a:p>
            <a:r>
              <a:rPr lang="en-US" altLang="en-US" sz="2400">
                <a:solidFill>
                  <a:schemeClr val="accent2"/>
                </a:solidFill>
                <a:latin typeface="Times New Roman" pitchFamily="18" charset="0"/>
              </a:rPr>
              <a:t>&lt;40</a:t>
            </a:r>
          </a:p>
          <a:p>
            <a:r>
              <a:rPr lang="en-US" altLang="en-US" sz="2400">
                <a:solidFill>
                  <a:schemeClr val="bg1"/>
                </a:solidFill>
                <a:latin typeface="Times New Roman" pitchFamily="18" charset="0"/>
              </a:rPr>
              <a:t>&lt;50</a:t>
            </a:r>
          </a:p>
          <a:p>
            <a:r>
              <a:rPr lang="en-US" altLang="en-US" sz="2400">
                <a:solidFill>
                  <a:schemeClr val="accent1"/>
                </a:solidFill>
                <a:latin typeface="Times New Roman" pitchFamily="18" charset="0"/>
              </a:rPr>
              <a:t>&lt;60</a:t>
            </a:r>
          </a:p>
        </p:txBody>
      </p:sp>
      <p:pic>
        <p:nvPicPr>
          <p:cNvPr id="31748" name="Picture 4" descr="lza_goes_east"/>
          <p:cNvPicPr>
            <a:picLocks noChangeAspect="1" noChangeArrowheads="1"/>
          </p:cNvPicPr>
          <p:nvPr/>
        </p:nvPicPr>
        <p:blipFill>
          <a:blip r:embed="rId2">
            <a:extLst>
              <a:ext uri="{28A0092B-C50C-407E-A947-70E740481C1C}">
                <a14:useLocalDpi xmlns:a14="http://schemas.microsoft.com/office/drawing/2010/main" val="0"/>
              </a:ext>
            </a:extLst>
          </a:blip>
          <a:srcRect r="18750"/>
          <a:stretch>
            <a:fillRect/>
          </a:stretch>
        </p:blipFill>
        <p:spPr bwMode="auto">
          <a:xfrm>
            <a:off x="1600200" y="685800"/>
            <a:ext cx="594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285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CCA5C18-693B-4316-8A70-D7ED042497F7}" type="slidenum">
              <a:rPr lang="en-US" altLang="en-US"/>
              <a:pPr/>
              <a:t>24</a:t>
            </a:fld>
            <a:endParaRPr lang="en-US" altLang="en-US"/>
          </a:p>
        </p:txBody>
      </p:sp>
      <p:pic>
        <p:nvPicPr>
          <p:cNvPr id="34818" name="Picture 2" descr="lza_goes_west"/>
          <p:cNvPicPr>
            <a:picLocks noChangeAspect="1" noChangeArrowheads="1"/>
          </p:cNvPicPr>
          <p:nvPr/>
        </p:nvPicPr>
        <p:blipFill>
          <a:blip r:embed="rId2">
            <a:extLst>
              <a:ext uri="{28A0092B-C50C-407E-A947-70E740481C1C}">
                <a14:useLocalDpi xmlns:a14="http://schemas.microsoft.com/office/drawing/2010/main" val="0"/>
              </a:ext>
            </a:extLst>
          </a:blip>
          <a:srcRect r="18750"/>
          <a:stretch>
            <a:fillRect/>
          </a:stretch>
        </p:blipFill>
        <p:spPr bwMode="auto">
          <a:xfrm>
            <a:off x="1600200" y="685800"/>
            <a:ext cx="594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2286000" y="6248400"/>
            <a:ext cx="4592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FF00"/>
                </a:solidFill>
                <a:latin typeface="Times New Roman" pitchFamily="18" charset="0"/>
              </a:rPr>
              <a:t>Current GOES-West Sample </a:t>
            </a:r>
            <a:r>
              <a:rPr lang="en-US" altLang="en-US" sz="2400" dirty="0" smtClean="0">
                <a:solidFill>
                  <a:srgbClr val="FFFF00"/>
                </a:solidFill>
                <a:latin typeface="Times New Roman" pitchFamily="18" charset="0"/>
              </a:rPr>
              <a:t>LZAs</a:t>
            </a:r>
            <a:endParaRPr lang="en-US" altLang="en-US" sz="2400" dirty="0">
              <a:solidFill>
                <a:srgbClr val="FFFF00"/>
              </a:solidFill>
              <a:latin typeface="Times New Roman" pitchFamily="18" charset="0"/>
            </a:endParaRPr>
          </a:p>
        </p:txBody>
      </p:sp>
      <p:sp>
        <p:nvSpPr>
          <p:cNvPr id="34820" name="Text Box 4"/>
          <p:cNvSpPr txBox="1">
            <a:spLocks noChangeArrowheads="1"/>
          </p:cNvSpPr>
          <p:nvPr/>
        </p:nvSpPr>
        <p:spPr bwMode="auto">
          <a:xfrm>
            <a:off x="441325" y="727075"/>
            <a:ext cx="660400" cy="15525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CC3300"/>
                </a:solidFill>
                <a:latin typeface="Times New Roman" pitchFamily="18" charset="0"/>
              </a:rPr>
              <a:t>&lt;30</a:t>
            </a:r>
          </a:p>
          <a:p>
            <a:r>
              <a:rPr lang="en-US" altLang="en-US" sz="2400">
                <a:solidFill>
                  <a:schemeClr val="accent2"/>
                </a:solidFill>
                <a:latin typeface="Times New Roman" pitchFamily="18" charset="0"/>
              </a:rPr>
              <a:t>&lt;40</a:t>
            </a:r>
          </a:p>
          <a:p>
            <a:r>
              <a:rPr lang="en-US" altLang="en-US" sz="2400">
                <a:solidFill>
                  <a:schemeClr val="bg1"/>
                </a:solidFill>
                <a:latin typeface="Times New Roman" pitchFamily="18" charset="0"/>
              </a:rPr>
              <a:t>&lt;50</a:t>
            </a:r>
          </a:p>
          <a:p>
            <a:r>
              <a:rPr lang="en-US" altLang="en-US" sz="2400">
                <a:solidFill>
                  <a:schemeClr val="accent1"/>
                </a:solidFill>
                <a:latin typeface="Times New Roman" pitchFamily="18" charset="0"/>
              </a:rPr>
              <a:t>&lt;60</a:t>
            </a:r>
          </a:p>
        </p:txBody>
      </p:sp>
    </p:spTree>
    <p:extLst>
      <p:ext uri="{BB962C8B-B14F-4D97-AF65-F5344CB8AC3E}">
        <p14:creationId xmlns:p14="http://schemas.microsoft.com/office/powerpoint/2010/main" val="1471830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applet_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20813" y="0"/>
            <a:ext cx="6300787" cy="6858000"/>
          </a:xfrm>
          <a:prstGeom prst="rect">
            <a:avLst/>
          </a:prstGeom>
          <a:noFill/>
          <a:ln>
            <a:noFill/>
          </a:ln>
        </p:spPr>
      </p:pic>
      <p:sp>
        <p:nvSpPr>
          <p:cNvPr id="3" name="TextBox 2"/>
          <p:cNvSpPr txBox="1"/>
          <p:nvPr/>
        </p:nvSpPr>
        <p:spPr>
          <a:xfrm>
            <a:off x="3473692" y="5943600"/>
            <a:ext cx="5365508" cy="369332"/>
          </a:xfrm>
          <a:prstGeom prst="rect">
            <a:avLst/>
          </a:prstGeom>
          <a:solidFill>
            <a:schemeClr val="bg1"/>
          </a:solidFill>
        </p:spPr>
        <p:txBody>
          <a:bodyPr wrap="none" rtlCol="0">
            <a:spAutoFit/>
          </a:bodyPr>
          <a:lstStyle/>
          <a:p>
            <a:r>
              <a:rPr lang="en-US" dirty="0">
                <a:solidFill>
                  <a:prstClr val="black"/>
                </a:solidFill>
              </a:rPr>
              <a:t>http://cimss.ssec.wisc.edu/goes/applets/overview.html</a:t>
            </a:r>
          </a:p>
        </p:txBody>
      </p:sp>
      <p:sp>
        <p:nvSpPr>
          <p:cNvPr id="4" name="Oval 3"/>
          <p:cNvSpPr/>
          <p:nvPr/>
        </p:nvSpPr>
        <p:spPr>
          <a:xfrm>
            <a:off x="2286000" y="914400"/>
            <a:ext cx="12954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Slide Number Placeholder 4"/>
          <p:cNvSpPr>
            <a:spLocks noGrp="1"/>
          </p:cNvSpPr>
          <p:nvPr>
            <p:ph type="sldNum" sz="quarter" idx="12"/>
          </p:nvPr>
        </p:nvSpPr>
        <p:spPr/>
        <p:txBody>
          <a:bodyPr/>
          <a:lstStyle/>
          <a:p>
            <a:fld id="{677A48B6-EEDB-4FDE-8E4C-7D20CD40EB3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5993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applet_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20813" y="0"/>
            <a:ext cx="6300787" cy="6858000"/>
          </a:xfrm>
          <a:prstGeom prst="rect">
            <a:avLst/>
          </a:prstGeom>
          <a:noFill/>
          <a:ln>
            <a:noFill/>
          </a:ln>
        </p:spPr>
      </p:pic>
      <p:sp>
        <p:nvSpPr>
          <p:cNvPr id="3" name="Slide Number Placeholder 2"/>
          <p:cNvSpPr>
            <a:spLocks noGrp="1"/>
          </p:cNvSpPr>
          <p:nvPr>
            <p:ph type="sldNum" sz="quarter" idx="12"/>
          </p:nvPr>
        </p:nvSpPr>
        <p:spPr/>
        <p:txBody>
          <a:bodyPr/>
          <a:lstStyle/>
          <a:p>
            <a:fld id="{677A48B6-EEDB-4FDE-8E4C-7D20CD40EB3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487761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applet_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19225" y="0"/>
            <a:ext cx="6305550" cy="6858000"/>
          </a:xfrm>
          <a:prstGeom prst="rect">
            <a:avLst/>
          </a:prstGeom>
          <a:noFill/>
          <a:ln>
            <a:noFill/>
          </a:ln>
        </p:spPr>
      </p:pic>
      <p:sp>
        <p:nvSpPr>
          <p:cNvPr id="3" name="Oval 2"/>
          <p:cNvSpPr/>
          <p:nvPr/>
        </p:nvSpPr>
        <p:spPr>
          <a:xfrm>
            <a:off x="2286000" y="914400"/>
            <a:ext cx="1295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fld id="{677A48B6-EEDB-4FDE-8E4C-7D20CD40EB3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2828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31659" cy="6858000"/>
          </a:xfrm>
          <a:prstGeom prst="rect">
            <a:avLst/>
          </a:prstGeom>
        </p:spPr>
      </p:pic>
      <p:sp>
        <p:nvSpPr>
          <p:cNvPr id="4" name="TextBox 3"/>
          <p:cNvSpPr txBox="1"/>
          <p:nvPr/>
        </p:nvSpPr>
        <p:spPr>
          <a:xfrm>
            <a:off x="4267200" y="381000"/>
            <a:ext cx="4800600" cy="830997"/>
          </a:xfrm>
          <a:prstGeom prst="rect">
            <a:avLst/>
          </a:prstGeom>
          <a:solidFill>
            <a:schemeClr val="bg1"/>
          </a:solidFill>
        </p:spPr>
        <p:txBody>
          <a:bodyPr wrap="square" rtlCol="0">
            <a:spAutoFit/>
          </a:bodyPr>
          <a:lstStyle/>
          <a:p>
            <a:r>
              <a:rPr lang="en-US" sz="1600" dirty="0" smtClean="0">
                <a:hlinkClick r:id="rId3"/>
              </a:rPr>
              <a:t>http://</a:t>
            </a:r>
            <a:r>
              <a:rPr lang="en-US" sz="1600" dirty="0" smtClean="0">
                <a:hlinkClick r:id="rId3"/>
              </a:rPr>
              <a:t>cimss.ssec.wisc.edu/goes/shortcourse/links.html</a:t>
            </a:r>
            <a:endParaRPr lang="en-US" sz="1600" dirty="0" smtClean="0"/>
          </a:p>
          <a:p>
            <a:r>
              <a:rPr lang="en-US" sz="1600" dirty="0"/>
              <a:t>o</a:t>
            </a:r>
            <a:r>
              <a:rPr lang="en-US" sz="1600" dirty="0" smtClean="0"/>
              <a:t>r</a:t>
            </a:r>
          </a:p>
          <a:p>
            <a:r>
              <a:rPr lang="en-US" sz="1600" dirty="0">
                <a:hlinkClick r:id="rId4"/>
              </a:rPr>
              <a:t>http://</a:t>
            </a:r>
            <a:r>
              <a:rPr lang="en-US" sz="1600" dirty="0" smtClean="0">
                <a:hlinkClick r:id="rId4"/>
              </a:rPr>
              <a:t>Tinyurl.com/shortcourse2016</a:t>
            </a:r>
            <a:endParaRPr lang="en-US" sz="1600" dirty="0"/>
          </a:p>
        </p:txBody>
      </p:sp>
      <p:sp>
        <p:nvSpPr>
          <p:cNvPr id="6" name="Oval 5"/>
          <p:cNvSpPr/>
          <p:nvPr/>
        </p:nvSpPr>
        <p:spPr>
          <a:xfrm>
            <a:off x="721468" y="2057400"/>
            <a:ext cx="1564532"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752600"/>
            <a:ext cx="3848100" cy="1815882"/>
          </a:xfrm>
          <a:prstGeom prst="rect">
            <a:avLst/>
          </a:prstGeom>
          <a:solidFill>
            <a:srgbClr val="0070C0"/>
          </a:solidFill>
        </p:spPr>
        <p:txBody>
          <a:bodyPr wrap="square" rtlCol="0">
            <a:spAutoFit/>
          </a:bodyPr>
          <a:lstStyle/>
          <a:p>
            <a:r>
              <a:rPr lang="en-US" sz="2800" dirty="0" smtClean="0">
                <a:solidFill>
                  <a:srgbClr val="FFFF00"/>
                </a:solidFill>
              </a:rPr>
              <a:t>Explore an example, what might advantages of high time observations be? </a:t>
            </a:r>
            <a:endParaRPr lang="en-US" sz="2800" dirty="0">
              <a:solidFill>
                <a:srgbClr val="FFFF00"/>
              </a:solidFill>
            </a:endParaRPr>
          </a:p>
        </p:txBody>
      </p:sp>
      <p:sp>
        <p:nvSpPr>
          <p:cNvPr id="8" name="TextBox 7"/>
          <p:cNvSpPr txBox="1"/>
          <p:nvPr/>
        </p:nvSpPr>
        <p:spPr>
          <a:xfrm>
            <a:off x="5410200" y="5486400"/>
            <a:ext cx="3505200" cy="923330"/>
          </a:xfrm>
          <a:prstGeom prst="rect">
            <a:avLst/>
          </a:prstGeom>
          <a:solidFill>
            <a:schemeClr val="bg1"/>
          </a:solidFill>
        </p:spPr>
        <p:txBody>
          <a:bodyPr wrap="square" rtlCol="0">
            <a:spAutoFit/>
          </a:bodyPr>
          <a:lstStyle/>
          <a:p>
            <a:r>
              <a:rPr lang="en-US" dirty="0" smtClean="0"/>
              <a:t>Note: The main purpose is to introduce the tools, they can be further explored later.</a:t>
            </a:r>
          </a:p>
        </p:txBody>
      </p:sp>
      <p:sp>
        <p:nvSpPr>
          <p:cNvPr id="9" name="Slide Number Placeholder 8"/>
          <p:cNvSpPr>
            <a:spLocks noGrp="1"/>
          </p:cNvSpPr>
          <p:nvPr>
            <p:ph type="sldNum" sz="quarter" idx="12"/>
          </p:nvPr>
        </p:nvSpPr>
        <p:spPr/>
        <p:txBody>
          <a:bodyPr/>
          <a:lstStyle/>
          <a:p>
            <a:fld id="{677A48B6-EEDB-4FDE-8E4C-7D20CD40EB3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629038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0B72CE6-CB26-4C80-A8E2-13FD3F18F369}" type="slidenum">
              <a:rPr lang="en-US" altLang="en-US"/>
              <a:pPr/>
              <a:t>7</a:t>
            </a:fld>
            <a:endParaRPr lang="en-US" altLang="en-US"/>
          </a:p>
        </p:txBody>
      </p:sp>
      <p:sp>
        <p:nvSpPr>
          <p:cNvPr id="13314" name="Rectangle 2"/>
          <p:cNvSpPr>
            <a:spLocks noGrp="1" noChangeArrowheads="1"/>
          </p:cNvSpPr>
          <p:nvPr>
            <p:ph type="title"/>
          </p:nvPr>
        </p:nvSpPr>
        <p:spPr/>
        <p:txBody>
          <a:bodyPr/>
          <a:lstStyle/>
          <a:p>
            <a:r>
              <a:rPr lang="en-US" altLang="en-US" dirty="0">
                <a:solidFill>
                  <a:srgbClr val="FFFF00"/>
                </a:solidFill>
              </a:rPr>
              <a:t>Weighting Functions</a:t>
            </a:r>
          </a:p>
        </p:txBody>
      </p:sp>
      <p:sp>
        <p:nvSpPr>
          <p:cNvPr id="13315" name="Rectangle 3"/>
          <p:cNvSpPr>
            <a:spLocks noGrp="1" noChangeArrowheads="1"/>
          </p:cNvSpPr>
          <p:nvPr>
            <p:ph type="body" idx="1"/>
          </p:nvPr>
        </p:nvSpPr>
        <p:spPr>
          <a:xfrm>
            <a:off x="457200" y="1295400"/>
            <a:ext cx="8229600" cy="4525963"/>
          </a:xfrm>
        </p:spPr>
        <p:txBody>
          <a:bodyPr/>
          <a:lstStyle/>
          <a:p>
            <a:r>
              <a:rPr lang="en-US" altLang="en-US" dirty="0">
                <a:solidFill>
                  <a:schemeClr val="bg1"/>
                </a:solidFill>
              </a:rPr>
              <a:t>How the transmittance varies with height</a:t>
            </a:r>
          </a:p>
          <a:p>
            <a:r>
              <a:rPr lang="en-US" altLang="en-US" dirty="0">
                <a:solidFill>
                  <a:schemeClr val="bg1"/>
                </a:solidFill>
              </a:rPr>
              <a:t>The layer of the atmosphere observed by a given spectral band</a:t>
            </a:r>
          </a:p>
          <a:p>
            <a:r>
              <a:rPr lang="en-US" altLang="en-US" dirty="0">
                <a:solidFill>
                  <a:schemeClr val="bg1"/>
                </a:solidFill>
              </a:rPr>
              <a:t>Depends on the band, input temperature, moisture, ozone profiles, skin temperature, surface emissivity, plus the view (zenith) angle.</a:t>
            </a:r>
          </a:p>
          <a:p>
            <a:r>
              <a:rPr lang="en-US" altLang="en-US" dirty="0">
                <a:solidFill>
                  <a:schemeClr val="bg1"/>
                </a:solidFill>
              </a:rPr>
              <a:t>Clear-sky fast forward calculations</a:t>
            </a:r>
          </a:p>
          <a:p>
            <a:r>
              <a:rPr lang="en-US" altLang="en-US" dirty="0">
                <a:solidFill>
                  <a:schemeClr val="bg1"/>
                </a:solidFill>
              </a:rPr>
              <a:t>A surface emissivity value of 1 is used for each band.</a:t>
            </a:r>
          </a:p>
        </p:txBody>
      </p:sp>
    </p:spTree>
    <p:extLst>
      <p:ext uri="{BB962C8B-B14F-4D97-AF65-F5344CB8AC3E}">
        <p14:creationId xmlns:p14="http://schemas.microsoft.com/office/powerpoint/2010/main" val="341782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84C5CBE-04F5-49EE-B08A-A02A6D1B0144}" type="slidenum">
              <a:rPr lang="en-US" altLang="en-US"/>
              <a:pPr/>
              <a:t>8</a:t>
            </a:fld>
            <a:endParaRPr lang="en-US" altLang="en-US"/>
          </a:p>
        </p:txBody>
      </p:sp>
      <p:sp>
        <p:nvSpPr>
          <p:cNvPr id="14338" name="Rectangle 2"/>
          <p:cNvSpPr>
            <a:spLocks noGrp="1" noChangeArrowheads="1"/>
          </p:cNvSpPr>
          <p:nvPr>
            <p:ph type="title"/>
          </p:nvPr>
        </p:nvSpPr>
        <p:spPr>
          <a:xfrm>
            <a:off x="457200" y="-152400"/>
            <a:ext cx="8229600" cy="1143000"/>
          </a:xfrm>
        </p:spPr>
        <p:txBody>
          <a:bodyPr/>
          <a:lstStyle/>
          <a:p>
            <a:r>
              <a:rPr lang="en-US" altLang="en-US" sz="4000" dirty="0">
                <a:solidFill>
                  <a:srgbClr val="FFFF00"/>
                </a:solidFill>
              </a:rPr>
              <a:t>Temperature and moisture profiles</a:t>
            </a:r>
          </a:p>
        </p:txBody>
      </p:sp>
      <p:pic>
        <p:nvPicPr>
          <p:cNvPr id="14341" name="Picture 5" descr="Plot_TandTD_Model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50925"/>
            <a:ext cx="64770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96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3E4A367-6680-4BFF-9BC6-E92DC3D67AA8}" type="slidenum">
              <a:rPr lang="en-US" altLang="en-US"/>
              <a:pPr/>
              <a:t>9</a:t>
            </a:fld>
            <a:endParaRPr lang="en-US" altLang="en-US"/>
          </a:p>
        </p:txBody>
      </p:sp>
      <p:sp>
        <p:nvSpPr>
          <p:cNvPr id="23554" name="Rectangle 2"/>
          <p:cNvSpPr>
            <a:spLocks noGrp="1" noChangeArrowheads="1"/>
          </p:cNvSpPr>
          <p:nvPr>
            <p:ph type="title"/>
          </p:nvPr>
        </p:nvSpPr>
        <p:spPr>
          <a:xfrm>
            <a:off x="457200" y="-152400"/>
            <a:ext cx="8229600" cy="1143000"/>
          </a:xfrm>
        </p:spPr>
        <p:txBody>
          <a:bodyPr/>
          <a:lstStyle/>
          <a:p>
            <a:r>
              <a:rPr lang="en-US" altLang="en-US" sz="2400" dirty="0">
                <a:solidFill>
                  <a:srgbClr val="FFFF00"/>
                </a:solidFill>
              </a:rPr>
              <a:t>ABI Clear-sky Weighting Functions</a:t>
            </a:r>
          </a:p>
        </p:txBody>
      </p:sp>
      <p:pic>
        <p:nvPicPr>
          <p:cNvPr id="23555" name="Picture 3" descr="wf_web_abi_in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44550"/>
            <a:ext cx="7953375" cy="5937250"/>
          </a:xfrm>
          <a:prstGeom prst="rect">
            <a:avLst/>
          </a:prstGeom>
          <a:noFill/>
          <a:extLst>
            <a:ext uri="{909E8E84-426E-40DD-AFC4-6F175D3DCCD1}">
              <a14:hiddenFill xmlns:a14="http://schemas.microsoft.com/office/drawing/2010/main">
                <a:solidFill>
                  <a:srgbClr val="FFFFFF"/>
                </a:solidFill>
              </a14:hiddenFill>
            </a:ext>
          </a:extLst>
        </p:spPr>
      </p:pic>
      <p:sp>
        <p:nvSpPr>
          <p:cNvPr id="23556" name="Oval 4"/>
          <p:cNvSpPr>
            <a:spLocks noChangeArrowheads="1"/>
          </p:cNvSpPr>
          <p:nvPr/>
        </p:nvSpPr>
        <p:spPr bwMode="auto">
          <a:xfrm>
            <a:off x="762000" y="4191000"/>
            <a:ext cx="1752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Oval 5"/>
          <p:cNvSpPr>
            <a:spLocks noChangeArrowheads="1"/>
          </p:cNvSpPr>
          <p:nvPr/>
        </p:nvSpPr>
        <p:spPr bwMode="auto">
          <a:xfrm>
            <a:off x="2438400" y="2590800"/>
            <a:ext cx="1752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Oval 6"/>
          <p:cNvSpPr>
            <a:spLocks noChangeArrowheads="1"/>
          </p:cNvSpPr>
          <p:nvPr/>
        </p:nvSpPr>
        <p:spPr bwMode="auto">
          <a:xfrm>
            <a:off x="3429000" y="3429000"/>
            <a:ext cx="1752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Oval 7"/>
          <p:cNvSpPr>
            <a:spLocks noChangeArrowheads="1"/>
          </p:cNvSpPr>
          <p:nvPr/>
        </p:nvSpPr>
        <p:spPr bwMode="auto">
          <a:xfrm>
            <a:off x="3429000" y="4572000"/>
            <a:ext cx="1752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31378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7"/>
                                        </p:tgtEl>
                                        <p:attrNameLst>
                                          <p:attrName>style.visibility</p:attrName>
                                        </p:attrNameLst>
                                      </p:cBhvr>
                                      <p:to>
                                        <p:strVal val="visible"/>
                                      </p:to>
                                    </p:set>
                                    <p:anim calcmode="lin" valueType="num">
                                      <p:cBhvr additive="base">
                                        <p:cTn id="11" dur="500" fill="hold"/>
                                        <p:tgtEl>
                                          <p:spTgt spid="23557"/>
                                        </p:tgtEl>
                                        <p:attrNameLst>
                                          <p:attrName>ppt_x</p:attrName>
                                        </p:attrNameLst>
                                      </p:cBhvr>
                                      <p:tavLst>
                                        <p:tav tm="0">
                                          <p:val>
                                            <p:strVal val="#ppt_x"/>
                                          </p:val>
                                        </p:tav>
                                        <p:tav tm="100000">
                                          <p:val>
                                            <p:strVal val="#ppt_x"/>
                                          </p:val>
                                        </p:tav>
                                      </p:tavLst>
                                    </p:anim>
                                    <p:anim calcmode="lin" valueType="num">
                                      <p:cBhvr additive="base">
                                        <p:cTn id="12" dur="500" fill="hold"/>
                                        <p:tgtEl>
                                          <p:spTgt spid="2355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58"/>
                                        </p:tgtEl>
                                        <p:attrNameLst>
                                          <p:attrName>style.visibility</p:attrName>
                                        </p:attrNameLst>
                                      </p:cBhvr>
                                      <p:to>
                                        <p:strVal val="visible"/>
                                      </p:to>
                                    </p:set>
                                    <p:anim calcmode="lin" valueType="num">
                                      <p:cBhvr additive="base">
                                        <p:cTn id="15" dur="500" fill="hold"/>
                                        <p:tgtEl>
                                          <p:spTgt spid="23558"/>
                                        </p:tgtEl>
                                        <p:attrNameLst>
                                          <p:attrName>ppt_x</p:attrName>
                                        </p:attrNameLst>
                                      </p:cBhvr>
                                      <p:tavLst>
                                        <p:tav tm="0">
                                          <p:val>
                                            <p:strVal val="#ppt_x"/>
                                          </p:val>
                                        </p:tav>
                                        <p:tav tm="100000">
                                          <p:val>
                                            <p:strVal val="#ppt_x"/>
                                          </p:val>
                                        </p:tav>
                                      </p:tavLst>
                                    </p:anim>
                                    <p:anim calcmode="lin" valueType="num">
                                      <p:cBhvr additive="base">
                                        <p:cTn id="16" dur="500" fill="hold"/>
                                        <p:tgtEl>
                                          <p:spTgt spid="2355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additive="base">
                                        <p:cTn id="19" dur="500" fill="hold"/>
                                        <p:tgtEl>
                                          <p:spTgt spid="23559"/>
                                        </p:tgtEl>
                                        <p:attrNameLst>
                                          <p:attrName>ppt_x</p:attrName>
                                        </p:attrNameLst>
                                      </p:cBhvr>
                                      <p:tavLst>
                                        <p:tav tm="0">
                                          <p:val>
                                            <p:strVal val="#ppt_x"/>
                                          </p:val>
                                        </p:tav>
                                        <p:tav tm="100000">
                                          <p:val>
                                            <p:strVal val="#ppt_x"/>
                                          </p:val>
                                        </p:tav>
                                      </p:tavLst>
                                    </p:anim>
                                    <p:anim calcmode="lin" valueType="num">
                                      <p:cBhvr additive="base">
                                        <p:cTn id="20"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59"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168</TotalTime>
  <Words>833</Words>
  <Application>Microsoft Office PowerPoint</Application>
  <PresentationFormat>On-screen Show (4:3)</PresentationFormat>
  <Paragraphs>153</Paragraphs>
  <Slides>24</Slides>
  <Notes>4</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CIMSS_Template_2013Logo</vt:lpstr>
      <vt:lpstr>13_Default Design</vt:lpstr>
      <vt:lpstr>Orbit</vt:lpstr>
      <vt:lpstr>5_Office Theme</vt:lpstr>
      <vt:lpstr>7_Office Theme</vt:lpstr>
      <vt:lpstr>Hands-on exercise showcasing ABI’s 16 channels with improved spatial resolution and temporal refresh rate (plus Weighting Functions and RGB ABI examples)   Tim Schmit, Scott Lindstrom, Mat Gunshor,  Chris Schmidt, and Jordan Gerth (and others) </vt:lpstr>
      <vt:lpstr>PowerPoint Presentation</vt:lpstr>
      <vt:lpstr>PowerPoint Presentation</vt:lpstr>
      <vt:lpstr>PowerPoint Presentation</vt:lpstr>
      <vt:lpstr>PowerPoint Presentation</vt:lpstr>
      <vt:lpstr>PowerPoint Presentation</vt:lpstr>
      <vt:lpstr>Weighting Functions</vt:lpstr>
      <vt:lpstr>Temperature and moisture profiles</vt:lpstr>
      <vt:lpstr>ABI Clear-sky Weighting Functions</vt:lpstr>
      <vt:lpstr>http://cimss.ssec.wisc.edu/goes/wf/ABI/</vt:lpstr>
      <vt:lpstr>PowerPoint Presentation</vt:lpstr>
      <vt:lpstr>Educational Spectral Webapp</vt:lpstr>
      <vt:lpstr>PowerPoint Presentation</vt:lpstr>
      <vt:lpstr>Educational RGB Webapp</vt:lpstr>
      <vt:lpstr>PowerPoint Presentation</vt:lpstr>
      <vt:lpstr>PowerPoint Presentation</vt:lpstr>
      <vt:lpstr>Himawari-8 imagery online</vt:lpstr>
      <vt:lpstr>PowerPoint Presentation</vt:lpstr>
      <vt:lpstr>Mobile access to Satellite Imagery: Native app</vt:lpstr>
      <vt:lpstr>Training and User Education Materials</vt:lpstr>
      <vt:lpstr>ABI Bands Quick Information Guides</vt:lpstr>
      <vt:lpstr>ABI Weighting Functions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Schmit</dc:creator>
  <cp:lastModifiedBy>Tim Schmit</cp:lastModifiedBy>
  <cp:revision>13</cp:revision>
  <dcterms:created xsi:type="dcterms:W3CDTF">2015-12-23T19:24:21Z</dcterms:created>
  <dcterms:modified xsi:type="dcterms:W3CDTF">2015-12-31T15:58:38Z</dcterms:modified>
</cp:coreProperties>
</file>