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8" r:id="rId5"/>
    <p:sldMasterId id="2147483712" r:id="rId6"/>
    <p:sldMasterId id="2147483724" r:id="rId7"/>
  </p:sldMasterIdLst>
  <p:notesMasterIdLst>
    <p:notesMasterId r:id="rId29"/>
  </p:notesMasterIdLst>
  <p:sldIdLst>
    <p:sldId id="256" r:id="rId8"/>
    <p:sldId id="264" r:id="rId9"/>
    <p:sldId id="257" r:id="rId10"/>
    <p:sldId id="258" r:id="rId11"/>
    <p:sldId id="259" r:id="rId12"/>
    <p:sldId id="261" r:id="rId13"/>
    <p:sldId id="263" r:id="rId14"/>
    <p:sldId id="273" r:id="rId15"/>
    <p:sldId id="278" r:id="rId16"/>
    <p:sldId id="265" r:id="rId17"/>
    <p:sldId id="266" r:id="rId18"/>
    <p:sldId id="267" r:id="rId19"/>
    <p:sldId id="268" r:id="rId20"/>
    <p:sldId id="269" r:id="rId21"/>
    <p:sldId id="274" r:id="rId22"/>
    <p:sldId id="277" r:id="rId23"/>
    <p:sldId id="270" r:id="rId24"/>
    <p:sldId id="271" r:id="rId25"/>
    <p:sldId id="272" r:id="rId26"/>
    <p:sldId id="275" r:id="rId27"/>
    <p:sldId id="27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2" d="100"/>
          <a:sy n="122" d="100"/>
        </p:scale>
        <p:origin x="-108" y="-64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899A1-E21A-4A80-9F7A-A89C8508346B}" type="datetimeFigureOut">
              <a:rPr lang="en-US" smtClean="0"/>
              <a:t>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CA5F2E-579C-46E5-852E-B2E648953596}" type="slidenum">
              <a:rPr lang="en-US" smtClean="0"/>
              <a:t>‹#›</a:t>
            </a:fld>
            <a:endParaRPr lang="en-US"/>
          </a:p>
        </p:txBody>
      </p:sp>
    </p:spTree>
    <p:extLst>
      <p:ext uri="{BB962C8B-B14F-4D97-AF65-F5344CB8AC3E}">
        <p14:creationId xmlns:p14="http://schemas.microsoft.com/office/powerpoint/2010/main" val="46700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3</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5</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6</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12</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13</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14</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GOES-Test location.</a:t>
            </a:r>
            <a:r>
              <a:rPr lang="en-US" baseline="0" dirty="0" smtClean="0"/>
              <a:t>  </a:t>
            </a:r>
            <a:r>
              <a:rPr lang="en-US" dirty="0" smtClean="0"/>
              <a:t>PUG CONUS sector.</a:t>
            </a:r>
            <a:r>
              <a:rPr lang="en-US" baseline="0" dirty="0" smtClean="0"/>
              <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95495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14338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657834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1289865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169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329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399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31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030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00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216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632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1967355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75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784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668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7598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7541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1601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595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1/7/2016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9544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1/7/2016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787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1/7/2016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299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201199-0AD5-46E9-96B5-D1623AA4A6E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42370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7775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9464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3449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6649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48C3CB-32C2-44DC-9AA8-C5B960117D74}" type="datetimeFigureOut">
              <a:rPr lang="en-US">
                <a:solidFill>
                  <a:prstClr val="black"/>
                </a:solidFill>
              </a: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C1D0FDB-BDAC-4C0E-9009-750D1EA18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547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019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000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62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73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201199-0AD5-46E9-96B5-D1623AA4A6E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365770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1017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6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512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2503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316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7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687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530422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3519246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268634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201199-0AD5-46E9-96B5-D1623AA4A6E7}" type="datetimeFigureOut">
              <a:rPr lang="en-US" smtClean="0"/>
              <a:t>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42345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372132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830261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3871174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912247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526163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628833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3650757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7511964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890077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2419423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201199-0AD5-46E9-96B5-D1623AA4A6E7}" type="datetimeFigureOut">
              <a:rPr lang="en-US" smtClean="0"/>
              <a:t>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2451672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25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186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5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583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22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035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773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530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992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793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01199-0AD5-46E9-96B5-D1623AA4A6E7}" type="datetimeFigureOut">
              <a:rPr lang="en-US" smtClean="0"/>
              <a:t>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8496274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90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9C2EA6-5906-493F-B316-771995E75068}"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2749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02AFC0-2171-4640-A1CD-F6D7C9E17B97}"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367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3EE3F-67E6-4F5D-9281-A10A8B82CEE0}"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135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268559-D86D-4257-9C1D-6B1EC1D36C16}" type="datetime1">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627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1BEAD-C755-4854-8AE6-2098DAF682D5}" type="datetime1">
              <a:rPr lang="en-US" smtClean="0">
                <a:solidFill>
                  <a:prstClr val="black">
                    <a:tint val="75000"/>
                  </a:prstClr>
                </a:solidFill>
              </a:rPr>
              <a:pPr/>
              <a:t>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862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E7DFC5-A19B-4EA3-AA6E-EF94CE4D7C36}" type="datetime1">
              <a:rPr lang="en-US" smtClean="0">
                <a:solidFill>
                  <a:prstClr val="black">
                    <a:tint val="75000"/>
                  </a:prstClr>
                </a:solidFill>
              </a:rPr>
              <a:pPr/>
              <a:t>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3837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F5469-D5A7-45E0-9D6A-40AE923AE7C4}" type="datetime1">
              <a:rPr lang="en-US" smtClean="0">
                <a:solidFill>
                  <a:prstClr val="black">
                    <a:tint val="75000"/>
                  </a:prstClr>
                </a:solidFill>
              </a:rPr>
              <a:pPr/>
              <a:t>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754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E26D8-94C6-482B-999B-DD44090178E5}" type="datetime1">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584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3C646-5CF1-455C-91C6-8EDF44EF1F84}" type="datetime1">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277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01199-0AD5-46E9-96B5-D1623AA4A6E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566836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66A1D-5422-42D5-83F2-674D76FB7276}"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457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899E9-613A-48CC-8439-157DF8BE1D1C}"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17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01199-0AD5-46E9-96B5-D1623AA4A6E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125913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4.png"/><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01199-0AD5-46E9-96B5-D1623AA4A6E7}" type="datetimeFigureOut">
              <a:rPr lang="en-US" smtClean="0"/>
              <a:t>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DFB86-ACA5-4955-96CD-8A8C90FEB964}" type="slidenum">
              <a:rPr lang="en-US" smtClean="0"/>
              <a:t>‹#›</a:t>
            </a:fld>
            <a:endParaRPr lang="en-US"/>
          </a:p>
        </p:txBody>
      </p:sp>
    </p:spTree>
    <p:extLst>
      <p:ext uri="{BB962C8B-B14F-4D97-AF65-F5344CB8AC3E}">
        <p14:creationId xmlns:p14="http://schemas.microsoft.com/office/powerpoint/2010/main" val="243382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305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450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17330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57944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29644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9CAE2-FB1B-47C3-86DF-D7CC5EA7CEC1}"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5305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48F2"/>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28600" y="1066800"/>
            <a:ext cx="8696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GOES-R </a:t>
            </a:r>
            <a:r>
              <a:rPr lang="en-US" sz="4000" dirty="0" smtClean="0">
                <a:solidFill>
                  <a:srgbClr val="FFFF00"/>
                </a:solidFill>
                <a:latin typeface="Arial Unicode MS" pitchFamily="34" charset="-128"/>
                <a:cs typeface="Times New Roman" pitchFamily="18" charset="0"/>
              </a:rPr>
              <a:t>ABI</a:t>
            </a:r>
          </a:p>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(Advanced Baseline Imager)</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634496"/>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Madison</a:t>
            </a:r>
            <a:r>
              <a:rPr lang="en-US" sz="2000" b="1" dirty="0">
                <a:solidFill>
                  <a:srgbClr val="FFFF00"/>
                </a:solidFill>
                <a:latin typeface="Arial Unicode MS" pitchFamily="34" charset="-128"/>
              </a:rPr>
              <a:t>,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552182"/>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AMS </a:t>
            </a:r>
            <a:r>
              <a:rPr lang="en-US" sz="1600" b="1" dirty="0" smtClean="0">
                <a:solidFill>
                  <a:srgbClr val="FFFFFF"/>
                </a:solidFill>
              </a:rPr>
              <a:t>Annual Meeting</a:t>
            </a:r>
          </a:p>
          <a:p>
            <a:pPr algn="ctr" eaLnBrk="1" fontAlgn="base" hangingPunct="1">
              <a:spcBef>
                <a:spcPct val="0"/>
              </a:spcBef>
              <a:spcAft>
                <a:spcPct val="0"/>
              </a:spcAft>
            </a:pPr>
            <a:r>
              <a:rPr lang="en-US" sz="1600" b="1" dirty="0" smtClean="0">
                <a:solidFill>
                  <a:srgbClr val="FFFFFF"/>
                </a:solidFill>
              </a:rPr>
              <a:t>New Orleans, LA</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January </a:t>
            </a:r>
            <a:r>
              <a:rPr lang="en-US" sz="1600" b="1" dirty="0" smtClean="0">
                <a:solidFill>
                  <a:srgbClr val="FFFFFF"/>
                </a:solidFill>
              </a:rPr>
              <a:t>13, </a:t>
            </a:r>
            <a:r>
              <a:rPr lang="en-US" sz="1600" b="1" dirty="0" smtClean="0">
                <a:solidFill>
                  <a:srgbClr val="FFFFFF"/>
                </a:solidFill>
              </a:rPr>
              <a:t>2016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9167" r="23248" b="43673"/>
          <a:stretch/>
        </p:blipFill>
        <p:spPr>
          <a:xfrm>
            <a:off x="228600" y="3984348"/>
            <a:ext cx="2750966" cy="2749827"/>
          </a:xfrm>
          <a:prstGeom prst="rect">
            <a:avLst/>
          </a:prstGeom>
          <a:ln>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825" y="4343400"/>
            <a:ext cx="1095375" cy="1095375"/>
          </a:xfrm>
          <a:prstGeom prst="rect">
            <a:avLst/>
          </a:prstGeom>
        </p:spPr>
      </p:pic>
    </p:spTree>
    <p:extLst>
      <p:ext uri="{BB962C8B-B14F-4D97-AF65-F5344CB8AC3E}">
        <p14:creationId xmlns:p14="http://schemas.microsoft.com/office/powerpoint/2010/main" val="3440698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2147324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11</a:t>
            </a:fld>
            <a:endParaRPr lang="en-US" smtClean="0">
              <a:solidFill>
                <a:srgbClr val="000000"/>
              </a:solidFill>
            </a:endParaRPr>
          </a:p>
        </p:txBody>
      </p:sp>
    </p:spTree>
    <p:extLst>
      <p:ext uri="{BB962C8B-B14F-4D97-AF65-F5344CB8AC3E}">
        <p14:creationId xmlns:p14="http://schemas.microsoft.com/office/powerpoint/2010/main" val="594033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12</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54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13</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300759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14</a:t>
            </a:fld>
            <a:endParaRPr lang="en-US" smtClean="0">
              <a:solidFill>
                <a:srgbClr val="000000"/>
              </a:solidFill>
            </a:endParaRPr>
          </a:p>
        </p:txBody>
      </p:sp>
    </p:spTree>
    <p:extLst>
      <p:ext uri="{BB962C8B-B14F-4D97-AF65-F5344CB8AC3E}">
        <p14:creationId xmlns:p14="http://schemas.microsoft.com/office/powerpoint/2010/main" val="360826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76200"/>
            <a:ext cx="6934199" cy="6922700"/>
          </a:xfr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15</a:t>
            </a:fld>
            <a:endParaRPr lang="en-US">
              <a:solidFill>
                <a:prstClr val="black">
                  <a:tint val="75000"/>
                </a:prstClr>
              </a:solidFill>
            </a:endParaRPr>
          </a:p>
        </p:txBody>
      </p:sp>
      <p:sp>
        <p:nvSpPr>
          <p:cNvPr id="6" name="TextBox 5"/>
          <p:cNvSpPr txBox="1"/>
          <p:nvPr/>
        </p:nvSpPr>
        <p:spPr>
          <a:xfrm>
            <a:off x="304800" y="5867400"/>
            <a:ext cx="824265" cy="369332"/>
          </a:xfrm>
          <a:prstGeom prst="rect">
            <a:avLst/>
          </a:prstGeom>
          <a:noFill/>
        </p:spPr>
        <p:txBody>
          <a:bodyPr wrap="none" rtlCol="0">
            <a:spAutoFit/>
          </a:bodyPr>
          <a:lstStyle/>
          <a:p>
            <a:r>
              <a:rPr lang="en-US" dirty="0" err="1">
                <a:solidFill>
                  <a:prstClr val="black"/>
                </a:solidFill>
              </a:rPr>
              <a:t>Rinjani</a:t>
            </a:r>
            <a:endParaRPr lang="en-US" dirty="0">
              <a:solidFill>
                <a:prstClr val="black"/>
              </a:solidFill>
            </a:endParaRPr>
          </a:p>
        </p:txBody>
      </p:sp>
      <p:sp>
        <p:nvSpPr>
          <p:cNvPr id="2" name="Title 1"/>
          <p:cNvSpPr>
            <a:spLocks noGrp="1"/>
          </p:cNvSpPr>
          <p:nvPr>
            <p:ph type="title"/>
          </p:nvPr>
        </p:nvSpPr>
        <p:spPr>
          <a:xfrm>
            <a:off x="533400" y="5181600"/>
            <a:ext cx="8229600" cy="1143000"/>
          </a:xfrm>
        </p:spPr>
        <p:txBody>
          <a:bodyPr/>
          <a:lstStyle/>
          <a:p>
            <a:r>
              <a:rPr lang="en-US" dirty="0" smtClean="0">
                <a:solidFill>
                  <a:schemeClr val="bg1"/>
                </a:solidFill>
              </a:rPr>
              <a:t>MTSAT vs AHI (Spatial)</a:t>
            </a:r>
            <a:endParaRPr lang="en-US" dirty="0">
              <a:solidFill>
                <a:schemeClr val="bg1"/>
              </a:solidFill>
            </a:endParaRPr>
          </a:p>
        </p:txBody>
      </p:sp>
    </p:spTree>
    <p:extLst>
      <p:ext uri="{BB962C8B-B14F-4D97-AF65-F5344CB8AC3E}">
        <p14:creationId xmlns:p14="http://schemas.microsoft.com/office/powerpoint/2010/main" val="3477784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T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886200" y="3200400"/>
            <a:ext cx="1066800" cy="338554"/>
          </a:xfrm>
          <a:prstGeom prst="rect">
            <a:avLst/>
          </a:prstGeom>
          <a:noFill/>
        </p:spPr>
        <p:txBody>
          <a:bodyPr wrap="square" rtlCol="0">
            <a:spAutoFit/>
          </a:bodyPr>
          <a:lstStyle/>
          <a:p>
            <a:r>
              <a:rPr lang="en-US" sz="1600" dirty="0">
                <a:solidFill>
                  <a:prstClr val="white"/>
                </a:solidFill>
              </a:rPr>
              <a:t>15 min</a:t>
            </a:r>
          </a:p>
        </p:txBody>
      </p:sp>
      <p:sp>
        <p:nvSpPr>
          <p:cNvPr id="6" name="TextBox 5"/>
          <p:cNvSpPr txBox="1"/>
          <p:nvPr/>
        </p:nvSpPr>
        <p:spPr>
          <a:xfrm>
            <a:off x="45720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34290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55626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27418970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17</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2822857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39"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18</a:t>
            </a:fld>
            <a:endParaRPr lang="en-US"/>
          </a:p>
        </p:txBody>
      </p:sp>
      <p:sp>
        <p:nvSpPr>
          <p:cNvPr id="6" name="TextBox 5"/>
          <p:cNvSpPr txBox="1"/>
          <p:nvPr/>
        </p:nvSpPr>
        <p:spPr>
          <a:xfrm>
            <a:off x="5710218" y="5867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152400" y="5879910"/>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8288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spTree>
    <p:extLst>
      <p:ext uri="{BB962C8B-B14F-4D97-AF65-F5344CB8AC3E}">
        <p14:creationId xmlns:p14="http://schemas.microsoft.com/office/powerpoint/2010/main" val="6727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4" name="Slide Number Placeholder 3"/>
          <p:cNvSpPr>
            <a:spLocks noGrp="1"/>
          </p:cNvSpPr>
          <p:nvPr>
            <p:ph type="sldNum" sz="quarter" idx="12"/>
          </p:nvPr>
        </p:nvSpPr>
        <p:spPr/>
        <p:txBody>
          <a:bodyPr/>
          <a:lstStyle/>
          <a:p>
            <a:pPr>
              <a:defRPr/>
            </a:pPr>
            <a:fld id="{B0EEC719-6E03-4381-9D30-9FF2D4EC4F1B}" type="slidenum">
              <a:rPr lang="en-US" smtClean="0"/>
              <a:pPr>
                <a:defRPr/>
              </a:pPr>
              <a:t>19</a:t>
            </a:fld>
            <a:endParaRPr lang="en-US"/>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endParaRPr lang="en-US" dirty="0">
              <a:solidFill>
                <a:srgbClr val="000000"/>
              </a:solidFill>
            </a:endParaRPr>
          </a:p>
        </p:txBody>
      </p:sp>
    </p:spTree>
    <p:extLst>
      <p:ext uri="{BB962C8B-B14F-4D97-AF65-F5344CB8AC3E}">
        <p14:creationId xmlns:p14="http://schemas.microsoft.com/office/powerpoint/2010/main" val="3647053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2</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46237"/>
            <a:ext cx="7543800" cy="5031656"/>
          </a:xfrm>
          <a:prstGeom prst="rect">
            <a:avLst/>
          </a:prstGeom>
          <a:ln>
            <a:solidFill>
              <a:schemeClr val="tx1"/>
            </a:solidFill>
          </a:ln>
        </p:spPr>
      </p:pic>
      <p:sp>
        <p:nvSpPr>
          <p:cNvPr id="11" name="Content Placeholder 3"/>
          <p:cNvSpPr>
            <a:spLocks noGrp="1"/>
          </p:cNvSpPr>
          <p:nvPr>
            <p:ph idx="1"/>
          </p:nvPr>
        </p:nvSpPr>
        <p:spPr>
          <a:xfrm>
            <a:off x="228600" y="152400"/>
            <a:ext cx="8229600" cy="4525963"/>
          </a:xfrm>
        </p:spPr>
        <p:txBody>
          <a:bodyPr/>
          <a:lstStyle/>
          <a:p>
            <a:pPr eaLnBrk="1" hangingPunct="1"/>
            <a:r>
              <a:rPr lang="en-US" dirty="0" smtClean="0">
                <a:solidFill>
                  <a:schemeClr val="bg1"/>
                </a:solidFill>
              </a:rPr>
              <a:t>GOES-R </a:t>
            </a:r>
            <a:r>
              <a:rPr lang="en-US" dirty="0" smtClean="0">
                <a:solidFill>
                  <a:schemeClr val="bg1"/>
                </a:solidFill>
              </a:rPr>
              <a:t>ABI</a:t>
            </a:r>
          </a:p>
          <a:p>
            <a:pPr lvl="1" eaLnBrk="1" hangingPunct="1"/>
            <a:r>
              <a:rPr lang="en-US" dirty="0" smtClean="0">
                <a:solidFill>
                  <a:schemeClr val="bg1"/>
                </a:solidFill>
              </a:rPr>
              <a:t>Spectral, Spatial and Temporal </a:t>
            </a:r>
          </a:p>
          <a:p>
            <a:pPr lvl="1" eaLnBrk="1" hangingPunct="1"/>
            <a:r>
              <a:rPr lang="en-US" dirty="0" smtClean="0">
                <a:solidFill>
                  <a:schemeClr val="bg1"/>
                </a:solidFill>
              </a:rPr>
              <a:t>Improved, Improved and Improved</a:t>
            </a:r>
            <a:endParaRPr lang="en-US" dirty="0" smtClean="0">
              <a:solidFill>
                <a:schemeClr val="bg1"/>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spTree>
    <p:extLst>
      <p:ext uri="{BB962C8B-B14F-4D97-AF65-F5344CB8AC3E}">
        <p14:creationId xmlns:p14="http://schemas.microsoft.com/office/powerpoint/2010/main" val="2331448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MTSAT vs AHI </a:t>
            </a:r>
            <a:r>
              <a:rPr lang="en-US" dirty="0" smtClean="0"/>
              <a:t>(Temporal)</a:t>
            </a:r>
            <a:endParaRPr lang="en-US" dirty="0"/>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20</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04071"/>
            <a:ext cx="8229600" cy="4118220"/>
          </a:xfrm>
        </p:spPr>
      </p:pic>
      <p:sp>
        <p:nvSpPr>
          <p:cNvPr id="8" name="TextBox 7"/>
          <p:cNvSpPr txBox="1"/>
          <p:nvPr/>
        </p:nvSpPr>
        <p:spPr>
          <a:xfrm>
            <a:off x="762000" y="6400800"/>
            <a:ext cx="920445" cy="369332"/>
          </a:xfrm>
          <a:prstGeom prst="rect">
            <a:avLst/>
          </a:prstGeom>
          <a:noFill/>
        </p:spPr>
        <p:txBody>
          <a:bodyPr wrap="none" rtlCol="0">
            <a:spAutoFit/>
          </a:bodyPr>
          <a:lstStyle/>
          <a:p>
            <a:r>
              <a:rPr lang="en-US" dirty="0" err="1">
                <a:solidFill>
                  <a:prstClr val="black"/>
                </a:solidFill>
              </a:rPr>
              <a:t>Manum</a:t>
            </a:r>
            <a:endParaRPr lang="en-US" dirty="0">
              <a:solidFill>
                <a:prstClr val="black"/>
              </a:solidFill>
            </a:endParaRPr>
          </a:p>
        </p:txBody>
      </p:sp>
    </p:spTree>
    <p:extLst>
      <p:ext uri="{BB962C8B-B14F-4D97-AF65-F5344CB8AC3E}">
        <p14:creationId xmlns:p14="http://schemas.microsoft.com/office/powerpoint/2010/main" val="2587441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219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5257800" cy="4525962"/>
          </a:xfrm>
        </p:spPr>
        <p:txBody>
          <a:bodyPr/>
          <a:lstStyle/>
          <a:p>
            <a:pPr eaLnBrk="1" hangingPunct="1"/>
            <a:r>
              <a:rPr lang="en-US" sz="2400" dirty="0" smtClean="0">
                <a:solidFill>
                  <a:schemeClr val="bg1"/>
                </a:solidFill>
              </a:rPr>
              <a:t>The ABI on GOES-R will improve over the current instrument in many aspects: </a:t>
            </a:r>
          </a:p>
          <a:p>
            <a:pPr lvl="1" eaLnBrk="1" hangingPunct="1"/>
            <a:r>
              <a:rPr lang="en-US" sz="2400" dirty="0">
                <a:solidFill>
                  <a:schemeClr val="bg1"/>
                </a:solidFill>
              </a:rPr>
              <a:t>S</a:t>
            </a:r>
            <a:r>
              <a:rPr lang="en-US" sz="2400" dirty="0" smtClean="0">
                <a:solidFill>
                  <a:schemeClr val="bg1"/>
                </a:solidFill>
              </a:rPr>
              <a:t>patial, temporal, spectral, calibration, etc.</a:t>
            </a:r>
          </a:p>
          <a:p>
            <a:pPr eaLnBrk="1" hangingPunct="1"/>
            <a:endParaRPr lang="en-US" sz="1000" dirty="0" smtClean="0">
              <a:solidFill>
                <a:schemeClr val="bg1"/>
              </a:solidFill>
            </a:endParaRPr>
          </a:p>
          <a:p>
            <a:pPr eaLnBrk="1" hangingPunct="1"/>
            <a:r>
              <a:rPr lang="en-US" sz="24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21</a:t>
            </a:fld>
            <a:endParaRPr lang="en-US" dirty="0" smtClean="0">
              <a:solidFill>
                <a:srgbClr val="000000"/>
              </a:solidFill>
            </a:endParaRPr>
          </a:p>
        </p:txBody>
      </p:sp>
      <p:sp>
        <p:nvSpPr>
          <p:cNvPr id="5" name="Rectangle 3"/>
          <p:cNvSpPr txBox="1">
            <a:spLocks noChangeArrowheads="1"/>
          </p:cNvSpPr>
          <p:nvPr/>
        </p:nvSpPr>
        <p:spPr bwMode="auto">
          <a:xfrm>
            <a:off x="152400" y="4618038"/>
            <a:ext cx="88392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kern="0" dirty="0" smtClean="0">
                <a:solidFill>
                  <a:srgbClr val="FFFFFF"/>
                </a:solidFill>
              </a:rPr>
              <a:t>The ABI builds on previous </a:t>
            </a:r>
            <a:r>
              <a:rPr lang="en-US" sz="2400" kern="0" dirty="0" smtClean="0">
                <a:solidFill>
                  <a:srgbClr val="FFFFFF"/>
                </a:solidFill>
              </a:rPr>
              <a:t>experience/instruments</a:t>
            </a:r>
            <a:br>
              <a:rPr lang="en-US" sz="2400" kern="0" dirty="0" smtClean="0">
                <a:solidFill>
                  <a:srgbClr val="FFFFFF"/>
                </a:solidFill>
              </a:rPr>
            </a:br>
            <a:endParaRPr lang="en-US" sz="2400" kern="0" dirty="0" smtClean="0">
              <a:solidFill>
                <a:srgbClr val="FFFFFF"/>
              </a:solidFill>
            </a:endParaRPr>
          </a:p>
          <a:p>
            <a:pPr eaLnBrk="1" hangingPunct="1"/>
            <a:r>
              <a:rPr lang="en-US" sz="2400" kern="0" dirty="0" smtClean="0">
                <a:solidFill>
                  <a:srgbClr val="FFFFFF"/>
                </a:solidFill>
              </a:rPr>
              <a:t>Similar </a:t>
            </a:r>
            <a:r>
              <a:rPr lang="en-US" sz="2400" kern="0" dirty="0" smtClean="0">
                <a:solidFill>
                  <a:srgbClr val="FFFFFF"/>
                </a:solidFill>
              </a:rPr>
              <a:t>imagers by Europe, Japan, Korea, etc.  </a:t>
            </a:r>
          </a:p>
          <a:p>
            <a:pPr lvl="1" eaLnBrk="1" hangingPunct="1"/>
            <a:r>
              <a:rPr lang="en-US" sz="2400" kern="0" dirty="0" smtClean="0">
                <a:solidFill>
                  <a:srgbClr val="FFFFFF"/>
                </a:solidFill>
              </a:rPr>
              <a:t>ABI-like coverage of most of the globe! </a:t>
            </a:r>
            <a:endParaRPr lang="en-US" sz="600" kern="0" dirty="0" smtClean="0">
              <a:solidFill>
                <a:srgbClr val="FFFFFF"/>
              </a:solidFill>
            </a:endParaRPr>
          </a:p>
          <a:p>
            <a:pPr eaLnBrk="1" hangingPunct="1"/>
            <a:endParaRPr lang="en-US" sz="1000" kern="0" dirty="0" smtClean="0">
              <a:solidFill>
                <a:srgbClr val="FFFF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28600"/>
            <a:ext cx="4038600" cy="4038600"/>
          </a:xfrm>
          <a:prstGeom prst="rect">
            <a:avLst/>
          </a:prstGeom>
        </p:spPr>
      </p:pic>
      <p:sp>
        <p:nvSpPr>
          <p:cNvPr id="3" name="TextBox 2"/>
          <p:cNvSpPr txBox="1"/>
          <p:nvPr/>
        </p:nvSpPr>
        <p:spPr>
          <a:xfrm>
            <a:off x="5486400" y="4264223"/>
            <a:ext cx="3744358" cy="307777"/>
          </a:xfrm>
          <a:prstGeom prst="rect">
            <a:avLst/>
          </a:prstGeom>
          <a:noFill/>
        </p:spPr>
        <p:txBody>
          <a:bodyPr wrap="none" rtlCol="0">
            <a:spAutoFit/>
          </a:bodyPr>
          <a:lstStyle/>
          <a:p>
            <a:r>
              <a:rPr lang="en-US" sz="1400" i="1" dirty="0">
                <a:solidFill>
                  <a:srgbClr val="000000"/>
                </a:solidFill>
              </a:rPr>
              <a:t>Thanks to JMA, Yasuhiko Sumida and SSEC</a:t>
            </a:r>
            <a:endParaRPr lang="en-US" sz="1400" i="1" dirty="0">
              <a:solidFill>
                <a:srgbClr val="000000"/>
              </a:solidFill>
            </a:endParaRPr>
          </a:p>
        </p:txBody>
      </p:sp>
    </p:spTree>
    <p:extLst>
      <p:ext uri="{BB962C8B-B14F-4D97-AF65-F5344CB8AC3E}">
        <p14:creationId xmlns:p14="http://schemas.microsoft.com/office/powerpoint/2010/main" val="3910771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3</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248322691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4</a:t>
            </a:fld>
            <a:endParaRPr lang="en-US">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33400"/>
            <a:ext cx="2438400" cy="3657601"/>
          </a:xfrm>
          <a:prstGeom prst="rect">
            <a:avLst/>
          </a:prstGeom>
          <a:ln>
            <a:solidFill>
              <a:schemeClr val="tx1"/>
            </a:solidFill>
          </a:ln>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Tree>
    <p:extLst>
      <p:ext uri="{BB962C8B-B14F-4D97-AF65-F5344CB8AC3E}">
        <p14:creationId xmlns:p14="http://schemas.microsoft.com/office/powerpoint/2010/main" val="903020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5</a:t>
            </a:fld>
            <a:endParaRPr lang="en-US" smtClean="0">
              <a:solidFill>
                <a:srgbClr val="000000"/>
              </a:solidFill>
            </a:endParaRPr>
          </a:p>
        </p:txBody>
      </p:sp>
      <p:sp>
        <p:nvSpPr>
          <p:cNvPr id="6" name="Rounded Rectangle 5"/>
          <p:cNvSpPr>
            <a:spLocks noChangeArrowheads="1"/>
          </p:cNvSpPr>
          <p:nvPr/>
        </p:nvSpPr>
        <p:spPr bwMode="auto">
          <a:xfrm>
            <a:off x="1219200" y="5638800"/>
            <a:ext cx="6705600"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6 visible or near infrared bands on the ABI, compared to only one on today’s imager </a:t>
            </a:r>
            <a:endParaRPr lang="en-US" sz="2000" b="1" dirty="0">
              <a:solidFill>
                <a:srgbClr val="000000"/>
              </a:solidFill>
            </a:endParaRPr>
          </a:p>
        </p:txBody>
      </p:sp>
    </p:spTree>
    <p:extLst>
      <p:ext uri="{BB962C8B-B14F-4D97-AF65-F5344CB8AC3E}">
        <p14:creationId xmlns:p14="http://schemas.microsoft.com/office/powerpoint/2010/main" val="3024778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60960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cstate="screen">
              <a:extLst>
                <a:ext uri="{28A0092B-C50C-407E-A947-70E740481C1C}">
                  <a14:useLocalDpi xmlns:a14="http://schemas.microsoft.com/office/drawing/2010/main"/>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6</a:t>
            </a:fld>
            <a:endParaRPr lang="en-US" smtClean="0">
              <a:solidFill>
                <a:srgbClr val="000000"/>
              </a:solidFill>
            </a:endParaRPr>
          </a:p>
        </p:txBody>
      </p:sp>
      <p:sp>
        <p:nvSpPr>
          <p:cNvPr id="8" name="Rounded Rectangle 7"/>
          <p:cNvSpPr>
            <a:spLocks noChangeArrowheads="1"/>
          </p:cNvSpPr>
          <p:nvPr/>
        </p:nvSpPr>
        <p:spPr bwMode="auto">
          <a:xfrm>
            <a:off x="314325" y="6248400"/>
            <a:ext cx="8505825" cy="609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10 infrared bands on the ABI, compared to four on today’s imager </a:t>
            </a:r>
            <a:endParaRPr lang="en-US" sz="2000" b="1" dirty="0">
              <a:solidFill>
                <a:srgbClr val="000000"/>
              </a:solidFill>
            </a:endParaRPr>
          </a:p>
        </p:txBody>
      </p:sp>
    </p:spTree>
    <p:extLst>
      <p:ext uri="{BB962C8B-B14F-4D97-AF65-F5344CB8AC3E}">
        <p14:creationId xmlns:p14="http://schemas.microsoft.com/office/powerpoint/2010/main" val="3507797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1215393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AHI: Spectral (20-September-2015) </a:t>
            </a:r>
            <a:endParaRPr lang="en-US" dirty="0"/>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8</a:t>
            </a:fld>
            <a:endParaRPr lang="en-US">
              <a:solidFill>
                <a:prstClr val="black">
                  <a:tint val="75000"/>
                </a:prst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02" y="1094739"/>
            <a:ext cx="8957298" cy="5610861"/>
          </a:xfrm>
        </p:spPr>
      </p:pic>
    </p:spTree>
    <p:extLst>
      <p:ext uri="{BB962C8B-B14F-4D97-AF65-F5344CB8AC3E}">
        <p14:creationId xmlns:p14="http://schemas.microsoft.com/office/powerpoint/2010/main" val="9406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0"/>
            <a:ext cx="6858000" cy="6858000"/>
          </a:xfr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958595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928</Words>
  <Application>Microsoft Office PowerPoint</Application>
  <PresentationFormat>On-screen Show (4:3)</PresentationFormat>
  <Paragraphs>142</Paragraphs>
  <Slides>21</Slides>
  <Notes>10</Notes>
  <HiddenSlides>0</HiddenSlides>
  <MMClips>1</MMClips>
  <ScaleCrop>false</ScaleCrop>
  <HeadingPairs>
    <vt:vector size="4" baseType="variant">
      <vt:variant>
        <vt:lpstr>Theme</vt:lpstr>
      </vt:variant>
      <vt:variant>
        <vt:i4>7</vt:i4>
      </vt:variant>
      <vt:variant>
        <vt:lpstr>Slide Titles</vt:lpstr>
      </vt:variant>
      <vt:variant>
        <vt:i4>21</vt:i4>
      </vt:variant>
    </vt:vector>
  </HeadingPairs>
  <TitlesOfParts>
    <vt:vector size="28" baseType="lpstr">
      <vt:lpstr>Office Theme</vt:lpstr>
      <vt:lpstr>26_Default Design</vt:lpstr>
      <vt:lpstr>11_Office Theme</vt:lpstr>
      <vt:lpstr>1_Default Design</vt:lpstr>
      <vt:lpstr>9_Default Design</vt:lpstr>
      <vt:lpstr>5_Default Design</vt:lpstr>
      <vt:lpstr>3_Office Theme</vt:lpstr>
      <vt:lpstr>PowerPoint Presentation</vt:lpstr>
      <vt:lpstr>PowerPoint Presentation</vt:lpstr>
      <vt:lpstr>The Advanced Baseline Imager:</vt:lpstr>
      <vt:lpstr>Advanced Baseline Imager</vt:lpstr>
      <vt:lpstr>ABI bands 1-6</vt:lpstr>
      <vt:lpstr>ABI bands 7-16</vt:lpstr>
      <vt:lpstr>Future vs. Current Spectral Bands</vt:lpstr>
      <vt:lpstr>AHI: Spectral (20-September-2015) </vt:lpstr>
      <vt:lpstr>PowerPoint Presentation</vt:lpstr>
      <vt:lpstr>PowerPoint Presentation</vt:lpstr>
      <vt:lpstr>PowerPoint Presentation</vt:lpstr>
      <vt:lpstr>PowerPoint Presentation</vt:lpstr>
      <vt:lpstr>PowerPoint Presentation</vt:lpstr>
      <vt:lpstr>PowerPoint Presentation</vt:lpstr>
      <vt:lpstr>MTSAT vs AHI (Spatial)</vt:lpstr>
      <vt:lpstr>PowerPoint Presentation</vt:lpstr>
      <vt:lpstr>GOES-14 Super Rapid Scan Operations to Prepare for GOES-R (SRSOR)</vt:lpstr>
      <vt:lpstr>PowerPoint Presentation</vt:lpstr>
      <vt:lpstr>PowerPoint Presentation</vt:lpstr>
      <vt:lpstr>MTSAT vs AHI (Temporal)</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4</cp:revision>
  <dcterms:created xsi:type="dcterms:W3CDTF">2016-01-07T19:59:23Z</dcterms:created>
  <dcterms:modified xsi:type="dcterms:W3CDTF">2016-01-07T21:32:33Z</dcterms:modified>
</cp:coreProperties>
</file>