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3" r:id="rId3"/>
    <p:sldMasterId id="2147483697" r:id="rId4"/>
    <p:sldMasterId id="2147483711" r:id="rId5"/>
    <p:sldMasterId id="2147483723" r:id="rId6"/>
    <p:sldMasterId id="2147483749" r:id="rId7"/>
    <p:sldMasterId id="2147483761" r:id="rId8"/>
    <p:sldMasterId id="2147483775" r:id="rId9"/>
    <p:sldMasterId id="2147483789" r:id="rId10"/>
    <p:sldMasterId id="2147483801" r:id="rId11"/>
    <p:sldMasterId id="2147483815" r:id="rId12"/>
  </p:sldMasterIdLst>
  <p:notesMasterIdLst>
    <p:notesMasterId r:id="rId60"/>
  </p:notesMasterIdLst>
  <p:sldIdLst>
    <p:sldId id="257" r:id="rId13"/>
    <p:sldId id="258" r:id="rId14"/>
    <p:sldId id="272" r:id="rId15"/>
    <p:sldId id="321" r:id="rId16"/>
    <p:sldId id="322" r:id="rId17"/>
    <p:sldId id="259" r:id="rId18"/>
    <p:sldId id="262" r:id="rId19"/>
    <p:sldId id="263" r:id="rId20"/>
    <p:sldId id="264" r:id="rId21"/>
    <p:sldId id="311" r:id="rId22"/>
    <p:sldId id="280" r:id="rId23"/>
    <p:sldId id="281" r:id="rId24"/>
    <p:sldId id="282" r:id="rId25"/>
    <p:sldId id="284" r:id="rId26"/>
    <p:sldId id="288" r:id="rId27"/>
    <p:sldId id="287" r:id="rId28"/>
    <p:sldId id="309" r:id="rId29"/>
    <p:sldId id="289" r:id="rId30"/>
    <p:sldId id="290" r:id="rId31"/>
    <p:sldId id="291" r:id="rId32"/>
    <p:sldId id="318" r:id="rId33"/>
    <p:sldId id="313" r:id="rId34"/>
    <p:sldId id="314" r:id="rId35"/>
    <p:sldId id="315" r:id="rId36"/>
    <p:sldId id="316" r:id="rId37"/>
    <p:sldId id="317" r:id="rId38"/>
    <p:sldId id="320" r:id="rId39"/>
    <p:sldId id="310" r:id="rId40"/>
    <p:sldId id="31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271" r:id="rId58"/>
    <p:sldId id="31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2" d="100"/>
          <a:sy n="122" d="100"/>
        </p:scale>
        <p:origin x="-108" y="-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3A4EA-EC85-434E-8A2C-BBB104E3F2BB}" type="datetimeFigureOut">
              <a:rPr lang="en-US" smtClean="0"/>
              <a:t>12/22/2014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DE593-3F06-422F-8EBE-CA937513D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2FEF96-5084-4791-8AE6-9F7E9BF4FE33}" type="slidenum">
              <a:rPr lang="en-US">
                <a:solidFill>
                  <a:prstClr val="black"/>
                </a:solidFill>
              </a:rPr>
              <a:pPr eaLnBrk="1" hangingPunct="1"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These 8 bands represent the current GOES imager “six” and  1.6 and 7.2 um bands.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CD84BD-8AEF-43A7-8092-67D41E418ECB}" type="slidenum">
              <a:rPr lang="en-US">
                <a:solidFill>
                  <a:prstClr val="black"/>
                </a:solidFill>
              </a:rPr>
              <a:pPr eaLnBrk="1" hangingPunct="1"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Final column added: heritage. The ABI band 1 was suggested by Dr. Fred Mosher at a GOES Users' Conference. </a:t>
            </a:r>
          </a:p>
          <a:p>
            <a:pPr eaLnBrk="1" hangingPunct="1"/>
            <a:r>
              <a:rPr lang="en-US" smtClean="0">
                <a:latin typeface="Arial" charset="0"/>
              </a:rPr>
              <a:t>The ABI band 3 was suggested by the late Dr. C. Rao (of the then ORA). </a:t>
            </a:r>
          </a:p>
          <a:p>
            <a:pPr eaLnBrk="1" hangingPunct="1"/>
            <a:r>
              <a:rPr lang="en-US" smtClean="0">
                <a:latin typeface="Arial" charset="0"/>
              </a:rPr>
              <a:t>Some of these bands have been shifted to more closely match those on the VIIRS.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922764-9C53-41F9-A730-24BCD076840A}" type="slidenum">
              <a:rPr lang="en-US">
                <a:solidFill>
                  <a:prstClr val="black"/>
                </a:solidFill>
              </a:rPr>
              <a:pPr eaLnBrk="1" hangingPunct="1"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The ABI band 10 was modified to better depict upper-level SO2. (G. Ellrod and others)</a:t>
            </a:r>
          </a:p>
          <a:p>
            <a:pPr eaLnBrk="1" hangingPunct="1"/>
            <a:r>
              <a:rPr lang="en-US" smtClean="0">
                <a:latin typeface="Arial" charset="0"/>
              </a:rPr>
              <a:t>The ABI band 11 was suggested by Steve Ackerman (CIMSS), based on HIRS experience. </a:t>
            </a:r>
          </a:p>
          <a:p>
            <a:pPr eaLnBrk="1" hangingPunct="1"/>
            <a:r>
              <a:rPr lang="en-US" smtClean="0">
                <a:latin typeface="Arial" charset="0"/>
              </a:rPr>
              <a:t>The ABI band 13 was suggested by W. P. Menzel (then NOAA NESDIS).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CONUS image is the shifted center</a:t>
            </a:r>
            <a:r>
              <a:rPr lang="en-US" baseline="0" dirty="0" smtClean="0"/>
              <a:t> 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6FF0-83EF-4309-8892-341FC9C9DC4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80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Weighting  Functions web</a:t>
            </a:r>
            <a:r>
              <a:rPr lang="en-US" baseline="0" dirty="0" smtClean="0"/>
              <a:t> page: http://cimss.ssec.wisc.edu/goes/wf/ABI/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DE593-3F06-422F-8EBE-CA937513DF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39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18,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DE593-3F06-422F-8EBE-CA937513DF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85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defTabSz="926874"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8F7E9E-7893-483E-8F5D-3BD75BF98AB9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/>
              <a:t>47</a:t>
            </a:fld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7367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6FBE5-703A-4729-9F02-20D2BF18F47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53259-361F-49D0-B459-15904E6B9B1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595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F1380-8694-45CE-BE29-17C4C969A73C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7DCEB-4251-45B4-9D22-7471C6DF53B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953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2F8C1-AB10-4D21-9B86-B0E10BE27600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05F76-8322-4393-92A6-A2B091A6F3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109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56175-3D2E-41D7-841E-1DF80230F3EF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E9C1-8FCD-43B8-AF9B-4D0DF2D486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149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63F0A-5DC3-4A74-8DE0-75413D515E31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3CE2F0-6E07-4204-B81A-419CD406AD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358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2FABA-EC72-4418-93DF-AF55C1F88B3C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538C3-6FD0-45A4-905F-E74FD7B7387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993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BFF25-0E23-4376-9904-B8476BA62781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33BC9-E71E-4566-9437-B033C9ED15C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457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ED59B-F407-49F6-BCE3-1721A6FE95D8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828A3-61D4-45A5-A4A3-D1A16F77FF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291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1663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2488" cy="466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95868-1F18-4CEC-88B3-A5844820D14C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4013" cy="466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788" y="6246813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DBE39D24-489B-4370-879C-EE82AE35EB8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275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C63E3-9DCE-4B79-B4FE-B287F33D3850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503A199-3729-4460-9945-C6BF0CA5EF7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855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C8FC-3D64-43D2-85E2-4D921828F7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7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BC5CF-D647-42AD-99FA-0CEB4D070388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394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E918-94F2-4B0D-91FB-70095F16F4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927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26CB-C6C8-46D3-8D7A-4F10CEB1BF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850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FCE-F8D7-444B-94F6-3F0E8DFF78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426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17A7-3816-4DA9-9913-D86FF29E41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430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2CE-EF5A-4800-8D57-877E39EFC2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583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089-7C6D-48B8-8B53-6CB7B02E92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883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0452-06BC-40F4-9E03-25AFF59559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663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7403-9D56-4AF5-B5B9-780A6CFAFF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438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8654-AB89-4C8A-B328-6954B92523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704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BBA-F953-4AFD-A8C7-94ED50864A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87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BAAD9-6AC7-4BB4-B763-D7470CDB38BB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430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48DC7-DEF7-4A2B-979A-8822EAE82B63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D36B3-0034-4F74-B64D-BDB1887B5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850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2BC3F-CAE5-416A-9F5A-E30D1BF63217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43134-0504-46F1-BB45-E89738A11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084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11B7E-4D2F-44EF-82C2-F3FB8DC48F10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A5AD0-547A-4958-9114-E372E4CE7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428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214A5-09C9-4E72-9D57-C98CC801494F}" type="datetime1">
              <a:rPr lang="en-US" smtClean="0"/>
              <a:t>12/22/2014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3A27-4C28-4078-BC08-83C0D28F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982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A3142-5F97-42FA-8538-4EC7D584FB40}" type="datetime1">
              <a:rPr lang="en-US" smtClean="0"/>
              <a:t>12/22/2014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8B4A6-754C-4268-B308-2EA12F232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624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C54B-551C-46A5-8BCF-AA7D1C672C24}" type="datetime1">
              <a:rPr lang="en-US" smtClean="0"/>
              <a:t>12/22/2014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98F14-8660-45D2-9BD7-63C57E01F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029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187CE-3C50-49E9-90B6-0093C384AECE}" type="datetime1">
              <a:rPr lang="en-US" smtClean="0"/>
              <a:t>12/22/2014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EEE5-D0D9-40F7-908D-62EC4745F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796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600EA-627D-45E8-AE97-70DA8CF47A76}" type="datetime1">
              <a:rPr lang="en-US" smtClean="0"/>
              <a:t>12/22/2014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58291-EFB0-4A53-A2FF-6AF79B85B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844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6F2E9-00D3-49A8-8D52-E2FC70D7B799}" type="datetime1">
              <a:rPr lang="en-US" smtClean="0"/>
              <a:t>12/22/2014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ADEFE-707C-44B2-A918-B83933D16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952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5CB70-839B-4468-B9A0-99A066F9910D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56ED-A91C-4F8A-A668-07FC58479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60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F8778-F5B9-45A8-90AE-1DAC4F89FB68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313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4E42E-2D2A-43D6-BEF4-630AB3509A4F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F1EA-FA84-44CC-BA14-19193F046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800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90C9A-2ACD-4624-A59E-B7D9874630D0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87481-32AC-4382-A2C8-3DF14CE9B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837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8FC53-B71F-48B6-83F1-8DF0E5BA6AA9}" type="datetime1">
              <a:rPr lang="en-US" smtClean="0"/>
              <a:t>12/22/2014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A59A1-FE21-4B02-9212-BDB802558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588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078B-FE1F-42BD-AD1A-CE6DBEA1DA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6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623EA-1274-451C-AE31-36196A4DF4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70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A81-39BC-4322-A29E-E670B73819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103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F5E-5F3D-4049-A628-01A9B8EC94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121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6BCAE-1FD6-4F0C-BB76-83E0B13D81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450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DAA1-8185-4A33-B3CA-9BCD0C2300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276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68BE-BD0B-4F72-B92D-C22D8B49BC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8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7CF57-7D4A-4107-A581-6E87A415277A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669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6CFB-72C7-4CE6-857F-09D795F545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46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957D-2A50-4168-8808-F6690DC6F9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21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2D6-83EC-4E76-9A8E-3F00C43760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971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360-6ABF-4C05-B049-D1136DC3A9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53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359EC-82CF-45F1-AA95-67D49DF17E9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6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DBCEC-ABF3-441A-A982-2ADB761B30FC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51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CB71-499A-4E85-A5F2-D8A74FD3F47B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60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2FAE-66F4-48E7-841F-139AA729AC5F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54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8CFF-8D05-4D24-A6F1-25BE90A34299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6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70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936-D2C2-4982-B4EC-13D10E0CD9A7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0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79451-5344-4DB4-AE9D-E134B02003C5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49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3983EC4F-2A0D-4A04-8884-A8C0206F6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32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7FA11908-7626-4223-B0F9-609808D95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14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11A6CB1A-82A9-490A-A72E-AC5973597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11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17E84C-2843-4FE6-AB13-457B7DD2F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BCF041E9-97F0-4936-9FFF-E0EB00713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77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821475-0E67-4098-BF3D-BD15632C5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94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A3D9720-CB3E-430D-968B-09E6DC53B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13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49A53A0-E963-4F66-98E4-C62153744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5AEC-8338-4031-B07C-5C18008341E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24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77F592-1E1B-4C57-8C68-32D037D1F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31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9F336F56-24E9-45A4-834D-B4E9B578F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92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681F1FA-3F48-4839-997C-3D7B3F015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99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8D0ECDA-F2AE-44B7-BDD4-D5C4DC982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51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CC263A-0325-4CDC-AF33-8A0D3B83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21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B4F4-0DF1-4393-B452-8B38F3B60C8D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62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A92A1-863E-4B5E-9801-419B8BA80E5E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08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98357-7513-47E5-9B3F-4A592996FD8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97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B1788-14DE-4C76-AC3B-FB82E0E99BE3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62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8B62A-C7FD-4553-B5C5-24D902FB812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6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ABB62-327D-4839-895D-A057E0CB3BD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14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DF6-037E-4F83-810B-38BE6AB7A1A8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02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5DA60-0DD4-49C3-8103-EB609E6F3155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66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A7E57-0EEA-4904-82E7-208940AC94B4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49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9B4D-6645-4C46-83EF-2325C7D47185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27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EFA51-B6F4-454D-BCEB-F8E26F78C123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66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5999-5918-4C7A-9680-651C0C8A50E5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22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3282-97CB-4FF4-8623-C298B20BDD78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637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0B49D-77F5-406B-B7A9-35343F380DAC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03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0D85-552D-4615-B40E-04A92F5A31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642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607D-59EB-4B78-8948-F064792679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04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DF277-60E1-4D30-8409-95A87C47FC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277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70C8-5236-4ECC-B054-0CD1AEA03F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13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C65F-54D1-4BDE-AA27-B5C79A132D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81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91B-19CC-470E-8C04-91D984C036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006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5004-FB22-46C8-9BE7-C256F9364B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14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C370-CE4A-40FA-9C44-F77D133B06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15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9918-4826-468C-9377-6051DF8834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88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61BC-99F1-464C-BCF8-74B699C66C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5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4B08-1065-45D5-97C2-78F4FFC69A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83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7338-1C3B-4C3F-AD2A-68AD685AA5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688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F155-D074-4F3E-B725-DAA868ECCAF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5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45CBB-334C-4654-8F8C-28B187E1493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09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E8339-73FF-4D8D-A359-17EA5D202919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381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D286F-89E6-470C-A20A-6450578B1D3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89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BA14-EC6C-4E04-9234-EC773F7A47C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80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A2BD4-15F6-4A8F-9E36-A670DE40B5BA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365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0E23C-2202-43A7-A743-8463F60D9653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40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36B13-30CE-42A5-B467-3DDAA28D926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72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05290-3979-4392-9123-5959252EC929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05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0389C-7C0F-4D05-AAAF-9C3E6E1AAF60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39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A70C9-FBC9-4454-852F-50B841381DCA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180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424D7-DC71-44C1-A263-1FD7DD251CD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7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7D5919-9272-4D82-9C8D-207AAFD5C6C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690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7E124-D17C-4239-8074-DB9170621304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570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BEF5E-414B-45CB-BF80-097C7F52B5E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312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BE496-A50F-4C89-B0F3-4C06AEBF915F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8BF1E-8151-4ECD-8F63-6127C9BC3A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620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C34F2-0E97-4550-8A2C-98356ED8158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F45E6-6DE3-4BD5-9798-9E9DDB08C4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923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29C3-691F-4FFA-8173-637549069352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B0078-20CD-4094-BA0B-34A32F2ED4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284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F3607-C9F5-4FDD-99EC-43F4C387B03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5B204-A222-4AE7-B4B0-B970F78212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105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67E5-B1B5-461B-B838-B848F9721EC2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EAA27-9629-4B1F-9BBF-F004D984D4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904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1FA08-D4C8-4E69-8EEC-0ABD34C7DBCC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CEED0-1977-4BB3-91B9-09FD0B205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731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2F27F-D7BC-41D1-B02E-5D1D11378399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E404E-D1A8-4BB6-BB55-82DAC8A4DB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916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B4BBC-0F73-4FA0-A7C8-C47F4F6EEAFE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E68CA-765E-47B3-8503-6A010F5D3D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1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068"/>
            <a:ext cx="8229600" cy="52145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1889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41C87A2F-9FC9-4EC7-B9CE-F51AD1D7DDE6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87723"/>
            <a:ext cx="3962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6273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7C81C18B-989A-4738-B9CF-989732883A3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924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DC26A-1124-4787-8DA6-64CBCCFE2453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D1FCA-BAA9-4BCF-83E7-9BE80E21FF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012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83529-F737-431B-8E8E-CD35F4D1CA7A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315F-CA88-417B-9386-5A443C0D4B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41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A7CB1-2321-47D5-845A-A33641096F52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1067B-F4E4-4A4A-9133-09D7E94C1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495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3983EC4F-2A0D-4A04-8884-A8C0206F6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379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7FA11908-7626-4223-B0F9-609808D95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98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11A6CB1A-82A9-490A-A72E-AC5973597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375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17E84C-2843-4FE6-AB13-457B7DD2F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714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BCF041E9-97F0-4936-9FFF-E0EB00713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709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821475-0E67-4098-BF3D-BD15632C5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998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A3D9720-CB3E-430D-968B-09E6DC53B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2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BE54E-C8D6-42FB-B80F-A2A0887302AB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26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49A53A0-E963-4F66-98E4-C62153744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43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77F592-1E1B-4C57-8C68-32D037D1F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794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9F336F56-24E9-45A4-834D-B4E9B578F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973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681F1FA-3F48-4839-997C-3D7B3F015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601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8D0ECDA-F2AE-44B7-BDD4-D5C4DC982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706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CC263A-0325-4CDC-AF33-8A0D3B83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983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sp>
        <p:nvSpPr>
          <p:cNvPr id="7988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98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C8DC7-A41F-466C-AC39-BC986537E269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311F7-C00E-4216-BB4A-9395AF24B58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468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1FAD3-8934-4A90-812F-DC8DFA14AEBF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EC2A3B-21D7-43C3-8EB5-35D6E48CDA6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240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D073B-3266-48A1-9B9D-A85EA4582D40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FB0F6D-C1D8-4E13-90C3-2351B50FD0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318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3FC38-E79A-44A0-AFAC-673B0FC1C957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BED82-4833-4828-AE62-52AB650062F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AD9F08-7649-4E74-8D6A-4217E2310E9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5863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A7C1E-096D-474A-AAA4-038322F7D1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8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A21ADC-273A-4AB8-B232-229A71D3A66F}" type="datetime1">
              <a:rPr lang="en-US" smtClean="0"/>
              <a:t>12/22/2014</a:t>
            </a:fld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14B31-5865-4E15-9A90-BCF9706711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4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427CC-9EE0-4FE9-8110-45BC622CC2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3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B05B49-84B2-47A9-9E36-58BF44E99C8E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3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goesr_iosspdt_template1"/>
          <p:cNvPicPr>
            <a:picLocks noChangeAspect="1" noChangeArrowheads="1"/>
          </p:cNvPicPr>
          <p:nvPr/>
        </p:nvPicPr>
        <p:blipFill>
          <a:blip r:embed="rId15">
            <a:lum bright="-30000" contras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705600"/>
            <a:ext cx="1447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1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A52FEA2-6043-4062-8E64-41FC7FB5FC6E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5077EF"/>
              </a:gs>
              <a:gs pos="100000">
                <a:srgbClr val="063DE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7" name="Picture 39" descr="NOAA-NESDIS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0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l"/>
        <a:defRPr sz="2000">
          <a:solidFill>
            <a:srgbClr val="F8F8F8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A92ED5-FCE0-4E33-A7AA-7D960E6AFD0D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2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262F5-E13D-4506-A542-ADBAC6B48B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32030E-4C02-4DC5-A8FA-D09D1222BCBF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4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735A9C-BB4B-4524-906D-47A4048EFD9C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6C8371-C844-47A4-BEA4-2B22C23A88A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goesr_iosspdt_template1"/>
          <p:cNvPicPr>
            <a:picLocks noChangeAspect="1" noChangeArrowheads="1"/>
          </p:cNvPicPr>
          <p:nvPr/>
        </p:nvPicPr>
        <p:blipFill>
          <a:blip r:embed="rId15">
            <a:lum bright="-30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705600"/>
            <a:ext cx="1447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1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A52FEA2-6043-4062-8E64-41FC7FB5FC6E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5077EF"/>
              </a:gs>
              <a:gs pos="100000">
                <a:srgbClr val="063DE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7" name="Picture 39" descr="NOAA-NESDI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13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l"/>
        <a:defRPr sz="2000">
          <a:solidFill>
            <a:srgbClr val="F8F8F8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885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sp>
        <p:nvSpPr>
          <p:cNvPr id="788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07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AA8B2A-D8B7-4581-9551-0F8D54257C82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88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07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8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C6BBC6-4691-4709-9DFC-4297F2391895}" type="slidenum">
              <a:rPr lang="en-US">
                <a:solidFill>
                  <a:srgbClr val="FFFFFF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06477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7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7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7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7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ma.go.jp/jma/jma-eng/satellite/news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cimss.ssec.wisc.edu/goes/webapps/bandapp/overview_ahi_first_light.html" TargetMode="External"/><Relationship Id="rId4" Type="http://schemas.openxmlformats.org/officeDocument/2006/relationships/hyperlink" Target="http://cimss.ssec.wisc.edu/goes/blog/archives/category/himawari-8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/GOES-14_SRSOR.html" TargetMode="External"/><Relationship Id="rId2" Type="http://schemas.openxmlformats.org/officeDocument/2006/relationships/hyperlink" Target="http://cimss.ssec.wisc.edu/goes/srsor2015/GOES-14_SRSOR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gif"/><Relationship Id="rId5" Type="http://schemas.openxmlformats.org/officeDocument/2006/relationships/hyperlink" Target="http://cimss.ssec.wisc.edu/goes/srsor2014/GOES-14_SRSOR.html" TargetMode="External"/><Relationship Id="rId4" Type="http://schemas.openxmlformats.org/officeDocument/2006/relationships/hyperlink" Target="http://cimss.ssec.wisc.edu/goes/srsor2013/GOES-14_SRSOR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" y="838200"/>
            <a:ext cx="88140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Preparing Users for the Advanced Baseline Imager (ABI) on GOES-R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2590800"/>
            <a:ext cx="853440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NOAA/NESDIS/</a:t>
            </a:r>
            <a:r>
              <a:rPr lang="en-US" sz="2000" b="1" dirty="0" err="1" smtClean="0">
                <a:solidFill>
                  <a:srgbClr val="FFFF00"/>
                </a:solidFill>
                <a:latin typeface="Arial Unicode MS" pitchFamily="34" charset="-128"/>
              </a:rPr>
              <a:t>StAR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 Advanced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Satellite Products Branch (ASPB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M. Gunshor, K. Bah, J. </a:t>
            </a:r>
            <a:r>
              <a:rPr lang="en-US" sz="2000" b="1" dirty="0" err="1">
                <a:solidFill>
                  <a:prstClr val="white"/>
                </a:solidFill>
                <a:latin typeface="Arial Unicode MS" pitchFamily="34" charset="-128"/>
              </a:rPr>
              <a:t>Gerth</a:t>
            </a: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, B. Pierce, </a:t>
            </a:r>
            <a:endParaRPr lang="en-US" sz="2000" b="1" dirty="0" smtClean="0">
              <a:solidFill>
                <a:prstClr val="white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and S. J. </a:t>
            </a:r>
            <a:r>
              <a:rPr lang="en-US" sz="2000" b="1" dirty="0" smtClean="0">
                <a:solidFill>
                  <a:prstClr val="white"/>
                </a:solidFill>
                <a:latin typeface="Arial Unicode MS" pitchFamily="34" charset="-128"/>
              </a:rPr>
              <a:t>Goodman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GOES-R Program Office (GPO)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4976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438400" y="5704582"/>
            <a:ext cx="487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</a:rPr>
              <a:t>11th Annual Symposium on New Generation Operational Environmental Satellite </a:t>
            </a:r>
            <a:r>
              <a:rPr lang="en-US" sz="1600" i="1" dirty="0" smtClean="0">
                <a:solidFill>
                  <a:srgbClr val="FFFFFF"/>
                </a:solidFill>
              </a:rPr>
              <a:t>Systems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January 6, 2015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52400"/>
            <a:ext cx="3962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05400"/>
            <a:ext cx="2149372" cy="1588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90" y="5638800"/>
            <a:ext cx="13144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5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909154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Background/Instrument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8 to 16 spectral bands, </a:t>
            </a:r>
            <a:r>
              <a:rPr lang="en-US" dirty="0">
                <a:solidFill>
                  <a:schemeClr val="bg1"/>
                </a:solidFill>
              </a:rPr>
              <a:t>scan </a:t>
            </a:r>
            <a:r>
              <a:rPr lang="en-US" dirty="0">
                <a:solidFill>
                  <a:schemeClr val="bg1"/>
                </a:solidFill>
              </a:rPr>
              <a:t>options,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Simulations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triplets</a:t>
            </a:r>
            <a:r>
              <a:rPr lang="en-US" dirty="0">
                <a:solidFill>
                  <a:schemeClr val="bg1"/>
                </a:solidFill>
              </a:rPr>
              <a:t>, WES, WRF </a:t>
            </a:r>
            <a:r>
              <a:rPr lang="en-US" dirty="0" err="1" smtClean="0">
                <a:solidFill>
                  <a:schemeClr val="bg1"/>
                </a:solidFill>
              </a:rPr>
              <a:t>Chem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NSSL-WRF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Education/Training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COMET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VISIT,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Weighting  Functions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webapps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papers,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conferences, web pages, short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courses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Other </a:t>
            </a:r>
            <a:r>
              <a:rPr lang="en-US" dirty="0" smtClean="0">
                <a:solidFill>
                  <a:schemeClr val="bg1"/>
                </a:solidFill>
              </a:rPr>
              <a:t>sensors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AVIRIS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MAS, MODIS, SEVIRI, VIIRS,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AHI, and SRSOR (GOES-14)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30" y="2133600"/>
            <a:ext cx="351692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2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3"/>
          <p:cNvSpPr>
            <a:spLocks noGrp="1"/>
          </p:cNvSpPr>
          <p:nvPr>
            <p:ph type="title"/>
          </p:nvPr>
        </p:nvSpPr>
        <p:spPr>
          <a:xfrm>
            <a:off x="457200" y="-371475"/>
            <a:ext cx="8229600" cy="1143000"/>
          </a:xfrm>
        </p:spPr>
        <p:txBody>
          <a:bodyPr/>
          <a:lstStyle/>
          <a:p>
            <a:r>
              <a:rPr lang="en-US" smtClean="0"/>
              <a:t>In ABI FGF (75W)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62001"/>
            <a:ext cx="6667500" cy="60607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821475-0E67-4098-BF3D-BD15632C5A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543800" cy="1143000"/>
          </a:xfrm>
        </p:spPr>
        <p:txBody>
          <a:bodyPr/>
          <a:lstStyle/>
          <a:p>
            <a:r>
              <a:rPr lang="en-US" dirty="0" smtClean="0"/>
              <a:t>In ABI FGF (89.5W)</a:t>
            </a:r>
          </a:p>
        </p:txBody>
      </p:sp>
      <p:sp>
        <p:nvSpPr>
          <p:cNvPr id="116741" name="Text Box 7"/>
          <p:cNvSpPr txBox="1">
            <a:spLocks noChangeArrowheads="1"/>
          </p:cNvSpPr>
          <p:nvPr/>
        </p:nvSpPr>
        <p:spPr bwMode="auto">
          <a:xfrm>
            <a:off x="7315200" y="5943600"/>
            <a:ext cx="735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</a:rPr>
              <a:t>SSEC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96899"/>
            <a:ext cx="6667877" cy="60611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11908-7626-4223-B0F9-609808D95EF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06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543800" cy="1143000"/>
          </a:xfrm>
        </p:spPr>
        <p:txBody>
          <a:bodyPr/>
          <a:lstStyle/>
          <a:p>
            <a:r>
              <a:rPr lang="en-US" dirty="0" smtClean="0"/>
              <a:t>In ABI FGF (137W)</a:t>
            </a:r>
          </a:p>
        </p:txBody>
      </p:sp>
      <p:sp>
        <p:nvSpPr>
          <p:cNvPr id="116741" name="Text Box 7"/>
          <p:cNvSpPr txBox="1">
            <a:spLocks noChangeArrowheads="1"/>
          </p:cNvSpPr>
          <p:nvPr/>
        </p:nvSpPr>
        <p:spPr bwMode="auto">
          <a:xfrm>
            <a:off x="7315200" y="5943600"/>
            <a:ext cx="735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</a:rPr>
              <a:t>SSEC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11908-7626-4223-B0F9-609808D95EF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20" y="838200"/>
            <a:ext cx="687138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18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7481A24-A7AF-4FB6-9623-956BEB01573D}" type="slidenum">
              <a:rPr lang="en-US" sz="1000">
                <a:solidFill>
                  <a:srgbClr val="FFFFFF"/>
                </a:solidFill>
              </a:rPr>
              <a:pPr/>
              <a:t>14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ABI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WES </a:t>
            </a:r>
            <a:endParaRPr lang="en-US" dirty="0">
              <a:solidFill>
                <a:srgbClr val="FFFF00"/>
              </a:solidFill>
              <a:effectLst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41387"/>
            <a:ext cx="8382000" cy="4525963"/>
          </a:xfrm>
        </p:spPr>
        <p:txBody>
          <a:bodyPr/>
          <a:lstStyle/>
          <a:p>
            <a:pPr>
              <a:buFont typeface="Wingdings" pitchFamily="-109" charset="2"/>
              <a:buChar char="l"/>
              <a:defRPr/>
            </a:pPr>
            <a:r>
              <a:rPr lang="en-US" sz="2800" dirty="0" smtClean="0">
                <a:effectLst/>
              </a:rPr>
              <a:t>Contains simulated ABI for all bands for a June-2006 convective storm (</a:t>
            </a:r>
            <a:r>
              <a:rPr lang="en-US" sz="2800" dirty="0">
                <a:effectLst/>
              </a:rPr>
              <a:t>CONUS and </a:t>
            </a:r>
            <a:r>
              <a:rPr lang="en-US" sz="2800" dirty="0" err="1">
                <a:effectLst/>
              </a:rPr>
              <a:t>mesoscale</a:t>
            </a:r>
            <a:r>
              <a:rPr lang="en-US" sz="2800" dirty="0">
                <a:effectLst/>
              </a:rPr>
              <a:t>), Hurricane Katrina, band differences, a </a:t>
            </a:r>
            <a:r>
              <a:rPr lang="en-US" sz="2800" dirty="0" smtClean="0">
                <a:effectLst/>
              </a:rPr>
              <a:t>WES </a:t>
            </a:r>
            <a:r>
              <a:rPr lang="en-US" sz="2800" dirty="0" smtClean="0">
                <a:effectLst/>
              </a:rPr>
              <a:t>(Weather Event Simulator) guide</a:t>
            </a:r>
            <a:r>
              <a:rPr lang="en-US" sz="2800" dirty="0">
                <a:effectLst/>
              </a:rPr>
              <a:t>, </a:t>
            </a:r>
            <a:r>
              <a:rPr lang="en-US" sz="2800" dirty="0" smtClean="0">
                <a:effectLst/>
              </a:rPr>
              <a:t>etc.</a:t>
            </a:r>
            <a:endParaRPr lang="en-US" sz="2800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07688"/>
            <a:ext cx="2895600" cy="3769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" descr="C:\SAT\Users\tims\Documents\gifs\Kaba\katrina-awip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2"/>
          <a:stretch/>
        </p:blipFill>
        <p:spPr bwMode="auto">
          <a:xfrm>
            <a:off x="228600" y="2895600"/>
            <a:ext cx="546564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553200"/>
            <a:ext cx="7876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http://cimss.ssec.wisc.edu/goes/abi/loops/WES_for_GOES-R_ABI_2011_Version.pdf</a:t>
            </a:r>
          </a:p>
        </p:txBody>
      </p:sp>
    </p:spTree>
    <p:extLst>
      <p:ext uri="{BB962C8B-B14F-4D97-AF65-F5344CB8AC3E}">
        <p14:creationId xmlns:p14="http://schemas.microsoft.com/office/powerpoint/2010/main" val="363073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610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Near </a:t>
            </a:r>
            <a:r>
              <a:rPr lang="en-US" sz="4000" dirty="0" err="1" smtClean="0">
                <a:solidFill>
                  <a:srgbClr val="FFFF00"/>
                </a:solidFill>
              </a:rPr>
              <a:t>Realtime</a:t>
            </a:r>
            <a:r>
              <a:rPr lang="en-US" sz="4000" dirty="0" smtClean="0">
                <a:solidFill>
                  <a:srgbClr val="FFFF00"/>
                </a:solidFill>
              </a:rPr>
              <a:t> WRF </a:t>
            </a:r>
            <a:r>
              <a:rPr lang="en-US" sz="4000" dirty="0" err="1" smtClean="0">
                <a:solidFill>
                  <a:srgbClr val="FFFF00"/>
                </a:solidFill>
              </a:rPr>
              <a:t>Chem</a:t>
            </a:r>
            <a:r>
              <a:rPr lang="en-US" sz="4000" dirty="0" smtClean="0">
                <a:solidFill>
                  <a:srgbClr val="FFFF00"/>
                </a:solidFill>
              </a:rPr>
              <a:t> ABI runs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10515600" cy="4525963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http://cimss.ssec.wisc.edu/goes_r/proving-ground/wrf_chem_abi/wrf_chem_abi.html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68656" cy="4658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81" y="2362200"/>
            <a:ext cx="598141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rad\Documents\Work\Attachments\jan_02\MOORE_2013_05_20_WRFvsCRTM_ABI_Z_SCATTER_tp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:\Users\Brad\Documents\Work\Attachments\jan_02\MOORE_V1_2013_05_21_00UTC_3PANELS_GEOCAT_WRF_TP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30905" cy="68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black"/>
                </a:solidFill>
              </a:rPr>
              <a:t>Synthetic Retrieval</a:t>
            </a:r>
            <a:endParaRPr lang="en-US" b="1" i="1" u="sng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black"/>
                </a:solidFill>
              </a:rPr>
              <a:t>Truth</a:t>
            </a:r>
            <a:endParaRPr lang="en-US" b="1" i="1" u="sng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black"/>
                </a:solidFill>
              </a:rPr>
              <a:t>Synthetic Retrieval - Truth</a:t>
            </a:r>
            <a:endParaRPr lang="en-US" b="1" i="1" u="sng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4267200" y="246906"/>
            <a:ext cx="470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(TPW) Validation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909154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Background/Instrument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8 to 16 spectral bands, </a:t>
            </a:r>
            <a:r>
              <a:rPr lang="en-US" dirty="0">
                <a:solidFill>
                  <a:schemeClr val="bg1"/>
                </a:solidFill>
              </a:rPr>
              <a:t>scan </a:t>
            </a:r>
            <a:r>
              <a:rPr lang="en-US" dirty="0">
                <a:solidFill>
                  <a:schemeClr val="bg1"/>
                </a:solidFill>
              </a:rPr>
              <a:t>options,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Simulations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triplets</a:t>
            </a:r>
            <a:r>
              <a:rPr lang="en-US" dirty="0">
                <a:solidFill>
                  <a:schemeClr val="bg1"/>
                </a:solidFill>
              </a:rPr>
              <a:t>, WES, WRF </a:t>
            </a:r>
            <a:r>
              <a:rPr lang="en-US" dirty="0" err="1" smtClean="0">
                <a:solidFill>
                  <a:schemeClr val="bg1"/>
                </a:solidFill>
              </a:rPr>
              <a:t>Chem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NSSL-WRF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Education/Training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COMET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VISIT,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Weighting  Functions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webapps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papers,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conferences, web pages, short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courses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Other </a:t>
            </a:r>
            <a:r>
              <a:rPr lang="en-US" dirty="0" smtClean="0">
                <a:solidFill>
                  <a:schemeClr val="bg1"/>
                </a:solidFill>
              </a:rPr>
              <a:t>sensors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AVIRIS,</a:t>
            </a:r>
            <a:r>
              <a:rPr lang="en-US" dirty="0">
                <a:solidFill>
                  <a:schemeClr val="bg1"/>
                </a:solidFill>
              </a:rPr>
              <a:t> MAS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MODIS, SEVIRI, VIIRS,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AHI, and SRSOR (GOES-14)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30" y="2133600"/>
            <a:ext cx="351692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2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3581400" y="4114800"/>
            <a:ext cx="12954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472" y="6183868"/>
            <a:ext cx="36343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http://cimss.ssec.wisc.edu/wxfest/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6EEE5-D0D9-40F7-908D-62EC4745F6F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5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13" y="0"/>
            <a:ext cx="6300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81200" y="5943600"/>
            <a:ext cx="70812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http://cimss.ssec.wisc.edu/goes/applets/overview.html</a:t>
            </a:r>
          </a:p>
        </p:txBody>
      </p:sp>
      <p:sp>
        <p:nvSpPr>
          <p:cNvPr id="4" name="Oval 3"/>
          <p:cNvSpPr/>
          <p:nvPr/>
        </p:nvSpPr>
        <p:spPr>
          <a:xfrm>
            <a:off x="2286000" y="914400"/>
            <a:ext cx="12954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7630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Background/Instrument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8 to 16 spectral bands, </a:t>
            </a:r>
            <a:r>
              <a:rPr lang="en-US" dirty="0">
                <a:solidFill>
                  <a:schemeClr val="bg1"/>
                </a:solidFill>
              </a:rPr>
              <a:t>scan </a:t>
            </a:r>
            <a:r>
              <a:rPr lang="en-US" dirty="0" smtClean="0">
                <a:solidFill>
                  <a:schemeClr val="bg1"/>
                </a:solidFill>
              </a:rPr>
              <a:t>options,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etc.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Simulations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triplets</a:t>
            </a:r>
            <a:r>
              <a:rPr lang="en-US" dirty="0">
                <a:solidFill>
                  <a:schemeClr val="bg1"/>
                </a:solidFill>
              </a:rPr>
              <a:t>, WES, WRF </a:t>
            </a:r>
            <a:r>
              <a:rPr lang="en-US" dirty="0" err="1" smtClean="0">
                <a:solidFill>
                  <a:schemeClr val="bg1"/>
                </a:solidFill>
              </a:rPr>
              <a:t>Chem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NSSL-WRF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Education/Training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COMET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VISIT,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Weighting  Functions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webapps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papers,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conferences, web pages, short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courses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Other </a:t>
            </a:r>
            <a:r>
              <a:rPr lang="en-US" dirty="0" smtClean="0">
                <a:solidFill>
                  <a:schemeClr val="bg1"/>
                </a:solidFill>
              </a:rPr>
              <a:t>sensors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AVIRIS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MAS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MODIS, SEVIRI, VIIRS,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AHI, and SRSOR (GOES-14)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30" y="2133600"/>
            <a:ext cx="351692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4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13" y="0"/>
            <a:ext cx="6300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5943600"/>
            <a:ext cx="70812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http://cimss.ssec.wisc.edu/goes/applets/overview.html</a:t>
            </a:r>
          </a:p>
        </p:txBody>
      </p:sp>
    </p:spTree>
    <p:extLst>
      <p:ext uri="{BB962C8B-B14F-4D97-AF65-F5344CB8AC3E}">
        <p14:creationId xmlns:p14="http://schemas.microsoft.com/office/powerpoint/2010/main" val="18320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2286000" y="914400"/>
            <a:ext cx="1295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5943600"/>
            <a:ext cx="70812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http://cimss.ssec.wisc.edu/goes/applets/overview.html</a:t>
            </a:r>
          </a:p>
        </p:txBody>
      </p:sp>
    </p:spTree>
    <p:extLst>
      <p:ext uri="{BB962C8B-B14F-4D97-AF65-F5344CB8AC3E}">
        <p14:creationId xmlns:p14="http://schemas.microsoft.com/office/powerpoint/2010/main" val="194001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-webapp_bandapp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9144000" cy="66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67000" y="533400"/>
            <a:ext cx="6444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cimss.ssec.wisc.edu/goes/webapps/bandapp/overview.html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33800" y="2057400"/>
            <a:ext cx="3505200" cy="2362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-webapp_bandapp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9144000" cy="66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1143000" y="1828800"/>
            <a:ext cx="2438400" cy="1828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67000" y="533400"/>
            <a:ext cx="6444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cimss.ssec.wisc.edu/goes/webapps/bandapp/overview.html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7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-webapp_bandapp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0"/>
            <a:ext cx="8569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2895600" y="5562600"/>
            <a:ext cx="14478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67000" y="381000"/>
            <a:ext cx="6444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cimss.ssec.wisc.edu/goes/webapps/bandapp/overview.html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-webapp_bandapp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0"/>
            <a:ext cx="8569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91000" y="388620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Land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381000"/>
            <a:ext cx="6444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cimss.ssec.wisc.edu/goes/webapps/bandapp/overview.html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8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-webapp_bandapp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0"/>
            <a:ext cx="8569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67000" y="381000"/>
            <a:ext cx="6444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cimss.ssec.wisc.edu/goes/webapps/bandapp/overview.html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373380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Cloud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7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0" y="0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ABI Band Fact Sheets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838200"/>
            <a:ext cx="7743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http://www.goes-r.gov/education/ABI-bands-quick-info.html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3916326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51170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band introduced each month.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914400"/>
            <a:ext cx="8475663" cy="56086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Background/Instrument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8 to 16 spectral bands, </a:t>
            </a:r>
            <a:r>
              <a:rPr lang="en-US" dirty="0">
                <a:solidFill>
                  <a:schemeClr val="bg1"/>
                </a:solidFill>
              </a:rPr>
              <a:t>scan </a:t>
            </a:r>
            <a:r>
              <a:rPr lang="en-US" dirty="0">
                <a:solidFill>
                  <a:schemeClr val="bg1"/>
                </a:solidFill>
              </a:rPr>
              <a:t>options,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Simulations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triplets</a:t>
            </a:r>
            <a:r>
              <a:rPr lang="en-US" dirty="0">
                <a:solidFill>
                  <a:schemeClr val="bg1"/>
                </a:solidFill>
              </a:rPr>
              <a:t>, WES, WRF </a:t>
            </a:r>
            <a:r>
              <a:rPr lang="en-US" dirty="0" err="1" smtClean="0">
                <a:solidFill>
                  <a:schemeClr val="bg1"/>
                </a:solidFill>
              </a:rPr>
              <a:t>Chem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NSSL-WRF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Education/Training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COMET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VISIT,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Weighting Functions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webapps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papers,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conferences, web pages, short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courses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Other </a:t>
            </a:r>
            <a:r>
              <a:rPr lang="en-US" dirty="0" smtClean="0">
                <a:solidFill>
                  <a:srgbClr val="FFFF00"/>
                </a:solidFill>
              </a:rPr>
              <a:t>sensors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AVIRIS,</a:t>
            </a:r>
            <a:r>
              <a:rPr lang="en-US" dirty="0">
                <a:solidFill>
                  <a:schemeClr val="bg1"/>
                </a:solidFill>
              </a:rPr>
              <a:t> MAS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MODIS, SEVIRI, VIIRS,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AHI, and SRSOR (GOES-14)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30" y="2133600"/>
            <a:ext cx="351692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2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MODIS Airborne Simulator (MAS)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April 26, 1996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362200"/>
            <a:ext cx="9143997" cy="3047999"/>
          </a:xfrm>
        </p:spPr>
      </p:pic>
      <p:sp>
        <p:nvSpPr>
          <p:cNvPr id="5" name="Rectangle 4"/>
          <p:cNvSpPr/>
          <p:nvPr/>
        </p:nvSpPr>
        <p:spPr>
          <a:xfrm>
            <a:off x="3200400" y="5653053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Note the cirrus clouds in the center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9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763000" cy="4648200"/>
          </a:xfrm>
        </p:spPr>
        <p:txBody>
          <a:bodyPr/>
          <a:lstStyle/>
          <a:p>
            <a:pPr algn="l" eaLnBrk="1" hangingPunct="1"/>
            <a:r>
              <a:rPr lang="en-US" sz="1400" smtClean="0">
                <a:solidFill>
                  <a:schemeClr val="bg1"/>
                </a:solidFill>
              </a:rPr>
              <a:t>1   0.52 – 0.72	</a:t>
            </a:r>
            <a:r>
              <a:rPr lang="en-US" sz="1400" b="1" smtClean="0">
                <a:solidFill>
                  <a:schemeClr val="bg1"/>
                </a:solidFill>
              </a:rPr>
              <a:t>0.62</a:t>
            </a:r>
            <a:r>
              <a:rPr lang="en-US" sz="1400" smtClean="0">
                <a:solidFill>
                  <a:schemeClr val="bg1"/>
                </a:solidFill>
              </a:rPr>
              <a:t>	Visible		Daytime clouds, fog 	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	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8   1.3 – 1.9	</a:t>
            </a:r>
            <a:r>
              <a:rPr lang="en-US" sz="1400" b="1" smtClean="0">
                <a:solidFill>
                  <a:schemeClr val="bg1"/>
                </a:solidFill>
              </a:rPr>
              <a:t>1.6</a:t>
            </a:r>
            <a:r>
              <a:rPr lang="en-US" sz="1400" smtClean="0">
                <a:solidFill>
                  <a:schemeClr val="bg1"/>
                </a:solidFill>
              </a:rPr>
              <a:t>	Near IR		Daytime clouds/snow, water/ice clouds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/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2   3.8  –  4.0 	</a:t>
            </a:r>
            <a:r>
              <a:rPr lang="en-US" sz="1400" b="1" smtClean="0">
                <a:solidFill>
                  <a:schemeClr val="bg1"/>
                </a:solidFill>
              </a:rPr>
              <a:t>3.9</a:t>
            </a:r>
            <a:r>
              <a:rPr lang="en-US" sz="1400" smtClean="0">
                <a:solidFill>
                  <a:schemeClr val="bg1"/>
                </a:solidFill>
              </a:rPr>
              <a:t>	Shortwave IR	Nighttime low clouds, fog, fire detection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/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3   6.5  –  7.0	</a:t>
            </a:r>
            <a:r>
              <a:rPr lang="en-US" sz="1400" b="1" smtClean="0">
                <a:solidFill>
                  <a:schemeClr val="bg1"/>
                </a:solidFill>
              </a:rPr>
              <a:t>6.75</a:t>
            </a:r>
            <a:r>
              <a:rPr lang="en-US" sz="1400" smtClean="0">
                <a:solidFill>
                  <a:schemeClr val="bg1"/>
                </a:solidFill>
              </a:rPr>
              <a:t>	Water Vapor 1	Upper tropospheric flow, winds 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/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6   7.0  –  7.5	</a:t>
            </a:r>
            <a:r>
              <a:rPr lang="en-US" sz="1400" b="1" smtClean="0">
                <a:solidFill>
                  <a:schemeClr val="bg1"/>
                </a:solidFill>
              </a:rPr>
              <a:t>7.25</a:t>
            </a:r>
            <a:r>
              <a:rPr lang="en-US" sz="1400" smtClean="0">
                <a:solidFill>
                  <a:schemeClr val="bg1"/>
                </a:solidFill>
              </a:rPr>
              <a:t>	Water Vapor 2	Mid tropospheric flow, winds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						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4  10.2 – 11.2	</a:t>
            </a:r>
            <a:r>
              <a:rPr lang="en-US" sz="1400" b="1" smtClean="0">
                <a:solidFill>
                  <a:schemeClr val="bg1"/>
                </a:solidFill>
              </a:rPr>
              <a:t>10.7</a:t>
            </a:r>
            <a:r>
              <a:rPr lang="en-US" sz="1400" smtClean="0">
                <a:solidFill>
                  <a:schemeClr val="bg1"/>
                </a:solidFill>
              </a:rPr>
              <a:t>	IR Window 3	Clouds, low-level water vapor, fog, winds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/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5   11.5 – 12.5 	</a:t>
            </a:r>
            <a:r>
              <a:rPr lang="en-US" sz="1400" b="1" smtClean="0">
                <a:solidFill>
                  <a:schemeClr val="bg1"/>
                </a:solidFill>
              </a:rPr>
              <a:t>12.0</a:t>
            </a:r>
            <a:r>
              <a:rPr lang="en-US" sz="1400" smtClean="0">
                <a:solidFill>
                  <a:schemeClr val="bg1"/>
                </a:solidFill>
              </a:rPr>
              <a:t>	IR Window 4	Low-level water vapor, volcanic ash			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7   13.2 – 13.8	</a:t>
            </a:r>
            <a:r>
              <a:rPr lang="en-US" sz="1400" b="1" smtClean="0">
                <a:solidFill>
                  <a:schemeClr val="bg1"/>
                </a:solidFill>
              </a:rPr>
              <a:t>13.5</a:t>
            </a:r>
            <a:r>
              <a:rPr lang="en-US" sz="1400" smtClean="0">
                <a:solidFill>
                  <a:schemeClr val="bg1"/>
                </a:solidFill>
              </a:rPr>
              <a:t>	Carbon Dioxide	Cloud-top parameters, heights for winds</a:t>
            </a:r>
            <a:r>
              <a:rPr lang="en-US" sz="1400" smtClean="0">
                <a:solidFill>
                  <a:schemeClr val="tx1"/>
                </a:solidFill>
              </a:rPr>
              <a:t>		</a:t>
            </a:r>
            <a:endParaRPr lang="en-US" sz="1800" smtClean="0">
              <a:solidFill>
                <a:schemeClr val="tx1"/>
              </a:solidFill>
            </a:endParaRP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3886200" y="0"/>
            <a:ext cx="1360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ABI - 8 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381000" y="574675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srgbClr val="FFFFFF"/>
                </a:solidFill>
                <a:latin typeface="Times New Roman" pitchFamily="18" charset="0"/>
              </a:rPr>
              <a:t>#</a:t>
            </a:r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        </a:t>
            </a:r>
            <a:r>
              <a:rPr lang="en-US" u="sng">
                <a:solidFill>
                  <a:srgbClr val="FFFFFF"/>
                </a:solidFill>
                <a:latin typeface="Times New Roman" pitchFamily="18" charset="0"/>
              </a:rPr>
              <a:t>Wavelengths		Description</a:t>
            </a:r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	</a:t>
            </a:r>
            <a:r>
              <a:rPr lang="en-US" u="sng">
                <a:solidFill>
                  <a:srgbClr val="FFFFFF"/>
                </a:solidFill>
                <a:latin typeface="Times New Roman" pitchFamily="18" charset="0"/>
              </a:rPr>
              <a:t>Primary Use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  </a:t>
            </a:r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Range  (</a:t>
            </a:r>
            <a:r>
              <a:rPr lang="en-US" sz="16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m)        Center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  </a:t>
            </a: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838200" y="5334000"/>
            <a:ext cx="7473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00"/>
                </a:solidFill>
              </a:rPr>
              <a:t>ABI – circa 1999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00"/>
                </a:solidFill>
              </a:rPr>
              <a:t>(8 total bands, most spectrally wide)</a:t>
            </a:r>
          </a:p>
        </p:txBody>
      </p:sp>
      <p:sp>
        <p:nvSpPr>
          <p:cNvPr id="14029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3EED7D-1667-4518-B8C4-DE0B2BDB6C08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_I_Lan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0.47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0.52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3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0.64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6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4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0.86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8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5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1.6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6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2.3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7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7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3.9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8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6.2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9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6.9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0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7.3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ABI bands 1-6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9508" name="Picture 4" descr="abi_bams_table_1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3" y="1433513"/>
            <a:ext cx="849788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28EBCB-889B-463F-896E-E77783223DB6}" type="slidenum">
              <a:rPr 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219200" y="5638800"/>
            <a:ext cx="6705600" cy="935713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6 visible or near infrared bands on the ABI, compared to only one on today’s imager 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9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1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8.6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2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9.6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3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10.4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0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4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11.2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5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12.4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6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13.3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854005"/>
            <a:ext cx="92320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3"/>
              </a:rPr>
              <a:t>www.jma.go.jp/jma/jma-eng/satellite/news.html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cimss.ssec.wisc.edu/goes/blog/archives/category/himawari-8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  <a:hlinkClick r:id="rId5"/>
              </a:rPr>
              <a:t>http</a:t>
            </a:r>
            <a:r>
              <a:rPr lang="en-US" sz="2000" dirty="0">
                <a:solidFill>
                  <a:schemeClr val="bg1"/>
                </a:solidFill>
                <a:hlinkClick r:id="rId5"/>
              </a:rPr>
              <a:t>://</a:t>
            </a:r>
            <a:r>
              <a:rPr lang="en-US" sz="2000" dirty="0" smtClean="0">
                <a:solidFill>
                  <a:schemeClr val="bg1"/>
                </a:solidFill>
                <a:hlinkClick r:id="rId5"/>
              </a:rPr>
              <a:t>cimss.ssec.wisc.edu/goes/webapps/bandapp/overview_ahi_first_light.html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4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</a:rPr>
              <a:t>GOES-14 </a:t>
            </a:r>
            <a:r>
              <a:rPr lang="en-US" sz="2700" b="1" dirty="0">
                <a:solidFill>
                  <a:srgbClr val="FFFF00"/>
                </a:solidFill>
              </a:rPr>
              <a:t>Super Rapid Scan Operations to Prepare for </a:t>
            </a:r>
            <a:r>
              <a:rPr lang="en-US" sz="2700" b="1" dirty="0" smtClean="0">
                <a:solidFill>
                  <a:srgbClr val="FFFF00"/>
                </a:solidFill>
              </a:rPr>
              <a:t>GOES-R (SRSOR)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495800" cy="511238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SRSOR plans for 2015 </a:t>
            </a:r>
            <a:r>
              <a:rPr lang="en-US" sz="2000" dirty="0">
                <a:solidFill>
                  <a:schemeClr val="bg1"/>
                </a:solidFill>
              </a:rPr>
              <a:t>include May </a:t>
            </a:r>
            <a:r>
              <a:rPr lang="en-US" sz="2000" dirty="0" smtClean="0">
                <a:solidFill>
                  <a:schemeClr val="bg1"/>
                </a:solidFill>
              </a:rPr>
              <a:t>18-June </a:t>
            </a:r>
            <a:r>
              <a:rPr lang="en-US" sz="2000" dirty="0">
                <a:solidFill>
                  <a:schemeClr val="bg1"/>
                </a:solidFill>
              </a:rPr>
              <a:t>12, and August </a:t>
            </a:r>
            <a:r>
              <a:rPr lang="en-US" sz="2000" dirty="0" smtClean="0">
                <a:solidFill>
                  <a:schemeClr val="bg1"/>
                </a:solidFill>
              </a:rPr>
              <a:t>10-22: </a:t>
            </a:r>
          </a:p>
          <a:p>
            <a:pPr marL="457200" lvl="1" indent="0">
              <a:buNone/>
              <a:defRPr/>
            </a:pPr>
            <a:r>
              <a:rPr lang="en-US" sz="1400" dirty="0">
                <a:solidFill>
                  <a:schemeClr val="bg1"/>
                </a:solidFill>
                <a:hlinkClick r:id="rId2"/>
              </a:rPr>
              <a:t>http://</a:t>
            </a:r>
            <a:r>
              <a:rPr lang="en-US" sz="1400" dirty="0" smtClean="0">
                <a:solidFill>
                  <a:schemeClr val="bg1"/>
                </a:solidFill>
                <a:hlinkClick r:id="rId2"/>
              </a:rPr>
              <a:t>cimss.ssec.wisc.edu/goes/srsor2015/GOES-14_SRSOR.html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457200" lvl="1" indent="0"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 lvl="1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Data during parts of 2012 (Hurricane Sandy, convection), 2013 (CA Rim Fire, convection) and 2014 (Hurricane Marie, convection): 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3"/>
              </a:rPr>
              <a:t>http://cimss.ssec.wisc.edu/goes/srsor/GOES-14_SRSOR.html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4"/>
              </a:rPr>
              <a:t>http</a:t>
            </a:r>
            <a:r>
              <a:rPr lang="en-US" sz="1400" i="1" dirty="0">
                <a:solidFill>
                  <a:schemeClr val="bg1"/>
                </a:solidFill>
                <a:hlinkClick r:id="rId4"/>
              </a:rPr>
              <a:t>://</a:t>
            </a:r>
            <a:r>
              <a:rPr lang="en-US" sz="1400" i="1" dirty="0" smtClean="0">
                <a:solidFill>
                  <a:schemeClr val="bg1"/>
                </a:solidFill>
                <a:hlinkClick r:id="rId4"/>
              </a:rPr>
              <a:t>cimss.ssec.wisc.edu/goes/srsor2013/GOES-14_SRSOR.html</a:t>
            </a:r>
            <a:endParaRPr lang="en-US" sz="1400" i="1" dirty="0" smtClean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>
                <a:solidFill>
                  <a:schemeClr val="bg1"/>
                </a:solidFill>
                <a:hlinkClick r:id="rId5"/>
              </a:rPr>
              <a:t>http://</a:t>
            </a:r>
            <a:r>
              <a:rPr lang="en-US" sz="1400" i="1" dirty="0" smtClean="0">
                <a:solidFill>
                  <a:schemeClr val="bg1"/>
                </a:solidFill>
                <a:hlinkClick r:id="rId5"/>
              </a:rPr>
              <a:t>cimss.ssec.wisc.edu/goes/srsor2014/GOES-14_SRSOR.html</a:t>
            </a:r>
            <a:r>
              <a:rPr lang="en-US" sz="2000" i="1" dirty="0" smtClean="0">
                <a:solidFill>
                  <a:schemeClr val="bg1"/>
                </a:solidFill>
              </a:rPr>
              <a:t/>
            </a:r>
            <a:br>
              <a:rPr lang="en-US" sz="2000" i="1" dirty="0" smtClean="0">
                <a:solidFill>
                  <a:schemeClr val="bg1"/>
                </a:solidFill>
              </a:rPr>
            </a:br>
            <a:endParaRPr lang="en-US" sz="1000" i="1" dirty="0">
              <a:solidFill>
                <a:schemeClr val="bg1"/>
              </a:solidFill>
            </a:endParaRP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GOES-14 provided very unique data and offered a glimpse into the possibilities that will be provided by the ABI on GOES-R in one minute </a:t>
            </a:r>
            <a:r>
              <a:rPr lang="en-US" sz="2000" dirty="0" err="1">
                <a:solidFill>
                  <a:schemeClr val="bg1"/>
                </a:solidFill>
              </a:rPr>
              <a:t>mesoscale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imagery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59436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GOES-14 visible image showing rapid convective development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00200"/>
            <a:ext cx="4343400" cy="4343400"/>
          </a:xfrm>
        </p:spPr>
      </p:pic>
    </p:spTree>
    <p:extLst>
      <p:ext uri="{BB962C8B-B14F-4D97-AF65-F5344CB8AC3E}">
        <p14:creationId xmlns:p14="http://schemas.microsoft.com/office/powerpoint/2010/main" val="235820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245099" y="1542542"/>
            <a:ext cx="3581399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56310" y="2671928"/>
            <a:ext cx="363288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information visit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www.goes-r.gov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F8BBB978-F783-4560-B5F8-459943D3045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610" y="5005097"/>
            <a:ext cx="1476375" cy="94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55"/>
          <a:stretch/>
        </p:blipFill>
        <p:spPr>
          <a:xfrm>
            <a:off x="-2" y="0"/>
            <a:ext cx="5020585" cy="6871581"/>
          </a:xfrm>
          <a:prstGeom prst="rect">
            <a:avLst/>
          </a:prstGeom>
        </p:spPr>
      </p:pic>
      <p:pic>
        <p:nvPicPr>
          <p:cNvPr id="8" name="Picture 7" descr="GOES-R_log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35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ABI bands 7-16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157700" name="Group 4"/>
          <p:cNvGrpSpPr>
            <a:grpSpLocks/>
          </p:cNvGrpSpPr>
          <p:nvPr/>
        </p:nvGrpSpPr>
        <p:grpSpPr bwMode="auto">
          <a:xfrm>
            <a:off x="314325" y="609600"/>
            <a:ext cx="8505825" cy="5648325"/>
            <a:chOff x="198" y="612"/>
            <a:chExt cx="5358" cy="3558"/>
          </a:xfrm>
        </p:grpSpPr>
        <p:pic>
          <p:nvPicPr>
            <p:cNvPr id="157702" name="Picture 5" descr="abi_bams_table_7_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612"/>
              <a:ext cx="5353" cy="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703" name="Picture 6" descr="abi_bams_table_1_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0908"/>
            <a:stretch>
              <a:fillRect/>
            </a:stretch>
          </p:blipFill>
          <p:spPr bwMode="auto">
            <a:xfrm>
              <a:off x="198" y="3690"/>
              <a:ext cx="535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770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99CAF7-4641-4713-8BBE-B68DDA858D14}" type="slidenum">
              <a:rPr 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314325" y="6248400"/>
            <a:ext cx="8505825" cy="609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10 infrared bands on the ABI, compared to four on today’s imager 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77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76200"/>
            <a:ext cx="7543800" cy="1143000"/>
          </a:xfrm>
        </p:spPr>
        <p:txBody>
          <a:bodyPr/>
          <a:lstStyle/>
          <a:p>
            <a:r>
              <a:rPr lang="en-US" u="sng" dirty="0" smtClean="0"/>
              <a:t>Baseline</a:t>
            </a:r>
            <a:r>
              <a:rPr lang="en-US" dirty="0" smtClean="0"/>
              <a:t> ABI Scan Modes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83" y="1219200"/>
            <a:ext cx="4778217" cy="434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497244-FA3C-4012-968F-09C273D16AE7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397" y="3482483"/>
            <a:ext cx="3505200" cy="264837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534561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Scan mode (3) or ‘flex mode’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- Full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every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15 minutes + 5 min CONUS </a:t>
            </a:r>
            <a:endParaRPr lang="en-US" sz="2000" b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    + 1-min </a:t>
            </a:r>
            <a:r>
              <a:rPr lang="en-US" sz="2000" b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mesoscales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(2 locations). 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[Scan mode (4) or ‘Continuous Full Disk’ (CFD) is a full disk every 5 min]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pic>
        <p:nvPicPr>
          <p:cNvPr id="9" name="Picture 8" descr="GOES-R_ABI_TBB_b16_75W_CONUS_new_conus_2005_0604_2000UTC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b="12222"/>
          <a:stretch/>
        </p:blipFill>
        <p:spPr>
          <a:xfrm>
            <a:off x="5029200" y="1066800"/>
            <a:ext cx="3927397" cy="226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9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6412468"/>
            <a:ext cx="19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Covers 15 minutes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638800"/>
            <a:ext cx="6030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“White space” represents time the instrument is not scanning.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Mode 3 is the ‘flex’ mode.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Baseline </a:t>
            </a:r>
            <a:r>
              <a:rPr lang="en-US" dirty="0" smtClean="0"/>
              <a:t>Mode 3 “Time-Time” chart</a:t>
            </a:r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5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Baseline</a:t>
            </a:r>
            <a:r>
              <a:rPr lang="en-US" dirty="0" smtClean="0"/>
              <a:t> Time-Time Mode 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5638800"/>
            <a:ext cx="496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This is the Continuous Full Disk (every 5 min) mode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6412468"/>
            <a:ext cx="19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Covers 15 minutes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Exploratory ABI Scan </a:t>
            </a:r>
            <a:r>
              <a:rPr lang="en-US" dirty="0" smtClean="0">
                <a:solidFill>
                  <a:srgbClr val="FFFF00"/>
                </a:solidFill>
                <a:latin typeface="Calibri"/>
              </a:rPr>
              <a:t>Modes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947738"/>
            <a:ext cx="85344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At some point, other ABI scan mode could be possible. Although, this requires an upgrade to the ground system. </a:t>
            </a:r>
          </a:p>
          <a:p>
            <a:pPr marL="400050" lvl="1" indent="0" eaLnBrk="1" hangingPunct="1"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-    The </a:t>
            </a:r>
            <a:r>
              <a:rPr lang="en-US" sz="2000" dirty="0">
                <a:solidFill>
                  <a:srgbClr val="FFFFFF"/>
                </a:solidFill>
              </a:rPr>
              <a:t>ABI instrument is capable of supporting other scan modes.</a:t>
            </a:r>
          </a:p>
          <a:p>
            <a:pPr marL="0" indent="0" eaLnBrk="1" hangingPunct="1">
              <a:buFontTx/>
              <a:buNone/>
              <a:defRPr/>
            </a:pPr>
            <a:endParaRPr lang="en-US" sz="10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Use </a:t>
            </a:r>
            <a:r>
              <a:rPr lang="en-US" sz="2800" dirty="0">
                <a:solidFill>
                  <a:srgbClr val="FFFFFF"/>
                </a:solidFill>
              </a:rPr>
              <a:t>the ‘white space</a:t>
            </a:r>
            <a:r>
              <a:rPr lang="en-US" sz="2800" dirty="0" smtClean="0">
                <a:solidFill>
                  <a:srgbClr val="FFFFFF"/>
                </a:solidFill>
              </a:rPr>
              <a:t>’ (or idle time) </a:t>
            </a:r>
            <a:r>
              <a:rPr lang="en-US" sz="2800" dirty="0">
                <a:solidFill>
                  <a:srgbClr val="FFFFFF"/>
                </a:solidFill>
              </a:rPr>
              <a:t>of when the ABI instrument is not scanning in mode 3 (‘flex</a:t>
            </a:r>
            <a:r>
              <a:rPr lang="en-US" sz="2800" dirty="0" smtClean="0">
                <a:solidFill>
                  <a:srgbClr val="FFFFFF"/>
                </a:solidFill>
              </a:rPr>
              <a:t>’): 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increase </a:t>
            </a:r>
            <a:r>
              <a:rPr lang="en-US" sz="2400" dirty="0">
                <a:solidFill>
                  <a:srgbClr val="FFFFFF"/>
                </a:solidFill>
              </a:rPr>
              <a:t>to an ‘extended </a:t>
            </a:r>
            <a:r>
              <a:rPr lang="en-US" sz="2400" dirty="0" smtClean="0">
                <a:solidFill>
                  <a:srgbClr val="FFFFFF"/>
                </a:solidFill>
              </a:rPr>
              <a:t>(larger) CONUS</a:t>
            </a:r>
            <a:r>
              <a:rPr lang="en-US" sz="2400" dirty="0">
                <a:solidFill>
                  <a:srgbClr val="FFFFFF"/>
                </a:solidFill>
              </a:rPr>
              <a:t>’ image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marL="457200" lvl="1" indent="0" eaLnBrk="1" hangingPunct="1">
              <a:buNone/>
              <a:defRPr/>
            </a:pPr>
            <a:r>
              <a:rPr lang="en-US" sz="2400" dirty="0">
                <a:solidFill>
                  <a:srgbClr val="FFFFFF"/>
                </a:solidFill>
              </a:rPr>
              <a:t>o</a:t>
            </a:r>
            <a:r>
              <a:rPr lang="en-US" sz="2400" dirty="0" smtClean="0">
                <a:solidFill>
                  <a:srgbClr val="FFFFFF"/>
                </a:solidFill>
              </a:rPr>
              <a:t>r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Consider a full disk scan every 10 </a:t>
            </a:r>
            <a:r>
              <a:rPr lang="en-US" sz="2400" dirty="0" smtClean="0">
                <a:solidFill>
                  <a:srgbClr val="FFFFFF"/>
                </a:solidFill>
              </a:rPr>
              <a:t>min, along </a:t>
            </a:r>
            <a:r>
              <a:rPr lang="en-US" sz="2400" dirty="0" smtClean="0">
                <a:solidFill>
                  <a:srgbClr val="FFFFFF"/>
                </a:solidFill>
              </a:rPr>
              <a:t>with CONUS and </a:t>
            </a:r>
            <a:r>
              <a:rPr lang="en-US" sz="2400" dirty="0" err="1" smtClean="0">
                <a:solidFill>
                  <a:srgbClr val="FFFFFF"/>
                </a:solidFill>
              </a:rPr>
              <a:t>meso</a:t>
            </a:r>
            <a:r>
              <a:rPr lang="en-US" sz="2400" dirty="0" smtClean="0">
                <a:solidFill>
                  <a:srgbClr val="FFFFFF"/>
                </a:solidFill>
              </a:rPr>
              <a:t>-scale </a:t>
            </a:r>
            <a:r>
              <a:rPr lang="en-US" sz="2400" dirty="0" smtClean="0">
                <a:solidFill>
                  <a:srgbClr val="FFFFFF"/>
                </a:solidFill>
              </a:rPr>
              <a:t>sectors. (under study)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This </a:t>
            </a:r>
            <a:r>
              <a:rPr lang="en-US" sz="2400" dirty="0" smtClean="0">
                <a:solidFill>
                  <a:srgbClr val="FFFFFF"/>
                </a:solidFill>
              </a:rPr>
              <a:t>would </a:t>
            </a:r>
            <a:r>
              <a:rPr lang="en-US" sz="2400" dirty="0" smtClean="0">
                <a:solidFill>
                  <a:srgbClr val="FFFFFF"/>
                </a:solidFill>
              </a:rPr>
              <a:t>sync </a:t>
            </a:r>
            <a:r>
              <a:rPr lang="en-US" sz="2400" dirty="0">
                <a:solidFill>
                  <a:srgbClr val="FFFFFF"/>
                </a:solidFill>
              </a:rPr>
              <a:t>with </a:t>
            </a:r>
            <a:r>
              <a:rPr lang="en-US" sz="2400" dirty="0" smtClean="0">
                <a:solidFill>
                  <a:srgbClr val="FFFFFF"/>
                </a:solidFill>
              </a:rPr>
              <a:t>the geo global </a:t>
            </a:r>
            <a:r>
              <a:rPr lang="en-US" sz="2400" dirty="0">
                <a:solidFill>
                  <a:srgbClr val="FFFFFF"/>
                </a:solidFill>
              </a:rPr>
              <a:t>constellation (EUMETSAT, AHI, AMI, </a:t>
            </a:r>
            <a:r>
              <a:rPr lang="en-US" sz="2400" dirty="0" smtClean="0">
                <a:solidFill>
                  <a:srgbClr val="FFFFFF"/>
                </a:solidFill>
              </a:rPr>
              <a:t>AGRI, etc.).</a:t>
            </a:r>
          </a:p>
          <a:p>
            <a:pPr marL="0" indent="0" eaLnBrk="1" hangingPunct="1">
              <a:buFontTx/>
              <a:buNone/>
              <a:defRPr/>
            </a:pP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7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FFFF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984</Words>
  <Application>Microsoft Office PowerPoint</Application>
  <PresentationFormat>On-screen Show (4:3)</PresentationFormat>
  <Paragraphs>218</Paragraphs>
  <Slides>47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2_Office Theme</vt:lpstr>
      <vt:lpstr>2_Default Design</vt:lpstr>
      <vt:lpstr>2_NOAA</vt:lpstr>
      <vt:lpstr>3_Default Design</vt:lpstr>
      <vt:lpstr>4_Office Theme</vt:lpstr>
      <vt:lpstr>1_Default Design</vt:lpstr>
      <vt:lpstr>4_Default Design</vt:lpstr>
      <vt:lpstr>3_NOAA</vt:lpstr>
      <vt:lpstr>Orbit</vt:lpstr>
      <vt:lpstr>Office Theme</vt:lpstr>
      <vt:lpstr>10_Default Design</vt:lpstr>
      <vt:lpstr>5_Office Theme</vt:lpstr>
      <vt:lpstr>PowerPoint Presentation</vt:lpstr>
      <vt:lpstr>Outline</vt:lpstr>
      <vt:lpstr>1   0.52 – 0.72 0.62 Visible  Daytime clouds, fog     8   1.3 – 1.9 1.6 Near IR  Daytime clouds/snow, water/ice clouds  2   3.8  –  4.0  3.9 Shortwave IR Nighttime low clouds, fog, fire detection  3   6.5  –  7.0 6.75 Water Vapor 1 Upper tropospheric flow, winds   6   7.0  –  7.5 7.25 Water Vapor 2 Mid tropospheric flow, winds        4  10.2 – 11.2 10.7 IR Window 3 Clouds, low-level water vapor, fog, winds  5   11.5 – 12.5  12.0 IR Window 4 Low-level water vapor, volcanic ash    7   13.2 – 13.8 13.5 Carbon Dioxide Cloud-top parameters, heights for winds  </vt:lpstr>
      <vt:lpstr>ABI bands 1-6</vt:lpstr>
      <vt:lpstr>ABI bands 7-16</vt:lpstr>
      <vt:lpstr>Baseline ABI Scan Modes</vt:lpstr>
      <vt:lpstr>Baseline Mode 3 “Time-Time” chart</vt:lpstr>
      <vt:lpstr>Baseline Time-Time Mode 4</vt:lpstr>
      <vt:lpstr>PowerPoint Presentation</vt:lpstr>
      <vt:lpstr>Outline</vt:lpstr>
      <vt:lpstr>In ABI FGF (75W)</vt:lpstr>
      <vt:lpstr>In ABI FGF (89.5W)</vt:lpstr>
      <vt:lpstr>In ABI FGF (137W)</vt:lpstr>
      <vt:lpstr>ABI WES </vt:lpstr>
      <vt:lpstr>Near Realtime WRF Chem ABI runs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MODIS Airborne Simulator (MAS) April 26, 1996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GOES-14 Super Rapid Scan Operations to Prepare for GOES-R (SRSOR)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20</cp:revision>
  <dcterms:created xsi:type="dcterms:W3CDTF">2014-12-22T19:45:13Z</dcterms:created>
  <dcterms:modified xsi:type="dcterms:W3CDTF">2014-12-24T19:17:08Z</dcterms:modified>
</cp:coreProperties>
</file>