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2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83" r:id="rId3"/>
    <p:sldMasterId id="2147483697" r:id="rId4"/>
    <p:sldMasterId id="2147483711" r:id="rId5"/>
    <p:sldMasterId id="2147483723" r:id="rId6"/>
    <p:sldMasterId id="2147483737" r:id="rId7"/>
    <p:sldMasterId id="2147483749" r:id="rId8"/>
    <p:sldMasterId id="2147483761" r:id="rId9"/>
    <p:sldMasterId id="2147483775" r:id="rId10"/>
    <p:sldMasterId id="2147483789" r:id="rId11"/>
    <p:sldMasterId id="2147483801" r:id="rId12"/>
    <p:sldMasterId id="2147483815" r:id="rId13"/>
  </p:sldMasterIdLst>
  <p:notesMasterIdLst>
    <p:notesMasterId r:id="rId63"/>
  </p:notesMasterIdLst>
  <p:sldIdLst>
    <p:sldId id="257" r:id="rId14"/>
    <p:sldId id="258" r:id="rId15"/>
    <p:sldId id="272" r:id="rId16"/>
    <p:sldId id="321" r:id="rId17"/>
    <p:sldId id="322" r:id="rId18"/>
    <p:sldId id="259" r:id="rId19"/>
    <p:sldId id="262" r:id="rId20"/>
    <p:sldId id="263" r:id="rId21"/>
    <p:sldId id="264" r:id="rId22"/>
    <p:sldId id="265" r:id="rId23"/>
    <p:sldId id="270" r:id="rId24"/>
    <p:sldId id="311" r:id="rId25"/>
    <p:sldId id="280" r:id="rId26"/>
    <p:sldId id="281" r:id="rId27"/>
    <p:sldId id="282" r:id="rId28"/>
    <p:sldId id="284" r:id="rId29"/>
    <p:sldId id="288" r:id="rId30"/>
    <p:sldId id="287" r:id="rId31"/>
    <p:sldId id="309" r:id="rId32"/>
    <p:sldId id="289" r:id="rId33"/>
    <p:sldId id="290" r:id="rId34"/>
    <p:sldId id="291" r:id="rId35"/>
    <p:sldId id="318" r:id="rId36"/>
    <p:sldId id="313" r:id="rId37"/>
    <p:sldId id="314" r:id="rId38"/>
    <p:sldId id="315" r:id="rId39"/>
    <p:sldId id="316" r:id="rId40"/>
    <p:sldId id="317" r:id="rId41"/>
    <p:sldId id="320" r:id="rId42"/>
    <p:sldId id="310" r:id="rId43"/>
    <p:sldId id="31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271" r:id="rId61"/>
    <p:sldId id="319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-24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61" Type="http://schemas.openxmlformats.org/officeDocument/2006/relationships/slide" Target="slides/slide4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tableStyles" Target="tableStyle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63A4EA-EC85-434E-8A2C-BBB104E3F2BB}" type="datetimeFigureOut">
              <a:rPr lang="en-US" smtClean="0"/>
              <a:t>12/22/2014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DE593-3F06-422F-8EBE-CA937513D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32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1097C35-4C2F-4316-8043-4B14081389CC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813" y="4343400"/>
            <a:ext cx="5032375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72FEF96-5084-4791-8AE6-9F7E9BF4FE33}" type="slidenum">
              <a:rPr lang="en-US">
                <a:solidFill>
                  <a:prstClr val="black"/>
                </a:solidFill>
              </a:rPr>
              <a:pPr eaLnBrk="1" hangingPunct="1"/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4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These 8 bands represent the current GOES imager “six” and  1.6 and 7.2 um bands.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BCD84BD-8AEF-43A7-8092-67D41E418ECB}" type="slidenum">
              <a:rPr lang="en-US">
                <a:solidFill>
                  <a:prstClr val="black"/>
                </a:solidFill>
              </a:rPr>
              <a:pPr eaLnBrk="1" hangingPunct="1"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Final column added: heritage. The ABI band 1 was suggested by Dr. Fred Mosher at a GOES Users' Conference. </a:t>
            </a:r>
          </a:p>
          <a:p>
            <a:pPr eaLnBrk="1" hangingPunct="1"/>
            <a:r>
              <a:rPr lang="en-US" smtClean="0">
                <a:latin typeface="Arial" charset="0"/>
              </a:rPr>
              <a:t>The ABI band 3 was suggested by the late Dr. C. Rao (of the then ORA). </a:t>
            </a:r>
          </a:p>
          <a:p>
            <a:pPr eaLnBrk="1" hangingPunct="1"/>
            <a:r>
              <a:rPr lang="en-US" smtClean="0">
                <a:latin typeface="Arial" charset="0"/>
              </a:rPr>
              <a:t>Some of these bands have been shifted to more closely match those on the VIIRS.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F922764-9C53-41F9-A730-24BCD076840A}" type="slidenum">
              <a:rPr lang="en-US">
                <a:solidFill>
                  <a:prstClr val="black"/>
                </a:solidFill>
              </a:rPr>
              <a:pPr eaLnBrk="1" hangingPunct="1"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The ABI band 10 was modified to better depict upper-level SO2. (G. Ellrod and others)</a:t>
            </a:r>
          </a:p>
          <a:p>
            <a:pPr eaLnBrk="1" hangingPunct="1"/>
            <a:r>
              <a:rPr lang="en-US" smtClean="0">
                <a:latin typeface="Arial" charset="0"/>
              </a:rPr>
              <a:t>The ABI band 11 was suggested by Steve Ackerman (CIMSS), based on HIRS experience. </a:t>
            </a:r>
          </a:p>
          <a:p>
            <a:pPr eaLnBrk="1" hangingPunct="1"/>
            <a:r>
              <a:rPr lang="en-US" smtClean="0">
                <a:latin typeface="Arial" charset="0"/>
              </a:rPr>
              <a:t>The ABI band 13 was suggested by W. P. Menzel (then NOAA NESDIS).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CONUS image is the shifted center</a:t>
            </a:r>
            <a:r>
              <a:rPr lang="en-US" baseline="0" dirty="0" smtClean="0"/>
              <a:t> point.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C16FF0-83EF-4309-8892-341FC9C9DC4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6802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Copy</a:t>
            </a:r>
            <a:r>
              <a:rPr lang="en-US" baseline="0" dirty="0" smtClean="0"/>
              <a:t> and pasted from excel.  Pasted as a picture.  Resized to 44% by 44% of original.  Arrange -&gt; Align -&gt; Align Center &amp; Align Middle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EC23BC-5D5F-4F85-8BBF-04569923CCF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6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December 18,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BDE593-3F06-422F-8EBE-CA937513DF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9853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defTabSz="926874"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8F7E9E-7893-483E-8F5D-3BD75BF98AB9}" type="slidenum">
              <a:rPr lang="en-US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/>
              <a:t>49</a:t>
            </a:fld>
            <a:endParaRPr lang="en-US" dirty="0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77367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6FBE5-703A-4729-9F02-20D2BF18F475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23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53259-361F-49D0-B459-15904E6B9B1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55954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A3D9720-CB3E-430D-968B-09E6DC53B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219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49A53A0-E963-4F66-98E4-C62153744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743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77F592-1E1B-4C57-8C68-32D037D1F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9794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9F336F56-24E9-45A4-834D-B4E9B578F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59733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681F1FA-3F48-4839-997C-3D7B3F015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1601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8D0ECDA-F2AE-44B7-BDD4-D5C4DC982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706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CC263A-0325-4CDC-AF33-8A0D3B83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89839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sp>
        <p:nvSpPr>
          <p:cNvPr id="79882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9883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07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C8DC7-A41F-466C-AC39-BC986537E269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5311F7-C00E-4216-BB4A-9395AF24B58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84686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1FAD3-8934-4A90-812F-DC8DFA14AEBF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EC2A3B-21D7-43C3-8EB5-35D6E48CDA6E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0240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1D073B-3266-48A1-9B9D-A85EA4582D40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FB0F6D-C1D8-4E13-90C3-2351B50FD0A2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731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BC5CF-D647-42AD-99FA-0CEB4D070388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83945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3FC38-E79A-44A0-AFAC-673B0FC1C957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7BED82-4833-4828-AE62-52AB650062F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295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F1380-8694-45CE-BE29-17C4C969A73C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47DCEB-4251-45B4-9D22-7471C6DF53B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39535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C2F8C1-AB10-4D21-9B86-B0E10BE27600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305F76-8322-4393-92A6-A2B091A6F365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109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56175-3D2E-41D7-841E-1DF80230F3EF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8E9C1-8FCD-43B8-AF9B-4D0DF2D4862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1493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63F0A-5DC3-4A74-8DE0-75413D515E31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3CE2F0-6E07-4204-B81A-419CD406ADC1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3358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02FABA-EC72-4418-93DF-AF55C1F88B3C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538C3-6FD0-45A4-905F-E74FD7B7387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49937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2BFF25-0E23-4376-9904-B8476BA62781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F33BC9-E71E-4566-9437-B033C9ED15CC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457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ED59B-F407-49F6-BCE3-1721A6FE95D8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7828A3-61D4-45A5-A4A3-D1A16F77FF34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291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1663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2488" cy="466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95868-1F18-4CEC-88B3-A5844820D14C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GB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4013" cy="4667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788" y="6246813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DBE39D24-489B-4370-879C-EE82AE35EB8F}" type="slidenum">
              <a:rPr lang="en-GB">
                <a:solidFill>
                  <a:srgbClr val="FFFFFF"/>
                </a:solidFill>
              </a:rPr>
              <a:pPr/>
              <a:t>‹#›</a:t>
            </a:fld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52750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C63E3-9DCE-4B79-B4FE-B287F33D3850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9503A199-3729-4460-9945-C6BF0CA5EF76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185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BAAD9-6AC7-4BB4-B763-D7470CDB38BB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430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3C8FC-3D64-43D2-85E2-4D921828F7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742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7E918-94F2-4B0D-91FB-70095F16F4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39276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F26CB-C6C8-46D3-8D7A-4F10CEB1BFA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8504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F6FCE-F8D7-444B-94F6-3F0E8DFF78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4268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417A7-3816-4DA9-9913-D86FF29E41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430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D82CE-EF5A-4800-8D57-877E39EFC2D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95830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C8B089-7C6D-48B8-8B53-6CB7B02E92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883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B0452-06BC-40F4-9E03-25AFF59559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16635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A7403-9D56-4AF5-B5B9-780A6CFAFF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438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78654-AB89-4C8A-B328-6954B92523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704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F8778-F5B9-45A8-90AE-1DAC4F89FB68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9313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59BBA-F953-4AFD-A8C7-94ED50864A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8793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D48DC7-DEF7-4A2B-979A-8822EAE82B63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D36B3-0034-4F74-B64D-BDB1887B5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8502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2BC3F-CAE5-416A-9F5A-E30D1BF63217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43134-0504-46F1-BB45-E89738A113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3084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11B7E-4D2F-44EF-82C2-F3FB8DC48F10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A5AD0-547A-4958-9114-E372E4CE7E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4285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214A5-09C9-4E72-9D57-C98CC801494F}" type="datetime1">
              <a:rPr lang="en-US" smtClean="0"/>
              <a:t>12/22/2014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3A27-4C28-4078-BC08-83C0D28F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9824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A3142-5F97-42FA-8538-4EC7D584FB40}" type="datetime1">
              <a:rPr lang="en-US" smtClean="0"/>
              <a:t>12/22/2014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8B4A6-754C-4268-B308-2EA12F232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1624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9C54B-551C-46A5-8BCF-AA7D1C672C24}" type="datetime1">
              <a:rPr lang="en-US" smtClean="0"/>
              <a:t>12/22/2014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98F14-8660-45D2-9BD7-63C57E01FA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029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187CE-3C50-49E9-90B6-0093C384AECE}" type="datetime1">
              <a:rPr lang="en-US" smtClean="0"/>
              <a:t>12/22/2014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6EEE5-D0D9-40F7-908D-62EC4745F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5796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600EA-627D-45E8-AE97-70DA8CF47A76}" type="datetime1">
              <a:rPr lang="en-US" smtClean="0"/>
              <a:t>12/22/2014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58291-EFB0-4A53-A2FF-6AF79B85B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8449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6F2E9-00D3-49A8-8D52-E2FC70D7B799}" type="datetime1">
              <a:rPr lang="en-US" smtClean="0"/>
              <a:t>12/22/2014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DADEFE-707C-44B2-A918-B83933D16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952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57CF57-7D4A-4107-A581-6E87A415277A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76692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5CB70-839B-4468-B9A0-99A066F9910D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256ED-A91C-4F8A-A668-07FC58479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608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F4E42E-2D2A-43D6-BEF4-630AB3509A4F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F1EA-FA84-44CC-BA14-19193F046D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800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90C9A-2ACD-4624-A59E-B7D9874630D0}" type="datetime1">
              <a:rPr lang="en-US" smtClean="0"/>
              <a:t>12/22/2014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87481-32AC-4382-A2C8-3DF14CE9B6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48377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68FC53-B71F-48B6-83F1-8DF0E5BA6AA9}" type="datetime1">
              <a:rPr lang="en-US" smtClean="0"/>
              <a:t>12/22/2014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A59A1-FE21-4B02-9212-BDB8025586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4588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5078B-FE1F-42BD-AD1A-CE6DBEA1DA2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6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623EA-1274-451C-AE31-36196A4DF4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707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E7A81-39BC-4322-A29E-E670B738196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7103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BDF5E-5F3D-4049-A628-01A9B8EC944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7121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6BCAE-1FD6-4F0C-BB76-83E0B13D81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4508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CDAA1-8185-4A33-B3CA-9BCD0C2300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727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F359EC-82CF-45F1-AA95-67D49DF17E9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1620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9A68BE-BD0B-4F72-B92D-C22D8B49BCF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811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46CFB-72C7-4CE6-857F-09D795F545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467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E957D-2A50-4168-8808-F6690DC6F99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321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332D6-83EC-4E76-9A8E-3F00C437608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9719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2F360-6ABF-4C05-B049-D1136DC3A9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53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DBCEC-ABF3-441A-A982-2ADB761B30FC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51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EDCB71-499A-4E85-A5F2-D8A74FD3F47B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9606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12FAE-66F4-48E7-841F-139AA729AC5F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542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8CFF-8D05-4D24-A6F1-25BE90A34299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6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70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F5936-D2C2-4982-B4EC-13D10E0CD9A7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8052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B79451-5344-4DB4-AE9D-E134B02003C5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449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3983EC4F-2A0D-4A04-8884-A8C0206F6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32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7FA11908-7626-4223-B0F9-609808D95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141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11A6CB1A-82A9-490A-A72E-AC5973597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6112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17E84C-2843-4FE6-AB13-457B7DD2F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7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BCF041E9-97F0-4936-9FFF-E0EB00713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778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821475-0E67-4098-BF3D-BD15632C5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94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A3D9720-CB3E-430D-968B-09E6DC53B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132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49A53A0-E963-4F66-98E4-C62153744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5AEC-8338-4031-B07C-5C18008341E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24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77F592-1E1B-4C57-8C68-32D037D1F5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314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9F336F56-24E9-45A4-834D-B4E9B578F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192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28600"/>
            <a:ext cx="20574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60198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681F1FA-3F48-4839-997C-3D7B3F0154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996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C8D0ECDA-F2AE-44B7-BDD4-D5C4DC982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2513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543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2209800"/>
            <a:ext cx="78486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CC263A-0325-4CDC-AF33-8A0D3B833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210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4B4F4-0DF1-4393-B452-8B38F3B60C8D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5620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A92A1-863E-4B5E-9801-419B8BA80E5E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08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98357-7513-47E5-9B3F-4A592996FD8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975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B1788-14DE-4C76-AC3B-FB82E0E99BE3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3626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8B62A-C7FD-4553-B5C5-24D902FB812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67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ABB62-327D-4839-895D-A057E0CB3BD0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14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841DF6-037E-4F83-810B-38BE6AB7A1A8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002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75DA60-0DD4-49C3-8103-EB609E6F3155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663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DA7E57-0EEA-4904-82E7-208940AC94B4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449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39B4D-6645-4C46-83EF-2325C7D47185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027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EFA51-B6F4-454D-BCEB-F8E26F78C123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8669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5999-5918-4C7A-9680-651C0C8A50E5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4223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A3282-97CB-4FF4-8623-C298B20BDD78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637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0B49D-77F5-406B-B7A9-35343F380DAC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039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0D85-552D-4615-B40E-04A92F5A310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3642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607D-59EB-4B78-8948-F064792679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04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DF277-60E1-4D30-8409-95A87C47FC84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277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270C8-5236-4ECC-B054-0CD1AEA03FB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134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9C65F-54D1-4BDE-AA27-B5C79A132D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7815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5E91B-19CC-470E-8C04-91D984C036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3006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B5004-FB22-46C8-9BE7-C256F9364BD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7140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7C370-CE4A-40FA-9C44-F77D133B062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1155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9918-4826-468C-9377-6051DF8834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8881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E61BC-99F1-464C-BCF8-74B699C66C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058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74B08-1065-45D5-97C2-78F4FFC69A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2836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67338-1C3B-4C3F-AD2A-68AD685AA55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5688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8F155-D074-4F3E-B725-DAA868ECCAF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257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45CBB-334C-4654-8F8C-28B187E1493A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092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E8339-73FF-4D8D-A359-17EA5D202919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1472FF-57B5-4206-AA59-7354F91BDF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381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6D286F-89E6-470C-A20A-6450578B1D3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A31225-F751-460F-B51C-E16DD62499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789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BA14-EC6C-4E04-9234-EC773F7A47C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ABA35E-14B8-4C3A-9772-DEB291AF5C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801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7A2BD4-15F6-4A8F-9E36-A670DE40B5BA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8219E9-3919-4D64-8FD9-D68C67D104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8365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0E23C-2202-43A7-A743-8463F60D9653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FFAA2E-2DCD-4576-B58B-C5DD3B30C9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640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536B13-30CE-42A5-B467-3DDAA28D926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CD224-1A74-47C7-937F-D2AF1EDE56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721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05290-3979-4392-9123-5959252EC929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15A57-D5F5-4DAB-8065-3CD09C494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9056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D0389C-7C0F-4D05-AAAF-9C3E6E1AAF60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B3F6D5-C7DE-4F28-927C-A4A3578C5C7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3539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A70C9-FBC9-4454-852F-50B841381DCA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BCAD9-4E8E-4F59-9824-E3DD4333FD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180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424D7-DC71-44C1-A263-1FD7DD251CD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574A5-5032-4E19-B7A0-EA932453A7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74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7D5919-9272-4D82-9C8D-207AAFD5C6C3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690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7E124-D17C-4239-8074-DB9170621304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06917-834C-4792-AAAF-FFE8748302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15702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ABEF5E-414B-45CB-BF80-097C7F52B5E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1FCB4-B20D-44A1-A55E-58DD90C490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3312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33022-42D2-48E5-B8DD-605C2EEE00D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6721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5B05-43D2-4D2E-B26B-469FE57AB6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531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8E737-1799-4026-95D7-AF8BB78CDB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9645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4570F-344B-409C-A0F1-BB9E905C34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6912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FFD259-86D8-41E9-8589-7851B7D8FB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829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4D341-F2FE-446E-930A-05B5E9DE3E6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323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4C5BB-E8B7-4B62-86C3-C2B6A0605FA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061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7721D-EDD7-4A26-B38D-8B794937852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7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068"/>
            <a:ext cx="8229600" cy="52145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1889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41C87A2F-9FC9-4EC7-B9CE-F51AD1D7DDE6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87723"/>
            <a:ext cx="3962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6273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7C81C18B-989A-4738-B9CF-989732883A38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924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E7BFB-729C-47BF-BCC8-478C0F5967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653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FD70-41B5-452F-BCBB-08218E1CC3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3689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5DF1-1F12-41B3-A1B9-DE9AB209F46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926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BE496-A50F-4C89-B0F3-4C06AEBF915F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8BF1E-8151-4ECD-8F63-6127C9BC3A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1620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0C34F2-0E97-4550-8A2C-98356ED81581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F45E6-6DE3-4BD5-9798-9E9DDB08C4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09236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729C3-691F-4FFA-8173-637549069352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B0078-20CD-4094-BA0B-34A32F2ED4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284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AF3607-C9F5-4FDD-99EC-43F4C387B036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5B204-A222-4AE7-B4B0-B970F78212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1053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67E5-B1B5-461B-B838-B848F9721EC2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EAA27-9629-4B1F-9BBF-F004D984D4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904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1FA08-D4C8-4E69-8EEC-0ABD34C7DBCC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ACEED0-1977-4BB3-91B9-09FD0B2051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4731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2F27F-D7BC-41D1-B02E-5D1D11378399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E404E-D1A8-4BB6-BB55-82DAC8A4DB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391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BE54E-C8D6-42FB-B80F-A2A0887302AB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E0BA4-E8C6-434C-ADA0-1A91C0D5DE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126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4B4BBC-0F73-4FA0-A7C8-C47F4F6EEAFE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E68CA-765E-47B3-8503-6A010F5D3D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4187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2DC26A-1124-4787-8DA6-64CBCCFE2453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0D1FCA-BAA9-4BCF-83E7-9BE80E21FF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0120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83529-F737-431B-8E8E-CD35F4D1CA7A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F7315F-CA88-417B-9386-5A443C0D4B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2410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A7CB1-2321-47D5-845A-A33641096F52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1067B-F4E4-4A4A-9133-09D7E94C1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9495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3983EC4F-2A0D-4A04-8884-A8C0206F6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3793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7FA11908-7626-4223-B0F9-609808D95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60988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11A6CB1A-82A9-490A-A72E-AC5973597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375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2209800"/>
            <a:ext cx="38481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D517E84C-2843-4FE6-AB13-457B7DD2F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7140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BCF041E9-97F0-4936-9FFF-E0EB007138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07094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spcBef>
                <a:spcPct val="20000"/>
              </a:spcBef>
              <a:defRPr b="1" i="1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spcBef>
                <a:spcPct val="20000"/>
              </a:spcBef>
              <a:defRPr i="1">
                <a:ea typeface="+mn-ea"/>
              </a:defRPr>
            </a:lvl1pPr>
          </a:lstStyle>
          <a:p>
            <a:pPr>
              <a:defRPr/>
            </a:pPr>
            <a:fld id="{29821475-0E67-4098-BF3D-BD15632C5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9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7AD9F08-7649-4E74-8D6A-4217E2310E9D}" type="datetime1">
              <a:rPr lang="en-US" smtClean="0">
                <a:solidFill>
                  <a:prstClr val="white">
                    <a:tint val="75000"/>
                  </a:prstClr>
                </a:solidFill>
              </a:rPr>
              <a:t>12/22/2014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658639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7885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5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6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  <p:sp>
          <p:nvSpPr>
            <p:cNvPr id="78857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  <a:ea typeface="ＭＳ Ｐゴシック" charset="-128"/>
              </a:endParaRPr>
            </a:p>
          </p:txBody>
        </p:sp>
      </p:grpSp>
      <p:sp>
        <p:nvSpPr>
          <p:cNvPr id="788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885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88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07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AA8B2A-D8B7-4581-9551-0F8D54257C82}" type="datetime1">
              <a:rPr lang="en-US" smtClean="0">
                <a:solidFill>
                  <a:srgbClr val="FFFFFF"/>
                </a:solidFill>
              </a:rPr>
              <a:t>12/22/2014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88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  <a:latin typeface="Arial" pitchFamily="-107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88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10199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DC6BBC6-4691-4709-9DFC-4297F2391895}" type="slidenum">
              <a:rPr lang="en-US">
                <a:solidFill>
                  <a:srgbClr val="FFFFFF"/>
                </a:solidFill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06477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  <a:ea typeface="ＭＳ Ｐゴシック" pitchFamily="-107" charset="-128"/>
          <a:cs typeface="ＭＳ Ｐゴシック" pitchFamily="-10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  <a:ea typeface="ＭＳ Ｐゴシック" pitchFamily="-107" charset="-128"/>
          <a:cs typeface="ＭＳ Ｐゴシック" pitchFamily="-10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  <a:ea typeface="ＭＳ Ｐゴシック" pitchFamily="-107" charset="-128"/>
          <a:cs typeface="ＭＳ Ｐゴシック" pitchFamily="-10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2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2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2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7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7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7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07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10199"/>
            </a:outerShdw>
          </a:effectLst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A7C1E-096D-474A-AAA4-038322F7D1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81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A21ADC-273A-4AB8-B232-229A71D3A66F}" type="datetime1">
              <a:rPr lang="en-US" smtClean="0"/>
              <a:t>12/22/2014</a:t>
            </a:fld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14B31-5865-4E15-9A90-BCF9706711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49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4427CC-9EE0-4FE9-8110-45BC622CC2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03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4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B05B49-84B2-47A9-9E36-58BF44E99C8E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32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goesr_iosspdt_template1"/>
          <p:cNvPicPr>
            <a:picLocks noChangeAspect="1" noChangeArrowheads="1"/>
          </p:cNvPicPr>
          <p:nvPr/>
        </p:nvPicPr>
        <p:blipFill>
          <a:blip r:embed="rId15">
            <a:lum bright="-30000" contrast="-3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705600"/>
            <a:ext cx="1447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1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A52FEA2-6043-4062-8E64-41FC7FB5FC6E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5077EF"/>
              </a:gs>
              <a:gs pos="100000">
                <a:srgbClr val="063DE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7" name="Picture 39" descr="NOAA-NESDIS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0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l"/>
        <a:defRPr sz="2000">
          <a:solidFill>
            <a:srgbClr val="F8F8F8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A92ED5-FCE0-4E33-A7AA-7D960E6AFD0D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62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262F5-E13D-4506-A542-ADBAC6B48B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3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932030E-4C02-4DC5-A8FA-D09D1222BCBF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4D2343B-4B55-410A-A059-59D128AC094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4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A3344-B255-48C0-B9CD-A65AD9096C8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12/22/2014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33AE8-253C-4081-9ED6-537A7F88088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8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735A9C-BB4B-4524-906D-47A4048EFD9C}" type="datetime1">
              <a:rPr lang="en-US" smtClean="0">
                <a:solidFill>
                  <a:srgbClr val="000000"/>
                </a:solidFill>
              </a:rPr>
              <a:t>12/22/2014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6C8371-C844-47A4-BEA4-2B22C23A88A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77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2185D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3" descr="goesr_iosspdt_template1"/>
          <p:cNvPicPr>
            <a:picLocks noChangeAspect="1" noChangeArrowheads="1"/>
          </p:cNvPicPr>
          <p:nvPr/>
        </p:nvPicPr>
        <p:blipFill>
          <a:blip r:embed="rId15">
            <a:lum bright="-30000" contrast="-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defRPr sz="1400" b="0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705600"/>
            <a:ext cx="1447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400" b="1" i="0">
                <a:solidFill>
                  <a:srgbClr val="FFFF00"/>
                </a:solidFill>
                <a:latin typeface="Times New Roman" pitchFamily="18" charset="0"/>
                <a:ea typeface="ＭＳ Ｐゴシック" pitchFamily="34" charset="-128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DA52FEA2-6043-4062-8E64-41FC7FB5FC6E}" type="slidenum">
              <a:rPr lang="en-US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1428750"/>
            <a:ext cx="9132888" cy="74613"/>
          </a:xfrm>
          <a:prstGeom prst="rect">
            <a:avLst/>
          </a:prstGeom>
          <a:gradFill rotWithShape="0">
            <a:gsLst>
              <a:gs pos="0">
                <a:srgbClr val="063DE8"/>
              </a:gs>
              <a:gs pos="50000">
                <a:srgbClr val="5077EF"/>
              </a:gs>
              <a:gs pos="100000">
                <a:srgbClr val="063DE8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>
              <a:solidFill>
                <a:srgbClr val="FFFF00"/>
              </a:solidFill>
              <a:ea typeface="ＭＳ Ｐゴシック" pitchFamily="34" charset="-128"/>
            </a:endParaRPr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228600"/>
            <a:ext cx="754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2209800"/>
            <a:ext cx="784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7" name="Picture 39" descr="NOAA-NESDI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133350"/>
            <a:ext cx="1231900" cy="123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137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+mj-lt"/>
          <a:ea typeface="ＭＳ Ｐゴシック" pitchFamily="34" charset="-128"/>
          <a:cs typeface="ＭＳ Ｐゴシック" charset="-128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  <a:ea typeface="ＭＳ Ｐゴシック" pitchFamily="34" charset="-128"/>
          <a:cs typeface="ＭＳ Ｐゴシック" charset="-128"/>
        </a:defRPr>
      </a:lvl5pPr>
      <a:lvl6pPr marL="4572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6pPr>
      <a:lvl7pPr marL="9144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7pPr>
      <a:lvl8pPr marL="13716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8pPr>
      <a:lvl9pPr marL="1828800" algn="ctr" rtl="0" fontAlgn="base">
        <a:lnSpc>
          <a:spcPct val="85000"/>
        </a:lnSpc>
        <a:spcBef>
          <a:spcPct val="0"/>
        </a:spcBef>
        <a:spcAft>
          <a:spcPct val="0"/>
        </a:spcAft>
        <a:defRPr sz="4400" b="1">
          <a:solidFill>
            <a:srgbClr val="FAFD00"/>
          </a:solidFill>
          <a:latin typeface="Book Antiqu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AFD00"/>
        </a:buClr>
        <a:buSzPct val="100000"/>
        <a:buFont typeface="Symbol" pitchFamily="18" charset="2"/>
        <a:buChar char="·"/>
        <a:defRPr sz="2800">
          <a:solidFill>
            <a:srgbClr val="F8F8F8"/>
          </a:solidFill>
          <a:latin typeface="+mn-lt"/>
          <a:ea typeface="ＭＳ Ｐゴシック" pitchFamily="34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2D7FF"/>
        </a:buClr>
        <a:buSzPct val="100000"/>
        <a:buChar char="»"/>
        <a:defRPr sz="2400">
          <a:solidFill>
            <a:srgbClr val="F8F8F8"/>
          </a:solidFill>
          <a:latin typeface="+mn-lt"/>
          <a:ea typeface="ＭＳ Ｐゴシック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6600"/>
        </a:buClr>
        <a:buSzPct val="100000"/>
        <a:buFont typeface="Times New Roman" pitchFamily="18" charset="0"/>
        <a:buChar char="–"/>
        <a:defRPr sz="2400">
          <a:solidFill>
            <a:srgbClr val="F8F8F8"/>
          </a:solidFill>
          <a:latin typeface="+mn-lt"/>
          <a:ea typeface="ＭＳ Ｐゴシック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Monotype Sorts" charset="2"/>
        <a:buChar char="l"/>
        <a:defRPr sz="2000">
          <a:solidFill>
            <a:srgbClr val="F8F8F8"/>
          </a:solidFill>
          <a:latin typeface="+mn-lt"/>
          <a:ea typeface="ＭＳ Ｐゴシック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00000"/>
        <a:buChar char="»"/>
        <a:defRPr sz="2000">
          <a:solidFill>
            <a:srgbClr val="F8F8F8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9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ma.go.jp/jma/jma-eng/satellite/news.html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://cimss.ssec.wisc.edu/goes/webapps/bandapp/overview_ahi_first_light.html" TargetMode="External"/><Relationship Id="rId4" Type="http://schemas.openxmlformats.org/officeDocument/2006/relationships/hyperlink" Target="http://cimss.ssec.wisc.edu/goes/blog/archives/category/himawari-8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cimss.ssec.wisc.edu/goes/srsor/GOES-14_SRSOR.html" TargetMode="External"/><Relationship Id="rId2" Type="http://schemas.openxmlformats.org/officeDocument/2006/relationships/hyperlink" Target="http://cimss.ssec.wisc.edu/goes/srsor2015/GOES-14_SRSOR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gif"/><Relationship Id="rId5" Type="http://schemas.openxmlformats.org/officeDocument/2006/relationships/hyperlink" Target="http://cimss.ssec.wisc.edu/goes/srsor2014/GOES-14_SRSOR.html" TargetMode="External"/><Relationship Id="rId4" Type="http://schemas.openxmlformats.org/officeDocument/2006/relationships/hyperlink" Target="http://cimss.ssec.wisc.edu/goes/srsor2013/GOES-14_SRSOR.html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52400" y="838200"/>
            <a:ext cx="88140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dirty="0">
                <a:solidFill>
                  <a:srgbClr val="FFFF00"/>
                </a:solidFill>
                <a:latin typeface="Arial Unicode MS" pitchFamily="34" charset="-128"/>
                <a:cs typeface="Times New Roman" pitchFamily="18" charset="0"/>
              </a:rPr>
              <a:t>Preparing Users for the Advanced Baseline Imager (ABI) on GOES-R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304800" y="2590800"/>
            <a:ext cx="853440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lvl="1" indent="0"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Timothy J.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Schmit  (</a:t>
            </a:r>
            <a:r>
              <a:rPr lang="en-US" dirty="0" smtClean="0">
                <a:solidFill>
                  <a:srgbClr val="FFFFFF"/>
                </a:solidFill>
              </a:rPr>
              <a:t>tim.j.schmit@noaa.gov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)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NOAA/NESDIS/</a:t>
            </a:r>
            <a:r>
              <a:rPr lang="en-US" sz="2000" b="1" dirty="0" err="1" smtClean="0">
                <a:solidFill>
                  <a:srgbClr val="FFFF00"/>
                </a:solidFill>
                <a:latin typeface="Arial Unicode MS" pitchFamily="34" charset="-128"/>
              </a:rPr>
              <a:t>StAR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 Advanced </a:t>
            </a:r>
            <a:r>
              <a:rPr lang="en-US" sz="2000" b="1" dirty="0">
                <a:solidFill>
                  <a:srgbClr val="FFFF00"/>
                </a:solidFill>
                <a:latin typeface="Arial Unicode MS" pitchFamily="34" charset="-128"/>
              </a:rPr>
              <a:t>Satellite Products Branch (ASPB</a:t>
            </a: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)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M. Gunshor, K. Bah, J. </a:t>
            </a:r>
            <a:r>
              <a:rPr lang="en-US" sz="2000" b="1" dirty="0" err="1">
                <a:solidFill>
                  <a:prstClr val="white"/>
                </a:solidFill>
                <a:latin typeface="Arial Unicode MS" pitchFamily="34" charset="-128"/>
              </a:rPr>
              <a:t>Gerth</a:t>
            </a: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, B. Pierce, </a:t>
            </a:r>
            <a:endParaRPr lang="en-US" sz="2000" b="1" dirty="0" smtClean="0">
              <a:solidFill>
                <a:prstClr val="white"/>
              </a:solidFill>
              <a:latin typeface="Arial Unicode MS" pitchFamily="34" charset="-128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Madison, WI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>
                <a:solidFill>
                  <a:prstClr val="white"/>
                </a:solidFill>
                <a:latin typeface="Arial Unicode MS" pitchFamily="34" charset="-128"/>
              </a:rPr>
              <a:t>and S. J. </a:t>
            </a:r>
            <a:r>
              <a:rPr lang="en-US" sz="2000" b="1" dirty="0" smtClean="0">
                <a:solidFill>
                  <a:prstClr val="white"/>
                </a:solidFill>
                <a:latin typeface="Arial Unicode MS" pitchFamily="34" charset="-128"/>
              </a:rPr>
              <a:t>Goodman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FFFF00"/>
                </a:solidFill>
                <a:latin typeface="Arial Unicode MS" pitchFamily="34" charset="-128"/>
              </a:rPr>
              <a:t>GOES-R Program Office (GPO)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7954963" y="6497638"/>
            <a:ext cx="8842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00"/>
                </a:solidFill>
                <a:latin typeface="Times New Roman" pitchFamily="18" charset="0"/>
              </a:rPr>
              <a:t>UW-Madison</a:t>
            </a:r>
            <a:endParaRPr lang="en-US" sz="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438400" y="5704582"/>
            <a:ext cx="4876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>
                <a:solidFill>
                  <a:srgbClr val="FFFFFF"/>
                </a:solidFill>
              </a:rPr>
              <a:t>11th Annual Symposium on New Generation Operational Environmental Satellite </a:t>
            </a:r>
            <a:r>
              <a:rPr lang="en-US" sz="1600" i="1" dirty="0" smtClean="0">
                <a:solidFill>
                  <a:srgbClr val="FFFFFF"/>
                </a:solidFill>
              </a:rPr>
              <a:t>Systems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600" i="1" dirty="0" smtClean="0">
              <a:solidFill>
                <a:srgbClr val="FFFFFF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600" i="1" dirty="0" smtClean="0">
                <a:solidFill>
                  <a:srgbClr val="FFFFFF"/>
                </a:solidFill>
              </a:rPr>
              <a:t>January 6, 2015</a:t>
            </a:r>
            <a:endParaRPr lang="en-US" sz="1600" b="1" i="1" dirty="0">
              <a:solidFill>
                <a:srgbClr val="FFFFFF"/>
              </a:solidFill>
            </a:endParaRPr>
          </a:p>
        </p:txBody>
      </p:sp>
      <p:pic>
        <p:nvPicPr>
          <p:cNvPr id="7177" name="Picture 11" descr="WideBannerLef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152400"/>
            <a:ext cx="39624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46D947-33D2-4ECF-8A10-DB4EB13F318E}" type="slidenum">
              <a:rPr lang="en-US" smtClean="0">
                <a:solidFill>
                  <a:srgbClr val="000000"/>
                </a:solidFill>
              </a:rPr>
              <a:pPr eaLnBrk="1" hangingPunct="1"/>
              <a:t>1</a:t>
            </a:fld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5105400"/>
            <a:ext cx="2149372" cy="15881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090" y="5638800"/>
            <a:ext cx="131445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95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" y="228600"/>
            <a:ext cx="39243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ABI CONUS Sector Size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1295400"/>
            <a:ext cx="3657600" cy="492296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Working on extending the ABI CONUS size to better address operational needs (and use time when the ABI instrument would be idle)</a:t>
            </a:r>
          </a:p>
          <a:p>
            <a:r>
              <a:rPr lang="en-US" sz="2400" dirty="0" smtClean="0"/>
              <a:t>This would need a ground system upgrade</a:t>
            </a:r>
          </a:p>
          <a:p>
            <a:r>
              <a:rPr lang="en-US" sz="2400" dirty="0" smtClean="0"/>
              <a:t>Other scan modes are being explored, </a:t>
            </a:r>
            <a:r>
              <a:rPr lang="en-US" sz="2400" dirty="0" smtClean="0"/>
              <a:t>e.g., </a:t>
            </a:r>
            <a:r>
              <a:rPr lang="en-US" sz="2400" dirty="0" smtClean="0"/>
              <a:t>full disk every 10 </a:t>
            </a:r>
            <a:r>
              <a:rPr lang="en-US" sz="2400" dirty="0" smtClean="0"/>
              <a:t>min + CONUS + </a:t>
            </a:r>
            <a:r>
              <a:rPr lang="en-US" sz="2400" dirty="0" err="1" smtClean="0"/>
              <a:t>mesoscales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600" y="2895600"/>
            <a:ext cx="4392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Current CONUS Sector for ABI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38600" y="5802868"/>
            <a:ext cx="429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2400" u="sng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Proposed</a:t>
            </a:r>
            <a:r>
              <a:rPr lang="en-US" sz="24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CONUS Sector for ABI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8703"/>
          <a:stretch/>
        </p:blipFill>
        <p:spPr>
          <a:xfrm>
            <a:off x="4038600" y="3581400"/>
            <a:ext cx="4574908" cy="32436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r="8703"/>
          <a:stretch/>
        </p:blipFill>
        <p:spPr>
          <a:xfrm>
            <a:off x="4038600" y="228600"/>
            <a:ext cx="4574908" cy="3243654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5943600" y="3124200"/>
            <a:ext cx="609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1524000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Mode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57800" y="4964668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Mode “3a”</a:t>
            </a:r>
          </a:p>
        </p:txBody>
      </p:sp>
    </p:spTree>
    <p:extLst>
      <p:ext uri="{BB962C8B-B14F-4D97-AF65-F5344CB8AC3E}">
        <p14:creationId xmlns:p14="http://schemas.microsoft.com/office/powerpoint/2010/main" val="107300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534400" cy="1143000"/>
          </a:xfrm>
        </p:spPr>
        <p:txBody>
          <a:bodyPr>
            <a:normAutofit/>
          </a:bodyPr>
          <a:lstStyle/>
          <a:p>
            <a:r>
              <a:rPr lang="en-US" i="1" dirty="0" smtClean="0"/>
              <a:t>Draft </a:t>
            </a:r>
            <a:r>
              <a:rPr lang="en-US" i="1" dirty="0" smtClean="0"/>
              <a:t>“</a:t>
            </a:r>
            <a:r>
              <a:rPr lang="en-US" dirty="0" smtClean="0"/>
              <a:t>Mode 6</a:t>
            </a:r>
            <a:r>
              <a:rPr lang="en-US" dirty="0" smtClean="0"/>
              <a:t>” with </a:t>
            </a:r>
            <a:r>
              <a:rPr lang="en-US" u="sng" dirty="0" smtClean="0"/>
              <a:t>10-min</a:t>
            </a:r>
            <a:r>
              <a:rPr lang="en-US" dirty="0" smtClean="0"/>
              <a:t> FD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86200" y="6503908"/>
            <a:ext cx="1617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prstClr val="black"/>
                </a:solidFill>
              </a:rPr>
              <a:t>Only proposed.</a:t>
            </a: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990600"/>
            <a:ext cx="8763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In 10-min: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1 Full Disk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2 CONUS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20 </a:t>
            </a:r>
            <a:r>
              <a:rPr lang="en-US" sz="2400" dirty="0" err="1">
                <a:solidFill>
                  <a:prstClr val="black"/>
                </a:solidFill>
              </a:rPr>
              <a:t>Meso</a:t>
            </a:r>
            <a:r>
              <a:rPr lang="en-US" sz="2400" dirty="0">
                <a:solidFill>
                  <a:prstClr val="black"/>
                </a:solidFill>
              </a:rPr>
              <a:t>-scale</a:t>
            </a:r>
            <a:br>
              <a:rPr lang="en-US" sz="2400" dirty="0">
                <a:solidFill>
                  <a:prstClr val="black"/>
                </a:solidFill>
              </a:rPr>
            </a:b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The 10-min Full Disk would offer synergy with other geos and improved AMVs outside of CONUS, plus still allow for </a:t>
            </a:r>
            <a:r>
              <a:rPr lang="en-US" sz="2400" dirty="0" err="1">
                <a:solidFill>
                  <a:prstClr val="black"/>
                </a:solidFill>
              </a:rPr>
              <a:t>meso</a:t>
            </a:r>
            <a:r>
              <a:rPr lang="en-US" sz="2400" dirty="0">
                <a:solidFill>
                  <a:prstClr val="black"/>
                </a:solidFill>
              </a:rPr>
              <a:t>-scale observations.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This draft mode 6 ideally could be tested during PLPT (Post Launch Products Test).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This mode should be easier to implement at the Ground System, since the scan sectors are the same size/locations as in mode 3.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3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7704931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Background/Instrument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8 to 16 spectral bands, </a:t>
            </a:r>
            <a:r>
              <a:rPr lang="en-US" dirty="0">
                <a:solidFill>
                  <a:schemeClr val="bg1"/>
                </a:solidFill>
              </a:rPr>
              <a:t>scan </a:t>
            </a:r>
            <a:r>
              <a:rPr lang="en-US" dirty="0">
                <a:solidFill>
                  <a:schemeClr val="bg1"/>
                </a:solidFill>
              </a:rPr>
              <a:t>options,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Simulations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triplets</a:t>
            </a:r>
            <a:r>
              <a:rPr lang="en-US" dirty="0">
                <a:solidFill>
                  <a:schemeClr val="bg1"/>
                </a:solidFill>
              </a:rPr>
              <a:t>, WES, WRF </a:t>
            </a:r>
            <a:r>
              <a:rPr lang="en-US" dirty="0" err="1" smtClean="0">
                <a:solidFill>
                  <a:schemeClr val="bg1"/>
                </a:solidFill>
              </a:rPr>
              <a:t>Chem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NSSL-WRF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Education/Training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COMET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VISIT, WF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webapps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papers,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conferences, web pages, short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courses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Other </a:t>
            </a:r>
            <a:r>
              <a:rPr lang="en-US" dirty="0" smtClean="0">
                <a:solidFill>
                  <a:schemeClr val="bg1"/>
                </a:solidFill>
              </a:rPr>
              <a:t>sensors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AVIRIS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MAS, MODIS, SEVIRI, VIIRS,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AHI, and SRSOR (GOES-14)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30" y="2133600"/>
            <a:ext cx="351692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2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3"/>
          <p:cNvSpPr>
            <a:spLocks noGrp="1"/>
          </p:cNvSpPr>
          <p:nvPr>
            <p:ph type="title"/>
          </p:nvPr>
        </p:nvSpPr>
        <p:spPr>
          <a:xfrm>
            <a:off x="457200" y="-371475"/>
            <a:ext cx="8229600" cy="1143000"/>
          </a:xfrm>
        </p:spPr>
        <p:txBody>
          <a:bodyPr/>
          <a:lstStyle/>
          <a:p>
            <a:r>
              <a:rPr lang="en-US" smtClean="0"/>
              <a:t>In ABI FGF (75W)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762001"/>
            <a:ext cx="6667500" cy="60607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9821475-0E67-4098-BF3D-BD15632C5A8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5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543800" cy="1143000"/>
          </a:xfrm>
        </p:spPr>
        <p:txBody>
          <a:bodyPr/>
          <a:lstStyle/>
          <a:p>
            <a:r>
              <a:rPr lang="en-US" dirty="0" smtClean="0"/>
              <a:t>In ABI FGF (89.5W)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6741" name="Text Box 7"/>
          <p:cNvSpPr txBox="1">
            <a:spLocks noChangeArrowheads="1"/>
          </p:cNvSpPr>
          <p:nvPr/>
        </p:nvSpPr>
        <p:spPr bwMode="auto">
          <a:xfrm>
            <a:off x="7315200" y="5943600"/>
            <a:ext cx="735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</a:rPr>
              <a:t>SSEC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96899"/>
            <a:ext cx="6667877" cy="60611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11908-7626-4223-B0F9-609808D95EF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067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-304800"/>
            <a:ext cx="7543800" cy="1143000"/>
          </a:xfrm>
        </p:spPr>
        <p:txBody>
          <a:bodyPr/>
          <a:lstStyle/>
          <a:p>
            <a:r>
              <a:rPr lang="en-US" dirty="0" smtClean="0"/>
              <a:t>In ABI FGF (137W)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16741" name="Text Box 7"/>
          <p:cNvSpPr txBox="1">
            <a:spLocks noChangeArrowheads="1"/>
          </p:cNvSpPr>
          <p:nvPr/>
        </p:nvSpPr>
        <p:spPr bwMode="auto">
          <a:xfrm>
            <a:off x="7315200" y="5943600"/>
            <a:ext cx="7350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 i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 b="1" i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</a:rPr>
              <a:t>SSEC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FA11908-7626-4223-B0F9-609808D95EF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20" y="838200"/>
            <a:ext cx="6871382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180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27481A24-A7AF-4FB6-9623-956BEB01573D}" type="slidenum">
              <a:rPr lang="en-US" sz="1000">
                <a:solidFill>
                  <a:srgbClr val="FFFFFF"/>
                </a:solidFill>
              </a:rPr>
              <a:pPr/>
              <a:t>16</a:t>
            </a:fld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398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/>
              </a:rPr>
              <a:t>ABI </a:t>
            </a:r>
            <a:r>
              <a:rPr lang="en-US" dirty="0" smtClean="0">
                <a:solidFill>
                  <a:srgbClr val="FFFF00"/>
                </a:solidFill>
                <a:effectLst/>
              </a:rPr>
              <a:t>WES </a:t>
            </a:r>
            <a:endParaRPr lang="en-US" dirty="0">
              <a:solidFill>
                <a:srgbClr val="FFFF00"/>
              </a:solidFill>
              <a:effectLst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41387"/>
            <a:ext cx="8382000" cy="4525963"/>
          </a:xfrm>
        </p:spPr>
        <p:txBody>
          <a:bodyPr/>
          <a:lstStyle/>
          <a:p>
            <a:pPr>
              <a:buFont typeface="Wingdings" pitchFamily="-109" charset="2"/>
              <a:buChar char="l"/>
              <a:defRPr/>
            </a:pPr>
            <a:r>
              <a:rPr lang="en-US" sz="2800" dirty="0" smtClean="0">
                <a:effectLst/>
              </a:rPr>
              <a:t>Contains simulated ABI for all bands for a June-2006 convective storm (</a:t>
            </a:r>
            <a:r>
              <a:rPr lang="en-US" sz="2800" dirty="0">
                <a:effectLst/>
              </a:rPr>
              <a:t>CONUS and </a:t>
            </a:r>
            <a:r>
              <a:rPr lang="en-US" sz="2800" dirty="0" err="1">
                <a:effectLst/>
              </a:rPr>
              <a:t>mesoscale</a:t>
            </a:r>
            <a:r>
              <a:rPr lang="en-US" sz="2800" dirty="0">
                <a:effectLst/>
              </a:rPr>
              <a:t>), Hurricane Katrina, band differences, a </a:t>
            </a:r>
            <a:r>
              <a:rPr lang="en-US" sz="2800" dirty="0" smtClean="0">
                <a:effectLst/>
              </a:rPr>
              <a:t>WES </a:t>
            </a:r>
            <a:r>
              <a:rPr lang="en-US" sz="2800" dirty="0" smtClean="0">
                <a:effectLst/>
              </a:rPr>
              <a:t>(Weather Event Simulator) guide</a:t>
            </a:r>
            <a:r>
              <a:rPr lang="en-US" sz="2800" dirty="0">
                <a:effectLst/>
              </a:rPr>
              <a:t>, </a:t>
            </a:r>
            <a:r>
              <a:rPr lang="en-US" sz="2800" dirty="0" smtClean="0">
                <a:effectLst/>
              </a:rPr>
              <a:t>etc.</a:t>
            </a:r>
            <a:endParaRPr lang="en-US" sz="2800" dirty="0"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707688"/>
            <a:ext cx="2895600" cy="37693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2" descr="C:\SAT\Users\tims\Documents\gifs\Kaba\katrina-awips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2"/>
          <a:stretch/>
        </p:blipFill>
        <p:spPr bwMode="auto">
          <a:xfrm>
            <a:off x="228600" y="2895600"/>
            <a:ext cx="5465641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6553200"/>
            <a:ext cx="7876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http://cimss.ssec.wisc.edu/goes/abi/loops/WES_for_GOES-R_ABI_2011_Version.pdf</a:t>
            </a:r>
          </a:p>
        </p:txBody>
      </p:sp>
    </p:spTree>
    <p:extLst>
      <p:ext uri="{BB962C8B-B14F-4D97-AF65-F5344CB8AC3E}">
        <p14:creationId xmlns:p14="http://schemas.microsoft.com/office/powerpoint/2010/main" val="363073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610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Near </a:t>
            </a:r>
            <a:r>
              <a:rPr lang="en-US" sz="4000" dirty="0" err="1" smtClean="0">
                <a:solidFill>
                  <a:srgbClr val="FFFF00"/>
                </a:solidFill>
              </a:rPr>
              <a:t>Realtime</a:t>
            </a:r>
            <a:r>
              <a:rPr lang="en-US" sz="4000" dirty="0" smtClean="0">
                <a:solidFill>
                  <a:srgbClr val="FFFF00"/>
                </a:solidFill>
              </a:rPr>
              <a:t> WRF </a:t>
            </a:r>
            <a:r>
              <a:rPr lang="en-US" sz="4000" dirty="0" err="1" smtClean="0">
                <a:solidFill>
                  <a:srgbClr val="FFFF00"/>
                </a:solidFill>
              </a:rPr>
              <a:t>Chem</a:t>
            </a:r>
            <a:r>
              <a:rPr lang="en-US" sz="4000" dirty="0" smtClean="0">
                <a:solidFill>
                  <a:srgbClr val="FFFF00"/>
                </a:solidFill>
              </a:rPr>
              <a:t> ABI runs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0"/>
            <a:ext cx="10515600" cy="4525963"/>
          </a:xfrm>
        </p:spPr>
        <p:txBody>
          <a:bodyPr/>
          <a:lstStyle/>
          <a:p>
            <a:r>
              <a:rPr lang="en-US" sz="1800" dirty="0">
                <a:solidFill>
                  <a:schemeClr val="bg1"/>
                </a:solidFill>
              </a:rPr>
              <a:t>http://cimss.ssec.wisc.edu/goes_r/proving-ground/wrf_chem_abi/wrf_chem_abi.html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1472FF-57B5-4206-AA59-7354F91BDF2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5068656" cy="46589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381" y="2362200"/>
            <a:ext cx="5981412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2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Brad\Documents\Work\Attachments\jan_02\MOORE_2013_05_20_WRFvsCRTM_ABI_Z_SCATTER_tp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219200"/>
            <a:ext cx="56388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9" descr="C:\Users\Brad\Documents\Work\Attachments\jan_02\MOORE_V1_2013_05_21_00UTC_3PANELS_GEOCAT_WRF_TP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30905" cy="68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" y="64770"/>
            <a:ext cx="197150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black"/>
                </a:solidFill>
              </a:rPr>
              <a:t>Synthetic Retrieval</a:t>
            </a:r>
            <a:endParaRPr lang="en-US" b="1" i="1" u="sng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" y="2263140"/>
            <a:ext cx="69602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black"/>
                </a:solidFill>
              </a:rPr>
              <a:t>Truth</a:t>
            </a:r>
            <a:endParaRPr lang="en-US" b="1" i="1" u="sng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" y="4461510"/>
            <a:ext cx="265861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i="1" u="sng" dirty="0" smtClean="0">
                <a:solidFill>
                  <a:prstClr val="black"/>
                </a:solidFill>
              </a:rPr>
              <a:t>Synthetic Retrieval - Truth</a:t>
            </a:r>
            <a:endParaRPr lang="en-US" b="1" i="1" u="sng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4267200" y="246906"/>
            <a:ext cx="47053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Water (TPW) Validation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5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7704931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Background/Instrument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8 to 16 spectral bands, </a:t>
            </a:r>
            <a:r>
              <a:rPr lang="en-US" dirty="0">
                <a:solidFill>
                  <a:schemeClr val="bg1"/>
                </a:solidFill>
              </a:rPr>
              <a:t>scan </a:t>
            </a:r>
            <a:r>
              <a:rPr lang="en-US" dirty="0">
                <a:solidFill>
                  <a:schemeClr val="bg1"/>
                </a:solidFill>
              </a:rPr>
              <a:t>options,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Simulations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triplets</a:t>
            </a:r>
            <a:r>
              <a:rPr lang="en-US" dirty="0">
                <a:solidFill>
                  <a:schemeClr val="bg1"/>
                </a:solidFill>
              </a:rPr>
              <a:t>, WES, WRF </a:t>
            </a:r>
            <a:r>
              <a:rPr lang="en-US" dirty="0" err="1" smtClean="0">
                <a:solidFill>
                  <a:schemeClr val="bg1"/>
                </a:solidFill>
              </a:rPr>
              <a:t>Chem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NSSL-WRF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</a:rPr>
              <a:t>Education/Training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COMET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VISIT, WF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webapps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papers,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conferences, web pages, short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courses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Other </a:t>
            </a:r>
            <a:r>
              <a:rPr lang="en-US" dirty="0" smtClean="0">
                <a:solidFill>
                  <a:schemeClr val="bg1"/>
                </a:solidFill>
              </a:rPr>
              <a:t>sensors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AVIRIS,</a:t>
            </a:r>
            <a:r>
              <a:rPr lang="en-US" dirty="0">
                <a:solidFill>
                  <a:schemeClr val="bg1"/>
                </a:solidFill>
              </a:rPr>
              <a:t> MAS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MODIS, SEVIRI, VIIRS,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AHI, and SRSOR (GOES-14)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19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30" y="2133600"/>
            <a:ext cx="351692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2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7704931" cy="5105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Background/Instrument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8 to 16 spectral bands, </a:t>
            </a:r>
            <a:r>
              <a:rPr lang="en-US" dirty="0">
                <a:solidFill>
                  <a:schemeClr val="bg1"/>
                </a:solidFill>
              </a:rPr>
              <a:t>scan </a:t>
            </a:r>
            <a:r>
              <a:rPr lang="en-US" dirty="0" smtClean="0">
                <a:solidFill>
                  <a:schemeClr val="bg1"/>
                </a:solidFill>
              </a:rPr>
              <a:t>options,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etc.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Simulations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triplets</a:t>
            </a:r>
            <a:r>
              <a:rPr lang="en-US" dirty="0">
                <a:solidFill>
                  <a:schemeClr val="bg1"/>
                </a:solidFill>
              </a:rPr>
              <a:t>, WES, WRF </a:t>
            </a:r>
            <a:r>
              <a:rPr lang="en-US" dirty="0" err="1" smtClean="0">
                <a:solidFill>
                  <a:schemeClr val="bg1"/>
                </a:solidFill>
              </a:rPr>
              <a:t>Chem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NSSL-WRF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Education/Training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COMET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VISIT, WF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webapps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papers,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conferences, web pages, short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courses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Other </a:t>
            </a:r>
            <a:r>
              <a:rPr lang="en-US" dirty="0" smtClean="0">
                <a:solidFill>
                  <a:schemeClr val="bg1"/>
                </a:solidFill>
              </a:rPr>
              <a:t>sensors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AVIRIS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</a:t>
            </a:r>
            <a:r>
              <a:rPr lang="en-US" dirty="0">
                <a:solidFill>
                  <a:schemeClr val="bg1"/>
                </a:solidFill>
              </a:rPr>
              <a:t> MAS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MODIS, SEVIRI, VIIRS,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AHI, and SRSOR (GOES-14)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30" y="2133600"/>
            <a:ext cx="351692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4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14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3581400" y="4114800"/>
            <a:ext cx="12954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6472" y="6183868"/>
            <a:ext cx="36343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http://cimss.ssec.wisc.edu/wxfest/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96EEE5-D0D9-40F7-908D-62EC4745F6F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57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0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13" y="0"/>
            <a:ext cx="6300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473692" y="5943600"/>
            <a:ext cx="53655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http://cimss.ssec.wisc.edu/goes/applets/overview.html</a:t>
            </a:r>
          </a:p>
        </p:txBody>
      </p:sp>
      <p:sp>
        <p:nvSpPr>
          <p:cNvPr id="4" name="Oval 3"/>
          <p:cNvSpPr/>
          <p:nvPr/>
        </p:nvSpPr>
        <p:spPr>
          <a:xfrm>
            <a:off x="2286000" y="914400"/>
            <a:ext cx="1295400" cy="1066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1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13" y="0"/>
            <a:ext cx="63007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0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_applet_02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9225" y="0"/>
            <a:ext cx="63055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2286000" y="914400"/>
            <a:ext cx="12954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1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-webapp_bandapp_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9144000" cy="66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67000" y="533400"/>
            <a:ext cx="6444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cimss.ssec.wisc.edu/goes/webapps/bandapp/overview.html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733800" y="2057400"/>
            <a:ext cx="3505200" cy="2362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-webapp_bandapp_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5"/>
            <a:ext cx="9144000" cy="66357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1143000" y="1828800"/>
            <a:ext cx="2438400" cy="1828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67000" y="533400"/>
            <a:ext cx="6444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cimss.ssec.wisc.edu/goes/webapps/bandapp/overview.html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7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-webapp_bandapp_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0"/>
            <a:ext cx="8569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/>
          <p:cNvSpPr/>
          <p:nvPr/>
        </p:nvSpPr>
        <p:spPr>
          <a:xfrm>
            <a:off x="2895600" y="5562600"/>
            <a:ext cx="14478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67000" y="381000"/>
            <a:ext cx="6444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cimss.ssec.wisc.edu/goes/webapps/bandapp/overview.html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1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-webapp_bandapp_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0"/>
            <a:ext cx="8569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91000" y="3886200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Land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381000"/>
            <a:ext cx="6444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cimss.ssec.wisc.edu/goes/webapps/bandapp/overview.html</a:t>
            </a:r>
            <a:endParaRPr lang="en-US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8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-webapp_bandapp_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38" y="0"/>
            <a:ext cx="85693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667000" y="381000"/>
            <a:ext cx="6444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http://</a:t>
            </a:r>
            <a:r>
              <a:rPr lang="en-US" dirty="0" smtClean="0">
                <a:solidFill>
                  <a:prstClr val="black"/>
                </a:solidFill>
              </a:rPr>
              <a:t>cimss.ssec.wisc.edu/goes/webapps/bandapp/overview.html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3733800"/>
            <a:ext cx="726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Cloud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7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0" y="0"/>
            <a:ext cx="7772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</a:rPr>
              <a:t>ABI Band Fact Sheets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9709" y="990600"/>
            <a:ext cx="5864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http://www.goes-r.gov/education/ABI-bands-quick-info.html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874" y="1524000"/>
            <a:ext cx="391632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93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295400"/>
            <a:ext cx="8763000" cy="4648200"/>
          </a:xfrm>
        </p:spPr>
        <p:txBody>
          <a:bodyPr/>
          <a:lstStyle/>
          <a:p>
            <a:pPr algn="l" eaLnBrk="1" hangingPunct="1"/>
            <a:r>
              <a:rPr lang="en-US" sz="1400" smtClean="0">
                <a:solidFill>
                  <a:schemeClr val="bg1"/>
                </a:solidFill>
              </a:rPr>
              <a:t>1   0.52 – 0.72	</a:t>
            </a:r>
            <a:r>
              <a:rPr lang="en-US" sz="1400" b="1" smtClean="0">
                <a:solidFill>
                  <a:schemeClr val="bg1"/>
                </a:solidFill>
              </a:rPr>
              <a:t>0.62</a:t>
            </a:r>
            <a:r>
              <a:rPr lang="en-US" sz="1400" smtClean="0">
                <a:solidFill>
                  <a:schemeClr val="bg1"/>
                </a:solidFill>
              </a:rPr>
              <a:t>	Visible		Daytime clouds, fog 	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	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8   1.3 – 1.9	</a:t>
            </a:r>
            <a:r>
              <a:rPr lang="en-US" sz="1400" b="1" smtClean="0">
                <a:solidFill>
                  <a:schemeClr val="bg1"/>
                </a:solidFill>
              </a:rPr>
              <a:t>1.6</a:t>
            </a:r>
            <a:r>
              <a:rPr lang="en-US" sz="1400" smtClean="0">
                <a:solidFill>
                  <a:schemeClr val="bg1"/>
                </a:solidFill>
              </a:rPr>
              <a:t>	Near IR		Daytime clouds/snow, water/ice clouds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/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2   3.8  –  4.0 	</a:t>
            </a:r>
            <a:r>
              <a:rPr lang="en-US" sz="1400" b="1" smtClean="0">
                <a:solidFill>
                  <a:schemeClr val="bg1"/>
                </a:solidFill>
              </a:rPr>
              <a:t>3.9</a:t>
            </a:r>
            <a:r>
              <a:rPr lang="en-US" sz="1400" smtClean="0">
                <a:solidFill>
                  <a:schemeClr val="bg1"/>
                </a:solidFill>
              </a:rPr>
              <a:t>	Shortwave IR	Nighttime low clouds, fog, fire detection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/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3   6.5  –  7.0	</a:t>
            </a:r>
            <a:r>
              <a:rPr lang="en-US" sz="1400" b="1" smtClean="0">
                <a:solidFill>
                  <a:schemeClr val="bg1"/>
                </a:solidFill>
              </a:rPr>
              <a:t>6.75</a:t>
            </a:r>
            <a:r>
              <a:rPr lang="en-US" sz="1400" smtClean="0">
                <a:solidFill>
                  <a:schemeClr val="bg1"/>
                </a:solidFill>
              </a:rPr>
              <a:t>	Water Vapor 1	Upper tropospheric flow, winds 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/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6   7.0  –  7.5	</a:t>
            </a:r>
            <a:r>
              <a:rPr lang="en-US" sz="1400" b="1" smtClean="0">
                <a:solidFill>
                  <a:schemeClr val="bg1"/>
                </a:solidFill>
              </a:rPr>
              <a:t>7.25</a:t>
            </a:r>
            <a:r>
              <a:rPr lang="en-US" sz="1400" smtClean="0">
                <a:solidFill>
                  <a:schemeClr val="bg1"/>
                </a:solidFill>
              </a:rPr>
              <a:t>	Water Vapor 2	Mid tropospheric flow, winds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						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4  10.2 – 11.2	</a:t>
            </a:r>
            <a:r>
              <a:rPr lang="en-US" sz="1400" b="1" smtClean="0">
                <a:solidFill>
                  <a:schemeClr val="bg1"/>
                </a:solidFill>
              </a:rPr>
              <a:t>10.7</a:t>
            </a:r>
            <a:r>
              <a:rPr lang="en-US" sz="1400" smtClean="0">
                <a:solidFill>
                  <a:schemeClr val="bg1"/>
                </a:solidFill>
              </a:rPr>
              <a:t>	IR Window 3	Clouds, low-level water vapor, fog, winds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/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5   11.5 – 12.5 	</a:t>
            </a:r>
            <a:r>
              <a:rPr lang="en-US" sz="1400" b="1" smtClean="0">
                <a:solidFill>
                  <a:schemeClr val="bg1"/>
                </a:solidFill>
              </a:rPr>
              <a:t>12.0</a:t>
            </a:r>
            <a:r>
              <a:rPr lang="en-US" sz="1400" smtClean="0">
                <a:solidFill>
                  <a:schemeClr val="bg1"/>
                </a:solidFill>
              </a:rPr>
              <a:t>	IR Window 4	Low-level water vapor, volcanic ash			</a:t>
            </a:r>
            <a:br>
              <a:rPr lang="en-US" sz="1400" smtClean="0">
                <a:solidFill>
                  <a:schemeClr val="bg1"/>
                </a:solidFill>
              </a:rPr>
            </a:br>
            <a:r>
              <a:rPr lang="en-US" sz="1400" smtClean="0">
                <a:solidFill>
                  <a:schemeClr val="bg1"/>
                </a:solidFill>
              </a:rPr>
              <a:t>7   13.2 – 13.8	</a:t>
            </a:r>
            <a:r>
              <a:rPr lang="en-US" sz="1400" b="1" smtClean="0">
                <a:solidFill>
                  <a:schemeClr val="bg1"/>
                </a:solidFill>
              </a:rPr>
              <a:t>13.5</a:t>
            </a:r>
            <a:r>
              <a:rPr lang="en-US" sz="1400" smtClean="0">
                <a:solidFill>
                  <a:schemeClr val="bg1"/>
                </a:solidFill>
              </a:rPr>
              <a:t>	Carbon Dioxide	Cloud-top parameters, heights for winds</a:t>
            </a:r>
            <a:r>
              <a:rPr lang="en-US" sz="1400" smtClean="0">
                <a:solidFill>
                  <a:schemeClr val="tx1"/>
                </a:solidFill>
              </a:rPr>
              <a:t>		</a:t>
            </a:r>
            <a:endParaRPr lang="en-US" sz="1800" smtClean="0">
              <a:solidFill>
                <a:schemeClr val="tx1"/>
              </a:solidFill>
            </a:endParaRP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3886200" y="0"/>
            <a:ext cx="13604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FF00"/>
                </a:solidFill>
                <a:latin typeface="Times New Roman" pitchFamily="18" charset="0"/>
              </a:rPr>
              <a:t>ABI - 8 </a:t>
            </a:r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40292" name="Text Box 4"/>
          <p:cNvSpPr txBox="1">
            <a:spLocks noChangeArrowheads="1"/>
          </p:cNvSpPr>
          <p:nvPr/>
        </p:nvSpPr>
        <p:spPr bwMode="auto">
          <a:xfrm>
            <a:off x="381000" y="574675"/>
            <a:ext cx="8763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srgbClr val="FFFFFF"/>
                </a:solidFill>
                <a:latin typeface="Times New Roman" pitchFamily="18" charset="0"/>
              </a:rPr>
              <a:t>#</a:t>
            </a:r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        </a:t>
            </a:r>
            <a:r>
              <a:rPr lang="en-US" u="sng">
                <a:solidFill>
                  <a:srgbClr val="FFFFFF"/>
                </a:solidFill>
                <a:latin typeface="Times New Roman" pitchFamily="18" charset="0"/>
              </a:rPr>
              <a:t>Wavelengths		Description</a:t>
            </a:r>
            <a:r>
              <a:rPr lang="en-US">
                <a:solidFill>
                  <a:srgbClr val="FFFFFF"/>
                </a:solidFill>
                <a:latin typeface="Times New Roman" pitchFamily="18" charset="0"/>
              </a:rPr>
              <a:t>	</a:t>
            </a:r>
            <a:r>
              <a:rPr lang="en-US" u="sng">
                <a:solidFill>
                  <a:srgbClr val="FFFFFF"/>
                </a:solidFill>
                <a:latin typeface="Times New Roman" pitchFamily="18" charset="0"/>
              </a:rPr>
              <a:t>Primary Use</a:t>
            </a: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Times New Roman" pitchFamily="18" charset="0"/>
              </a:rPr>
              <a:t>   </a:t>
            </a:r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Range  (</a:t>
            </a:r>
            <a:r>
              <a:rPr lang="en-US" sz="1600">
                <a:solidFill>
                  <a:srgbClr val="FFFFFF"/>
                </a:solidFill>
                <a:latin typeface="Times New Roman" pitchFamily="18" charset="0"/>
                <a:sym typeface="Symbol" pitchFamily="18" charset="2"/>
              </a:rPr>
              <a:t></a:t>
            </a:r>
            <a:r>
              <a:rPr lang="en-US" sz="1600">
                <a:solidFill>
                  <a:srgbClr val="FFFFFF"/>
                </a:solidFill>
                <a:latin typeface="Times New Roman" pitchFamily="18" charset="0"/>
              </a:rPr>
              <a:t>m)        Center</a:t>
            </a:r>
            <a:r>
              <a:rPr lang="en-US" sz="2400">
                <a:solidFill>
                  <a:srgbClr val="000000"/>
                </a:solidFill>
                <a:latin typeface="Times New Roman" pitchFamily="18" charset="0"/>
              </a:rPr>
              <a:t>   </a:t>
            </a:r>
          </a:p>
        </p:txBody>
      </p:sp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838200" y="5334000"/>
            <a:ext cx="74739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00"/>
                </a:solidFill>
              </a:rPr>
              <a:t>ABI – circa 1999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>
                <a:solidFill>
                  <a:srgbClr val="FFFF00"/>
                </a:solidFill>
              </a:rPr>
              <a:t>(8 total bands, most spectrally wide)</a:t>
            </a:r>
          </a:p>
        </p:txBody>
      </p:sp>
      <p:sp>
        <p:nvSpPr>
          <p:cNvPr id="14029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C3EED7D-1667-4518-B8C4-DE0B2BDB6C08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-1524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599" y="914400"/>
            <a:ext cx="8475663" cy="560863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Background/Instrument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8 to 16 spectral bands, </a:t>
            </a:r>
            <a:r>
              <a:rPr lang="en-US" dirty="0">
                <a:solidFill>
                  <a:schemeClr val="bg1"/>
                </a:solidFill>
              </a:rPr>
              <a:t>scan </a:t>
            </a:r>
            <a:r>
              <a:rPr lang="en-US" dirty="0">
                <a:solidFill>
                  <a:schemeClr val="bg1"/>
                </a:solidFill>
              </a:rPr>
              <a:t>options,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etc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Simulations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triplets</a:t>
            </a:r>
            <a:r>
              <a:rPr lang="en-US" dirty="0">
                <a:solidFill>
                  <a:schemeClr val="bg1"/>
                </a:solidFill>
              </a:rPr>
              <a:t>, WES, WRF </a:t>
            </a:r>
            <a:r>
              <a:rPr lang="en-US" dirty="0" err="1" smtClean="0">
                <a:solidFill>
                  <a:schemeClr val="bg1"/>
                </a:solidFill>
              </a:rPr>
              <a:t>Chem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NSSL-WRF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/>
                </a:solidFill>
              </a:rPr>
              <a:t>Education/Training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COMET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, VISIT, WF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webapps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papers,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conferences, web pages, short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courses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solidFill>
                  <a:srgbClr val="FFFF00"/>
                </a:solidFill>
              </a:rPr>
              <a:t>Other </a:t>
            </a:r>
            <a:r>
              <a:rPr lang="en-US" dirty="0" smtClean="0">
                <a:solidFill>
                  <a:srgbClr val="FFFF00"/>
                </a:solidFill>
              </a:rPr>
              <a:t>sensors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AVIRIS,</a:t>
            </a:r>
            <a:r>
              <a:rPr lang="en-US" dirty="0">
                <a:solidFill>
                  <a:schemeClr val="bg1"/>
                </a:solidFill>
              </a:rPr>
              <a:t> MAS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MODIS, SEVIRI, VIIRS,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AHI, and SRSOR (GOES-14)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2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66741DF-57BC-4793-A5BF-225B42218311}" type="slidenum">
              <a:rPr lang="en-US" smtClean="0">
                <a:solidFill>
                  <a:srgbClr val="000000"/>
                </a:solidFill>
              </a:rPr>
              <a:pPr eaLnBrk="1" hangingPunct="1"/>
              <a:t>30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7162800" y="6523038"/>
            <a:ext cx="15414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Lockheed Martin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830" y="2133600"/>
            <a:ext cx="351692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823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MODIS Airborne Simulator (MAS)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April 26, 1996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2362200"/>
            <a:ext cx="9143997" cy="3047999"/>
          </a:xfrm>
        </p:spPr>
      </p:pic>
      <p:sp>
        <p:nvSpPr>
          <p:cNvPr id="5" name="Rectangle 4"/>
          <p:cNvSpPr/>
          <p:nvPr/>
        </p:nvSpPr>
        <p:spPr>
          <a:xfrm>
            <a:off x="3200400" y="5653053"/>
            <a:ext cx="2743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Note the cirrus clouds in the center image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A48B6-EEDB-4FDE-8E4C-7D20CD40EB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9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_I_Lan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0.47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37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2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0.52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34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3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0.64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66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4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0.86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68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5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1.6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06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6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2.3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27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7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3.9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8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6.2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2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FFFF00"/>
                </a:solidFill>
              </a:rPr>
              <a:t>ABI bands 1-6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49508" name="Picture 4" descr="abi_bams_table_1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263" y="1433513"/>
            <a:ext cx="8497887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C28EBCB-889B-463F-896E-E77783223DB6}" type="slidenum">
              <a:rPr 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>
            <a:spLocks noChangeArrowheads="1"/>
          </p:cNvSpPr>
          <p:nvPr/>
        </p:nvSpPr>
        <p:spPr bwMode="auto">
          <a:xfrm>
            <a:off x="1219200" y="5638800"/>
            <a:ext cx="6705600" cy="935713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6 visible or near infrared bands on the ABI, compared to only one on today’s imager 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91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9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6.9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0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7.3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7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1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8.6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4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2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12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9.6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2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3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10.4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0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4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3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11.2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5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5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12.4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38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16_I_Lan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85800" y="381000"/>
            <a:ext cx="225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JMA’s AHI: 13.3 um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" y="5854005"/>
            <a:ext cx="92320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linkClick r:id="rId3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3"/>
              </a:rPr>
              <a:t>www.jma.go.jp/jma/jma-eng/satellite/news.html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  <a:hlinkClick r:id="rId4"/>
              </a:rPr>
              <a:t>http://</a:t>
            </a:r>
            <a:r>
              <a:rPr lang="en-US" sz="2000" dirty="0" smtClean="0">
                <a:solidFill>
                  <a:schemeClr val="bg1"/>
                </a:solidFill>
                <a:hlinkClick r:id="rId4"/>
              </a:rPr>
              <a:t>cimss.ssec.wisc.edu/goes/blog/archives/category/himawari-8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  <a:hlinkClick r:id="rId5"/>
              </a:rPr>
              <a:t>http</a:t>
            </a:r>
            <a:r>
              <a:rPr lang="en-US" sz="2000" dirty="0">
                <a:solidFill>
                  <a:schemeClr val="bg1"/>
                </a:solidFill>
                <a:hlinkClick r:id="rId5"/>
              </a:rPr>
              <a:t>://</a:t>
            </a:r>
            <a:r>
              <a:rPr lang="en-US" sz="2000" dirty="0" smtClean="0">
                <a:solidFill>
                  <a:schemeClr val="bg1"/>
                </a:solidFill>
                <a:hlinkClick r:id="rId5"/>
              </a:rPr>
              <a:t>cimss.ssec.wisc.edu/goes/webapps/bandapp/overview_ahi_first_light.html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4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</a:rPr>
              <a:t>GOES-14 </a:t>
            </a:r>
            <a:r>
              <a:rPr lang="en-US" sz="2700" b="1" dirty="0">
                <a:solidFill>
                  <a:srgbClr val="FFFF00"/>
                </a:solidFill>
              </a:rPr>
              <a:t>Super Rapid Scan Operations to Prepare for </a:t>
            </a:r>
            <a:r>
              <a:rPr lang="en-US" sz="2700" b="1" dirty="0" smtClean="0">
                <a:solidFill>
                  <a:srgbClr val="FFFF00"/>
                </a:solidFill>
              </a:rPr>
              <a:t>GOES-R (SRSOR)</a:t>
            </a:r>
            <a:endParaRPr lang="en-US" sz="1800" b="1" dirty="0">
              <a:solidFill>
                <a:srgbClr val="FFFF00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52400" y="990600"/>
            <a:ext cx="4495800" cy="511238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SRSOR plans for 2015 </a:t>
            </a:r>
            <a:r>
              <a:rPr lang="en-US" sz="2000" dirty="0">
                <a:solidFill>
                  <a:schemeClr val="bg1"/>
                </a:solidFill>
              </a:rPr>
              <a:t>include May </a:t>
            </a:r>
            <a:r>
              <a:rPr lang="en-US" sz="2000" dirty="0" smtClean="0">
                <a:solidFill>
                  <a:schemeClr val="bg1"/>
                </a:solidFill>
              </a:rPr>
              <a:t>18-June </a:t>
            </a:r>
            <a:r>
              <a:rPr lang="en-US" sz="2000" dirty="0">
                <a:solidFill>
                  <a:schemeClr val="bg1"/>
                </a:solidFill>
              </a:rPr>
              <a:t>12, and August </a:t>
            </a:r>
            <a:r>
              <a:rPr lang="en-US" sz="2000" dirty="0" smtClean="0">
                <a:solidFill>
                  <a:schemeClr val="bg1"/>
                </a:solidFill>
              </a:rPr>
              <a:t>10-22: </a:t>
            </a:r>
          </a:p>
          <a:p>
            <a:pPr marL="457200" lvl="1" indent="0">
              <a:buNone/>
              <a:defRPr/>
            </a:pPr>
            <a:r>
              <a:rPr lang="en-US" sz="1400" dirty="0">
                <a:solidFill>
                  <a:schemeClr val="bg1"/>
                </a:solidFill>
                <a:hlinkClick r:id="rId2"/>
              </a:rPr>
              <a:t>http://</a:t>
            </a:r>
            <a:r>
              <a:rPr lang="en-US" sz="1400" dirty="0" smtClean="0">
                <a:solidFill>
                  <a:schemeClr val="bg1"/>
                </a:solidFill>
                <a:hlinkClick r:id="rId2"/>
              </a:rPr>
              <a:t>cimss.ssec.wisc.edu/goes/srsor2015/GOES-14_SRSOR.html</a:t>
            </a:r>
            <a:endParaRPr lang="en-US" sz="1400" dirty="0" smtClean="0">
              <a:solidFill>
                <a:schemeClr val="bg1"/>
              </a:solidFill>
            </a:endParaRPr>
          </a:p>
          <a:p>
            <a:pPr marL="457200" lvl="1" indent="0">
              <a:buNone/>
              <a:defRPr/>
            </a:pPr>
            <a:endParaRPr lang="en-US" sz="1000" dirty="0">
              <a:solidFill>
                <a:schemeClr val="bg1"/>
              </a:solidFill>
            </a:endParaRPr>
          </a:p>
          <a:p>
            <a:pPr marL="0" lvl="1" indent="0">
              <a:buNone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Data during parts of 2012 (Hurricane Sandy, convection), 2013 (CA Rim Fire, convection) and 2014 (Hurricane Marie, convection): </a:t>
            </a: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3"/>
              </a:rPr>
              <a:t>http://cimss.ssec.wisc.edu/goes/srsor/GOES-14_SRSOR.html</a:t>
            </a:r>
            <a:r>
              <a:rPr lang="en-US" sz="1400" i="1" dirty="0" smtClean="0">
                <a:solidFill>
                  <a:schemeClr val="bg1"/>
                </a:solidFill>
              </a:rPr>
              <a:t> </a:t>
            </a: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 smtClean="0">
                <a:solidFill>
                  <a:schemeClr val="bg1"/>
                </a:solidFill>
                <a:hlinkClick r:id="rId4"/>
              </a:rPr>
              <a:t>http</a:t>
            </a:r>
            <a:r>
              <a:rPr lang="en-US" sz="1400" i="1" dirty="0">
                <a:solidFill>
                  <a:schemeClr val="bg1"/>
                </a:solidFill>
                <a:hlinkClick r:id="rId4"/>
              </a:rPr>
              <a:t>://</a:t>
            </a:r>
            <a:r>
              <a:rPr lang="en-US" sz="1400" i="1" dirty="0" smtClean="0">
                <a:solidFill>
                  <a:schemeClr val="bg1"/>
                </a:solidFill>
                <a:hlinkClick r:id="rId4"/>
              </a:rPr>
              <a:t>cimss.ssec.wisc.edu/goes/srsor2013/GOES-14_SRSOR.html</a:t>
            </a:r>
            <a:endParaRPr lang="en-US" sz="1400" i="1" dirty="0" smtClean="0">
              <a:solidFill>
                <a:schemeClr val="bg1"/>
              </a:solidFill>
            </a:endParaRPr>
          </a:p>
          <a:p>
            <a:pPr marL="457200" lvl="1" indent="0">
              <a:lnSpc>
                <a:spcPct val="95000"/>
              </a:lnSpc>
              <a:buNone/>
              <a:defRPr/>
            </a:pPr>
            <a:r>
              <a:rPr lang="en-US" sz="1400" i="1" dirty="0">
                <a:solidFill>
                  <a:schemeClr val="bg1"/>
                </a:solidFill>
                <a:hlinkClick r:id="rId5"/>
              </a:rPr>
              <a:t>http://</a:t>
            </a:r>
            <a:r>
              <a:rPr lang="en-US" sz="1400" i="1" dirty="0" smtClean="0">
                <a:solidFill>
                  <a:schemeClr val="bg1"/>
                </a:solidFill>
                <a:hlinkClick r:id="rId5"/>
              </a:rPr>
              <a:t>cimss.ssec.wisc.edu/goes/srsor2014/GOES-14_SRSOR.html</a:t>
            </a:r>
            <a:r>
              <a:rPr lang="en-US" sz="2000" i="1" dirty="0" smtClean="0">
                <a:solidFill>
                  <a:schemeClr val="bg1"/>
                </a:solidFill>
              </a:rPr>
              <a:t/>
            </a:r>
            <a:br>
              <a:rPr lang="en-US" sz="2000" i="1" dirty="0" smtClean="0">
                <a:solidFill>
                  <a:schemeClr val="bg1"/>
                </a:solidFill>
              </a:rPr>
            </a:br>
            <a:endParaRPr lang="en-US" sz="1000" i="1" dirty="0">
              <a:solidFill>
                <a:schemeClr val="bg1"/>
              </a:solidFill>
            </a:endParaRPr>
          </a:p>
          <a:p>
            <a:pPr marL="0" indent="0">
              <a:lnSpc>
                <a:spcPct val="95000"/>
              </a:lnSpc>
              <a:buNone/>
              <a:defRPr/>
            </a:pPr>
            <a:r>
              <a:rPr lang="en-US" sz="2000" dirty="0">
                <a:solidFill>
                  <a:schemeClr val="bg1"/>
                </a:solidFill>
              </a:rPr>
              <a:t>GOES-14 provided very unique data and offered a glimpse into the possibilities that will be provided by the ABI on GOES-R in one minute </a:t>
            </a:r>
            <a:r>
              <a:rPr lang="en-US" sz="2000" dirty="0" err="1">
                <a:solidFill>
                  <a:schemeClr val="bg1"/>
                </a:solidFill>
              </a:rPr>
              <a:t>mesoscale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imagery</a:t>
            </a:r>
            <a:br>
              <a:rPr lang="en-US" sz="2000" dirty="0" smtClean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8BF32-6F5A-422F-A146-B65F2B98D5BA}" type="slidenum">
              <a:rPr lang="en-US" smtClean="0">
                <a:solidFill>
                  <a:srgbClr val="000000"/>
                </a:solidFill>
              </a:rPr>
              <a:pPr/>
              <a:t>48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4400" y="5943600"/>
            <a:ext cx="4876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FF"/>
                </a:solidFill>
              </a:rPr>
              <a:t>GOES-14 visible image showing rapid convective development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600200"/>
            <a:ext cx="4343400" cy="4343400"/>
          </a:xfrm>
        </p:spPr>
      </p:pic>
    </p:spTree>
    <p:extLst>
      <p:ext uri="{BB962C8B-B14F-4D97-AF65-F5344CB8AC3E}">
        <p14:creationId xmlns:p14="http://schemas.microsoft.com/office/powerpoint/2010/main" val="2358203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5245099" y="1542542"/>
            <a:ext cx="3581399" cy="67710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56310" y="2671928"/>
            <a:ext cx="3632884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more information visit </a:t>
            </a:r>
            <a:r>
              <a:rPr lang="en-US" sz="2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www.goes-r.gov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F8BBB978-F783-4560-B5F8-459943D30458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49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610" y="5005097"/>
            <a:ext cx="1476375" cy="94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755"/>
          <a:stretch/>
        </p:blipFill>
        <p:spPr>
          <a:xfrm>
            <a:off x="-2" y="0"/>
            <a:ext cx="5020585" cy="6871581"/>
          </a:xfrm>
          <a:prstGeom prst="rect">
            <a:avLst/>
          </a:prstGeom>
        </p:spPr>
      </p:pic>
      <p:pic>
        <p:nvPicPr>
          <p:cNvPr id="8" name="Picture 7" descr="GOES-R_log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351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FFFF00"/>
                </a:solidFill>
              </a:rPr>
              <a:t>ABI bands 7-16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grpSp>
        <p:nvGrpSpPr>
          <p:cNvPr id="157700" name="Group 4"/>
          <p:cNvGrpSpPr>
            <a:grpSpLocks/>
          </p:cNvGrpSpPr>
          <p:nvPr/>
        </p:nvGrpSpPr>
        <p:grpSpPr bwMode="auto">
          <a:xfrm>
            <a:off x="314325" y="609600"/>
            <a:ext cx="8505825" cy="5648325"/>
            <a:chOff x="198" y="612"/>
            <a:chExt cx="5358" cy="3558"/>
          </a:xfrm>
        </p:grpSpPr>
        <p:pic>
          <p:nvPicPr>
            <p:cNvPr id="157702" name="Picture 5" descr="abi_bams_table_7_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3" y="612"/>
              <a:ext cx="5353" cy="3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7703" name="Picture 6" descr="abi_bams_table_1_6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80908"/>
            <a:stretch>
              <a:fillRect/>
            </a:stretch>
          </p:blipFill>
          <p:spPr bwMode="auto">
            <a:xfrm>
              <a:off x="198" y="3690"/>
              <a:ext cx="5353" cy="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7701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E99CAF7-4641-4713-8BBE-B68DDA858D14}" type="slidenum">
              <a:rPr 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Rounded Rectangle 7"/>
          <p:cNvSpPr>
            <a:spLocks noChangeArrowheads="1"/>
          </p:cNvSpPr>
          <p:nvPr/>
        </p:nvSpPr>
        <p:spPr bwMode="auto">
          <a:xfrm>
            <a:off x="314325" y="6248400"/>
            <a:ext cx="8505825" cy="609600"/>
          </a:xfrm>
          <a:prstGeom prst="roundRect">
            <a:avLst>
              <a:gd name="adj" fmla="val 16667"/>
            </a:avLst>
          </a:prstGeom>
          <a:solidFill>
            <a:srgbClr val="F79646"/>
          </a:solidFill>
          <a:ln w="38100">
            <a:solidFill>
              <a:schemeClr val="tx1"/>
            </a:solidFill>
            <a:round/>
            <a:headEnd/>
            <a:tailEnd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10 infrared bands on the ABI, compared to four on today’s imager 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77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-76200"/>
            <a:ext cx="7543800" cy="1143000"/>
          </a:xfrm>
        </p:spPr>
        <p:txBody>
          <a:bodyPr/>
          <a:lstStyle/>
          <a:p>
            <a:r>
              <a:rPr lang="en-US" u="sng" dirty="0" smtClean="0"/>
              <a:t>Baseline</a:t>
            </a:r>
            <a:r>
              <a:rPr lang="en-US" dirty="0" smtClean="0"/>
              <a:t> ABI Scan Modes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783" y="1219200"/>
            <a:ext cx="4778217" cy="434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F497244-FA3C-4012-968F-09C273D16AE7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397" y="3482483"/>
            <a:ext cx="3505200" cy="2648374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0" y="5534561"/>
            <a:ext cx="8610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371600" indent="-4572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Scan mode (3) or ‘flex mode’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for the ABI: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- Full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disk 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every </a:t>
            </a:r>
            <a:r>
              <a:rPr lang="en-US" sz="2000" b="1" dirty="0">
                <a:solidFill>
                  <a:srgbClr val="FFFFFF"/>
                </a:solidFill>
                <a:latin typeface="Arial Unicode MS" pitchFamily="34" charset="-128"/>
              </a:rPr>
              <a:t>15 minutes + 5 min CONUS </a:t>
            </a:r>
            <a:endParaRPr lang="en-US" sz="2000" b="1" dirty="0" smtClean="0">
              <a:solidFill>
                <a:srgbClr val="FFFFFF"/>
              </a:solidFill>
              <a:latin typeface="Arial Unicode MS" pitchFamily="34" charset="-128"/>
            </a:endParaRP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    + 1-min </a:t>
            </a:r>
            <a:r>
              <a:rPr lang="en-US" sz="2000" b="1" dirty="0" err="1" smtClean="0">
                <a:solidFill>
                  <a:srgbClr val="FFFFFF"/>
                </a:solidFill>
                <a:latin typeface="Arial Unicode MS" pitchFamily="34" charset="-128"/>
              </a:rPr>
              <a:t>mesoscales</a:t>
            </a:r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 (2 locations). </a:t>
            </a:r>
          </a:p>
          <a:p>
            <a:pPr eaLnBrk="0" hangingPunct="0"/>
            <a:r>
              <a:rPr lang="en-US" sz="2000" b="1" dirty="0" smtClean="0">
                <a:solidFill>
                  <a:srgbClr val="FFFFFF"/>
                </a:solidFill>
                <a:latin typeface="Arial Unicode MS" pitchFamily="34" charset="-128"/>
              </a:rPr>
              <a:t>[Scan mode (4) or ‘Continuous Full Disk’ (CFD) is a full disk every 5 min]</a:t>
            </a:r>
            <a:endParaRPr lang="en-US" sz="2000" b="1" dirty="0">
              <a:solidFill>
                <a:srgbClr val="FFFFFF"/>
              </a:solidFill>
              <a:latin typeface="Arial Unicode MS" pitchFamily="34" charset="-128"/>
            </a:endParaRPr>
          </a:p>
        </p:txBody>
      </p:sp>
      <p:pic>
        <p:nvPicPr>
          <p:cNvPr id="9" name="Picture 8" descr="GOES-R_ABI_TBB_b16_75W_CONUS_new_conus_2005_0604_2000UTC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4" b="12222"/>
          <a:stretch/>
        </p:blipFill>
        <p:spPr>
          <a:xfrm>
            <a:off x="5029200" y="1066800"/>
            <a:ext cx="3927397" cy="2266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9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81400" y="6412468"/>
            <a:ext cx="19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Covers 15 minutes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5638800"/>
            <a:ext cx="4521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Note many more star looks, especially IR stars.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Baseline </a:t>
            </a:r>
            <a:r>
              <a:rPr lang="en-US" dirty="0" smtClean="0"/>
              <a:t>Mode 3 “Time-Time” chart</a:t>
            </a:r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59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Baseline</a:t>
            </a:r>
            <a:r>
              <a:rPr lang="en-US" dirty="0" smtClean="0"/>
              <a:t> Time-Time Mode 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A1C52-93DC-4A90-ADF1-DF20450C18A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" y="1516617"/>
            <a:ext cx="9107321" cy="3824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000" y="5638800"/>
            <a:ext cx="496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This is the Continuous Full Disk (every 5 min) mode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6412468"/>
            <a:ext cx="1912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Covers 15 minutes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1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ECD224-1A74-47C7-937F-D2AF1EDE567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922338" y="66675"/>
            <a:ext cx="7021512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ＭＳ Ｐゴシック" pitchFamily="84" charset="-128"/>
                <a:cs typeface="ＭＳ Ｐゴシック" pitchFamily="84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Calibri" pitchFamily="84" charset="0"/>
                <a:ea typeface="ＭＳ Ｐゴシック" pitchFamily="84" charset="-128"/>
                <a:cs typeface="ＭＳ Ｐゴシック" pitchFamily="84" charset="-128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alibri"/>
              </a:rPr>
              <a:t>Exploratory ABI Scan </a:t>
            </a:r>
            <a:r>
              <a:rPr lang="en-US" dirty="0" smtClean="0">
                <a:solidFill>
                  <a:srgbClr val="FFFF00"/>
                </a:solidFill>
                <a:latin typeface="Calibri"/>
              </a:rPr>
              <a:t>Modes</a:t>
            </a:r>
            <a:endParaRPr lang="en-US" dirty="0">
              <a:solidFill>
                <a:srgbClr val="FFFF00"/>
              </a:solidFill>
              <a:latin typeface="Calibri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457200" y="947738"/>
            <a:ext cx="8534400" cy="44624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At some point, other ABI scan mode could be possible. Although, this requires an upgrade to the ground system. </a:t>
            </a:r>
          </a:p>
          <a:p>
            <a:pPr marL="971550" lvl="1" indent="-571500" eaLnBrk="1" hangingPunct="1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FFFFFF"/>
                </a:solidFill>
              </a:rPr>
              <a:t>The </a:t>
            </a:r>
            <a:r>
              <a:rPr lang="en-US" sz="2000" dirty="0">
                <a:solidFill>
                  <a:srgbClr val="FFFFFF"/>
                </a:solidFill>
              </a:rPr>
              <a:t>ABI instrument is capable of supporting other scan modes.</a:t>
            </a:r>
          </a:p>
          <a:p>
            <a:pPr marL="0" indent="0" eaLnBrk="1" hangingPunct="1">
              <a:buFontTx/>
              <a:buNone/>
              <a:defRPr/>
            </a:pPr>
            <a:endParaRPr lang="en-US" sz="1000" dirty="0">
              <a:solidFill>
                <a:srgbClr val="FFFFFF"/>
              </a:solidFill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800" dirty="0" smtClean="0">
                <a:solidFill>
                  <a:srgbClr val="FFFFFF"/>
                </a:solidFill>
              </a:rPr>
              <a:t>Use </a:t>
            </a:r>
            <a:r>
              <a:rPr lang="en-US" sz="2800" dirty="0">
                <a:solidFill>
                  <a:srgbClr val="FFFFFF"/>
                </a:solidFill>
              </a:rPr>
              <a:t>the ‘white space</a:t>
            </a:r>
            <a:r>
              <a:rPr lang="en-US" sz="2800" dirty="0" smtClean="0">
                <a:solidFill>
                  <a:srgbClr val="FFFFFF"/>
                </a:solidFill>
              </a:rPr>
              <a:t>’ (or idle time) </a:t>
            </a:r>
            <a:r>
              <a:rPr lang="en-US" sz="2800" dirty="0">
                <a:solidFill>
                  <a:srgbClr val="FFFFFF"/>
                </a:solidFill>
              </a:rPr>
              <a:t>of when the ABI instrument is not scanning in mode 3 (‘flex</a:t>
            </a:r>
            <a:r>
              <a:rPr lang="en-US" sz="2800" dirty="0" smtClean="0">
                <a:solidFill>
                  <a:srgbClr val="FFFFFF"/>
                </a:solidFill>
              </a:rPr>
              <a:t>’): 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increase </a:t>
            </a:r>
            <a:r>
              <a:rPr lang="en-US" sz="2400" dirty="0">
                <a:solidFill>
                  <a:srgbClr val="FFFFFF"/>
                </a:solidFill>
              </a:rPr>
              <a:t>to an ‘extended CONUS’ image</a:t>
            </a:r>
            <a:r>
              <a:rPr lang="en-US" sz="2400" dirty="0" smtClean="0">
                <a:solidFill>
                  <a:srgbClr val="FFFFFF"/>
                </a:solidFill>
              </a:rPr>
              <a:t>.</a:t>
            </a:r>
          </a:p>
          <a:p>
            <a:pPr marL="457200" lvl="1" indent="0" eaLnBrk="1" hangingPunct="1">
              <a:buNone/>
              <a:defRPr/>
            </a:pPr>
            <a:r>
              <a:rPr lang="en-US" sz="2400" dirty="0">
                <a:solidFill>
                  <a:srgbClr val="FFFFFF"/>
                </a:solidFill>
              </a:rPr>
              <a:t>o</a:t>
            </a:r>
            <a:r>
              <a:rPr lang="en-US" sz="2400" dirty="0" smtClean="0">
                <a:solidFill>
                  <a:srgbClr val="FFFFFF"/>
                </a:solidFill>
              </a:rPr>
              <a:t>r</a:t>
            </a:r>
          </a:p>
          <a:p>
            <a:pPr lvl="1" eaLnBrk="1" hangingPunct="1"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Consider a full disk scan every 10 min (along with CONUS and </a:t>
            </a:r>
            <a:r>
              <a:rPr lang="en-US" sz="2400" dirty="0" err="1" smtClean="0">
                <a:solidFill>
                  <a:srgbClr val="FFFFFF"/>
                </a:solidFill>
              </a:rPr>
              <a:t>meso</a:t>
            </a:r>
            <a:r>
              <a:rPr lang="en-US" sz="2400" dirty="0" smtClean="0">
                <a:solidFill>
                  <a:srgbClr val="FFFFFF"/>
                </a:solidFill>
              </a:rPr>
              <a:t>-scale sectors). This would </a:t>
            </a:r>
            <a:r>
              <a:rPr lang="en-US" sz="2800" dirty="0" smtClean="0">
                <a:solidFill>
                  <a:srgbClr val="FFFFFF"/>
                </a:solidFill>
              </a:rPr>
              <a:t>sync </a:t>
            </a:r>
            <a:r>
              <a:rPr lang="en-US" sz="2800" dirty="0">
                <a:solidFill>
                  <a:srgbClr val="FFFFFF"/>
                </a:solidFill>
              </a:rPr>
              <a:t>with </a:t>
            </a:r>
            <a:r>
              <a:rPr lang="en-US" sz="2800" dirty="0" smtClean="0">
                <a:solidFill>
                  <a:srgbClr val="FFFFFF"/>
                </a:solidFill>
              </a:rPr>
              <a:t>the geo global </a:t>
            </a:r>
            <a:r>
              <a:rPr lang="en-US" sz="2800" dirty="0">
                <a:solidFill>
                  <a:srgbClr val="FFFFFF"/>
                </a:solidFill>
              </a:rPr>
              <a:t>constellation (EUMETSAT, AHI, AMI, </a:t>
            </a:r>
            <a:r>
              <a:rPr lang="en-US" sz="2800" dirty="0" smtClean="0">
                <a:solidFill>
                  <a:srgbClr val="FFFFFF"/>
                </a:solidFill>
              </a:rPr>
              <a:t>AGRI, etc.).</a:t>
            </a:r>
          </a:p>
          <a:p>
            <a:pPr marL="0" indent="0" eaLnBrk="1" hangingPunct="1">
              <a:buFontTx/>
              <a:buNone/>
              <a:defRPr/>
            </a:pP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7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7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Default Design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FFFFFF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Custom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00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NOAA">
  <a:themeElements>
    <a:clrScheme name="">
      <a:dk1>
        <a:srgbClr val="000000"/>
      </a:dk1>
      <a:lt1>
        <a:srgbClr val="063DE8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AAAFF2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2_NOAA">
      <a:majorFont>
        <a:latin typeface="Book Antiqu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NOAA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NOAA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NOAA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1066</Words>
  <Application>Microsoft Office PowerPoint</Application>
  <PresentationFormat>On-screen Show (4:3)</PresentationFormat>
  <Paragraphs>234</Paragraphs>
  <Slides>49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49</vt:i4>
      </vt:variant>
    </vt:vector>
  </HeadingPairs>
  <TitlesOfParts>
    <vt:vector size="62" baseType="lpstr">
      <vt:lpstr>2_Office Theme</vt:lpstr>
      <vt:lpstr>2_Default Design</vt:lpstr>
      <vt:lpstr>2_NOAA</vt:lpstr>
      <vt:lpstr>3_Default Design</vt:lpstr>
      <vt:lpstr>4_Office Theme</vt:lpstr>
      <vt:lpstr>1_Default Design</vt:lpstr>
      <vt:lpstr>1_Office Theme</vt:lpstr>
      <vt:lpstr>4_Default Design</vt:lpstr>
      <vt:lpstr>3_NOAA</vt:lpstr>
      <vt:lpstr>Orbit</vt:lpstr>
      <vt:lpstr>Office Theme</vt:lpstr>
      <vt:lpstr>10_Default Design</vt:lpstr>
      <vt:lpstr>5_Office Theme</vt:lpstr>
      <vt:lpstr>PowerPoint Presentation</vt:lpstr>
      <vt:lpstr>Outline</vt:lpstr>
      <vt:lpstr>1   0.52 – 0.72 0.62 Visible  Daytime clouds, fog     8   1.3 – 1.9 1.6 Near IR  Daytime clouds/snow, water/ice clouds  2   3.8  –  4.0  3.9 Shortwave IR Nighttime low clouds, fog, fire detection  3   6.5  –  7.0 6.75 Water Vapor 1 Upper tropospheric flow, winds   6   7.0  –  7.5 7.25 Water Vapor 2 Mid tropospheric flow, winds        4  10.2 – 11.2 10.7 IR Window 3 Clouds, low-level water vapor, fog, winds  5   11.5 – 12.5  12.0 IR Window 4 Low-level water vapor, volcanic ash    7   13.2 – 13.8 13.5 Carbon Dioxide Cloud-top parameters, heights for winds  </vt:lpstr>
      <vt:lpstr>ABI bands 1-6</vt:lpstr>
      <vt:lpstr>ABI bands 7-16</vt:lpstr>
      <vt:lpstr>Baseline ABI Scan Modes</vt:lpstr>
      <vt:lpstr>Baseline Mode 3 “Time-Time” chart</vt:lpstr>
      <vt:lpstr>Baseline Time-Time Mode 4</vt:lpstr>
      <vt:lpstr>PowerPoint Presentation</vt:lpstr>
      <vt:lpstr>ABI CONUS Sector Size</vt:lpstr>
      <vt:lpstr>Draft “Mode 6” with 10-min FD</vt:lpstr>
      <vt:lpstr>Outline</vt:lpstr>
      <vt:lpstr>In ABI FGF (75W)</vt:lpstr>
      <vt:lpstr>In ABI FGF (89.5W)</vt:lpstr>
      <vt:lpstr>In ABI FGF (137W)</vt:lpstr>
      <vt:lpstr>ABI WES </vt:lpstr>
      <vt:lpstr>Near Realtime WRF Chem ABI runs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MODIS Airborne Simulator (MAS) April 26, 1996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GOES-14 Super Rapid Scan Operations to Prepare for GOES-R (SRSOR)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Schmit</dc:creator>
  <cp:lastModifiedBy>Tim Schmit</cp:lastModifiedBy>
  <cp:revision>16</cp:revision>
  <dcterms:created xsi:type="dcterms:W3CDTF">2014-12-22T19:45:13Z</dcterms:created>
  <dcterms:modified xsi:type="dcterms:W3CDTF">2014-12-22T22:07:20Z</dcterms:modified>
</cp:coreProperties>
</file>