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22" r:id="rId5"/>
    <p:sldMasterId id="2147483734" r:id="rId6"/>
  </p:sldMasterIdLst>
  <p:notesMasterIdLst>
    <p:notesMasterId r:id="rId54"/>
  </p:notesMasterIdLst>
  <p:sldIdLst>
    <p:sldId id="304" r:id="rId7"/>
    <p:sldId id="305" r:id="rId8"/>
    <p:sldId id="306" r:id="rId9"/>
    <p:sldId id="282" r:id="rId10"/>
    <p:sldId id="296" r:id="rId11"/>
    <p:sldId id="297" r:id="rId12"/>
    <p:sldId id="303" r:id="rId13"/>
    <p:sldId id="280" r:id="rId14"/>
    <p:sldId id="302" r:id="rId15"/>
    <p:sldId id="281" r:id="rId16"/>
    <p:sldId id="301" r:id="rId17"/>
    <p:sldId id="283" r:id="rId18"/>
    <p:sldId id="284" r:id="rId19"/>
    <p:sldId id="285" r:id="rId20"/>
    <p:sldId id="299" r:id="rId21"/>
    <p:sldId id="257" r:id="rId22"/>
    <p:sldId id="258" r:id="rId23"/>
    <p:sldId id="259" r:id="rId24"/>
    <p:sldId id="260" r:id="rId25"/>
    <p:sldId id="261"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93" r:id="rId43"/>
    <p:sldId id="294" r:id="rId44"/>
    <p:sldId id="295" r:id="rId45"/>
    <p:sldId id="286" r:id="rId46"/>
    <p:sldId id="291" r:id="rId47"/>
    <p:sldId id="292" r:id="rId48"/>
    <p:sldId id="287" r:id="rId49"/>
    <p:sldId id="288" r:id="rId50"/>
    <p:sldId id="289" r:id="rId51"/>
    <p:sldId id="290" r:id="rId52"/>
    <p:sldId id="29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1" d="100"/>
          <a:sy n="121" d="100"/>
        </p:scale>
        <p:origin x="-15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92A2F-A852-4FE6-BC40-81708DD6A725}" type="datetimeFigureOut">
              <a:rPr lang="en-US" smtClean="0"/>
              <a:t>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81A88-B9FA-4950-89A0-9DF622C11819}" type="slidenum">
              <a:rPr lang="en-US" smtClean="0"/>
              <a:t>‹#›</a:t>
            </a:fld>
            <a:endParaRPr lang="en-US"/>
          </a:p>
        </p:txBody>
      </p:sp>
    </p:spTree>
    <p:extLst>
      <p:ext uri="{BB962C8B-B14F-4D97-AF65-F5344CB8AC3E}">
        <p14:creationId xmlns:p14="http://schemas.microsoft.com/office/powerpoint/2010/main" val="1593998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1AC56-F6A4-4502-BFF0-60AD75EA680E}" type="slidenum">
              <a:rPr lang="en-US">
                <a:solidFill>
                  <a:prstClr val="black"/>
                </a:solidFill>
              </a:rPr>
              <a:pPr/>
              <a:t>1</a:t>
            </a:fld>
            <a:endParaRPr lang="en-US">
              <a:solidFill>
                <a:prstClr val="black"/>
              </a:solidFill>
            </a:endParaRPr>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remapped to </a:t>
            </a:r>
            <a:r>
              <a:rPr lang="en-US" dirty="0" smtClean="0"/>
              <a:t>10km. </a:t>
            </a:r>
            <a:r>
              <a:rPr lang="en-US" dirty="0" smtClean="0"/>
              <a:t>Top</a:t>
            </a:r>
            <a:r>
              <a:rPr lang="en-US" baseline="0" dirty="0" smtClean="0"/>
              <a:t> panel is the real. </a:t>
            </a:r>
            <a:endParaRPr lang="en-US" dirty="0" smtClean="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C65CB-F446-40AE-8EC5-4AC765CA3EBC}" type="slidenum">
              <a:rPr lang="en-US">
                <a:solidFill>
                  <a:prstClr val="black"/>
                </a:solidFill>
              </a:rPr>
              <a:pPr/>
              <a:t>2</a:t>
            </a:fld>
            <a:endParaRPr lang="en-US">
              <a:solidFill>
                <a:prstClr val="black"/>
              </a:solidFill>
            </a:endParaRPr>
          </a:p>
        </p:txBody>
      </p:sp>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dirty="0"/>
              <a:t>Both remapped to </a:t>
            </a:r>
            <a:r>
              <a:rPr lang="en-US" dirty="0" smtClean="0"/>
              <a:t>10km. Top</a:t>
            </a:r>
            <a:r>
              <a:rPr lang="en-US" baseline="0" dirty="0" smtClean="0"/>
              <a:t> panel is the real. </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15</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96196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18348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81487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853483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307262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93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28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391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391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7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42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34279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1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390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130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644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581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F8108-C0EA-464F-BC79-A66462D04CC5}"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345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A1D1B-C0C6-47D3-BE5B-B9FDE2242CED}"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D02B3-3C40-433E-A434-5617B896D343}"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487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D1305-06B6-4756-A4C5-B99B98F53DFB}" type="datetime1">
              <a:rPr lang="en-US" smtClean="0">
                <a:solidFill>
                  <a:prstClr val="black">
                    <a:tint val="75000"/>
                  </a:prstClr>
                </a:solidFill>
              </a:rPr>
              <a:pPr/>
              <a:t>1/13/2014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50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941CF-906A-4EE2-AC29-ED152627DE36}" type="datetime1">
              <a:rPr lang="en-US" smtClean="0">
                <a:solidFill>
                  <a:prstClr val="black">
                    <a:tint val="75000"/>
                  </a:prstClr>
                </a:solidFill>
              </a:rPr>
              <a:pPr/>
              <a:t>1/13/2014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4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316113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8D99-85D4-46A4-8FF9-BFA5AD3972E3}" type="datetime1">
              <a:rPr lang="en-US" smtClean="0">
                <a:solidFill>
                  <a:prstClr val="black">
                    <a:tint val="75000"/>
                  </a:prstClr>
                </a:solidFill>
              </a:rPr>
              <a:pPr/>
              <a:t>1/13/2014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20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A6801-B160-4906-B53B-A5EEDD5980A5}" type="datetime1">
              <a:rPr lang="en-US" smtClean="0">
                <a:solidFill>
                  <a:prstClr val="black">
                    <a:tint val="75000"/>
                  </a:prstClr>
                </a:solidFill>
              </a:rPr>
              <a:pPr/>
              <a:t>1/13/2014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787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391CCA-FC13-4F1F-A231-69B21FB30306}" type="datetime1">
              <a:rPr lang="en-US" smtClean="0">
                <a:solidFill>
                  <a:prstClr val="black">
                    <a:tint val="75000"/>
                  </a:prstClr>
                </a:solidFill>
              </a:rPr>
              <a:pPr/>
              <a:t>1/13/2014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19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79162-BD02-4DF9-BC35-B06A84FAC1EF}" type="datetime1">
              <a:rPr lang="en-US" smtClean="0">
                <a:solidFill>
                  <a:prstClr val="black">
                    <a:tint val="75000"/>
                  </a:prstClr>
                </a:solidFill>
              </a:rPr>
              <a:pPr/>
              <a:t>1/13/2014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353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FD5B6-CBFE-4137-8939-185367C2BC75}"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55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4CFBF-515D-490B-98CA-5687D3A72D64}"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469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208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18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293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09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3923489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595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339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83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255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983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14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01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5" name="Slide Number Placeholder 5"/>
          <p:cNvSpPr>
            <a:spLocks noGrp="1"/>
          </p:cNvSpPr>
          <p:nvPr>
            <p:ph type="sldNum" sz="quarter" idx="11"/>
          </p:nvPr>
        </p:nvSpPr>
        <p:spPr/>
        <p:txBody>
          <a:bodyPr/>
          <a:lstStyle>
            <a:lvl1pPr>
              <a:defRPr/>
            </a:lvl1pPr>
          </a:lstStyle>
          <a:p>
            <a:pPr>
              <a:defRPr/>
            </a:pPr>
            <a:fld id="{4F681284-BC76-48B8-BA3A-24A40CCA57DC}" type="slidenum">
              <a:rPr lang="en-US"/>
              <a:pPr>
                <a:defRPr/>
              </a:pPr>
              <a:t>‹#›</a:t>
            </a:fld>
            <a:endParaRPr lang="en-US"/>
          </a:p>
        </p:txBody>
      </p:sp>
    </p:spTree>
    <p:extLst>
      <p:ext uri="{BB962C8B-B14F-4D97-AF65-F5344CB8AC3E}">
        <p14:creationId xmlns:p14="http://schemas.microsoft.com/office/powerpoint/2010/main" val="3147238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5" name="Slide Number Placeholder 5"/>
          <p:cNvSpPr>
            <a:spLocks noGrp="1"/>
          </p:cNvSpPr>
          <p:nvPr>
            <p:ph type="sldNum" sz="quarter" idx="11"/>
          </p:nvPr>
        </p:nvSpPr>
        <p:spPr/>
        <p:txBody>
          <a:bodyPr/>
          <a:lstStyle>
            <a:lvl1pPr>
              <a:defRPr/>
            </a:lvl1pPr>
          </a:lstStyle>
          <a:p>
            <a:pPr>
              <a:defRPr/>
            </a:pPr>
            <a:fld id="{C45751C9-1B58-470C-AA62-5F3022B1A054}" type="slidenum">
              <a:rPr lang="en-US"/>
              <a:pPr>
                <a:defRPr/>
              </a:pPr>
              <a:t>‹#›</a:t>
            </a:fld>
            <a:endParaRPr lang="en-US"/>
          </a:p>
        </p:txBody>
      </p:sp>
    </p:spTree>
    <p:extLst>
      <p:ext uri="{BB962C8B-B14F-4D97-AF65-F5344CB8AC3E}">
        <p14:creationId xmlns:p14="http://schemas.microsoft.com/office/powerpoint/2010/main" val="542713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5" name="Slide Number Placeholder 5"/>
          <p:cNvSpPr>
            <a:spLocks noGrp="1"/>
          </p:cNvSpPr>
          <p:nvPr>
            <p:ph type="sldNum" sz="quarter" idx="11"/>
          </p:nvPr>
        </p:nvSpPr>
        <p:spPr/>
        <p:txBody>
          <a:bodyPr/>
          <a:lstStyle>
            <a:lvl1pPr>
              <a:defRPr/>
            </a:lvl1pPr>
          </a:lstStyle>
          <a:p>
            <a:pPr>
              <a:defRPr/>
            </a:pPr>
            <a:fld id="{31D6F84A-17DE-4243-B64B-61CA18477B98}" type="slidenum">
              <a:rPr lang="en-US"/>
              <a:pPr>
                <a:defRPr/>
              </a:pPr>
              <a:t>‹#›</a:t>
            </a:fld>
            <a:endParaRPr lang="en-US"/>
          </a:p>
        </p:txBody>
      </p:sp>
    </p:spTree>
    <p:extLst>
      <p:ext uri="{BB962C8B-B14F-4D97-AF65-F5344CB8AC3E}">
        <p14:creationId xmlns:p14="http://schemas.microsoft.com/office/powerpoint/2010/main" val="26336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556623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6" name="Slide Number Placeholder 5"/>
          <p:cNvSpPr>
            <a:spLocks noGrp="1"/>
          </p:cNvSpPr>
          <p:nvPr>
            <p:ph type="sldNum" sz="quarter" idx="11"/>
          </p:nvPr>
        </p:nvSpPr>
        <p:spPr/>
        <p:txBody>
          <a:bodyPr/>
          <a:lstStyle>
            <a:lvl1pPr>
              <a:defRPr/>
            </a:lvl1pPr>
          </a:lstStyle>
          <a:p>
            <a:pPr>
              <a:defRPr/>
            </a:pPr>
            <a:fld id="{727ACDB0-05FA-49C7-9DA3-9D33A4706EBB}" type="slidenum">
              <a:rPr lang="en-US"/>
              <a:pPr>
                <a:defRPr/>
              </a:pPr>
              <a:t>‹#›</a:t>
            </a:fld>
            <a:endParaRPr lang="en-US"/>
          </a:p>
        </p:txBody>
      </p:sp>
    </p:spTree>
    <p:extLst>
      <p:ext uri="{BB962C8B-B14F-4D97-AF65-F5344CB8AC3E}">
        <p14:creationId xmlns:p14="http://schemas.microsoft.com/office/powerpoint/2010/main" val="462646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8" name="Slide Number Placeholder 5"/>
          <p:cNvSpPr>
            <a:spLocks noGrp="1"/>
          </p:cNvSpPr>
          <p:nvPr>
            <p:ph type="sldNum" sz="quarter" idx="11"/>
          </p:nvPr>
        </p:nvSpPr>
        <p:spPr/>
        <p:txBody>
          <a:bodyPr/>
          <a:lstStyle>
            <a:lvl1pPr>
              <a:defRPr/>
            </a:lvl1pPr>
          </a:lstStyle>
          <a:p>
            <a:pPr>
              <a:defRPr/>
            </a:pPr>
            <a:fld id="{25035D9C-FA33-474C-A9F8-A0C2D0414486}" type="slidenum">
              <a:rPr lang="en-US"/>
              <a:pPr>
                <a:defRPr/>
              </a:pPr>
              <a:t>‹#›</a:t>
            </a:fld>
            <a:endParaRPr lang="en-US"/>
          </a:p>
        </p:txBody>
      </p:sp>
    </p:spTree>
    <p:extLst>
      <p:ext uri="{BB962C8B-B14F-4D97-AF65-F5344CB8AC3E}">
        <p14:creationId xmlns:p14="http://schemas.microsoft.com/office/powerpoint/2010/main" val="2646361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4" name="Slide Number Placeholder 5"/>
          <p:cNvSpPr>
            <a:spLocks noGrp="1"/>
          </p:cNvSpPr>
          <p:nvPr>
            <p:ph type="sldNum" sz="quarter" idx="11"/>
          </p:nvPr>
        </p:nvSpPr>
        <p:spPr/>
        <p:txBody>
          <a:bodyPr/>
          <a:lstStyle>
            <a:lvl1pPr>
              <a:defRPr/>
            </a:lvl1pPr>
          </a:lstStyle>
          <a:p>
            <a:pPr>
              <a:defRPr/>
            </a:pPr>
            <a:fld id="{6EB0FB0D-C6A7-4AC9-BA17-1D9F00DB35BB}" type="slidenum">
              <a:rPr lang="en-US"/>
              <a:pPr>
                <a:defRPr/>
              </a:pPr>
              <a:t>‹#›</a:t>
            </a:fld>
            <a:endParaRPr lang="en-US"/>
          </a:p>
        </p:txBody>
      </p:sp>
    </p:spTree>
    <p:extLst>
      <p:ext uri="{BB962C8B-B14F-4D97-AF65-F5344CB8AC3E}">
        <p14:creationId xmlns:p14="http://schemas.microsoft.com/office/powerpoint/2010/main" val="2675403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3" name="Slide Number Placeholder 5"/>
          <p:cNvSpPr>
            <a:spLocks noGrp="1"/>
          </p:cNvSpPr>
          <p:nvPr>
            <p:ph type="sldNum" sz="quarter" idx="11"/>
          </p:nvPr>
        </p:nvSpPr>
        <p:spPr/>
        <p:txBody>
          <a:bodyPr/>
          <a:lstStyle>
            <a:lvl1pPr>
              <a:defRPr/>
            </a:lvl1pPr>
          </a:lstStyle>
          <a:p>
            <a:pPr>
              <a:defRPr/>
            </a:pPr>
            <a:fld id="{D46DC825-7767-4161-90D8-ECC0BE3A9188}" type="slidenum">
              <a:rPr lang="en-US"/>
              <a:pPr>
                <a:defRPr/>
              </a:pPr>
              <a:t>‹#›</a:t>
            </a:fld>
            <a:endParaRPr lang="en-US"/>
          </a:p>
        </p:txBody>
      </p:sp>
    </p:spTree>
    <p:extLst>
      <p:ext uri="{BB962C8B-B14F-4D97-AF65-F5344CB8AC3E}">
        <p14:creationId xmlns:p14="http://schemas.microsoft.com/office/powerpoint/2010/main" val="2595315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6" name="Slide Number Placeholder 5"/>
          <p:cNvSpPr>
            <a:spLocks noGrp="1"/>
          </p:cNvSpPr>
          <p:nvPr>
            <p:ph type="sldNum" sz="quarter" idx="11"/>
          </p:nvPr>
        </p:nvSpPr>
        <p:spPr/>
        <p:txBody>
          <a:bodyPr/>
          <a:lstStyle>
            <a:lvl1pPr>
              <a:defRPr/>
            </a:lvl1pPr>
          </a:lstStyle>
          <a:p>
            <a:pPr>
              <a:defRPr/>
            </a:pPr>
            <a:fld id="{4A71C7CA-FEAA-4007-94B9-A2426F1246C1}" type="slidenum">
              <a:rPr lang="en-US"/>
              <a:pPr>
                <a:defRPr/>
              </a:pPr>
              <a:t>‹#›</a:t>
            </a:fld>
            <a:endParaRPr lang="en-US"/>
          </a:p>
        </p:txBody>
      </p:sp>
    </p:spTree>
    <p:extLst>
      <p:ext uri="{BB962C8B-B14F-4D97-AF65-F5344CB8AC3E}">
        <p14:creationId xmlns:p14="http://schemas.microsoft.com/office/powerpoint/2010/main" val="5454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6" name="Slide Number Placeholder 5"/>
          <p:cNvSpPr>
            <a:spLocks noGrp="1"/>
          </p:cNvSpPr>
          <p:nvPr>
            <p:ph type="sldNum" sz="quarter" idx="11"/>
          </p:nvPr>
        </p:nvSpPr>
        <p:spPr/>
        <p:txBody>
          <a:bodyPr/>
          <a:lstStyle>
            <a:lvl1pPr>
              <a:defRPr/>
            </a:lvl1pPr>
          </a:lstStyle>
          <a:p>
            <a:pPr>
              <a:defRPr/>
            </a:pPr>
            <a:fld id="{FFCAD90E-B1D5-4501-A19A-81D958C17D38}" type="slidenum">
              <a:rPr lang="en-US"/>
              <a:pPr>
                <a:defRPr/>
              </a:pPr>
              <a:t>‹#›</a:t>
            </a:fld>
            <a:endParaRPr lang="en-US"/>
          </a:p>
        </p:txBody>
      </p:sp>
    </p:spTree>
    <p:extLst>
      <p:ext uri="{BB962C8B-B14F-4D97-AF65-F5344CB8AC3E}">
        <p14:creationId xmlns:p14="http://schemas.microsoft.com/office/powerpoint/2010/main" val="3613998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5" name="Slide Number Placeholder 5"/>
          <p:cNvSpPr>
            <a:spLocks noGrp="1"/>
          </p:cNvSpPr>
          <p:nvPr>
            <p:ph type="sldNum" sz="quarter" idx="11"/>
          </p:nvPr>
        </p:nvSpPr>
        <p:spPr/>
        <p:txBody>
          <a:bodyPr/>
          <a:lstStyle>
            <a:lvl1pPr>
              <a:defRPr/>
            </a:lvl1pPr>
          </a:lstStyle>
          <a:p>
            <a:pPr>
              <a:defRPr/>
            </a:pPr>
            <a:fld id="{31A81DF3-FECC-4056-B22C-FDB15CA315EA}" type="slidenum">
              <a:rPr lang="en-US"/>
              <a:pPr>
                <a:defRPr/>
              </a:pPr>
              <a:t>‹#›</a:t>
            </a:fld>
            <a:endParaRPr lang="en-US"/>
          </a:p>
        </p:txBody>
      </p:sp>
    </p:spTree>
    <p:extLst>
      <p:ext uri="{BB962C8B-B14F-4D97-AF65-F5344CB8AC3E}">
        <p14:creationId xmlns:p14="http://schemas.microsoft.com/office/powerpoint/2010/main" val="1784607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50"/>
            <a:ext cx="6553200" cy="365125"/>
          </a:xfrm>
          <a:prstGeom prst="rect">
            <a:avLst/>
          </a:prstGeom>
        </p:spPr>
        <p:txBody>
          <a:bodyPr/>
          <a:lstStyle>
            <a:lvl1pPr>
              <a:defRPr/>
            </a:lvl1pPr>
          </a:lstStyle>
          <a:p>
            <a:pPr fontAlgn="base">
              <a:spcBef>
                <a:spcPct val="0"/>
              </a:spcBef>
              <a:spcAft>
                <a:spcPct val="0"/>
              </a:spcAft>
              <a:defRPr/>
            </a:pPr>
            <a:r>
              <a:rPr lang="en-US" sz="1200" b="1">
                <a:solidFill>
                  <a:srgbClr val="0C2A8C"/>
                </a:solidFill>
                <a:latin typeface="Arial" charset="0"/>
                <a:ea typeface="ＭＳ Ｐゴシック" pitchFamily="34" charset="-128"/>
              </a:rPr>
              <a:t>92</a:t>
            </a:r>
            <a:r>
              <a:rPr lang="en-US" sz="1200" b="1" baseline="30000">
                <a:solidFill>
                  <a:srgbClr val="0C2A8C"/>
                </a:solidFill>
                <a:latin typeface="Arial" charset="0"/>
                <a:ea typeface="ＭＳ Ｐゴシック" pitchFamily="34" charset="-128"/>
              </a:rPr>
              <a:t>nd</a:t>
            </a:r>
            <a:r>
              <a:rPr lang="en-US" sz="1200" b="1">
                <a:solidFill>
                  <a:srgbClr val="0C2A8C"/>
                </a:solidFill>
                <a:latin typeface="Arial" charset="0"/>
                <a:ea typeface="ＭＳ Ｐゴシック" pitchFamily="34" charset="-128"/>
              </a:rPr>
              <a:t> AMS General Conference, Satellite Meteorology Conference</a:t>
            </a:r>
          </a:p>
          <a:p>
            <a:pPr fontAlgn="base">
              <a:spcBef>
                <a:spcPct val="0"/>
              </a:spcBef>
              <a:spcAft>
                <a:spcPct val="0"/>
              </a:spcAft>
              <a:defRPr/>
            </a:pPr>
            <a:r>
              <a:rPr lang="en-US" sz="1200" b="1">
                <a:solidFill>
                  <a:srgbClr val="0C2A8C"/>
                </a:solidFill>
                <a:latin typeface="Arial" charset="0"/>
                <a:ea typeface="ＭＳ Ｐゴシック" pitchFamily="34" charset="-128"/>
              </a:rPr>
              <a:t>January 23-27, New Orleans, LA</a:t>
            </a:r>
          </a:p>
        </p:txBody>
      </p:sp>
      <p:sp>
        <p:nvSpPr>
          <p:cNvPr id="5" name="Slide Number Placeholder 5"/>
          <p:cNvSpPr>
            <a:spLocks noGrp="1"/>
          </p:cNvSpPr>
          <p:nvPr>
            <p:ph type="sldNum" sz="quarter" idx="11"/>
          </p:nvPr>
        </p:nvSpPr>
        <p:spPr/>
        <p:txBody>
          <a:bodyPr/>
          <a:lstStyle>
            <a:lvl1pPr>
              <a:defRPr/>
            </a:lvl1pPr>
          </a:lstStyle>
          <a:p>
            <a:pPr>
              <a:defRPr/>
            </a:pPr>
            <a:fld id="{42BEF6D3-8063-4D86-8988-A0AD292B4AEB}" type="slidenum">
              <a:rPr lang="en-US"/>
              <a:pPr>
                <a:defRPr/>
              </a:pPr>
              <a:t>‹#›</a:t>
            </a:fld>
            <a:endParaRPr lang="en-US"/>
          </a:p>
        </p:txBody>
      </p:sp>
    </p:spTree>
    <p:extLst>
      <p:ext uri="{BB962C8B-B14F-4D97-AF65-F5344CB8AC3E}">
        <p14:creationId xmlns:p14="http://schemas.microsoft.com/office/powerpoint/2010/main" val="2869964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3E74A0-9855-46BF-9E08-B80EB5027F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1213E5-D729-48FA-81E0-78368B82A9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5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474090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A318F4-F3A8-4698-8C83-1E5322997E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578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B101C3-5B96-426B-8448-43B14B8DA1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527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2A1CAD-F7B8-4BA6-9C17-1D02F61D33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7520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C1729D-A80A-4B97-8E59-E9722E1678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001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8A574A7-F454-46DD-AA7A-4E28B5002B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634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A658A3-D790-4274-A23C-5462BD5B6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905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55469D-93CF-40A4-88BE-273AFA4681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5814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74B8B-DBED-436C-A947-B3F25FB921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990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DF9E85-AA95-4E8A-B7EF-70A406BD04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726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95375C-1B61-4C72-A3EE-7341457EA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24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31844506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3B952D2-7DD2-4F26-8998-434FB9622F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510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205294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51508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419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4292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D8897-114C-4DDF-A992-55BF4A6887D2}" type="datetime1">
              <a:rPr lang="en-US" smtClean="0">
                <a:solidFill>
                  <a:prstClr val="black">
                    <a:tint val="75000"/>
                  </a:prstClr>
                </a:solidFill>
              </a:rPr>
              <a:pPr/>
              <a:t>1/13/2014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5548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8336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a:solidFill>
                  <a:srgbClr val="898989"/>
                </a:solidFill>
                <a:latin typeface="Arial" charset="0"/>
                <a:ea typeface="ＭＳ Ｐゴシック" charset="-128"/>
              </a:defRPr>
            </a:lvl1pPr>
          </a:lstStyle>
          <a:p>
            <a:pPr fontAlgn="base">
              <a:spcBef>
                <a:spcPct val="0"/>
              </a:spcBef>
              <a:spcAft>
                <a:spcPct val="0"/>
              </a:spcAft>
              <a:defRPr/>
            </a:pPr>
            <a:fld id="{3632C317-CDC9-4A66-B102-3310AE47D34F}" type="slidenum">
              <a:rPr lang="en-US" sz="1200" b="1"/>
              <a:pPr fontAlgn="base">
                <a:spcBef>
                  <a:spcPct val="0"/>
                </a:spcBef>
                <a:spcAft>
                  <a:spcPct val="0"/>
                </a:spcAft>
                <a:defRPr/>
              </a:pPr>
              <a:t>‹#›</a:t>
            </a:fld>
            <a:endParaRPr lang="en-US" sz="1200" b="1"/>
          </a:p>
        </p:txBody>
      </p:sp>
      <p:sp>
        <p:nvSpPr>
          <p:cNvPr id="1029" name="Rectangle 9"/>
          <p:cNvSpPr>
            <a:spLocks noChangeArrowheads="1"/>
          </p:cNvSpPr>
          <p:nvPr userDrawn="1"/>
        </p:nvSpPr>
        <p:spPr bwMode="auto">
          <a:xfrm>
            <a:off x="0" y="0"/>
            <a:ext cx="9144000" cy="91440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1200" b="1">
              <a:solidFill>
                <a:srgbClr val="0C2A8C"/>
              </a:solidFill>
              <a:latin typeface="Arial" charset="0"/>
              <a:ea typeface="ＭＳ Ｐゴシック" pitchFamily="34" charset="-128"/>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32763"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54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2400" b="1" i="1" kern="1200">
          <a:solidFill>
            <a:srgbClr val="953735"/>
          </a:solidFill>
          <a:latin typeface="Arial" pitchFamily="34" charset="0"/>
          <a:ea typeface="ＭＳ Ｐゴシック"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78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224AF1E-9223-4626-A065-684E2547BB1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8916940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ftp://ftp.ssec.wisc.edu/ABI/REALTIME_PROXY/" TargetMode="External"/><Relationship Id="rId2" Type="http://schemas.openxmlformats.org/officeDocument/2006/relationships/hyperlink" Target="http://cimss.ssec.wisc.edu/goes_r/proving-ground/wrf_chem_abi/ABI-PRODUCTS/wrf_chem_abi_prod.html" TargetMode="Externa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7D640C81-2E60-40AB-B1A8-3F977F40CC0A}" type="slidenum">
              <a:rPr lang="en-US">
                <a:solidFill>
                  <a:srgbClr val="000000"/>
                </a:solidFill>
              </a:rPr>
              <a:pPr/>
              <a:t>1</a:t>
            </a:fld>
            <a:endParaRPr lang="en-US">
              <a:solidFill>
                <a:srgbClr val="000000"/>
              </a:solidFill>
            </a:endParaRPr>
          </a:p>
        </p:txBody>
      </p:sp>
      <p:sp>
        <p:nvSpPr>
          <p:cNvPr id="196612" name="Rectangle 4"/>
          <p:cNvSpPr>
            <a:spLocks noGrp="1" noChangeArrowheads="1"/>
          </p:cNvSpPr>
          <p:nvPr>
            <p:ph type="title"/>
          </p:nvPr>
        </p:nvSpPr>
        <p:spPr>
          <a:xfrm>
            <a:off x="533400" y="0"/>
            <a:ext cx="8229600" cy="1143000"/>
          </a:xfrm>
        </p:spPr>
        <p:txBody>
          <a:bodyPr/>
          <a:lstStyle/>
          <a:p>
            <a:r>
              <a:rPr lang="en-US">
                <a:solidFill>
                  <a:schemeClr val="bg1"/>
                </a:solidFill>
              </a:rPr>
              <a:t>Real or Simulated?</a:t>
            </a:r>
          </a:p>
        </p:txBody>
      </p:sp>
      <p:pic>
        <p:nvPicPr>
          <p:cNvPr id="196613" name="Picture 5"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47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a:t>
            </a:r>
            <a:r>
              <a:rPr lang="en-US" dirty="0" smtClean="0"/>
              <a:t>Simulator (CONUS)</a:t>
            </a:r>
            <a:endParaRPr lang="en-US" dirty="0"/>
          </a:p>
        </p:txBody>
      </p:sp>
      <p:sp>
        <p:nvSpPr>
          <p:cNvPr id="4" name="Slide Number Placeholder 3"/>
          <p:cNvSpPr>
            <a:spLocks noGrp="1"/>
          </p:cNvSpPr>
          <p:nvPr>
            <p:ph type="sldNum" sz="quarter" idx="4294967295"/>
          </p:nvPr>
        </p:nvSpPr>
        <p:spPr>
          <a:xfrm>
            <a:off x="7924800" y="6705600"/>
            <a:ext cx="1219200" cy="152400"/>
          </a:xfrm>
          <a:prstGeom prst="rect">
            <a:avLst/>
          </a:prstGeom>
        </p:spPr>
        <p:txBody>
          <a:bodyPr/>
          <a:lstStyle/>
          <a:p>
            <a:pPr>
              <a:defRPr/>
            </a:pPr>
            <a:fld id="{CCC9393F-D786-44BA-AB54-BE340236C99D}" type="slidenum">
              <a:rPr lang="en-US" smtClean="0"/>
              <a:pPr>
                <a:defRPr/>
              </a:pPr>
              <a:t>10</a:t>
            </a:fld>
            <a:endParaRPr lang="en-US"/>
          </a:p>
        </p:txBody>
      </p:sp>
      <p:sp>
        <p:nvSpPr>
          <p:cNvPr id="7" name="TextBox 6"/>
          <p:cNvSpPr txBox="1"/>
          <p:nvPr/>
        </p:nvSpPr>
        <p:spPr>
          <a:xfrm>
            <a:off x="1600200" y="1491734"/>
            <a:ext cx="3685624" cy="369332"/>
          </a:xfrm>
          <a:prstGeom prst="rect">
            <a:avLst/>
          </a:prstGeom>
          <a:noFill/>
        </p:spPr>
        <p:txBody>
          <a:bodyPr wrap="none" rtlCol="0">
            <a:spAutoFit/>
          </a:bodyPr>
          <a:lstStyle/>
          <a:p>
            <a:r>
              <a:rPr lang="en-US" dirty="0">
                <a:solidFill>
                  <a:srgbClr val="FFFFFF">
                    <a:lumMod val="95000"/>
                  </a:srgbClr>
                </a:solidFill>
              </a:rPr>
              <a:t>From GRB Simulator Industry Day</a:t>
            </a:r>
            <a:endParaRPr lang="en-US" dirty="0">
              <a:solidFill>
                <a:srgbClr val="FFFFFF">
                  <a:lumMod val="95000"/>
                </a:srgb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0457" y="2209800"/>
            <a:ext cx="5486886" cy="4114800"/>
          </a:xfrm>
        </p:spPr>
      </p:pic>
    </p:spTree>
    <p:extLst>
      <p:ext uri="{BB962C8B-B14F-4D97-AF65-F5344CB8AC3E}">
        <p14:creationId xmlns:p14="http://schemas.microsoft.com/office/powerpoint/2010/main" val="2351476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a:t>
            </a:r>
            <a:r>
              <a:rPr lang="en-US" dirty="0" smtClean="0"/>
              <a:t>Simulator (</a:t>
            </a:r>
            <a:r>
              <a:rPr lang="en-US" dirty="0" err="1" smtClean="0"/>
              <a:t>meso</a:t>
            </a:r>
            <a:r>
              <a:rPr lang="en-US" dirty="0" smtClean="0"/>
              <a:t>)</a:t>
            </a:r>
            <a:endParaRPr lang="en-US" dirty="0"/>
          </a:p>
        </p:txBody>
      </p:sp>
      <p:sp>
        <p:nvSpPr>
          <p:cNvPr id="4" name="Slide Number Placeholder 3"/>
          <p:cNvSpPr>
            <a:spLocks noGrp="1"/>
          </p:cNvSpPr>
          <p:nvPr>
            <p:ph type="sldNum" sz="quarter" idx="4294967295"/>
          </p:nvPr>
        </p:nvSpPr>
        <p:spPr>
          <a:xfrm>
            <a:off x="7924800" y="6705600"/>
            <a:ext cx="1219200" cy="152400"/>
          </a:xfrm>
          <a:prstGeom prst="rect">
            <a:avLst/>
          </a:prstGeom>
        </p:spPr>
        <p:txBody>
          <a:bodyPr/>
          <a:lstStyle/>
          <a:p>
            <a:pPr>
              <a:defRPr/>
            </a:pPr>
            <a:fld id="{CCC9393F-D786-44BA-AB54-BE340236C99D}" type="slidenum">
              <a:rPr lang="en-US" smtClean="0"/>
              <a:pPr>
                <a:defRPr/>
              </a:pPr>
              <a:t>11</a:t>
            </a:fld>
            <a:endParaRPr lang="en-US"/>
          </a:p>
        </p:txBody>
      </p:sp>
      <p:sp>
        <p:nvSpPr>
          <p:cNvPr id="7" name="TextBox 6"/>
          <p:cNvSpPr txBox="1"/>
          <p:nvPr/>
        </p:nvSpPr>
        <p:spPr>
          <a:xfrm>
            <a:off x="1600200" y="1491734"/>
            <a:ext cx="3685624" cy="369332"/>
          </a:xfrm>
          <a:prstGeom prst="rect">
            <a:avLst/>
          </a:prstGeom>
          <a:noFill/>
        </p:spPr>
        <p:txBody>
          <a:bodyPr wrap="none" rtlCol="0">
            <a:spAutoFit/>
          </a:bodyPr>
          <a:lstStyle/>
          <a:p>
            <a:r>
              <a:rPr lang="en-US" dirty="0">
                <a:solidFill>
                  <a:srgbClr val="FFFFFF">
                    <a:lumMod val="95000"/>
                  </a:srgbClr>
                </a:solidFill>
              </a:rPr>
              <a:t>From GRB Simulator Industry Day</a:t>
            </a:r>
            <a:endParaRPr lang="en-US" dirty="0">
              <a:solidFill>
                <a:srgbClr val="FFFFFF">
                  <a:lumMod val="95000"/>
                </a:srgb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0457" y="2209800"/>
            <a:ext cx="5486886" cy="4114800"/>
          </a:xfrm>
        </p:spPr>
      </p:pic>
    </p:spTree>
    <p:extLst>
      <p:ext uri="{BB962C8B-B14F-4D97-AF65-F5344CB8AC3E}">
        <p14:creationId xmlns:p14="http://schemas.microsoft.com/office/powerpoint/2010/main" val="1005039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12</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39894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13</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29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14</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1130620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15</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49752085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16</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
        <p:nvSpPr>
          <p:cNvPr id="3" name="TextBox 2"/>
          <p:cNvSpPr txBox="1"/>
          <p:nvPr/>
        </p:nvSpPr>
        <p:spPr>
          <a:xfrm>
            <a:off x="228600" y="5867400"/>
            <a:ext cx="4572000" cy="646331"/>
          </a:xfrm>
          <a:prstGeom prst="rect">
            <a:avLst/>
          </a:prstGeom>
          <a:noFill/>
        </p:spPr>
        <p:txBody>
          <a:bodyPr wrap="square" rtlCol="0">
            <a:spAutoFit/>
          </a:bodyPr>
          <a:lstStyle/>
          <a:p>
            <a:r>
              <a:rPr lang="en-US" dirty="0">
                <a:solidFill>
                  <a:srgbClr val="FFFF00"/>
                </a:solidFill>
              </a:rPr>
              <a:t>The “Triplet” refers to the needing at least three time periods for AMV processing.</a:t>
            </a:r>
            <a:endParaRPr lang="en-US" dirty="0">
              <a:solidFill>
                <a:srgbClr val="FFFF00"/>
              </a:solidFill>
            </a:endParaRPr>
          </a:p>
        </p:txBody>
      </p:sp>
    </p:spTree>
    <p:extLst>
      <p:ext uri="{BB962C8B-B14F-4D97-AF65-F5344CB8AC3E}">
        <p14:creationId xmlns:p14="http://schemas.microsoft.com/office/powerpoint/2010/main" val="2735050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09631155"/>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7</a:t>
                      </a:r>
                      <a:endParaRPr lang="en-US" dirty="0"/>
                    </a:p>
                  </a:txBody>
                  <a:tcPr/>
                </a:tc>
                <a:tc>
                  <a:txBody>
                    <a:bodyPr/>
                    <a:lstStyle/>
                    <a:p>
                      <a:r>
                        <a:rPr lang="en-US" dirty="0" smtClean="0"/>
                        <a:t>7</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560482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667500" cy="6060758"/>
          </a:xfrm>
          <a:prstGeom prst="rect">
            <a:avLst/>
          </a:prstGeom>
        </p:spPr>
      </p:pic>
      <p:sp>
        <p:nvSpPr>
          <p:cNvPr id="2" name="Slide Number Placeholder 1"/>
          <p:cNvSpPr>
            <a:spLocks noGrp="1"/>
          </p:cNvSpPr>
          <p:nvPr>
            <p:ph type="sldNum" sz="quarter" idx="11"/>
          </p:nvPr>
        </p:nvSpPr>
        <p:spPr/>
        <p:txBody>
          <a:bodyPr/>
          <a:lstStyle/>
          <a:p>
            <a:pPr>
              <a:defRPr/>
            </a:pPr>
            <a:fld id="{29821475-0E67-4098-BF3D-BD15632C5A8D}" type="slidenum">
              <a:rPr lang="en-US" smtClean="0"/>
              <a:pPr>
                <a:defRPr/>
              </a:pPr>
              <a:t>18</a:t>
            </a:fld>
            <a:endParaRPr lang="en-US"/>
          </a:p>
        </p:txBody>
      </p:sp>
    </p:spTree>
    <p:extLst>
      <p:ext uri="{BB962C8B-B14F-4D97-AF65-F5344CB8AC3E}">
        <p14:creationId xmlns:p14="http://schemas.microsoft.com/office/powerpoint/2010/main" val="3331617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(89.5W)</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19</a:t>
            </a:fld>
            <a:endParaRPr lang="en-US"/>
          </a:p>
        </p:txBody>
      </p:sp>
    </p:spTree>
    <p:extLst>
      <p:ext uri="{BB962C8B-B14F-4D97-AF65-F5344CB8AC3E}">
        <p14:creationId xmlns:p14="http://schemas.microsoft.com/office/powerpoint/2010/main" val="18159895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BEFA3C91-A191-46E2-BFE7-0203D48D7360}" type="slidenum">
              <a:rPr lang="en-US">
                <a:solidFill>
                  <a:srgbClr val="000000"/>
                </a:solidFill>
              </a:rPr>
              <a:pPr/>
              <a:t>2</a:t>
            </a:fld>
            <a:endParaRPr lang="en-US">
              <a:solidFill>
                <a:srgbClr val="000000"/>
              </a:solidFill>
            </a:endParaRPr>
          </a:p>
        </p:txBody>
      </p:sp>
      <p:sp>
        <p:nvSpPr>
          <p:cNvPr id="199682" name="Rectangle 2"/>
          <p:cNvSpPr>
            <a:spLocks noGrp="1" noChangeArrowheads="1"/>
          </p:cNvSpPr>
          <p:nvPr>
            <p:ph type="title"/>
          </p:nvPr>
        </p:nvSpPr>
        <p:spPr>
          <a:xfrm>
            <a:off x="533400" y="0"/>
            <a:ext cx="8229600" cy="1143000"/>
          </a:xfrm>
        </p:spPr>
        <p:txBody>
          <a:bodyPr/>
          <a:lstStyle/>
          <a:p>
            <a:r>
              <a:rPr lang="en-US">
                <a:solidFill>
                  <a:schemeClr val="bg1"/>
                </a:solidFill>
              </a:rPr>
              <a:t>Real or Simulated?</a:t>
            </a:r>
          </a:p>
        </p:txBody>
      </p:sp>
      <p:pic>
        <p:nvPicPr>
          <p:cNvPr id="199684" name="Picture 4"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8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20</a:t>
            </a:fld>
            <a:endParaRPr lang="en-US"/>
          </a:p>
        </p:txBody>
      </p:sp>
    </p:spTree>
    <p:extLst>
      <p:ext uri="{BB962C8B-B14F-4D97-AF65-F5344CB8AC3E}">
        <p14:creationId xmlns:p14="http://schemas.microsoft.com/office/powerpoint/2010/main" val="1403700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val="677827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val="2637562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val="3051338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val="796857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val="3979718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val="102073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val="2828938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val="1305232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29</a:t>
            </a:fld>
            <a:endParaRPr lang="en-US"/>
          </a:p>
        </p:txBody>
      </p:sp>
    </p:spTree>
    <p:extLst>
      <p:ext uri="{BB962C8B-B14F-4D97-AF65-F5344CB8AC3E}">
        <p14:creationId xmlns:p14="http://schemas.microsoft.com/office/powerpoint/2010/main" val="2677180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5ABD1D-2DDA-448E-96F4-303B456B2A0F}" type="slidenum">
              <a:rPr lang="en-US">
                <a:solidFill>
                  <a:srgbClr val="000000"/>
                </a:solidFill>
              </a:rPr>
              <a:pPr/>
              <a:t>3</a:t>
            </a:fld>
            <a:endParaRPr lang="en-US">
              <a:solidFill>
                <a:srgbClr val="000000"/>
              </a:solidFill>
            </a:endParaRPr>
          </a:p>
        </p:txBody>
      </p:sp>
      <p:pic>
        <p:nvPicPr>
          <p:cNvPr id="108546" name="Picture 2" descr="ABI_16panel_toarads_abi_soi_remapped_2005_0604_2200_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1325"/>
          </a:xfrm>
          <a:prstGeom prst="rect">
            <a:avLst/>
          </a:prstGeom>
          <a:noFill/>
          <a:extLst>
            <a:ext uri="{909E8E84-426E-40DD-AFC4-6F175D3DCCD1}">
              <a14:hiddenFill xmlns:a14="http://schemas.microsoft.com/office/drawing/2010/main">
                <a:solidFill>
                  <a:srgbClr val="FFFFFF"/>
                </a:solidFill>
              </a14:hiddenFill>
            </a:ext>
          </a:extLst>
        </p:spPr>
      </p:pic>
      <p:sp>
        <p:nvSpPr>
          <p:cNvPr id="108547" name="Text Box 3"/>
          <p:cNvSpPr txBox="1">
            <a:spLocks noChangeArrowheads="1"/>
          </p:cNvSpPr>
          <p:nvPr/>
        </p:nvSpPr>
        <p:spPr bwMode="auto">
          <a:xfrm>
            <a:off x="268288" y="228600"/>
            <a:ext cx="8494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FFFFFF"/>
                </a:solidFill>
              </a:rPr>
              <a:t>ABI bands via NWP simulation (CIMSS AWG Proxy Team)</a:t>
            </a:r>
          </a:p>
        </p:txBody>
      </p:sp>
    </p:spTree>
    <p:extLst>
      <p:ext uri="{BB962C8B-B14F-4D97-AF65-F5344CB8AC3E}">
        <p14:creationId xmlns:p14="http://schemas.microsoft.com/office/powerpoint/2010/main" val="4145644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30</a:t>
            </a:fld>
            <a:endParaRPr lang="en-US"/>
          </a:p>
        </p:txBody>
      </p:sp>
    </p:spTree>
    <p:extLst>
      <p:ext uri="{BB962C8B-B14F-4D97-AF65-F5344CB8AC3E}">
        <p14:creationId xmlns:p14="http://schemas.microsoft.com/office/powerpoint/2010/main" val="1193388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31</a:t>
            </a:fld>
            <a:endParaRPr lang="en-US"/>
          </a:p>
        </p:txBody>
      </p:sp>
    </p:spTree>
    <p:extLst>
      <p:ext uri="{BB962C8B-B14F-4D97-AF65-F5344CB8AC3E}">
        <p14:creationId xmlns:p14="http://schemas.microsoft.com/office/powerpoint/2010/main" val="1978575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32</a:t>
            </a:fld>
            <a:endParaRPr lang="en-US"/>
          </a:p>
        </p:txBody>
      </p:sp>
    </p:spTree>
    <p:extLst>
      <p:ext uri="{BB962C8B-B14F-4D97-AF65-F5344CB8AC3E}">
        <p14:creationId xmlns:p14="http://schemas.microsoft.com/office/powerpoint/2010/main" val="887977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33</a:t>
            </a:fld>
            <a:endParaRPr lang="en-US"/>
          </a:p>
        </p:txBody>
      </p:sp>
    </p:spTree>
    <p:extLst>
      <p:ext uri="{BB962C8B-B14F-4D97-AF65-F5344CB8AC3E}">
        <p14:creationId xmlns:p14="http://schemas.microsoft.com/office/powerpoint/2010/main" val="1024084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34</a:t>
            </a:fld>
            <a:endParaRPr lang="en-US"/>
          </a:p>
        </p:txBody>
      </p:sp>
    </p:spTree>
    <p:extLst>
      <p:ext uri="{BB962C8B-B14F-4D97-AF65-F5344CB8AC3E}">
        <p14:creationId xmlns:p14="http://schemas.microsoft.com/office/powerpoint/2010/main" val="1777300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35</a:t>
            </a:fld>
            <a:endParaRPr lang="en-US"/>
          </a:p>
        </p:txBody>
      </p:sp>
    </p:spTree>
    <p:extLst>
      <p:ext uri="{BB962C8B-B14F-4D97-AF65-F5344CB8AC3E}">
        <p14:creationId xmlns:p14="http://schemas.microsoft.com/office/powerpoint/2010/main" val="1359649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36</a:t>
            </a:fld>
            <a:endParaRPr lang="en-US"/>
          </a:p>
        </p:txBody>
      </p:sp>
    </p:spTree>
    <p:extLst>
      <p:ext uri="{BB962C8B-B14F-4D97-AF65-F5344CB8AC3E}">
        <p14:creationId xmlns:p14="http://schemas.microsoft.com/office/powerpoint/2010/main" val="2416740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94195"/>
          </a:xfrm>
          <a:prstGeom prst="rect">
            <a:avLst/>
          </a:prstGeom>
        </p:spPr>
        <p:txBody>
          <a:bodyPr wrap="square">
            <a:spAutoFit/>
          </a:bodyPr>
          <a:lstStyle/>
          <a:p>
            <a:pPr algn="ctr"/>
            <a:r>
              <a:rPr lang="en-US" sz="2800" b="1" dirty="0">
                <a:solidFill>
                  <a:prstClr val="black"/>
                </a:solidFill>
              </a:rPr>
              <a:t>Background</a:t>
            </a:r>
          </a:p>
          <a:p>
            <a:pPr algn="ctr"/>
            <a:r>
              <a:rPr lang="en-US" b="1" dirty="0">
                <a:solidFill>
                  <a:prstClr val="black"/>
                </a:solidFill>
              </a:rPr>
              <a:t>GOES-R AWG </a:t>
            </a:r>
            <a:r>
              <a:rPr lang="en-US" b="1" dirty="0" err="1">
                <a:solidFill>
                  <a:prstClr val="black"/>
                </a:solidFill>
              </a:rPr>
              <a:t>realtime</a:t>
            </a:r>
            <a:r>
              <a:rPr lang="en-US" b="1" dirty="0">
                <a:solidFill>
                  <a:prstClr val="black"/>
                </a:solidFill>
              </a:rPr>
              <a:t> proxy system has been developed to: </a:t>
            </a:r>
          </a:p>
          <a:p>
            <a:endParaRPr lang="en-US" b="1" dirty="0">
              <a:solidFill>
                <a:prstClr val="black"/>
              </a:solidFill>
            </a:endParaRPr>
          </a:p>
          <a:p>
            <a:pPr marL="342900" indent="-342900">
              <a:buFont typeface="+mj-lt"/>
              <a:buAutoNum type="arabicPeriod"/>
            </a:pPr>
            <a:r>
              <a:rPr lang="en-US" dirty="0">
                <a:solidFill>
                  <a:prstClr val="black"/>
                </a:solidFill>
              </a:rPr>
              <a:t>Provide near-real-time proxy ABI data from WRF-</a:t>
            </a:r>
            <a:r>
              <a:rPr lang="en-US" dirty="0" err="1">
                <a:solidFill>
                  <a:prstClr val="black"/>
                </a:solidFill>
              </a:rPr>
              <a:t>Chem</a:t>
            </a:r>
            <a:r>
              <a:rPr lang="en-US" dirty="0">
                <a:solidFill>
                  <a:prstClr val="black"/>
                </a:solidFill>
              </a:rPr>
              <a:t> model forecasts over CONUS using the Community </a:t>
            </a:r>
            <a:r>
              <a:rPr lang="en-US" dirty="0" err="1">
                <a:solidFill>
                  <a:prstClr val="black"/>
                </a:solidFill>
              </a:rPr>
              <a:t>Radiative</a:t>
            </a:r>
            <a:r>
              <a:rPr lang="en-US" dirty="0">
                <a:solidFill>
                  <a:prstClr val="black"/>
                </a:solidFill>
              </a:rPr>
              <a:t> Transfer Model (CRTM) for all 16 ABI bands. (including products) </a:t>
            </a:r>
          </a:p>
          <a:p>
            <a:pPr marL="342900" indent="-342900">
              <a:buFont typeface="+mj-lt"/>
              <a:buAutoNum type="arabicPeriod"/>
            </a:pPr>
            <a:r>
              <a:rPr lang="en-US" dirty="0">
                <a:solidFill>
                  <a:prstClr val="black"/>
                </a:solidFill>
              </a:rPr>
              <a:t>Remap it to the ABI Fixed Grid Format, compatible with GOES-R Re-Broadcast Level 1b data </a:t>
            </a:r>
          </a:p>
          <a:p>
            <a:pPr marL="342900" indent="-342900">
              <a:buFont typeface="+mj-lt"/>
              <a:buAutoNum type="arabicPeriod"/>
            </a:pPr>
            <a:r>
              <a:rPr lang="en-US" dirty="0">
                <a:solidFill>
                  <a:prstClr val="black"/>
                </a:solidFill>
              </a:rPr>
              <a:t>Provide a validation system for verification of model simulated ABI radiances and derived products in near-real-time </a:t>
            </a:r>
          </a:p>
          <a:p>
            <a:pPr marL="342900" indent="-342900"/>
            <a:endParaRPr lang="en-US" b="1" dirty="0">
              <a:solidFill>
                <a:prstClr val="black"/>
              </a:solidFill>
            </a:endParaRPr>
          </a:p>
          <a:p>
            <a:pPr marL="342900" indent="-342900" algn="ctr"/>
            <a:r>
              <a:rPr lang="en-US" b="1" dirty="0">
                <a:solidFill>
                  <a:prstClr val="black"/>
                </a:solidFill>
              </a:rPr>
              <a:t>Community Impact: </a:t>
            </a:r>
          </a:p>
          <a:p>
            <a:pPr marL="342900" indent="-342900"/>
            <a:endParaRPr lang="en-US" b="1" dirty="0">
              <a:solidFill>
                <a:prstClr val="black"/>
              </a:solidFill>
            </a:endParaRPr>
          </a:p>
          <a:p>
            <a:pPr marL="342900" indent="-342900">
              <a:buFont typeface="+mj-lt"/>
              <a:buAutoNum type="arabicPeriod"/>
            </a:pPr>
            <a:r>
              <a:rPr lang="en-US" dirty="0">
                <a:solidFill>
                  <a:prstClr val="black"/>
                </a:solidFill>
              </a:rPr>
              <a:t>System will allow forecasters and other users to prepare for the new information that the ABI will provide on the atmosphere, clouds and the surface making use of the future GOES </a:t>
            </a:r>
            <a:r>
              <a:rPr lang="en-US" dirty="0" err="1">
                <a:solidFill>
                  <a:prstClr val="black"/>
                </a:solidFill>
              </a:rPr>
              <a:t>ReBroadcast</a:t>
            </a:r>
            <a:r>
              <a:rPr lang="en-US" dirty="0">
                <a:solidFill>
                  <a:prstClr val="black"/>
                </a:solidFill>
              </a:rPr>
              <a:t> (GRB) data and GOES-R ABI algorithms </a:t>
            </a:r>
          </a:p>
          <a:p>
            <a:pPr marL="342900" indent="-342900">
              <a:buFont typeface="+mj-lt"/>
              <a:buAutoNum type="arabicPeriod"/>
            </a:pPr>
            <a:r>
              <a:rPr lang="en-US" dirty="0">
                <a:solidFill>
                  <a:prstClr val="black"/>
                </a:solidFill>
              </a:rPr>
              <a:t>These data can also be used for GOES-R pre-launch activities, such as testing GOES-R ground system throughput, and providing synthetic ABI imagery and products to AWIPS users</a:t>
            </a:r>
          </a:p>
          <a:p>
            <a:pPr marL="342900" indent="-342900"/>
            <a:endParaRPr lang="en-US" dirty="0">
              <a:solidFill>
                <a:prstClr val="black"/>
              </a:solidFill>
            </a:endParaRPr>
          </a:p>
          <a:p>
            <a:pPr marL="342900" indent="-342900" algn="ctr"/>
            <a:r>
              <a:rPr lang="en-US" dirty="0" err="1">
                <a:solidFill>
                  <a:prstClr val="black"/>
                </a:solidFill>
              </a:rPr>
              <a:t>Realtime</a:t>
            </a:r>
            <a:r>
              <a:rPr lang="en-US" dirty="0">
                <a:solidFill>
                  <a:prstClr val="black"/>
                </a:solidFill>
              </a:rPr>
              <a:t> synthetic radiance imagery: </a:t>
            </a:r>
            <a:endParaRPr lang="en-US" dirty="0">
              <a:solidFill>
                <a:prstClr val="black"/>
              </a:solidFill>
              <a:hlinkClick r:id=""/>
            </a:endParaRPr>
          </a:p>
          <a:p>
            <a:pPr marL="342900" indent="-342900" algn="ctr"/>
            <a:r>
              <a:rPr lang="en-US" dirty="0">
                <a:solidFill>
                  <a:prstClr val="black"/>
                </a:solidFill>
                <a:hlinkClick r:id=""/>
              </a:rPr>
              <a:t>http://cimss.ssec.wisc.edu/goes_r/proving-ground/wrf_chem_abi/wrf_chem_abi.html</a:t>
            </a:r>
            <a:endParaRPr lang="en-US" dirty="0">
              <a:solidFill>
                <a:prstClr val="black"/>
              </a:solidFill>
            </a:endParaRPr>
          </a:p>
          <a:p>
            <a:pPr marL="342900" indent="-342900" algn="ctr"/>
            <a:r>
              <a:rPr lang="en-US" dirty="0" err="1">
                <a:solidFill>
                  <a:prstClr val="black"/>
                </a:solidFill>
              </a:rPr>
              <a:t>Realtime</a:t>
            </a:r>
            <a:r>
              <a:rPr lang="en-US" dirty="0">
                <a:solidFill>
                  <a:prstClr val="black"/>
                </a:solidFill>
              </a:rPr>
              <a:t> synthetic retrievals:</a:t>
            </a:r>
          </a:p>
          <a:p>
            <a:pPr marL="342900" indent="-342900" algn="ctr"/>
            <a:r>
              <a:rPr lang="en-US" dirty="0">
                <a:solidFill>
                  <a:prstClr val="black"/>
                </a:solidFill>
                <a:hlinkClick r:id="rId2"/>
              </a:rPr>
              <a:t>http://cimss.ssec.wisc.edu/goes_r/proving-ground/wrf_chem_abi/ABI-PRODUCTS/wrf_chem_abi_prod.html</a:t>
            </a:r>
            <a:endParaRPr lang="en-US" dirty="0">
              <a:solidFill>
                <a:prstClr val="black"/>
              </a:solidFill>
            </a:endParaRPr>
          </a:p>
          <a:p>
            <a:pPr marL="342900" indent="-342900" algn="ctr"/>
            <a:r>
              <a:rPr lang="en-US" dirty="0" err="1">
                <a:solidFill>
                  <a:prstClr val="black"/>
                </a:solidFill>
              </a:rPr>
              <a:t>Realtime</a:t>
            </a:r>
            <a:r>
              <a:rPr lang="en-US" dirty="0">
                <a:solidFill>
                  <a:prstClr val="black"/>
                </a:solidFill>
              </a:rPr>
              <a:t> synthetic GRB data:</a:t>
            </a:r>
          </a:p>
          <a:p>
            <a:pPr marL="342900" indent="-342900" algn="ctr"/>
            <a:r>
              <a:rPr lang="en-US" dirty="0">
                <a:solidFill>
                  <a:prstClr val="black"/>
                </a:solidFill>
                <a:hlinkClick r:id="rId3"/>
              </a:rPr>
              <a:t>ftp://ftp.ssec.wisc.edu/ABI/REALTIME_PROXY/</a:t>
            </a:r>
            <a:endParaRPr lang="en-US" dirty="0">
              <a:solidFill>
                <a:prstClr val="black"/>
              </a:solidFill>
            </a:endParaRPr>
          </a:p>
        </p:txBody>
      </p:sp>
    </p:spTree>
    <p:extLst>
      <p:ext uri="{BB962C8B-B14F-4D97-AF65-F5344CB8AC3E}">
        <p14:creationId xmlns:p14="http://schemas.microsoft.com/office/powerpoint/2010/main" val="2389482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jun_03\wrf-chem.ABI_reflectance_band_01._2013.04.19.180000_CRTM_V2..realtime.W_V3.3.1.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21140" cy="672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015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Attachments\jun_03\gfs.ABI_reflectance_band_02._2013.04.19.180000_CRTM_V2..realtime.W_V3.3.1.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21140" cy="672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34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80228355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a:solidFill>
                  <a:prstClr val="black"/>
                </a:solidFill>
              </a:rPr>
              <a:t>0.5</a:t>
            </a:r>
            <a:r>
              <a:rPr lang="en-US" baseline="30000" dirty="0">
                <a:solidFill>
                  <a:prstClr val="black"/>
                </a:solidFill>
              </a:rPr>
              <a:t>o</a:t>
            </a:r>
            <a:r>
              <a:rPr lang="en-US" dirty="0">
                <a:solidFill>
                  <a:prstClr val="black"/>
                </a:solidFill>
              </a:rPr>
              <a:t>x0.5</a:t>
            </a:r>
            <a:r>
              <a:rPr lang="en-US" baseline="30000" dirty="0">
                <a:solidFill>
                  <a:prstClr val="black"/>
                </a:solidFill>
              </a:rPr>
              <a:t>o</a:t>
            </a:r>
          </a:p>
          <a:p>
            <a:pPr algn="ctr"/>
            <a:r>
              <a:rPr lang="en-US" dirty="0">
                <a:solidFill>
                  <a:prstClr val="black"/>
                </a:solidFill>
              </a:rPr>
              <a:t>GFS </a:t>
            </a:r>
          </a:p>
          <a:p>
            <a:pPr algn="ctr"/>
            <a:r>
              <a:rPr lang="en-US" dirty="0">
                <a:solidFill>
                  <a:prstClr val="black"/>
                </a:solidFill>
              </a:rPr>
              <a:t>Meteorological  Forecast</a:t>
            </a:r>
            <a:endParaRPr lang="en-US" dirty="0">
              <a:solidFill>
                <a:prstClr val="black"/>
              </a:solidFill>
            </a:endParaRPr>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solidFill>
                  <a:prstClr val="black"/>
                </a:solidFill>
              </a:rPr>
              <a:t>1</a:t>
            </a:r>
            <a:r>
              <a:rPr lang="en-US" baseline="30000" dirty="0">
                <a:solidFill>
                  <a:prstClr val="black"/>
                </a:solidFill>
              </a:rPr>
              <a:t>o</a:t>
            </a:r>
            <a:r>
              <a:rPr lang="en-US" dirty="0">
                <a:solidFill>
                  <a:prstClr val="black"/>
                </a:solidFill>
              </a:rPr>
              <a:t>x1</a:t>
            </a:r>
            <a:r>
              <a:rPr lang="en-US" baseline="30000" dirty="0">
                <a:solidFill>
                  <a:prstClr val="black"/>
                </a:solidFill>
              </a:rPr>
              <a:t>o</a:t>
            </a:r>
          </a:p>
          <a:p>
            <a:pPr algn="ctr"/>
            <a:r>
              <a:rPr lang="en-US" dirty="0">
                <a:solidFill>
                  <a:prstClr val="black"/>
                </a:solidFill>
              </a:rPr>
              <a:t>RAQMS Aerosol Forecast</a:t>
            </a:r>
            <a:endParaRPr lang="en-US" dirty="0">
              <a:solidFill>
                <a:prstClr val="black"/>
              </a:solidFill>
            </a:endParaRPr>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a:solidFill>
                  <a:prstClr val="black"/>
                </a:solidFill>
              </a:rPr>
              <a:t>8x8km</a:t>
            </a:r>
          </a:p>
          <a:p>
            <a:pPr algn="ctr"/>
            <a:r>
              <a:rPr lang="en-US" dirty="0">
                <a:solidFill>
                  <a:prstClr val="black"/>
                </a:solidFill>
              </a:rPr>
              <a:t>WRF-</a:t>
            </a:r>
            <a:r>
              <a:rPr lang="en-US" dirty="0" err="1">
                <a:solidFill>
                  <a:prstClr val="black"/>
                </a:solidFill>
              </a:rPr>
              <a:t>Chem</a:t>
            </a:r>
            <a:endParaRPr lang="en-US" dirty="0">
              <a:solidFill>
                <a:prstClr val="black"/>
              </a:solidFill>
            </a:endParaRPr>
          </a:p>
          <a:p>
            <a:pPr algn="ctr"/>
            <a:r>
              <a:rPr lang="en-US" dirty="0">
                <a:solidFill>
                  <a:prstClr val="black"/>
                </a:solidFill>
              </a:rPr>
              <a:t>Met/Aerosol Forecast (CONUS)</a:t>
            </a:r>
            <a:endParaRPr lang="en-US" dirty="0">
              <a:solidFill>
                <a:prstClr val="black"/>
              </a:solidFill>
            </a:endParaRPr>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solidFill>
                  <a:prstClr val="black"/>
                </a:solidFill>
              </a:rPr>
              <a:t>1</a:t>
            </a:r>
            <a:r>
              <a:rPr lang="en-US" baseline="30000" dirty="0">
                <a:solidFill>
                  <a:prstClr val="black"/>
                </a:solidFill>
              </a:rPr>
              <a:t>o</a:t>
            </a:r>
            <a:r>
              <a:rPr lang="en-US" dirty="0">
                <a:solidFill>
                  <a:prstClr val="black"/>
                </a:solidFill>
              </a:rPr>
              <a:t>x1</a:t>
            </a:r>
            <a:r>
              <a:rPr lang="en-US" baseline="30000" dirty="0">
                <a:solidFill>
                  <a:prstClr val="black"/>
                </a:solidFill>
              </a:rPr>
              <a:t>o</a:t>
            </a:r>
          </a:p>
          <a:p>
            <a:pPr algn="ctr"/>
            <a:r>
              <a:rPr lang="en-US" dirty="0">
                <a:solidFill>
                  <a:prstClr val="black"/>
                </a:solidFill>
              </a:rPr>
              <a:t>RAQMS Ozone Forecast</a:t>
            </a:r>
            <a:endParaRPr lang="en-US" dirty="0">
              <a:solidFill>
                <a:prstClr val="black"/>
              </a:solidFill>
            </a:endParaRPr>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a:solidFill>
                  <a:prstClr val="black"/>
                </a:solidFill>
              </a:rPr>
              <a:t>CRTM </a:t>
            </a:r>
          </a:p>
          <a:p>
            <a:pPr algn="ctr"/>
            <a:r>
              <a:rPr lang="en-US" dirty="0">
                <a:solidFill>
                  <a:prstClr val="black"/>
                </a:solidFill>
              </a:rPr>
              <a:t>Radiative Transfer</a:t>
            </a:r>
          </a:p>
          <a:p>
            <a:pPr algn="ctr"/>
            <a:r>
              <a:rPr lang="en-US" dirty="0">
                <a:solidFill>
                  <a:prstClr val="black"/>
                </a:solidFill>
              </a:rPr>
              <a:t>16 ABI bands</a:t>
            </a:r>
            <a:endParaRPr lang="en-US" dirty="0">
              <a:solidFill>
                <a:prstClr val="black"/>
              </a:solidFill>
            </a:endParaRPr>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a:solidFill>
                  <a:prstClr val="black"/>
                </a:solidFill>
              </a:rPr>
              <a:t>2kmx2km Fixed </a:t>
            </a:r>
            <a:r>
              <a:rPr lang="en-US" dirty="0">
                <a:solidFill>
                  <a:prstClr val="black"/>
                </a:solidFill>
              </a:rPr>
              <a:t>Grid</a:t>
            </a:r>
          </a:p>
          <a:p>
            <a:pPr algn="ctr"/>
            <a:r>
              <a:rPr lang="en-US" dirty="0">
                <a:solidFill>
                  <a:prstClr val="black"/>
                </a:solidFill>
              </a:rPr>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a:solidFill>
                  <a:prstClr val="black"/>
                </a:solidFill>
              </a:rPr>
              <a:t>GEOCAT</a:t>
            </a:r>
          </a:p>
          <a:p>
            <a:pPr algn="ctr"/>
            <a:r>
              <a:rPr lang="en-US" dirty="0">
                <a:solidFill>
                  <a:prstClr val="black"/>
                </a:solidFill>
              </a:rPr>
              <a:t>GOES-R ABI </a:t>
            </a:r>
          </a:p>
          <a:p>
            <a:pPr algn="ctr"/>
            <a:r>
              <a:rPr lang="en-US" dirty="0">
                <a:solidFill>
                  <a:prstClr val="black"/>
                </a:solidFill>
              </a:rPr>
              <a:t>Legacy Profile Retrieval</a:t>
            </a:r>
          </a:p>
          <a:p>
            <a:pPr algn="ctr"/>
            <a:r>
              <a:rPr lang="en-US" dirty="0">
                <a:solidFill>
                  <a:prstClr val="black"/>
                </a:solidFill>
              </a:rPr>
              <a:t>u</a:t>
            </a:r>
            <a:r>
              <a:rPr lang="en-US" dirty="0">
                <a:solidFill>
                  <a:prstClr val="black"/>
                </a:solidFill>
              </a:rPr>
              <a:t>sing Synthetic Radiances</a:t>
            </a:r>
            <a:endParaRPr lang="en-US" dirty="0">
              <a:solidFill>
                <a:prstClr val="black"/>
              </a:solidFill>
            </a:endParaRPr>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a:solidFill>
                  <a:prstClr val="black"/>
                </a:solidFill>
              </a:rPr>
              <a:t>Lifted Index (LI) </a:t>
            </a:r>
            <a:endParaRPr lang="en-US" dirty="0">
              <a:solidFill>
                <a:prstClr val="black"/>
              </a:solidFill>
            </a:endParaRPr>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a:solidFill>
                  <a:prstClr val="black"/>
                </a:solidFill>
              </a:rPr>
              <a:t>CAPE </a:t>
            </a:r>
            <a:endParaRPr lang="en-US" dirty="0">
              <a:solidFill>
                <a:prstClr val="black"/>
              </a:solidFill>
            </a:endParaRPr>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a:solidFill>
                  <a:prstClr val="black"/>
                </a:solidFill>
              </a:rPr>
              <a:t>Total </a:t>
            </a:r>
            <a:r>
              <a:rPr lang="en-US" dirty="0" err="1">
                <a:solidFill>
                  <a:prstClr val="black"/>
                </a:solidFill>
              </a:rPr>
              <a:t>Precip</a:t>
            </a:r>
            <a:r>
              <a:rPr lang="en-US" dirty="0">
                <a:solidFill>
                  <a:prstClr val="black"/>
                </a:solidFill>
              </a:rPr>
              <a:t> Water (TPW) </a:t>
            </a:r>
            <a:endParaRPr lang="en-US" dirty="0">
              <a:solidFill>
                <a:prstClr val="black"/>
              </a:solidFill>
            </a:endParaRPr>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a:solidFill>
                  <a:prstClr val="black"/>
                </a:solidFill>
              </a:rPr>
              <a:t>Total Column Ozone (TCO) </a:t>
            </a:r>
            <a:endParaRPr lang="en-US" dirty="0">
              <a:solidFill>
                <a:prstClr val="black"/>
              </a:solidFill>
            </a:endParaRPr>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a:solidFill>
                  <a:prstClr val="black"/>
                </a:solidFill>
              </a:rPr>
              <a:t>Lifted Index (LI) </a:t>
            </a:r>
            <a:endParaRPr lang="en-US" dirty="0">
              <a:solidFill>
                <a:prstClr val="black"/>
              </a:solidFill>
            </a:endParaRPr>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a:solidFill>
                  <a:prstClr val="black"/>
                </a:solidFill>
              </a:rPr>
              <a:t>CAPE </a:t>
            </a:r>
            <a:endParaRPr lang="en-US" dirty="0">
              <a:solidFill>
                <a:prstClr val="black"/>
              </a:solidFill>
            </a:endParaRPr>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a:solidFill>
                  <a:prstClr val="black"/>
                </a:solidFill>
              </a:rPr>
              <a:t>Total </a:t>
            </a:r>
            <a:r>
              <a:rPr lang="en-US" dirty="0" err="1">
                <a:solidFill>
                  <a:prstClr val="black"/>
                </a:solidFill>
              </a:rPr>
              <a:t>Precip</a:t>
            </a:r>
            <a:r>
              <a:rPr lang="en-US" dirty="0">
                <a:solidFill>
                  <a:prstClr val="black"/>
                </a:solidFill>
              </a:rPr>
              <a:t> Water (TPW) </a:t>
            </a:r>
            <a:endParaRPr lang="en-US" dirty="0">
              <a:solidFill>
                <a:prstClr val="black"/>
              </a:solidFill>
            </a:endParaRPr>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a:solidFill>
                  <a:prstClr val="black"/>
                </a:solidFill>
              </a:rPr>
              <a:t>Total Column Ozone (TCO) </a:t>
            </a:r>
            <a:endParaRPr lang="en-US" dirty="0">
              <a:solidFill>
                <a:prstClr val="black"/>
              </a:solidFill>
            </a:endParaRPr>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a:solidFill>
                  <a:prstClr val="black"/>
                </a:solidFill>
              </a:rPr>
              <a:t>2x2km Fixed </a:t>
            </a:r>
            <a:r>
              <a:rPr lang="en-US" dirty="0">
                <a:solidFill>
                  <a:prstClr val="black"/>
                </a:solidFill>
              </a:rPr>
              <a:t>Grid</a:t>
            </a:r>
          </a:p>
          <a:p>
            <a:pPr algn="ctr"/>
            <a:r>
              <a:rPr lang="en-US" dirty="0">
                <a:solidFill>
                  <a:prstClr val="black"/>
                </a:solidFill>
              </a:rPr>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a:solidFill>
                  <a:prstClr val="black"/>
                </a:solidFill>
              </a:rPr>
              <a:t>Validation: </a:t>
            </a:r>
          </a:p>
          <a:p>
            <a:pPr algn="ctr"/>
            <a:r>
              <a:rPr lang="en-US" dirty="0">
                <a:solidFill>
                  <a:prstClr val="black"/>
                </a:solidFill>
              </a:rPr>
              <a:t>WRF-</a:t>
            </a:r>
            <a:r>
              <a:rPr lang="en-US" dirty="0" err="1">
                <a:solidFill>
                  <a:prstClr val="black"/>
                </a:solidFill>
              </a:rPr>
              <a:t>Chem</a:t>
            </a:r>
            <a:r>
              <a:rPr lang="en-US" dirty="0">
                <a:solidFill>
                  <a:prstClr val="black"/>
                </a:solidFill>
              </a:rPr>
              <a:t> Truth</a:t>
            </a:r>
          </a:p>
          <a:p>
            <a:pPr algn="ctr"/>
            <a:r>
              <a:rPr lang="en-US" dirty="0">
                <a:solidFill>
                  <a:prstClr val="black"/>
                </a:solidFill>
              </a:rPr>
              <a:t>vs</a:t>
            </a:r>
          </a:p>
          <a:p>
            <a:pPr algn="ctr"/>
            <a:r>
              <a:rPr lang="en-US" dirty="0">
                <a:solidFill>
                  <a:prstClr val="black"/>
                </a:solidFill>
              </a:rPr>
              <a:t>ABI </a:t>
            </a:r>
            <a:r>
              <a:rPr lang="en-US" dirty="0">
                <a:solidFill>
                  <a:prstClr val="black"/>
                </a:solidFill>
              </a:rPr>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GOES-R ABI Profile Validation using Synthetic Retrievals</a:t>
            </a:r>
            <a:endParaRPr lang="en-US" sz="2800" b="1" dirty="0">
              <a:solidFill>
                <a:prstClr val="black"/>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a:solidFill>
                  <a:prstClr val="black"/>
                </a:solidFill>
              </a:rPr>
              <a:t>Truth</a:t>
            </a:r>
            <a:endParaRPr lang="en-US" b="1" i="1" u="sng" dirty="0">
              <a:solidFill>
                <a:prstClr val="black"/>
              </a:solidFill>
            </a:endParaRPr>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a:solidFill>
                  <a:prstClr val="black"/>
                </a:solidFill>
              </a:rPr>
              <a:t>Truth</a:t>
            </a:r>
            <a:endParaRPr lang="en-US" b="1" i="1" u="sng" dirty="0">
              <a:solidFill>
                <a:prstClr val="black"/>
              </a:solidFill>
            </a:endParaRPr>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a:solidFill>
                  <a:prstClr val="black"/>
                </a:solidFill>
              </a:rPr>
              <a:t>Synthetic Retrieval</a:t>
            </a:r>
            <a:endParaRPr lang="en-US" b="1" i="1" u="sng" dirty="0">
              <a:solidFill>
                <a:prstClr val="black"/>
              </a:solidFill>
            </a:endParaRPr>
          </a:p>
        </p:txBody>
      </p:sp>
    </p:spTree>
    <p:extLst>
      <p:ext uri="{BB962C8B-B14F-4D97-AF65-F5344CB8AC3E}">
        <p14:creationId xmlns:p14="http://schemas.microsoft.com/office/powerpoint/2010/main" val="28001442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a:solidFill>
                  <a:srgbClr val="0070C0"/>
                </a:solidFill>
              </a:rPr>
              <a:t>WRF-CHEM Proxy Hurricane Sandy simulation </a:t>
            </a:r>
            <a:r>
              <a:rPr lang="en-US" b="1" dirty="0" err="1">
                <a:solidFill>
                  <a:srgbClr val="0070C0"/>
                </a:solidFill>
              </a:rPr>
              <a:t>vs</a:t>
            </a:r>
            <a:r>
              <a:rPr lang="en-US" b="1" dirty="0">
                <a:solidFill>
                  <a:srgbClr val="0070C0"/>
                </a:solidFill>
              </a:rPr>
              <a:t> GOES Sounder </a:t>
            </a:r>
            <a:r>
              <a:rPr lang="en-US" b="1" dirty="0" err="1">
                <a:solidFill>
                  <a:srgbClr val="0070C0"/>
                </a:solidFill>
              </a:rPr>
              <a:t>Airmass</a:t>
            </a:r>
            <a:r>
              <a:rPr lang="en-US" b="1" dirty="0">
                <a:solidFill>
                  <a:srgbClr val="0070C0"/>
                </a:solidFill>
              </a:rPr>
              <a:t> RGB</a:t>
            </a:r>
          </a:p>
          <a:p>
            <a:pPr algn="ctr"/>
            <a:r>
              <a:rPr lang="en-US" b="1" dirty="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a:solidFill>
                  <a:prstClr val="black"/>
                </a:solidFill>
              </a:rPr>
              <a:t>The </a:t>
            </a:r>
            <a:r>
              <a:rPr lang="en-US" dirty="0" err="1">
                <a:solidFill>
                  <a:prstClr val="black"/>
                </a:solidFill>
              </a:rPr>
              <a:t>Airmass</a:t>
            </a:r>
            <a:r>
              <a:rPr lang="en-US" dirty="0">
                <a:solidFill>
                  <a:prstClr val="black"/>
                </a:solidFill>
              </a:rPr>
              <a:t> RGB is designed for monitoring the evolution of cyclones, rapid </a:t>
            </a:r>
            <a:r>
              <a:rPr lang="en-US" dirty="0" err="1">
                <a:solidFill>
                  <a:prstClr val="black"/>
                </a:solidFill>
              </a:rPr>
              <a:t>cyclogenesis</a:t>
            </a:r>
            <a:r>
              <a:rPr lang="en-US" dirty="0">
                <a:solidFill>
                  <a:prstClr val="black"/>
                </a:solidFill>
              </a:rPr>
              <a:t>, jet streaks, and potential </a:t>
            </a:r>
            <a:r>
              <a:rPr lang="en-US" dirty="0" err="1">
                <a:solidFill>
                  <a:prstClr val="black"/>
                </a:solidFill>
              </a:rPr>
              <a:t>vorticity</a:t>
            </a:r>
            <a:r>
              <a:rPr lang="en-US" dirty="0">
                <a:solidFill>
                  <a:prstClr val="black"/>
                </a:solidFill>
              </a:rPr>
              <a:t> (PV) anomalies</a:t>
            </a:r>
          </a:p>
          <a:p>
            <a:endParaRPr lang="en-US" b="1" dirty="0">
              <a:solidFill>
                <a:prstClr val="black"/>
              </a:solidFill>
            </a:endParaRPr>
          </a:p>
          <a:p>
            <a:r>
              <a:rPr lang="en-US" b="1" dirty="0">
                <a:solidFill>
                  <a:prstClr val="black"/>
                </a:solidFill>
              </a:rPr>
              <a:t>Color scheme</a:t>
            </a:r>
            <a:r>
              <a:rPr lang="en-US" dirty="0">
                <a:solidFill>
                  <a:prstClr val="black"/>
                </a:solidFill>
              </a:rPr>
              <a:t>: </a:t>
            </a:r>
          </a:p>
          <a:p>
            <a:r>
              <a:rPr lang="en-US" dirty="0">
                <a:solidFill>
                  <a:prstClr val="black"/>
                </a:solidFill>
              </a:rPr>
              <a:t>Ozone-poor tropical air masses are green, ozone-rich polar air masses are blue </a:t>
            </a:r>
          </a:p>
          <a:p>
            <a:r>
              <a:rPr lang="en-US" dirty="0">
                <a:solidFill>
                  <a:prstClr val="black"/>
                </a:solidFill>
              </a:rPr>
              <a:t>Dry air masses in the upper troposphere are red to orange </a:t>
            </a:r>
          </a:p>
          <a:p>
            <a:r>
              <a:rPr lang="en-US" dirty="0">
                <a:solidFill>
                  <a:prstClr val="black"/>
                </a:solidFill>
              </a:rPr>
              <a:t>High-level clouds are white, Mid-level clouds are brown</a:t>
            </a:r>
          </a:p>
          <a:p>
            <a:r>
              <a:rPr lang="en-US" dirty="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a:solidFill>
                  <a:prstClr val="white"/>
                </a:solidFill>
              </a:rPr>
              <a:t>RGB </a:t>
            </a:r>
            <a:r>
              <a:rPr lang="en-US" sz="1400" dirty="0" err="1">
                <a:solidFill>
                  <a:prstClr val="white"/>
                </a:solidFill>
              </a:rPr>
              <a:t>Airmass</a:t>
            </a:r>
            <a:r>
              <a:rPr lang="en-US" sz="1400" dirty="0">
                <a:solidFill>
                  <a:prstClr val="white"/>
                </a:solidFill>
              </a:rPr>
              <a:t> shows entrainment of dry upper </a:t>
            </a:r>
            <a:r>
              <a:rPr lang="en-US" sz="1400" dirty="0" err="1">
                <a:solidFill>
                  <a:prstClr val="white"/>
                </a:solidFill>
              </a:rPr>
              <a:t>tropospheric</a:t>
            </a:r>
            <a:r>
              <a:rPr lang="en-US" sz="1400" dirty="0">
                <a:solidFill>
                  <a:prstClr val="white"/>
                </a:solidFill>
              </a:rPr>
              <a:t> air into Sandy during transition from tropical to extra-tropical storm</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5365861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a:solidFill>
                  <a:prstClr val="black"/>
                </a:solidFill>
              </a:rPr>
              <a:t>Validation </a:t>
            </a:r>
            <a:r>
              <a:rPr lang="en-US" b="1" dirty="0">
                <a:solidFill>
                  <a:prstClr val="black"/>
                </a:solidFill>
              </a:rPr>
              <a:t>of proxy ABI RGB </a:t>
            </a:r>
            <a:r>
              <a:rPr lang="en-US" b="1" dirty="0" err="1">
                <a:solidFill>
                  <a:prstClr val="black"/>
                </a:solidFill>
              </a:rPr>
              <a:t>airmass</a:t>
            </a:r>
            <a:r>
              <a:rPr lang="en-US" b="1" dirty="0">
                <a:solidFill>
                  <a:prstClr val="black"/>
                </a:solidFill>
              </a:rPr>
              <a:t> </a:t>
            </a:r>
            <a:r>
              <a:rPr lang="en-US" b="1" dirty="0" err="1">
                <a:solidFill>
                  <a:prstClr val="black"/>
                </a:solidFill>
              </a:rPr>
              <a:t>vs</a:t>
            </a:r>
            <a:r>
              <a:rPr lang="en-US" b="1" dirty="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a:solidFill>
                  <a:srgbClr val="0070C0"/>
                </a:solidFill>
              </a:rPr>
              <a:t>WRF-CHEM Proxy Hurricane Sandy simulation </a:t>
            </a:r>
            <a:r>
              <a:rPr lang="en-US" b="1" dirty="0" err="1">
                <a:solidFill>
                  <a:srgbClr val="0070C0"/>
                </a:solidFill>
              </a:rPr>
              <a:t>vs</a:t>
            </a:r>
            <a:r>
              <a:rPr lang="en-US" b="1" dirty="0">
                <a:solidFill>
                  <a:srgbClr val="0070C0"/>
                </a:solidFill>
              </a:rPr>
              <a:t> GOES Sounder </a:t>
            </a:r>
            <a:r>
              <a:rPr lang="en-US" b="1" dirty="0" err="1">
                <a:solidFill>
                  <a:srgbClr val="0070C0"/>
                </a:solidFill>
              </a:rPr>
              <a:t>Airmass</a:t>
            </a:r>
            <a:r>
              <a:rPr lang="en-US" b="1" dirty="0">
                <a:solidFill>
                  <a:srgbClr val="0070C0"/>
                </a:solidFill>
              </a:rPr>
              <a:t> RGB</a:t>
            </a:r>
          </a:p>
          <a:p>
            <a:pPr algn="ctr"/>
            <a:r>
              <a:rPr lang="en-US" b="1" dirty="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a:solidFill>
                  <a:prstClr val="white"/>
                </a:solidFill>
              </a:rPr>
              <a:t>Validation with GOES Sounder RGB shows that biases are consistent with expected ABI and Sounder SRF differences (dashed)</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39624958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a:solidFill>
                  <a:prstClr val="black"/>
                </a:solidFill>
                <a:latin typeface="Times New Roman" panose="02020603050405020304" pitchFamily="18" charset="0"/>
                <a:cs typeface="Times New Roman" panose="02020603050405020304" pitchFamily="18" charset="0"/>
              </a:rPr>
              <a:t>Moore OK Tornado Case Study </a:t>
            </a:r>
          </a:p>
          <a:p>
            <a:pPr algn="ctr"/>
            <a:r>
              <a:rPr lang="en-US" sz="2800" b="1" dirty="0">
                <a:solidFill>
                  <a:prstClr val="black"/>
                </a:solidFill>
                <a:latin typeface="Times New Roman" panose="02020603050405020304" pitchFamily="18" charset="0"/>
                <a:cs typeface="Times New Roman" panose="02020603050405020304" pitchFamily="18" charset="0"/>
              </a:rPr>
              <a:t>12Z May 20 to 12Z May 21, 2013</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670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a:t>
            </a:r>
            <a:endParaRPr lang="en-US" b="1" i="1" u="sng" dirty="0">
              <a:solidFill>
                <a:prstClr val="black"/>
              </a:solidFill>
            </a:endParaRPr>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Truth</a:t>
            </a:r>
            <a:endParaRPr lang="en-US" b="1" i="1" u="sng" dirty="0">
              <a:solidFill>
                <a:prstClr val="black"/>
              </a:solidFill>
            </a:endParaRPr>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 - Truth</a:t>
            </a:r>
            <a:endParaRPr lang="en-US" b="1" i="1" u="sng" dirty="0">
              <a:solidFill>
                <a:prstClr val="black"/>
              </a:solidFill>
            </a:endParaRPr>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Total </a:t>
            </a:r>
            <a:r>
              <a:rPr lang="en-US" sz="2800" b="1" dirty="0" err="1">
                <a:solidFill>
                  <a:prstClr val="black"/>
                </a:solidFill>
                <a:latin typeface="Times New Roman" panose="02020603050405020304" pitchFamily="18" charset="0"/>
                <a:cs typeface="Times New Roman" panose="02020603050405020304" pitchFamily="18" charset="0"/>
              </a:rPr>
              <a:t>Precip</a:t>
            </a:r>
            <a:r>
              <a:rPr lang="en-US" sz="2800" b="1" dirty="0">
                <a:solidFill>
                  <a:prstClr val="black"/>
                </a:solidFill>
                <a:latin typeface="Times New Roman" panose="02020603050405020304" pitchFamily="18" charset="0"/>
                <a:cs typeface="Times New Roman" panose="02020603050405020304" pitchFamily="18" charset="0"/>
              </a:rPr>
              <a:t> Water (TPW) Validation</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32127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a:t>
            </a:r>
            <a:endParaRPr lang="en-US" b="1" i="1" u="sng" dirty="0">
              <a:solidFill>
                <a:prstClr val="black"/>
              </a:solidFill>
            </a:endParaRPr>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Truth</a:t>
            </a:r>
            <a:endParaRPr lang="en-US" b="1" i="1" u="sng" dirty="0">
              <a:solidFill>
                <a:prstClr val="black"/>
              </a:solidFill>
            </a:endParaRPr>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 - Truth</a:t>
            </a:r>
            <a:endParaRPr lang="en-US" b="1" i="1" u="sng" dirty="0">
              <a:solidFill>
                <a:prstClr val="black"/>
              </a:solidFill>
            </a:endParaRPr>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CAPE Validation</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107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a:t>
            </a:r>
            <a:endParaRPr lang="en-US" b="1" i="1" u="sng" dirty="0">
              <a:solidFill>
                <a:prstClr val="black"/>
              </a:solidFill>
            </a:endParaRPr>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Truth</a:t>
            </a:r>
            <a:endParaRPr lang="en-US" b="1" i="1" u="sng" dirty="0">
              <a:solidFill>
                <a:prstClr val="black"/>
              </a:solidFill>
            </a:endParaRPr>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a:solidFill>
                  <a:prstClr val="black"/>
                </a:solidFill>
              </a:rPr>
              <a:t>Synthetic Retrieval - Truth</a:t>
            </a:r>
            <a:endParaRPr lang="en-US" b="1" i="1" u="sng" dirty="0">
              <a:solidFill>
                <a:prstClr val="black"/>
              </a:solidFill>
            </a:endParaRPr>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Lifted Index (LI) Validation</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79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latin typeface="Arial" charset="0"/>
              </a:rPr>
              <a:t>GOES-R GS Output</a:t>
            </a:r>
          </a:p>
        </p:txBody>
      </p:sp>
      <p:sp>
        <p:nvSpPr>
          <p:cNvPr id="18436"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charset="0"/>
                <a:ea typeface="ＭＳ Ｐゴシック" pitchFamily="34" charset="-128"/>
              </a:defRPr>
            </a:lvl1pPr>
            <a:lvl2pPr marL="742950" indent="-285750" eaLnBrk="0" hangingPunct="0">
              <a:defRPr sz="1200" b="1">
                <a:solidFill>
                  <a:srgbClr val="0C2A8C"/>
                </a:solidFill>
                <a:latin typeface="Arial" charset="0"/>
                <a:ea typeface="ＭＳ Ｐゴシック" pitchFamily="34" charset="-128"/>
              </a:defRPr>
            </a:lvl2pPr>
            <a:lvl3pPr marL="1143000" indent="-228600" eaLnBrk="0" hangingPunct="0">
              <a:defRPr sz="1200" b="1">
                <a:solidFill>
                  <a:srgbClr val="0C2A8C"/>
                </a:solidFill>
                <a:latin typeface="Arial" charset="0"/>
                <a:ea typeface="ＭＳ Ｐゴシック" pitchFamily="34" charset="-128"/>
              </a:defRPr>
            </a:lvl3pPr>
            <a:lvl4pPr marL="1600200" indent="-228600" eaLnBrk="0" hangingPunct="0">
              <a:defRPr sz="1200" b="1">
                <a:solidFill>
                  <a:srgbClr val="0C2A8C"/>
                </a:solidFill>
                <a:latin typeface="Arial" charset="0"/>
                <a:ea typeface="ＭＳ Ｐゴシック" pitchFamily="34" charset="-128"/>
              </a:defRPr>
            </a:lvl4pPr>
            <a:lvl5pPr marL="2057400" indent="-228600" eaLnBrk="0" hangingPunct="0">
              <a:defRPr sz="1200" b="1">
                <a:solidFill>
                  <a:srgbClr val="0C2A8C"/>
                </a:solidFill>
                <a:latin typeface="Arial" charset="0"/>
                <a:ea typeface="ＭＳ Ｐゴシック" pitchFamily="34" charset="-128"/>
              </a:defRPr>
            </a:lvl5pPr>
            <a:lvl6pPr marL="2514600" indent="-228600" eaLnBrk="0" fontAlgn="base" hangingPunct="0">
              <a:spcBef>
                <a:spcPct val="0"/>
              </a:spcBef>
              <a:spcAft>
                <a:spcPct val="0"/>
              </a:spcAft>
              <a:defRPr sz="1200" b="1">
                <a:solidFill>
                  <a:srgbClr val="0C2A8C"/>
                </a:solidFill>
                <a:latin typeface="Arial" charset="0"/>
                <a:ea typeface="ＭＳ Ｐゴシック" pitchFamily="34" charset="-128"/>
              </a:defRPr>
            </a:lvl6pPr>
            <a:lvl7pPr marL="2971800" indent="-228600" eaLnBrk="0" fontAlgn="base" hangingPunct="0">
              <a:spcBef>
                <a:spcPct val="0"/>
              </a:spcBef>
              <a:spcAft>
                <a:spcPct val="0"/>
              </a:spcAft>
              <a:defRPr sz="1200" b="1">
                <a:solidFill>
                  <a:srgbClr val="0C2A8C"/>
                </a:solidFill>
                <a:latin typeface="Arial" charset="0"/>
                <a:ea typeface="ＭＳ Ｐゴシック" pitchFamily="34" charset="-128"/>
              </a:defRPr>
            </a:lvl7pPr>
            <a:lvl8pPr marL="3429000" indent="-228600" eaLnBrk="0" fontAlgn="base" hangingPunct="0">
              <a:spcBef>
                <a:spcPct val="0"/>
              </a:spcBef>
              <a:spcAft>
                <a:spcPct val="0"/>
              </a:spcAft>
              <a:defRPr sz="1200" b="1">
                <a:solidFill>
                  <a:srgbClr val="0C2A8C"/>
                </a:solidFill>
                <a:latin typeface="Arial" charset="0"/>
                <a:ea typeface="ＭＳ Ｐゴシック" pitchFamily="34" charset="-128"/>
              </a:defRPr>
            </a:lvl8pPr>
            <a:lvl9pPr marL="3886200" indent="-228600" eaLnBrk="0" fontAlgn="base" hangingPunct="0">
              <a:spcBef>
                <a:spcPct val="0"/>
              </a:spcBef>
              <a:spcAft>
                <a:spcPct val="0"/>
              </a:spcAft>
              <a:defRPr sz="1200" b="1">
                <a:solidFill>
                  <a:srgbClr val="0C2A8C"/>
                </a:solidFill>
                <a:latin typeface="Arial" charset="0"/>
                <a:ea typeface="ＭＳ Ｐゴシック" pitchFamily="34" charset="-128"/>
              </a:defRPr>
            </a:lvl9pPr>
          </a:lstStyle>
          <a:p>
            <a:fld id="{DAC4BB69-9BDD-4DA3-9724-EBE41F779692}" type="slidenum">
              <a:rPr lang="en-US" smtClean="0">
                <a:solidFill>
                  <a:srgbClr val="898989"/>
                </a:solidFill>
              </a:rPr>
              <a:pPr/>
              <a:t>47</a:t>
            </a:fld>
            <a:endParaRPr lang="en-US" smtClean="0">
              <a:solidFill>
                <a:srgbClr val="898989"/>
              </a:solidFill>
            </a:endParaRPr>
          </a:p>
        </p:txBody>
      </p:sp>
      <p:grpSp>
        <p:nvGrpSpPr>
          <p:cNvPr id="5" name="Group 4"/>
          <p:cNvGrpSpPr/>
          <p:nvPr/>
        </p:nvGrpSpPr>
        <p:grpSpPr>
          <a:xfrm>
            <a:off x="457200" y="1085002"/>
            <a:ext cx="8229600" cy="5693836"/>
            <a:chOff x="457200" y="1085002"/>
            <a:chExt cx="8229600" cy="5693836"/>
          </a:xfrm>
        </p:grpSpPr>
        <p:pic>
          <p:nvPicPr>
            <p:cNvPr id="1026" name="Picture 2" descr="D:\WCS\AIT\Golden dataset Anaylsis\Harris_Golden_Band14_CON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5002"/>
              <a:ext cx="8229600" cy="5693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08987" y="6562620"/>
              <a:ext cx="2077813" cy="215444"/>
            </a:xfrm>
            <a:prstGeom prst="rect">
              <a:avLst/>
            </a:prstGeom>
            <a:noFill/>
          </p:spPr>
          <p:txBody>
            <a:bodyPr wrap="none" rtlCol="0">
              <a:spAutoFit/>
            </a:bodyPr>
            <a:lstStyle/>
            <a:p>
              <a:pPr fontAlgn="base">
                <a:spcBef>
                  <a:spcPct val="0"/>
                </a:spcBef>
                <a:spcAft>
                  <a:spcPct val="0"/>
                </a:spcAft>
              </a:pPr>
              <a:r>
                <a:rPr lang="en-US" sz="800" b="1" dirty="0">
                  <a:solidFill>
                    <a:prstClr val="white"/>
                  </a:solidFill>
                  <a:latin typeface="Arial" charset="0"/>
                  <a:ea typeface="ＭＳ Ｐゴシック" pitchFamily="34" charset="-128"/>
                </a:rPr>
                <a:t>Image produced by W. Straka (CIMSS) </a:t>
              </a:r>
              <a:endParaRPr lang="en-US" sz="800" b="1" dirty="0">
                <a:solidFill>
                  <a:prstClr val="white"/>
                </a:solidFill>
                <a:latin typeface="Arial" charset="0"/>
                <a:ea typeface="ＭＳ Ｐゴシック" pitchFamily="34" charset="-128"/>
              </a:endParaRPr>
            </a:p>
          </p:txBody>
        </p:sp>
      </p:grpSp>
    </p:spTree>
    <p:extLst>
      <p:ext uri="{BB962C8B-B14F-4D97-AF65-F5344CB8AC3E}">
        <p14:creationId xmlns:p14="http://schemas.microsoft.com/office/powerpoint/2010/main" val="1426620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5</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5</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1308381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6</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6</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804074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2010_04_26_2345_texas_me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657600"/>
            <a:ext cx="38385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2010_04_26_2045_texas_me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51250"/>
            <a:ext cx="38385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Grp="1" noChangeArrowheads="1"/>
          </p:cNvSpPr>
          <p:nvPr>
            <p:ph type="title"/>
          </p:nvPr>
        </p:nvSpPr>
        <p:spPr>
          <a:xfrm>
            <a:off x="990600" y="-381000"/>
            <a:ext cx="8229600" cy="1143000"/>
          </a:xfrm>
        </p:spPr>
        <p:txBody>
          <a:bodyPr/>
          <a:lstStyle/>
          <a:p>
            <a:pPr eaLnBrk="1" hangingPunct="1"/>
            <a:r>
              <a:rPr lang="en-US" smtClean="0">
                <a:ea typeface="ＭＳ Ｐゴシック" pitchFamily="34" charset="-128"/>
              </a:rPr>
              <a:t>NSSL WRF and GOES Imager</a:t>
            </a:r>
          </a:p>
        </p:txBody>
      </p:sp>
      <p:pic>
        <p:nvPicPr>
          <p:cNvPr id="65541" name="Picture 5" descr="ABI13_FH_21"/>
          <p:cNvPicPr>
            <a:picLocks noChangeAspect="1" noChangeArrowheads="1"/>
          </p:cNvPicPr>
          <p:nvPr/>
        </p:nvPicPr>
        <p:blipFill>
          <a:blip r:embed="rId4">
            <a:extLst>
              <a:ext uri="{28A0092B-C50C-407E-A947-70E740481C1C}">
                <a14:useLocalDpi xmlns:a14="http://schemas.microsoft.com/office/drawing/2010/main" val="0"/>
              </a:ext>
            </a:extLst>
          </a:blip>
          <a:srcRect l="33224" t="53377" r="38133" b="14934"/>
          <a:stretch>
            <a:fillRect/>
          </a:stretch>
        </p:blipFill>
        <p:spPr bwMode="auto">
          <a:xfrm>
            <a:off x="304800" y="762000"/>
            <a:ext cx="381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ABI13_FH_00"/>
          <p:cNvPicPr>
            <a:picLocks noChangeAspect="1" noChangeArrowheads="1"/>
          </p:cNvPicPr>
          <p:nvPr/>
        </p:nvPicPr>
        <p:blipFill>
          <a:blip r:embed="rId5">
            <a:extLst>
              <a:ext uri="{28A0092B-C50C-407E-A947-70E740481C1C}">
                <a14:useLocalDpi xmlns:a14="http://schemas.microsoft.com/office/drawing/2010/main" val="0"/>
              </a:ext>
            </a:extLst>
          </a:blip>
          <a:srcRect l="33437" t="53473" r="37906" b="14819"/>
          <a:stretch>
            <a:fillRect/>
          </a:stretch>
        </p:blipFill>
        <p:spPr bwMode="auto">
          <a:xfrm>
            <a:off x="4648200" y="762000"/>
            <a:ext cx="381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Box 4"/>
          <p:cNvSpPr txBox="1">
            <a:spLocks noChangeArrowheads="1"/>
          </p:cNvSpPr>
          <p:nvPr/>
        </p:nvSpPr>
        <p:spPr bwMode="auto">
          <a:xfrm>
            <a:off x="381000" y="838200"/>
            <a:ext cx="1524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“ABI”  21 UTC</a:t>
            </a:r>
          </a:p>
        </p:txBody>
      </p:sp>
      <p:sp>
        <p:nvSpPr>
          <p:cNvPr id="65544" name="TextBox 4"/>
          <p:cNvSpPr txBox="1">
            <a:spLocks noChangeArrowheads="1"/>
          </p:cNvSpPr>
          <p:nvPr/>
        </p:nvSpPr>
        <p:spPr bwMode="auto">
          <a:xfrm>
            <a:off x="4800600" y="838200"/>
            <a:ext cx="16764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“ABI”  00 UTC</a:t>
            </a:r>
          </a:p>
        </p:txBody>
      </p:sp>
      <p:sp>
        <p:nvSpPr>
          <p:cNvPr id="65545" name="TextBox 4"/>
          <p:cNvSpPr txBox="1">
            <a:spLocks noChangeArrowheads="1"/>
          </p:cNvSpPr>
          <p:nvPr/>
        </p:nvSpPr>
        <p:spPr bwMode="auto">
          <a:xfrm>
            <a:off x="381000" y="3733800"/>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GOES-13  21:15 UTC</a:t>
            </a:r>
          </a:p>
        </p:txBody>
      </p:sp>
      <p:sp>
        <p:nvSpPr>
          <p:cNvPr id="65546" name="TextBox 4"/>
          <p:cNvSpPr txBox="1">
            <a:spLocks noChangeArrowheads="1"/>
          </p:cNvSpPr>
          <p:nvPr/>
        </p:nvSpPr>
        <p:spPr bwMode="auto">
          <a:xfrm>
            <a:off x="4800600" y="3733800"/>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GOES-13  23:45 UTC</a:t>
            </a:r>
          </a:p>
        </p:txBody>
      </p:sp>
      <p:sp>
        <p:nvSpPr>
          <p:cNvPr id="65547"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4A65E8F-4D4D-4411-9B6D-227955888419}" type="slidenum">
              <a:rPr lang="en-US" smtClean="0">
                <a:solidFill>
                  <a:srgbClr val="FFFF00"/>
                </a:solidFill>
                <a:latin typeface="Times New Roman" pitchFamily="18" charset="0"/>
              </a:rPr>
              <a:pPr/>
              <a:t>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957958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Chn8_WRF_GOES-R_137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733425"/>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p:nvPr>
        </p:nvSpPr>
        <p:spPr>
          <a:xfrm>
            <a:off x="1066800" y="-304800"/>
            <a:ext cx="7543800" cy="1143000"/>
          </a:xfrm>
        </p:spPr>
        <p:txBody>
          <a:bodyPr/>
          <a:lstStyle/>
          <a:p>
            <a:r>
              <a:rPr lang="en-US" sz="2800" dirty="0" smtClean="0"/>
              <a:t>Demonstrating ABI “Fixed Grid Format” (FGF) from 137W</a:t>
            </a:r>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8</a:t>
            </a:fld>
            <a:endParaRPr lang="en-US"/>
          </a:p>
        </p:txBody>
      </p:sp>
    </p:spTree>
    <p:extLst>
      <p:ext uri="{BB962C8B-B14F-4D97-AF65-F5344CB8AC3E}">
        <p14:creationId xmlns:p14="http://schemas.microsoft.com/office/powerpoint/2010/main" val="9026233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a:t>
            </a:r>
            <a:r>
              <a:rPr lang="en-US" dirty="0" smtClean="0"/>
              <a:t>Simulator (FD)</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057400"/>
            <a:ext cx="6035152" cy="4525963"/>
          </a:xfrm>
        </p:spPr>
      </p:pic>
      <p:sp>
        <p:nvSpPr>
          <p:cNvPr id="4" name="Slide Number Placeholder 3"/>
          <p:cNvSpPr>
            <a:spLocks noGrp="1"/>
          </p:cNvSpPr>
          <p:nvPr>
            <p:ph type="sldNum" sz="quarter" idx="4294967295"/>
          </p:nvPr>
        </p:nvSpPr>
        <p:spPr>
          <a:xfrm>
            <a:off x="7924800" y="6705600"/>
            <a:ext cx="1219200" cy="152400"/>
          </a:xfrm>
          <a:prstGeom prst="rect">
            <a:avLst/>
          </a:prstGeom>
        </p:spPr>
        <p:txBody>
          <a:bodyPr/>
          <a:lstStyle/>
          <a:p>
            <a:pPr>
              <a:defRPr/>
            </a:pPr>
            <a:fld id="{CCC9393F-D786-44BA-AB54-BE340236C99D}" type="slidenum">
              <a:rPr lang="en-US" smtClean="0"/>
              <a:pPr>
                <a:defRPr/>
              </a:pPr>
              <a:t>9</a:t>
            </a:fld>
            <a:endParaRPr lang="en-US"/>
          </a:p>
        </p:txBody>
      </p:sp>
      <p:sp>
        <p:nvSpPr>
          <p:cNvPr id="7" name="TextBox 6"/>
          <p:cNvSpPr txBox="1"/>
          <p:nvPr/>
        </p:nvSpPr>
        <p:spPr>
          <a:xfrm>
            <a:off x="1600200" y="1491734"/>
            <a:ext cx="3685624" cy="369332"/>
          </a:xfrm>
          <a:prstGeom prst="rect">
            <a:avLst/>
          </a:prstGeom>
          <a:noFill/>
        </p:spPr>
        <p:txBody>
          <a:bodyPr wrap="none" rtlCol="0">
            <a:spAutoFit/>
          </a:bodyPr>
          <a:lstStyle/>
          <a:p>
            <a:r>
              <a:rPr lang="en-US" dirty="0">
                <a:solidFill>
                  <a:srgbClr val="FFFFFF">
                    <a:lumMod val="95000"/>
                  </a:srgbClr>
                </a:solidFill>
              </a:rPr>
              <a:t>From GRB Simulator Industry Day</a:t>
            </a:r>
            <a:endParaRPr lang="en-US" dirty="0">
              <a:solidFill>
                <a:srgbClr val="FFFFFF">
                  <a:lumMod val="95000"/>
                </a:srgbClr>
              </a:solidFill>
            </a:endParaRPr>
          </a:p>
        </p:txBody>
      </p:sp>
    </p:spTree>
    <p:extLst>
      <p:ext uri="{BB962C8B-B14F-4D97-AF65-F5344CB8AC3E}">
        <p14:creationId xmlns:p14="http://schemas.microsoft.com/office/powerpoint/2010/main" val="1005039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2902</TotalTime>
  <Words>900</Words>
  <Application>Microsoft Office PowerPoint</Application>
  <PresentationFormat>On-screen Show (4:3)</PresentationFormat>
  <Paragraphs>207</Paragraphs>
  <Slides>47</Slides>
  <Notes>3</Notes>
  <HiddenSlides>1</HiddenSlides>
  <MMClips>0</MMClips>
  <ScaleCrop>false</ScaleCrop>
  <HeadingPairs>
    <vt:vector size="4" baseType="variant">
      <vt:variant>
        <vt:lpstr>Theme</vt:lpstr>
      </vt:variant>
      <vt:variant>
        <vt:i4>6</vt:i4>
      </vt:variant>
      <vt:variant>
        <vt:lpstr>Slide Titles</vt:lpstr>
      </vt:variant>
      <vt:variant>
        <vt:i4>47</vt:i4>
      </vt:variant>
    </vt:vector>
  </HeadingPairs>
  <TitlesOfParts>
    <vt:vector size="53" baseType="lpstr">
      <vt:lpstr>2_NOAA</vt:lpstr>
      <vt:lpstr>Office Theme</vt:lpstr>
      <vt:lpstr>2_Office Theme</vt:lpstr>
      <vt:lpstr>1_Office Theme</vt:lpstr>
      <vt:lpstr>3_Office Theme</vt:lpstr>
      <vt:lpstr>1_Default Design</vt:lpstr>
      <vt:lpstr>Real or Simulated?</vt:lpstr>
      <vt:lpstr>Real or Simulated?</vt:lpstr>
      <vt:lpstr>PowerPoint Presentation</vt:lpstr>
      <vt:lpstr>PowerPoint Presentation</vt:lpstr>
      <vt:lpstr>Calculated ABI bands (subset)</vt:lpstr>
      <vt:lpstr>Observed GOES-13 Imager</vt:lpstr>
      <vt:lpstr>NSSL WRF and GOES Imager</vt:lpstr>
      <vt:lpstr>Demonstrating ABI “Fixed Grid Format” (FGF) from 137W</vt:lpstr>
      <vt:lpstr>GRB Simulator (FD)</vt:lpstr>
      <vt:lpstr>GRB Simulator (CONUS)</vt:lpstr>
      <vt:lpstr>GRB Simulator (meso)</vt:lpstr>
      <vt:lpstr>Validation – image combination</vt:lpstr>
      <vt:lpstr>Validation – image combination movie</vt:lpstr>
      <vt:lpstr>Validation – image combination</vt:lpstr>
      <vt:lpstr>PowerPoint Presentation</vt:lpstr>
      <vt:lpstr>“Triplet” Examples</vt:lpstr>
      <vt:lpstr>“Triplet” Datasets</vt:lpstr>
      <vt:lpstr>In ABI FGF (75W)</vt:lpstr>
      <vt:lpstr>In ABI FGF (89.5W)</vt:lpstr>
      <vt:lpstr>Example CMIP Output ABI bands in McIDAS-V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GOES-R GS Output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“Triplet” Examples</dc:title>
  <dc:creator>Tim Schmit</dc:creator>
  <cp:lastModifiedBy>Tim Schmit</cp:lastModifiedBy>
  <cp:revision>5</cp:revision>
  <dcterms:created xsi:type="dcterms:W3CDTF">2014-01-15T16:24:09Z</dcterms:created>
  <dcterms:modified xsi:type="dcterms:W3CDTF">2014-01-17T16:46:35Z</dcterms:modified>
</cp:coreProperties>
</file>