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22" r:id="rId6"/>
    <p:sldMasterId id="2147483734" r:id="rId7"/>
    <p:sldMasterId id="2147483747" r:id="rId8"/>
    <p:sldMasterId id="2147483761" r:id="rId9"/>
    <p:sldMasterId id="2147483775" r:id="rId10"/>
    <p:sldMasterId id="2147483787" r:id="rId11"/>
    <p:sldMasterId id="2147483799" r:id="rId12"/>
    <p:sldMasterId id="2147483813" r:id="rId13"/>
    <p:sldMasterId id="2147483822" r:id="rId14"/>
    <p:sldMasterId id="2147483834" r:id="rId15"/>
    <p:sldMasterId id="2147483846" r:id="rId16"/>
    <p:sldMasterId id="2147483858" r:id="rId17"/>
    <p:sldMasterId id="2147483874" r:id="rId18"/>
  </p:sldMasterIdLst>
  <p:notesMasterIdLst>
    <p:notesMasterId r:id="rId79"/>
  </p:notesMasterIdLst>
  <p:sldIdLst>
    <p:sldId id="257" r:id="rId19"/>
    <p:sldId id="258" r:id="rId20"/>
    <p:sldId id="259" r:id="rId21"/>
    <p:sldId id="260" r:id="rId22"/>
    <p:sldId id="261" r:id="rId23"/>
    <p:sldId id="263" r:id="rId24"/>
    <p:sldId id="264" r:id="rId25"/>
    <p:sldId id="262" r:id="rId26"/>
    <p:sldId id="265" r:id="rId27"/>
    <p:sldId id="305" r:id="rId28"/>
    <p:sldId id="266" r:id="rId29"/>
    <p:sldId id="268" r:id="rId30"/>
    <p:sldId id="269" r:id="rId31"/>
    <p:sldId id="270" r:id="rId32"/>
    <p:sldId id="271" r:id="rId33"/>
    <p:sldId id="272" r:id="rId34"/>
    <p:sldId id="273" r:id="rId35"/>
    <p:sldId id="274" r:id="rId36"/>
    <p:sldId id="275" r:id="rId37"/>
    <p:sldId id="276" r:id="rId38"/>
    <p:sldId id="277" r:id="rId39"/>
    <p:sldId id="316" r:id="rId40"/>
    <p:sldId id="279" r:id="rId41"/>
    <p:sldId id="278" r:id="rId42"/>
    <p:sldId id="315" r:id="rId43"/>
    <p:sldId id="280" r:id="rId44"/>
    <p:sldId id="281" r:id="rId45"/>
    <p:sldId id="282" r:id="rId46"/>
    <p:sldId id="283" r:id="rId47"/>
    <p:sldId id="284" r:id="rId48"/>
    <p:sldId id="286" r:id="rId49"/>
    <p:sldId id="287" r:id="rId50"/>
    <p:sldId id="288" r:id="rId51"/>
    <p:sldId id="289" r:id="rId52"/>
    <p:sldId id="290" r:id="rId53"/>
    <p:sldId id="291" r:id="rId54"/>
    <p:sldId id="293" r:id="rId55"/>
    <p:sldId id="294" r:id="rId56"/>
    <p:sldId id="312" r:id="rId57"/>
    <p:sldId id="313" r:id="rId58"/>
    <p:sldId id="295" r:id="rId59"/>
    <p:sldId id="296" r:id="rId60"/>
    <p:sldId id="297" r:id="rId61"/>
    <p:sldId id="299" r:id="rId62"/>
    <p:sldId id="309" r:id="rId63"/>
    <p:sldId id="298" r:id="rId64"/>
    <p:sldId id="321" r:id="rId65"/>
    <p:sldId id="306" r:id="rId66"/>
    <p:sldId id="301" r:id="rId67"/>
    <p:sldId id="304" r:id="rId68"/>
    <p:sldId id="302" r:id="rId69"/>
    <p:sldId id="303" r:id="rId70"/>
    <p:sldId id="307" r:id="rId71"/>
    <p:sldId id="308" r:id="rId72"/>
    <p:sldId id="310" r:id="rId73"/>
    <p:sldId id="311" r:id="rId74"/>
    <p:sldId id="317" r:id="rId75"/>
    <p:sldId id="318" r:id="rId76"/>
    <p:sldId id="319" r:id="rId77"/>
    <p:sldId id="32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71" d="100"/>
          <a:sy n="71" d="100"/>
        </p:scale>
        <p:origin x="-91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3DE8A-746B-4DAD-861D-9288D475870E}" type="datetimeFigureOut">
              <a:rPr lang="en-US" smtClean="0"/>
              <a:t>12/17/2012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C222E3-52BB-47C5-9464-A31FA62073D6}" type="slidenum">
              <a:rPr lang="en-US" smtClean="0"/>
              <a:t>‹#›</a:t>
            </a:fld>
            <a:endParaRPr lang="en-US"/>
          </a:p>
        </p:txBody>
      </p:sp>
    </p:spTree>
    <p:extLst>
      <p:ext uri="{BB962C8B-B14F-4D97-AF65-F5344CB8AC3E}">
        <p14:creationId xmlns:p14="http://schemas.microsoft.com/office/powerpoint/2010/main" val="100100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C68DA-73C0-4D68-B7F4-9C2A96C6106E}" type="slidenum">
              <a:rPr lang="en-US">
                <a:solidFill>
                  <a:prstClr val="black"/>
                </a:solidFill>
              </a:rPr>
              <a:pPr eaLnBrk="1" hangingPunct="1"/>
              <a:t>14</a:t>
            </a:fld>
            <a:endParaRPr lang="en-US">
              <a:solidFill>
                <a:prstClr val="black"/>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Current GOES can detect an ash cloud, but not the SO2. Note different color scales!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16</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17</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18</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19</a:t>
            </a:fld>
            <a:endParaRPr lang="en-US">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20</a:t>
            </a:fld>
            <a:endParaRPr lang="en-US">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F1335-A78D-43E2-819B-ADBCB487CB1C}" type="slidenum">
              <a:rPr lang="en-US">
                <a:solidFill>
                  <a:prstClr val="black"/>
                </a:solidFill>
              </a:rPr>
              <a:pPr eaLnBrk="1" hangingPunct="1"/>
              <a:t>21</a:t>
            </a:fld>
            <a:endParaRPr lang="en-US">
              <a:solidFill>
                <a:prstClr val="black"/>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r>
              <a:rPr lang="en-US" smtClean="0">
                <a:latin typeface="Arial" charset="0"/>
              </a:rPr>
              <a:t>MODIS Airborne Simulator. The image is 1.88 um, but that’s similar to the physics as the band chosen for the ABI.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23</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24</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26</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smtClean="0">
              <a:latin typeface="Arial" charset="0"/>
            </a:endParaRPr>
          </a:p>
        </p:txBody>
      </p:sp>
      <p:sp>
        <p:nvSpPr>
          <p:cNvPr id="18842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B9D599-76A1-4A1B-9DC0-3E34F536D260}" type="slidenum">
              <a:rPr lang="en-US">
                <a:solidFill>
                  <a:prstClr val="black"/>
                </a:solidFill>
              </a:rPr>
              <a:pPr eaLnBrk="1" hangingPunct="1"/>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27</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smtClean="0">
                <a:latin typeface="Arial" charset="0"/>
              </a:rPr>
              <a:t>Note the ABI (from MODIS) image is better spatial resolution and better signal-to-noise ratio then the GOES-10 imager. </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28</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29</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30</a:t>
            </a:fld>
            <a:endParaRPr lang="en-US">
              <a:solidFill>
                <a:srgbClr val="000000"/>
              </a:solidFill>
            </a:endParaRPr>
          </a:p>
        </p:txBody>
      </p:sp>
      <p:sp>
        <p:nvSpPr>
          <p:cNvPr id="221187" name="Rectangle 2"/>
          <p:cNvSpPr>
            <a:spLocks noGrp="1" noRot="1" noChangeAspec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31</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32</a:t>
            </a:fld>
            <a:endParaRPr lang="en-US">
              <a:solidFill>
                <a:prstClr val="blac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7FCEA-6BA2-413A-AF6E-5839B03A2261}" type="slidenum">
              <a:rPr lang="en-US">
                <a:solidFill>
                  <a:srgbClr val="000000"/>
                </a:solidFill>
              </a:rPr>
              <a:pPr eaLnBrk="1" hangingPunct="1"/>
              <a:t>33</a:t>
            </a:fld>
            <a:endParaRPr lang="en-US">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smtClean="0">
                <a:latin typeface="Arial" charset="0"/>
              </a:rPr>
              <a:t>The 8.5 um is also very helpful for dust detection.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9F47AE-325A-4493-A391-6CBD80EE0C3B}" type="slidenum">
              <a:rPr lang="en-US">
                <a:solidFill>
                  <a:prstClr val="black"/>
                </a:solidFill>
              </a:rPr>
              <a:pPr eaLnBrk="1" hangingPunct="1"/>
              <a:t>34</a:t>
            </a:fld>
            <a:endParaRPr lang="en-US">
              <a:solidFill>
                <a:prstClr val="black"/>
              </a:solidFill>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smtClean="0">
                <a:latin typeface="Arial" charset="0"/>
              </a:rPr>
              <a:t>As shown in mcidas-v</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35</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36</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5FCB2-98C1-47C5-8D40-86C2AC029741}" type="slidenum">
              <a:rPr lang="en-US">
                <a:solidFill>
                  <a:prstClr val="black"/>
                </a:solidFill>
              </a:rPr>
              <a:pPr/>
              <a:t>40</a:t>
            </a:fld>
            <a:endParaRPr lang="en-US">
              <a:solidFill>
                <a:prstClr val="black"/>
              </a:solidFill>
            </a:endParaRPr>
          </a:p>
        </p:txBody>
      </p:sp>
      <p:sp>
        <p:nvSpPr>
          <p:cNvPr id="7170" name="Rectangle 2"/>
          <p:cNvSpPr>
            <a:spLocks noRot="1" noChangeArrowheads="1" noTextEdit="1"/>
          </p:cNvSpPr>
          <p:nvPr>
            <p:ph type="sldImg"/>
          </p:nvPr>
        </p:nvSpPr>
        <p:spPr>
          <a:xfrm>
            <a:off x="1146175" y="681038"/>
            <a:ext cx="4578350" cy="3433762"/>
          </a:xfrm>
          <a:ln/>
        </p:spPr>
      </p:sp>
      <p:sp>
        <p:nvSpPr>
          <p:cNvPr id="7171" name="Rectangle 3"/>
          <p:cNvSpPr>
            <a:spLocks noGrp="1" noChangeArrowheads="1"/>
          </p:cNvSpPr>
          <p:nvPr>
            <p:ph type="body" idx="1"/>
          </p:nvPr>
        </p:nvSpPr>
        <p:spPr>
          <a:xfrm>
            <a:off x="912813" y="4343400"/>
            <a:ext cx="5032375" cy="4119563"/>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1346" tIns="45673" rIns="91346" bIns="45673"/>
          <a:lstStyle/>
          <a:p>
            <a:pPr>
              <a:lnSpc>
                <a:spcPct val="80000"/>
              </a:lnSpc>
            </a:pPr>
            <a:endParaRPr 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42</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43</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smtClean="0">
                <a:latin typeface="Arial" charset="0"/>
              </a:rPr>
              <a:t>0.40 inches = 4km; 0.80 inches = 8km</a:t>
            </a:r>
          </a:p>
          <a:p>
            <a:pPr eaLnBrk="1" hangingPunct="1"/>
            <a:r>
              <a:rPr lang="en-US" smtClean="0">
                <a:latin typeface="Arial" charset="0"/>
              </a:rPr>
              <a:t>MSI is Multi-Spectral Imaging Mode (dashed boxes)</a:t>
            </a:r>
          </a:p>
          <a:p>
            <a:pPr eaLnBrk="1" hangingPunct="1"/>
            <a:r>
              <a:rPr lang="en-US" smtClean="0">
                <a:latin typeface="Arial" charset="0"/>
              </a:rPr>
              <a:t>This does not show other improvements: SNR, MTF, bit-depth, navigation, coverage rates, etc.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mov</a:t>
            </a:r>
            <a:r>
              <a:rPr lang="en-US" dirty="0" smtClean="0"/>
              <a:t> version</a:t>
            </a:r>
            <a:endParaRPr lang="en-US" dirty="0"/>
          </a:p>
        </p:txBody>
      </p:sp>
      <p:sp>
        <p:nvSpPr>
          <p:cNvPr id="4" name="Slide Number Placeholder 3"/>
          <p:cNvSpPr>
            <a:spLocks noGrp="1"/>
          </p:cNvSpPr>
          <p:nvPr>
            <p:ph type="sldNum" sz="quarter" idx="10"/>
          </p:nvPr>
        </p:nvSpPr>
        <p:spPr/>
        <p:txBody>
          <a:bodyPr/>
          <a:lstStyle/>
          <a:p>
            <a:fld id="{C10ADF70-0695-4A72-8085-25B4E2830DE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72786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49</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t>50</a:t>
            </a:fld>
            <a:endParaRPr lang="en-US"/>
          </a:p>
        </p:txBody>
      </p:sp>
    </p:spTree>
    <p:extLst>
      <p:ext uri="{BB962C8B-B14F-4D97-AF65-F5344CB8AC3E}">
        <p14:creationId xmlns:p14="http://schemas.microsoft.com/office/powerpoint/2010/main" val="2039864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2C5C0-8C95-49AC-A0CF-680DF89ED094}" type="slidenum">
              <a:rPr lang="en-US">
                <a:solidFill>
                  <a:prstClr val="black"/>
                </a:solidFill>
              </a:rPr>
              <a:pPr/>
              <a:t>57</a:t>
            </a:fld>
            <a:endParaRPr lang="en-US">
              <a:solidFill>
                <a:prstClr val="black"/>
              </a:solidFill>
            </a:endParaRPr>
          </a:p>
        </p:txBody>
      </p:sp>
      <p:sp>
        <p:nvSpPr>
          <p:cNvPr id="9218" name="Rectangle 2"/>
          <p:cNvSpPr>
            <a:spLocks noRot="1" noChangeArrowheads="1" noTextEdit="1"/>
          </p:cNvSpPr>
          <p:nvPr>
            <p:ph type="sldImg"/>
          </p:nvPr>
        </p:nvSpPr>
        <p:spPr>
          <a:ln/>
        </p:spPr>
      </p:sp>
      <p:sp>
        <p:nvSpPr>
          <p:cNvPr id="9219" name="Rectangle 3"/>
          <p:cNvSpPr>
            <a:spLocks noGrp="1" noChangeArrowheads="1"/>
          </p:cNvSpPr>
          <p:nvPr>
            <p:ph type="body" idx="1"/>
          </p:nvPr>
        </p:nvSpPr>
        <p:spPr>
          <a:xfrm>
            <a:off x="914400" y="4343400"/>
            <a:ext cx="5029200" cy="4114800"/>
          </a:xfrm>
        </p:spPr>
        <p:txBody>
          <a:bodyPr/>
          <a:lstStyle/>
          <a:p>
            <a:r>
              <a:rPr lang="en-US"/>
              <a:t>A GOES-12 Imager Full Disk cloud-top pressure image. There’s also good correlation with GOES-12 sounder images. </a:t>
            </a:r>
          </a:p>
          <a:p>
            <a:r>
              <a:rPr lang="en-US"/>
              <a:t>Possible uses:</a:t>
            </a:r>
          </a:p>
          <a:p>
            <a:r>
              <a:rPr lang="en-US"/>
              <a:t>	NWP assimilation</a:t>
            </a:r>
          </a:p>
          <a:p>
            <a:r>
              <a:rPr lang="en-US"/>
              <a:t>	Aviation interests</a:t>
            </a:r>
          </a:p>
          <a:p>
            <a:r>
              <a:rPr lang="en-US"/>
              <a:t>	ASOS support</a:t>
            </a:r>
          </a:p>
          <a:p>
            <a:r>
              <a:rPr lang="en-US"/>
              <a:t>	cloud  climatology</a:t>
            </a:r>
          </a:p>
          <a:p>
            <a:endParaRPr lang="en-US"/>
          </a:p>
          <a:p>
            <a:r>
              <a:rPr lang="en-US"/>
              <a:t>From Tony 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A2145-3F60-4FCB-8320-EDB75EC14677}" type="slidenum">
              <a:rPr lang="en-US">
                <a:solidFill>
                  <a:prstClr val="black"/>
                </a:solidFill>
              </a:rPr>
              <a:pPr/>
              <a:t>60</a:t>
            </a:fld>
            <a:endParaRPr lang="en-US">
              <a:solidFill>
                <a:prstClr val="black"/>
              </a:solidFill>
            </a:endParaRPr>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5</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6</a:t>
            </a:fld>
            <a:endParaRPr lang="en-US">
              <a:solidFill>
                <a:prstClr val="black"/>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7</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8</a:t>
            </a:fld>
            <a:endParaRPr lang="en-US">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9</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A6CEF-5C92-4678-AA5D-53E601CBDFA6}" type="slidenum">
              <a:rPr lang="en-US" smtClean="0"/>
              <a:pPr eaLnBrk="1" hangingPunct="1"/>
              <a:t>10</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66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87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221751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1682464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4147395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375502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599570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065753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2093327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7FD82A2-3BB7-4A99-92C1-5C1CEB4EA4CC}" type="slidenum">
              <a:rPr lang="en-US"/>
              <a:pPr>
                <a:defRPr/>
              </a:pPr>
              <a:t>‹#›</a:t>
            </a:fld>
            <a:endParaRPr lang="en-US"/>
          </a:p>
        </p:txBody>
      </p:sp>
    </p:spTree>
    <p:extLst>
      <p:ext uri="{BB962C8B-B14F-4D97-AF65-F5344CB8AC3E}">
        <p14:creationId xmlns:p14="http://schemas.microsoft.com/office/powerpoint/2010/main" val="4088565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B2EE86-51C1-4F0B-BB7C-1107D7B46C94}" type="slidenum">
              <a:rPr lang="en-US"/>
              <a:pPr>
                <a:defRPr/>
              </a:pPr>
              <a:t>‹#›</a:t>
            </a:fld>
            <a:endParaRPr lang="en-US"/>
          </a:p>
        </p:txBody>
      </p:sp>
    </p:spTree>
    <p:extLst>
      <p:ext uri="{BB962C8B-B14F-4D97-AF65-F5344CB8AC3E}">
        <p14:creationId xmlns:p14="http://schemas.microsoft.com/office/powerpoint/2010/main" val="3080577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BAEC4AB-5B8E-499E-8FCE-0B1C9894296F}" type="slidenum">
              <a:rPr lang="en-US"/>
              <a:pPr>
                <a:defRPr/>
              </a:pPr>
              <a:t>‹#›</a:t>
            </a:fld>
            <a:endParaRPr lang="en-US"/>
          </a:p>
        </p:txBody>
      </p:sp>
    </p:spTree>
    <p:extLst>
      <p:ext uri="{BB962C8B-B14F-4D97-AF65-F5344CB8AC3E}">
        <p14:creationId xmlns:p14="http://schemas.microsoft.com/office/powerpoint/2010/main" val="106100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2094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99C13DE-44D5-4597-8C2E-512F5B929FA7}" type="slidenum">
              <a:rPr lang="en-US"/>
              <a:pPr>
                <a:defRPr/>
              </a:pPr>
              <a:t>‹#›</a:t>
            </a:fld>
            <a:endParaRPr lang="en-US"/>
          </a:p>
        </p:txBody>
      </p:sp>
    </p:spTree>
    <p:extLst>
      <p:ext uri="{BB962C8B-B14F-4D97-AF65-F5344CB8AC3E}">
        <p14:creationId xmlns:p14="http://schemas.microsoft.com/office/powerpoint/2010/main" val="184886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552D26F-99AB-4827-AF00-18AF47C883FB}" type="slidenum">
              <a:rPr lang="en-US"/>
              <a:pPr>
                <a:defRPr/>
              </a:pPr>
              <a:t>‹#›</a:t>
            </a:fld>
            <a:endParaRPr lang="en-US"/>
          </a:p>
        </p:txBody>
      </p:sp>
    </p:spTree>
    <p:extLst>
      <p:ext uri="{BB962C8B-B14F-4D97-AF65-F5344CB8AC3E}">
        <p14:creationId xmlns:p14="http://schemas.microsoft.com/office/powerpoint/2010/main" val="3608699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159843B-9CEE-4233-971B-E831DE808E71}" type="slidenum">
              <a:rPr lang="en-US"/>
              <a:pPr>
                <a:defRPr/>
              </a:pPr>
              <a:t>‹#›</a:t>
            </a:fld>
            <a:endParaRPr lang="en-US"/>
          </a:p>
        </p:txBody>
      </p:sp>
    </p:spTree>
    <p:extLst>
      <p:ext uri="{BB962C8B-B14F-4D97-AF65-F5344CB8AC3E}">
        <p14:creationId xmlns:p14="http://schemas.microsoft.com/office/powerpoint/2010/main" val="3883401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2F9A4A2-4D8A-466F-B2E5-ECC39081FECA}" type="slidenum">
              <a:rPr lang="en-US"/>
              <a:pPr>
                <a:defRPr/>
              </a:pPr>
              <a:t>‹#›</a:t>
            </a:fld>
            <a:endParaRPr lang="en-US"/>
          </a:p>
        </p:txBody>
      </p:sp>
    </p:spTree>
    <p:extLst>
      <p:ext uri="{BB962C8B-B14F-4D97-AF65-F5344CB8AC3E}">
        <p14:creationId xmlns:p14="http://schemas.microsoft.com/office/powerpoint/2010/main" val="1221869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3CB317-7C62-4E03-AD76-7774EBA845B9}" type="slidenum">
              <a:rPr lang="en-US"/>
              <a:pPr>
                <a:defRPr/>
              </a:pPr>
              <a:t>‹#›</a:t>
            </a:fld>
            <a:endParaRPr lang="en-US"/>
          </a:p>
        </p:txBody>
      </p:sp>
    </p:spTree>
    <p:extLst>
      <p:ext uri="{BB962C8B-B14F-4D97-AF65-F5344CB8AC3E}">
        <p14:creationId xmlns:p14="http://schemas.microsoft.com/office/powerpoint/2010/main" val="86039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FF12F9-E515-451D-93B6-6F5075276BB6}" type="slidenum">
              <a:rPr lang="en-US"/>
              <a:pPr>
                <a:defRPr/>
              </a:pPr>
              <a:t>‹#›</a:t>
            </a:fld>
            <a:endParaRPr lang="en-US"/>
          </a:p>
        </p:txBody>
      </p:sp>
    </p:spTree>
    <p:extLst>
      <p:ext uri="{BB962C8B-B14F-4D97-AF65-F5344CB8AC3E}">
        <p14:creationId xmlns:p14="http://schemas.microsoft.com/office/powerpoint/2010/main" val="104597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931DCF-F368-42CB-93CE-5B3E0DDA1105}" type="slidenum">
              <a:rPr lang="en-US"/>
              <a:pPr>
                <a:defRPr/>
              </a:pPr>
              <a:t>‹#›</a:t>
            </a:fld>
            <a:endParaRPr lang="en-US"/>
          </a:p>
        </p:txBody>
      </p:sp>
    </p:spTree>
    <p:extLst>
      <p:ext uri="{BB962C8B-B14F-4D97-AF65-F5344CB8AC3E}">
        <p14:creationId xmlns:p14="http://schemas.microsoft.com/office/powerpoint/2010/main" val="1385483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5ABBB16-42CA-4634-833E-520D2B23D375}" type="slidenum">
              <a:rPr lang="en-US"/>
              <a:pPr>
                <a:defRPr/>
              </a:pPr>
              <a:t>‹#›</a:t>
            </a:fld>
            <a:endParaRPr lang="en-US"/>
          </a:p>
        </p:txBody>
      </p:sp>
    </p:spTree>
    <p:extLst>
      <p:ext uri="{BB962C8B-B14F-4D97-AF65-F5344CB8AC3E}">
        <p14:creationId xmlns:p14="http://schemas.microsoft.com/office/powerpoint/2010/main" val="1031693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296831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40170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015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2801476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1339913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4168968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4095216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28739814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2175563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3703820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4055933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1958287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136362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539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741880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5936584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28215004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39393571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232530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871927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21931739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1675743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9049370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733898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8612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23516105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2453180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103625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017932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043382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68371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6157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193702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12/17/2012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1660825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332485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519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44162"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1244163"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a:lvl1pPr>
          </a:lstStyle>
          <a:p>
            <a:pPr lvl="0"/>
            <a:r>
              <a:rPr lang="en-US" altLang="en-US" noProof="0" smtClean="0"/>
              <a:t>Click to edit Master subtitle style</a:t>
            </a:r>
          </a:p>
        </p:txBody>
      </p:sp>
      <p:sp>
        <p:nvSpPr>
          <p:cNvPr id="1244164" name="Rectangle 4"/>
          <p:cNvSpPr>
            <a:spLocks noGrp="1" noChangeArrowheads="1"/>
          </p:cNvSpPr>
          <p:nvPr>
            <p:ph type="dt" sz="half" idx="2"/>
          </p:nvPr>
        </p:nvSpPr>
        <p:spPr/>
        <p:txBody>
          <a:bodyPr anchor="t"/>
          <a:lstStyle>
            <a:lvl1pPr>
              <a:defRPr b="1"/>
            </a:lvl1pPr>
          </a:lstStyle>
          <a:p>
            <a:fld id="{4D722C49-4B40-47B8-A1CB-A9B6740E3135}" type="datetime1">
              <a:rPr lang="en-US">
                <a:solidFill>
                  <a:srgbClr val="000000"/>
                </a:solidFill>
              </a:rPr>
              <a:pPr/>
              <a:t>12/17/2012</a:t>
            </a:fld>
            <a:endParaRPr lang="en-US" altLang="en-US">
              <a:solidFill>
                <a:srgbClr val="000000"/>
              </a:solidFill>
            </a:endParaRPr>
          </a:p>
        </p:txBody>
      </p:sp>
      <p:sp>
        <p:nvSpPr>
          <p:cNvPr id="124416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algn="ctr" fontAlgn="base">
              <a:spcBef>
                <a:spcPct val="0"/>
              </a:spcBef>
              <a:spcAft>
                <a:spcPct val="0"/>
              </a:spcAft>
            </a:pPr>
            <a:endParaRPr lang="en-US" altLang="en-US" smtClean="0">
              <a:solidFill>
                <a:srgbClr val="000000"/>
              </a:solidFill>
            </a:endParaRPr>
          </a:p>
        </p:txBody>
      </p:sp>
      <p:sp>
        <p:nvSpPr>
          <p:cNvPr id="1244166" name="Rectangle 6"/>
          <p:cNvSpPr>
            <a:spLocks noGrp="1" noChangeArrowheads="1"/>
          </p:cNvSpPr>
          <p:nvPr>
            <p:ph type="sldNum" sz="quarter" idx="4"/>
          </p:nvPr>
        </p:nvSpPr>
        <p:spPr>
          <a:xfrm>
            <a:off x="7010400" y="6567488"/>
            <a:ext cx="2133600" cy="290512"/>
          </a:xfrm>
        </p:spPr>
        <p:txBody>
          <a:bodyPr anchor="t"/>
          <a:lstStyle>
            <a:lvl1pPr>
              <a:defRPr sz="1000" b="1"/>
            </a:lvl1pPr>
          </a:lstStyle>
          <a:p>
            <a:fld id="{FD52BA93-0FDA-459D-B47D-574A1D37096F}" type="slidenum">
              <a:rPr lang="en-US" altLang="en-US">
                <a:solidFill>
                  <a:srgbClr val="000000"/>
                </a:solidFill>
              </a:rPr>
              <a:pPr/>
              <a:t>‹#›</a:t>
            </a:fld>
            <a:endParaRPr lang="en-US" altLang="en-US">
              <a:solidFill>
                <a:srgbClr val="000000"/>
              </a:solidFill>
            </a:endParaRPr>
          </a:p>
        </p:txBody>
      </p:sp>
      <p:sp>
        <p:nvSpPr>
          <p:cNvPr id="1244169" name="Line 9"/>
          <p:cNvSpPr>
            <a:spLocks noChangeShapeType="1"/>
          </p:cNvSpPr>
          <p:nvPr/>
        </p:nvSpPr>
        <p:spPr bwMode="auto">
          <a:xfrm>
            <a:off x="0" y="100171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pic>
        <p:nvPicPr>
          <p:cNvPr id="1244171" name="Picture 11"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44172" name="Picture 12"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9937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C268019-4853-4453-99C8-93B8FA92863C}"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904DF306-F644-4207-942D-D41A185963D7}"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5729302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F819543-AE48-4F45-A713-E3E65B0AFE2F}"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EE571538-954F-4F23-9158-BEBD5BE437D8}"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162899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637E65B-53E6-45B5-BB0A-0986FA52E330}"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EE8DCB7D-3541-4AD1-8F4B-D787591A4FD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582355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7390E73-60AC-44DA-996D-1B55BE7929B4}" type="slidenum">
              <a:rPr lang="en-US" altLang="en-US">
                <a:solidFill>
                  <a:srgbClr val="000000"/>
                </a:solidFill>
              </a:rPr>
              <a:pPr/>
              <a:t>‹#›</a:t>
            </a:fld>
            <a:endParaRPr lang="en-US" altLang="en-US">
              <a:solidFill>
                <a:srgbClr val="000000"/>
              </a:solidFill>
            </a:endParaRPr>
          </a:p>
        </p:txBody>
      </p:sp>
      <p:sp>
        <p:nvSpPr>
          <p:cNvPr id="8" name="Date Placeholder 7"/>
          <p:cNvSpPr>
            <a:spLocks noGrp="1"/>
          </p:cNvSpPr>
          <p:nvPr>
            <p:ph type="dt" sz="half" idx="11"/>
          </p:nvPr>
        </p:nvSpPr>
        <p:spPr/>
        <p:txBody>
          <a:bodyPr/>
          <a:lstStyle>
            <a:lvl1pPr>
              <a:defRPr/>
            </a:lvl1pPr>
          </a:lstStyle>
          <a:p>
            <a:fld id="{9FC38573-F184-4A79-9D31-6F9FF0E019E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060806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4A97AFE-6D56-4839-A5FB-8B0DD53FDD0B}"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1"/>
          </p:nvPr>
        </p:nvSpPr>
        <p:spPr/>
        <p:txBody>
          <a:bodyPr/>
          <a:lstStyle>
            <a:lvl1pPr>
              <a:defRPr/>
            </a:lvl1pPr>
          </a:lstStyle>
          <a:p>
            <a:fld id="{4E6BD5B8-94C4-4155-89DD-58272C455694}"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440427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356455-6740-42D3-9089-BDDDDBDE2036}" type="slidenum">
              <a:rPr lang="en-US" altLang="en-US">
                <a:solidFill>
                  <a:srgbClr val="000000"/>
                </a:solidFill>
              </a:rPr>
              <a:pPr/>
              <a:t>‹#›</a:t>
            </a:fld>
            <a:endParaRPr lang="en-US" altLang="en-US">
              <a:solidFill>
                <a:srgbClr val="000000"/>
              </a:solidFill>
            </a:endParaRPr>
          </a:p>
        </p:txBody>
      </p:sp>
      <p:sp>
        <p:nvSpPr>
          <p:cNvPr id="3" name="Date Placeholder 2"/>
          <p:cNvSpPr>
            <a:spLocks noGrp="1"/>
          </p:cNvSpPr>
          <p:nvPr>
            <p:ph type="dt" sz="half" idx="11"/>
          </p:nvPr>
        </p:nvSpPr>
        <p:spPr/>
        <p:txBody>
          <a:bodyPr/>
          <a:lstStyle>
            <a:lvl1pPr>
              <a:defRPr/>
            </a:lvl1pPr>
          </a:lstStyle>
          <a:p>
            <a:fld id="{A7FC7067-05E4-4CE1-89F8-C7C391A84EA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64852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15BCE64-EDD9-4E21-A315-F1C058866FAF}"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A8E4C2CD-1DC1-4AF2-B7E4-ED832F6BE503}"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18231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2EA2A0A-1CBC-4A41-90EE-6AF8C58C18B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83A9A762-89F3-4FC4-85F7-98DB1BAABB26}"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529589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B3E99-6E32-4EA6-ADA8-7423C8F700CB}"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C8649EF1-3527-44D3-8975-DAD4565399C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420324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899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42888"/>
            <a:ext cx="2117725" cy="6246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242888"/>
            <a:ext cx="6200775" cy="6246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7B3320-2EAC-4727-8634-F53F8FB34296}"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AB5ABB52-C8F1-4C83-BAE7-44E42BF0D106}"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6005580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EA28DA-E6B8-4829-A1B1-982E8460D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024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B9E454-E85E-406E-9764-5EE253E6B3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2858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7EDAF-4B73-4CD6-83B4-47D1F4CD64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58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0EC8AE-EEAF-407F-B25A-A79039B64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163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FC461C-270D-4950-B22C-E89C2E07E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2978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65654-E1CB-4789-8C07-B8D9F23DE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3315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A5AFB8-7C13-408D-9C65-B88F84EA0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894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8D1567-386D-4A1D-A564-393C5CA835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372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65C28-70D5-407A-8F5E-42F7E85DF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629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732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512927-65FE-4E0E-A076-BE6C0875F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639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FB2712-0876-4E7F-9E48-92EDA5399B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746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640448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391894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549406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48912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03279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636101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00717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39247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2361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967769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334244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21965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93EBC-48FB-4740-AE3F-C0AD4026B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8070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A56400-CEB4-4170-911A-886240DCC4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3454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BA8B88-E888-4FF9-8EF5-4D5A300FE5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770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0C5DF4-7DC5-4CF1-AAFE-5118863A81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1629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99D3B5D-BE07-4D91-AAC3-8ED9CB3D68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69673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ABC40D0-D833-43D6-9AF0-158CBAB982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3477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B51AE-F58E-400E-9371-CF271A18A5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156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4743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BB2A30-5DBE-422D-8CE6-8E987FBB7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4940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0AA416-2829-4904-BC01-FB353BADB7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353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D8015-6401-43ED-B463-02B70B1975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2365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5E35E6-EA26-47D8-80E6-D02208EE5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1881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A0E9746-D6AA-461C-B4E3-CE0E31EB0D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456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A987F8E-15E5-4844-8508-E8FE9B6E80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8779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2A62D10-D4D6-4E05-B025-1CEB8A73B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6151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4263DA8-1A61-4BC3-A5A2-C4768C4B9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9168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7574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15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803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9912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9296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2112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588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2837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8006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67987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408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6831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8527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421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3000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77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60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2881739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13749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267166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278322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1007526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488653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406955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393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1341153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316293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634895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710091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239579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706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259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92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31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641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666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79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329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826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70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5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01659E4-7EE9-44D1-8F0B-D86A1F71EB2F}" type="slidenum">
              <a:rPr lang="en-US"/>
              <a:pPr>
                <a:defRPr/>
              </a:pPr>
              <a:t>‹#›</a:t>
            </a:fld>
            <a:endParaRPr lang="en-US"/>
          </a:p>
        </p:txBody>
      </p:sp>
    </p:spTree>
    <p:extLst>
      <p:ext uri="{BB962C8B-B14F-4D97-AF65-F5344CB8AC3E}">
        <p14:creationId xmlns:p14="http://schemas.microsoft.com/office/powerpoint/2010/main" val="1138114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80201B6-E8AF-4D1E-9E27-603765FA91ED}" type="slidenum">
              <a:rPr lang="en-US"/>
              <a:pPr>
                <a:defRPr/>
              </a:pPr>
              <a:t>‹#›</a:t>
            </a:fld>
            <a:endParaRPr lang="en-US"/>
          </a:p>
        </p:txBody>
      </p:sp>
    </p:spTree>
    <p:extLst>
      <p:ext uri="{BB962C8B-B14F-4D97-AF65-F5344CB8AC3E}">
        <p14:creationId xmlns:p14="http://schemas.microsoft.com/office/powerpoint/2010/main" val="213447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508CFA4F-E855-42C4-845E-90963C8AEABD}" type="slidenum">
              <a:rPr lang="en-US"/>
              <a:pPr>
                <a:defRPr/>
              </a:pPr>
              <a:t>‹#›</a:t>
            </a:fld>
            <a:endParaRPr lang="en-US"/>
          </a:p>
        </p:txBody>
      </p:sp>
    </p:spTree>
    <p:extLst>
      <p:ext uri="{BB962C8B-B14F-4D97-AF65-F5344CB8AC3E}">
        <p14:creationId xmlns:p14="http://schemas.microsoft.com/office/powerpoint/2010/main" val="2228920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C32B8C91-68F4-42DB-882B-04826893D833}" type="slidenum">
              <a:rPr lang="en-US"/>
              <a:pPr>
                <a:defRPr/>
              </a:pPr>
              <a:t>‹#›</a:t>
            </a:fld>
            <a:endParaRPr lang="en-US"/>
          </a:p>
        </p:txBody>
      </p:sp>
    </p:spTree>
    <p:extLst>
      <p:ext uri="{BB962C8B-B14F-4D97-AF65-F5344CB8AC3E}">
        <p14:creationId xmlns:p14="http://schemas.microsoft.com/office/powerpoint/2010/main" val="65734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072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1B39FF95-7BA7-465B-B498-9E15CB61B45B}" type="slidenum">
              <a:rPr lang="en-US"/>
              <a:pPr>
                <a:defRPr/>
              </a:pPr>
              <a:t>‹#›</a:t>
            </a:fld>
            <a:endParaRPr lang="en-US"/>
          </a:p>
        </p:txBody>
      </p:sp>
    </p:spTree>
    <p:extLst>
      <p:ext uri="{BB962C8B-B14F-4D97-AF65-F5344CB8AC3E}">
        <p14:creationId xmlns:p14="http://schemas.microsoft.com/office/powerpoint/2010/main" val="39102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AA1E0364-8C64-40E0-ADD1-89FCABACE830}" type="slidenum">
              <a:rPr lang="en-US"/>
              <a:pPr>
                <a:defRPr/>
              </a:pPr>
              <a:t>‹#›</a:t>
            </a:fld>
            <a:endParaRPr lang="en-US"/>
          </a:p>
        </p:txBody>
      </p:sp>
    </p:spTree>
    <p:extLst>
      <p:ext uri="{BB962C8B-B14F-4D97-AF65-F5344CB8AC3E}">
        <p14:creationId xmlns:p14="http://schemas.microsoft.com/office/powerpoint/2010/main" val="3033233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FF4BD3D-8667-421A-8525-4F7E5B206970}" type="slidenum">
              <a:rPr lang="en-US"/>
              <a:pPr>
                <a:defRPr/>
              </a:pPr>
              <a:t>‹#›</a:t>
            </a:fld>
            <a:endParaRPr lang="en-US"/>
          </a:p>
        </p:txBody>
      </p:sp>
    </p:spTree>
    <p:extLst>
      <p:ext uri="{BB962C8B-B14F-4D97-AF65-F5344CB8AC3E}">
        <p14:creationId xmlns:p14="http://schemas.microsoft.com/office/powerpoint/2010/main" val="3579392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9FC15F5-F0A4-43E4-9C9B-3AAE9D509456}" type="slidenum">
              <a:rPr lang="en-US"/>
              <a:pPr>
                <a:defRPr/>
              </a:pPr>
              <a:t>‹#›</a:t>
            </a:fld>
            <a:endParaRPr lang="en-US"/>
          </a:p>
        </p:txBody>
      </p:sp>
    </p:spTree>
    <p:extLst>
      <p:ext uri="{BB962C8B-B14F-4D97-AF65-F5344CB8AC3E}">
        <p14:creationId xmlns:p14="http://schemas.microsoft.com/office/powerpoint/2010/main" val="1174604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DA03CE5-0C21-4365-ADD9-711047AF7E07}" type="slidenum">
              <a:rPr lang="en-US"/>
              <a:pPr>
                <a:defRPr/>
              </a:pPr>
              <a:t>‹#›</a:t>
            </a:fld>
            <a:endParaRPr lang="en-US"/>
          </a:p>
        </p:txBody>
      </p:sp>
    </p:spTree>
    <p:extLst>
      <p:ext uri="{BB962C8B-B14F-4D97-AF65-F5344CB8AC3E}">
        <p14:creationId xmlns:p14="http://schemas.microsoft.com/office/powerpoint/2010/main" val="1059831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FAE9A65-F7C8-43A3-9096-40E5BCDE77C1}" type="slidenum">
              <a:rPr lang="en-US"/>
              <a:pPr>
                <a:defRPr/>
              </a:pPr>
              <a:t>‹#›</a:t>
            </a:fld>
            <a:endParaRPr lang="en-US"/>
          </a:p>
        </p:txBody>
      </p:sp>
    </p:spTree>
    <p:extLst>
      <p:ext uri="{BB962C8B-B14F-4D97-AF65-F5344CB8AC3E}">
        <p14:creationId xmlns:p14="http://schemas.microsoft.com/office/powerpoint/2010/main" val="2589538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792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3375"/>
            <a:ext cx="6019800" cy="5792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5A6187E-DFB5-4D8D-851D-E6BD1E7C48E9}" type="slidenum">
              <a:rPr lang="en-US"/>
              <a:pPr>
                <a:defRPr/>
              </a:pPr>
              <a:t>‹#›</a:t>
            </a:fld>
            <a:endParaRPr lang="en-US"/>
          </a:p>
        </p:txBody>
      </p:sp>
    </p:spTree>
    <p:extLst>
      <p:ext uri="{BB962C8B-B14F-4D97-AF65-F5344CB8AC3E}">
        <p14:creationId xmlns:p14="http://schemas.microsoft.com/office/powerpoint/2010/main" val="2077011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33375"/>
            <a:ext cx="8229600" cy="579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C996766-9C09-437E-BD0C-E093287581AD}" type="slidenum">
              <a:rPr lang="en-US"/>
              <a:pPr>
                <a:defRPr/>
              </a:pPr>
              <a:t>‹#›</a:t>
            </a:fld>
            <a:endParaRPr lang="en-US"/>
          </a:p>
        </p:txBody>
      </p:sp>
    </p:spTree>
    <p:extLst>
      <p:ext uri="{BB962C8B-B14F-4D97-AF65-F5344CB8AC3E}">
        <p14:creationId xmlns:p14="http://schemas.microsoft.com/office/powerpoint/2010/main" val="1426306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0D1341FA-5B66-4CEA-83A1-832335062DE9}" type="slidenum">
              <a:rPr lang="en-US"/>
              <a:pPr>
                <a:defRPr/>
              </a:pPr>
              <a:t>‹#›</a:t>
            </a:fld>
            <a:endParaRPr lang="en-US"/>
          </a:p>
        </p:txBody>
      </p:sp>
    </p:spTree>
    <p:extLst>
      <p:ext uri="{BB962C8B-B14F-4D97-AF65-F5344CB8AC3E}">
        <p14:creationId xmlns:p14="http://schemas.microsoft.com/office/powerpoint/2010/main" val="1875855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2FF083C4-546E-4FBC-A687-D84477309FBB}" type="slidenum">
              <a:rPr lang="en-US"/>
              <a:pPr>
                <a:defRPr/>
              </a:pPr>
              <a:t>‹#›</a:t>
            </a:fld>
            <a:endParaRPr lang="en-US"/>
          </a:p>
        </p:txBody>
      </p:sp>
    </p:spTree>
    <p:extLst>
      <p:ext uri="{BB962C8B-B14F-4D97-AF65-F5344CB8AC3E}">
        <p14:creationId xmlns:p14="http://schemas.microsoft.com/office/powerpoint/2010/main" val="276803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07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6033279-A14F-4D82-B663-15168753ADA2}" type="slidenum">
              <a:rPr lang="en-US"/>
              <a:pPr>
                <a:defRPr/>
              </a:pPr>
              <a:t>‹#›</a:t>
            </a:fld>
            <a:endParaRPr lang="en-US"/>
          </a:p>
        </p:txBody>
      </p:sp>
    </p:spTree>
    <p:extLst>
      <p:ext uri="{BB962C8B-B14F-4D97-AF65-F5344CB8AC3E}">
        <p14:creationId xmlns:p14="http://schemas.microsoft.com/office/powerpoint/2010/main" val="347336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CA33B9A-5E33-407E-9F54-2DE73419DE22}" type="slidenum">
              <a:rPr lang="en-US"/>
              <a:pPr>
                <a:defRPr/>
              </a:pPr>
              <a:t>‹#›</a:t>
            </a:fld>
            <a:endParaRPr lang="en-US"/>
          </a:p>
        </p:txBody>
      </p:sp>
    </p:spTree>
    <p:extLst>
      <p:ext uri="{BB962C8B-B14F-4D97-AF65-F5344CB8AC3E}">
        <p14:creationId xmlns:p14="http://schemas.microsoft.com/office/powerpoint/2010/main" val="2523357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E55EB8E0-A50C-4336-934C-9E8585CB202F}" type="slidenum">
              <a:rPr lang="en-US"/>
              <a:pPr>
                <a:defRPr/>
              </a:pPr>
              <a:t>‹#›</a:t>
            </a:fld>
            <a:endParaRPr lang="en-US"/>
          </a:p>
        </p:txBody>
      </p:sp>
    </p:spTree>
    <p:extLst>
      <p:ext uri="{BB962C8B-B14F-4D97-AF65-F5344CB8AC3E}">
        <p14:creationId xmlns:p14="http://schemas.microsoft.com/office/powerpoint/2010/main" val="69893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8F9E208-855B-428D-8FA8-9090D772EDC8}" type="slidenum">
              <a:rPr lang="en-US"/>
              <a:pPr>
                <a:defRPr/>
              </a:pPr>
              <a:t>‹#›</a:t>
            </a:fld>
            <a:endParaRPr lang="en-US"/>
          </a:p>
        </p:txBody>
      </p:sp>
    </p:spTree>
    <p:extLst>
      <p:ext uri="{BB962C8B-B14F-4D97-AF65-F5344CB8AC3E}">
        <p14:creationId xmlns:p14="http://schemas.microsoft.com/office/powerpoint/2010/main" val="802637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4CF2AF14-5BF5-495B-ABEC-C407B09E0FC4}" type="slidenum">
              <a:rPr lang="en-US"/>
              <a:pPr>
                <a:defRPr/>
              </a:pPr>
              <a:t>‹#›</a:t>
            </a:fld>
            <a:endParaRPr lang="en-US"/>
          </a:p>
        </p:txBody>
      </p:sp>
    </p:spTree>
    <p:extLst>
      <p:ext uri="{BB962C8B-B14F-4D97-AF65-F5344CB8AC3E}">
        <p14:creationId xmlns:p14="http://schemas.microsoft.com/office/powerpoint/2010/main" val="3032102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A2ECE7F-2E5F-462D-AF0B-33B556D5CE4E}" type="slidenum">
              <a:rPr lang="en-US"/>
              <a:pPr>
                <a:defRPr/>
              </a:pPr>
              <a:t>‹#›</a:t>
            </a:fld>
            <a:endParaRPr lang="en-US"/>
          </a:p>
        </p:txBody>
      </p:sp>
    </p:spTree>
    <p:extLst>
      <p:ext uri="{BB962C8B-B14F-4D97-AF65-F5344CB8AC3E}">
        <p14:creationId xmlns:p14="http://schemas.microsoft.com/office/powerpoint/2010/main" val="1477294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7A6DA84-0702-4A1C-86D3-0CEAC8C7A2F4}" type="slidenum">
              <a:rPr lang="en-US"/>
              <a:pPr>
                <a:defRPr/>
              </a:pPr>
              <a:t>‹#›</a:t>
            </a:fld>
            <a:endParaRPr lang="en-US"/>
          </a:p>
        </p:txBody>
      </p:sp>
    </p:spTree>
    <p:extLst>
      <p:ext uri="{BB962C8B-B14F-4D97-AF65-F5344CB8AC3E}">
        <p14:creationId xmlns:p14="http://schemas.microsoft.com/office/powerpoint/2010/main" val="40307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C6C6438-4C05-4B72-8F1C-A16CF4B337D5}" type="slidenum">
              <a:rPr lang="en-US"/>
              <a:pPr>
                <a:defRPr/>
              </a:pPr>
              <a:t>‹#›</a:t>
            </a:fld>
            <a:endParaRPr lang="en-US"/>
          </a:p>
        </p:txBody>
      </p:sp>
    </p:spTree>
    <p:extLst>
      <p:ext uri="{BB962C8B-B14F-4D97-AF65-F5344CB8AC3E}">
        <p14:creationId xmlns:p14="http://schemas.microsoft.com/office/powerpoint/2010/main" val="1973159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F387F87-5CC1-41B7-BE60-54E805D1D85A}" type="slidenum">
              <a:rPr lang="en-US"/>
              <a:pPr>
                <a:defRPr/>
              </a:pPr>
              <a:t>‹#›</a:t>
            </a:fld>
            <a:endParaRPr lang="en-US"/>
          </a:p>
        </p:txBody>
      </p:sp>
    </p:spTree>
    <p:extLst>
      <p:ext uri="{BB962C8B-B14F-4D97-AF65-F5344CB8AC3E}">
        <p14:creationId xmlns:p14="http://schemas.microsoft.com/office/powerpoint/2010/main" val="289690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03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305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1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762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670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068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5823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858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11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178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29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69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184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103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3790304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3517333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3738794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104987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370960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611320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3752556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1977329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227872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32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362481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900837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20496384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11681910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2074356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619855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1383851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792557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551427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26461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0.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2.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6" Type="http://schemas.openxmlformats.org/officeDocument/2006/relationships/theme" Target="../theme/theme1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9111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785FB7-1538-4414-B244-3DFCCDE3E86B}" type="slidenum">
              <a:rPr lang="en-US"/>
              <a:pPr>
                <a:defRPr/>
              </a:pPr>
              <a:t>‹#›</a:t>
            </a:fld>
            <a:endParaRPr lang="en-US"/>
          </a:p>
        </p:txBody>
      </p:sp>
    </p:spTree>
    <p:extLst>
      <p:ext uri="{BB962C8B-B14F-4D97-AF65-F5344CB8AC3E}">
        <p14:creationId xmlns:p14="http://schemas.microsoft.com/office/powerpoint/2010/main" val="226618068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80328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921323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12/17/2012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608325588"/>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875" name="Rectangle 3"/>
          <p:cNvSpPr>
            <a:spLocks noGrp="1" noChangeArrowheads="1"/>
          </p:cNvSpPr>
          <p:nvPr>
            <p:ph type="body" idx="1"/>
          </p:nvPr>
        </p:nvSpPr>
        <p:spPr bwMode="auto">
          <a:xfrm>
            <a:off x="336550" y="1228725"/>
            <a:ext cx="84709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31874" name="Rectangle 2"/>
          <p:cNvSpPr>
            <a:spLocks noGrp="1" noChangeArrowheads="1"/>
          </p:cNvSpPr>
          <p:nvPr>
            <p:ph type="title"/>
          </p:nvPr>
        </p:nvSpPr>
        <p:spPr bwMode="auto">
          <a:xfrm>
            <a:off x="996950" y="242888"/>
            <a:ext cx="7181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31878" name="Rectangle 6"/>
          <p:cNvSpPr>
            <a:spLocks noGrp="1" noChangeArrowheads="1"/>
          </p:cNvSpPr>
          <p:nvPr>
            <p:ph type="sldNum" sz="quarter" idx="4"/>
          </p:nvPr>
        </p:nvSpPr>
        <p:spPr bwMode="auto">
          <a:xfrm>
            <a:off x="7010400" y="6564313"/>
            <a:ext cx="21336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mn-lt"/>
              </a:defRPr>
            </a:lvl1pPr>
          </a:lstStyle>
          <a:p>
            <a:pPr fontAlgn="base">
              <a:spcBef>
                <a:spcPct val="0"/>
              </a:spcBef>
              <a:spcAft>
                <a:spcPct val="0"/>
              </a:spcAft>
            </a:pPr>
            <a:fld id="{1419400B-91E3-482F-878C-23B4985B08C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231881" name="Line 9"/>
          <p:cNvSpPr>
            <a:spLocks noChangeShapeType="1"/>
          </p:cNvSpPr>
          <p:nvPr/>
        </p:nvSpPr>
        <p:spPr bwMode="auto">
          <a:xfrm>
            <a:off x="0" y="98266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pic>
        <p:nvPicPr>
          <p:cNvPr id="1231886" name="Picture 14" descr="DO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31887" name="Picture 15"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93" name="Rectangle 21"/>
          <p:cNvSpPr>
            <a:spLocks noGrp="1" noChangeArrowheads="1"/>
          </p:cNvSpPr>
          <p:nvPr>
            <p:ph type="dt" sz="half" idx="2"/>
          </p:nvPr>
        </p:nvSpPr>
        <p:spPr bwMode="auto">
          <a:xfrm>
            <a:off x="0" y="6567488"/>
            <a:ext cx="21336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000" b="0">
                <a:solidFill>
                  <a:schemeClr val="tx1"/>
                </a:solidFill>
                <a:latin typeface="+mn-lt"/>
              </a:defRPr>
            </a:lvl1pPr>
          </a:lstStyle>
          <a:p>
            <a:pPr fontAlgn="base">
              <a:spcBef>
                <a:spcPct val="0"/>
              </a:spcBef>
              <a:spcAft>
                <a:spcPct val="0"/>
              </a:spcAft>
            </a:pPr>
            <a:fld id="{9DA3EC1F-03EF-4EBE-A98D-493127C1FE1C}" type="datetime1">
              <a:rPr lang="en-US" smtClean="0">
                <a:solidFill>
                  <a:srgbClr val="000000"/>
                </a:solidFill>
              </a:rPr>
              <a:pPr fontAlgn="base">
                <a:spcBef>
                  <a:spcPct val="0"/>
                </a:spcBef>
                <a:spcAft>
                  <a:spcPct val="0"/>
                </a:spcAft>
              </a:pPr>
              <a:t>12/17/2012</a:t>
            </a:fld>
            <a:r>
              <a:rPr lang="en-US" smtClean="0">
                <a:solidFill>
                  <a:srgbClr val="000000"/>
                </a:solidFill>
              </a:rPr>
              <a:t> Draft</a:t>
            </a:r>
            <a:endParaRPr lang="en-US" altLang="en-US" smtClean="0">
              <a:solidFill>
                <a:srgbClr val="000000"/>
              </a:solidFill>
            </a:endParaRPr>
          </a:p>
        </p:txBody>
      </p:sp>
    </p:spTree>
    <p:extLst>
      <p:ext uri="{BB962C8B-B14F-4D97-AF65-F5344CB8AC3E}">
        <p14:creationId xmlns:p14="http://schemas.microsoft.com/office/powerpoint/2010/main" val="310554609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p:txStyles>
    <p:titleStyle>
      <a:lvl1pPr algn="ctr" rtl="0" fontAlgn="base">
        <a:spcBef>
          <a:spcPct val="0"/>
        </a:spcBef>
        <a:spcAft>
          <a:spcPct val="0"/>
        </a:spcAft>
        <a:defRPr sz="3200">
          <a:solidFill>
            <a:schemeClr val="tx1"/>
          </a:solidFill>
          <a:latin typeface="+mj-lt"/>
          <a:ea typeface="+mj-ea"/>
          <a:cs typeface="+mj-cs"/>
        </a:defRPr>
      </a:lvl1pPr>
      <a:lvl2pPr algn="ctr" rtl="0" fontAlgn="base">
        <a:spcBef>
          <a:spcPct val="0"/>
        </a:spcBef>
        <a:spcAft>
          <a:spcPct val="0"/>
        </a:spcAft>
        <a:defRPr sz="3200">
          <a:solidFill>
            <a:schemeClr val="tx1"/>
          </a:solidFill>
          <a:latin typeface="Arial Black" pitchFamily="34" charset="0"/>
        </a:defRPr>
      </a:lvl2pPr>
      <a:lvl3pPr algn="ctr" rtl="0" fontAlgn="base">
        <a:spcBef>
          <a:spcPct val="0"/>
        </a:spcBef>
        <a:spcAft>
          <a:spcPct val="0"/>
        </a:spcAft>
        <a:defRPr sz="3200">
          <a:solidFill>
            <a:schemeClr val="tx1"/>
          </a:solidFill>
          <a:latin typeface="Arial Black" pitchFamily="34" charset="0"/>
        </a:defRPr>
      </a:lvl3pPr>
      <a:lvl4pPr algn="ctr" rtl="0" fontAlgn="base">
        <a:spcBef>
          <a:spcPct val="0"/>
        </a:spcBef>
        <a:spcAft>
          <a:spcPct val="0"/>
        </a:spcAft>
        <a:defRPr sz="3200">
          <a:solidFill>
            <a:schemeClr val="tx1"/>
          </a:solidFill>
          <a:latin typeface="Arial Black" pitchFamily="34" charset="0"/>
        </a:defRPr>
      </a:lvl4pPr>
      <a:lvl5pPr algn="ctr" rtl="0" fontAlgn="base">
        <a:spcBef>
          <a:spcPct val="0"/>
        </a:spcBef>
        <a:spcAft>
          <a:spcPct val="0"/>
        </a:spcAft>
        <a:defRPr sz="3200">
          <a:solidFill>
            <a:schemeClr val="tx1"/>
          </a:solidFill>
          <a:latin typeface="Arial Black" pitchFamily="34" charset="0"/>
        </a:defRPr>
      </a:lvl5pPr>
      <a:lvl6pPr marL="457200" algn="ctr" rtl="0" fontAlgn="base">
        <a:spcBef>
          <a:spcPct val="0"/>
        </a:spcBef>
        <a:spcAft>
          <a:spcPct val="0"/>
        </a:spcAft>
        <a:defRPr sz="3200">
          <a:solidFill>
            <a:schemeClr val="tx1"/>
          </a:solidFill>
          <a:latin typeface="Arial Black" pitchFamily="34" charset="0"/>
        </a:defRPr>
      </a:lvl6pPr>
      <a:lvl7pPr marL="914400" algn="ctr" rtl="0" fontAlgn="base">
        <a:spcBef>
          <a:spcPct val="0"/>
        </a:spcBef>
        <a:spcAft>
          <a:spcPct val="0"/>
        </a:spcAft>
        <a:defRPr sz="3200">
          <a:solidFill>
            <a:schemeClr val="tx1"/>
          </a:solidFill>
          <a:latin typeface="Arial Black" pitchFamily="34" charset="0"/>
        </a:defRPr>
      </a:lvl7pPr>
      <a:lvl8pPr marL="1371600" algn="ctr" rtl="0" fontAlgn="base">
        <a:spcBef>
          <a:spcPct val="0"/>
        </a:spcBef>
        <a:spcAft>
          <a:spcPct val="0"/>
        </a:spcAft>
        <a:defRPr sz="3200">
          <a:solidFill>
            <a:schemeClr val="tx1"/>
          </a:solidFill>
          <a:latin typeface="Arial Black" pitchFamily="34" charset="0"/>
        </a:defRPr>
      </a:lvl8pPr>
      <a:lvl9pPr marL="1828800" algn="ctr" rtl="0" fontAlgn="base">
        <a:spcBef>
          <a:spcPct val="0"/>
        </a:spcBef>
        <a:spcAft>
          <a:spcPct val="0"/>
        </a:spcAft>
        <a:defRPr sz="3200">
          <a:solidFill>
            <a:schemeClr val="tx1"/>
          </a:solidFill>
          <a:latin typeface="Arial Black" pitchFamily="34" charset="0"/>
        </a:defRPr>
      </a:lvl9pPr>
    </p:titleStyle>
    <p:bodyStyle>
      <a:lvl1pPr marL="342900" indent="-342900" algn="l" rtl="0" fontAlgn="base">
        <a:spcBef>
          <a:spcPct val="50000"/>
        </a:spcBef>
        <a:spcAft>
          <a:spcPct val="0"/>
        </a:spcAft>
        <a:buFont typeface="Symbol" pitchFamily="18" charset="2"/>
        <a:buChar char="·"/>
        <a:defRPr sz="2400">
          <a:solidFill>
            <a:schemeClr val="tx1"/>
          </a:solidFill>
          <a:latin typeface="+mn-lt"/>
          <a:ea typeface="+mn-ea"/>
          <a:cs typeface="+mn-cs"/>
        </a:defRPr>
      </a:lvl1pPr>
      <a:lvl2pPr marL="742950" indent="-285750" algn="l" rtl="0" fontAlgn="base">
        <a:spcBef>
          <a:spcPct val="50000"/>
        </a:spcBef>
        <a:spcAft>
          <a:spcPct val="0"/>
        </a:spcAft>
        <a:buFont typeface="Arial" charset="0"/>
        <a:buChar char="–"/>
        <a:defRPr sz="2200">
          <a:solidFill>
            <a:schemeClr val="tx1"/>
          </a:solidFill>
          <a:latin typeface="+mn-lt"/>
        </a:defRPr>
      </a:lvl2pPr>
      <a:lvl3pPr marL="1143000" indent="-228600" algn="l" rtl="0" fontAlgn="base">
        <a:spcBef>
          <a:spcPct val="20000"/>
        </a:spcBef>
        <a:spcAft>
          <a:spcPct val="0"/>
        </a:spcAft>
        <a:buFont typeface="Arial" charset="0"/>
        <a:buChar char="•"/>
        <a:defRPr sz="2000">
          <a:solidFill>
            <a:schemeClr val="tx1"/>
          </a:solidFill>
          <a:latin typeface="+mn-lt"/>
        </a:defRPr>
      </a:lvl3pPr>
      <a:lvl4pPr marL="1600200" indent="-228600" algn="l" rtl="0" fontAlgn="base">
        <a:spcBef>
          <a:spcPct val="20000"/>
        </a:spcBef>
        <a:spcAft>
          <a:spcPct val="0"/>
        </a:spcAft>
        <a:buFont typeface="WP TypographicSymbols" pitchFamily="2" charset="0"/>
        <a:buChar char="B"/>
        <a:defRPr sz="2000">
          <a:solidFill>
            <a:schemeClr val="tx1"/>
          </a:solidFill>
          <a:latin typeface="+mn-lt"/>
        </a:defRPr>
      </a:lvl4pPr>
      <a:lvl5pPr marL="2057400" indent="-228600" algn="l" rtl="0" fontAlgn="base">
        <a:spcBef>
          <a:spcPct val="20000"/>
        </a:spcBef>
        <a:spcAft>
          <a:spcPct val="0"/>
        </a:spcAft>
        <a:buFont typeface="Arial" charset="0"/>
        <a:buChar char="•"/>
        <a:defRPr>
          <a:solidFill>
            <a:schemeClr val="tx1"/>
          </a:solidFill>
          <a:latin typeface="+mn-lt"/>
        </a:defRPr>
      </a:lvl5pPr>
      <a:lvl6pPr marL="2514600" indent="-228600" algn="l" rtl="0" fontAlgn="base">
        <a:spcBef>
          <a:spcPct val="20000"/>
        </a:spcBef>
        <a:spcAft>
          <a:spcPct val="0"/>
        </a:spcAft>
        <a:buFont typeface="Arial" charset="0"/>
        <a:buChar char="•"/>
        <a:defRPr>
          <a:solidFill>
            <a:schemeClr val="tx1"/>
          </a:solidFill>
          <a:latin typeface="+mn-lt"/>
        </a:defRPr>
      </a:lvl6pPr>
      <a:lvl7pPr marL="2971800" indent="-228600" algn="l" rtl="0" fontAlgn="base">
        <a:spcBef>
          <a:spcPct val="20000"/>
        </a:spcBef>
        <a:spcAft>
          <a:spcPct val="0"/>
        </a:spcAft>
        <a:buFont typeface="Arial" charset="0"/>
        <a:buChar char="•"/>
        <a:defRPr>
          <a:solidFill>
            <a:schemeClr val="tx1"/>
          </a:solidFill>
          <a:latin typeface="+mn-lt"/>
        </a:defRPr>
      </a:lvl7pPr>
      <a:lvl8pPr marL="3429000" indent="-228600" algn="l" rtl="0" fontAlgn="base">
        <a:spcBef>
          <a:spcPct val="20000"/>
        </a:spcBef>
        <a:spcAft>
          <a:spcPct val="0"/>
        </a:spcAft>
        <a:buFont typeface="Arial" charset="0"/>
        <a:buChar char="•"/>
        <a:defRPr>
          <a:solidFill>
            <a:schemeClr val="tx1"/>
          </a:solidFill>
          <a:latin typeface="+mn-lt"/>
        </a:defRPr>
      </a:lvl8pPr>
      <a:lvl9pPr marL="3886200" indent="-228600" algn="l" rtl="0" fontAlgn="base">
        <a:spcBef>
          <a:spcPct val="20000"/>
        </a:spcBef>
        <a:spcAft>
          <a:spcPct val="0"/>
        </a:spcAft>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06F9A5-D4EA-4B97-AD1F-8DA31C254C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7293059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584538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EDF064A-E9AF-4640-9A6A-04F30262888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1286291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639739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7809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7377279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4847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descr="DOC1"/>
          <p:cNvPicPr>
            <a:picLocks noChangeAspect="1" noChangeArrowheads="1"/>
          </p:cNvPicPr>
          <p:nvPr/>
        </p:nvPicPr>
        <p:blipFill>
          <a:blip r:embed="rId14" cstate="print">
            <a:extLst>
              <a:ext uri="{28A0092B-C50C-407E-A947-70E740481C1C}">
                <a14:useLocalDpi xmlns:a14="http://schemas.microsoft.com/office/drawing/2010/main" val="0"/>
              </a:ext>
            </a:extLst>
          </a:blip>
          <a:srcRect t="14127" b="14761"/>
          <a:stretch>
            <a:fillRect/>
          </a:stretch>
        </p:blipFill>
        <p:spPr bwMode="auto">
          <a:xfrm>
            <a:off x="49213" y="269875"/>
            <a:ext cx="1066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25" y="269875"/>
            <a:ext cx="103981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Grp="1" noChangeArrowheads="1"/>
          </p:cNvSpPr>
          <p:nvPr>
            <p:ph type="title"/>
          </p:nvPr>
        </p:nvSpPr>
        <p:spPr bwMode="auto">
          <a:xfrm>
            <a:off x="1104900" y="333375"/>
            <a:ext cx="6934200" cy="1143000"/>
          </a:xfrm>
          <a:prstGeom prst="rect">
            <a:avLst/>
          </a:prstGeom>
          <a:noFill/>
          <a:ln>
            <a:noFill/>
          </a:ln>
          <a:effectLst>
            <a:outerShdw dist="25400" algn="ctr" rotWithShape="0">
              <a:srgbClr val="FF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Rectangle 6"/>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6F9DB98D-ACD5-420E-970F-98DA349706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23315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5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124B2699-A7B2-4BA4-9DD9-3E76A19AECF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357768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68027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35704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490939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4.xml"/><Relationship Id="rId7" Type="http://schemas.openxmlformats.org/officeDocument/2006/relationships/oleObject" Target="../embeddings/oleObject3.bin"/><Relationship Id="rId2" Type="http://schemas.openxmlformats.org/officeDocument/2006/relationships/slideLayout" Target="../slideLayouts/slideLayout87.xml"/><Relationship Id="rId1" Type="http://schemas.openxmlformats.org/officeDocument/2006/relationships/vmlDrawing" Target="../drawings/vmlDrawing2.vml"/><Relationship Id="rId6" Type="http://schemas.openxmlformats.org/officeDocument/2006/relationships/image" Target="../media/image58.jpeg"/><Relationship Id="rId5" Type="http://schemas.openxmlformats.org/officeDocument/2006/relationships/image" Target="../media/image56.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87.xml"/><Relationship Id="rId5" Type="http://schemas.openxmlformats.org/officeDocument/2006/relationships/image" Target="../media/image62.gif"/><Relationship Id="rId4" Type="http://schemas.openxmlformats.org/officeDocument/2006/relationships/image" Target="../media/image61.gif"/></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27.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167.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9.pn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0.xml"/><Relationship Id="rId5" Type="http://schemas.openxmlformats.org/officeDocument/2006/relationships/image" Target="../media/image15.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189.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8.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4.xml"/><Relationship Id="rId1" Type="http://schemas.openxmlformats.org/officeDocument/2006/relationships/vmlDrawing" Target="../drawings/vmlDrawing3.vml"/><Relationship Id="rId5" Type="http://schemas.openxmlformats.org/officeDocument/2006/relationships/image" Target="../media/image108.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 y="1152525"/>
            <a:ext cx="9296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40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8194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a:solidFill>
                  <a:srgbClr val="FFFFFF"/>
                </a:solidFill>
                <a:latin typeface="Arial Unicode MS" pitchFamily="34" charset="-128"/>
              </a:rPr>
              <a:t>Timothy J. Schmit  (</a:t>
            </a:r>
            <a:r>
              <a:rPr lang="en-US">
                <a:solidFill>
                  <a:srgbClr val="FFFFFF"/>
                </a:solidFill>
              </a:rPr>
              <a:t>tim.j.schmit@noaa.gov</a:t>
            </a:r>
            <a:r>
              <a:rPr lang="en-US" sz="2000" b="1">
                <a:solidFill>
                  <a:srgbClr val="FFFFFF"/>
                </a:solidFill>
                <a:latin typeface="Arial Unicode MS" pitchFamily="34" charset="-128"/>
              </a:rPr>
              <a:t>)</a:t>
            </a:r>
          </a:p>
          <a:p>
            <a:pPr algn="ctr" fontAlgn="base">
              <a:spcBef>
                <a:spcPct val="50000"/>
              </a:spcBef>
              <a:spcAft>
                <a:spcPct val="0"/>
              </a:spcAft>
            </a:pPr>
            <a:r>
              <a:rPr lang="en-US" sz="2000" b="1">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a:solidFill>
                  <a:srgbClr val="FFFF00"/>
                </a:solidFill>
                <a:latin typeface="Arial Unicode MS" pitchFamily="34" charset="-128"/>
              </a:rPr>
              <a:t>  Advanced Satellite Products Branch (ASPB)</a:t>
            </a:r>
          </a:p>
          <a:p>
            <a:pPr algn="ctr" fontAlgn="base">
              <a:spcBef>
                <a:spcPct val="50000"/>
              </a:spcBef>
              <a:spcAft>
                <a:spcPct val="0"/>
              </a:spcAft>
            </a:pPr>
            <a:r>
              <a:rPr lang="en-US" sz="2000" b="1">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810000" y="5229225"/>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a:solidFill>
                  <a:srgbClr val="FFFFFF"/>
                </a:solidFill>
              </a:rPr>
              <a:t>AMS Annual Meeting</a:t>
            </a:r>
          </a:p>
          <a:p>
            <a:pPr algn="ctr" eaLnBrk="1" fontAlgn="base" hangingPunct="1">
              <a:spcBef>
                <a:spcPct val="0"/>
              </a:spcBef>
              <a:spcAft>
                <a:spcPct val="0"/>
              </a:spcAft>
            </a:pPr>
            <a:r>
              <a:rPr lang="en-US" sz="1600" b="1" dirty="0">
                <a:solidFill>
                  <a:srgbClr val="FFFFFF"/>
                </a:solidFill>
              </a:rPr>
              <a:t>11th History Symposium </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January 8, </a:t>
            </a:r>
            <a:r>
              <a:rPr lang="en-US" sz="1600" b="1" dirty="0">
                <a:solidFill>
                  <a:srgbClr val="FFFFFF"/>
                </a:solidFill>
              </a:rPr>
              <a:t>2013 </a:t>
            </a:r>
          </a:p>
          <a:p>
            <a:pPr algn="ctr" eaLnBrk="1" fontAlgn="base" hangingPunct="1">
              <a:spcBef>
                <a:spcPct val="0"/>
              </a:spcBef>
              <a:spcAft>
                <a:spcPct val="0"/>
              </a:spcAft>
            </a:pPr>
            <a:r>
              <a:rPr lang="en-US" sz="1600" b="1" dirty="0">
                <a:solidFill>
                  <a:srgbClr val="FFFFFF"/>
                </a:solidFill>
              </a:rPr>
              <a:t>Austin, TX</a:t>
            </a:r>
          </a:p>
        </p:txBody>
      </p:sp>
      <p:pic>
        <p:nvPicPr>
          <p:cNvPr id="101382"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smtClean="0">
              <a:solidFill>
                <a:srgbClr val="000000"/>
              </a:solidFill>
            </a:endParaRPr>
          </a:p>
        </p:txBody>
      </p:sp>
      <p:pic>
        <p:nvPicPr>
          <p:cNvPr id="101384"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76200"/>
            <a:ext cx="15335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56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algn="ctr"/>
            <a:r>
              <a:rPr lang="en-GB" sz="2400" b="1" dirty="0">
                <a:solidFill>
                  <a:schemeClr val="bg1"/>
                </a:solidFill>
                <a:latin typeface="Times New Roman" pitchFamily="18" charset="0"/>
              </a:rPr>
              <a:t>The spin scan cloud camera provided full disk visible images of the earth and its cloud cover every 20 minutes. </a:t>
            </a:r>
          </a:p>
          <a:p>
            <a:pPr algn="ctr"/>
            <a:r>
              <a:rPr lang="en-GB" sz="2400" b="1" dirty="0">
                <a:solidFill>
                  <a:schemeClr val="bg1"/>
                </a:solidFill>
                <a:latin typeface="Times New Roman" pitchFamily="18" charset="0"/>
              </a:rPr>
              <a:t>Note the ‘natural </a:t>
            </a:r>
            <a:r>
              <a:rPr lang="en-GB" sz="2400" b="1" dirty="0" err="1">
                <a:solidFill>
                  <a:schemeClr val="bg1"/>
                </a:solidFill>
                <a:latin typeface="Times New Roman" pitchFamily="18" charset="0"/>
              </a:rPr>
              <a:t>color</a:t>
            </a:r>
            <a:r>
              <a:rPr lang="en-GB" sz="2400" b="1" dirty="0">
                <a:solidFill>
                  <a:schemeClr val="bg1"/>
                </a:solidFill>
                <a:latin typeface="Times New Roman" pitchFamily="18" charset="0"/>
              </a:rPr>
              <a:t>’ image from the 3 visible spectral bands.</a:t>
            </a:r>
            <a:endParaRPr lang="en-GB" sz="2200" b="1" dirty="0">
              <a:solidFill>
                <a:schemeClr val="bg1"/>
              </a:solidFill>
              <a:latin typeface="Times New Roman" pitchFamily="18" charset="0"/>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488B2-278D-4C3D-BC05-C9094CBE9119}" type="slidenum">
              <a:rPr lang="en-US" smtClean="0"/>
              <a:pPr eaLnBrk="1" hangingPunct="1"/>
              <a:t>10</a:t>
            </a:fld>
            <a:endParaRPr lang="en-US" smtClean="0"/>
          </a:p>
        </p:txBody>
      </p:sp>
    </p:spTree>
    <p:extLst>
      <p:ext uri="{BB962C8B-B14F-4D97-AF65-F5344CB8AC3E}">
        <p14:creationId xmlns:p14="http://schemas.microsoft.com/office/powerpoint/2010/main" val="89374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4625" y="1176338"/>
            <a:ext cx="8720138"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a:solidFill>
                  <a:srgbClr val="000000"/>
                </a:solidFill>
              </a:rPr>
              <a:t>Options 3b.	</a:t>
            </a:r>
            <a:r>
              <a:rPr lang="en-US" sz="2800" b="1">
                <a:solidFill>
                  <a:srgbClr val="000000"/>
                </a:solidFill>
              </a:rPr>
              <a:t>2.6.6  VIIRS Compatibility Study</a:t>
            </a:r>
            <a:endParaRPr lang="en-US" sz="2800">
              <a:solidFill>
                <a:srgbClr val="000000"/>
              </a:solidFill>
            </a:endParaRPr>
          </a:p>
          <a:p>
            <a:pPr eaLnBrk="1" fontAlgn="base" hangingPunct="1">
              <a:spcBef>
                <a:spcPct val="0"/>
              </a:spcBef>
              <a:spcAft>
                <a:spcPct val="0"/>
              </a:spcAft>
            </a:pPr>
            <a:endParaRPr lang="en-US" sz="2800">
              <a:solidFill>
                <a:srgbClr val="000000"/>
              </a:solidFill>
            </a:endParaRPr>
          </a:p>
          <a:p>
            <a:pPr eaLnBrk="1" fontAlgn="base" hangingPunct="1">
              <a:spcBef>
                <a:spcPct val="0"/>
              </a:spcBef>
              <a:spcAft>
                <a:spcPct val="0"/>
              </a:spcAft>
            </a:pPr>
            <a:r>
              <a:rPr lang="en-US" sz="2000">
                <a:solidFill>
                  <a:srgbClr val="000000"/>
                </a:solidFill>
              </a:rPr>
              <a:t>The Contractor </a:t>
            </a:r>
            <a:r>
              <a:rPr lang="en-US" sz="2000" b="1">
                <a:solidFill>
                  <a:srgbClr val="000000"/>
                </a:solidFill>
              </a:rPr>
              <a:t>shall </a:t>
            </a:r>
            <a:r>
              <a:rPr lang="en-US" sz="2000">
                <a:solidFill>
                  <a:srgbClr val="000000"/>
                </a:solidFill>
              </a:rPr>
              <a:t>assess the impact of modifying the Spectral Response Envelope of the reflective channels to be consistent with the current VIIRS design.  The required changes are:</a:t>
            </a:r>
          </a:p>
          <a:p>
            <a:pPr eaLnBrk="1" fontAlgn="base" hangingPunct="1">
              <a:spcBef>
                <a:spcPct val="0"/>
              </a:spcBef>
              <a:spcAft>
                <a:spcPct val="0"/>
              </a:spcAft>
            </a:pPr>
            <a:endParaRPr lang="en-US" sz="2000">
              <a:solidFill>
                <a:srgbClr val="000000"/>
              </a:solidFill>
            </a:endParaRPr>
          </a:p>
          <a:p>
            <a:pPr eaLnBrk="1" fontAlgn="base" hangingPunct="1">
              <a:spcBef>
                <a:spcPct val="0"/>
              </a:spcBef>
              <a:spcAft>
                <a:spcPct val="0"/>
              </a:spcAft>
            </a:pPr>
            <a:r>
              <a:rPr lang="en-US" sz="2400">
                <a:solidFill>
                  <a:srgbClr val="000000"/>
                </a:solidFill>
              </a:rPr>
              <a:t>a) Move the 0.47 um channel to 0.488 um with a nominal bandwidth of 0.02 um,</a:t>
            </a:r>
          </a:p>
          <a:p>
            <a:pPr eaLnBrk="1" fontAlgn="base" hangingPunct="1">
              <a:spcBef>
                <a:spcPct val="0"/>
              </a:spcBef>
              <a:spcAft>
                <a:spcPct val="0"/>
              </a:spcAft>
            </a:pPr>
            <a:r>
              <a:rPr lang="en-US" sz="2400">
                <a:solidFill>
                  <a:srgbClr val="000000"/>
                </a:solidFill>
              </a:rPr>
              <a:t>b) Change the 0.64 um channel nominal bandwidth to 0.08 um,</a:t>
            </a:r>
          </a:p>
          <a:p>
            <a:pPr eaLnBrk="1" fontAlgn="base" hangingPunct="1">
              <a:spcBef>
                <a:spcPct val="0"/>
              </a:spcBef>
              <a:spcAft>
                <a:spcPct val="0"/>
              </a:spcAft>
            </a:pPr>
            <a:r>
              <a:rPr lang="en-US" sz="2400">
                <a:solidFill>
                  <a:srgbClr val="000000"/>
                </a:solidFill>
              </a:rPr>
              <a:t>c) Move the 0.86 um channel to 0.865 um with a nominal bandwidth of 0.039 um,</a:t>
            </a:r>
          </a:p>
          <a:p>
            <a:pPr eaLnBrk="1" fontAlgn="base" hangingPunct="1">
              <a:spcBef>
                <a:spcPct val="0"/>
              </a:spcBef>
              <a:spcAft>
                <a:spcPct val="0"/>
              </a:spcAft>
            </a:pPr>
            <a:r>
              <a:rPr lang="en-US" sz="2400">
                <a:solidFill>
                  <a:srgbClr val="000000"/>
                </a:solidFill>
              </a:rPr>
              <a:t>d) Move the 1.38 um channel to 1.378 um with a nominal bandwidth of 0.015 um,</a:t>
            </a:r>
          </a:p>
          <a:p>
            <a:pPr eaLnBrk="1" fontAlgn="base" hangingPunct="1">
              <a:spcBef>
                <a:spcPct val="0"/>
              </a:spcBef>
              <a:spcAft>
                <a:spcPct val="0"/>
              </a:spcAft>
            </a:pPr>
            <a:r>
              <a:rPr lang="en-US" sz="2400">
                <a:solidFill>
                  <a:srgbClr val="000000"/>
                </a:solidFill>
              </a:rPr>
              <a:t>e) Move the 2.26 um channel to 2.25 um with a nominal bandwidth of 0.050 um.</a:t>
            </a:r>
          </a:p>
        </p:txBody>
      </p:sp>
    </p:spTree>
    <p:extLst>
      <p:ext uri="{BB962C8B-B14F-4D97-AF65-F5344CB8AC3E}">
        <p14:creationId xmlns:p14="http://schemas.microsoft.com/office/powerpoint/2010/main" val="1372657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152400"/>
            <a:ext cx="6122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000">
                <a:solidFill>
                  <a:srgbClr val="000000"/>
                </a:solidFill>
                <a:latin typeface="Times New Roman" pitchFamily="18" charset="0"/>
              </a:rPr>
              <a:t>ABI 6.2 um, 7.0 um, and 7.4 um bands</a:t>
            </a:r>
          </a:p>
        </p:txBody>
      </p:sp>
      <p:sp>
        <p:nvSpPr>
          <p:cNvPr id="145411" name="Text Box 3"/>
          <p:cNvSpPr txBox="1">
            <a:spLocks noChangeArrowheads="1"/>
          </p:cNvSpPr>
          <p:nvPr/>
        </p:nvSpPr>
        <p:spPr bwMode="auto">
          <a:xfrm>
            <a:off x="2057400" y="762000"/>
            <a:ext cx="429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Effects of changing central wavenumber</a:t>
            </a:r>
          </a:p>
        </p:txBody>
      </p:sp>
      <p:sp>
        <p:nvSpPr>
          <p:cNvPr id="145412" name="Text Box 4"/>
          <p:cNvSpPr txBox="1">
            <a:spLocks noChangeArrowheads="1"/>
          </p:cNvSpPr>
          <p:nvPr/>
        </p:nvSpPr>
        <p:spPr bwMode="auto">
          <a:xfrm>
            <a:off x="152400" y="1828800"/>
            <a:ext cx="312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Current ABI Bandwidth</a:t>
            </a:r>
          </a:p>
        </p:txBody>
      </p:sp>
      <p:sp>
        <p:nvSpPr>
          <p:cNvPr id="145413" name="Text Box 5"/>
          <p:cNvSpPr txBox="1">
            <a:spLocks noChangeArrowheads="1"/>
          </p:cNvSpPr>
          <p:nvPr/>
        </p:nvSpPr>
        <p:spPr bwMode="auto">
          <a:xfrm>
            <a:off x="4724400" y="1828800"/>
            <a:ext cx="411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Possible ABI shifted Bandwidth</a:t>
            </a:r>
          </a:p>
        </p:txBody>
      </p:sp>
      <p:sp>
        <p:nvSpPr>
          <p:cNvPr id="145414" name="Text Box 6"/>
          <p:cNvSpPr txBox="1">
            <a:spLocks noChangeArrowheads="1"/>
          </p:cNvSpPr>
          <p:nvPr/>
        </p:nvSpPr>
        <p:spPr bwMode="auto">
          <a:xfrm>
            <a:off x="517525" y="34940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7.0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6.8 um - 7.2 um</a:t>
            </a:r>
          </a:p>
        </p:txBody>
      </p:sp>
      <p:sp>
        <p:nvSpPr>
          <p:cNvPr id="145415" name="Text Box 7"/>
          <p:cNvSpPr txBox="1">
            <a:spLocks noChangeArrowheads="1"/>
          </p:cNvSpPr>
          <p:nvPr/>
        </p:nvSpPr>
        <p:spPr bwMode="auto">
          <a:xfrm>
            <a:off x="533400" y="4724400"/>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7.3 um - 7.5 um</a:t>
            </a:r>
          </a:p>
        </p:txBody>
      </p:sp>
      <p:sp>
        <p:nvSpPr>
          <p:cNvPr id="145416" name="Text Box 8"/>
          <p:cNvSpPr txBox="1">
            <a:spLocks noChangeArrowheads="1"/>
          </p:cNvSpPr>
          <p:nvPr/>
        </p:nvSpPr>
        <p:spPr bwMode="auto">
          <a:xfrm>
            <a:off x="5867400" y="48768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7.34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7.24 um - 7.44 um</a:t>
            </a:r>
          </a:p>
        </p:txBody>
      </p:sp>
      <p:sp>
        <p:nvSpPr>
          <p:cNvPr id="145417" name="Text Box 9"/>
          <p:cNvSpPr txBox="1">
            <a:spLocks noChangeArrowheads="1"/>
          </p:cNvSpPr>
          <p:nvPr/>
        </p:nvSpPr>
        <p:spPr bwMode="auto">
          <a:xfrm>
            <a:off x="5867400" y="35052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6.95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6.75 um - 7.15 um</a:t>
            </a:r>
          </a:p>
        </p:txBody>
      </p:sp>
      <p:sp>
        <p:nvSpPr>
          <p:cNvPr id="145418" name="Line 10"/>
          <p:cNvSpPr>
            <a:spLocks noChangeShapeType="1"/>
          </p:cNvSpPr>
          <p:nvPr/>
        </p:nvSpPr>
        <p:spPr bwMode="auto">
          <a:xfrm>
            <a:off x="2971800" y="39624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19" name="Line 12"/>
          <p:cNvSpPr>
            <a:spLocks noChangeShapeType="1"/>
          </p:cNvSpPr>
          <p:nvPr/>
        </p:nvSpPr>
        <p:spPr bwMode="auto">
          <a:xfrm>
            <a:off x="2971800" y="50292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20" name="Text Box 13"/>
          <p:cNvSpPr txBox="1">
            <a:spLocks noChangeArrowheads="1"/>
          </p:cNvSpPr>
          <p:nvPr/>
        </p:nvSpPr>
        <p:spPr bwMode="auto">
          <a:xfrm>
            <a:off x="517525" y="25034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 um - 6.6 um</a:t>
            </a:r>
          </a:p>
        </p:txBody>
      </p:sp>
      <p:sp>
        <p:nvSpPr>
          <p:cNvPr id="145421" name="Text Box 14"/>
          <p:cNvSpPr txBox="1">
            <a:spLocks noChangeArrowheads="1"/>
          </p:cNvSpPr>
          <p:nvPr/>
        </p:nvSpPr>
        <p:spPr bwMode="auto">
          <a:xfrm>
            <a:off x="5867400" y="2514600"/>
            <a:ext cx="2589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 adjusted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5.77 um - 6.6 um</a:t>
            </a:r>
          </a:p>
        </p:txBody>
      </p:sp>
      <p:sp>
        <p:nvSpPr>
          <p:cNvPr id="145422" name="Line 15"/>
          <p:cNvSpPr>
            <a:spLocks noChangeShapeType="1"/>
          </p:cNvSpPr>
          <p:nvPr/>
        </p:nvSpPr>
        <p:spPr bwMode="auto">
          <a:xfrm>
            <a:off x="2971800" y="29718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1714021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6600" y="152400"/>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 Band</a:t>
            </a:r>
          </a:p>
        </p:txBody>
      </p:sp>
      <p:pic>
        <p:nvPicPr>
          <p:cNvPr id="146435" name="Picture 3" descr="D:\Justin\uwis\abi_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D:\Justin\uwis\abi_7.4ad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1371600" y="61722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a:t>
            </a:r>
          </a:p>
        </p:txBody>
      </p:sp>
      <p:sp>
        <p:nvSpPr>
          <p:cNvPr id="146438" name="Text Box 6"/>
          <p:cNvSpPr txBox="1">
            <a:spLocks noChangeArrowheads="1"/>
          </p:cNvSpPr>
          <p:nvPr/>
        </p:nvSpPr>
        <p:spPr bwMode="auto">
          <a:xfrm>
            <a:off x="6096000" y="61722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7.34 um”</a:t>
            </a:r>
          </a:p>
        </p:txBody>
      </p:sp>
    </p:spTree>
    <p:extLst>
      <p:ext uri="{BB962C8B-B14F-4D97-AF65-F5344CB8AC3E}">
        <p14:creationId xmlns:p14="http://schemas.microsoft.com/office/powerpoint/2010/main" val="2729219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 y="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000000"/>
                </a:solidFill>
                <a:latin typeface="Times New Roman" pitchFamily="18" charset="0"/>
              </a:rPr>
              <a:t>GOES-R ABI detects some SO2 plumes</a:t>
            </a:r>
          </a:p>
          <a:p>
            <a:pPr algn="ctr" fontAlgn="base">
              <a:spcBef>
                <a:spcPct val="0"/>
              </a:spcBef>
              <a:spcAft>
                <a:spcPct val="0"/>
              </a:spcAft>
              <a:buClr>
                <a:srgbClr val="000000"/>
              </a:buClr>
              <a:buSzPct val="100000"/>
              <a:buFont typeface="Times New Roman" pitchFamily="18" charset="0"/>
              <a:buNone/>
            </a:pPr>
            <a:r>
              <a:rPr lang="en-GB" sz="2000">
                <a:solidFill>
                  <a:srgbClr val="000000"/>
                </a:solidFill>
                <a:latin typeface="Times New Roman" pitchFamily="18" charset="0"/>
              </a:rPr>
              <a:t>Water Vapor Band Difference </a:t>
            </a:r>
            <a:r>
              <a:rPr lang="en-US" sz="2000">
                <a:solidFill>
                  <a:srgbClr val="0000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000000"/>
                </a:solidFill>
                <a:latin typeface="Times New Roman" pitchFamily="18" charset="0"/>
              </a:rPr>
              <a:t>sees 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 from Montserrat Island, West Indies. High-spectral AIRS sees a larger brightness temperature difference.</a:t>
            </a:r>
            <a:endParaRPr lang="en-GB" sz="2000">
              <a:solidFill>
                <a:srgbClr val="000000"/>
              </a:solidFill>
              <a:latin typeface="Times New Roman" pitchFamily="18" charset="0"/>
            </a:endParaRPr>
          </a:p>
        </p:txBody>
      </p:sp>
      <p:sp>
        <p:nvSpPr>
          <p:cNvPr id="147459" name="Text Box 3"/>
          <p:cNvSpPr txBox="1">
            <a:spLocks noChangeArrowheads="1"/>
          </p:cNvSpPr>
          <p:nvPr/>
        </p:nvSpPr>
        <p:spPr bwMode="auto">
          <a:xfrm>
            <a:off x="381000" y="6248400"/>
            <a:ext cx="305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ABI 7.34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- 6.95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grpSp>
        <p:nvGrpSpPr>
          <p:cNvPr id="147460" name="Group 4"/>
          <p:cNvGrpSpPr>
            <a:grpSpLocks/>
          </p:cNvGrpSpPr>
          <p:nvPr/>
        </p:nvGrpSpPr>
        <p:grpSpPr bwMode="auto">
          <a:xfrm>
            <a:off x="304800" y="1371600"/>
            <a:ext cx="3259138" cy="4889500"/>
            <a:chOff x="3363" y="904"/>
            <a:chExt cx="2053" cy="3080"/>
          </a:xfrm>
        </p:grpSpPr>
        <p:grpSp>
          <p:nvGrpSpPr>
            <p:cNvPr id="147464" name="Group 5"/>
            <p:cNvGrpSpPr>
              <a:grpSpLocks/>
            </p:cNvGrpSpPr>
            <p:nvPr/>
          </p:nvGrpSpPr>
          <p:grpSpPr bwMode="auto">
            <a:xfrm>
              <a:off x="3363" y="904"/>
              <a:ext cx="2053" cy="3080"/>
              <a:chOff x="3363" y="623"/>
              <a:chExt cx="2053" cy="3080"/>
            </a:xfrm>
          </p:grpSpPr>
          <p:pic>
            <p:nvPicPr>
              <p:cNvPr id="147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623"/>
                <a:ext cx="2053" cy="308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Oval 7"/>
              <p:cNvSpPr>
                <a:spLocks noChangeArrowheads="1"/>
              </p:cNvSpPr>
              <p:nvPr/>
            </p:nvSpPr>
            <p:spPr bwMode="auto">
              <a:xfrm rot="2097913">
                <a:off x="3648" y="1152"/>
                <a:ext cx="624" cy="90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47465" name="Text Box 8"/>
            <p:cNvSpPr txBox="1">
              <a:spLocks noChangeArrowheads="1"/>
            </p:cNvSpPr>
            <p:nvPr/>
          </p:nvSpPr>
          <p:spPr bwMode="auto">
            <a:xfrm>
              <a:off x="3984" y="1190"/>
              <a:ext cx="8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a:t>
              </a:r>
            </a:p>
          </p:txBody>
        </p:sp>
      </p:grpSp>
      <p:pic>
        <p:nvPicPr>
          <p:cNvPr id="147461" name="Picture 9" descr="13July03_so2_airs_vs_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35150"/>
            <a:ext cx="5562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10"/>
          <p:cNvSpPr txBox="1">
            <a:spLocks noChangeArrowheads="1"/>
          </p:cNvSpPr>
          <p:nvPr/>
        </p:nvSpPr>
        <p:spPr bwMode="auto">
          <a:xfrm>
            <a:off x="4538663" y="624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AIRS 7.8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7.43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sp>
        <p:nvSpPr>
          <p:cNvPr id="147463" name="Text Box 11"/>
          <p:cNvSpPr txBox="1">
            <a:spLocks noChangeArrowheads="1"/>
          </p:cNvSpPr>
          <p:nvPr/>
        </p:nvSpPr>
        <p:spPr bwMode="auto">
          <a:xfrm>
            <a:off x="457200" y="4403725"/>
            <a:ext cx="51054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High-spectral sounder data gives a much greater brightness temperature difference (by almost a factor of 2) than broad-band instruments.</a:t>
            </a:r>
            <a:endParaRPr lang="en-US" sz="2000" baseline="-25000">
              <a:solidFill>
                <a:srgbClr val="000000"/>
              </a:solidFill>
              <a:latin typeface="Times New Roman" pitchFamily="18" charset="0"/>
            </a:endParaRPr>
          </a:p>
        </p:txBody>
      </p:sp>
    </p:spTree>
    <p:extLst>
      <p:ext uri="{BB962C8B-B14F-4D97-AF65-F5344CB8AC3E}">
        <p14:creationId xmlns:p14="http://schemas.microsoft.com/office/powerpoint/2010/main" val="2125377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solidFill>
                  <a:srgbClr val="FFFF00"/>
                </a:solidFill>
              </a:rPr>
              <a:t>Other considerations</a:t>
            </a:r>
          </a:p>
        </p:txBody>
      </p:sp>
      <p:sp>
        <p:nvSpPr>
          <p:cNvPr id="148483" name="Rectangle 3"/>
          <p:cNvSpPr>
            <a:spLocks noGrp="1" noChangeArrowheads="1"/>
          </p:cNvSpPr>
          <p:nvPr>
            <p:ph type="body" idx="1"/>
          </p:nvPr>
        </p:nvSpPr>
        <p:spPr/>
        <p:txBody>
          <a:bodyPr/>
          <a:lstStyle/>
          <a:p>
            <a:pPr eaLnBrk="1" hangingPunct="1"/>
            <a:r>
              <a:rPr lang="en-US" smtClean="0">
                <a:solidFill>
                  <a:schemeClr val="bg1"/>
                </a:solidFill>
              </a:rPr>
              <a:t>Other bands considered on the ABI: </a:t>
            </a:r>
          </a:p>
          <a:p>
            <a:pPr lvl="1" eaLnBrk="1" hangingPunct="1"/>
            <a:r>
              <a:rPr lang="en-US" smtClean="0">
                <a:solidFill>
                  <a:schemeClr val="bg1"/>
                </a:solidFill>
              </a:rPr>
              <a:t>a 0.55 um band, similar to MODIS for the generation of ‘natural color’ images.  </a:t>
            </a:r>
          </a:p>
          <a:p>
            <a:pPr lvl="1" eaLnBrk="1" hangingPunct="1"/>
            <a:r>
              <a:rPr lang="en-US" smtClean="0">
                <a:solidFill>
                  <a:schemeClr val="bg1"/>
                </a:solidFill>
              </a:rPr>
              <a:t>a 3.7 um band for better night-time cloud detection</a:t>
            </a:r>
          </a:p>
          <a:p>
            <a:pPr eaLnBrk="1" hangingPunct="1"/>
            <a:r>
              <a:rPr lang="en-US" smtClean="0">
                <a:solidFill>
                  <a:schemeClr val="bg1"/>
                </a:solidFill>
              </a:rPr>
              <a:t>It also should be noted that the ABI was designed to have a companion high-spectral infrared sounder. This is why the ABI only has one CO</a:t>
            </a:r>
            <a:r>
              <a:rPr lang="en-US" baseline="-25000" smtClean="0">
                <a:solidFill>
                  <a:schemeClr val="bg1"/>
                </a:solidFill>
              </a:rPr>
              <a:t>2</a:t>
            </a:r>
            <a:r>
              <a:rPr lang="en-US" smtClean="0">
                <a:solidFill>
                  <a:schemeClr val="bg1"/>
                </a:solidFill>
              </a:rPr>
              <a:t> band.  </a:t>
            </a: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15</a:t>
            </a:fld>
            <a:endParaRPr lang="en-US" smtClean="0">
              <a:solidFill>
                <a:srgbClr val="000000"/>
              </a:solidFill>
            </a:endParaRPr>
          </a:p>
        </p:txBody>
      </p:sp>
    </p:spTree>
    <p:extLst>
      <p:ext uri="{BB962C8B-B14F-4D97-AF65-F5344CB8AC3E}">
        <p14:creationId xmlns:p14="http://schemas.microsoft.com/office/powerpoint/2010/main" val="3663512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3330893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8900742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125350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19</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34099195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914400"/>
            <a:ext cx="8229600" cy="1143000"/>
          </a:xfrm>
        </p:spPr>
        <p:txBody>
          <a:bodyPr/>
          <a:lstStyle/>
          <a:p>
            <a:pPr eaLnBrk="1" hangingPunct="1"/>
            <a:r>
              <a:rPr lang="en-US" smtClean="0">
                <a:solidFill>
                  <a:schemeClr val="bg1"/>
                </a:solidFill>
              </a:rPr>
              <a:t>Co-authors: </a:t>
            </a:r>
            <a:br>
              <a:rPr lang="en-US" smtClean="0">
                <a:solidFill>
                  <a:schemeClr val="bg1"/>
                </a:solidFill>
              </a:rPr>
            </a:br>
            <a:r>
              <a:rPr lang="en-US" sz="3600" smtClean="0">
                <a:solidFill>
                  <a:srgbClr val="FFFF00"/>
                </a:solidFill>
              </a:rPr>
              <a:t>James J. Gurka, Mathew M. Gunshor, W. P. Menzel, J. Phillips</a:t>
            </a:r>
            <a:r>
              <a:rPr lang="en-US" smtClean="0">
                <a:solidFill>
                  <a:schemeClr val="bg1"/>
                </a:solidFill>
              </a:rPr>
              <a:t/>
            </a:r>
            <a:br>
              <a:rPr lang="en-US" smtClean="0">
                <a:solidFill>
                  <a:schemeClr val="bg1"/>
                </a:solidFill>
              </a:rPr>
            </a:br>
            <a:endParaRPr lang="en-US" smtClean="0">
              <a:solidFill>
                <a:schemeClr val="bg1"/>
              </a:solidFill>
            </a:endParaRPr>
          </a:p>
        </p:txBody>
      </p:sp>
      <p:sp>
        <p:nvSpPr>
          <p:cNvPr id="102403" name="Title 1"/>
          <p:cNvSpPr txBox="1">
            <a:spLocks/>
          </p:cNvSpPr>
          <p:nvPr/>
        </p:nvSpPr>
        <p:spPr bwMode="auto">
          <a:xfrm>
            <a:off x="457200" y="396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a:solidFill>
                  <a:srgbClr val="FFFFFF"/>
                </a:solidFill>
              </a:rPr>
              <a:t>Special Thanks to:</a:t>
            </a:r>
          </a:p>
          <a:p>
            <a:pPr algn="ctr" eaLnBrk="1" fontAlgn="base" hangingPunct="1">
              <a:spcBef>
                <a:spcPct val="0"/>
              </a:spcBef>
              <a:spcAft>
                <a:spcPct val="0"/>
              </a:spcAft>
            </a:pPr>
            <a:r>
              <a:rPr lang="en-US" sz="2800">
                <a:solidFill>
                  <a:srgbClr val="FFFF00"/>
                </a:solidFill>
              </a:rPr>
              <a:t>S. Ackerman, W. L. Smith, Sr., R. Heymann, N. Rao, B. Baum, M. Griffin, A. Heidinger, J. Gurka, E. Prins, G. S. Wade, F. Mosher, G. Ellrod, J. Sieglaff, </a:t>
            </a:r>
            <a:r>
              <a:rPr lang="en-US" sz="2800">
                <a:solidFill>
                  <a:srgbClr val="FFFF00"/>
                </a:solidFill>
                <a:cs typeface="Times New Roman" pitchFamily="18" charset="0"/>
              </a:rPr>
              <a:t>A. J. Schreiner, J. Li, M. Weinreb, S. Bachmeier,  K. Strabala,  J. Otkin, J. Feltz,  J. Gerth, A. Huang, C. Velden, K. Bah, J. P. Nelson, C. Hayden, D. W. Martin, D. Hillger, D. Wade, D. Chesters, J. L. Schmit </a:t>
            </a:r>
          </a:p>
          <a:p>
            <a:pPr algn="ctr" eaLnBrk="1" fontAlgn="base" hangingPunct="1">
              <a:spcBef>
                <a:spcPct val="0"/>
              </a:spcBef>
              <a:spcAft>
                <a:spcPct val="0"/>
              </a:spcAft>
            </a:pPr>
            <a:endParaRPr lang="en-US" sz="4400">
              <a:solidFill>
                <a:srgbClr val="FFFFFF"/>
              </a:solidFill>
            </a:endParaRPr>
          </a:p>
        </p:txBody>
      </p:sp>
      <p:sp>
        <p:nvSpPr>
          <p:cNvPr id="10240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AED5BD-866D-4CAD-B217-AC9908AD5A21}"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164978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20</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144566397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AD7D8D-743A-4971-94AD-6EE68C3A07A7}" type="slidenum">
              <a:rPr lang="en-US" smtClean="0">
                <a:solidFill>
                  <a:srgbClr val="000000"/>
                </a:solidFill>
              </a:rPr>
              <a:pPr eaLnBrk="1" hangingPunct="1"/>
              <a:t>21</a:t>
            </a:fld>
            <a:endParaRPr lang="en-US" smtClean="0">
              <a:solidFill>
                <a:srgbClr val="000000"/>
              </a:solidFill>
            </a:endParaRPr>
          </a:p>
        </p:txBody>
      </p:sp>
      <p:sp>
        <p:nvSpPr>
          <p:cNvPr id="154627"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1.88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(or 1.38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is helpful for contrail detection</a:t>
            </a:r>
          </a:p>
        </p:txBody>
      </p:sp>
      <p:sp>
        <p:nvSpPr>
          <p:cNvPr id="154628" name="Text Box 3"/>
          <p:cNvSpPr txBox="1">
            <a:spLocks noChangeArrowheads="1"/>
          </p:cNvSpPr>
          <p:nvPr/>
        </p:nvSpPr>
        <p:spPr bwMode="auto">
          <a:xfrm>
            <a:off x="855663" y="5867400"/>
            <a:ext cx="77422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000">
                <a:solidFill>
                  <a:srgbClr val="FFFFFF"/>
                </a:solidFill>
                <a:latin typeface="Times New Roman" pitchFamily="18" charset="0"/>
              </a:rPr>
              <a:t>Examples from MAS (Chs 2, 10, 16).</a:t>
            </a:r>
          </a:p>
          <a:p>
            <a:pPr algn="ctr" fontAlgn="base">
              <a:spcBef>
                <a:spcPct val="0"/>
              </a:spcBef>
              <a:spcAft>
                <a:spcPct val="0"/>
              </a:spcAft>
            </a:pPr>
            <a:r>
              <a:rPr lang="en-US" sz="2000">
                <a:solidFill>
                  <a:srgbClr val="FFFFFF"/>
                </a:solidFill>
                <a:latin typeface="Times New Roman" pitchFamily="18" charset="0"/>
              </a:rPr>
              <a:t>Contrail detection is important when estimating many surface parameters. </a:t>
            </a:r>
          </a:p>
          <a:p>
            <a:pPr algn="ctr" fontAlgn="base">
              <a:spcBef>
                <a:spcPct val="0"/>
              </a:spcBef>
              <a:spcAft>
                <a:spcPct val="0"/>
              </a:spcAft>
            </a:pPr>
            <a:r>
              <a:rPr lang="en-US" sz="2000">
                <a:solidFill>
                  <a:srgbClr val="FFFFFF"/>
                </a:solidFill>
                <a:latin typeface="Times New Roman" pitchFamily="18" charset="0"/>
              </a:rPr>
              <a:t>There is also interest in the climate change community.</a:t>
            </a:r>
          </a:p>
        </p:txBody>
      </p:sp>
      <p:pic>
        <p:nvPicPr>
          <p:cNvPr id="154629" name="Picture 4" descr="nasalogo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613"/>
            <a:ext cx="838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0" name="Group 5"/>
          <p:cNvGrpSpPr>
            <a:grpSpLocks/>
          </p:cNvGrpSpPr>
          <p:nvPr/>
        </p:nvGrpSpPr>
        <p:grpSpPr bwMode="auto">
          <a:xfrm>
            <a:off x="152400" y="457200"/>
            <a:ext cx="8839200" cy="5451475"/>
            <a:chOff x="96" y="384"/>
            <a:chExt cx="5568" cy="3434"/>
          </a:xfrm>
        </p:grpSpPr>
        <p:pic>
          <p:nvPicPr>
            <p:cNvPr id="154631" name="Picture 6" descr="mas_cont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384"/>
              <a:ext cx="5568" cy="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Oval 7"/>
            <p:cNvSpPr>
              <a:spLocks noChangeArrowheads="1"/>
            </p:cNvSpPr>
            <p:nvPr/>
          </p:nvSpPr>
          <p:spPr bwMode="auto">
            <a:xfrm rot="419213">
              <a:off x="4560" y="720"/>
              <a:ext cx="528" cy="2448"/>
            </a:xfrm>
            <a:prstGeom prst="ellipse">
              <a:avLst/>
            </a:prstGeom>
            <a:noFill/>
            <a:ln w="254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2542758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1600200" y="0"/>
            <a:ext cx="5905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600" dirty="0"/>
              <a:t>ABI </a:t>
            </a:r>
            <a:r>
              <a:rPr lang="en-US" sz="3600" dirty="0" smtClean="0"/>
              <a:t>(</a:t>
            </a:r>
            <a:r>
              <a:rPr lang="en-US" sz="3600" dirty="0"/>
              <a:t>1.61 um)</a:t>
            </a:r>
            <a:br>
              <a:rPr lang="en-US" sz="3600" dirty="0"/>
            </a:br>
            <a:r>
              <a:rPr lang="en-US" dirty="0"/>
              <a:t>Example of MAS 0.66 and 1.61 um</a:t>
            </a:r>
          </a:p>
        </p:txBody>
      </p:sp>
      <p:sp>
        <p:nvSpPr>
          <p:cNvPr id="12292" name="Text Box 5"/>
          <p:cNvSpPr txBox="1">
            <a:spLocks noChangeArrowheads="1"/>
          </p:cNvSpPr>
          <p:nvPr/>
        </p:nvSpPr>
        <p:spPr bwMode="auto">
          <a:xfrm>
            <a:off x="0" y="914400"/>
            <a:ext cx="919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t>convective cumulonimbus surrounded by lower-level water clouds</a:t>
            </a:r>
          </a:p>
          <a:p>
            <a:pPr algn="ctr"/>
            <a:r>
              <a:rPr lang="en-US"/>
              <a:t>(King et al., JAOT, August 1996)</a:t>
            </a:r>
          </a:p>
        </p:txBody>
      </p:sp>
    </p:spTree>
    <p:extLst>
      <p:ext uri="{BB962C8B-B14F-4D97-AF65-F5344CB8AC3E}">
        <p14:creationId xmlns:p14="http://schemas.microsoft.com/office/powerpoint/2010/main" val="2898786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23</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14021205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24</a:t>
            </a:fld>
            <a:endParaRPr lang="en-US" smtClean="0">
              <a:solidFill>
                <a:srgbClr val="000000"/>
              </a:solidFill>
            </a:endParaRPr>
          </a:p>
        </p:txBody>
      </p:sp>
    </p:spTree>
    <p:extLst>
      <p:ext uri="{BB962C8B-B14F-4D97-AF65-F5344CB8AC3E}">
        <p14:creationId xmlns:p14="http://schemas.microsoft.com/office/powerpoint/2010/main" val="132219842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a:lnSpc>
                <a:spcPct val="85000"/>
              </a:lnSpc>
            </a:pPr>
            <a:r>
              <a:rPr lang="en-US" sz="3600" dirty="0" smtClean="0"/>
              <a:t>ABI </a:t>
            </a:r>
            <a:r>
              <a:rPr lang="en-US" sz="3600" dirty="0" smtClean="0"/>
              <a:t>(</a:t>
            </a:r>
            <a:r>
              <a:rPr lang="en-US" sz="3600" dirty="0" smtClean="0">
                <a:solidFill>
                  <a:schemeClr val="tx1"/>
                </a:solidFill>
              </a:rPr>
              <a:t>10.35 </a:t>
            </a:r>
            <a:r>
              <a:rPr lang="en-US" sz="3600" dirty="0" smtClean="0">
                <a:solidFill>
                  <a:schemeClr val="tx1"/>
                </a:solidFill>
                <a:sym typeface="Symbol" pitchFamily="18" charset="2"/>
              </a:rPr>
              <a:t></a:t>
            </a:r>
            <a:r>
              <a:rPr lang="en-US" sz="3600" dirty="0" smtClean="0">
                <a:solidFill>
                  <a:schemeClr val="tx1"/>
                </a:solidFill>
              </a:rPr>
              <a:t>m</a:t>
            </a:r>
            <a:r>
              <a:rPr lang="en-US" sz="3600" dirty="0" smtClean="0"/>
              <a:t>)</a:t>
            </a:r>
            <a:br>
              <a:rPr lang="en-US" sz="3600" dirty="0" smtClean="0"/>
            </a:br>
            <a:r>
              <a:rPr lang="en-US" sz="2400" dirty="0" smtClean="0">
                <a:solidFill>
                  <a:schemeClr val="tx1"/>
                </a:solidFill>
              </a:rPr>
              <a:t>Examples of MAS 0.66, 10.5-11.0, and 8.6-10.5 um</a:t>
            </a:r>
            <a:br>
              <a:rPr lang="en-US" sz="2400" dirty="0" smtClean="0">
                <a:solidFill>
                  <a:schemeClr val="tx1"/>
                </a:solidFill>
              </a:rPr>
            </a:br>
            <a:r>
              <a:rPr lang="en-US" sz="2400" dirty="0" smtClean="0">
                <a:solidFill>
                  <a:schemeClr val="tx1"/>
                </a:solidFill>
              </a:rPr>
              <a:t>reveal utility of new IR window for seeing through clouds to ice floes </a:t>
            </a:r>
            <a:endParaRPr lang="en-US" sz="3600" dirty="0" smtClean="0">
              <a:solidFill>
                <a:schemeClr val="tx1"/>
              </a:solidFill>
            </a:endParaRPr>
          </a:p>
        </p:txBody>
      </p:sp>
      <p:pic>
        <p:nvPicPr>
          <p:cNvPr id="31747" name="Picture 3" descr="C:\WINNT\Profiles\tims\Gifs\970202_1836_1840_02_44-45_42-4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578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26</a:t>
            </a:fld>
            <a:endParaRPr lang="en-US" smtClean="0">
              <a:solidFill>
                <a:srgbClr val="000000"/>
              </a:solidFill>
            </a:endParaRPr>
          </a:p>
        </p:txBody>
      </p:sp>
    </p:spTree>
    <p:extLst>
      <p:ext uri="{BB962C8B-B14F-4D97-AF65-F5344CB8AC3E}">
        <p14:creationId xmlns:p14="http://schemas.microsoft.com/office/powerpoint/2010/main" val="8179091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27</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93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28</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2715284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29</a:t>
            </a:fld>
            <a:endParaRPr lang="en-US" smtClean="0">
              <a:solidFill>
                <a:srgbClr val="000000"/>
              </a:solidFill>
            </a:endParaRPr>
          </a:p>
        </p:txBody>
      </p:sp>
    </p:spTree>
    <p:extLst>
      <p:ext uri="{BB962C8B-B14F-4D97-AF65-F5344CB8AC3E}">
        <p14:creationId xmlns:p14="http://schemas.microsoft.com/office/powerpoint/2010/main" val="2964213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a:t>
            </a:r>
            <a:r>
              <a:rPr lang="en-US" dirty="0" smtClean="0">
                <a:solidFill>
                  <a:schemeClr val="bg1"/>
                </a:solidFill>
              </a:rPr>
              <a:t>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a:t>
            </a:r>
            <a:r>
              <a:rPr lang="en-US" dirty="0" smtClean="0">
                <a:solidFill>
                  <a:schemeClr val="bg1"/>
                </a:solidFill>
              </a:rPr>
              <a:t>GOES (13-15)</a:t>
            </a:r>
            <a:endParaRPr lang="en-US" dirty="0" smtClean="0">
              <a:solidFill>
                <a:schemeClr val="bg1"/>
              </a:solidFill>
            </a:endParaRP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97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30</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933809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31</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2086"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2087"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720015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29550046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C1838C-7052-4736-8DA7-0D86A2960CA2}" type="slidenum">
              <a:rPr lang="en-US">
                <a:solidFill>
                  <a:srgbClr val="000000"/>
                </a:solidFill>
              </a:rPr>
              <a:pPr eaLnBrk="1" hangingPunct="1"/>
              <a:t>33</a:t>
            </a:fld>
            <a:endParaRPr lang="en-US">
              <a:solidFill>
                <a:srgbClr val="000000"/>
              </a:solidFill>
            </a:endParaRPr>
          </a:p>
        </p:txBody>
      </p:sp>
      <p:sp>
        <p:nvSpPr>
          <p:cNvPr id="165891"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zh-CN" sz="2400" b="1">
                <a:solidFill>
                  <a:srgbClr val="FFFF00"/>
                </a:solidFill>
                <a:ea typeface="SimSun" pitchFamily="2" charset="-122"/>
              </a:rPr>
              <a:t>Aerosol/Dust Optical Thickness Retrieval</a:t>
            </a:r>
          </a:p>
          <a:p>
            <a:pPr eaLnBrk="1" fontAlgn="base" hangingPunct="1">
              <a:spcBef>
                <a:spcPct val="0"/>
              </a:spcBef>
              <a:spcAft>
                <a:spcPct val="0"/>
              </a:spcAft>
            </a:pPr>
            <a:r>
              <a:rPr lang="en-US" altLang="zh-CN" sz="2400" b="1">
                <a:solidFill>
                  <a:srgbClr val="FFFFFF"/>
                </a:solidFill>
                <a:ea typeface="SimSun" pitchFamily="2" charset="-122"/>
              </a:rPr>
              <a:t>Results from SEVIRI@EUMETSAT</a:t>
            </a:r>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867400"/>
            <a:ext cx="99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 Box 4"/>
          <p:cNvSpPr txBox="1">
            <a:spLocks noChangeArrowheads="1"/>
          </p:cNvSpPr>
          <p:nvPr/>
        </p:nvSpPr>
        <p:spPr bwMode="auto">
          <a:xfrm>
            <a:off x="76200" y="6477000"/>
            <a:ext cx="399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J. Li and P. Zhang</a:t>
            </a:r>
            <a:r>
              <a:rPr lang="en-US">
                <a:solidFill>
                  <a:srgbClr val="000000"/>
                </a:solidFill>
              </a:rPr>
              <a:t> </a:t>
            </a:r>
          </a:p>
        </p:txBody>
      </p:sp>
      <p:pic>
        <p:nvPicPr>
          <p:cNvPr id="165894" name="Picture 5" descr="SEVIRI_Dust_cimss_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dust_msg_color_small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Text Box 7"/>
          <p:cNvSpPr txBox="1">
            <a:spLocks noChangeArrowheads="1"/>
          </p:cNvSpPr>
          <p:nvPr/>
        </p:nvSpPr>
        <p:spPr bwMode="auto">
          <a:xfrm>
            <a:off x="152400" y="5486400"/>
            <a:ext cx="420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In general, GOES-R products will be more quantitative that current GOES. </a:t>
            </a:r>
          </a:p>
        </p:txBody>
      </p:sp>
    </p:spTree>
    <p:extLst>
      <p:ext uri="{BB962C8B-B14F-4D97-AF65-F5344CB8AC3E}">
        <p14:creationId xmlns:p14="http://schemas.microsoft.com/office/powerpoint/2010/main" val="938978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Text Box 18"/>
          <p:cNvSpPr txBox="1">
            <a:spLocks noChangeArrowheads="1"/>
          </p:cNvSpPr>
          <p:nvPr/>
        </p:nvSpPr>
        <p:spPr bwMode="auto">
          <a:xfrm>
            <a:off x="24384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39" name="Text Box 19"/>
          <p:cNvSpPr txBox="1">
            <a:spLocks noChangeArrowheads="1"/>
          </p:cNvSpPr>
          <p:nvPr/>
        </p:nvSpPr>
        <p:spPr bwMode="auto">
          <a:xfrm>
            <a:off x="441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0" name="Text Box 20"/>
          <p:cNvSpPr txBox="1">
            <a:spLocks noChangeArrowheads="1"/>
          </p:cNvSpPr>
          <p:nvPr/>
        </p:nvSpPr>
        <p:spPr bwMode="auto">
          <a:xfrm>
            <a:off x="6324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1" name="Text Box 21"/>
          <p:cNvSpPr txBox="1">
            <a:spLocks noChangeArrowheads="1"/>
          </p:cNvSpPr>
          <p:nvPr/>
        </p:nvSpPr>
        <p:spPr bwMode="auto">
          <a:xfrm>
            <a:off x="68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2" name="Text Box 22"/>
          <p:cNvSpPr txBox="1">
            <a:spLocks noChangeArrowheads="1"/>
          </p:cNvSpPr>
          <p:nvPr/>
        </p:nvSpPr>
        <p:spPr bwMode="auto">
          <a:xfrm>
            <a:off x="25146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3" name="Text Box 23"/>
          <p:cNvSpPr txBox="1">
            <a:spLocks noChangeArrowheads="1"/>
          </p:cNvSpPr>
          <p:nvPr/>
        </p:nvSpPr>
        <p:spPr bwMode="auto">
          <a:xfrm>
            <a:off x="449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4" name="Text Box 24"/>
          <p:cNvSpPr txBox="1">
            <a:spLocks noChangeArrowheads="1"/>
          </p:cNvSpPr>
          <p:nvPr/>
        </p:nvSpPr>
        <p:spPr bwMode="auto">
          <a:xfrm>
            <a:off x="6400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5" name="Text Box 25"/>
          <p:cNvSpPr txBox="1">
            <a:spLocks noChangeArrowheads="1"/>
          </p:cNvSpPr>
          <p:nvPr/>
        </p:nvSpPr>
        <p:spPr bwMode="auto">
          <a:xfrm>
            <a:off x="60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6" name="Text Box 26"/>
          <p:cNvSpPr txBox="1">
            <a:spLocks noChangeArrowheads="1"/>
          </p:cNvSpPr>
          <p:nvPr/>
        </p:nvSpPr>
        <p:spPr bwMode="auto">
          <a:xfrm>
            <a:off x="24384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7" name="Text Box 27"/>
          <p:cNvSpPr txBox="1">
            <a:spLocks noChangeArrowheads="1"/>
          </p:cNvSpPr>
          <p:nvPr/>
        </p:nvSpPr>
        <p:spPr bwMode="auto">
          <a:xfrm>
            <a:off x="60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8" name="Text Box 28"/>
          <p:cNvSpPr txBox="1">
            <a:spLocks noChangeArrowheads="1"/>
          </p:cNvSpPr>
          <p:nvPr/>
        </p:nvSpPr>
        <p:spPr bwMode="auto">
          <a:xfrm>
            <a:off x="441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9" name="Text Box 29"/>
          <p:cNvSpPr txBox="1">
            <a:spLocks noChangeArrowheads="1"/>
          </p:cNvSpPr>
          <p:nvPr/>
        </p:nvSpPr>
        <p:spPr bwMode="auto">
          <a:xfrm>
            <a:off x="64008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0" name="Text Box 30"/>
          <p:cNvSpPr txBox="1">
            <a:spLocks noChangeArrowheads="1"/>
          </p:cNvSpPr>
          <p:nvPr/>
        </p:nvSpPr>
        <p:spPr bwMode="auto">
          <a:xfrm>
            <a:off x="381000" y="51371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1" name="Text Box 31"/>
          <p:cNvSpPr txBox="1">
            <a:spLocks noChangeArrowheads="1"/>
          </p:cNvSpPr>
          <p:nvPr/>
        </p:nvSpPr>
        <p:spPr bwMode="auto">
          <a:xfrm>
            <a:off x="24384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2" name="Text Box 32"/>
          <p:cNvSpPr txBox="1">
            <a:spLocks noChangeArrowheads="1"/>
          </p:cNvSpPr>
          <p:nvPr/>
        </p:nvSpPr>
        <p:spPr bwMode="auto">
          <a:xfrm>
            <a:off x="4419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3" name="Text Box 33"/>
          <p:cNvSpPr txBox="1">
            <a:spLocks noChangeArrowheads="1"/>
          </p:cNvSpPr>
          <p:nvPr/>
        </p:nvSpPr>
        <p:spPr bwMode="auto">
          <a:xfrm>
            <a:off x="6324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6946" name="Text Box 34"/>
          <p:cNvSpPr txBox="1">
            <a:spLocks noChangeArrowheads="1"/>
          </p:cNvSpPr>
          <p:nvPr/>
        </p:nvSpPr>
        <p:spPr bwMode="auto">
          <a:xfrm rot="10800000">
            <a:off x="7938" y="809625"/>
            <a:ext cx="458787"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AWG Proxy ABI Simulations of Hurricane Katrina</a:t>
            </a:r>
          </a:p>
        </p:txBody>
      </p:sp>
      <p:sp>
        <p:nvSpPr>
          <p:cNvPr id="166947" name="Text Box 35"/>
          <p:cNvSpPr txBox="1">
            <a:spLocks noChangeArrowheads="1"/>
          </p:cNvSpPr>
          <p:nvPr/>
        </p:nvSpPr>
        <p:spPr bwMode="auto">
          <a:xfrm rot="10800000">
            <a:off x="8691563" y="3117850"/>
            <a:ext cx="366712"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200">
                <a:solidFill>
                  <a:srgbClr val="000000"/>
                </a:solidFill>
              </a:rPr>
              <a:t>NOAA/NESDIS  STAR and GOES-R Imagery Team</a:t>
            </a:r>
          </a:p>
        </p:txBody>
      </p:sp>
      <p:sp>
        <p:nvSpPr>
          <p:cNvPr id="16694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34B774-1D37-4357-BBD5-5380290012C1}"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208190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3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3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8" grpId="0"/>
      <p:bldP spid="56339" grpId="0"/>
      <p:bldP spid="56340" grpId="0"/>
      <p:bldP spid="56341" grpId="0"/>
      <p:bldP spid="56342" grpId="0"/>
      <p:bldP spid="56343" grpId="0"/>
      <p:bldP spid="56344" grpId="0"/>
      <p:bldP spid="56345" grpId="0"/>
      <p:bldP spid="56346" grpId="0"/>
      <p:bldP spid="56347" grpId="0"/>
      <p:bldP spid="56348" grpId="0"/>
      <p:bldP spid="56349" grpId="0"/>
      <p:bldP spid="56350" grpId="0"/>
      <p:bldP spid="56351" grpId="0"/>
      <p:bldP spid="56352" grpId="0"/>
      <p:bldP spid="563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35</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1553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36</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3200716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37</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1392151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38</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142588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laceholder 3"/>
          <p:cNvSpPr>
            <a:spLocks noGrp="1"/>
          </p:cNvSpPr>
          <p:nvPr>
            <p:ph type="sldNum" sz="quarter" idx="10"/>
          </p:nvPr>
        </p:nvSpPr>
        <p:spPr/>
        <p:txBody>
          <a:bodyPr/>
          <a:lstStyle/>
          <a:p>
            <a:fld id="{0AC63150-D0B9-43F8-9EAA-095F08611763}" type="slidenum">
              <a:rPr lang="en-US" altLang="en-US">
                <a:solidFill>
                  <a:srgbClr val="000000"/>
                </a:solidFill>
              </a:rPr>
              <a:pPr/>
              <a:t>39</a:t>
            </a:fld>
            <a:endParaRPr lang="en-US" altLang="en-US">
              <a:solidFill>
                <a:srgbClr val="000000"/>
              </a:solidFill>
            </a:endParaRPr>
          </a:p>
        </p:txBody>
      </p:sp>
      <p:sp>
        <p:nvSpPr>
          <p:cNvPr id="83" name="Date Placeholder 4"/>
          <p:cNvSpPr>
            <a:spLocks noGrp="1"/>
          </p:cNvSpPr>
          <p:nvPr>
            <p:ph type="dt" sz="half" idx="11"/>
          </p:nvPr>
        </p:nvSpPr>
        <p:spPr/>
        <p:txBody>
          <a:bodyPr/>
          <a:lstStyle/>
          <a:p>
            <a:r>
              <a:rPr lang="en-US" altLang="en-US" dirty="0">
                <a:solidFill>
                  <a:srgbClr val="000000"/>
                </a:solidFill>
              </a:rPr>
              <a:t>December 22, 2004</a:t>
            </a:r>
            <a:r>
              <a:rPr lang="en-US" dirty="0">
                <a:solidFill>
                  <a:srgbClr val="000000"/>
                </a:solidFill>
              </a:rPr>
              <a:t> </a:t>
            </a:r>
            <a:r>
              <a:rPr lang="en-US" b="1" dirty="0">
                <a:solidFill>
                  <a:srgbClr val="000000"/>
                </a:solidFill>
              </a:rPr>
              <a:t>Draft</a:t>
            </a:r>
            <a:endParaRPr lang="en-US" altLang="en-US" b="1" dirty="0">
              <a:solidFill>
                <a:srgbClr val="000000"/>
              </a:solidFill>
            </a:endParaRPr>
          </a:p>
        </p:txBody>
      </p:sp>
      <p:sp>
        <p:nvSpPr>
          <p:cNvPr id="2211842" name="Rectangle 2"/>
          <p:cNvSpPr>
            <a:spLocks noChangeArrowheads="1"/>
          </p:cNvSpPr>
          <p:nvPr/>
        </p:nvSpPr>
        <p:spPr bwMode="auto">
          <a:xfrm>
            <a:off x="5410200" y="1371600"/>
            <a:ext cx="3352800" cy="4724400"/>
          </a:xfrm>
          <a:prstGeom prst="rect">
            <a:avLst/>
          </a:prstGeom>
          <a:solidFill>
            <a:srgbClr val="CCFFFF">
              <a:alpha val="80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85750" indent="-285750" algn="ctr" fontAlgn="base">
              <a:spcBef>
                <a:spcPct val="10000"/>
              </a:spcBef>
              <a:spcAft>
                <a:spcPct val="0"/>
              </a:spcAft>
            </a:pPr>
            <a:endParaRPr lang="en-US" sz="2000" i="1" smtClean="0">
              <a:solidFill>
                <a:srgbClr val="000000"/>
              </a:solidFill>
            </a:endParaRPr>
          </a:p>
        </p:txBody>
      </p:sp>
      <p:sp>
        <p:nvSpPr>
          <p:cNvPr id="2211843" name="Rectangle 3"/>
          <p:cNvSpPr>
            <a:spLocks noChangeArrowheads="1"/>
          </p:cNvSpPr>
          <p:nvPr/>
        </p:nvSpPr>
        <p:spPr bwMode="auto">
          <a:xfrm>
            <a:off x="4572000" y="1371600"/>
            <a:ext cx="823913" cy="4724400"/>
          </a:xfrm>
          <a:prstGeom prst="rect">
            <a:avLst/>
          </a:prstGeom>
          <a:solidFill>
            <a:srgbClr val="66FF33">
              <a:alpha val="52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742950" indent="-285750" algn="ctr" fontAlgn="base">
              <a:spcBef>
                <a:spcPct val="10000"/>
              </a:spcBef>
              <a:spcAft>
                <a:spcPct val="0"/>
              </a:spcAft>
            </a:pPr>
            <a:endParaRPr lang="en-US" sz="2000" i="1" smtClean="0">
              <a:solidFill>
                <a:srgbClr val="000000"/>
              </a:solidFill>
            </a:endParaRPr>
          </a:p>
        </p:txBody>
      </p:sp>
      <p:sp>
        <p:nvSpPr>
          <p:cNvPr id="2211844" name="Rectangle 4"/>
          <p:cNvSpPr>
            <a:spLocks noGrp="1" noChangeArrowheads="1"/>
          </p:cNvSpPr>
          <p:nvPr>
            <p:ph type="title"/>
          </p:nvPr>
        </p:nvSpPr>
        <p:spPr>
          <a:xfrm>
            <a:off x="989013" y="300038"/>
            <a:ext cx="7262812" cy="508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r>
              <a:rPr lang="en-US" b="1" dirty="0"/>
              <a:t>GOES-R </a:t>
            </a:r>
            <a:r>
              <a:rPr lang="en-US" b="1" dirty="0" smtClean="0"/>
              <a:t>Schedule (2004)</a:t>
            </a:r>
            <a:endParaRPr lang="en-US" b="1" dirty="0"/>
          </a:p>
        </p:txBody>
      </p:sp>
      <p:sp>
        <p:nvSpPr>
          <p:cNvPr id="2211845" name="Rectangle 5"/>
          <p:cNvSpPr>
            <a:spLocks noChangeArrowheads="1"/>
          </p:cNvSpPr>
          <p:nvPr/>
        </p:nvSpPr>
        <p:spPr bwMode="auto">
          <a:xfrm>
            <a:off x="295275" y="3349625"/>
            <a:ext cx="82296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50000"/>
              </a:spcBef>
              <a:spcAft>
                <a:spcPct val="0"/>
              </a:spcAft>
              <a:buFont typeface="Symbol" pitchFamily="18" charset="2"/>
              <a:buNone/>
            </a:pPr>
            <a:endParaRPr lang="en-US" sz="2000" b="1" smtClean="0">
              <a:solidFill>
                <a:srgbClr val="FFFF00"/>
              </a:solidFill>
              <a:effectLst>
                <a:outerShdw blurRad="38100" dist="38100" dir="2700000" algn="tl">
                  <a:srgbClr val="C0C0C0"/>
                </a:outerShdw>
              </a:effectLst>
            </a:endParaRPr>
          </a:p>
        </p:txBody>
      </p:sp>
      <p:sp>
        <p:nvSpPr>
          <p:cNvPr id="2211846" name="Rectangle 6"/>
          <p:cNvSpPr>
            <a:spLocks noChangeAspect="1" noChangeArrowheads="1"/>
          </p:cNvSpPr>
          <p:nvPr/>
        </p:nvSpPr>
        <p:spPr bwMode="auto">
          <a:xfrm>
            <a:off x="279400" y="1273175"/>
            <a:ext cx="84709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47" name="Rectangle 7"/>
          <p:cNvSpPr>
            <a:spLocks noChangeAspect="1" noChangeArrowheads="1"/>
          </p:cNvSpPr>
          <p:nvPr/>
        </p:nvSpPr>
        <p:spPr bwMode="auto">
          <a:xfrm>
            <a:off x="228600" y="1371600"/>
            <a:ext cx="8559800" cy="472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48" name="Rectangle 8"/>
          <p:cNvSpPr>
            <a:spLocks noChangeAspect="1" noChangeArrowheads="1"/>
          </p:cNvSpPr>
          <p:nvPr/>
        </p:nvSpPr>
        <p:spPr bwMode="auto">
          <a:xfrm>
            <a:off x="30051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2002</a:t>
            </a:r>
            <a:endParaRPr lang="en-US" sz="2000" b="1" smtClean="0">
              <a:solidFill>
                <a:srgbClr val="000000"/>
              </a:solidFill>
              <a:latin typeface="Times New Roman" charset="0"/>
            </a:endParaRPr>
          </a:p>
        </p:txBody>
      </p:sp>
      <p:sp>
        <p:nvSpPr>
          <p:cNvPr id="2211849" name="Rectangle 9"/>
          <p:cNvSpPr>
            <a:spLocks noChangeAspect="1" noChangeArrowheads="1"/>
          </p:cNvSpPr>
          <p:nvPr/>
        </p:nvSpPr>
        <p:spPr bwMode="auto">
          <a:xfrm>
            <a:off x="345122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2003</a:t>
            </a:r>
            <a:endParaRPr lang="en-US" sz="2000" b="1" smtClean="0">
              <a:solidFill>
                <a:srgbClr val="000000"/>
              </a:solidFill>
              <a:latin typeface="Times New Roman" charset="0"/>
            </a:endParaRPr>
          </a:p>
        </p:txBody>
      </p:sp>
      <p:sp>
        <p:nvSpPr>
          <p:cNvPr id="2211850" name="Line 10"/>
          <p:cNvSpPr>
            <a:spLocks noChangeAspect="1" noChangeShapeType="1"/>
          </p:cNvSpPr>
          <p:nvPr/>
        </p:nvSpPr>
        <p:spPr bwMode="auto">
          <a:xfrm>
            <a:off x="33607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1" name="Rectangle 11"/>
          <p:cNvSpPr>
            <a:spLocks noChangeAspect="1" noChangeArrowheads="1"/>
          </p:cNvSpPr>
          <p:nvPr/>
        </p:nvSpPr>
        <p:spPr bwMode="auto">
          <a:xfrm>
            <a:off x="39020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2004</a:t>
            </a:r>
            <a:endParaRPr lang="en-US" sz="2000" b="1" smtClean="0">
              <a:solidFill>
                <a:srgbClr val="000000"/>
              </a:solidFill>
              <a:latin typeface="Times New Roman" charset="0"/>
            </a:endParaRPr>
          </a:p>
        </p:txBody>
      </p:sp>
      <p:sp>
        <p:nvSpPr>
          <p:cNvPr id="2211852" name="Line 12"/>
          <p:cNvSpPr>
            <a:spLocks noChangeAspect="1" noChangeShapeType="1"/>
          </p:cNvSpPr>
          <p:nvPr/>
        </p:nvSpPr>
        <p:spPr bwMode="auto">
          <a:xfrm>
            <a:off x="38115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3" name="Rectangle 13"/>
          <p:cNvSpPr>
            <a:spLocks noChangeAspect="1" noChangeArrowheads="1"/>
          </p:cNvSpPr>
          <p:nvPr/>
        </p:nvSpPr>
        <p:spPr bwMode="auto">
          <a:xfrm>
            <a:off x="434975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2005</a:t>
            </a:r>
            <a:endParaRPr lang="en-US" sz="2000" b="1" smtClean="0">
              <a:solidFill>
                <a:srgbClr val="000000"/>
              </a:solidFill>
              <a:latin typeface="Times New Roman" charset="0"/>
            </a:endParaRPr>
          </a:p>
        </p:txBody>
      </p:sp>
      <p:sp>
        <p:nvSpPr>
          <p:cNvPr id="2211854" name="Line 14"/>
          <p:cNvSpPr>
            <a:spLocks noChangeAspect="1" noChangeShapeType="1"/>
          </p:cNvSpPr>
          <p:nvPr/>
        </p:nvSpPr>
        <p:spPr bwMode="auto">
          <a:xfrm flipV="1">
            <a:off x="4256088" y="1452563"/>
            <a:ext cx="0" cy="1587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5" name="Rectangle 15"/>
          <p:cNvSpPr>
            <a:spLocks noChangeAspect="1" noChangeArrowheads="1"/>
          </p:cNvSpPr>
          <p:nvPr/>
        </p:nvSpPr>
        <p:spPr bwMode="auto">
          <a:xfrm>
            <a:off x="47990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2006</a:t>
            </a:r>
            <a:endParaRPr lang="en-US" sz="2000" b="1" smtClean="0">
              <a:solidFill>
                <a:srgbClr val="000000"/>
              </a:solidFill>
              <a:latin typeface="Times New Roman" charset="0"/>
            </a:endParaRPr>
          </a:p>
        </p:txBody>
      </p:sp>
      <p:sp>
        <p:nvSpPr>
          <p:cNvPr id="2211856" name="Line 16"/>
          <p:cNvSpPr>
            <a:spLocks noChangeAspect="1" noChangeShapeType="1"/>
          </p:cNvSpPr>
          <p:nvPr/>
        </p:nvSpPr>
        <p:spPr bwMode="auto">
          <a:xfrm>
            <a:off x="47069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7" name="Rectangle 17"/>
          <p:cNvSpPr>
            <a:spLocks noChangeAspect="1" noChangeArrowheads="1"/>
          </p:cNvSpPr>
          <p:nvPr/>
        </p:nvSpPr>
        <p:spPr bwMode="auto">
          <a:xfrm>
            <a:off x="52482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2007</a:t>
            </a:r>
            <a:endParaRPr lang="en-US" sz="2000" b="1" smtClean="0">
              <a:solidFill>
                <a:srgbClr val="000000"/>
              </a:solidFill>
              <a:latin typeface="Times New Roman" charset="0"/>
            </a:endParaRPr>
          </a:p>
        </p:txBody>
      </p:sp>
      <p:sp>
        <p:nvSpPr>
          <p:cNvPr id="2211858" name="Line 18"/>
          <p:cNvSpPr>
            <a:spLocks noChangeAspect="1" noChangeShapeType="1"/>
          </p:cNvSpPr>
          <p:nvPr/>
        </p:nvSpPr>
        <p:spPr bwMode="auto">
          <a:xfrm>
            <a:off x="515620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9" name="Rectangle 19"/>
          <p:cNvSpPr>
            <a:spLocks noChangeAspect="1" noChangeArrowheads="1"/>
          </p:cNvSpPr>
          <p:nvPr/>
        </p:nvSpPr>
        <p:spPr bwMode="auto">
          <a:xfrm>
            <a:off x="56975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2008</a:t>
            </a:r>
            <a:endParaRPr lang="en-US" sz="2000" b="1" smtClean="0">
              <a:solidFill>
                <a:srgbClr val="000000"/>
              </a:solidFill>
              <a:latin typeface="Times New Roman" charset="0"/>
            </a:endParaRPr>
          </a:p>
        </p:txBody>
      </p:sp>
      <p:sp>
        <p:nvSpPr>
          <p:cNvPr id="2211860" name="Line 20"/>
          <p:cNvSpPr>
            <a:spLocks noChangeAspect="1" noChangeShapeType="1"/>
          </p:cNvSpPr>
          <p:nvPr/>
        </p:nvSpPr>
        <p:spPr bwMode="auto">
          <a:xfrm>
            <a:off x="5605463"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1" name="Rectangle 21"/>
          <p:cNvSpPr>
            <a:spLocks noChangeAspect="1" noChangeArrowheads="1"/>
          </p:cNvSpPr>
          <p:nvPr/>
        </p:nvSpPr>
        <p:spPr bwMode="auto">
          <a:xfrm>
            <a:off x="61452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2009</a:t>
            </a:r>
            <a:endParaRPr lang="en-US" sz="2000" b="1" smtClean="0">
              <a:solidFill>
                <a:srgbClr val="000000"/>
              </a:solidFill>
              <a:latin typeface="Times New Roman" charset="0"/>
            </a:endParaRPr>
          </a:p>
        </p:txBody>
      </p:sp>
      <p:sp>
        <p:nvSpPr>
          <p:cNvPr id="2211862" name="Line 22"/>
          <p:cNvSpPr>
            <a:spLocks noChangeAspect="1" noChangeShapeType="1"/>
          </p:cNvSpPr>
          <p:nvPr/>
        </p:nvSpPr>
        <p:spPr bwMode="auto">
          <a:xfrm>
            <a:off x="6054725"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3" name="Rectangle 23"/>
          <p:cNvSpPr>
            <a:spLocks noChangeAspect="1" noChangeArrowheads="1"/>
          </p:cNvSpPr>
          <p:nvPr/>
        </p:nvSpPr>
        <p:spPr bwMode="auto">
          <a:xfrm>
            <a:off x="65944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2010</a:t>
            </a:r>
            <a:endParaRPr lang="en-US" sz="2000" b="1" smtClean="0">
              <a:solidFill>
                <a:srgbClr val="000000"/>
              </a:solidFill>
              <a:latin typeface="Times New Roman" charset="0"/>
            </a:endParaRPr>
          </a:p>
        </p:txBody>
      </p:sp>
      <p:sp>
        <p:nvSpPr>
          <p:cNvPr id="2211864" name="Line 24"/>
          <p:cNvSpPr>
            <a:spLocks noChangeAspect="1" noChangeShapeType="1"/>
          </p:cNvSpPr>
          <p:nvPr/>
        </p:nvSpPr>
        <p:spPr bwMode="auto">
          <a:xfrm>
            <a:off x="65039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5" name="Rectangle 25"/>
          <p:cNvSpPr>
            <a:spLocks noChangeAspect="1" noChangeArrowheads="1"/>
          </p:cNvSpPr>
          <p:nvPr/>
        </p:nvSpPr>
        <p:spPr bwMode="auto">
          <a:xfrm>
            <a:off x="70437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2011</a:t>
            </a:r>
            <a:endParaRPr lang="en-US" sz="2000" b="1" smtClean="0">
              <a:solidFill>
                <a:srgbClr val="000000"/>
              </a:solidFill>
              <a:latin typeface="Times New Roman" charset="0"/>
            </a:endParaRPr>
          </a:p>
        </p:txBody>
      </p:sp>
      <p:sp>
        <p:nvSpPr>
          <p:cNvPr id="2211866" name="Line 26"/>
          <p:cNvSpPr>
            <a:spLocks noChangeAspect="1" noChangeShapeType="1"/>
          </p:cNvSpPr>
          <p:nvPr/>
        </p:nvSpPr>
        <p:spPr bwMode="auto">
          <a:xfrm>
            <a:off x="695325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7" name="Rectangle 27"/>
          <p:cNvSpPr>
            <a:spLocks noChangeAspect="1" noChangeArrowheads="1"/>
          </p:cNvSpPr>
          <p:nvPr/>
        </p:nvSpPr>
        <p:spPr bwMode="auto">
          <a:xfrm>
            <a:off x="749300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2012</a:t>
            </a:r>
            <a:endParaRPr lang="en-US" sz="2000" b="1" smtClean="0">
              <a:solidFill>
                <a:srgbClr val="000000"/>
              </a:solidFill>
              <a:latin typeface="Times New Roman" charset="0"/>
            </a:endParaRPr>
          </a:p>
        </p:txBody>
      </p:sp>
      <p:sp>
        <p:nvSpPr>
          <p:cNvPr id="2211868" name="Line 28"/>
          <p:cNvSpPr>
            <a:spLocks noChangeAspect="1" noChangeShapeType="1"/>
          </p:cNvSpPr>
          <p:nvPr/>
        </p:nvSpPr>
        <p:spPr bwMode="auto">
          <a:xfrm>
            <a:off x="7400925"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9" name="Rectangle 29"/>
          <p:cNvSpPr>
            <a:spLocks noChangeAspect="1" noChangeArrowheads="1"/>
          </p:cNvSpPr>
          <p:nvPr/>
        </p:nvSpPr>
        <p:spPr bwMode="auto">
          <a:xfrm>
            <a:off x="794226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2013</a:t>
            </a:r>
            <a:endParaRPr lang="en-US" sz="2000" b="1" smtClean="0">
              <a:solidFill>
                <a:srgbClr val="000000"/>
              </a:solidFill>
              <a:latin typeface="Times New Roman" charset="0"/>
            </a:endParaRPr>
          </a:p>
        </p:txBody>
      </p:sp>
      <p:sp>
        <p:nvSpPr>
          <p:cNvPr id="2211870" name="Line 30"/>
          <p:cNvSpPr>
            <a:spLocks noChangeAspect="1" noChangeShapeType="1"/>
          </p:cNvSpPr>
          <p:nvPr/>
        </p:nvSpPr>
        <p:spPr bwMode="auto">
          <a:xfrm>
            <a:off x="7850188"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1" name="Rectangle 31"/>
          <p:cNvSpPr>
            <a:spLocks noChangeAspect="1" noChangeArrowheads="1"/>
          </p:cNvSpPr>
          <p:nvPr/>
        </p:nvSpPr>
        <p:spPr bwMode="auto">
          <a:xfrm>
            <a:off x="8391525" y="1493838"/>
            <a:ext cx="285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2014…</a:t>
            </a:r>
            <a:endParaRPr lang="en-US" sz="2000" b="1" smtClean="0">
              <a:solidFill>
                <a:srgbClr val="000000"/>
              </a:solidFill>
              <a:latin typeface="Times New Roman" charset="0"/>
            </a:endParaRPr>
          </a:p>
        </p:txBody>
      </p:sp>
      <p:sp>
        <p:nvSpPr>
          <p:cNvPr id="2211872" name="Line 32"/>
          <p:cNvSpPr>
            <a:spLocks noChangeAspect="1" noChangeShapeType="1"/>
          </p:cNvSpPr>
          <p:nvPr/>
        </p:nvSpPr>
        <p:spPr bwMode="auto">
          <a:xfrm>
            <a:off x="8299450"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3" name="Line 33"/>
          <p:cNvSpPr>
            <a:spLocks noChangeAspect="1" noChangeShapeType="1"/>
          </p:cNvSpPr>
          <p:nvPr/>
        </p:nvSpPr>
        <p:spPr bwMode="auto">
          <a:xfrm>
            <a:off x="3360738" y="1393825"/>
            <a:ext cx="1587" cy="4670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4" name="Line 34"/>
          <p:cNvSpPr>
            <a:spLocks noChangeAspect="1" noChangeShapeType="1"/>
          </p:cNvSpPr>
          <p:nvPr/>
        </p:nvSpPr>
        <p:spPr bwMode="auto">
          <a:xfrm>
            <a:off x="3811588" y="1412875"/>
            <a:ext cx="1587" cy="4651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5" name="Line 35"/>
          <p:cNvSpPr>
            <a:spLocks noChangeAspect="1" noChangeShapeType="1"/>
          </p:cNvSpPr>
          <p:nvPr/>
        </p:nvSpPr>
        <p:spPr bwMode="auto">
          <a:xfrm>
            <a:off x="4260850" y="1403350"/>
            <a:ext cx="1588" cy="46609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6" name="Line 36"/>
          <p:cNvSpPr>
            <a:spLocks noChangeAspect="1" noChangeShapeType="1"/>
          </p:cNvSpPr>
          <p:nvPr/>
        </p:nvSpPr>
        <p:spPr bwMode="auto">
          <a:xfrm>
            <a:off x="4706938" y="1400175"/>
            <a:ext cx="1587"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7" name="Line 37"/>
          <p:cNvSpPr>
            <a:spLocks noChangeAspect="1" noChangeShapeType="1"/>
          </p:cNvSpPr>
          <p:nvPr/>
        </p:nvSpPr>
        <p:spPr bwMode="auto">
          <a:xfrm>
            <a:off x="5156200" y="1408113"/>
            <a:ext cx="1588" cy="46561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8" name="Line 38"/>
          <p:cNvSpPr>
            <a:spLocks noChangeAspect="1" noChangeShapeType="1"/>
          </p:cNvSpPr>
          <p:nvPr/>
        </p:nvSpPr>
        <p:spPr bwMode="auto">
          <a:xfrm>
            <a:off x="5605463" y="1406525"/>
            <a:ext cx="1587" cy="4657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9" name="Line 39"/>
          <p:cNvSpPr>
            <a:spLocks noChangeAspect="1" noChangeShapeType="1"/>
          </p:cNvSpPr>
          <p:nvPr/>
        </p:nvSpPr>
        <p:spPr bwMode="auto">
          <a:xfrm>
            <a:off x="6054725" y="1400175"/>
            <a:ext cx="1588"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0" name="Line 40"/>
          <p:cNvSpPr>
            <a:spLocks noChangeAspect="1" noChangeShapeType="1"/>
          </p:cNvSpPr>
          <p:nvPr/>
        </p:nvSpPr>
        <p:spPr bwMode="auto">
          <a:xfrm>
            <a:off x="6503988" y="1408113"/>
            <a:ext cx="1587" cy="4611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1" name="Line 41"/>
          <p:cNvSpPr>
            <a:spLocks noChangeAspect="1" noChangeShapeType="1"/>
          </p:cNvSpPr>
          <p:nvPr/>
        </p:nvSpPr>
        <p:spPr bwMode="auto">
          <a:xfrm>
            <a:off x="6953250" y="1392238"/>
            <a:ext cx="1588"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2" name="Line 42"/>
          <p:cNvSpPr>
            <a:spLocks noChangeAspect="1" noChangeShapeType="1"/>
          </p:cNvSpPr>
          <p:nvPr/>
        </p:nvSpPr>
        <p:spPr bwMode="auto">
          <a:xfrm>
            <a:off x="7400925" y="1400175"/>
            <a:ext cx="3175"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3" name="Line 43"/>
          <p:cNvSpPr>
            <a:spLocks noChangeAspect="1" noChangeShapeType="1"/>
          </p:cNvSpPr>
          <p:nvPr/>
        </p:nvSpPr>
        <p:spPr bwMode="auto">
          <a:xfrm>
            <a:off x="7850188" y="1392238"/>
            <a:ext cx="3175"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4" name="Line 44"/>
          <p:cNvSpPr>
            <a:spLocks noChangeAspect="1" noChangeShapeType="1"/>
          </p:cNvSpPr>
          <p:nvPr/>
        </p:nvSpPr>
        <p:spPr bwMode="auto">
          <a:xfrm>
            <a:off x="8299450" y="1384300"/>
            <a:ext cx="3175" cy="4679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5" name="Rectangle 45"/>
          <p:cNvSpPr>
            <a:spLocks noChangeAspect="1" noChangeArrowheads="1"/>
          </p:cNvSpPr>
          <p:nvPr/>
        </p:nvSpPr>
        <p:spPr bwMode="auto">
          <a:xfrm>
            <a:off x="2227263" y="1479550"/>
            <a:ext cx="596900" cy="10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fontAlgn="base">
              <a:spcBef>
                <a:spcPct val="0"/>
              </a:spcBef>
              <a:spcAft>
                <a:spcPct val="0"/>
              </a:spcAft>
            </a:pPr>
            <a:r>
              <a:rPr lang="en-US" sz="700" b="1" smtClean="0">
                <a:solidFill>
                  <a:srgbClr val="000000"/>
                </a:solidFill>
              </a:rPr>
              <a:t>Calendar Year</a:t>
            </a:r>
          </a:p>
        </p:txBody>
      </p:sp>
      <p:sp>
        <p:nvSpPr>
          <p:cNvPr id="2211886" name="Rectangle 46"/>
          <p:cNvSpPr>
            <a:spLocks noChangeAspect="1" noChangeArrowheads="1"/>
          </p:cNvSpPr>
          <p:nvPr/>
        </p:nvSpPr>
        <p:spPr bwMode="auto">
          <a:xfrm>
            <a:off x="298450" y="2362200"/>
            <a:ext cx="2228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Architecture Studies</a:t>
            </a:r>
          </a:p>
          <a:p>
            <a:pPr fontAlgn="base">
              <a:spcBef>
                <a:spcPct val="0"/>
              </a:spcBef>
              <a:spcAft>
                <a:spcPct val="0"/>
              </a:spcAft>
            </a:pPr>
            <a:r>
              <a:rPr lang="en-US" sz="1400" smtClean="0">
                <a:solidFill>
                  <a:srgbClr val="000000"/>
                </a:solidFill>
              </a:rPr>
              <a:t>(12 x industry contracts)</a:t>
            </a:r>
            <a:endParaRPr lang="en-US" sz="3600" smtClean="0">
              <a:solidFill>
                <a:srgbClr val="000000"/>
              </a:solidFill>
              <a:latin typeface="Times New Roman" charset="0"/>
            </a:endParaRPr>
          </a:p>
        </p:txBody>
      </p:sp>
      <p:sp>
        <p:nvSpPr>
          <p:cNvPr id="2211887" name="Rectangle 47"/>
          <p:cNvSpPr>
            <a:spLocks noChangeArrowheads="1"/>
          </p:cNvSpPr>
          <p:nvPr/>
        </p:nvSpPr>
        <p:spPr bwMode="auto">
          <a:xfrm>
            <a:off x="3763963" y="2476500"/>
            <a:ext cx="463550" cy="255588"/>
          </a:xfrm>
          <a:prstGeom prst="rect">
            <a:avLst/>
          </a:prstGeom>
          <a:solidFill>
            <a:srgbClr val="FF9900"/>
          </a:solidFill>
          <a:ln w="0">
            <a:solidFill>
              <a:srgbClr val="000000"/>
            </a:solidFill>
            <a:miter lim="800000"/>
            <a:headEnd/>
            <a:tailEnd/>
          </a:ln>
        </p:spPr>
        <p:txBody>
          <a:bodyPr/>
          <a:lstStyle/>
          <a:p>
            <a:pPr fontAlgn="base">
              <a:spcBef>
                <a:spcPct val="0"/>
              </a:spcBef>
              <a:spcAft>
                <a:spcPct val="0"/>
              </a:spcAft>
            </a:pPr>
            <a:endParaRPr lang="en-US" sz="1200" smtClean="0">
              <a:solidFill>
                <a:srgbClr val="000000"/>
              </a:solidFill>
            </a:endParaRPr>
          </a:p>
        </p:txBody>
      </p:sp>
      <p:sp>
        <p:nvSpPr>
          <p:cNvPr id="2211888" name="Line 48"/>
          <p:cNvSpPr>
            <a:spLocks noChangeShapeType="1"/>
          </p:cNvSpPr>
          <p:nvPr/>
        </p:nvSpPr>
        <p:spPr bwMode="auto">
          <a:xfrm flipH="1">
            <a:off x="304800" y="1600200"/>
            <a:ext cx="8443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9" name="Line 49"/>
          <p:cNvSpPr>
            <a:spLocks noChangeShapeType="1"/>
          </p:cNvSpPr>
          <p:nvPr/>
        </p:nvSpPr>
        <p:spPr bwMode="auto">
          <a:xfrm>
            <a:off x="2898775" y="1371600"/>
            <a:ext cx="0" cy="4621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0" name="Rectangle 50"/>
          <p:cNvSpPr>
            <a:spLocks noChangeAspect="1" noChangeArrowheads="1"/>
          </p:cNvSpPr>
          <p:nvPr/>
        </p:nvSpPr>
        <p:spPr bwMode="auto">
          <a:xfrm>
            <a:off x="300038" y="1708150"/>
            <a:ext cx="1914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smtClean="0">
                <a:solidFill>
                  <a:srgbClr val="000000"/>
                </a:solidFill>
              </a:rPr>
              <a:t>Instrument Contracts</a:t>
            </a:r>
          </a:p>
          <a:p>
            <a:pPr fontAlgn="base">
              <a:spcBef>
                <a:spcPct val="0"/>
              </a:spcBef>
              <a:spcAft>
                <a:spcPct val="0"/>
              </a:spcAft>
            </a:pPr>
            <a:r>
              <a:rPr lang="en-US" sz="1400" u="sng" smtClean="0">
                <a:solidFill>
                  <a:srgbClr val="000000"/>
                </a:solidFill>
              </a:rPr>
              <a:t>(</a:t>
            </a:r>
            <a:r>
              <a:rPr lang="en-US" sz="1400" smtClean="0">
                <a:solidFill>
                  <a:srgbClr val="000000"/>
                </a:solidFill>
              </a:rPr>
              <a:t>NASA/GSFC contracts)</a:t>
            </a:r>
            <a:endParaRPr lang="en-US" sz="3600" smtClean="0">
              <a:solidFill>
                <a:srgbClr val="000000"/>
              </a:solidFill>
              <a:latin typeface="Times New Roman" charset="0"/>
            </a:endParaRPr>
          </a:p>
        </p:txBody>
      </p:sp>
      <p:sp>
        <p:nvSpPr>
          <p:cNvPr id="2211891" name="Rectangle 51"/>
          <p:cNvSpPr>
            <a:spLocks noChangeArrowheads="1"/>
          </p:cNvSpPr>
          <p:nvPr/>
        </p:nvSpPr>
        <p:spPr bwMode="auto">
          <a:xfrm>
            <a:off x="2762250" y="1784350"/>
            <a:ext cx="2647950" cy="349250"/>
          </a:xfrm>
          <a:prstGeom prst="rect">
            <a:avLst/>
          </a:prstGeom>
          <a:solidFill>
            <a:schemeClr val="bg2"/>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fontAlgn="base">
              <a:spcBef>
                <a:spcPct val="0"/>
              </a:spcBef>
              <a:spcAft>
                <a:spcPct val="0"/>
              </a:spcAft>
            </a:pPr>
            <a:r>
              <a:rPr lang="en-US" sz="1400" smtClean="0">
                <a:solidFill>
                  <a:srgbClr val="FFFFFF"/>
                </a:solidFill>
              </a:rPr>
              <a:t>ABI, HES, SIS, SEISS, GLM</a:t>
            </a:r>
          </a:p>
        </p:txBody>
      </p:sp>
      <p:sp>
        <p:nvSpPr>
          <p:cNvPr id="2211892" name="Rectangle 52"/>
          <p:cNvSpPr>
            <a:spLocks noChangeArrowheads="1"/>
          </p:cNvSpPr>
          <p:nvPr/>
        </p:nvSpPr>
        <p:spPr bwMode="auto">
          <a:xfrm>
            <a:off x="6626225" y="2252663"/>
            <a:ext cx="1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mtClean="0">
              <a:solidFill>
                <a:srgbClr val="000000"/>
              </a:solidFill>
              <a:latin typeface="Times New Roman" charset="0"/>
            </a:endParaRPr>
          </a:p>
        </p:txBody>
      </p:sp>
      <p:sp>
        <p:nvSpPr>
          <p:cNvPr id="2211893" name="Rectangle 53"/>
          <p:cNvSpPr>
            <a:spLocks noChangeArrowheads="1"/>
          </p:cNvSpPr>
          <p:nvPr/>
        </p:nvSpPr>
        <p:spPr bwMode="auto">
          <a:xfrm>
            <a:off x="3622675" y="2032000"/>
            <a:ext cx="5318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4" name="Rectangle 54"/>
          <p:cNvSpPr>
            <a:spLocks noChangeArrowheads="1"/>
          </p:cNvSpPr>
          <p:nvPr/>
        </p:nvSpPr>
        <p:spPr bwMode="auto">
          <a:xfrm>
            <a:off x="7500938" y="1819275"/>
            <a:ext cx="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z="2000" smtClean="0">
              <a:solidFill>
                <a:srgbClr val="000000"/>
              </a:solidFill>
              <a:latin typeface="Times New Roman" charset="0"/>
            </a:endParaRPr>
          </a:p>
        </p:txBody>
      </p:sp>
      <p:sp>
        <p:nvSpPr>
          <p:cNvPr id="2211895" name="AutoShape 55"/>
          <p:cNvSpPr>
            <a:spLocks noChangeArrowheads="1"/>
          </p:cNvSpPr>
          <p:nvPr/>
        </p:nvSpPr>
        <p:spPr bwMode="auto">
          <a:xfrm>
            <a:off x="5316538" y="1784350"/>
            <a:ext cx="306387" cy="3781425"/>
          </a:xfrm>
          <a:prstGeom prst="downArrow">
            <a:avLst>
              <a:gd name="adj1" fmla="val 46500"/>
              <a:gd name="adj2" fmla="val 237812"/>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6" name="Rectangle 56"/>
          <p:cNvSpPr>
            <a:spLocks noChangeArrowheads="1"/>
          </p:cNvSpPr>
          <p:nvPr/>
        </p:nvSpPr>
        <p:spPr bwMode="auto">
          <a:xfrm>
            <a:off x="4856163" y="4500563"/>
            <a:ext cx="336550" cy="173037"/>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7" name="Rectangle 57"/>
          <p:cNvSpPr>
            <a:spLocks noChangeAspect="1" noChangeArrowheads="1"/>
          </p:cNvSpPr>
          <p:nvPr/>
        </p:nvSpPr>
        <p:spPr bwMode="auto">
          <a:xfrm>
            <a:off x="327025" y="4495800"/>
            <a:ext cx="28908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Acquisition RFP Preparation</a:t>
            </a:r>
          </a:p>
          <a:p>
            <a:pPr fontAlgn="base">
              <a:spcBef>
                <a:spcPct val="0"/>
              </a:spcBef>
              <a:spcAft>
                <a:spcPct val="0"/>
              </a:spcAft>
            </a:pPr>
            <a:endParaRPr lang="en-US" sz="1400" u="sng" smtClean="0">
              <a:solidFill>
                <a:srgbClr val="000000"/>
              </a:solidFill>
            </a:endParaRPr>
          </a:p>
          <a:p>
            <a:pPr fontAlgn="base">
              <a:spcBef>
                <a:spcPct val="0"/>
              </a:spcBef>
              <a:spcAft>
                <a:spcPct val="0"/>
              </a:spcAft>
            </a:pPr>
            <a:r>
              <a:rPr lang="en-US" sz="1400" u="sng" smtClean="0">
                <a:solidFill>
                  <a:srgbClr val="000000"/>
                </a:solidFill>
              </a:rPr>
              <a:t>System Acquisition Source Selection</a:t>
            </a:r>
            <a:endParaRPr lang="en-US" sz="3200" smtClean="0">
              <a:solidFill>
                <a:srgbClr val="000000"/>
              </a:solidFill>
              <a:latin typeface="Times New Roman" charset="0"/>
            </a:endParaRPr>
          </a:p>
        </p:txBody>
      </p:sp>
      <p:sp>
        <p:nvSpPr>
          <p:cNvPr id="2211898" name="Rectangle 58"/>
          <p:cNvSpPr>
            <a:spLocks noChangeArrowheads="1"/>
          </p:cNvSpPr>
          <p:nvPr/>
        </p:nvSpPr>
        <p:spPr bwMode="auto">
          <a:xfrm>
            <a:off x="5194300" y="4935538"/>
            <a:ext cx="220663" cy="173037"/>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9" name="Rectangle 59"/>
          <p:cNvSpPr>
            <a:spLocks noChangeAspect="1" noChangeArrowheads="1"/>
          </p:cNvSpPr>
          <p:nvPr/>
        </p:nvSpPr>
        <p:spPr bwMode="auto">
          <a:xfrm>
            <a:off x="319088" y="3870325"/>
            <a:ext cx="25447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smtClean="0">
                <a:solidFill>
                  <a:srgbClr val="000000"/>
                </a:solidFill>
              </a:rPr>
              <a:t>Program Definition and Risk Reduction (PDRR)</a:t>
            </a:r>
            <a:endParaRPr lang="en-US" sz="3600" smtClean="0">
              <a:solidFill>
                <a:srgbClr val="000000"/>
              </a:solidFill>
              <a:latin typeface="Times New Roman" charset="0"/>
            </a:endParaRPr>
          </a:p>
        </p:txBody>
      </p:sp>
      <p:grpSp>
        <p:nvGrpSpPr>
          <p:cNvPr id="2211900" name="Group 60"/>
          <p:cNvGrpSpPr>
            <a:grpSpLocks/>
          </p:cNvGrpSpPr>
          <p:nvPr/>
        </p:nvGrpSpPr>
        <p:grpSpPr bwMode="auto">
          <a:xfrm>
            <a:off x="4587875" y="3916363"/>
            <a:ext cx="754063" cy="331787"/>
            <a:chOff x="2857" y="2676"/>
            <a:chExt cx="325" cy="209"/>
          </a:xfrm>
        </p:grpSpPr>
        <p:sp>
          <p:nvSpPr>
            <p:cNvPr id="2211901" name="Rectangle 61"/>
            <p:cNvSpPr>
              <a:spLocks noChangeAspect="1" noChangeArrowheads="1"/>
            </p:cNvSpPr>
            <p:nvPr/>
          </p:nvSpPr>
          <p:spPr bwMode="auto">
            <a:xfrm>
              <a:off x="2857" y="2676"/>
              <a:ext cx="325" cy="209"/>
            </a:xfrm>
            <a:prstGeom prst="rect">
              <a:avLst/>
            </a:prstGeom>
            <a:solidFill>
              <a:srgbClr val="008080"/>
            </a:solidFill>
            <a:ln w="0">
              <a:solidFill>
                <a:srgbClr val="000000"/>
              </a:solidFill>
              <a:miter lim="800000"/>
              <a:headEnd/>
              <a:tailEnd/>
            </a:ln>
          </p:spPr>
          <p:txBody>
            <a:bodyPr/>
            <a:lstStyle/>
            <a:p>
              <a:pPr fontAlgn="base">
                <a:spcBef>
                  <a:spcPct val="0"/>
                </a:spcBef>
                <a:spcAft>
                  <a:spcPct val="0"/>
                </a:spcAft>
              </a:pPr>
              <a:endParaRPr lang="en-US" sz="1200" smtClean="0">
                <a:solidFill>
                  <a:srgbClr val="FFFFFF"/>
                </a:solidFill>
              </a:endParaRPr>
            </a:p>
          </p:txBody>
        </p:sp>
        <p:sp>
          <p:nvSpPr>
            <p:cNvPr id="2211902" name="Text Box 62"/>
            <p:cNvSpPr txBox="1">
              <a:spLocks noChangeArrowheads="1"/>
            </p:cNvSpPr>
            <p:nvPr/>
          </p:nvSpPr>
          <p:spPr bwMode="auto">
            <a:xfrm>
              <a:off x="2890" y="2695"/>
              <a:ext cx="265" cy="17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smtClean="0">
                  <a:solidFill>
                    <a:srgbClr val="FFFFFF"/>
                  </a:solidFill>
                </a:rPr>
                <a:t>PDRR</a:t>
              </a:r>
            </a:p>
          </p:txBody>
        </p:sp>
      </p:grpSp>
      <p:sp>
        <p:nvSpPr>
          <p:cNvPr id="2211903" name="Rectangle 63"/>
          <p:cNvSpPr>
            <a:spLocks noChangeAspect="1" noChangeArrowheads="1"/>
          </p:cNvSpPr>
          <p:nvPr/>
        </p:nvSpPr>
        <p:spPr bwMode="auto">
          <a:xfrm>
            <a:off x="325438" y="5362575"/>
            <a:ext cx="2584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Acquisition &amp; Operations</a:t>
            </a:r>
            <a:endParaRPr lang="en-US" sz="1200" smtClean="0">
              <a:solidFill>
                <a:srgbClr val="000000"/>
              </a:solidFill>
            </a:endParaRPr>
          </a:p>
        </p:txBody>
      </p:sp>
      <p:grpSp>
        <p:nvGrpSpPr>
          <p:cNvPr id="2211904" name="Group 64"/>
          <p:cNvGrpSpPr>
            <a:grpSpLocks/>
          </p:cNvGrpSpPr>
          <p:nvPr/>
        </p:nvGrpSpPr>
        <p:grpSpPr bwMode="auto">
          <a:xfrm>
            <a:off x="5434013" y="5232400"/>
            <a:ext cx="3328987" cy="369888"/>
            <a:chOff x="3343" y="3694"/>
            <a:chExt cx="2172" cy="255"/>
          </a:xfrm>
        </p:grpSpPr>
        <p:sp>
          <p:nvSpPr>
            <p:cNvPr id="2211905" name="Rectangle 65"/>
            <p:cNvSpPr>
              <a:spLocks noChangeArrowheads="1"/>
            </p:cNvSpPr>
            <p:nvPr/>
          </p:nvSpPr>
          <p:spPr bwMode="auto">
            <a:xfrm>
              <a:off x="3343" y="3694"/>
              <a:ext cx="2172" cy="25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mtClean="0">
                <a:solidFill>
                  <a:srgbClr val="FFFFFF"/>
                </a:solidFill>
              </a:endParaRPr>
            </a:p>
          </p:txBody>
        </p:sp>
        <p:sp>
          <p:nvSpPr>
            <p:cNvPr id="2211906" name="Text Box 66"/>
            <p:cNvSpPr txBox="1">
              <a:spLocks noChangeArrowheads="1"/>
            </p:cNvSpPr>
            <p:nvPr/>
          </p:nvSpPr>
          <p:spPr bwMode="auto">
            <a:xfrm>
              <a:off x="3529" y="3712"/>
              <a:ext cx="1696" cy="18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smtClean="0">
                  <a:solidFill>
                    <a:srgbClr val="FFFFFF"/>
                  </a:solidFill>
                </a:rPr>
                <a:t>System Acquisition &amp; Operations</a:t>
              </a:r>
            </a:p>
          </p:txBody>
        </p:sp>
      </p:grpSp>
      <p:sp>
        <p:nvSpPr>
          <p:cNvPr id="2211907" name="Rectangle 67"/>
          <p:cNvSpPr>
            <a:spLocks noChangeArrowheads="1"/>
          </p:cNvSpPr>
          <p:nvPr/>
        </p:nvSpPr>
        <p:spPr bwMode="auto">
          <a:xfrm>
            <a:off x="3979863" y="2971800"/>
            <a:ext cx="331787" cy="18415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08" name="Rectangle 68"/>
          <p:cNvSpPr>
            <a:spLocks noChangeArrowheads="1"/>
          </p:cNvSpPr>
          <p:nvPr/>
        </p:nvSpPr>
        <p:spPr bwMode="auto">
          <a:xfrm>
            <a:off x="4375150" y="3413125"/>
            <a:ext cx="188913" cy="196850"/>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09" name="AutoShape 69"/>
          <p:cNvSpPr>
            <a:spLocks noChangeArrowheads="1"/>
          </p:cNvSpPr>
          <p:nvPr/>
        </p:nvSpPr>
        <p:spPr bwMode="auto">
          <a:xfrm>
            <a:off x="4165600" y="3228975"/>
            <a:ext cx="136525" cy="201613"/>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0" name="Text Box 70"/>
          <p:cNvSpPr txBox="1">
            <a:spLocks noChangeArrowheads="1"/>
          </p:cNvSpPr>
          <p:nvPr/>
        </p:nvSpPr>
        <p:spPr bwMode="auto">
          <a:xfrm>
            <a:off x="2530475" y="3197225"/>
            <a:ext cx="1657350" cy="2603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100" i="1" smtClean="0">
                <a:solidFill>
                  <a:srgbClr val="FF0000"/>
                </a:solidFill>
              </a:rPr>
              <a:t>Industry Announcement</a:t>
            </a:r>
          </a:p>
        </p:txBody>
      </p:sp>
      <p:sp>
        <p:nvSpPr>
          <p:cNvPr id="2211911" name="Rectangle 71"/>
          <p:cNvSpPr>
            <a:spLocks noChangeAspect="1" noChangeArrowheads="1"/>
          </p:cNvSpPr>
          <p:nvPr/>
        </p:nvSpPr>
        <p:spPr bwMode="auto">
          <a:xfrm>
            <a:off x="290513" y="2971800"/>
            <a:ext cx="18954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PDRR RFP Preparation</a:t>
            </a:r>
          </a:p>
          <a:p>
            <a:pPr fontAlgn="base">
              <a:spcBef>
                <a:spcPct val="0"/>
              </a:spcBef>
              <a:spcAft>
                <a:spcPct val="0"/>
              </a:spcAft>
            </a:pPr>
            <a:endParaRPr lang="en-US" sz="1400" u="sng" smtClean="0">
              <a:solidFill>
                <a:srgbClr val="000000"/>
              </a:solidFill>
            </a:endParaRPr>
          </a:p>
          <a:p>
            <a:pPr fontAlgn="base">
              <a:spcBef>
                <a:spcPct val="0"/>
              </a:spcBef>
              <a:spcAft>
                <a:spcPct val="0"/>
              </a:spcAft>
            </a:pPr>
            <a:r>
              <a:rPr lang="en-US" sz="1400" u="sng" smtClean="0">
                <a:solidFill>
                  <a:srgbClr val="000000"/>
                </a:solidFill>
              </a:rPr>
              <a:t>PDRR Source Selection</a:t>
            </a:r>
            <a:endParaRPr lang="en-US" sz="3200" smtClean="0">
              <a:solidFill>
                <a:srgbClr val="000000"/>
              </a:solidFill>
              <a:latin typeface="Times New Roman" charset="0"/>
            </a:endParaRPr>
          </a:p>
        </p:txBody>
      </p:sp>
      <p:sp>
        <p:nvSpPr>
          <p:cNvPr id="2211912" name="Text Box 72"/>
          <p:cNvSpPr txBox="1">
            <a:spLocks noChangeArrowheads="1"/>
          </p:cNvSpPr>
          <p:nvPr/>
        </p:nvSpPr>
        <p:spPr bwMode="auto">
          <a:xfrm>
            <a:off x="5562600" y="1752600"/>
            <a:ext cx="29432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Instrument contracts on-going</a:t>
            </a:r>
          </a:p>
        </p:txBody>
      </p:sp>
      <p:sp>
        <p:nvSpPr>
          <p:cNvPr id="2211913" name="Text Box 73"/>
          <p:cNvSpPr txBox="1">
            <a:spLocks noChangeArrowheads="1"/>
          </p:cNvSpPr>
          <p:nvPr/>
        </p:nvSpPr>
        <p:spPr bwMode="auto">
          <a:xfrm>
            <a:off x="5562600" y="2327275"/>
            <a:ext cx="29686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Architecture Studies Complete</a:t>
            </a:r>
          </a:p>
        </p:txBody>
      </p:sp>
      <p:sp>
        <p:nvSpPr>
          <p:cNvPr id="2211914" name="Line 74"/>
          <p:cNvSpPr>
            <a:spLocks noChangeShapeType="1"/>
          </p:cNvSpPr>
          <p:nvPr/>
        </p:nvSpPr>
        <p:spPr bwMode="auto">
          <a:xfrm>
            <a:off x="4203700" y="1617663"/>
            <a:ext cx="7938" cy="446405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5" name="Text Box 75"/>
          <p:cNvSpPr txBox="1">
            <a:spLocks noChangeArrowheads="1"/>
          </p:cNvSpPr>
          <p:nvPr/>
        </p:nvSpPr>
        <p:spPr bwMode="auto">
          <a:xfrm>
            <a:off x="5562600" y="2927350"/>
            <a:ext cx="287337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PDRR preparations underway</a:t>
            </a:r>
          </a:p>
        </p:txBody>
      </p:sp>
      <p:sp>
        <p:nvSpPr>
          <p:cNvPr id="2211916" name="Freeform 76"/>
          <p:cNvSpPr>
            <a:spLocks noChangeAspect="1"/>
          </p:cNvSpPr>
          <p:nvPr/>
        </p:nvSpPr>
        <p:spPr bwMode="auto">
          <a:xfrm>
            <a:off x="7593013" y="5791200"/>
            <a:ext cx="174625" cy="168275"/>
          </a:xfrm>
          <a:custGeom>
            <a:avLst/>
            <a:gdLst>
              <a:gd name="T0" fmla="*/ 67 w 133"/>
              <a:gd name="T1" fmla="*/ 0 h 133"/>
              <a:gd name="T2" fmla="*/ 0 w 133"/>
              <a:gd name="T3" fmla="*/ 133 h 133"/>
              <a:gd name="T4" fmla="*/ 133 w 133"/>
              <a:gd name="T5" fmla="*/ 133 h 133"/>
              <a:gd name="T6" fmla="*/ 67 w 133"/>
              <a:gd name="T7" fmla="*/ 0 h 133"/>
            </a:gdLst>
            <a:ahLst/>
            <a:cxnLst>
              <a:cxn ang="0">
                <a:pos x="T0" y="T1"/>
              </a:cxn>
              <a:cxn ang="0">
                <a:pos x="T2" y="T3"/>
              </a:cxn>
              <a:cxn ang="0">
                <a:pos x="T4" y="T5"/>
              </a:cxn>
              <a:cxn ang="0">
                <a:pos x="T6" y="T7"/>
              </a:cxn>
            </a:cxnLst>
            <a:rect l="0" t="0" r="r" b="b"/>
            <a:pathLst>
              <a:path w="133" h="133">
                <a:moveTo>
                  <a:pt x="67" y="0"/>
                </a:moveTo>
                <a:lnTo>
                  <a:pt x="0" y="133"/>
                </a:lnTo>
                <a:lnTo>
                  <a:pt x="133" y="133"/>
                </a:lnTo>
                <a:lnTo>
                  <a:pt x="67" y="0"/>
                </a:lnTo>
                <a:close/>
              </a:path>
            </a:pathLst>
          </a:custGeom>
          <a:solidFill>
            <a:srgbClr val="0000FF"/>
          </a:solidFill>
          <a:ln w="0">
            <a:solidFill>
              <a:srgbClr val="000000"/>
            </a:solidFill>
            <a:prstDash val="solid"/>
            <a:round/>
            <a:headEnd/>
            <a:tailEnd/>
          </a:ln>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7" name="Rectangle 77"/>
          <p:cNvSpPr>
            <a:spLocks noChangeAspect="1" noChangeArrowheads="1"/>
          </p:cNvSpPr>
          <p:nvPr/>
        </p:nvSpPr>
        <p:spPr bwMode="auto">
          <a:xfrm>
            <a:off x="333375" y="5730875"/>
            <a:ext cx="5810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Launch</a:t>
            </a:r>
            <a:endParaRPr lang="en-US" sz="1200" smtClean="0">
              <a:solidFill>
                <a:srgbClr val="000000"/>
              </a:solidFill>
            </a:endParaRPr>
          </a:p>
        </p:txBody>
      </p:sp>
      <p:sp>
        <p:nvSpPr>
          <p:cNvPr id="2211918" name="AutoShape 78"/>
          <p:cNvSpPr>
            <a:spLocks/>
          </p:cNvSpPr>
          <p:nvPr/>
        </p:nvSpPr>
        <p:spPr bwMode="auto">
          <a:xfrm>
            <a:off x="5524500" y="3695700"/>
            <a:ext cx="333375" cy="1485900"/>
          </a:xfrm>
          <a:prstGeom prst="rightBrace">
            <a:avLst>
              <a:gd name="adj1" fmla="val 37143"/>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9" name="Text Box 79"/>
          <p:cNvSpPr txBox="1">
            <a:spLocks noChangeArrowheads="1"/>
          </p:cNvSpPr>
          <p:nvPr/>
        </p:nvSpPr>
        <p:spPr bwMode="auto">
          <a:xfrm>
            <a:off x="5865813" y="4022725"/>
            <a:ext cx="2779712" cy="777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500" b="1" smtClean="0">
                <a:solidFill>
                  <a:srgbClr val="000000"/>
                </a:solidFill>
              </a:rPr>
              <a:t>Instrument development responsibility transitioned to prime contractor</a:t>
            </a:r>
          </a:p>
        </p:txBody>
      </p:sp>
      <p:pic>
        <p:nvPicPr>
          <p:cNvPr id="2211920" name="Picture 80"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2211921" name="Picture 81"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6808619" y="6172200"/>
            <a:ext cx="1954381" cy="369332"/>
          </a:xfrm>
          <a:prstGeom prst="rect">
            <a:avLst/>
          </a:prstGeom>
          <a:solidFill>
            <a:srgbClr val="FFFF00"/>
          </a:solidFill>
        </p:spPr>
        <p:txBody>
          <a:bodyPr wrap="none" rtlCol="0">
            <a:spAutoFit/>
          </a:bodyPr>
          <a:lstStyle/>
          <a:p>
            <a:r>
              <a:rPr lang="en-US" dirty="0" smtClean="0"/>
              <a:t>2012 launch date</a:t>
            </a:r>
            <a:endParaRPr lang="en-US" dirty="0"/>
          </a:p>
        </p:txBody>
      </p:sp>
    </p:spTree>
    <p:extLst>
      <p:ext uri="{BB962C8B-B14F-4D97-AF65-F5344CB8AC3E}">
        <p14:creationId xmlns:p14="http://schemas.microsoft.com/office/powerpoint/2010/main" val="3838381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4</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GOES-8/12</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1994</a:t>
            </a:r>
          </a:p>
          <a:p>
            <a:pPr eaLnBrk="1" fontAlgn="base" hangingPunct="1">
              <a:spcBef>
                <a:spcPct val="0"/>
              </a:spcBef>
              <a:spcAft>
                <a:spcPct val="0"/>
              </a:spcAft>
            </a:pPr>
            <a:r>
              <a:rPr lang="en-US" sz="1400" b="1">
                <a:solidFill>
                  <a:srgbClr val="333399"/>
                </a:solidFill>
              </a:rPr>
              <a:t>1995</a:t>
            </a:r>
          </a:p>
          <a:p>
            <a:pPr eaLnBrk="1" fontAlgn="base" hangingPunct="1">
              <a:spcBef>
                <a:spcPct val="0"/>
              </a:spcBef>
              <a:spcAft>
                <a:spcPct val="0"/>
              </a:spcAft>
            </a:pPr>
            <a:r>
              <a:rPr lang="en-US" sz="1400" b="1">
                <a:solidFill>
                  <a:srgbClr val="333399"/>
                </a:solidFill>
              </a:rPr>
              <a:t>1997</a:t>
            </a:r>
          </a:p>
          <a:p>
            <a:pPr eaLnBrk="1" fontAlgn="base" hangingPunct="1">
              <a:spcBef>
                <a:spcPct val="0"/>
              </a:spcBef>
              <a:spcAft>
                <a:spcPct val="0"/>
              </a:spcAft>
            </a:pPr>
            <a:r>
              <a:rPr lang="en-US" sz="1400" b="1">
                <a:solidFill>
                  <a:srgbClr val="333399"/>
                </a:solidFill>
              </a:rPr>
              <a:t>2000</a:t>
            </a:r>
          </a:p>
          <a:p>
            <a:pPr eaLnBrk="1" fontAlgn="base" hangingPunct="1">
              <a:spcBef>
                <a:spcPct val="0"/>
              </a:spcBef>
              <a:spcAft>
                <a:spcPct val="0"/>
              </a:spcAft>
            </a:pPr>
            <a:r>
              <a:rPr lang="en-US" sz="1400" b="1">
                <a:solidFill>
                  <a:srgbClr val="333399"/>
                </a:solidFill>
              </a:rPr>
              <a:t>2001</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3-axis stabilized.</a:t>
            </a:r>
          </a:p>
          <a:p>
            <a:pPr eaLnBrk="1" fontAlgn="base" hangingPunct="1">
              <a:spcBef>
                <a:spcPct val="0"/>
              </a:spcBef>
              <a:spcAft>
                <a:spcPct val="0"/>
              </a:spcAft>
            </a:pPr>
            <a:r>
              <a:rPr lang="en-US" sz="1400" b="1">
                <a:solidFill>
                  <a:srgbClr val="333399"/>
                </a:solidFill>
              </a:rPr>
              <a:t>Imager Bands: 4 IR; 1 visible.</a:t>
            </a:r>
          </a:p>
          <a:p>
            <a:pPr eaLnBrk="1" fontAlgn="base" hangingPunct="1">
              <a:spcBef>
                <a:spcPct val="0"/>
              </a:spcBef>
              <a:spcAft>
                <a:spcPct val="0"/>
              </a:spcAft>
            </a:pPr>
            <a:r>
              <a:rPr lang="en-US" sz="1400" b="1">
                <a:solidFill>
                  <a:srgbClr val="333399"/>
                </a:solidFill>
              </a:rPr>
              <a:t>Operational  Sounder	 </a:t>
            </a:r>
          </a:p>
          <a:p>
            <a:pPr eaLnBrk="1" fontAlgn="base" hangingPunct="1">
              <a:spcBef>
                <a:spcPct val="0"/>
              </a:spcBef>
              <a:spcAft>
                <a:spcPct val="0"/>
              </a:spcAft>
            </a:pPr>
            <a:r>
              <a:rPr lang="en-US" sz="1400" b="1">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72402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GOES-R/S+</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Planned Launch</a:t>
            </a:r>
          </a:p>
          <a:p>
            <a:pPr eaLnBrk="1" fontAlgn="base" hangingPunct="1">
              <a:spcBef>
                <a:spcPct val="0"/>
              </a:spcBef>
              <a:spcAft>
                <a:spcPct val="0"/>
              </a:spcAft>
            </a:pPr>
            <a:r>
              <a:rPr lang="en-US" sz="1400" b="1" i="1">
                <a:solidFill>
                  <a:srgbClr val="333399"/>
                </a:solidFill>
              </a:rPr>
              <a:t>2015</a:t>
            </a:r>
          </a:p>
          <a:p>
            <a:pPr eaLnBrk="1" fontAlgn="base" hangingPunct="1">
              <a:spcBef>
                <a:spcPct val="0"/>
              </a:spcBef>
              <a:spcAft>
                <a:spcPct val="0"/>
              </a:spcAft>
            </a:pPr>
            <a:r>
              <a:rPr lang="en-US" sz="1400" b="1" i="1">
                <a:solidFill>
                  <a:srgbClr val="333399"/>
                </a:solidFill>
              </a:rPr>
              <a:t>2017</a:t>
            </a:r>
          </a:p>
          <a:p>
            <a:pPr eaLnBrk="1" fontAlgn="base" hangingPunct="1">
              <a:spcBef>
                <a:spcPct val="0"/>
              </a:spcBef>
              <a:spcAft>
                <a:spcPct val="0"/>
              </a:spcAft>
            </a:pPr>
            <a:r>
              <a:rPr lang="en-US" sz="1400" b="1" i="1">
                <a:solidFill>
                  <a:srgbClr val="333399"/>
                </a:solidFill>
              </a:rPr>
              <a:t>2020</a:t>
            </a:r>
          </a:p>
          <a:p>
            <a:pPr eaLnBrk="1" fontAlgn="base" hangingPunct="1">
              <a:spcBef>
                <a:spcPct val="0"/>
              </a:spcBef>
              <a:spcAft>
                <a:spcPct val="0"/>
              </a:spcAft>
            </a:pPr>
            <a:r>
              <a:rPr lang="en-US" sz="1400" b="1" i="1">
                <a:solidFill>
                  <a:srgbClr val="333399"/>
                </a:solidFill>
              </a:rPr>
              <a:t>2025</a:t>
            </a:r>
          </a:p>
          <a:p>
            <a:pPr eaLnBrk="1" fontAlgn="base" hangingPunct="1">
              <a:spcBef>
                <a:spcPct val="0"/>
              </a:spcBef>
              <a:spcAft>
                <a:spcPct val="0"/>
              </a:spcAft>
            </a:pPr>
            <a:endParaRPr lang="en-US" sz="1400" b="1" i="1">
              <a:solidFill>
                <a:srgbClr val="333399"/>
              </a:solidFill>
            </a:endParaRPr>
          </a:p>
          <a:p>
            <a:pPr eaLnBrk="1" fontAlgn="base" hangingPunct="1">
              <a:spcBef>
                <a:spcPct val="0"/>
              </a:spcBef>
              <a:spcAft>
                <a:spcPct val="0"/>
              </a:spcAft>
            </a:pPr>
            <a:r>
              <a:rPr lang="en-US" sz="1400" b="1">
                <a:solidFill>
                  <a:srgbClr val="333399"/>
                </a:solidFill>
              </a:rPr>
              <a:t>Faster coverage.</a:t>
            </a:r>
          </a:p>
          <a:p>
            <a:pPr eaLnBrk="1" fontAlgn="base" hangingPunct="1">
              <a:spcBef>
                <a:spcPct val="0"/>
              </a:spcBef>
              <a:spcAft>
                <a:spcPct val="0"/>
              </a:spcAft>
            </a:pPr>
            <a:r>
              <a:rPr lang="en-US" sz="1400" b="1">
                <a:solidFill>
                  <a:srgbClr val="333399"/>
                </a:solidFill>
              </a:rPr>
              <a:t>16 Imager Bands.</a:t>
            </a:r>
          </a:p>
          <a:p>
            <a:pPr eaLnBrk="1" fontAlgn="base" hangingPunct="1">
              <a:spcBef>
                <a:spcPct val="0"/>
              </a:spcBef>
              <a:spcAft>
                <a:spcPct val="0"/>
              </a:spcAft>
            </a:pPr>
            <a:r>
              <a:rPr lang="en-US" sz="1400" b="1">
                <a:solidFill>
                  <a:srgbClr val="333399"/>
                </a:solidFill>
              </a:rPr>
              <a:t>Improved spatial.</a:t>
            </a:r>
          </a:p>
          <a:p>
            <a:pPr eaLnBrk="1" fontAlgn="base" hangingPunct="1">
              <a:spcBef>
                <a:spcPct val="0"/>
              </a:spcBef>
              <a:spcAft>
                <a:spcPct val="0"/>
              </a:spcAft>
            </a:pPr>
            <a:r>
              <a:rPr lang="en-US" sz="1400" b="1">
                <a:solidFill>
                  <a:srgbClr val="333399"/>
                </a:solidFill>
              </a:rPr>
              <a:t>No sounder.</a:t>
            </a:r>
          </a:p>
          <a:p>
            <a:pPr eaLnBrk="1" fontAlgn="base" hangingPunct="1">
              <a:spcBef>
                <a:spcPct val="0"/>
              </a:spcBef>
              <a:spcAft>
                <a:spcPct val="0"/>
              </a:spcAft>
            </a:pPr>
            <a:r>
              <a:rPr lang="en-US" sz="1400" b="1">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
        <p:nvSpPr>
          <p:cNvPr id="2" name="TextBox 1"/>
          <p:cNvSpPr txBox="1">
            <a:spLocks noChangeArrowheads="1"/>
          </p:cNvSpPr>
          <p:nvPr/>
        </p:nvSpPr>
        <p:spPr bwMode="auto">
          <a:xfrm>
            <a:off x="611188" y="5778500"/>
            <a:ext cx="769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000000"/>
                </a:solidFill>
              </a:rPr>
              <a:t>1G		2G	        3G		         4G	           5G</a:t>
            </a:r>
          </a:p>
        </p:txBody>
      </p:sp>
    </p:spTree>
    <p:extLst>
      <p:ext uri="{BB962C8B-B14F-4D97-AF65-F5344CB8AC3E}">
        <p14:creationId xmlns:p14="http://schemas.microsoft.com/office/powerpoint/2010/main" val="383029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76225" y="954088"/>
            <a:ext cx="8553450" cy="510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7" name="Rectangle 3"/>
          <p:cNvSpPr>
            <a:spLocks noChangeArrowheads="1"/>
          </p:cNvSpPr>
          <p:nvPr/>
        </p:nvSpPr>
        <p:spPr bwMode="auto">
          <a:xfrm>
            <a:off x="261938" y="1020763"/>
            <a:ext cx="8577262" cy="5026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8" name="Rectangle 4"/>
          <p:cNvSpPr>
            <a:spLocks noChangeArrowheads="1"/>
          </p:cNvSpPr>
          <p:nvPr/>
        </p:nvSpPr>
        <p:spPr bwMode="auto">
          <a:xfrm>
            <a:off x="6692900" y="6173788"/>
            <a:ext cx="22764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Satellite is operational beyond design life</a:t>
            </a:r>
            <a:endParaRPr lang="en-US" altLang="en-US" sz="1600" b="1" smtClean="0">
              <a:solidFill>
                <a:srgbClr val="000000"/>
              </a:solidFill>
            </a:endParaRPr>
          </a:p>
        </p:txBody>
      </p:sp>
      <p:sp>
        <p:nvSpPr>
          <p:cNvPr id="6149" name="Freeform 5"/>
          <p:cNvSpPr>
            <a:spLocks/>
          </p:cNvSpPr>
          <p:nvPr/>
        </p:nvSpPr>
        <p:spPr bwMode="auto">
          <a:xfrm>
            <a:off x="5649913" y="6237288"/>
            <a:ext cx="993775" cy="6350"/>
          </a:xfrm>
          <a:custGeom>
            <a:avLst/>
            <a:gdLst>
              <a:gd name="T0" fmla="*/ 0 w 626"/>
              <a:gd name="T1" fmla="*/ 0 h 4"/>
              <a:gd name="T2" fmla="*/ 626 w 626"/>
              <a:gd name="T3" fmla="*/ 4 h 4"/>
            </a:gdLst>
            <a:ahLst/>
            <a:cxnLst>
              <a:cxn ang="0">
                <a:pos x="T0" y="T1"/>
              </a:cxn>
              <a:cxn ang="0">
                <a:pos x="T2" y="T3"/>
              </a:cxn>
            </a:cxnLst>
            <a:rect l="0" t="0" r="r" b="b"/>
            <a:pathLst>
              <a:path w="626" h="4">
                <a:moveTo>
                  <a:pt x="0" y="0"/>
                </a:moveTo>
                <a:lnTo>
                  <a:pt x="626" y="4"/>
                </a:lnTo>
              </a:path>
            </a:pathLst>
          </a:custGeom>
          <a:noFill/>
          <a:ln w="57150">
            <a:solidFill>
              <a:srgbClr val="FF0000"/>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50" name="Rectangle 6" descr="Light upward diagonal"/>
          <p:cNvSpPr>
            <a:spLocks noChangeArrowheads="1"/>
          </p:cNvSpPr>
          <p:nvPr/>
        </p:nvSpPr>
        <p:spPr bwMode="auto">
          <a:xfrm>
            <a:off x="5651500" y="6415088"/>
            <a:ext cx="992188" cy="119062"/>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151" name="Rectangle 7"/>
          <p:cNvSpPr>
            <a:spLocks noChangeArrowheads="1"/>
          </p:cNvSpPr>
          <p:nvPr/>
        </p:nvSpPr>
        <p:spPr bwMode="auto">
          <a:xfrm>
            <a:off x="6692900" y="6383338"/>
            <a:ext cx="1289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On-orbit GOES storage</a:t>
            </a:r>
            <a:endParaRPr lang="en-US" altLang="en-US" sz="1600" b="1" smtClean="0">
              <a:solidFill>
                <a:srgbClr val="000000"/>
              </a:solidFill>
            </a:endParaRPr>
          </a:p>
        </p:txBody>
      </p:sp>
      <p:sp>
        <p:nvSpPr>
          <p:cNvPr id="6152" name="Rectangle 8"/>
          <p:cNvSpPr>
            <a:spLocks noChangeArrowheads="1"/>
          </p:cNvSpPr>
          <p:nvPr/>
        </p:nvSpPr>
        <p:spPr bwMode="auto">
          <a:xfrm>
            <a:off x="685800" y="0"/>
            <a:ext cx="7772400" cy="957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fontAlgn="base">
              <a:spcBef>
                <a:spcPct val="0"/>
              </a:spcBef>
              <a:spcAft>
                <a:spcPct val="0"/>
              </a:spcAft>
            </a:pPr>
            <a:endParaRPr lang="en-US" sz="2000" smtClean="0">
              <a:solidFill>
                <a:srgbClr val="000000"/>
              </a:solidFill>
            </a:endParaRPr>
          </a:p>
        </p:txBody>
      </p:sp>
      <p:sp>
        <p:nvSpPr>
          <p:cNvPr id="6153" name="Text Box 9"/>
          <p:cNvSpPr txBox="1">
            <a:spLocks noChangeArrowheads="1"/>
          </p:cNvSpPr>
          <p:nvPr/>
        </p:nvSpPr>
        <p:spPr bwMode="auto">
          <a:xfrm>
            <a:off x="327025" y="273050"/>
            <a:ext cx="8486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200" b="1" smtClean="0">
                <a:solidFill>
                  <a:srgbClr val="000000"/>
                </a:solidFill>
                <a:latin typeface="Arial Black" pitchFamily="34" charset="0"/>
              </a:rPr>
              <a:t>Continuity of GOES Operational Satellite Program</a:t>
            </a:r>
          </a:p>
          <a:p>
            <a:pPr algn="ctr" fontAlgn="base">
              <a:spcBef>
                <a:spcPct val="0"/>
              </a:spcBef>
              <a:spcAft>
                <a:spcPct val="0"/>
              </a:spcAft>
            </a:pPr>
            <a:endParaRPr lang="en-US" sz="2200" smtClean="0">
              <a:solidFill>
                <a:srgbClr val="000000"/>
              </a:solidFill>
              <a:latin typeface="Arial Black" pitchFamily="34" charset="0"/>
            </a:endParaRPr>
          </a:p>
        </p:txBody>
      </p:sp>
      <p:sp>
        <p:nvSpPr>
          <p:cNvPr id="6154" name="Line 10"/>
          <p:cNvSpPr>
            <a:spLocks noChangeShapeType="1"/>
          </p:cNvSpPr>
          <p:nvPr/>
        </p:nvSpPr>
        <p:spPr bwMode="auto">
          <a:xfrm>
            <a:off x="265113" y="966788"/>
            <a:ext cx="1587" cy="5110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5" name="Line 11"/>
          <p:cNvSpPr>
            <a:spLocks noChangeShapeType="1"/>
          </p:cNvSpPr>
          <p:nvPr/>
        </p:nvSpPr>
        <p:spPr bwMode="auto">
          <a:xfrm flipV="1">
            <a:off x="8847138" y="963613"/>
            <a:ext cx="1587" cy="5108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56" name="Group 12"/>
          <p:cNvGrpSpPr>
            <a:grpSpLocks/>
          </p:cNvGrpSpPr>
          <p:nvPr/>
        </p:nvGrpSpPr>
        <p:grpSpPr bwMode="auto">
          <a:xfrm>
            <a:off x="249238" y="976313"/>
            <a:ext cx="8605837" cy="222250"/>
            <a:chOff x="157" y="615"/>
            <a:chExt cx="5421" cy="140"/>
          </a:xfrm>
        </p:grpSpPr>
        <p:sp>
          <p:nvSpPr>
            <p:cNvPr id="6157" name="Line 13"/>
            <p:cNvSpPr>
              <a:spLocks noChangeShapeType="1"/>
            </p:cNvSpPr>
            <p:nvPr/>
          </p:nvSpPr>
          <p:spPr bwMode="auto">
            <a:xfrm flipV="1">
              <a:off x="178" y="752"/>
              <a:ext cx="540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8" name="Line 14"/>
            <p:cNvSpPr>
              <a:spLocks noChangeShapeType="1"/>
            </p:cNvSpPr>
            <p:nvPr/>
          </p:nvSpPr>
          <p:spPr bwMode="auto">
            <a:xfrm flipV="1">
              <a:off x="157" y="615"/>
              <a:ext cx="542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9" name="Rectangle 15"/>
            <p:cNvSpPr>
              <a:spLocks noChangeArrowheads="1"/>
            </p:cNvSpPr>
            <p:nvPr/>
          </p:nvSpPr>
          <p:spPr bwMode="auto">
            <a:xfrm>
              <a:off x="179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2009</a:t>
              </a:r>
              <a:endParaRPr lang="en-US" altLang="en-US" sz="1600" b="1" smtClean="0">
                <a:solidFill>
                  <a:srgbClr val="000000"/>
                </a:solidFill>
              </a:endParaRPr>
            </a:p>
          </p:txBody>
        </p:sp>
        <p:sp>
          <p:nvSpPr>
            <p:cNvPr id="6160" name="Rectangle 16"/>
            <p:cNvSpPr>
              <a:spLocks noChangeArrowheads="1"/>
            </p:cNvSpPr>
            <p:nvPr/>
          </p:nvSpPr>
          <p:spPr bwMode="auto">
            <a:xfrm>
              <a:off x="213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2010</a:t>
              </a:r>
              <a:endParaRPr lang="en-US" altLang="en-US" sz="1600" b="1" smtClean="0">
                <a:solidFill>
                  <a:srgbClr val="000000"/>
                </a:solidFill>
              </a:endParaRPr>
            </a:p>
          </p:txBody>
        </p:sp>
        <p:sp>
          <p:nvSpPr>
            <p:cNvPr id="6161" name="Rectangle 17"/>
            <p:cNvSpPr>
              <a:spLocks noChangeArrowheads="1"/>
            </p:cNvSpPr>
            <p:nvPr/>
          </p:nvSpPr>
          <p:spPr bwMode="auto">
            <a:xfrm>
              <a:off x="214"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2004</a:t>
              </a:r>
              <a:endParaRPr lang="en-US" altLang="en-US" sz="1600" b="1" smtClean="0">
                <a:solidFill>
                  <a:srgbClr val="000000"/>
                </a:solidFill>
              </a:endParaRPr>
            </a:p>
          </p:txBody>
        </p:sp>
        <p:sp>
          <p:nvSpPr>
            <p:cNvPr id="6162" name="Rectangle 18"/>
            <p:cNvSpPr>
              <a:spLocks noChangeArrowheads="1"/>
            </p:cNvSpPr>
            <p:nvPr/>
          </p:nvSpPr>
          <p:spPr bwMode="auto">
            <a:xfrm>
              <a:off x="51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2005</a:t>
              </a:r>
              <a:endParaRPr lang="en-US" altLang="en-US" sz="1600" b="1" smtClean="0">
                <a:solidFill>
                  <a:srgbClr val="000000"/>
                </a:solidFill>
              </a:endParaRPr>
            </a:p>
          </p:txBody>
        </p:sp>
        <p:sp>
          <p:nvSpPr>
            <p:cNvPr id="6163" name="Rectangle 19"/>
            <p:cNvSpPr>
              <a:spLocks noChangeArrowheads="1"/>
            </p:cNvSpPr>
            <p:nvPr/>
          </p:nvSpPr>
          <p:spPr bwMode="auto">
            <a:xfrm>
              <a:off x="81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2006</a:t>
              </a:r>
              <a:endParaRPr lang="en-US" altLang="en-US" sz="1600" b="1" smtClean="0">
                <a:solidFill>
                  <a:srgbClr val="000000"/>
                </a:solidFill>
              </a:endParaRPr>
            </a:p>
          </p:txBody>
        </p:sp>
        <p:sp>
          <p:nvSpPr>
            <p:cNvPr id="6164" name="Rectangle 20"/>
            <p:cNvSpPr>
              <a:spLocks noChangeArrowheads="1"/>
            </p:cNvSpPr>
            <p:nvPr/>
          </p:nvSpPr>
          <p:spPr bwMode="auto">
            <a:xfrm>
              <a:off x="113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2007</a:t>
              </a:r>
              <a:endParaRPr lang="en-US" altLang="en-US" sz="1600" b="1" smtClean="0">
                <a:solidFill>
                  <a:srgbClr val="000000"/>
                </a:solidFill>
              </a:endParaRPr>
            </a:p>
          </p:txBody>
        </p:sp>
        <p:sp>
          <p:nvSpPr>
            <p:cNvPr id="6165" name="Rectangle 21"/>
            <p:cNvSpPr>
              <a:spLocks noChangeArrowheads="1"/>
            </p:cNvSpPr>
            <p:nvPr/>
          </p:nvSpPr>
          <p:spPr bwMode="auto">
            <a:xfrm>
              <a:off x="14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2008</a:t>
              </a:r>
              <a:endParaRPr lang="en-US" altLang="en-US" sz="1600" b="1" smtClean="0">
                <a:solidFill>
                  <a:srgbClr val="000000"/>
                </a:solidFill>
              </a:endParaRPr>
            </a:p>
          </p:txBody>
        </p:sp>
        <p:sp>
          <p:nvSpPr>
            <p:cNvPr id="6166" name="Rectangle 22"/>
            <p:cNvSpPr>
              <a:spLocks noChangeArrowheads="1"/>
            </p:cNvSpPr>
            <p:nvPr/>
          </p:nvSpPr>
          <p:spPr bwMode="auto">
            <a:xfrm>
              <a:off x="2461"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2011</a:t>
              </a:r>
              <a:endParaRPr lang="en-US" altLang="en-US" sz="1600" b="1" smtClean="0">
                <a:solidFill>
                  <a:srgbClr val="000000"/>
                </a:solidFill>
              </a:endParaRPr>
            </a:p>
          </p:txBody>
        </p:sp>
        <p:sp>
          <p:nvSpPr>
            <p:cNvPr id="6167" name="Rectangle 23"/>
            <p:cNvSpPr>
              <a:spLocks noChangeArrowheads="1"/>
            </p:cNvSpPr>
            <p:nvPr/>
          </p:nvSpPr>
          <p:spPr bwMode="auto">
            <a:xfrm>
              <a:off x="2779"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2012</a:t>
              </a:r>
              <a:endParaRPr lang="en-US" altLang="en-US" sz="1600" b="1" smtClean="0">
                <a:solidFill>
                  <a:srgbClr val="000000"/>
                </a:solidFill>
              </a:endParaRPr>
            </a:p>
          </p:txBody>
        </p:sp>
        <p:sp>
          <p:nvSpPr>
            <p:cNvPr id="6168" name="Rectangle 24"/>
            <p:cNvSpPr>
              <a:spLocks noChangeArrowheads="1"/>
            </p:cNvSpPr>
            <p:nvPr/>
          </p:nvSpPr>
          <p:spPr bwMode="auto">
            <a:xfrm>
              <a:off x="312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2013</a:t>
              </a:r>
              <a:endParaRPr lang="en-US" altLang="en-US" sz="1600" b="1" smtClean="0">
                <a:solidFill>
                  <a:srgbClr val="000000"/>
                </a:solidFill>
              </a:endParaRPr>
            </a:p>
          </p:txBody>
        </p:sp>
        <p:sp>
          <p:nvSpPr>
            <p:cNvPr id="6169" name="Rectangle 25"/>
            <p:cNvSpPr>
              <a:spLocks noChangeArrowheads="1"/>
            </p:cNvSpPr>
            <p:nvPr/>
          </p:nvSpPr>
          <p:spPr bwMode="auto">
            <a:xfrm>
              <a:off x="343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2014</a:t>
              </a:r>
              <a:endParaRPr lang="en-US" altLang="en-US" sz="1600" b="1" smtClean="0">
                <a:solidFill>
                  <a:srgbClr val="000000"/>
                </a:solidFill>
              </a:endParaRPr>
            </a:p>
          </p:txBody>
        </p:sp>
        <p:sp>
          <p:nvSpPr>
            <p:cNvPr id="6170" name="Rectangle 26"/>
            <p:cNvSpPr>
              <a:spLocks noChangeArrowheads="1"/>
            </p:cNvSpPr>
            <p:nvPr/>
          </p:nvSpPr>
          <p:spPr bwMode="auto">
            <a:xfrm>
              <a:off x="3745"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2015</a:t>
              </a:r>
              <a:endParaRPr lang="en-US" altLang="en-US" sz="1600" b="1" smtClean="0">
                <a:solidFill>
                  <a:srgbClr val="000000"/>
                </a:solidFill>
              </a:endParaRPr>
            </a:p>
          </p:txBody>
        </p:sp>
        <p:sp>
          <p:nvSpPr>
            <p:cNvPr id="6171" name="Rectangle 27"/>
            <p:cNvSpPr>
              <a:spLocks noChangeArrowheads="1"/>
            </p:cNvSpPr>
            <p:nvPr/>
          </p:nvSpPr>
          <p:spPr bwMode="auto">
            <a:xfrm>
              <a:off x="405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2016</a:t>
              </a:r>
              <a:endParaRPr lang="en-US" altLang="en-US" sz="1600" b="1" smtClean="0">
                <a:solidFill>
                  <a:srgbClr val="000000"/>
                </a:solidFill>
              </a:endParaRPr>
            </a:p>
          </p:txBody>
        </p:sp>
        <p:sp>
          <p:nvSpPr>
            <p:cNvPr id="6172" name="Rectangle 28"/>
            <p:cNvSpPr>
              <a:spLocks noChangeArrowheads="1"/>
            </p:cNvSpPr>
            <p:nvPr/>
          </p:nvSpPr>
          <p:spPr bwMode="auto">
            <a:xfrm>
              <a:off x="43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2017</a:t>
              </a:r>
              <a:endParaRPr lang="en-US" altLang="en-US" sz="1600" b="1" smtClean="0">
                <a:solidFill>
                  <a:srgbClr val="000000"/>
                </a:solidFill>
              </a:endParaRPr>
            </a:p>
          </p:txBody>
        </p:sp>
        <p:sp>
          <p:nvSpPr>
            <p:cNvPr id="6173" name="Rectangle 29"/>
            <p:cNvSpPr>
              <a:spLocks noChangeArrowheads="1"/>
            </p:cNvSpPr>
            <p:nvPr/>
          </p:nvSpPr>
          <p:spPr bwMode="auto">
            <a:xfrm>
              <a:off x="467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2018</a:t>
              </a:r>
              <a:endParaRPr lang="en-US" altLang="en-US" sz="1600" b="1" smtClean="0">
                <a:solidFill>
                  <a:srgbClr val="000000"/>
                </a:solidFill>
              </a:endParaRPr>
            </a:p>
          </p:txBody>
        </p:sp>
        <p:sp>
          <p:nvSpPr>
            <p:cNvPr id="6174" name="Rectangle 30"/>
            <p:cNvSpPr>
              <a:spLocks noChangeArrowheads="1"/>
            </p:cNvSpPr>
            <p:nvPr/>
          </p:nvSpPr>
          <p:spPr bwMode="auto">
            <a:xfrm>
              <a:off x="502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2019</a:t>
              </a:r>
              <a:endParaRPr lang="en-US" altLang="en-US" sz="1600" b="1" smtClean="0">
                <a:solidFill>
                  <a:srgbClr val="000000"/>
                </a:solidFill>
              </a:endParaRPr>
            </a:p>
          </p:txBody>
        </p:sp>
        <p:sp>
          <p:nvSpPr>
            <p:cNvPr id="6175" name="Rectangle 31"/>
            <p:cNvSpPr>
              <a:spLocks noChangeArrowheads="1"/>
            </p:cNvSpPr>
            <p:nvPr/>
          </p:nvSpPr>
          <p:spPr bwMode="auto">
            <a:xfrm>
              <a:off x="534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2020</a:t>
              </a:r>
              <a:endParaRPr lang="en-US" altLang="en-US" sz="1600" b="1" smtClean="0">
                <a:solidFill>
                  <a:srgbClr val="000000"/>
                </a:solidFill>
              </a:endParaRPr>
            </a:p>
          </p:txBody>
        </p:sp>
      </p:grpSp>
      <p:grpSp>
        <p:nvGrpSpPr>
          <p:cNvPr id="6176" name="Group 32"/>
          <p:cNvGrpSpPr>
            <a:grpSpLocks/>
          </p:cNvGrpSpPr>
          <p:nvPr/>
        </p:nvGrpSpPr>
        <p:grpSpPr bwMode="auto">
          <a:xfrm>
            <a:off x="257175" y="969963"/>
            <a:ext cx="8591550" cy="5094287"/>
            <a:chOff x="162" y="611"/>
            <a:chExt cx="5412" cy="3209"/>
          </a:xfrm>
        </p:grpSpPr>
        <p:sp>
          <p:nvSpPr>
            <p:cNvPr id="6177" name="Line 33"/>
            <p:cNvSpPr>
              <a:spLocks noChangeShapeType="1"/>
            </p:cNvSpPr>
            <p:nvPr/>
          </p:nvSpPr>
          <p:spPr bwMode="auto">
            <a:xfrm flipH="1" flipV="1">
              <a:off x="4940" y="626"/>
              <a:ext cx="34"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78" name="Line 34"/>
            <p:cNvSpPr>
              <a:spLocks noChangeShapeType="1"/>
            </p:cNvSpPr>
            <p:nvPr/>
          </p:nvSpPr>
          <p:spPr bwMode="auto">
            <a:xfrm flipV="1">
              <a:off x="5276" y="621"/>
              <a:ext cx="1"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79" name="Line 35"/>
            <p:cNvSpPr>
              <a:spLocks noChangeShapeType="1"/>
            </p:cNvSpPr>
            <p:nvPr/>
          </p:nvSpPr>
          <p:spPr bwMode="auto">
            <a:xfrm flipV="1">
              <a:off x="4321" y="613"/>
              <a:ext cx="1" cy="32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0" name="Line 36"/>
            <p:cNvSpPr>
              <a:spLocks noChangeShapeType="1"/>
            </p:cNvSpPr>
            <p:nvPr/>
          </p:nvSpPr>
          <p:spPr bwMode="auto">
            <a:xfrm flipV="1">
              <a:off x="4648" y="616"/>
              <a:ext cx="1" cy="32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81" name="Group 37"/>
            <p:cNvGrpSpPr>
              <a:grpSpLocks/>
            </p:cNvGrpSpPr>
            <p:nvPr/>
          </p:nvGrpSpPr>
          <p:grpSpPr bwMode="auto">
            <a:xfrm>
              <a:off x="162" y="611"/>
              <a:ext cx="5412" cy="3205"/>
              <a:chOff x="162" y="611"/>
              <a:chExt cx="5412" cy="3205"/>
            </a:xfrm>
          </p:grpSpPr>
          <p:sp>
            <p:nvSpPr>
              <p:cNvPr id="6182" name="Line 38"/>
              <p:cNvSpPr>
                <a:spLocks noChangeShapeType="1"/>
              </p:cNvSpPr>
              <p:nvPr/>
            </p:nvSpPr>
            <p:spPr bwMode="auto">
              <a:xfrm>
                <a:off x="3394" y="611"/>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3" name="Line 39"/>
              <p:cNvSpPr>
                <a:spLocks noChangeShapeType="1"/>
              </p:cNvSpPr>
              <p:nvPr/>
            </p:nvSpPr>
            <p:spPr bwMode="auto">
              <a:xfrm flipV="1">
                <a:off x="2400" y="613"/>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4" name="Line 40"/>
              <p:cNvSpPr>
                <a:spLocks noChangeShapeType="1"/>
              </p:cNvSpPr>
              <p:nvPr/>
            </p:nvSpPr>
            <p:spPr bwMode="auto">
              <a:xfrm flipV="1">
                <a:off x="2723" y="613"/>
                <a:ext cx="3" cy="32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5" name="Line 41"/>
              <p:cNvSpPr>
                <a:spLocks noChangeShapeType="1"/>
              </p:cNvSpPr>
              <p:nvPr/>
            </p:nvSpPr>
            <p:spPr bwMode="auto">
              <a:xfrm flipV="1">
                <a:off x="3045" y="613"/>
                <a:ext cx="6"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6" name="Line 42"/>
              <p:cNvSpPr>
                <a:spLocks noChangeShapeType="1"/>
              </p:cNvSpPr>
              <p:nvPr/>
            </p:nvSpPr>
            <p:spPr bwMode="auto">
              <a:xfrm flipV="1">
                <a:off x="3711" y="613"/>
                <a:ext cx="2" cy="3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7" name="Line 43"/>
              <p:cNvSpPr>
                <a:spLocks noChangeShapeType="1"/>
              </p:cNvSpPr>
              <p:nvPr/>
            </p:nvSpPr>
            <p:spPr bwMode="auto">
              <a:xfrm flipV="1">
                <a:off x="4008" y="613"/>
                <a:ext cx="1"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88" name="Group 44"/>
              <p:cNvGrpSpPr>
                <a:grpSpLocks/>
              </p:cNvGrpSpPr>
              <p:nvPr/>
            </p:nvGrpSpPr>
            <p:grpSpPr bwMode="auto">
              <a:xfrm>
                <a:off x="162" y="612"/>
                <a:ext cx="5412" cy="3204"/>
                <a:chOff x="162" y="612"/>
                <a:chExt cx="5412" cy="3204"/>
              </a:xfrm>
            </p:grpSpPr>
            <p:sp>
              <p:nvSpPr>
                <p:cNvPr id="6189" name="Line 45"/>
                <p:cNvSpPr>
                  <a:spLocks noChangeShapeType="1"/>
                </p:cNvSpPr>
                <p:nvPr/>
              </p:nvSpPr>
              <p:spPr bwMode="auto">
                <a:xfrm>
                  <a:off x="2063"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0" name="Line 46"/>
                <p:cNvSpPr>
                  <a:spLocks noChangeShapeType="1"/>
                </p:cNvSpPr>
                <p:nvPr/>
              </p:nvSpPr>
              <p:spPr bwMode="auto">
                <a:xfrm>
                  <a:off x="1413" y="618"/>
                  <a:ext cx="1" cy="3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1" name="Line 47"/>
                <p:cNvSpPr>
                  <a:spLocks noChangeShapeType="1"/>
                </p:cNvSpPr>
                <p:nvPr/>
              </p:nvSpPr>
              <p:spPr bwMode="auto">
                <a:xfrm>
                  <a:off x="456"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2" name="Line 48"/>
                <p:cNvSpPr>
                  <a:spLocks noChangeShapeType="1"/>
                </p:cNvSpPr>
                <p:nvPr/>
              </p:nvSpPr>
              <p:spPr bwMode="auto">
                <a:xfrm>
                  <a:off x="769"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3" name="Line 49"/>
                <p:cNvSpPr>
                  <a:spLocks noChangeShapeType="1"/>
                </p:cNvSpPr>
                <p:nvPr/>
              </p:nvSpPr>
              <p:spPr bwMode="auto">
                <a:xfrm flipV="1">
                  <a:off x="1076" y="613"/>
                  <a:ext cx="6" cy="3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4" name="Line 50"/>
                <p:cNvSpPr>
                  <a:spLocks noChangeShapeType="1"/>
                </p:cNvSpPr>
                <p:nvPr/>
              </p:nvSpPr>
              <p:spPr bwMode="auto">
                <a:xfrm>
                  <a:off x="1732"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5" name="Rectangle 51"/>
                <p:cNvSpPr>
                  <a:spLocks noChangeArrowheads="1"/>
                </p:cNvSpPr>
                <p:nvPr/>
              </p:nvSpPr>
              <p:spPr bwMode="auto">
                <a:xfrm>
                  <a:off x="162" y="612"/>
                  <a:ext cx="5412" cy="32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grpSp>
      </p:grpSp>
      <p:grpSp>
        <p:nvGrpSpPr>
          <p:cNvPr id="6196" name="Group 52"/>
          <p:cNvGrpSpPr>
            <a:grpSpLocks/>
          </p:cNvGrpSpPr>
          <p:nvPr/>
        </p:nvGrpSpPr>
        <p:grpSpPr bwMode="auto">
          <a:xfrm>
            <a:off x="249238" y="1530350"/>
            <a:ext cx="2454275" cy="168275"/>
            <a:chOff x="157" y="964"/>
            <a:chExt cx="1546" cy="106"/>
          </a:xfrm>
        </p:grpSpPr>
        <p:sp>
          <p:nvSpPr>
            <p:cNvPr id="6197" name="Rectangle 53"/>
            <p:cNvSpPr>
              <a:spLocks noChangeArrowheads="1"/>
            </p:cNvSpPr>
            <p:nvPr/>
          </p:nvSpPr>
          <p:spPr bwMode="auto">
            <a:xfrm>
              <a:off x="928" y="964"/>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10 </a:t>
              </a:r>
              <a:endParaRPr lang="en-US" altLang="en-US" sz="1600" b="1" smtClean="0">
                <a:solidFill>
                  <a:srgbClr val="000000"/>
                </a:solidFill>
              </a:endParaRPr>
            </a:p>
          </p:txBody>
        </p:sp>
        <p:sp>
          <p:nvSpPr>
            <p:cNvPr id="6198" name="Line 54"/>
            <p:cNvSpPr>
              <a:spLocks noChangeShapeType="1"/>
            </p:cNvSpPr>
            <p:nvPr/>
          </p:nvSpPr>
          <p:spPr bwMode="auto">
            <a:xfrm>
              <a:off x="157" y="1017"/>
              <a:ext cx="777" cy="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99" name="Rectangle 55"/>
            <p:cNvSpPr>
              <a:spLocks noChangeArrowheads="1"/>
            </p:cNvSpPr>
            <p:nvPr/>
          </p:nvSpPr>
          <p:spPr bwMode="auto">
            <a:xfrm>
              <a:off x="1360" y="964"/>
              <a:ext cx="343"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smtClean="0">
                  <a:solidFill>
                    <a:srgbClr val="333399"/>
                  </a:solidFill>
                </a:rPr>
                <a:t> Backup</a:t>
              </a:r>
              <a:endParaRPr lang="en-US" altLang="en-US" sz="1600" b="1" i="1" smtClean="0">
                <a:solidFill>
                  <a:srgbClr val="333399"/>
                </a:solidFill>
              </a:endParaRPr>
            </a:p>
          </p:txBody>
        </p:sp>
      </p:grpSp>
      <p:sp>
        <p:nvSpPr>
          <p:cNvPr id="6200" name="Rectangle 56"/>
          <p:cNvSpPr>
            <a:spLocks noChangeArrowheads="1"/>
          </p:cNvSpPr>
          <p:nvPr/>
        </p:nvSpPr>
        <p:spPr bwMode="auto">
          <a:xfrm>
            <a:off x="4448175" y="2224088"/>
            <a:ext cx="7635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smtClean="0">
                <a:solidFill>
                  <a:srgbClr val="000000"/>
                </a:solidFill>
              </a:rPr>
              <a:t>GOES 11 </a:t>
            </a:r>
            <a:endParaRPr lang="en-US" altLang="en-US" sz="1600" b="1" smtClean="0">
              <a:solidFill>
                <a:srgbClr val="000000"/>
              </a:solidFill>
            </a:endParaRPr>
          </a:p>
        </p:txBody>
      </p:sp>
      <p:grpSp>
        <p:nvGrpSpPr>
          <p:cNvPr id="6201" name="Group 57"/>
          <p:cNvGrpSpPr>
            <a:grpSpLocks/>
          </p:cNvGrpSpPr>
          <p:nvPr/>
        </p:nvGrpSpPr>
        <p:grpSpPr bwMode="auto">
          <a:xfrm>
            <a:off x="292100" y="2192338"/>
            <a:ext cx="4033838" cy="238125"/>
            <a:chOff x="184" y="1381"/>
            <a:chExt cx="2541" cy="150"/>
          </a:xfrm>
        </p:grpSpPr>
        <p:sp>
          <p:nvSpPr>
            <p:cNvPr id="6202" name="Rectangle 58" descr="Light upward diagonal"/>
            <p:cNvSpPr>
              <a:spLocks noChangeArrowheads="1"/>
            </p:cNvSpPr>
            <p:nvPr/>
          </p:nvSpPr>
          <p:spPr bwMode="auto">
            <a:xfrm>
              <a:off x="184" y="1381"/>
              <a:ext cx="75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3" name="Rectangle 59"/>
            <p:cNvSpPr>
              <a:spLocks noChangeArrowheads="1"/>
            </p:cNvSpPr>
            <p:nvPr/>
          </p:nvSpPr>
          <p:spPr bwMode="auto">
            <a:xfrm>
              <a:off x="925" y="1381"/>
              <a:ext cx="1800"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grpSp>
        <p:nvGrpSpPr>
          <p:cNvPr id="6204" name="Group 60"/>
          <p:cNvGrpSpPr>
            <a:grpSpLocks/>
          </p:cNvGrpSpPr>
          <p:nvPr/>
        </p:nvGrpSpPr>
        <p:grpSpPr bwMode="auto">
          <a:xfrm>
            <a:off x="1446213" y="3521075"/>
            <a:ext cx="4283075" cy="238125"/>
            <a:chOff x="911" y="2218"/>
            <a:chExt cx="2698" cy="150"/>
          </a:xfrm>
        </p:grpSpPr>
        <p:sp>
          <p:nvSpPr>
            <p:cNvPr id="6205" name="Rectangle 61" descr="Light upward diagonal"/>
            <p:cNvSpPr>
              <a:spLocks noChangeArrowheads="1"/>
            </p:cNvSpPr>
            <p:nvPr/>
          </p:nvSpPr>
          <p:spPr bwMode="auto">
            <a:xfrm>
              <a:off x="911" y="2218"/>
              <a:ext cx="108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6" name="Rectangle 62"/>
            <p:cNvSpPr>
              <a:spLocks noChangeArrowheads="1"/>
            </p:cNvSpPr>
            <p:nvPr/>
          </p:nvSpPr>
          <p:spPr bwMode="auto">
            <a:xfrm>
              <a:off x="1961" y="2218"/>
              <a:ext cx="1648"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pic>
        <p:nvPicPr>
          <p:cNvPr id="6207" name="Picture 63"/>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77813" y="4232275"/>
            <a:ext cx="21129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8" name="Rectangle 64"/>
          <p:cNvSpPr>
            <a:spLocks noChangeArrowheads="1"/>
          </p:cNvSpPr>
          <p:nvPr/>
        </p:nvSpPr>
        <p:spPr bwMode="auto">
          <a:xfrm>
            <a:off x="261938" y="2817813"/>
            <a:ext cx="2851150" cy="238125"/>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9" name="Rectangle 65"/>
          <p:cNvSpPr>
            <a:spLocks noChangeArrowheads="1"/>
          </p:cNvSpPr>
          <p:nvPr/>
        </p:nvSpPr>
        <p:spPr bwMode="auto">
          <a:xfrm>
            <a:off x="3784600" y="2827338"/>
            <a:ext cx="812800"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smtClean="0">
                <a:solidFill>
                  <a:srgbClr val="333399"/>
                </a:solidFill>
              </a:rPr>
              <a:t> GOES  East</a:t>
            </a:r>
            <a:endParaRPr lang="en-US" altLang="en-US" sz="1600" b="1" i="1" smtClean="0">
              <a:solidFill>
                <a:srgbClr val="333399"/>
              </a:solidFill>
            </a:endParaRPr>
          </a:p>
        </p:txBody>
      </p:sp>
      <p:sp>
        <p:nvSpPr>
          <p:cNvPr id="6210" name="Rectangle 66"/>
          <p:cNvSpPr>
            <a:spLocks noChangeArrowheads="1"/>
          </p:cNvSpPr>
          <p:nvPr/>
        </p:nvSpPr>
        <p:spPr bwMode="auto">
          <a:xfrm>
            <a:off x="3135313" y="2876550"/>
            <a:ext cx="635000"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lnSpc>
                <a:spcPct val="80000"/>
              </a:lnSpc>
              <a:spcBef>
                <a:spcPct val="0"/>
              </a:spcBef>
              <a:spcAft>
                <a:spcPct val="0"/>
              </a:spcAft>
            </a:pPr>
            <a:r>
              <a:rPr lang="en-US" altLang="en-US" sz="1100" b="1" smtClean="0">
                <a:solidFill>
                  <a:srgbClr val="000000"/>
                </a:solidFill>
              </a:rPr>
              <a:t> GOES 12</a:t>
            </a:r>
            <a:endParaRPr lang="en-US" altLang="en-US" sz="1600" b="1" smtClean="0">
              <a:solidFill>
                <a:srgbClr val="000000"/>
              </a:solidFill>
            </a:endParaRPr>
          </a:p>
        </p:txBody>
      </p:sp>
      <p:grpSp>
        <p:nvGrpSpPr>
          <p:cNvPr id="6211" name="Group 67"/>
          <p:cNvGrpSpPr>
            <a:grpSpLocks/>
          </p:cNvGrpSpPr>
          <p:nvPr/>
        </p:nvGrpSpPr>
        <p:grpSpPr bwMode="auto">
          <a:xfrm>
            <a:off x="2370138" y="4184650"/>
            <a:ext cx="4497387" cy="238125"/>
            <a:chOff x="1493" y="2640"/>
            <a:chExt cx="2833" cy="150"/>
          </a:xfrm>
        </p:grpSpPr>
        <p:sp>
          <p:nvSpPr>
            <p:cNvPr id="6212" name="Rectangle 68" descr="Light upward diagonal"/>
            <p:cNvSpPr>
              <a:spLocks noChangeArrowheads="1"/>
            </p:cNvSpPr>
            <p:nvPr/>
          </p:nvSpPr>
          <p:spPr bwMode="auto">
            <a:xfrm>
              <a:off x="1493" y="2640"/>
              <a:ext cx="1332"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3" name="Rectangle 69"/>
            <p:cNvSpPr>
              <a:spLocks noChangeArrowheads="1"/>
            </p:cNvSpPr>
            <p:nvPr/>
          </p:nvSpPr>
          <p:spPr bwMode="auto">
            <a:xfrm>
              <a:off x="2725" y="2640"/>
              <a:ext cx="160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14" name="Rectangle 70"/>
          <p:cNvSpPr>
            <a:spLocks noChangeArrowheads="1"/>
          </p:cNvSpPr>
          <p:nvPr/>
        </p:nvSpPr>
        <p:spPr bwMode="auto">
          <a:xfrm>
            <a:off x="6938963" y="4219575"/>
            <a:ext cx="6254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O</a:t>
            </a:r>
            <a:endParaRPr lang="en-US" altLang="en-US" sz="1600" b="1" smtClean="0">
              <a:solidFill>
                <a:srgbClr val="000000"/>
              </a:solidFill>
            </a:endParaRPr>
          </a:p>
        </p:txBody>
      </p:sp>
      <p:sp>
        <p:nvSpPr>
          <p:cNvPr id="6215" name="Rectangle 71"/>
          <p:cNvSpPr>
            <a:spLocks noChangeArrowheads="1"/>
          </p:cNvSpPr>
          <p:nvPr/>
        </p:nvSpPr>
        <p:spPr bwMode="auto">
          <a:xfrm>
            <a:off x="5651500" y="6615113"/>
            <a:ext cx="992188" cy="119062"/>
          </a:xfrm>
          <a:prstGeom prst="rect">
            <a:avLst/>
          </a:prstGeom>
          <a:solidFill>
            <a:srgbClr val="FF33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6" name="Rectangle 72"/>
          <p:cNvSpPr>
            <a:spLocks noChangeArrowheads="1"/>
          </p:cNvSpPr>
          <p:nvPr/>
        </p:nvSpPr>
        <p:spPr bwMode="auto">
          <a:xfrm>
            <a:off x="6692900" y="6591300"/>
            <a:ext cx="666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Operational</a:t>
            </a:r>
            <a:endParaRPr lang="en-US" altLang="en-US" sz="1600" b="1" smtClean="0">
              <a:solidFill>
                <a:srgbClr val="000000"/>
              </a:solidFill>
            </a:endParaRPr>
          </a:p>
        </p:txBody>
      </p:sp>
      <p:grpSp>
        <p:nvGrpSpPr>
          <p:cNvPr id="6217" name="Group 73"/>
          <p:cNvGrpSpPr>
            <a:grpSpLocks/>
          </p:cNvGrpSpPr>
          <p:nvPr/>
        </p:nvGrpSpPr>
        <p:grpSpPr bwMode="auto">
          <a:xfrm>
            <a:off x="5851525" y="5356225"/>
            <a:ext cx="2997200" cy="238125"/>
            <a:chOff x="3686" y="3374"/>
            <a:chExt cx="1888" cy="150"/>
          </a:xfrm>
        </p:grpSpPr>
        <p:sp>
          <p:nvSpPr>
            <p:cNvPr id="6218" name="Rectangle 74" descr="Light upward diagonal"/>
            <p:cNvSpPr>
              <a:spLocks noChangeArrowheads="1"/>
            </p:cNvSpPr>
            <p:nvPr/>
          </p:nvSpPr>
          <p:spPr bwMode="auto">
            <a:xfrm>
              <a:off x="3686" y="3374"/>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9" name="Rectangle 75"/>
            <p:cNvSpPr>
              <a:spLocks noChangeArrowheads="1"/>
            </p:cNvSpPr>
            <p:nvPr/>
          </p:nvSpPr>
          <p:spPr bwMode="auto">
            <a:xfrm>
              <a:off x="4320" y="3374"/>
              <a:ext cx="1254"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20" name="Rectangle 76"/>
          <p:cNvSpPr>
            <a:spLocks noChangeArrowheads="1"/>
          </p:cNvSpPr>
          <p:nvPr/>
        </p:nvSpPr>
        <p:spPr bwMode="auto">
          <a:xfrm>
            <a:off x="5070475" y="5391150"/>
            <a:ext cx="619125"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R</a:t>
            </a:r>
            <a:endParaRPr lang="en-US" altLang="en-US" sz="1600" b="1" smtClean="0">
              <a:solidFill>
                <a:srgbClr val="000000"/>
              </a:solidFill>
            </a:endParaRPr>
          </a:p>
        </p:txBody>
      </p:sp>
      <p:sp>
        <p:nvSpPr>
          <p:cNvPr id="6221" name="Rectangle 77"/>
          <p:cNvSpPr>
            <a:spLocks noChangeArrowheads="1"/>
          </p:cNvSpPr>
          <p:nvPr/>
        </p:nvSpPr>
        <p:spPr bwMode="auto">
          <a:xfrm>
            <a:off x="5076825" y="2217738"/>
            <a:ext cx="10699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smtClean="0">
                <a:solidFill>
                  <a:srgbClr val="333399"/>
                </a:solidFill>
              </a:rPr>
              <a:t> GOES  West</a:t>
            </a:r>
            <a:endParaRPr lang="en-US" altLang="en-US" sz="1600" b="1" i="1" smtClean="0">
              <a:solidFill>
                <a:srgbClr val="333399"/>
              </a:solidFill>
            </a:endParaRPr>
          </a:p>
        </p:txBody>
      </p:sp>
      <p:grpSp>
        <p:nvGrpSpPr>
          <p:cNvPr id="6222" name="Group 78"/>
          <p:cNvGrpSpPr>
            <a:grpSpLocks/>
          </p:cNvGrpSpPr>
          <p:nvPr/>
        </p:nvGrpSpPr>
        <p:grpSpPr bwMode="auto">
          <a:xfrm>
            <a:off x="5827713" y="3543300"/>
            <a:ext cx="1790700" cy="168275"/>
            <a:chOff x="3671" y="2208"/>
            <a:chExt cx="1128" cy="106"/>
          </a:xfrm>
        </p:grpSpPr>
        <p:sp>
          <p:nvSpPr>
            <p:cNvPr id="6223" name="Rectangle 79"/>
            <p:cNvSpPr>
              <a:spLocks noChangeArrowheads="1"/>
            </p:cNvSpPr>
            <p:nvPr/>
          </p:nvSpPr>
          <p:spPr bwMode="auto">
            <a:xfrm>
              <a:off x="3671" y="2208"/>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13</a:t>
              </a:r>
              <a:endParaRPr lang="en-US" altLang="en-US" sz="1600" b="1" smtClean="0">
                <a:solidFill>
                  <a:srgbClr val="000000"/>
                </a:solidFill>
              </a:endParaRPr>
            </a:p>
          </p:txBody>
        </p:sp>
        <p:sp>
          <p:nvSpPr>
            <p:cNvPr id="6224" name="Rectangle 80"/>
            <p:cNvSpPr>
              <a:spLocks noChangeArrowheads="1"/>
            </p:cNvSpPr>
            <p:nvPr/>
          </p:nvSpPr>
          <p:spPr bwMode="auto">
            <a:xfrm>
              <a:off x="4125" y="2208"/>
              <a:ext cx="67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smtClean="0">
                  <a:solidFill>
                    <a:srgbClr val="333399"/>
                  </a:solidFill>
                </a:rPr>
                <a:t>On-orbit Spare</a:t>
              </a:r>
              <a:endParaRPr lang="en-US" altLang="en-US" sz="1600" b="1" i="1" smtClean="0">
                <a:solidFill>
                  <a:srgbClr val="333399"/>
                </a:solidFill>
              </a:endParaRPr>
            </a:p>
          </p:txBody>
        </p:sp>
      </p:grpSp>
      <p:grpSp>
        <p:nvGrpSpPr>
          <p:cNvPr id="6225" name="Group 81"/>
          <p:cNvGrpSpPr>
            <a:grpSpLocks/>
          </p:cNvGrpSpPr>
          <p:nvPr/>
        </p:nvGrpSpPr>
        <p:grpSpPr bwMode="auto">
          <a:xfrm>
            <a:off x="6494463" y="5699125"/>
            <a:ext cx="2354262" cy="238125"/>
            <a:chOff x="4091" y="3590"/>
            <a:chExt cx="1483" cy="150"/>
          </a:xfrm>
        </p:grpSpPr>
        <p:sp>
          <p:nvSpPr>
            <p:cNvPr id="6226" name="Rectangle 82" descr="Light upward diagonal"/>
            <p:cNvSpPr>
              <a:spLocks noChangeArrowheads="1"/>
            </p:cNvSpPr>
            <p:nvPr/>
          </p:nvSpPr>
          <p:spPr bwMode="auto">
            <a:xfrm>
              <a:off x="4091" y="3590"/>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27" name="Rectangle 83"/>
            <p:cNvSpPr>
              <a:spLocks noChangeArrowheads="1"/>
            </p:cNvSpPr>
            <p:nvPr/>
          </p:nvSpPr>
          <p:spPr bwMode="auto">
            <a:xfrm>
              <a:off x="5083" y="3590"/>
              <a:ext cx="49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28" name="Rectangle 84"/>
          <p:cNvSpPr>
            <a:spLocks noChangeArrowheads="1"/>
          </p:cNvSpPr>
          <p:nvPr/>
        </p:nvSpPr>
        <p:spPr bwMode="auto">
          <a:xfrm>
            <a:off x="5768975" y="5734050"/>
            <a:ext cx="6111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S</a:t>
            </a:r>
            <a:endParaRPr lang="en-US" altLang="en-US" sz="1600" b="1" smtClean="0">
              <a:solidFill>
                <a:srgbClr val="000000"/>
              </a:solidFill>
            </a:endParaRPr>
          </a:p>
        </p:txBody>
      </p:sp>
      <p:grpSp>
        <p:nvGrpSpPr>
          <p:cNvPr id="6229" name="Group 85"/>
          <p:cNvGrpSpPr>
            <a:grpSpLocks/>
          </p:cNvGrpSpPr>
          <p:nvPr/>
        </p:nvGrpSpPr>
        <p:grpSpPr bwMode="auto">
          <a:xfrm>
            <a:off x="2909888" y="4814888"/>
            <a:ext cx="5800725" cy="241300"/>
            <a:chOff x="1833" y="3033"/>
            <a:chExt cx="3654" cy="152"/>
          </a:xfrm>
        </p:grpSpPr>
        <p:sp>
          <p:nvSpPr>
            <p:cNvPr id="6230" name="Rectangle 86"/>
            <p:cNvSpPr>
              <a:spLocks noChangeArrowheads="1"/>
            </p:cNvSpPr>
            <p:nvPr/>
          </p:nvSpPr>
          <p:spPr bwMode="auto">
            <a:xfrm>
              <a:off x="3493" y="3033"/>
              <a:ext cx="1591" cy="151"/>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31" name="Rectangle 87"/>
            <p:cNvSpPr>
              <a:spLocks noChangeArrowheads="1"/>
            </p:cNvSpPr>
            <p:nvPr/>
          </p:nvSpPr>
          <p:spPr bwMode="auto">
            <a:xfrm>
              <a:off x="5102" y="3060"/>
              <a:ext cx="385"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P</a:t>
              </a:r>
              <a:endParaRPr lang="en-US" altLang="en-US" sz="1600" b="1" smtClean="0">
                <a:solidFill>
                  <a:srgbClr val="000000"/>
                </a:solidFill>
              </a:endParaRPr>
            </a:p>
          </p:txBody>
        </p:sp>
        <p:sp>
          <p:nvSpPr>
            <p:cNvPr id="6232" name="Rectangle 88" descr="Light upward diagonal"/>
            <p:cNvSpPr>
              <a:spLocks noChangeArrowheads="1"/>
            </p:cNvSpPr>
            <p:nvPr/>
          </p:nvSpPr>
          <p:spPr bwMode="auto">
            <a:xfrm>
              <a:off x="1833" y="3035"/>
              <a:ext cx="1777"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pic>
        <p:nvPicPr>
          <p:cNvPr id="6233"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4963" y="1639888"/>
            <a:ext cx="6953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descr="n-q_spacecraf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276600"/>
            <a:ext cx="10144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p:cNvSpPr txBox="1"/>
          <p:nvPr/>
        </p:nvSpPr>
        <p:spPr>
          <a:xfrm>
            <a:off x="921066" y="6216633"/>
            <a:ext cx="4160113" cy="369332"/>
          </a:xfrm>
          <a:prstGeom prst="rect">
            <a:avLst/>
          </a:prstGeom>
          <a:solidFill>
            <a:srgbClr val="FFFF00"/>
          </a:solidFill>
        </p:spPr>
        <p:txBody>
          <a:bodyPr wrap="none" rtlCol="0">
            <a:spAutoFit/>
          </a:bodyPr>
          <a:lstStyle/>
          <a:p>
            <a:r>
              <a:rPr lang="en-US" dirty="0" smtClean="0"/>
              <a:t>In 2007: 2014 launch date for GOES-R</a:t>
            </a:r>
            <a:endParaRPr lang="en-US" dirty="0"/>
          </a:p>
        </p:txBody>
      </p:sp>
    </p:spTree>
    <p:extLst>
      <p:ext uri="{BB962C8B-B14F-4D97-AF65-F5344CB8AC3E}">
        <p14:creationId xmlns:p14="http://schemas.microsoft.com/office/powerpoint/2010/main" val="13770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451450"/>
            <a:ext cx="8458199" cy="6503222"/>
          </a:xfr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41</a:t>
            </a:fld>
            <a:endParaRPr lang="en-US" smtClean="0">
              <a:solidFill>
                <a:srgbClr val="898989"/>
              </a:solidFill>
            </a:endParaRPr>
          </a:p>
        </p:txBody>
      </p:sp>
      <p:sp>
        <p:nvSpPr>
          <p:cNvPr id="6" name="TextBox 5"/>
          <p:cNvSpPr txBox="1"/>
          <p:nvPr/>
        </p:nvSpPr>
        <p:spPr>
          <a:xfrm>
            <a:off x="5782426" y="3657600"/>
            <a:ext cx="3132974" cy="369332"/>
          </a:xfrm>
          <a:prstGeom prst="rect">
            <a:avLst/>
          </a:prstGeom>
          <a:solidFill>
            <a:srgbClr val="FFFF00"/>
          </a:solidFill>
        </p:spPr>
        <p:txBody>
          <a:bodyPr wrap="none" rtlCol="0">
            <a:spAutoFit/>
          </a:bodyPr>
          <a:lstStyle/>
          <a:p>
            <a:r>
              <a:rPr lang="en-US" dirty="0" smtClean="0"/>
              <a:t>Oct 2015 launch readiness date</a:t>
            </a:r>
            <a:endParaRPr lang="en-US" dirty="0"/>
          </a:p>
        </p:txBody>
      </p:sp>
    </p:spTree>
    <p:extLst>
      <p:ext uri="{BB962C8B-B14F-4D97-AF65-F5344CB8AC3E}">
        <p14:creationId xmlns:p14="http://schemas.microsoft.com/office/powerpoint/2010/main" val="7327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42</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62109937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nvPr>
        </p:nvGraphicFramePr>
        <p:xfrm>
          <a:off x="304800" y="431800"/>
          <a:ext cx="8686800" cy="6648450"/>
        </p:xfrm>
        <a:graphic>
          <a:graphicData uri="http://schemas.openxmlformats.org/drawingml/2006/table">
            <a:tbl>
              <a:tblPr/>
              <a:tblGrid>
                <a:gridCol w="1066800"/>
                <a:gridCol w="1508125"/>
                <a:gridCol w="1509713"/>
                <a:gridCol w="1508125"/>
                <a:gridCol w="1509712"/>
                <a:gridCol w="1584325"/>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GOES-6/7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GOES-12/N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640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6.5/6.7/7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10.35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41529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detector size</a:t>
            </a:r>
          </a:p>
        </p:txBody>
      </p:sp>
      <p:sp>
        <p:nvSpPr>
          <p:cNvPr id="175274" name="Text Box 170"/>
          <p:cNvSpPr txBox="1">
            <a:spLocks noChangeArrowheads="1"/>
          </p:cNvSpPr>
          <p:nvPr/>
        </p:nvSpPr>
        <p:spPr bwMode="auto">
          <a:xfrm>
            <a:off x="1981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17527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518A15-3C89-4095-9561-464BEFAB48A7}" type="slidenum">
              <a:rPr lang="en-US" smtClean="0">
                <a:solidFill>
                  <a:srgbClr val="000000"/>
                </a:solidFill>
              </a:rPr>
              <a:pPr eaLnBrk="1" hangingPunct="1"/>
              <a:t>43</a:t>
            </a:fld>
            <a:endParaRPr lang="en-US" smtClean="0">
              <a:solidFill>
                <a:srgbClr val="000000"/>
              </a:solidFill>
            </a:endParaRPr>
          </a:p>
        </p:txBody>
      </p:sp>
    </p:spTree>
    <p:extLst>
      <p:ext uri="{BB962C8B-B14F-4D97-AF65-F5344CB8AC3E}">
        <p14:creationId xmlns:p14="http://schemas.microsoft.com/office/powerpoint/2010/main" val="183912000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AC24-2CA7-46DC-9E52-B2FE06B75CB6}" type="slidenum">
              <a:rPr lang="en-US">
                <a:solidFill>
                  <a:srgbClr val="000000"/>
                </a:solidFill>
              </a:rPr>
              <a:pPr eaLnBrk="1" hangingPunct="1"/>
              <a:t>44</a:t>
            </a:fld>
            <a:endParaRPr lang="en-US">
              <a:solidFill>
                <a:srgbClr val="000000"/>
              </a:solidFill>
            </a:endParaRPr>
          </a:p>
        </p:txBody>
      </p:sp>
      <p:sp>
        <p:nvSpPr>
          <p:cNvPr id="181251" name="Rectangle 2"/>
          <p:cNvSpPr>
            <a:spLocks noGrp="1" noChangeArrowheads="1"/>
          </p:cNvSpPr>
          <p:nvPr>
            <p:ph type="title"/>
          </p:nvPr>
        </p:nvSpPr>
        <p:spPr>
          <a:xfrm>
            <a:off x="304800" y="152400"/>
            <a:ext cx="8458200" cy="1143000"/>
          </a:xfrm>
        </p:spPr>
        <p:txBody>
          <a:bodyPr/>
          <a:lstStyle/>
          <a:p>
            <a:pPr eaLnBrk="1" hangingPunct="1"/>
            <a:r>
              <a:rPr lang="en-US" smtClean="0">
                <a:solidFill>
                  <a:srgbClr val="FFFF00"/>
                </a:solidFill>
              </a:rPr>
              <a:t>Imager Coverage in ~30 minutes</a:t>
            </a:r>
            <a:r>
              <a:rPr lang="en-US" smtClean="0"/>
              <a:t> </a:t>
            </a:r>
          </a:p>
        </p:txBody>
      </p:sp>
      <p:graphicFrame>
        <p:nvGraphicFramePr>
          <p:cNvPr id="156675" name="Group 3"/>
          <p:cNvGraphicFramePr>
            <a:graphicFrameLocks noGrp="1"/>
          </p:cNvGraphicFramePr>
          <p:nvPr>
            <p:ph idx="1"/>
          </p:nvPr>
        </p:nvGraphicFramePr>
        <p:xfrm>
          <a:off x="762000" y="1600200"/>
          <a:ext cx="7772400" cy="2743726"/>
        </p:xfrm>
        <a:graphic>
          <a:graphicData uri="http://schemas.openxmlformats.org/drawingml/2006/table">
            <a:tbl>
              <a:tblPr/>
              <a:tblGrid>
                <a:gridCol w="2362200"/>
                <a:gridCol w="2819400"/>
                <a:gridCol w="2590800"/>
              </a:tblGrid>
              <a:tr h="89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FFFF00"/>
                        </a:solidFill>
                        <a:effectLst/>
                        <a:latin typeface="Arial" pitchFamily="34"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(Rapid Scan mode)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(“Flex” mode)</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Full Disk</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Northern Hemi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CONUS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Mesoscale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1278" name="Picture 29"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0"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1" descr="SAMPLE_ABI_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1" name="Text Box 32"/>
          <p:cNvSpPr txBox="1">
            <a:spLocks noChangeArrowheads="1"/>
          </p:cNvSpPr>
          <p:nvPr/>
        </p:nvSpPr>
        <p:spPr bwMode="auto">
          <a:xfrm>
            <a:off x="501650" y="6172200"/>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Full Disk</a:t>
            </a:r>
          </a:p>
        </p:txBody>
      </p:sp>
      <p:sp>
        <p:nvSpPr>
          <p:cNvPr id="181282" name="Text Box 33"/>
          <p:cNvSpPr txBox="1">
            <a:spLocks noChangeArrowheads="1"/>
          </p:cNvSpPr>
          <p:nvPr/>
        </p:nvSpPr>
        <p:spPr bwMode="auto">
          <a:xfrm>
            <a:off x="2505075" y="61722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N. Hemisphere</a:t>
            </a:r>
          </a:p>
        </p:txBody>
      </p:sp>
      <p:sp>
        <p:nvSpPr>
          <p:cNvPr id="181283" name="Text Box 34"/>
          <p:cNvSpPr txBox="1">
            <a:spLocks noChangeArrowheads="1"/>
          </p:cNvSpPr>
          <p:nvPr/>
        </p:nvSpPr>
        <p:spPr bwMode="auto">
          <a:xfrm>
            <a:off x="5016500" y="6172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CONUS</a:t>
            </a:r>
          </a:p>
        </p:txBody>
      </p:sp>
      <p:sp>
        <p:nvSpPr>
          <p:cNvPr id="181284" name="Text Box 35"/>
          <p:cNvSpPr txBox="1">
            <a:spLocks noChangeArrowheads="1"/>
          </p:cNvSpPr>
          <p:nvPr/>
        </p:nvSpPr>
        <p:spPr bwMode="auto">
          <a:xfrm>
            <a:off x="7246938" y="61722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Mesoscale</a:t>
            </a:r>
          </a:p>
        </p:txBody>
      </p:sp>
      <p:grpSp>
        <p:nvGrpSpPr>
          <p:cNvPr id="181285" name="Group 36"/>
          <p:cNvGrpSpPr>
            <a:grpSpLocks/>
          </p:cNvGrpSpPr>
          <p:nvPr/>
        </p:nvGrpSpPr>
        <p:grpSpPr bwMode="auto">
          <a:xfrm>
            <a:off x="2590800" y="4800600"/>
            <a:ext cx="1828800" cy="1371600"/>
            <a:chOff x="1632" y="3024"/>
            <a:chExt cx="1152" cy="864"/>
          </a:xfrm>
        </p:grpSpPr>
        <p:grpSp>
          <p:nvGrpSpPr>
            <p:cNvPr id="181286" name="Group 37"/>
            <p:cNvGrpSpPr>
              <a:grpSpLocks/>
            </p:cNvGrpSpPr>
            <p:nvPr/>
          </p:nvGrpSpPr>
          <p:grpSpPr bwMode="auto">
            <a:xfrm>
              <a:off x="1632" y="3024"/>
              <a:ext cx="1152" cy="864"/>
              <a:chOff x="1632" y="3024"/>
              <a:chExt cx="1152" cy="864"/>
            </a:xfrm>
          </p:grpSpPr>
          <p:pic>
            <p:nvPicPr>
              <p:cNvPr id="181289" name="Picture 38"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0"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1"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2"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181287" name="Picture 42"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3"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6339331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00x900_GOES_B1_RSRSO_SANDY_DAY_animated_2012303_201500_182_2012303_2215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375" y="0"/>
            <a:ext cx="7715250" cy="6858000"/>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1-min </a:t>
            </a:r>
            <a:r>
              <a:rPr lang="en-US" dirty="0" err="1" smtClean="0">
                <a:solidFill>
                  <a:srgbClr val="FFFF00"/>
                </a:solidFill>
              </a:rPr>
              <a:t>mesoscale</a:t>
            </a:r>
            <a:r>
              <a:rPr lang="en-US" dirty="0" smtClean="0">
                <a:solidFill>
                  <a:srgbClr val="FFFF00"/>
                </a:solidFill>
              </a:rPr>
              <a:t> mode preview</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2F3D2897-7B6E-408B-B250-0A16E5504693}" type="slidenum">
              <a:rPr lang="en-US" smtClean="0"/>
              <a:pPr>
                <a:defRPr/>
              </a:pPr>
              <a:t>45</a:t>
            </a:fld>
            <a:endParaRPr lang="en-US"/>
          </a:p>
        </p:txBody>
      </p:sp>
    </p:spTree>
    <p:extLst>
      <p:ext uri="{BB962C8B-B14F-4D97-AF65-F5344CB8AC3E}">
        <p14:creationId xmlns:p14="http://schemas.microsoft.com/office/powerpoint/2010/main" val="18073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a:solidFill>
                  <a:srgbClr val="3333CC"/>
                </a:solidFill>
                <a:latin typeface="Times New Roman" pitchFamily="18" charset="0"/>
              </a:rPr>
              <a:t>Improved products could be realized from combinations of ABI </a:t>
            </a:r>
            <a:r>
              <a:rPr lang="en-US" sz="2800" b="1" i="1">
                <a:solidFill>
                  <a:srgbClr val="3333CC"/>
                </a:solidFill>
                <a:latin typeface="Times New Roman" pitchFamily="18" charset="0"/>
              </a:rPr>
              <a:t>and</a:t>
            </a:r>
            <a:r>
              <a:rPr lang="en-US" sz="2800" b="1">
                <a:solidFill>
                  <a:srgbClr val="3333CC"/>
                </a:solidFill>
                <a:latin typeface="Times New Roman" pitchFamily="18" charset="0"/>
              </a:rPr>
              <a:t> HES (Hyperspectral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latin typeface="Times New Roman" pitchFamily="18" charset="0"/>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r>
              <a:rPr lang="en-US" dirty="0" smtClean="0"/>
              <a:t>HES cancelled in 2006</a:t>
            </a:r>
            <a:endParaRPr lang="en-US" dirty="0"/>
          </a:p>
        </p:txBody>
      </p:sp>
    </p:spTree>
    <p:extLst>
      <p:ext uri="{BB962C8B-B14F-4D97-AF65-F5344CB8AC3E}">
        <p14:creationId xmlns:p14="http://schemas.microsoft.com/office/powerpoint/2010/main" val="8123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C3EBF-7244-4236-B696-A8ED4A107E4D}" type="slidenum">
              <a:rPr lang="en-US">
                <a:solidFill>
                  <a:srgbClr val="000000"/>
                </a:solidFill>
              </a:rPr>
              <a:pPr/>
              <a:t>47</a:t>
            </a:fld>
            <a:endParaRPr lang="en-US">
              <a:solidFill>
                <a:srgbClr val="000000"/>
              </a:solidFill>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ko-KR" sz="2000" smtClean="0">
                <a:solidFill>
                  <a:srgbClr val="FFFF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smtClean="0">
              <a:solidFill>
                <a:srgbClr val="FFFFFF"/>
              </a:solidFil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FFFF00"/>
                </a:solidFill>
              </a:rPr>
              <a:t>Example spectral coverage</a:t>
            </a:r>
          </a:p>
        </p:txBody>
      </p:sp>
    </p:spTree>
    <p:extLst>
      <p:ext uri="{BB962C8B-B14F-4D97-AF65-F5344CB8AC3E}">
        <p14:creationId xmlns:p14="http://schemas.microsoft.com/office/powerpoint/2010/main" val="1125030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48</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04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49</a:t>
            </a:fld>
            <a:endParaRPr lang="en-US" smtClean="0">
              <a:solidFill>
                <a:srgbClr val="000000"/>
              </a:solidFill>
            </a:endParaRPr>
          </a:p>
        </p:txBody>
      </p:sp>
    </p:spTree>
    <p:extLst>
      <p:ext uri="{BB962C8B-B14F-4D97-AF65-F5344CB8AC3E}">
        <p14:creationId xmlns:p14="http://schemas.microsoft.com/office/powerpoint/2010/main" val="2283173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5</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0000"/>
                </a:solidFill>
              </a:rPr>
              <a:t>Originally ABI was only 8 spectral bands, now it is 16. All ABI bands were modified with input from STAR and </a:t>
            </a:r>
            <a:r>
              <a:rPr lang="en-US" sz="1600" dirty="0" smtClean="0">
                <a:solidFill>
                  <a:srgbClr val="000000"/>
                </a:solidFill>
              </a:rPr>
              <a:t>its </a:t>
            </a:r>
            <a:r>
              <a:rPr lang="en-US" sz="1600" dirty="0">
                <a:solidFill>
                  <a:srgbClr val="000000"/>
                </a:solidFill>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129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50</a:t>
            </a:fld>
            <a:endParaRPr lang="en-US" dirty="0"/>
          </a:p>
        </p:txBody>
      </p:sp>
      <p:sp>
        <p:nvSpPr>
          <p:cNvPr id="6" name="TextBox 5"/>
          <p:cNvSpPr txBox="1"/>
          <p:nvPr/>
        </p:nvSpPr>
        <p:spPr>
          <a:xfrm>
            <a:off x="5957402" y="1313765"/>
            <a:ext cx="2203142" cy="646331"/>
          </a:xfrm>
          <a:prstGeom prst="rect">
            <a:avLst/>
          </a:prstGeom>
          <a:noFill/>
        </p:spPr>
        <p:txBody>
          <a:bodyPr wrap="square" rtlCol="0">
            <a:spAutoFit/>
          </a:bodyPr>
          <a:lstStyle/>
          <a:p>
            <a:r>
              <a:rPr lang="en-US" dirty="0" smtClean="0">
                <a:solidFill>
                  <a:srgbClr val="FFFF00"/>
                </a:solidFill>
              </a:rPr>
              <a:t>Folks who named the instruments</a:t>
            </a:r>
            <a:endParaRPr lang="en-US" dirty="0">
              <a:solidFill>
                <a:srgbClr val="FFFF00"/>
              </a:solidFill>
            </a:endParaRPr>
          </a:p>
        </p:txBody>
      </p:sp>
      <p:sp>
        <p:nvSpPr>
          <p:cNvPr id="7" name="TextBox 6"/>
          <p:cNvSpPr txBox="1"/>
          <p:nvPr/>
        </p:nvSpPr>
        <p:spPr>
          <a:xfrm>
            <a:off x="1981200" y="6368534"/>
            <a:ext cx="2185214" cy="369332"/>
          </a:xfrm>
          <a:prstGeom prst="rect">
            <a:avLst/>
          </a:prstGeom>
          <a:noFill/>
        </p:spPr>
        <p:txBody>
          <a:bodyPr wrap="none" rtlCol="0">
            <a:spAutoFit/>
          </a:bodyPr>
          <a:lstStyle/>
          <a:p>
            <a:r>
              <a:rPr lang="en-US" dirty="0">
                <a:solidFill>
                  <a:srgbClr val="FFFF00"/>
                </a:solidFill>
              </a:rPr>
              <a:t>Gary Cunningham?</a:t>
            </a:r>
            <a:endParaRPr lang="en-US" dirty="0">
              <a:solidFill>
                <a:srgbClr val="FFFF00"/>
              </a:solidFill>
            </a:endParaRPr>
          </a:p>
        </p:txBody>
      </p:sp>
      <p:sp>
        <p:nvSpPr>
          <p:cNvPr id="8" name="TextBox 7"/>
          <p:cNvSpPr txBox="1"/>
          <p:nvPr/>
        </p:nvSpPr>
        <p:spPr>
          <a:xfrm>
            <a:off x="1447800" y="5334000"/>
            <a:ext cx="1659429" cy="369332"/>
          </a:xfrm>
          <a:prstGeom prst="rect">
            <a:avLst/>
          </a:prstGeom>
          <a:noFill/>
        </p:spPr>
        <p:txBody>
          <a:bodyPr wrap="none" rtlCol="0">
            <a:spAutoFit/>
          </a:bodyPr>
          <a:lstStyle/>
          <a:p>
            <a:r>
              <a:rPr lang="en-US" dirty="0" smtClean="0">
                <a:solidFill>
                  <a:srgbClr val="FFFF00"/>
                </a:solidFill>
              </a:rPr>
              <a:t>Flight Project?</a:t>
            </a:r>
            <a:endParaRPr lang="en-US" dirty="0">
              <a:solidFill>
                <a:srgbClr val="FFFF00"/>
              </a:solidFill>
            </a:endParaRPr>
          </a:p>
        </p:txBody>
      </p:sp>
      <p:sp>
        <p:nvSpPr>
          <p:cNvPr id="9" name="TextBox 8"/>
          <p:cNvSpPr txBox="1"/>
          <p:nvPr/>
        </p:nvSpPr>
        <p:spPr>
          <a:xfrm>
            <a:off x="5985129" y="6096000"/>
            <a:ext cx="1467068" cy="369332"/>
          </a:xfrm>
          <a:prstGeom prst="rect">
            <a:avLst/>
          </a:prstGeom>
          <a:noFill/>
        </p:spPr>
        <p:txBody>
          <a:bodyPr wrap="none" rtlCol="0">
            <a:spAutoFit/>
          </a:bodyPr>
          <a:lstStyle/>
          <a:p>
            <a:r>
              <a:rPr lang="en-US" dirty="0" smtClean="0">
                <a:solidFill>
                  <a:srgbClr val="FFFF00"/>
                </a:solidFill>
              </a:rPr>
              <a:t>R. </a:t>
            </a:r>
            <a:r>
              <a:rPr lang="en-US" dirty="0" err="1" smtClean="0">
                <a:solidFill>
                  <a:srgbClr val="FFFF00"/>
                </a:solidFill>
              </a:rPr>
              <a:t>Heymann</a:t>
            </a:r>
            <a:endParaRPr lang="en-US" dirty="0">
              <a:solidFill>
                <a:srgbClr val="FFFF00"/>
              </a:solidFill>
            </a:endParaRPr>
          </a:p>
        </p:txBody>
      </p:sp>
      <p:sp>
        <p:nvSpPr>
          <p:cNvPr id="10" name="TextBox 9"/>
          <p:cNvSpPr txBox="1"/>
          <p:nvPr/>
        </p:nvSpPr>
        <p:spPr>
          <a:xfrm>
            <a:off x="6629400" y="5421868"/>
            <a:ext cx="1326004" cy="369332"/>
          </a:xfrm>
          <a:prstGeom prst="rect">
            <a:avLst/>
          </a:prstGeom>
          <a:noFill/>
        </p:spPr>
        <p:txBody>
          <a:bodyPr wrap="none" rtlCol="0">
            <a:spAutoFit/>
          </a:bodyPr>
          <a:lstStyle/>
          <a:p>
            <a:r>
              <a:rPr lang="en-US" dirty="0">
                <a:solidFill>
                  <a:srgbClr val="FFFF00"/>
                </a:solidFill>
              </a:rPr>
              <a:t>M. </a:t>
            </a:r>
            <a:r>
              <a:rPr lang="en-US" dirty="0" err="1">
                <a:solidFill>
                  <a:srgbClr val="FFFF00"/>
                </a:solidFill>
              </a:rPr>
              <a:t>Coakley</a:t>
            </a:r>
            <a:endParaRPr lang="en-US" dirty="0">
              <a:solidFill>
                <a:srgbClr val="FFFF00"/>
              </a:solidFill>
            </a:endParaRPr>
          </a:p>
        </p:txBody>
      </p:sp>
      <p:sp>
        <p:nvSpPr>
          <p:cNvPr id="11" name="TextBox 10"/>
          <p:cNvSpPr txBox="1"/>
          <p:nvPr/>
        </p:nvSpPr>
        <p:spPr>
          <a:xfrm>
            <a:off x="6705600" y="2971800"/>
            <a:ext cx="1360309" cy="646331"/>
          </a:xfrm>
          <a:prstGeom prst="rect">
            <a:avLst/>
          </a:prstGeom>
          <a:noFill/>
        </p:spPr>
        <p:txBody>
          <a:bodyPr wrap="none" rtlCol="0">
            <a:spAutoFit/>
          </a:bodyPr>
          <a:lstStyle/>
          <a:p>
            <a:r>
              <a:rPr lang="en-US" dirty="0" smtClean="0">
                <a:solidFill>
                  <a:srgbClr val="FFFF00"/>
                </a:solidFill>
              </a:rPr>
              <a:t>T. Schmit</a:t>
            </a:r>
          </a:p>
          <a:p>
            <a:r>
              <a:rPr lang="en-US" dirty="0" smtClean="0">
                <a:solidFill>
                  <a:srgbClr val="FFFF00"/>
                </a:solidFill>
              </a:rPr>
              <a:t>M. </a:t>
            </a:r>
            <a:r>
              <a:rPr lang="en-US" dirty="0" err="1" smtClean="0">
                <a:solidFill>
                  <a:srgbClr val="FFFF00"/>
                </a:solidFill>
              </a:rPr>
              <a:t>Weinreb</a:t>
            </a:r>
            <a:endParaRPr lang="en-US" dirty="0">
              <a:solidFill>
                <a:srgbClr val="FFFF00"/>
              </a:solidFill>
            </a:endParaRPr>
          </a:p>
        </p:txBody>
      </p:sp>
    </p:spTree>
    <p:extLst>
      <p:ext uri="{BB962C8B-B14F-4D97-AF65-F5344CB8AC3E}">
        <p14:creationId xmlns:p14="http://schemas.microsoft.com/office/powerpoint/2010/main" val="27898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t>
            </a:r>
            <a:r>
              <a:rPr lang="en-US" sz="2800" dirty="0" smtClean="0">
                <a:solidFill>
                  <a:schemeClr val="bg1"/>
                </a:solidFill>
              </a:rPr>
              <a:t>aspects: </a:t>
            </a:r>
          </a:p>
          <a:p>
            <a:pPr lvl="1" eaLnBrk="1" hangingPunct="1"/>
            <a:r>
              <a:rPr lang="en-US" sz="2400" dirty="0" smtClean="0">
                <a:solidFill>
                  <a:schemeClr val="bg1"/>
                </a:solidFill>
              </a:rPr>
              <a:t>spatial</a:t>
            </a:r>
            <a:r>
              <a:rPr lang="en-US" sz="2400" dirty="0" smtClean="0">
                <a:solidFill>
                  <a:schemeClr val="bg1"/>
                </a:solidFill>
              </a:rPr>
              <a:t>, temporal, spectral, </a:t>
            </a:r>
            <a:r>
              <a:rPr lang="en-US" sz="2400" dirty="0" smtClean="0">
                <a:solidFill>
                  <a:schemeClr val="bg1"/>
                </a:solidFill>
              </a:rPr>
              <a:t>calibration, etc.</a:t>
            </a:r>
            <a:endParaRPr lang="en-US" sz="2400" dirty="0" smtClean="0">
              <a:solidFill>
                <a:schemeClr val="bg1"/>
              </a:solidFill>
            </a:endParaRP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a:t>
            </a:r>
            <a:r>
              <a:rPr lang="en-US" sz="2800" dirty="0" smtClean="0">
                <a:solidFill>
                  <a:schemeClr val="bg1"/>
                </a:solidFill>
              </a:rPr>
              <a:t>experience/instruments: </a:t>
            </a:r>
          </a:p>
          <a:p>
            <a:pPr lvl="1" eaLnBrk="1" hangingPunct="1"/>
            <a:r>
              <a:rPr lang="en-US" sz="2400" dirty="0" smtClean="0">
                <a:solidFill>
                  <a:schemeClr val="bg1"/>
                </a:solidFill>
              </a:rPr>
              <a:t>The </a:t>
            </a:r>
            <a:r>
              <a:rPr lang="en-US" sz="2400" dirty="0" smtClean="0">
                <a:solidFill>
                  <a:schemeClr val="bg1"/>
                </a:solidFill>
              </a:rPr>
              <a:t>ABI has already had a long history, even before launch. </a:t>
            </a:r>
            <a:endParaRPr lang="en-US" sz="2400" dirty="0" smtClean="0">
              <a:solidFill>
                <a:schemeClr val="bg1"/>
              </a:solidFill>
            </a:endParaRPr>
          </a:p>
          <a:p>
            <a:pPr eaLnBrk="1" hangingPunct="1"/>
            <a:r>
              <a:rPr lang="en-US" sz="2800" dirty="0" smtClean="0">
                <a:solidFill>
                  <a:schemeClr val="bg1"/>
                </a:solidFill>
              </a:rPr>
              <a:t>Similar </a:t>
            </a:r>
            <a:r>
              <a:rPr lang="en-US" sz="2800" dirty="0">
                <a:solidFill>
                  <a:schemeClr val="bg1"/>
                </a:solidFill>
              </a:rPr>
              <a:t>imagers will be launched by Europe, Japan, and Korea.  </a:t>
            </a:r>
            <a:endParaRPr lang="en-US" sz="2800" dirty="0" smtClean="0">
              <a:solidFill>
                <a:schemeClr val="bg1"/>
              </a:solidFill>
            </a:endParaRP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51</a:t>
            </a:fld>
            <a:endParaRPr lang="en-US" dirty="0" smtClean="0">
              <a:solidFill>
                <a:srgbClr val="000000"/>
              </a:solidFill>
            </a:endParaRPr>
          </a:p>
        </p:txBody>
      </p:sp>
    </p:spTree>
    <p:extLst>
      <p:ext uri="{BB962C8B-B14F-4D97-AF65-F5344CB8AC3E}">
        <p14:creationId xmlns:p14="http://schemas.microsoft.com/office/powerpoint/2010/main" val="262064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52</a:t>
            </a:fld>
            <a:endParaRPr lang="en-US" smtClean="0">
              <a:solidFill>
                <a:srgbClr val="000000"/>
              </a:solidFill>
            </a:endParaRPr>
          </a:p>
        </p:txBody>
      </p:sp>
      <p:sp>
        <p:nvSpPr>
          <p:cNvPr id="185347" name="Rectangle 2"/>
          <p:cNvSpPr>
            <a:spLocks noGrp="1" noChangeArrowheads="1"/>
          </p:cNvSpPr>
          <p:nvPr>
            <p:ph type="title"/>
          </p:nvPr>
        </p:nvSpPr>
        <p:spPr>
          <a:xfrm>
            <a:off x="457200" y="4572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1143000"/>
            <a:ext cx="8229600" cy="4525963"/>
          </a:xfrm>
        </p:spPr>
        <p:txBody>
          <a:bodyPr/>
          <a:lstStyle/>
          <a:p>
            <a:pPr>
              <a:lnSpc>
                <a:spcPct val="80000"/>
              </a:lnSpc>
            </a:pPr>
            <a:endParaRPr lang="en-US" sz="2400" smtClean="0">
              <a:solidFill>
                <a:schemeClr val="bg1"/>
              </a:solidFill>
            </a:endParaRPr>
          </a:p>
          <a:p>
            <a:pPr>
              <a:lnSpc>
                <a:spcPct val="80000"/>
              </a:lnSpc>
            </a:pPr>
            <a:r>
              <a:rPr lang="en-US" sz="2400" smtClean="0">
                <a:solidFill>
                  <a:schemeClr val="bg1"/>
                </a:solidFill>
              </a:rPr>
              <a:t>The authors would like to thank the entire GOES and GOES-R teams; both within the government, industry and academia.</a:t>
            </a:r>
          </a:p>
          <a:p>
            <a:pPr>
              <a:lnSpc>
                <a:spcPct val="80000"/>
              </a:lnSpc>
            </a:pPr>
            <a:endParaRPr lang="en-US" sz="1000" smtClean="0">
              <a:solidFill>
                <a:schemeClr val="bg1"/>
              </a:solidFill>
            </a:endParaRPr>
          </a:p>
          <a:p>
            <a:pPr>
              <a:lnSpc>
                <a:spcPct val="80000"/>
              </a:lnSpc>
            </a:pPr>
            <a:r>
              <a:rPr lang="en-US" sz="240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49" name="Picture 5" descr="cube_imag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81"/>
          <a:stretch/>
        </p:blipFill>
        <p:spPr bwMode="auto">
          <a:xfrm>
            <a:off x="4737651" y="3962400"/>
            <a:ext cx="4253949" cy="27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new_GOESR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815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11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53</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19254922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Links</a:t>
            </a:r>
          </a:p>
        </p:txBody>
      </p:sp>
      <p:sp>
        <p:nvSpPr>
          <p:cNvPr id="184323" name="Rectangle 3"/>
          <p:cNvSpPr>
            <a:spLocks noGrp="1" noChangeArrowheads="1"/>
          </p:cNvSpPr>
          <p:nvPr>
            <p:ph type="body" idx="1"/>
          </p:nvPr>
        </p:nvSpPr>
        <p:spPr>
          <a:xfrm>
            <a:off x="304800" y="1066800"/>
            <a:ext cx="86868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http://www.meted.ucar.edu/index.htm</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http://www.ssec.wisc.edu/data/geo/</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54</a:t>
            </a:fld>
            <a:endParaRPr lang="en-US"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t>Contact information: tim.j.schmit@noaa.gov</a:t>
            </a:r>
          </a:p>
        </p:txBody>
      </p:sp>
    </p:spTree>
    <p:extLst>
      <p:ext uri="{BB962C8B-B14F-4D97-AF65-F5344CB8AC3E}">
        <p14:creationId xmlns:p14="http://schemas.microsoft.com/office/powerpoint/2010/main" val="38311084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4008080"/>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5311025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884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7346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410200" y="152400"/>
            <a:ext cx="3200400" cy="1930400"/>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000000"/>
                </a:solidFill>
                <a:latin typeface="Times New Roman" charset="0"/>
              </a:rPr>
              <a:t>Much improved  coverage (and hence total product latency) with ABI over the current Sounder</a:t>
            </a:r>
          </a:p>
        </p:txBody>
      </p:sp>
      <p:pic>
        <p:nvPicPr>
          <p:cNvPr id="7171" name="Picture 3" descr="Goes12_sndr_conuspls_3mar04_15z"/>
          <p:cNvPicPr>
            <a:picLocks noChangeAspect="1" noChangeArrowheads="1"/>
          </p:cNvPicPr>
          <p:nvPr/>
        </p:nvPicPr>
        <p:blipFill>
          <a:blip r:embed="rId3">
            <a:extLst>
              <a:ext uri="{28A0092B-C50C-407E-A947-70E740481C1C}">
                <a14:useLocalDpi xmlns:a14="http://schemas.microsoft.com/office/drawing/2010/main" val="0"/>
              </a:ext>
            </a:extLst>
          </a:blip>
          <a:srcRect l="15469" t="1875" r="14531" b="8749"/>
          <a:stretch>
            <a:fillRect/>
          </a:stretch>
        </p:blipFill>
        <p:spPr bwMode="auto">
          <a:xfrm>
            <a:off x="82550" y="76200"/>
            <a:ext cx="4643438" cy="4449763"/>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152400" y="1752600"/>
            <a:ext cx="2667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latin typeface="Times New Roman" charset="0"/>
              </a:rPr>
              <a:t>Current GOES Sounder coverage in </a:t>
            </a:r>
            <a:r>
              <a:rPr lang="en-US" sz="2000" b="1" smtClean="0">
                <a:solidFill>
                  <a:srgbClr val="000000"/>
                </a:solidFill>
                <a:latin typeface="Times New Roman" charset="0"/>
              </a:rPr>
              <a:t>one hour</a:t>
            </a:r>
          </a:p>
        </p:txBody>
      </p:sp>
      <p:grpSp>
        <p:nvGrpSpPr>
          <p:cNvPr id="7173" name="Group 5"/>
          <p:cNvGrpSpPr>
            <a:grpSpLocks/>
          </p:cNvGrpSpPr>
          <p:nvPr/>
        </p:nvGrpSpPr>
        <p:grpSpPr bwMode="auto">
          <a:xfrm>
            <a:off x="4419600" y="2286000"/>
            <a:ext cx="4648200" cy="4503738"/>
            <a:chOff x="2784" y="1440"/>
            <a:chExt cx="2928" cy="2837"/>
          </a:xfrm>
        </p:grpSpPr>
        <p:pic>
          <p:nvPicPr>
            <p:cNvPr id="7174" name="Picture 6"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l="13126" t="1250" r="16710" b="8125"/>
            <a:stretch>
              <a:fillRect/>
            </a:stretch>
          </p:blipFill>
          <p:spPr bwMode="auto">
            <a:xfrm>
              <a:off x="2784" y="1440"/>
              <a:ext cx="2928" cy="2837"/>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5212" y="4039"/>
              <a:ext cx="4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FFFFFF"/>
                  </a:solidFill>
                  <a:latin typeface="Times New Roman" charset="0"/>
                </a:rPr>
                <a:t>CIMSS</a:t>
              </a:r>
            </a:p>
          </p:txBody>
        </p:sp>
      </p:grpSp>
      <p:sp>
        <p:nvSpPr>
          <p:cNvPr id="7176" name="Text Box 8"/>
          <p:cNvSpPr txBox="1">
            <a:spLocks noChangeArrowheads="1"/>
          </p:cNvSpPr>
          <p:nvPr/>
        </p:nvSpPr>
        <p:spPr bwMode="auto">
          <a:xfrm>
            <a:off x="3752850" y="4800600"/>
            <a:ext cx="2286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latin typeface="Times New Roman" charset="0"/>
              </a:rPr>
              <a:t>ABI in </a:t>
            </a:r>
            <a:r>
              <a:rPr lang="en-US" sz="2000" b="1" smtClean="0">
                <a:solidFill>
                  <a:srgbClr val="000000"/>
                </a:solidFill>
                <a:latin typeface="Times New Roman" charset="0"/>
              </a:rPr>
              <a:t>5 minutes</a:t>
            </a:r>
          </a:p>
        </p:txBody>
      </p:sp>
      <p:pic>
        <p:nvPicPr>
          <p:cNvPr id="7177" name="Picture 9"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t="91277"/>
          <a:stretch>
            <a:fillRect/>
          </a:stretch>
        </p:blipFill>
        <p:spPr bwMode="auto">
          <a:xfrm>
            <a:off x="53975" y="6419850"/>
            <a:ext cx="5624513" cy="368300"/>
          </a:xfrm>
          <a:prstGeom prst="rect">
            <a:avLst/>
          </a:prstGeom>
          <a:noFill/>
          <a:extLst>
            <a:ext uri="{909E8E84-426E-40DD-AFC4-6F175D3DCCD1}">
              <a14:hiddenFill xmlns:a14="http://schemas.microsoft.com/office/drawing/2010/main">
                <a:solidFill>
                  <a:srgbClr val="FFFFFF"/>
                </a:solidFill>
              </a14:hiddenFill>
            </a:ext>
          </a:extLst>
        </p:spPr>
      </p:pic>
      <p:sp>
        <p:nvSpPr>
          <p:cNvPr id="7178" name="Text Box 10"/>
          <p:cNvSpPr txBox="1">
            <a:spLocks noChangeArrowheads="1"/>
          </p:cNvSpPr>
          <p:nvPr/>
        </p:nvSpPr>
        <p:spPr bwMode="auto">
          <a:xfrm>
            <a:off x="438150" y="5981700"/>
            <a:ext cx="4191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smtClean="0">
                <a:solidFill>
                  <a:srgbClr val="FFFFFF"/>
                </a:solidFill>
                <a:latin typeface="Times New Roman" charset="0"/>
              </a:rPr>
              <a:t>Cloud Top Pressure</a:t>
            </a:r>
          </a:p>
        </p:txBody>
      </p:sp>
    </p:spTree>
    <p:extLst>
      <p:ext uri="{BB962C8B-B14F-4D97-AF65-F5344CB8AC3E}">
        <p14:creationId xmlns:p14="http://schemas.microsoft.com/office/powerpoint/2010/main" val="37720516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1143000"/>
          </a:xfrm>
        </p:spPr>
        <p:txBody>
          <a:bodyPr/>
          <a:lstStyle/>
          <a:p>
            <a:r>
              <a:rPr lang="en-US" sz="4000">
                <a:solidFill>
                  <a:srgbClr val="0033CC"/>
                </a:solidFill>
              </a:rPr>
              <a:t>GOES-R ABI Weighting Functions</a:t>
            </a:r>
          </a:p>
        </p:txBody>
      </p:sp>
      <p:pic>
        <p:nvPicPr>
          <p:cNvPr id="3075" name="Picture 3" descr="ABI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95250" y="6189663"/>
            <a:ext cx="889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smtClean="0">
                <a:solidFill>
                  <a:srgbClr val="000000"/>
                </a:solidFill>
              </a:rPr>
              <a:t>ABI has 1 CO2 band, so upper-level temperature will be affected</a:t>
            </a:r>
          </a:p>
        </p:txBody>
      </p:sp>
    </p:spTree>
    <p:extLst>
      <p:ext uri="{BB962C8B-B14F-4D97-AF65-F5344CB8AC3E}">
        <p14:creationId xmlns:p14="http://schemas.microsoft.com/office/powerpoint/2010/main" val="36280068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6200"/>
            <a:ext cx="8229600" cy="1143000"/>
          </a:xfrm>
        </p:spPr>
        <p:txBody>
          <a:bodyPr/>
          <a:lstStyle/>
          <a:p>
            <a:r>
              <a:rPr lang="en-US">
                <a:solidFill>
                  <a:srgbClr val="0033CC"/>
                </a:solidFill>
              </a:rPr>
              <a:t>GOES-13 Sounder WFs</a:t>
            </a:r>
          </a:p>
        </p:txBody>
      </p:sp>
      <p:pic>
        <p:nvPicPr>
          <p:cNvPr id="4100" name="Picture 4" descr="GOES13_sndr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p:cNvSpPr>
            <a:spLocks noChangeArrowheads="1"/>
          </p:cNvSpPr>
          <p:nvPr/>
        </p:nvSpPr>
        <p:spPr bwMode="auto">
          <a:xfrm>
            <a:off x="609600" y="6189663"/>
            <a:ext cx="799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smtClean="0">
                <a:solidFill>
                  <a:srgbClr val="000000"/>
                </a:solidFill>
              </a:rPr>
              <a:t>The GOES-N sounder has 5 CO2 bands, more SW bands</a:t>
            </a:r>
          </a:p>
        </p:txBody>
      </p:sp>
    </p:spTree>
    <p:extLst>
      <p:ext uri="{BB962C8B-B14F-4D97-AF65-F5344CB8AC3E}">
        <p14:creationId xmlns:p14="http://schemas.microsoft.com/office/powerpoint/2010/main" val="277973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6</a:t>
            </a:fld>
            <a:endParaRPr lang="en-US" smtClean="0">
              <a:solidFill>
                <a:srgbClr val="000000"/>
              </a:solidFill>
            </a:endParaRPr>
          </a:p>
        </p:txBody>
      </p:sp>
      <p:sp>
        <p:nvSpPr>
          <p:cNvPr id="7" name="Text Box 6"/>
          <p:cNvSpPr txBox="1">
            <a:spLocks noChangeArrowheads="1"/>
          </p:cNvSpPr>
          <p:nvPr/>
        </p:nvSpPr>
        <p:spPr bwMode="auto">
          <a:xfrm>
            <a:off x="6653349" y="735020"/>
            <a:ext cx="2225675"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Launch was planned for 2008!  </a:t>
            </a:r>
            <a:endParaRPr lang="en-US" dirty="0">
              <a:solidFill>
                <a:srgbClr val="000000"/>
              </a:solidFill>
            </a:endParaRPr>
          </a:p>
        </p:txBody>
      </p:sp>
    </p:spTree>
    <p:extLst>
      <p:ext uri="{BB962C8B-B14F-4D97-AF65-F5344CB8AC3E}">
        <p14:creationId xmlns:p14="http://schemas.microsoft.com/office/powerpoint/2010/main" val="2119149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64E831E-D8F0-47CB-848D-EAE373B96D88}" type="slidenum">
              <a:rPr lang="en-US">
                <a:solidFill>
                  <a:srgbClr val="000000"/>
                </a:solidFill>
              </a:rPr>
              <a:pPr/>
              <a:t>60</a:t>
            </a:fld>
            <a:endParaRPr lang="en-US">
              <a:solidFill>
                <a:srgbClr val="000000"/>
              </a:solidFill>
            </a:endParaRPr>
          </a:p>
        </p:txBody>
      </p:sp>
      <p:graphicFrame>
        <p:nvGraphicFramePr>
          <p:cNvPr id="82946" name="Object 2"/>
          <p:cNvGraphicFramePr>
            <a:graphicFrameLocks noChangeAspect="1"/>
          </p:cNvGraphicFramePr>
          <p:nvPr/>
        </p:nvGraphicFramePr>
        <p:xfrm>
          <a:off x="114300" y="762000"/>
          <a:ext cx="8877300" cy="5819775"/>
        </p:xfrm>
        <a:graphic>
          <a:graphicData uri="http://schemas.openxmlformats.org/presentationml/2006/ole">
            <mc:AlternateContent xmlns:mc="http://schemas.openxmlformats.org/markup-compatibility/2006">
              <mc:Choice xmlns:v="urn:schemas-microsoft-com:vml" Requires="v">
                <p:oleObj spid="_x0000_s3078"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762000"/>
                        <a:ext cx="88773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47" name="Text Box 3"/>
          <p:cNvSpPr txBox="1">
            <a:spLocks noChangeArrowheads="1"/>
          </p:cNvSpPr>
          <p:nvPr/>
        </p:nvSpPr>
        <p:spPr bwMode="auto">
          <a:xfrm>
            <a:off x="381000" y="50292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000" smtClean="0">
              <a:solidFill>
                <a:srgbClr val="000000"/>
              </a:solidFill>
            </a:endParaRPr>
          </a:p>
        </p:txBody>
      </p:sp>
      <p:sp>
        <p:nvSpPr>
          <p:cNvPr id="82948" name="Text Box 4"/>
          <p:cNvSpPr txBox="1">
            <a:spLocks noChangeArrowheads="1"/>
          </p:cNvSpPr>
          <p:nvPr/>
        </p:nvSpPr>
        <p:spPr bwMode="auto">
          <a:xfrm>
            <a:off x="304800" y="5410200"/>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ko-KR" smtClean="0">
                <a:solidFill>
                  <a:srgbClr val="000000"/>
                </a:solidFill>
                <a:ea typeface="Gulim" pitchFamily="34" charset="-127"/>
              </a:rPr>
              <a:t>The relative vertical information is shown for radiosondes, a high-spectral infrared sounder, the current broad-band GOES Sounder and the ABI. The high-spectral sounder is much improved over the current sounder. This information content analysis does not account for any spatial or temporal differences. </a:t>
            </a:r>
            <a:endParaRPr lang="en-US" smtClean="0">
              <a:solidFill>
                <a:srgbClr val="000000"/>
              </a:solidFill>
            </a:endParaRPr>
          </a:p>
        </p:txBody>
      </p:sp>
    </p:spTree>
    <p:extLst>
      <p:ext uri="{BB962C8B-B14F-4D97-AF65-F5344CB8AC3E}">
        <p14:creationId xmlns:p14="http://schemas.microsoft.com/office/powerpoint/2010/main" val="1394029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1970605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Based on a NWS 1999 requirements document</a:t>
            </a: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17107814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44"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9</a:t>
            </a:fld>
            <a:endParaRPr lang="en-US" smtClean="0">
              <a:solidFill>
                <a:srgbClr val="000000"/>
              </a:solidFill>
            </a:endParaRPr>
          </a:p>
        </p:txBody>
      </p:sp>
    </p:spTree>
    <p:extLst>
      <p:ext uri="{BB962C8B-B14F-4D97-AF65-F5344CB8AC3E}">
        <p14:creationId xmlns:p14="http://schemas.microsoft.com/office/powerpoint/2010/main" val="235473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OESRNOAADOCbg">
  <a:themeElements>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ESRNOAADOC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ESRNOAADOC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ESRNOAADOC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ESRNOAADOC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ESRNOAADOC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ESRNOAADOC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ESRNOAADOC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ESRNOAADOC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ESRNOAADOC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ESRNOAADOC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ESRNOAADOC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ESRNOAADOC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6109</TotalTime>
  <Words>4095</Words>
  <Application>Microsoft Office PowerPoint</Application>
  <PresentationFormat>On-screen Show (4:3)</PresentationFormat>
  <Paragraphs>776</Paragraphs>
  <Slides>60</Slides>
  <Notes>38</Notes>
  <HiddenSlides>2</HiddenSlides>
  <MMClips>1</MMClips>
  <ScaleCrop>false</ScaleCrop>
  <HeadingPairs>
    <vt:vector size="6" baseType="variant">
      <vt:variant>
        <vt:lpstr>Theme</vt:lpstr>
      </vt:variant>
      <vt:variant>
        <vt:i4>18</vt:i4>
      </vt:variant>
      <vt:variant>
        <vt:lpstr>Embedded OLE Servers</vt:lpstr>
      </vt:variant>
      <vt:variant>
        <vt:i4>3</vt:i4>
      </vt:variant>
      <vt:variant>
        <vt:lpstr>Slide Titles</vt:lpstr>
      </vt:variant>
      <vt:variant>
        <vt:i4>60</vt:i4>
      </vt:variant>
    </vt:vector>
  </HeadingPairs>
  <TitlesOfParts>
    <vt:vector size="81" baseType="lpstr">
      <vt:lpstr>Default Design</vt:lpstr>
      <vt:lpstr>3_Default Design</vt:lpstr>
      <vt:lpstr>STAR External Review</vt:lpstr>
      <vt:lpstr>2_Default Design</vt:lpstr>
      <vt:lpstr>GOESRNOAADOCbg</vt:lpstr>
      <vt:lpstr>5_Default Design</vt:lpstr>
      <vt:lpstr>1_Default Design</vt:lpstr>
      <vt:lpstr>11_Default Design</vt:lpstr>
      <vt:lpstr>10_Default Design</vt:lpstr>
      <vt:lpstr>1_Office Theme</vt:lpstr>
      <vt:lpstr>Blank Presentation</vt:lpstr>
      <vt:lpstr>4_Default Design</vt:lpstr>
      <vt:lpstr>2_Office Theme</vt:lpstr>
      <vt:lpstr>Custom Design</vt:lpstr>
      <vt:lpstr>6_Default Design</vt:lpstr>
      <vt:lpstr>1_Blank Presentation</vt:lpstr>
      <vt:lpstr>7_Default Design</vt:lpstr>
      <vt:lpstr>8_Default Design</vt:lpstr>
      <vt:lpstr>Document</vt:lpstr>
      <vt:lpstr>Paint Shop Pro Image</vt:lpstr>
      <vt:lpstr>Microsoft Office Excel Chart</vt:lpstr>
      <vt:lpstr>PowerPoint Presentation</vt:lpstr>
      <vt:lpstr>Co-authors:  James J. Gurka, Mathew M. Gunshor, W. P. Menzel, J. Phillips </vt:lpstr>
      <vt:lpstr>Outline</vt:lpstr>
      <vt:lpstr>GOES History</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ATS-III November 18, 1967</vt:lpstr>
      <vt:lpstr>PowerPoint Presentation</vt:lpstr>
      <vt:lpstr>PowerPoint Presentation</vt:lpstr>
      <vt:lpstr>PowerPoint Presentation</vt:lpstr>
      <vt:lpstr>PowerPoint Presentation</vt:lpstr>
      <vt:lpstr>Other considerations</vt:lpstr>
      <vt:lpstr>ABI bands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(10.35 m) Examples of MAS 0.66, 10.5-11.0, and 8.6-10.5 um reveal utility of new IR window for seeing through clouds to ice floes </vt:lpstr>
      <vt:lpstr>ABI bands 7-16</vt:lpstr>
      <vt:lpstr>PowerPoint Presentation</vt:lpstr>
      <vt:lpstr>PowerPoint Presentation</vt:lpstr>
      <vt:lpstr>PowerPoint Presentation</vt:lpstr>
      <vt:lpstr>PowerPoint Presentation</vt:lpstr>
      <vt:lpstr>PowerPoint Presentation</vt:lpstr>
      <vt:lpstr>ABI -- 8.5 m Based on MODIS used with ABI window channels to separate water from ice clouds</vt:lpstr>
      <vt:lpstr>PowerPoint Presentation</vt:lpstr>
      <vt:lpstr>PowerPoint Presentation</vt:lpstr>
      <vt:lpstr>PowerPoint Presentation</vt:lpstr>
      <vt:lpstr>PowerPoint Presentation</vt:lpstr>
      <vt:lpstr>ABI Band “Champions”</vt:lpstr>
      <vt:lpstr>Ackerman memo (1989)</vt:lpstr>
      <vt:lpstr>GOES-R Schedule (2004)</vt:lpstr>
      <vt:lpstr>PowerPoint Presentation</vt:lpstr>
      <vt:lpstr>GOES Fly-out Schedule</vt:lpstr>
      <vt:lpstr>The Advanced Baseline Imager:</vt:lpstr>
      <vt:lpstr>Approximate spectral and spatial resolutions of US GOES Imagers</vt:lpstr>
      <vt:lpstr>Imager Coverage in ~30 minutes </vt:lpstr>
      <vt:lpstr>1-min mesoscale mode preview</vt:lpstr>
      <vt:lpstr>PowerPoint Presentation</vt:lpstr>
      <vt:lpstr>PowerPoint Presentation</vt:lpstr>
      <vt:lpstr>GOES-R main instruments</vt:lpstr>
      <vt:lpstr>GOES-R Series Overview</vt:lpstr>
      <vt:lpstr>GOES-R</vt:lpstr>
      <vt:lpstr>Summary</vt:lpstr>
      <vt:lpstr>Acknowledgements</vt:lpstr>
      <vt:lpstr>Web page</vt:lpstr>
      <vt:lpstr>Links</vt:lpstr>
      <vt:lpstr>GOES-R ABI Products</vt:lpstr>
      <vt:lpstr>Pseudo-Natural Color</vt:lpstr>
      <vt:lpstr>PowerPoint Presentation</vt:lpstr>
      <vt:lpstr>GOES-R ABI Weighting Functions</vt:lpstr>
      <vt:lpstr>GOES-13 Sounder WFs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23</cp:revision>
  <dcterms:created xsi:type="dcterms:W3CDTF">2012-12-14T21:18:24Z</dcterms:created>
  <dcterms:modified xsi:type="dcterms:W3CDTF">2012-12-21T20:28:48Z</dcterms:modified>
</cp:coreProperties>
</file>