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 id="2147483722" r:id="rId6"/>
    <p:sldMasterId id="2147483734" r:id="rId7"/>
    <p:sldMasterId id="2147483747" r:id="rId8"/>
    <p:sldMasterId id="2147483761" r:id="rId9"/>
    <p:sldMasterId id="2147483775" r:id="rId10"/>
    <p:sldMasterId id="2147483787" r:id="rId11"/>
    <p:sldMasterId id="2147483799" r:id="rId12"/>
    <p:sldMasterId id="2147483813" r:id="rId13"/>
  </p:sldMasterIdLst>
  <p:notesMasterIdLst>
    <p:notesMasterId r:id="rId69"/>
  </p:notesMasterIdLst>
  <p:sldIdLst>
    <p:sldId id="257" r:id="rId14"/>
    <p:sldId id="258" r:id="rId15"/>
    <p:sldId id="259" r:id="rId16"/>
    <p:sldId id="260" r:id="rId17"/>
    <p:sldId id="261" r:id="rId18"/>
    <p:sldId id="263" r:id="rId19"/>
    <p:sldId id="264" r:id="rId20"/>
    <p:sldId id="262" r:id="rId21"/>
    <p:sldId id="265" r:id="rId22"/>
    <p:sldId id="30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9" r:id="rId56"/>
    <p:sldId id="309" r:id="rId57"/>
    <p:sldId id="300" r:id="rId58"/>
    <p:sldId id="298" r:id="rId59"/>
    <p:sldId id="306" r:id="rId60"/>
    <p:sldId id="301" r:id="rId61"/>
    <p:sldId id="304" r:id="rId62"/>
    <p:sldId id="302" r:id="rId63"/>
    <p:sldId id="303" r:id="rId64"/>
    <p:sldId id="307" r:id="rId65"/>
    <p:sldId id="308" r:id="rId66"/>
    <p:sldId id="310" r:id="rId67"/>
    <p:sldId id="31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9" d="100"/>
          <a:sy n="109" d="100"/>
        </p:scale>
        <p:origin x="-77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3DE8A-746B-4DAD-861D-9288D475870E}" type="datetimeFigureOut">
              <a:rPr lang="en-US" smtClean="0"/>
              <a:t>12/14/2012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C222E3-52BB-47C5-9464-A31FA62073D6}" type="slidenum">
              <a:rPr lang="en-US" smtClean="0"/>
              <a:t>‹#›</a:t>
            </a:fld>
            <a:endParaRPr lang="en-US"/>
          </a:p>
        </p:txBody>
      </p:sp>
    </p:spTree>
    <p:extLst>
      <p:ext uri="{BB962C8B-B14F-4D97-AF65-F5344CB8AC3E}">
        <p14:creationId xmlns:p14="http://schemas.microsoft.com/office/powerpoint/2010/main" val="1001004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C68DA-73C0-4D68-B7F4-9C2A96C6106E}" type="slidenum">
              <a:rPr lang="en-US">
                <a:solidFill>
                  <a:prstClr val="black"/>
                </a:solidFill>
              </a:rPr>
              <a:pPr eaLnBrk="1" hangingPunct="1"/>
              <a:t>15</a:t>
            </a:fld>
            <a:endParaRPr lang="en-US">
              <a:solidFill>
                <a:prstClr val="black"/>
              </a:solidFill>
            </a:endParaRPr>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xfrm>
            <a:off x="914400" y="4343400"/>
            <a:ext cx="5029200" cy="4114800"/>
          </a:xfrm>
          <a:noFill/>
        </p:spPr>
        <p:txBody>
          <a:bodyPr/>
          <a:lstStyle/>
          <a:p>
            <a:r>
              <a:rPr lang="en-US" smtClean="0">
                <a:latin typeface="Arial" charset="0"/>
              </a:rPr>
              <a:t>Current GOES can detect an ash cloud, but not the SO2. Note different color scales!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17</a:t>
            </a:fld>
            <a:endParaRPr lang="en-US">
              <a:solidFill>
                <a:prstClr val="black"/>
              </a:solidFill>
            </a:endParaRPr>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E5071-7859-460D-9BC2-F6198741AB90}" type="slidenum">
              <a:rPr lang="en-US">
                <a:solidFill>
                  <a:prstClr val="black"/>
                </a:solidFill>
              </a:rPr>
              <a:pPr eaLnBrk="1" hangingPunct="1"/>
              <a:t>18</a:t>
            </a:fld>
            <a:endParaRPr lang="en-US">
              <a:solidFill>
                <a:prstClr val="black"/>
              </a:solidFill>
            </a:endParaRPr>
          </a:p>
        </p:txBody>
      </p:sp>
      <p:sp>
        <p:nvSpPr>
          <p:cNvPr id="209923" name="Rectangle 2"/>
          <p:cNvSpPr>
            <a:spLocks noRot="1" noChangeArrowheads="1" noTextEdit="1"/>
          </p:cNvSpPr>
          <p:nvPr>
            <p:ph type="sldImg"/>
          </p:nvPr>
        </p:nvSpPr>
        <p:spPr>
          <a:xfrm>
            <a:off x="1143000" y="687388"/>
            <a:ext cx="4572000" cy="3429000"/>
          </a:xfrm>
          <a:ln/>
        </p:spPr>
      </p:sp>
      <p:sp>
        <p:nvSpPr>
          <p:cNvPr id="209924" name="Rectangle 3"/>
          <p:cNvSpPr>
            <a:spLocks noGrp="1" noChangeArrowheads="1"/>
          </p:cNvSpPr>
          <p:nvPr>
            <p:ph type="body" idx="1"/>
          </p:nvPr>
        </p:nvSpPr>
        <p:spPr>
          <a:xfrm>
            <a:off x="685800" y="4343400"/>
            <a:ext cx="5486400" cy="4113213"/>
          </a:xfrm>
          <a:noFill/>
        </p:spPr>
        <p:txBody>
          <a:bodyPr/>
          <a:lstStyle/>
          <a:p>
            <a:pPr eaLnBrk="1" hangingPunct="1"/>
            <a:r>
              <a:rPr lang="en-US" smtClean="0">
                <a:latin typeface="Arial" charset="0"/>
              </a:rPr>
              <a:t>Note how ABI bands 2 and 3 might indicate vegetation. ABI bands 2 and 5 (or 6) depict snow. </a:t>
            </a:r>
          </a:p>
          <a:p>
            <a:pPr eaLnBrk="1" hangingPunct="1"/>
            <a:endParaRPr lang="en-US" smtClean="0">
              <a:latin typeface="Arial" charset="0"/>
            </a:endParaRPr>
          </a:p>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8D3B0-4288-4245-B7C0-A8FC9F45B724}" type="slidenum">
              <a:rPr lang="en-US">
                <a:solidFill>
                  <a:prstClr val="black"/>
                </a:solidFill>
              </a:rPr>
              <a:pPr eaLnBrk="1" hangingPunct="1"/>
              <a:t>19</a:t>
            </a:fld>
            <a:endParaRPr lang="en-US">
              <a:solidFill>
                <a:prstClr val="black"/>
              </a:solidFill>
            </a:endParaRPr>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i="1" smtClean="0">
                <a:latin typeface="Arial" charset="0"/>
              </a:rPr>
              <a:t>AVIRIS</a:t>
            </a:r>
            <a:r>
              <a:rPr lang="en-US" smtClean="0">
                <a:latin typeface="Arial" charset="0"/>
              </a:rPr>
              <a:t> (Airborne Visible/Infrared Imaging Spectrometer) </a:t>
            </a:r>
          </a:p>
          <a:p>
            <a:pPr eaLnBrk="1" hangingPunct="1"/>
            <a:r>
              <a:rPr lang="en-US" smtClean="0">
                <a:latin typeface="Arial" charset="0"/>
              </a:rPr>
              <a:t>Simulated by convolving mock ABI spectral response functions with either AVIRIS data.</a:t>
            </a:r>
          </a:p>
          <a:p>
            <a:pPr eaLnBrk="1" hangingPunct="1"/>
            <a:r>
              <a:rPr lang="en-US" smtClean="0">
                <a:latin typeface="Arial" charset="0"/>
              </a:rPr>
              <a:t>This band was chosen to better monitor daytime smoke, etc.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05C5AF-E3A4-4534-9AF3-12006096454C}" type="slidenum">
              <a:rPr lang="en-US">
                <a:solidFill>
                  <a:prstClr val="black"/>
                </a:solidFill>
              </a:rPr>
              <a:pPr eaLnBrk="1" hangingPunct="1"/>
              <a:t>20</a:t>
            </a:fld>
            <a:endParaRPr lang="en-US">
              <a:solidFill>
                <a:prstClr val="black"/>
              </a:solidFill>
            </a:endParaRPr>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smtClean="0">
                <a:latin typeface="Arial" charset="0"/>
              </a:rPr>
              <a:t>Simulated by convolving mock ABI spectral response functions with either AVIRIS data.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00AA-3474-46DD-871C-952E758B86FD}" type="slidenum">
              <a:rPr lang="en-US">
                <a:solidFill>
                  <a:prstClr val="black"/>
                </a:solidFill>
              </a:rPr>
              <a:pPr eaLnBrk="1" hangingPunct="1"/>
              <a:t>21</a:t>
            </a:fld>
            <a:endParaRPr lang="en-US">
              <a:solidFill>
                <a:prstClr val="black"/>
              </a:solidFill>
            </a:endParaRPr>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smtClean="0">
                <a:latin typeface="Arial" charset="0"/>
              </a:rPr>
              <a:t>Figures from Chris Moeller, of CIMSS. The traditional visible 0.6um band does not show the burn scars (not shown).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9F1335-A78D-43E2-819B-ADBCB487CB1C}" type="slidenum">
              <a:rPr lang="en-US">
                <a:solidFill>
                  <a:prstClr val="black"/>
                </a:solidFill>
              </a:rPr>
              <a:pPr eaLnBrk="1" hangingPunct="1"/>
              <a:t>22</a:t>
            </a:fld>
            <a:endParaRPr lang="en-US">
              <a:solidFill>
                <a:prstClr val="black"/>
              </a:solidFill>
            </a:endParaRPr>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r>
              <a:rPr lang="en-US" smtClean="0">
                <a:latin typeface="Arial" charset="0"/>
              </a:rPr>
              <a:t>MODIS Airborne Simulator. The image is 1.88 um, but that’s similar to the physics as the band chosen for the ABI.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23</a:t>
            </a:fld>
            <a:endParaRPr lang="en-US">
              <a:solidFill>
                <a:prstClr val="black"/>
              </a:solidFill>
            </a:endParaRPr>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24</a:t>
            </a:fld>
            <a:endParaRPr lang="en-US">
              <a:solidFill>
                <a:prstClr val="black"/>
              </a:solidFill>
            </a:endParaRPr>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25</a:t>
            </a:fld>
            <a:endParaRPr lang="en-US">
              <a:solidFill>
                <a:prstClr val="black"/>
              </a:solidFill>
            </a:endParaRPr>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pPr eaLnBrk="1" hangingPunct="1"/>
            <a:endParaRPr lang="en-US" smtClean="0">
              <a:latin typeface="Arial" charset="0"/>
            </a:endParaRPr>
          </a:p>
        </p:txBody>
      </p:sp>
      <p:sp>
        <p:nvSpPr>
          <p:cNvPr id="18842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B9D599-76A1-4A1B-9DC0-3E34F536D260}" type="slidenum">
              <a:rPr lang="en-US">
                <a:solidFill>
                  <a:prstClr val="black"/>
                </a:solidFill>
              </a:rPr>
              <a:pPr eaLnBrk="1" hangingPunct="1"/>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26</a:t>
            </a:fld>
            <a:endParaRPr lang="en-US">
              <a:solidFill>
                <a:srgbClr val="000000"/>
              </a:solidFill>
            </a:endParaRPr>
          </a:p>
        </p:txBody>
      </p:sp>
      <p:sp>
        <p:nvSpPr>
          <p:cNvPr id="218115" name="Rectangle 2"/>
          <p:cNvSpPr>
            <a:spLocks noRo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smtClean="0">
                <a:latin typeface="Arial" charset="0"/>
              </a:rPr>
              <a:t>Note the ABI (from MODIS) image is better spatial resolution and better signal-to-noise ratio then the GOES-10 imager. </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27</a:t>
            </a:fld>
            <a:endParaRPr lang="en-US">
              <a:solidFill>
                <a:srgbClr val="000000"/>
              </a:solidFill>
            </a:endParaRPr>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28</a:t>
            </a:fld>
            <a:endParaRPr lang="en-US">
              <a:solidFill>
                <a:prstClr val="black"/>
              </a:solidFill>
            </a:endParaRPr>
          </a:p>
        </p:txBody>
      </p:sp>
      <p:sp>
        <p:nvSpPr>
          <p:cNvPr id="220163" name="Rectangle 2"/>
          <p:cNvSpPr>
            <a:spLocks noRo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15E47-C0BA-4DD4-9858-422741C210C0}" type="slidenum">
              <a:rPr lang="en-US">
                <a:solidFill>
                  <a:srgbClr val="000000"/>
                </a:solidFill>
              </a:rPr>
              <a:pPr eaLnBrk="1" hangingPunct="1"/>
              <a:t>29</a:t>
            </a:fld>
            <a:endParaRPr lang="en-US">
              <a:solidFill>
                <a:srgbClr val="000000"/>
              </a:solidFill>
            </a:endParaRPr>
          </a:p>
        </p:txBody>
      </p:sp>
      <p:sp>
        <p:nvSpPr>
          <p:cNvPr id="221187" name="Rectangle 2"/>
          <p:cNvSpPr>
            <a:spLocks noRot="1" noChangeArrowheads="1" noTextEdit="1"/>
          </p:cNvSpPr>
          <p:nvPr>
            <p:ph type="sldImg"/>
          </p:nvPr>
        </p:nvSpPr>
        <p:spPr>
          <a:xfrm>
            <a:off x="1143000" y="687388"/>
            <a:ext cx="4572000" cy="3429000"/>
          </a:xfrm>
          <a:ln/>
        </p:spPr>
      </p:sp>
      <p:sp>
        <p:nvSpPr>
          <p:cNvPr id="221188" name="Rectangle 3"/>
          <p:cNvSpPr>
            <a:spLocks noGrp="1" noChangeArrowheads="1"/>
          </p:cNvSpPr>
          <p:nvPr>
            <p:ph type="body" idx="1"/>
          </p:nvPr>
        </p:nvSpPr>
        <p:spPr>
          <a:xfrm>
            <a:off x="912813" y="4343400"/>
            <a:ext cx="5032375" cy="4113213"/>
          </a:xfrm>
          <a:noFill/>
        </p:spPr>
        <p:txBody>
          <a:bodyPr/>
          <a:lstStyle/>
          <a:p>
            <a:r>
              <a:rPr lang="en-US" smtClean="0">
                <a:latin typeface="Arial" charset="0"/>
              </a:rPr>
              <a:t>Current GOES can detect an ash cloud, but not the SO2 signature. The ABI can, if the plume is large and high enough. </a:t>
            </a:r>
          </a:p>
          <a:p>
            <a:r>
              <a:rPr lang="en-US" smtClean="0">
                <a:latin typeface="Arial" charset="0"/>
              </a:rPr>
              <a:t>Image on Right from:</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D5E372-569E-4643-8099-F6F5ADD31B41}" type="slidenum">
              <a:rPr lang="en-US">
                <a:solidFill>
                  <a:srgbClr val="000000"/>
                </a:solidFill>
              </a:rPr>
              <a:pPr eaLnBrk="1" hangingPunct="1"/>
              <a:t>31</a:t>
            </a:fld>
            <a:endParaRPr lang="en-US">
              <a:solidFill>
                <a:srgbClr val="000000"/>
              </a:solidFill>
            </a:endParaRPr>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smtClean="0">
                <a:latin typeface="Arial" charset="0"/>
              </a:rPr>
              <a:t>One of uses of the 8.5 um is better ash detection.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3D298-7FB3-4634-B457-99E71F69D943}" type="slidenum">
              <a:rPr lang="en-US">
                <a:solidFill>
                  <a:prstClr val="black"/>
                </a:solidFill>
              </a:rPr>
              <a:pPr eaLnBrk="1" hangingPunct="1"/>
              <a:t>32</a:t>
            </a:fld>
            <a:endParaRPr lang="en-US">
              <a:solidFill>
                <a:prstClr val="black"/>
              </a:solidFill>
            </a:endParaRPr>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smtClean="0">
                <a:latin typeface="Arial" charset="0"/>
              </a:rPr>
              <a:t>Another use of the 8.5 um band is a day and night cloud-top phase product. </a:t>
            </a:r>
          </a:p>
          <a:p>
            <a:pPr eaLnBrk="1" hangingPunct="1"/>
            <a:endParaRPr lang="en-US"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17FCEA-6BA2-413A-AF6E-5839B03A2261}" type="slidenum">
              <a:rPr lang="en-US">
                <a:solidFill>
                  <a:srgbClr val="000000"/>
                </a:solidFill>
              </a:rPr>
              <a:pPr eaLnBrk="1" hangingPunct="1"/>
              <a:t>33</a:t>
            </a:fld>
            <a:endParaRPr lang="en-US">
              <a:solidFill>
                <a:srgbClr val="000000"/>
              </a:solidFill>
            </a:endParaRPr>
          </a:p>
        </p:txBody>
      </p:sp>
      <p:sp>
        <p:nvSpPr>
          <p:cNvPr id="224259" name="Rectangle 2"/>
          <p:cNvSpPr>
            <a:spLocks noRo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r>
              <a:rPr lang="en-US" smtClean="0">
                <a:latin typeface="Arial" charset="0"/>
              </a:rPr>
              <a:t>The 8.5 um is also very helpful for dust detection.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9F47AE-325A-4493-A391-6CBD80EE0C3B}" type="slidenum">
              <a:rPr lang="en-US">
                <a:solidFill>
                  <a:prstClr val="black"/>
                </a:solidFill>
              </a:rPr>
              <a:pPr eaLnBrk="1" hangingPunct="1"/>
              <a:t>34</a:t>
            </a:fld>
            <a:endParaRPr lang="en-US">
              <a:solidFill>
                <a:prstClr val="black"/>
              </a:solidFill>
            </a:endParaRPr>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smtClean="0">
                <a:latin typeface="Arial" charset="0"/>
              </a:rPr>
              <a:t>As shown in mcidas-v</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35</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36</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p:spPr>
        <p:txBody>
          <a:bodyPr/>
          <a:lstStyle/>
          <a:p>
            <a:pPr eaLnBrk="1" hangingPunct="1"/>
            <a:r>
              <a:rPr lang="en-US" smtClean="0">
                <a:latin typeface="Arial" charset="0"/>
              </a:rPr>
              <a:t>The circles represent an estimate of the impact of GOES on regional scale numerical models.</a:t>
            </a:r>
          </a:p>
        </p:txBody>
      </p:sp>
      <p:sp>
        <p:nvSpPr>
          <p:cNvPr id="19251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A2099C-C2B7-4F66-AC1D-0E0A4A233E43}" type="slidenum">
              <a:rPr lang="en-US">
                <a:solidFill>
                  <a:prstClr val="black"/>
                </a:solidFill>
              </a:rPr>
              <a:pPr eaLnBrk="1" hangingPunct="1"/>
              <a:t>4</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0B0CFD1-3D07-49BE-8992-489E6FEC0F73}" type="slidenum">
              <a:rPr lang="en-US">
                <a:solidFill>
                  <a:prstClr val="black"/>
                </a:solidFill>
              </a:rPr>
              <a:pPr eaLnBrk="1" hangingPunct="1"/>
              <a:t>37</a:t>
            </a:fld>
            <a:endParaRPr lang="en-US">
              <a:solidFill>
                <a:prstClr val="black"/>
              </a:solidFill>
            </a:endParaRPr>
          </a:p>
        </p:txBody>
      </p:sp>
      <p:sp>
        <p:nvSpPr>
          <p:cNvPr id="228355" name="Rectangle 2"/>
          <p:cNvSpPr>
            <a:spLocks noRo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US" smtClean="0">
                <a:latin typeface="Arial" charset="0"/>
              </a:rPr>
              <a:t>This figure was generated by M. Gunshor, of CIMSS.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41</a:t>
            </a:fld>
            <a:endParaRPr lang="en-US">
              <a:solidFill>
                <a:srgbClr val="000000"/>
              </a:solidFill>
            </a:endParaRPr>
          </a:p>
        </p:txBody>
      </p:sp>
      <p:sp>
        <p:nvSpPr>
          <p:cNvPr id="229379" name="Rectangle 2"/>
          <p:cNvSpPr>
            <a:spLocks noRo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42</a:t>
            </a:fld>
            <a:endParaRPr lang="en-US">
              <a:solidFill>
                <a:prstClr val="black"/>
              </a:solidFill>
            </a:endParaRPr>
          </a:p>
        </p:txBody>
      </p:sp>
      <p:sp>
        <p:nvSpPr>
          <p:cNvPr id="230403" name="Rectangle 2"/>
          <p:cNvSpPr>
            <a:spLocks noRo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smtClean="0">
                <a:latin typeface="Arial" charset="0"/>
              </a:rPr>
              <a:t>0.40 inches = 4km; 0.80 inches = 8km</a:t>
            </a:r>
          </a:p>
          <a:p>
            <a:pPr eaLnBrk="1" hangingPunct="1"/>
            <a:r>
              <a:rPr lang="en-US" smtClean="0">
                <a:latin typeface="Arial" charset="0"/>
              </a:rPr>
              <a:t>MSI is Multi-Spectral Imaging Mode (dashed boxes)</a:t>
            </a:r>
          </a:p>
          <a:p>
            <a:pPr eaLnBrk="1" hangingPunct="1"/>
            <a:r>
              <a:rPr lang="en-US" smtClean="0">
                <a:latin typeface="Arial" charset="0"/>
              </a:rPr>
              <a:t>This does not show other improvements: SNR, MTF, bit-depth, navigation, coverage rates, etc.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mov</a:t>
            </a:r>
            <a:r>
              <a:rPr lang="en-US" dirty="0" smtClean="0"/>
              <a:t> version</a:t>
            </a:r>
            <a:endParaRPr lang="en-US" dirty="0"/>
          </a:p>
        </p:txBody>
      </p:sp>
      <p:sp>
        <p:nvSpPr>
          <p:cNvPr id="4" name="Slide Number Placeholder 3"/>
          <p:cNvSpPr>
            <a:spLocks noGrp="1"/>
          </p:cNvSpPr>
          <p:nvPr>
            <p:ph type="sldNum" sz="quarter" idx="10"/>
          </p:nvPr>
        </p:nvSpPr>
        <p:spPr/>
        <p:txBody>
          <a:bodyPr/>
          <a:lstStyle/>
          <a:p>
            <a:fld id="{C10ADF70-0695-4A72-8085-25B4E2830DE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872786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2004, Hurricane Ivan.</a:t>
            </a: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4BF44E-B0C4-4ABA-8180-EEBCFCB7AFFB}" type="slidenum">
              <a:rPr lang="en-US">
                <a:solidFill>
                  <a:srgbClr val="000000"/>
                </a:solidFill>
              </a:rPr>
              <a:pPr eaLnBrk="1" hangingPunct="1"/>
              <a:t>45</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531695-26E2-45CD-8FCD-239212D7DF06}" type="slidenum">
              <a:rPr lang="en-US">
                <a:solidFill>
                  <a:srgbClr val="000000"/>
                </a:solidFill>
              </a:rPr>
              <a:pPr eaLnBrk="1" hangingPunct="1"/>
              <a:t>48</a:t>
            </a:fld>
            <a:endParaRPr lang="en-US">
              <a:solidFill>
                <a:srgbClr val="000000"/>
              </a:solidFill>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smtClean="0">
                <a:latin typeface="Arial" charset="0"/>
              </a:rPr>
              <a:t>Advanced Baseline Imager (ABI)	Earth-viewing</a:t>
            </a:r>
          </a:p>
          <a:p>
            <a:pPr lvl="1" eaLnBrk="1" hangingPunct="1"/>
            <a:r>
              <a:rPr lang="en-US" b="1" smtClean="0">
                <a:latin typeface="Arial" charset="0"/>
              </a:rPr>
              <a:t>Geostationary Lightning Mapper (GLM)	Earth-viewing</a:t>
            </a:r>
          </a:p>
          <a:p>
            <a:pPr lvl="1" eaLnBrk="1" hangingPunct="1"/>
            <a:r>
              <a:rPr lang="en-US" b="1" smtClean="0">
                <a:latin typeface="Arial" charset="0"/>
              </a:rPr>
              <a:t>Solar Ultra-Violet Imager (SUVI)	Sun-viewing</a:t>
            </a:r>
          </a:p>
          <a:p>
            <a:pPr lvl="1" eaLnBrk="1" hangingPunct="1"/>
            <a:r>
              <a:rPr lang="en-US" b="1" smtClean="0">
                <a:latin typeface="Arial" charset="0"/>
              </a:rPr>
              <a:t>EUVS and XRS Irradiance Sensors (EXIS)	Sun-viewing</a:t>
            </a:r>
          </a:p>
          <a:p>
            <a:pPr lvl="1" eaLnBrk="1" hangingPunct="1"/>
            <a:r>
              <a:rPr lang="en-US" b="1" smtClean="0">
                <a:latin typeface="Arial" charset="0"/>
              </a:rPr>
              <a:t>Space Environment In-Situ Suite (SEISS)	Space-viewing</a:t>
            </a:r>
          </a:p>
          <a:p>
            <a:pPr lvl="1" eaLnBrk="1" hangingPunct="1"/>
            <a:r>
              <a:rPr lang="en-US" b="1" smtClean="0">
                <a:latin typeface="Arial" charset="0"/>
              </a:rPr>
              <a:t>Magnetometer (MAG)		Space-viewing</a:t>
            </a:r>
          </a:p>
          <a:p>
            <a:pPr eaLnBrk="1" hangingPunct="1"/>
            <a:endParaRPr lang="en-US"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from LM</a:t>
            </a:r>
            <a:endParaRPr lang="en-US" dirty="0"/>
          </a:p>
        </p:txBody>
      </p:sp>
      <p:sp>
        <p:nvSpPr>
          <p:cNvPr id="4" name="Slide Number Placeholder 3"/>
          <p:cNvSpPr>
            <a:spLocks noGrp="1"/>
          </p:cNvSpPr>
          <p:nvPr>
            <p:ph type="sldNum" sz="quarter" idx="10"/>
          </p:nvPr>
        </p:nvSpPr>
        <p:spPr/>
        <p:txBody>
          <a:bodyPr/>
          <a:lstStyle/>
          <a:p>
            <a:fld id="{FAC222E3-52BB-47C5-9464-A31FA62073D6}" type="slidenum">
              <a:rPr lang="en-US" smtClean="0"/>
              <a:t>49</a:t>
            </a:fld>
            <a:endParaRPr lang="en-US"/>
          </a:p>
        </p:txBody>
      </p:sp>
    </p:spTree>
    <p:extLst>
      <p:ext uri="{BB962C8B-B14F-4D97-AF65-F5344CB8AC3E}">
        <p14:creationId xmlns:p14="http://schemas.microsoft.com/office/powerpoint/2010/main" val="2039864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B5875-F93D-4EE4-85BF-03CB3E330283}" type="slidenum">
              <a:rPr lang="en-US">
                <a:solidFill>
                  <a:srgbClr val="000000"/>
                </a:solidFill>
              </a:rPr>
              <a:pPr eaLnBrk="1" hangingPunct="1"/>
              <a:t>5</a:t>
            </a:fld>
            <a:endParaRPr 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2FEF96-5084-4791-8AE6-9F7E9BF4FE33}" type="slidenum">
              <a:rPr lang="en-US">
                <a:solidFill>
                  <a:prstClr val="black"/>
                </a:solidFill>
              </a:rPr>
              <a:pPr eaLnBrk="1" hangingPunct="1"/>
              <a:t>6</a:t>
            </a:fld>
            <a:endParaRPr lang="en-US">
              <a:solidFill>
                <a:prstClr val="black"/>
              </a:solidFill>
            </a:endParaRPr>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A87D4-FBF0-479C-80A4-44167E2C90FF}" type="slidenum">
              <a:rPr lang="en-US">
                <a:solidFill>
                  <a:prstClr val="black"/>
                </a:solidFill>
              </a:rPr>
              <a:pPr eaLnBrk="1" hangingPunct="1"/>
              <a:t>7</a:t>
            </a:fld>
            <a:endParaRPr lang="en-US">
              <a:solidFill>
                <a:prstClr val="black"/>
              </a:solidFill>
            </a:endParaRPr>
          </a:p>
        </p:txBody>
      </p:sp>
      <p:sp>
        <p:nvSpPr>
          <p:cNvPr id="205827" name="Rectangle 2"/>
          <p:cNvSpPr>
            <a:spLocks noRo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45E76-A93D-49FB-9C44-51A435C35C36}" type="slidenum">
              <a:rPr lang="en-US">
                <a:solidFill>
                  <a:prstClr val="black"/>
                </a:solidFill>
              </a:rPr>
              <a:pPr eaLnBrk="1" hangingPunct="1"/>
              <a:t>8</a:t>
            </a:fld>
            <a:endParaRPr lang="en-US">
              <a:solidFill>
                <a:prstClr val="black"/>
              </a:solidFill>
            </a:endParaRPr>
          </a:p>
        </p:txBody>
      </p:sp>
      <p:sp>
        <p:nvSpPr>
          <p:cNvPr id="203779" name="Rectangle 2"/>
          <p:cNvSpPr>
            <a:spLocks noRo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E012B-F8E2-4EDC-93F1-2836EE1A3CA9}" type="slidenum">
              <a:rPr lang="en-US">
                <a:solidFill>
                  <a:prstClr val="black"/>
                </a:solidFill>
              </a:rPr>
              <a:pPr eaLnBrk="1" hangingPunct="1"/>
              <a:t>9</a:t>
            </a:fld>
            <a:endParaRPr lang="en-US">
              <a:solidFill>
                <a:prstClr val="black"/>
              </a:solidFill>
            </a:endParaRPr>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FA6CEF-5C92-4678-AA5D-53E601CBDFA6}" type="slidenum">
              <a:rPr lang="en-US" smtClean="0"/>
              <a:pPr eaLnBrk="1" hangingPunct="1"/>
              <a:t>10</a:t>
            </a:fld>
            <a:endParaRPr lang="en-US" smtClean="0"/>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smtClean="0">
                <a:latin typeface="Arial" charset="0"/>
              </a:rPr>
              <a:t>Natural color images from the geo perspective are possible, as demonstrated in 1967.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066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87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2217516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1682464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4147395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3755027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35995706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065753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2093327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7FD82A2-3BB7-4A99-92C1-5C1CEB4EA4CC}" type="slidenum">
              <a:rPr lang="en-US"/>
              <a:pPr>
                <a:defRPr/>
              </a:pPr>
              <a:t>‹#›</a:t>
            </a:fld>
            <a:endParaRPr lang="en-US"/>
          </a:p>
        </p:txBody>
      </p:sp>
    </p:spTree>
    <p:extLst>
      <p:ext uri="{BB962C8B-B14F-4D97-AF65-F5344CB8AC3E}">
        <p14:creationId xmlns:p14="http://schemas.microsoft.com/office/powerpoint/2010/main" val="4088565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7B2EE86-51C1-4F0B-BB7C-1107D7B46C94}" type="slidenum">
              <a:rPr lang="en-US"/>
              <a:pPr>
                <a:defRPr/>
              </a:pPr>
              <a:t>‹#›</a:t>
            </a:fld>
            <a:endParaRPr lang="en-US"/>
          </a:p>
        </p:txBody>
      </p:sp>
    </p:spTree>
    <p:extLst>
      <p:ext uri="{BB962C8B-B14F-4D97-AF65-F5344CB8AC3E}">
        <p14:creationId xmlns:p14="http://schemas.microsoft.com/office/powerpoint/2010/main" val="30805775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BAEC4AB-5B8E-499E-8FCE-0B1C9894296F}" type="slidenum">
              <a:rPr lang="en-US"/>
              <a:pPr>
                <a:defRPr/>
              </a:pPr>
              <a:t>‹#›</a:t>
            </a:fld>
            <a:endParaRPr lang="en-US"/>
          </a:p>
        </p:txBody>
      </p:sp>
    </p:spTree>
    <p:extLst>
      <p:ext uri="{BB962C8B-B14F-4D97-AF65-F5344CB8AC3E}">
        <p14:creationId xmlns:p14="http://schemas.microsoft.com/office/powerpoint/2010/main" val="106100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2094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99C13DE-44D5-4597-8C2E-512F5B929FA7}" type="slidenum">
              <a:rPr lang="en-US"/>
              <a:pPr>
                <a:defRPr/>
              </a:pPr>
              <a:t>‹#›</a:t>
            </a:fld>
            <a:endParaRPr lang="en-US"/>
          </a:p>
        </p:txBody>
      </p:sp>
    </p:spTree>
    <p:extLst>
      <p:ext uri="{BB962C8B-B14F-4D97-AF65-F5344CB8AC3E}">
        <p14:creationId xmlns:p14="http://schemas.microsoft.com/office/powerpoint/2010/main" val="1848869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552D26F-99AB-4827-AF00-18AF47C883FB}" type="slidenum">
              <a:rPr lang="en-US"/>
              <a:pPr>
                <a:defRPr/>
              </a:pPr>
              <a:t>‹#›</a:t>
            </a:fld>
            <a:endParaRPr lang="en-US"/>
          </a:p>
        </p:txBody>
      </p:sp>
    </p:spTree>
    <p:extLst>
      <p:ext uri="{BB962C8B-B14F-4D97-AF65-F5344CB8AC3E}">
        <p14:creationId xmlns:p14="http://schemas.microsoft.com/office/powerpoint/2010/main" val="3608699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159843B-9CEE-4233-971B-E831DE808E71}" type="slidenum">
              <a:rPr lang="en-US"/>
              <a:pPr>
                <a:defRPr/>
              </a:pPr>
              <a:t>‹#›</a:t>
            </a:fld>
            <a:endParaRPr lang="en-US"/>
          </a:p>
        </p:txBody>
      </p:sp>
    </p:spTree>
    <p:extLst>
      <p:ext uri="{BB962C8B-B14F-4D97-AF65-F5344CB8AC3E}">
        <p14:creationId xmlns:p14="http://schemas.microsoft.com/office/powerpoint/2010/main" val="38834012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2F9A4A2-4D8A-466F-B2E5-ECC39081FECA}" type="slidenum">
              <a:rPr lang="en-US"/>
              <a:pPr>
                <a:defRPr/>
              </a:pPr>
              <a:t>‹#›</a:t>
            </a:fld>
            <a:endParaRPr lang="en-US"/>
          </a:p>
        </p:txBody>
      </p:sp>
    </p:spTree>
    <p:extLst>
      <p:ext uri="{BB962C8B-B14F-4D97-AF65-F5344CB8AC3E}">
        <p14:creationId xmlns:p14="http://schemas.microsoft.com/office/powerpoint/2010/main" val="1221869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C3CB317-7C62-4E03-AD76-7774EBA845B9}" type="slidenum">
              <a:rPr lang="en-US"/>
              <a:pPr>
                <a:defRPr/>
              </a:pPr>
              <a:t>‹#›</a:t>
            </a:fld>
            <a:endParaRPr lang="en-US"/>
          </a:p>
        </p:txBody>
      </p:sp>
    </p:spTree>
    <p:extLst>
      <p:ext uri="{BB962C8B-B14F-4D97-AF65-F5344CB8AC3E}">
        <p14:creationId xmlns:p14="http://schemas.microsoft.com/office/powerpoint/2010/main" val="860395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CFF12F9-E515-451D-93B6-6F5075276BB6}" type="slidenum">
              <a:rPr lang="en-US"/>
              <a:pPr>
                <a:defRPr/>
              </a:pPr>
              <a:t>‹#›</a:t>
            </a:fld>
            <a:endParaRPr lang="en-US"/>
          </a:p>
        </p:txBody>
      </p:sp>
    </p:spTree>
    <p:extLst>
      <p:ext uri="{BB962C8B-B14F-4D97-AF65-F5344CB8AC3E}">
        <p14:creationId xmlns:p14="http://schemas.microsoft.com/office/powerpoint/2010/main" val="104597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5931DCF-F368-42CB-93CE-5B3E0DDA1105}" type="slidenum">
              <a:rPr lang="en-US"/>
              <a:pPr>
                <a:defRPr/>
              </a:pPr>
              <a:t>‹#›</a:t>
            </a:fld>
            <a:endParaRPr lang="en-US"/>
          </a:p>
        </p:txBody>
      </p:sp>
    </p:spTree>
    <p:extLst>
      <p:ext uri="{BB962C8B-B14F-4D97-AF65-F5344CB8AC3E}">
        <p14:creationId xmlns:p14="http://schemas.microsoft.com/office/powerpoint/2010/main" val="1385483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5ABBB16-42CA-4634-833E-520D2B23D375}" type="slidenum">
              <a:rPr lang="en-US"/>
              <a:pPr>
                <a:defRPr/>
              </a:pPr>
              <a:t>‹#›</a:t>
            </a:fld>
            <a:endParaRPr lang="en-US"/>
          </a:p>
        </p:txBody>
      </p:sp>
    </p:spTree>
    <p:extLst>
      <p:ext uri="{BB962C8B-B14F-4D97-AF65-F5344CB8AC3E}">
        <p14:creationId xmlns:p14="http://schemas.microsoft.com/office/powerpoint/2010/main" val="10316933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EBEBD9C8-FD52-4020-A5F3-B19179E87CC3}" type="slidenum">
              <a:rPr lang="en-US"/>
              <a:pPr>
                <a:defRPr/>
              </a:pPr>
              <a:t>‹#›</a:t>
            </a:fld>
            <a:endParaRPr lang="en-US"/>
          </a:p>
        </p:txBody>
      </p:sp>
    </p:spTree>
    <p:extLst>
      <p:ext uri="{BB962C8B-B14F-4D97-AF65-F5344CB8AC3E}">
        <p14:creationId xmlns:p14="http://schemas.microsoft.com/office/powerpoint/2010/main" val="296831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994E700-149D-4246-A56E-7C802072BA31}" type="slidenum">
              <a:rPr lang="en-US"/>
              <a:pPr>
                <a:defRPr/>
              </a:pPr>
              <a:t>‹#›</a:t>
            </a:fld>
            <a:endParaRPr lang="en-US"/>
          </a:p>
        </p:txBody>
      </p:sp>
    </p:spTree>
    <p:extLst>
      <p:ext uri="{BB962C8B-B14F-4D97-AF65-F5344CB8AC3E}">
        <p14:creationId xmlns:p14="http://schemas.microsoft.com/office/powerpoint/2010/main" val="40170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DB890A-4724-4760-93B8-DAFAF3F4C5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9015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64BCC06-1245-41C3-80B5-771CFCE18E61}" type="slidenum">
              <a:rPr lang="en-US"/>
              <a:pPr>
                <a:defRPr/>
              </a:pPr>
              <a:t>‹#›</a:t>
            </a:fld>
            <a:endParaRPr lang="en-US"/>
          </a:p>
        </p:txBody>
      </p:sp>
    </p:spTree>
    <p:extLst>
      <p:ext uri="{BB962C8B-B14F-4D97-AF65-F5344CB8AC3E}">
        <p14:creationId xmlns:p14="http://schemas.microsoft.com/office/powerpoint/2010/main" val="2801476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B17C8289-E742-4E80-89B5-A76B3E3FBB77}" type="slidenum">
              <a:rPr lang="en-US"/>
              <a:pPr>
                <a:defRPr/>
              </a:pPr>
              <a:t>‹#›</a:t>
            </a:fld>
            <a:endParaRPr lang="en-US"/>
          </a:p>
        </p:txBody>
      </p:sp>
    </p:spTree>
    <p:extLst>
      <p:ext uri="{BB962C8B-B14F-4D97-AF65-F5344CB8AC3E}">
        <p14:creationId xmlns:p14="http://schemas.microsoft.com/office/powerpoint/2010/main" val="1339913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BDEB621F-AD3B-4494-8842-765093B01EB2}" type="slidenum">
              <a:rPr lang="en-US"/>
              <a:pPr>
                <a:defRPr/>
              </a:pPr>
              <a:t>‹#›</a:t>
            </a:fld>
            <a:endParaRPr lang="en-US"/>
          </a:p>
        </p:txBody>
      </p:sp>
    </p:spTree>
    <p:extLst>
      <p:ext uri="{BB962C8B-B14F-4D97-AF65-F5344CB8AC3E}">
        <p14:creationId xmlns:p14="http://schemas.microsoft.com/office/powerpoint/2010/main" val="41689686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5C5E8360-3F89-4AEA-8868-145AF2AA5489}" type="slidenum">
              <a:rPr lang="en-US"/>
              <a:pPr>
                <a:defRPr/>
              </a:pPr>
              <a:t>‹#›</a:t>
            </a:fld>
            <a:endParaRPr lang="en-US"/>
          </a:p>
        </p:txBody>
      </p:sp>
    </p:spTree>
    <p:extLst>
      <p:ext uri="{BB962C8B-B14F-4D97-AF65-F5344CB8AC3E}">
        <p14:creationId xmlns:p14="http://schemas.microsoft.com/office/powerpoint/2010/main" val="40952162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9283DA25-49F6-405B-B80B-BC74417DE3E6}" type="slidenum">
              <a:rPr lang="en-US"/>
              <a:pPr>
                <a:defRPr/>
              </a:pPr>
              <a:t>‹#›</a:t>
            </a:fld>
            <a:endParaRPr lang="en-US"/>
          </a:p>
        </p:txBody>
      </p:sp>
    </p:spTree>
    <p:extLst>
      <p:ext uri="{BB962C8B-B14F-4D97-AF65-F5344CB8AC3E}">
        <p14:creationId xmlns:p14="http://schemas.microsoft.com/office/powerpoint/2010/main" val="28739814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51845E17-FBD9-46F3-B318-7CFFE8539C80}" type="slidenum">
              <a:rPr lang="en-US"/>
              <a:pPr>
                <a:defRPr/>
              </a:pPr>
              <a:t>‹#›</a:t>
            </a:fld>
            <a:endParaRPr lang="en-US"/>
          </a:p>
        </p:txBody>
      </p:sp>
    </p:spTree>
    <p:extLst>
      <p:ext uri="{BB962C8B-B14F-4D97-AF65-F5344CB8AC3E}">
        <p14:creationId xmlns:p14="http://schemas.microsoft.com/office/powerpoint/2010/main" val="21755634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D78C41D6-5F0D-474B-B63A-48AAF5990B36}" type="slidenum">
              <a:rPr lang="en-US"/>
              <a:pPr>
                <a:defRPr/>
              </a:pPr>
              <a:t>‹#›</a:t>
            </a:fld>
            <a:endParaRPr lang="en-US"/>
          </a:p>
        </p:txBody>
      </p:sp>
    </p:spTree>
    <p:extLst>
      <p:ext uri="{BB962C8B-B14F-4D97-AF65-F5344CB8AC3E}">
        <p14:creationId xmlns:p14="http://schemas.microsoft.com/office/powerpoint/2010/main" val="37038204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CA9C66F-FB06-4FA6-BD02-D4DDF55315C9}" type="slidenum">
              <a:rPr lang="en-US"/>
              <a:pPr>
                <a:defRPr/>
              </a:pPr>
              <a:t>‹#›</a:t>
            </a:fld>
            <a:endParaRPr lang="en-US"/>
          </a:p>
        </p:txBody>
      </p:sp>
    </p:spTree>
    <p:extLst>
      <p:ext uri="{BB962C8B-B14F-4D97-AF65-F5344CB8AC3E}">
        <p14:creationId xmlns:p14="http://schemas.microsoft.com/office/powerpoint/2010/main" val="4055933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CF9527E6-FEE4-4266-A084-CA1637161641}" type="slidenum">
              <a:rPr lang="en-US"/>
              <a:pPr>
                <a:defRPr/>
              </a:pPr>
              <a:t>‹#›</a:t>
            </a:fld>
            <a:endParaRPr lang="en-US"/>
          </a:p>
        </p:txBody>
      </p:sp>
    </p:spTree>
    <p:extLst>
      <p:ext uri="{BB962C8B-B14F-4D97-AF65-F5344CB8AC3E}">
        <p14:creationId xmlns:p14="http://schemas.microsoft.com/office/powerpoint/2010/main" val="19582875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AA818-F418-443F-9A32-2C46A034ED45}" type="slidenum">
              <a:rPr lang="en-US"/>
              <a:pPr>
                <a:defRPr/>
              </a:pPr>
              <a:t>‹#›</a:t>
            </a:fld>
            <a:endParaRPr lang="en-US"/>
          </a:p>
        </p:txBody>
      </p:sp>
    </p:spTree>
    <p:extLst>
      <p:ext uri="{BB962C8B-B14F-4D97-AF65-F5344CB8AC3E}">
        <p14:creationId xmlns:p14="http://schemas.microsoft.com/office/powerpoint/2010/main" val="1363625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F93C5-8169-4E98-84B8-B5DDDAC30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539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7418809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229E8F-5E0F-4458-9743-D3977C247ACB}" type="slidenum">
              <a:rPr lang="en-US"/>
              <a:pPr>
                <a:defRPr/>
              </a:pPr>
              <a:t>‹#›</a:t>
            </a:fld>
            <a:endParaRPr lang="en-US"/>
          </a:p>
        </p:txBody>
      </p:sp>
    </p:spTree>
    <p:extLst>
      <p:ext uri="{BB962C8B-B14F-4D97-AF65-F5344CB8AC3E}">
        <p14:creationId xmlns:p14="http://schemas.microsoft.com/office/powerpoint/2010/main" val="5936584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18EB4-8DD8-49F8-B9DA-C39C937EE885}" type="slidenum">
              <a:rPr lang="en-US"/>
              <a:pPr>
                <a:defRPr/>
              </a:pPr>
              <a:t>‹#›</a:t>
            </a:fld>
            <a:endParaRPr lang="en-US"/>
          </a:p>
        </p:txBody>
      </p:sp>
    </p:spTree>
    <p:extLst>
      <p:ext uri="{BB962C8B-B14F-4D97-AF65-F5344CB8AC3E}">
        <p14:creationId xmlns:p14="http://schemas.microsoft.com/office/powerpoint/2010/main" val="28215004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720BCE-C348-4A4A-A6FC-38689A3D08C4}" type="slidenum">
              <a:rPr lang="en-US"/>
              <a:pPr>
                <a:defRPr/>
              </a:pPr>
              <a:t>‹#›</a:t>
            </a:fld>
            <a:endParaRPr lang="en-US"/>
          </a:p>
        </p:txBody>
      </p:sp>
    </p:spTree>
    <p:extLst>
      <p:ext uri="{BB962C8B-B14F-4D97-AF65-F5344CB8AC3E}">
        <p14:creationId xmlns:p14="http://schemas.microsoft.com/office/powerpoint/2010/main" val="39393571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BDE3BA-4C77-4FBB-B3A1-8F962C94D4D8}" type="slidenum">
              <a:rPr lang="en-US"/>
              <a:pPr>
                <a:defRPr/>
              </a:pPr>
              <a:t>‹#›</a:t>
            </a:fld>
            <a:endParaRPr lang="en-US"/>
          </a:p>
        </p:txBody>
      </p:sp>
    </p:spTree>
    <p:extLst>
      <p:ext uri="{BB962C8B-B14F-4D97-AF65-F5344CB8AC3E}">
        <p14:creationId xmlns:p14="http://schemas.microsoft.com/office/powerpoint/2010/main" val="232530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18719279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426EEA-9124-4EA3-A1F2-24A96B735A3B}" type="slidenum">
              <a:rPr lang="en-US"/>
              <a:pPr>
                <a:defRPr/>
              </a:pPr>
              <a:t>‹#›</a:t>
            </a:fld>
            <a:endParaRPr lang="en-US"/>
          </a:p>
        </p:txBody>
      </p:sp>
    </p:spTree>
    <p:extLst>
      <p:ext uri="{BB962C8B-B14F-4D97-AF65-F5344CB8AC3E}">
        <p14:creationId xmlns:p14="http://schemas.microsoft.com/office/powerpoint/2010/main" val="21931739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ED2BAE-E16F-40E0-82AB-951DE99A4E7B}" type="slidenum">
              <a:rPr lang="en-US"/>
              <a:pPr>
                <a:defRPr/>
              </a:pPr>
              <a:t>‹#›</a:t>
            </a:fld>
            <a:endParaRPr lang="en-US"/>
          </a:p>
        </p:txBody>
      </p:sp>
    </p:spTree>
    <p:extLst>
      <p:ext uri="{BB962C8B-B14F-4D97-AF65-F5344CB8AC3E}">
        <p14:creationId xmlns:p14="http://schemas.microsoft.com/office/powerpoint/2010/main" val="16757432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627150-00D8-4C9C-BC62-935DC20B252F}" type="slidenum">
              <a:rPr lang="en-US"/>
              <a:pPr>
                <a:defRPr/>
              </a:pPr>
              <a:t>‹#›</a:t>
            </a:fld>
            <a:endParaRPr lang="en-US"/>
          </a:p>
        </p:txBody>
      </p:sp>
    </p:spTree>
    <p:extLst>
      <p:ext uri="{BB962C8B-B14F-4D97-AF65-F5344CB8AC3E}">
        <p14:creationId xmlns:p14="http://schemas.microsoft.com/office/powerpoint/2010/main" val="9049370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16E560-BF94-40FB-9FCF-45F8BCF3745F}" type="slidenum">
              <a:rPr lang="en-US"/>
              <a:pPr>
                <a:defRPr/>
              </a:pPr>
              <a:t>‹#›</a:t>
            </a:fld>
            <a:endParaRPr lang="en-US"/>
          </a:p>
        </p:txBody>
      </p:sp>
    </p:spTree>
    <p:extLst>
      <p:ext uri="{BB962C8B-B14F-4D97-AF65-F5344CB8AC3E}">
        <p14:creationId xmlns:p14="http://schemas.microsoft.com/office/powerpoint/2010/main" val="733898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BB7A39-6A87-4C71-9C88-565C725A32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8612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5A2434-97B8-4098-B13A-2097060B294F}" type="slidenum">
              <a:rPr lang="en-US"/>
              <a:pPr>
                <a:defRPr/>
              </a:pPr>
              <a:t>‹#›</a:t>
            </a:fld>
            <a:endParaRPr lang="en-US"/>
          </a:p>
        </p:txBody>
      </p:sp>
    </p:spTree>
    <p:extLst>
      <p:ext uri="{BB962C8B-B14F-4D97-AF65-F5344CB8AC3E}">
        <p14:creationId xmlns:p14="http://schemas.microsoft.com/office/powerpoint/2010/main" val="23516105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8FD01-3784-4C93-9E2C-AC3E28E974C9}" type="slidenum">
              <a:rPr lang="en-US"/>
              <a:pPr>
                <a:defRPr/>
              </a:pPr>
              <a:t>‹#›</a:t>
            </a:fld>
            <a:endParaRPr lang="en-US"/>
          </a:p>
        </p:txBody>
      </p:sp>
    </p:spTree>
    <p:extLst>
      <p:ext uri="{BB962C8B-B14F-4D97-AF65-F5344CB8AC3E}">
        <p14:creationId xmlns:p14="http://schemas.microsoft.com/office/powerpoint/2010/main" val="2453180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12/14/2012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1103625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40179324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12/14/2012</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3043382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12/14/2012</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683715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12/14/2012</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61578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12/14/2012</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1937027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12/14/2012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16608252"/>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332485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58C76-A7DE-47B3-AFD0-5658184625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51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8646F-19DC-4A80-97CE-893A0C8BEA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89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656885-92AC-4F31-822E-98F7B4267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473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CF45B4-4380-4D88-A018-E2DD873DE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236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B42676-36A5-4A7C-9373-588A1ECE2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474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3803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28E837-021F-4DD9-8CE7-F7C5D259B3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991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F001-76CB-48CB-9F46-355E0BE43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30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20925-1326-4ECD-A0F0-4A777C2C8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60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2881739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1374986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2671667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27832222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1007526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488653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406955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393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1341153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316293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634895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2710091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239579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706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751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259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92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319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641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666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079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329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826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70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5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501659E4-7EE9-44D1-8F0B-D86A1F71EB2F}" type="slidenum">
              <a:rPr lang="en-US"/>
              <a:pPr>
                <a:defRPr/>
              </a:pPr>
              <a:t>‹#›</a:t>
            </a:fld>
            <a:endParaRPr lang="en-US"/>
          </a:p>
        </p:txBody>
      </p:sp>
    </p:spTree>
    <p:extLst>
      <p:ext uri="{BB962C8B-B14F-4D97-AF65-F5344CB8AC3E}">
        <p14:creationId xmlns:p14="http://schemas.microsoft.com/office/powerpoint/2010/main" val="1138114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A80201B6-E8AF-4D1E-9E27-603765FA91ED}" type="slidenum">
              <a:rPr lang="en-US"/>
              <a:pPr>
                <a:defRPr/>
              </a:pPr>
              <a:t>‹#›</a:t>
            </a:fld>
            <a:endParaRPr lang="en-US"/>
          </a:p>
        </p:txBody>
      </p:sp>
    </p:spTree>
    <p:extLst>
      <p:ext uri="{BB962C8B-B14F-4D97-AF65-F5344CB8AC3E}">
        <p14:creationId xmlns:p14="http://schemas.microsoft.com/office/powerpoint/2010/main" val="2134474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508CFA4F-E855-42C4-845E-90963C8AEABD}" type="slidenum">
              <a:rPr lang="en-US"/>
              <a:pPr>
                <a:defRPr/>
              </a:pPr>
              <a:t>‹#›</a:t>
            </a:fld>
            <a:endParaRPr lang="en-US"/>
          </a:p>
        </p:txBody>
      </p:sp>
    </p:spTree>
    <p:extLst>
      <p:ext uri="{BB962C8B-B14F-4D97-AF65-F5344CB8AC3E}">
        <p14:creationId xmlns:p14="http://schemas.microsoft.com/office/powerpoint/2010/main" val="2228920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C32B8C91-68F4-42DB-882B-04826893D833}" type="slidenum">
              <a:rPr lang="en-US"/>
              <a:pPr>
                <a:defRPr/>
              </a:pPr>
              <a:t>‹#›</a:t>
            </a:fld>
            <a:endParaRPr lang="en-US"/>
          </a:p>
        </p:txBody>
      </p:sp>
    </p:spTree>
    <p:extLst>
      <p:ext uri="{BB962C8B-B14F-4D97-AF65-F5344CB8AC3E}">
        <p14:creationId xmlns:p14="http://schemas.microsoft.com/office/powerpoint/2010/main" val="65734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072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1B39FF95-7BA7-465B-B498-9E15CB61B45B}" type="slidenum">
              <a:rPr lang="en-US"/>
              <a:pPr>
                <a:defRPr/>
              </a:pPr>
              <a:t>‹#›</a:t>
            </a:fld>
            <a:endParaRPr lang="en-US"/>
          </a:p>
        </p:txBody>
      </p:sp>
    </p:spTree>
    <p:extLst>
      <p:ext uri="{BB962C8B-B14F-4D97-AF65-F5344CB8AC3E}">
        <p14:creationId xmlns:p14="http://schemas.microsoft.com/office/powerpoint/2010/main" val="3910246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AA1E0364-8C64-40E0-ADD1-89FCABACE830}" type="slidenum">
              <a:rPr lang="en-US"/>
              <a:pPr>
                <a:defRPr/>
              </a:pPr>
              <a:t>‹#›</a:t>
            </a:fld>
            <a:endParaRPr lang="en-US"/>
          </a:p>
        </p:txBody>
      </p:sp>
    </p:spTree>
    <p:extLst>
      <p:ext uri="{BB962C8B-B14F-4D97-AF65-F5344CB8AC3E}">
        <p14:creationId xmlns:p14="http://schemas.microsoft.com/office/powerpoint/2010/main" val="3033233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8FF4BD3D-8667-421A-8525-4F7E5B206970}" type="slidenum">
              <a:rPr lang="en-US"/>
              <a:pPr>
                <a:defRPr/>
              </a:pPr>
              <a:t>‹#›</a:t>
            </a:fld>
            <a:endParaRPr lang="en-US"/>
          </a:p>
        </p:txBody>
      </p:sp>
    </p:spTree>
    <p:extLst>
      <p:ext uri="{BB962C8B-B14F-4D97-AF65-F5344CB8AC3E}">
        <p14:creationId xmlns:p14="http://schemas.microsoft.com/office/powerpoint/2010/main" val="3579392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9FC15F5-F0A4-43E4-9C9B-3AAE9D509456}" type="slidenum">
              <a:rPr lang="en-US"/>
              <a:pPr>
                <a:defRPr/>
              </a:pPr>
              <a:t>‹#›</a:t>
            </a:fld>
            <a:endParaRPr lang="en-US"/>
          </a:p>
        </p:txBody>
      </p:sp>
    </p:spTree>
    <p:extLst>
      <p:ext uri="{BB962C8B-B14F-4D97-AF65-F5344CB8AC3E}">
        <p14:creationId xmlns:p14="http://schemas.microsoft.com/office/powerpoint/2010/main" val="1174604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7DA03CE5-0C21-4365-ADD9-711047AF7E07}" type="slidenum">
              <a:rPr lang="en-US"/>
              <a:pPr>
                <a:defRPr/>
              </a:pPr>
              <a:t>‹#›</a:t>
            </a:fld>
            <a:endParaRPr lang="en-US"/>
          </a:p>
        </p:txBody>
      </p:sp>
    </p:spTree>
    <p:extLst>
      <p:ext uri="{BB962C8B-B14F-4D97-AF65-F5344CB8AC3E}">
        <p14:creationId xmlns:p14="http://schemas.microsoft.com/office/powerpoint/2010/main" val="1059831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FAE9A65-F7C8-43A3-9096-40E5BCDE77C1}" type="slidenum">
              <a:rPr lang="en-US"/>
              <a:pPr>
                <a:defRPr/>
              </a:pPr>
              <a:t>‹#›</a:t>
            </a:fld>
            <a:endParaRPr lang="en-US"/>
          </a:p>
        </p:txBody>
      </p:sp>
    </p:spTree>
    <p:extLst>
      <p:ext uri="{BB962C8B-B14F-4D97-AF65-F5344CB8AC3E}">
        <p14:creationId xmlns:p14="http://schemas.microsoft.com/office/powerpoint/2010/main" val="2589538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3375"/>
            <a:ext cx="2057400" cy="57927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3375"/>
            <a:ext cx="6019800" cy="57927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65A6187E-DFB5-4D8D-851D-E6BD1E7C48E9}" type="slidenum">
              <a:rPr lang="en-US"/>
              <a:pPr>
                <a:defRPr/>
              </a:pPr>
              <a:t>‹#›</a:t>
            </a:fld>
            <a:endParaRPr lang="en-US"/>
          </a:p>
        </p:txBody>
      </p:sp>
    </p:spTree>
    <p:extLst>
      <p:ext uri="{BB962C8B-B14F-4D97-AF65-F5344CB8AC3E}">
        <p14:creationId xmlns:p14="http://schemas.microsoft.com/office/powerpoint/2010/main" val="2077011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33375"/>
            <a:ext cx="8229600" cy="579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8C996766-9C09-437E-BD0C-E093287581AD}" type="slidenum">
              <a:rPr lang="en-US"/>
              <a:pPr>
                <a:defRPr/>
              </a:pPr>
              <a:t>‹#›</a:t>
            </a:fld>
            <a:endParaRPr lang="en-US"/>
          </a:p>
        </p:txBody>
      </p:sp>
    </p:spTree>
    <p:extLst>
      <p:ext uri="{BB962C8B-B14F-4D97-AF65-F5344CB8AC3E}">
        <p14:creationId xmlns:p14="http://schemas.microsoft.com/office/powerpoint/2010/main" val="1426306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0D1341FA-5B66-4CEA-83A1-832335062DE9}" type="slidenum">
              <a:rPr lang="en-US"/>
              <a:pPr>
                <a:defRPr/>
              </a:pPr>
              <a:t>‹#›</a:t>
            </a:fld>
            <a:endParaRPr lang="en-US"/>
          </a:p>
        </p:txBody>
      </p:sp>
    </p:spTree>
    <p:extLst>
      <p:ext uri="{BB962C8B-B14F-4D97-AF65-F5344CB8AC3E}">
        <p14:creationId xmlns:p14="http://schemas.microsoft.com/office/powerpoint/2010/main" val="18758558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2FF083C4-546E-4FBC-A687-D84477309FBB}" type="slidenum">
              <a:rPr lang="en-US"/>
              <a:pPr>
                <a:defRPr/>
              </a:pPr>
              <a:t>‹#›</a:t>
            </a:fld>
            <a:endParaRPr lang="en-US"/>
          </a:p>
        </p:txBody>
      </p:sp>
    </p:spTree>
    <p:extLst>
      <p:ext uri="{BB962C8B-B14F-4D97-AF65-F5344CB8AC3E}">
        <p14:creationId xmlns:p14="http://schemas.microsoft.com/office/powerpoint/2010/main" val="2768036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5071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B6033279-A14F-4D82-B663-15168753ADA2}" type="slidenum">
              <a:rPr lang="en-US"/>
              <a:pPr>
                <a:defRPr/>
              </a:pPr>
              <a:t>‹#›</a:t>
            </a:fld>
            <a:endParaRPr lang="en-US"/>
          </a:p>
        </p:txBody>
      </p:sp>
    </p:spTree>
    <p:extLst>
      <p:ext uri="{BB962C8B-B14F-4D97-AF65-F5344CB8AC3E}">
        <p14:creationId xmlns:p14="http://schemas.microsoft.com/office/powerpoint/2010/main" val="347336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CA33B9A-5E33-407E-9F54-2DE73419DE22}" type="slidenum">
              <a:rPr lang="en-US"/>
              <a:pPr>
                <a:defRPr/>
              </a:pPr>
              <a:t>‹#›</a:t>
            </a:fld>
            <a:endParaRPr lang="en-US"/>
          </a:p>
        </p:txBody>
      </p:sp>
    </p:spTree>
    <p:extLst>
      <p:ext uri="{BB962C8B-B14F-4D97-AF65-F5344CB8AC3E}">
        <p14:creationId xmlns:p14="http://schemas.microsoft.com/office/powerpoint/2010/main" val="2523357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charset="0"/>
              </a:defRPr>
            </a:lvl1pPr>
          </a:lstStyle>
          <a:p>
            <a:pPr>
              <a:defRPr/>
            </a:pPr>
            <a:fld id="{E55EB8E0-A50C-4336-934C-9E8585CB202F}" type="slidenum">
              <a:rPr lang="en-US"/>
              <a:pPr>
                <a:defRPr/>
              </a:pPr>
              <a:t>‹#›</a:t>
            </a:fld>
            <a:endParaRPr lang="en-US"/>
          </a:p>
        </p:txBody>
      </p:sp>
    </p:spTree>
    <p:extLst>
      <p:ext uri="{BB962C8B-B14F-4D97-AF65-F5344CB8AC3E}">
        <p14:creationId xmlns:p14="http://schemas.microsoft.com/office/powerpoint/2010/main" val="698930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charset="0"/>
              </a:defRPr>
            </a:lvl1pPr>
          </a:lstStyle>
          <a:p>
            <a:pPr>
              <a:defRPr/>
            </a:pPr>
            <a:fld id="{F8F9E208-855B-428D-8FA8-9090D772EDC8}" type="slidenum">
              <a:rPr lang="en-US"/>
              <a:pPr>
                <a:defRPr/>
              </a:pPr>
              <a:t>‹#›</a:t>
            </a:fld>
            <a:endParaRPr lang="en-US"/>
          </a:p>
        </p:txBody>
      </p:sp>
    </p:spTree>
    <p:extLst>
      <p:ext uri="{BB962C8B-B14F-4D97-AF65-F5344CB8AC3E}">
        <p14:creationId xmlns:p14="http://schemas.microsoft.com/office/powerpoint/2010/main" val="802637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charset="0"/>
              </a:defRPr>
            </a:lvl1pPr>
          </a:lstStyle>
          <a:p>
            <a:pPr>
              <a:defRPr/>
            </a:pPr>
            <a:fld id="{4CF2AF14-5BF5-495B-ABEC-C407B09E0FC4}" type="slidenum">
              <a:rPr lang="en-US"/>
              <a:pPr>
                <a:defRPr/>
              </a:pPr>
              <a:t>‹#›</a:t>
            </a:fld>
            <a:endParaRPr lang="en-US"/>
          </a:p>
        </p:txBody>
      </p:sp>
    </p:spTree>
    <p:extLst>
      <p:ext uri="{BB962C8B-B14F-4D97-AF65-F5344CB8AC3E}">
        <p14:creationId xmlns:p14="http://schemas.microsoft.com/office/powerpoint/2010/main" val="3032102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EA2ECE7F-2E5F-462D-AF0B-33B556D5CE4E}" type="slidenum">
              <a:rPr lang="en-US"/>
              <a:pPr>
                <a:defRPr/>
              </a:pPr>
              <a:t>‹#›</a:t>
            </a:fld>
            <a:endParaRPr lang="en-US"/>
          </a:p>
        </p:txBody>
      </p:sp>
    </p:spTree>
    <p:extLst>
      <p:ext uri="{BB962C8B-B14F-4D97-AF65-F5344CB8AC3E}">
        <p14:creationId xmlns:p14="http://schemas.microsoft.com/office/powerpoint/2010/main" val="1477294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charset="0"/>
              </a:defRPr>
            </a:lvl1pPr>
          </a:lstStyle>
          <a:p>
            <a:pPr>
              <a:defRPr/>
            </a:pPr>
            <a:fld id="{97A6DA84-0702-4A1C-86D3-0CEAC8C7A2F4}" type="slidenum">
              <a:rPr lang="en-US"/>
              <a:pPr>
                <a:defRPr/>
              </a:pPr>
              <a:t>‹#›</a:t>
            </a:fld>
            <a:endParaRPr lang="en-US"/>
          </a:p>
        </p:txBody>
      </p:sp>
    </p:spTree>
    <p:extLst>
      <p:ext uri="{BB962C8B-B14F-4D97-AF65-F5344CB8AC3E}">
        <p14:creationId xmlns:p14="http://schemas.microsoft.com/office/powerpoint/2010/main" val="403073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3C6C6438-4C05-4B72-8F1C-A16CF4B337D5}" type="slidenum">
              <a:rPr lang="en-US"/>
              <a:pPr>
                <a:defRPr/>
              </a:pPr>
              <a:t>‹#›</a:t>
            </a:fld>
            <a:endParaRPr lang="en-US"/>
          </a:p>
        </p:txBody>
      </p:sp>
    </p:spTree>
    <p:extLst>
      <p:ext uri="{BB962C8B-B14F-4D97-AF65-F5344CB8AC3E}">
        <p14:creationId xmlns:p14="http://schemas.microsoft.com/office/powerpoint/2010/main" val="1973159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charset="0"/>
              </a:defRPr>
            </a:lvl1pPr>
          </a:lstStyle>
          <a:p>
            <a:pPr>
              <a:defRPr/>
            </a:pPr>
            <a:fld id="{7F387F87-5CC1-41B7-BE60-54E805D1D85A}" type="slidenum">
              <a:rPr lang="en-US"/>
              <a:pPr>
                <a:defRPr/>
              </a:pPr>
              <a:t>‹#›</a:t>
            </a:fld>
            <a:endParaRPr lang="en-US"/>
          </a:p>
        </p:txBody>
      </p:sp>
    </p:spTree>
    <p:extLst>
      <p:ext uri="{BB962C8B-B14F-4D97-AF65-F5344CB8AC3E}">
        <p14:creationId xmlns:p14="http://schemas.microsoft.com/office/powerpoint/2010/main" val="289690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03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305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120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762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670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068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5823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8584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611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178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29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69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1844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103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A4571E-10DF-4388-8573-E58E961F2D9B}" type="slidenum">
              <a:rPr lang="en-US"/>
              <a:pPr>
                <a:defRPr/>
              </a:pPr>
              <a:t>‹#›</a:t>
            </a:fld>
            <a:endParaRPr lang="en-US"/>
          </a:p>
        </p:txBody>
      </p:sp>
    </p:spTree>
    <p:extLst>
      <p:ext uri="{BB962C8B-B14F-4D97-AF65-F5344CB8AC3E}">
        <p14:creationId xmlns:p14="http://schemas.microsoft.com/office/powerpoint/2010/main" val="3790304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47862-3F1E-44F0-A4FE-6D1933505A94}" type="slidenum">
              <a:rPr lang="en-US"/>
              <a:pPr>
                <a:defRPr/>
              </a:pPr>
              <a:t>‹#›</a:t>
            </a:fld>
            <a:endParaRPr lang="en-US"/>
          </a:p>
        </p:txBody>
      </p:sp>
    </p:spTree>
    <p:extLst>
      <p:ext uri="{BB962C8B-B14F-4D97-AF65-F5344CB8AC3E}">
        <p14:creationId xmlns:p14="http://schemas.microsoft.com/office/powerpoint/2010/main" val="3517333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A86CA8-790A-47BC-8F9B-11349D6E0CDB}" type="slidenum">
              <a:rPr lang="en-US"/>
              <a:pPr>
                <a:defRPr/>
              </a:pPr>
              <a:t>‹#›</a:t>
            </a:fld>
            <a:endParaRPr lang="en-US"/>
          </a:p>
        </p:txBody>
      </p:sp>
    </p:spTree>
    <p:extLst>
      <p:ext uri="{BB962C8B-B14F-4D97-AF65-F5344CB8AC3E}">
        <p14:creationId xmlns:p14="http://schemas.microsoft.com/office/powerpoint/2010/main" val="3738794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74E783-0E8B-4C5E-B261-E19BCFC817F8}" type="slidenum">
              <a:rPr lang="en-US"/>
              <a:pPr>
                <a:defRPr/>
              </a:pPr>
              <a:t>‹#›</a:t>
            </a:fld>
            <a:endParaRPr lang="en-US"/>
          </a:p>
        </p:txBody>
      </p:sp>
    </p:spTree>
    <p:extLst>
      <p:ext uri="{BB962C8B-B14F-4D97-AF65-F5344CB8AC3E}">
        <p14:creationId xmlns:p14="http://schemas.microsoft.com/office/powerpoint/2010/main" val="104987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159EC0-52E0-4637-8526-3B8845108CA1}" type="slidenum">
              <a:rPr lang="en-US"/>
              <a:pPr>
                <a:defRPr/>
              </a:pPr>
              <a:t>‹#›</a:t>
            </a:fld>
            <a:endParaRPr lang="en-US"/>
          </a:p>
        </p:txBody>
      </p:sp>
    </p:spTree>
    <p:extLst>
      <p:ext uri="{BB962C8B-B14F-4D97-AF65-F5344CB8AC3E}">
        <p14:creationId xmlns:p14="http://schemas.microsoft.com/office/powerpoint/2010/main" val="3709606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739BC-4A7A-4F88-88BD-0D46778F8047}" type="slidenum">
              <a:rPr lang="en-US"/>
              <a:pPr>
                <a:defRPr/>
              </a:pPr>
              <a:t>‹#›</a:t>
            </a:fld>
            <a:endParaRPr lang="en-US"/>
          </a:p>
        </p:txBody>
      </p:sp>
    </p:spTree>
    <p:extLst>
      <p:ext uri="{BB962C8B-B14F-4D97-AF65-F5344CB8AC3E}">
        <p14:creationId xmlns:p14="http://schemas.microsoft.com/office/powerpoint/2010/main" val="6113206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379FCB-8E34-48E1-A464-6061771716B1}" type="slidenum">
              <a:rPr lang="en-US"/>
              <a:pPr>
                <a:defRPr/>
              </a:pPr>
              <a:t>‹#›</a:t>
            </a:fld>
            <a:endParaRPr lang="en-US"/>
          </a:p>
        </p:txBody>
      </p:sp>
    </p:spTree>
    <p:extLst>
      <p:ext uri="{BB962C8B-B14F-4D97-AF65-F5344CB8AC3E}">
        <p14:creationId xmlns:p14="http://schemas.microsoft.com/office/powerpoint/2010/main" val="3752556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5DA2C4-49D1-471B-92FC-66BCD6721B76}" type="slidenum">
              <a:rPr lang="en-US"/>
              <a:pPr>
                <a:defRPr/>
              </a:pPr>
              <a:t>‹#›</a:t>
            </a:fld>
            <a:endParaRPr lang="en-US"/>
          </a:p>
        </p:txBody>
      </p:sp>
    </p:spTree>
    <p:extLst>
      <p:ext uri="{BB962C8B-B14F-4D97-AF65-F5344CB8AC3E}">
        <p14:creationId xmlns:p14="http://schemas.microsoft.com/office/powerpoint/2010/main" val="19773292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71E534-C2D6-46B4-B145-79BAA65B5070}" type="slidenum">
              <a:rPr lang="en-US"/>
              <a:pPr>
                <a:defRPr/>
              </a:pPr>
              <a:t>‹#›</a:t>
            </a:fld>
            <a:endParaRPr lang="en-US"/>
          </a:p>
        </p:txBody>
      </p:sp>
    </p:spTree>
    <p:extLst>
      <p:ext uri="{BB962C8B-B14F-4D97-AF65-F5344CB8AC3E}">
        <p14:creationId xmlns:p14="http://schemas.microsoft.com/office/powerpoint/2010/main" val="227872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32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26F99-E754-48BB-899C-2B9611FAA95B}" type="slidenum">
              <a:rPr lang="en-US"/>
              <a:pPr>
                <a:defRPr/>
              </a:pPr>
              <a:t>‹#›</a:t>
            </a:fld>
            <a:endParaRPr lang="en-US"/>
          </a:p>
        </p:txBody>
      </p:sp>
    </p:spTree>
    <p:extLst>
      <p:ext uri="{BB962C8B-B14F-4D97-AF65-F5344CB8AC3E}">
        <p14:creationId xmlns:p14="http://schemas.microsoft.com/office/powerpoint/2010/main" val="36248192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6B7A0-2A22-40FC-861E-6C51C1E67AA6}" type="slidenum">
              <a:rPr lang="en-US"/>
              <a:pPr>
                <a:defRPr/>
              </a:pPr>
              <a:t>‹#›</a:t>
            </a:fld>
            <a:endParaRPr lang="en-US"/>
          </a:p>
        </p:txBody>
      </p:sp>
    </p:spTree>
    <p:extLst>
      <p:ext uri="{BB962C8B-B14F-4D97-AF65-F5344CB8AC3E}">
        <p14:creationId xmlns:p14="http://schemas.microsoft.com/office/powerpoint/2010/main" val="900837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7640C6-F98E-48A1-8E2A-FEA9F9B43A29}" type="slidenum">
              <a:rPr lang="en-US"/>
              <a:pPr>
                <a:defRPr/>
              </a:pPr>
              <a:t>‹#›</a:t>
            </a:fld>
            <a:endParaRPr lang="en-US"/>
          </a:p>
        </p:txBody>
      </p:sp>
    </p:spTree>
    <p:extLst>
      <p:ext uri="{BB962C8B-B14F-4D97-AF65-F5344CB8AC3E}">
        <p14:creationId xmlns:p14="http://schemas.microsoft.com/office/powerpoint/2010/main" val="20496384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2B7C8-9C8E-491A-AF3D-136C58393AA7}" type="slidenum">
              <a:rPr lang="en-US"/>
              <a:pPr>
                <a:defRPr/>
              </a:pPr>
              <a:t>‹#›</a:t>
            </a:fld>
            <a:endParaRPr lang="en-US"/>
          </a:p>
        </p:txBody>
      </p:sp>
    </p:spTree>
    <p:extLst>
      <p:ext uri="{BB962C8B-B14F-4D97-AF65-F5344CB8AC3E}">
        <p14:creationId xmlns:p14="http://schemas.microsoft.com/office/powerpoint/2010/main" val="11681910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20743567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6198555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13838517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792557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551427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3264619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 Id="rId9"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91116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ED785FB7-1538-4414-B244-3DFCCDE3E86B}" type="slidenum">
              <a:rPr lang="en-US"/>
              <a:pPr>
                <a:defRPr/>
              </a:pPr>
              <a:t>‹#›</a:t>
            </a:fld>
            <a:endParaRPr lang="en-US"/>
          </a:p>
        </p:txBody>
      </p:sp>
    </p:spTree>
    <p:extLst>
      <p:ext uri="{BB962C8B-B14F-4D97-AF65-F5344CB8AC3E}">
        <p14:creationId xmlns:p14="http://schemas.microsoft.com/office/powerpoint/2010/main" val="226618068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fontAlgn="base">
              <a:spcBef>
                <a:spcPct val="0"/>
              </a:spcBef>
              <a:spcAft>
                <a:spcPct val="0"/>
              </a:spcAft>
              <a:defRPr/>
            </a:pPr>
            <a:fld id="{C670B497-17E9-4A4C-A139-E20F9E76C12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803281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D7DB55D0-98B3-4CAB-8B89-CC623021881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921323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12/14/2012</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608325588"/>
      </p:ext>
    </p:extLst>
  </p:cSld>
  <p:clrMap bg1="dk1" tx1="lt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54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56D14B3-4ECC-49E3-954D-5F040306606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7809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7377279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48478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3" descr="DOC1"/>
          <p:cNvPicPr>
            <a:picLocks noChangeAspect="1" noChangeArrowheads="1"/>
          </p:cNvPicPr>
          <p:nvPr/>
        </p:nvPicPr>
        <p:blipFill>
          <a:blip r:embed="rId14" cstate="print">
            <a:extLst>
              <a:ext uri="{28A0092B-C50C-407E-A947-70E740481C1C}">
                <a14:useLocalDpi xmlns:a14="http://schemas.microsoft.com/office/drawing/2010/main" val="0"/>
              </a:ext>
            </a:extLst>
          </a:blip>
          <a:srcRect t="14127" b="14761"/>
          <a:stretch>
            <a:fillRect/>
          </a:stretch>
        </p:blipFill>
        <p:spPr bwMode="auto">
          <a:xfrm>
            <a:off x="49213" y="269875"/>
            <a:ext cx="10668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p:cNvPicPr>
            <a:picLocks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8625" y="269875"/>
            <a:ext cx="1039813"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Rectangle 5"/>
          <p:cNvSpPr>
            <a:spLocks noGrp="1" noChangeArrowheads="1"/>
          </p:cNvSpPr>
          <p:nvPr>
            <p:ph type="title"/>
          </p:nvPr>
        </p:nvSpPr>
        <p:spPr bwMode="auto">
          <a:xfrm>
            <a:off x="1104900" y="333375"/>
            <a:ext cx="6934200" cy="1143000"/>
          </a:xfrm>
          <a:prstGeom prst="rect">
            <a:avLst/>
          </a:prstGeom>
          <a:noFill/>
          <a:ln>
            <a:noFill/>
          </a:ln>
          <a:effectLst>
            <a:outerShdw dist="25400" algn="ctr" rotWithShape="0">
              <a:srgbClr val="FFCC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9" name="Rectangle 6"/>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299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6F9DB98D-ACD5-420E-970F-98DA3497061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23315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000" b="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50000"/>
        </a:spcBef>
        <a:spcAft>
          <a:spcPct val="0"/>
        </a:spcAft>
        <a:buChar char="•"/>
        <a:defRPr sz="20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a:solidFill>
            <a:schemeClr val="tx1"/>
          </a:solidFill>
          <a:latin typeface="+mn-lt"/>
        </a:defRPr>
      </a:lvl2pPr>
      <a:lvl3pPr marL="1143000" indent="-228600" algn="l" rtl="0" eaLnBrk="0" fontAlgn="base" hangingPunct="0">
        <a:spcBef>
          <a:spcPct val="50000"/>
        </a:spcBef>
        <a:spcAft>
          <a:spcPct val="0"/>
        </a:spcAft>
        <a:buChar char="•"/>
        <a:defRPr sz="1600">
          <a:solidFill>
            <a:schemeClr val="tx1"/>
          </a:solidFill>
          <a:latin typeface="+mn-lt"/>
        </a:defRPr>
      </a:lvl3pPr>
      <a:lvl4pPr marL="1600200" indent="-228600" algn="l" rtl="0" eaLnBrk="0" fontAlgn="base" hangingPunct="0">
        <a:spcBef>
          <a:spcPct val="50000"/>
        </a:spcBef>
        <a:spcAft>
          <a:spcPct val="0"/>
        </a:spcAft>
        <a:buChar char="–"/>
        <a:defRPr sz="1400">
          <a:solidFill>
            <a:schemeClr val="tx1"/>
          </a:solidFill>
          <a:latin typeface="+mn-lt"/>
        </a:defRPr>
      </a:lvl4pPr>
      <a:lvl5pPr marL="2057400" indent="-228600" algn="l" rtl="0" eaLnBrk="0" fontAlgn="base" hangingPunct="0">
        <a:spcBef>
          <a:spcPct val="50000"/>
        </a:spcBef>
        <a:spcAft>
          <a:spcPct val="0"/>
        </a:spcAft>
        <a:buChar char="»"/>
        <a:defRPr sz="1400">
          <a:solidFill>
            <a:schemeClr val="tx1"/>
          </a:solidFill>
          <a:latin typeface="+mn-lt"/>
        </a:defRPr>
      </a:lvl5pPr>
      <a:lvl6pPr marL="2514600" indent="-228600" algn="l" rtl="0" fontAlgn="base">
        <a:spcBef>
          <a:spcPct val="50000"/>
        </a:spcBef>
        <a:spcAft>
          <a:spcPct val="0"/>
        </a:spcAft>
        <a:buChar char="»"/>
        <a:defRPr sz="1400">
          <a:solidFill>
            <a:schemeClr val="tx1"/>
          </a:solidFill>
          <a:latin typeface="+mn-lt"/>
        </a:defRPr>
      </a:lvl6pPr>
      <a:lvl7pPr marL="2971800" indent="-228600" algn="l" rtl="0" fontAlgn="base">
        <a:spcBef>
          <a:spcPct val="50000"/>
        </a:spcBef>
        <a:spcAft>
          <a:spcPct val="0"/>
        </a:spcAft>
        <a:buChar char="»"/>
        <a:defRPr sz="1400">
          <a:solidFill>
            <a:schemeClr val="tx1"/>
          </a:solidFill>
          <a:latin typeface="+mn-lt"/>
        </a:defRPr>
      </a:lvl7pPr>
      <a:lvl8pPr marL="3429000" indent="-228600" algn="l" rtl="0" fontAlgn="base">
        <a:spcBef>
          <a:spcPct val="50000"/>
        </a:spcBef>
        <a:spcAft>
          <a:spcPct val="0"/>
        </a:spcAft>
        <a:buChar char="»"/>
        <a:defRPr sz="1400">
          <a:solidFill>
            <a:schemeClr val="tx1"/>
          </a:solidFill>
          <a:latin typeface="+mn-lt"/>
        </a:defRPr>
      </a:lvl8pPr>
      <a:lvl9pPr marL="3886200" indent="-228600" algn="l" rtl="0" fontAlgn="base">
        <a:spcBef>
          <a:spcPct val="5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fontAlgn="base">
              <a:spcBef>
                <a:spcPct val="0"/>
              </a:spcBef>
              <a:spcAft>
                <a:spcPct val="0"/>
              </a:spcAft>
              <a:defRPr/>
            </a:pPr>
            <a:fld id="{124B2699-A7B2-4BA4-9DD9-3E76A19AECF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357768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2680277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pitchFamily="34" charset="0"/>
              </a:defRPr>
            </a:lvl1pPr>
          </a:lstStyle>
          <a:p>
            <a:pPr fontAlgn="base">
              <a:spcBef>
                <a:spcPct val="0"/>
              </a:spcBef>
              <a:spcAft>
                <a:spcPct val="0"/>
              </a:spcAft>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pitchFamily="34" charset="0"/>
              </a:defRPr>
            </a:lvl1pPr>
          </a:lstStyle>
          <a:p>
            <a:pPr fontAlgn="base">
              <a:spcBef>
                <a:spcPct val="0"/>
              </a:spcBef>
              <a:spcAft>
                <a:spcPct val="0"/>
              </a:spcAft>
              <a:defRPr/>
            </a:pPr>
            <a:fld id="{BE60F87A-575B-474C-A041-158C95F9C64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35704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0490939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4.xml"/><Relationship Id="rId7" Type="http://schemas.openxmlformats.org/officeDocument/2006/relationships/oleObject" Target="../embeddings/oleObject3.bin"/><Relationship Id="rId2" Type="http://schemas.openxmlformats.org/officeDocument/2006/relationships/slideLayout" Target="../slideLayouts/slideLayout87.xml"/><Relationship Id="rId1" Type="http://schemas.openxmlformats.org/officeDocument/2006/relationships/vmlDrawing" Target="../drawings/vmlDrawing2.vml"/><Relationship Id="rId6" Type="http://schemas.openxmlformats.org/officeDocument/2006/relationships/image" Target="../media/image57.jpeg"/><Relationship Id="rId5" Type="http://schemas.openxmlformats.org/officeDocument/2006/relationships/image" Target="../media/image55.png"/><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87.xml"/><Relationship Id="rId5" Type="http://schemas.openxmlformats.org/officeDocument/2006/relationships/image" Target="../media/image61.gif"/><Relationship Id="rId4" Type="http://schemas.openxmlformats.org/officeDocument/2006/relationships/image" Target="../media/image60.gif"/></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27.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3.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6.png"/><Relationship Id="rId4"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95.xml"/><Relationship Id="rId5" Type="http://schemas.openxmlformats.org/officeDocument/2006/relationships/image" Target="../media/image89.jpe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4.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0.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0.xml"/><Relationship Id="rId5" Type="http://schemas.openxmlformats.org/officeDocument/2006/relationships/image" Target="../media/image12.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76200" y="1152525"/>
            <a:ext cx="9296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400">
                <a:solidFill>
                  <a:srgbClr val="FFFF00"/>
                </a:solidFill>
                <a:latin typeface="Arial Unicode MS" pitchFamily="34" charset="-128"/>
                <a:cs typeface="Times New Roman" pitchFamily="18" charset="0"/>
              </a:rPr>
              <a:t>The History and Evolution of the GOES-R Advanced Baseline Imager </a:t>
            </a:r>
          </a:p>
        </p:txBody>
      </p:sp>
      <p:sp>
        <p:nvSpPr>
          <p:cNvPr id="101379" name="Text Box 3"/>
          <p:cNvSpPr txBox="1">
            <a:spLocks noChangeArrowheads="1"/>
          </p:cNvSpPr>
          <p:nvPr/>
        </p:nvSpPr>
        <p:spPr bwMode="auto">
          <a:xfrm>
            <a:off x="304800" y="2819400"/>
            <a:ext cx="8534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a:solidFill>
                  <a:srgbClr val="FFFFFF"/>
                </a:solidFill>
                <a:latin typeface="Arial Unicode MS" pitchFamily="34" charset="-128"/>
              </a:rPr>
              <a:t>Timothy J. Schmit  (</a:t>
            </a:r>
            <a:r>
              <a:rPr lang="en-US">
                <a:solidFill>
                  <a:srgbClr val="FFFFFF"/>
                </a:solidFill>
              </a:rPr>
              <a:t>tim.j.schmit@noaa.gov</a:t>
            </a:r>
            <a:r>
              <a:rPr lang="en-US" sz="2000" b="1">
                <a:solidFill>
                  <a:srgbClr val="FFFFFF"/>
                </a:solidFill>
                <a:latin typeface="Arial Unicode MS" pitchFamily="34" charset="-128"/>
              </a:rPr>
              <a:t>)</a:t>
            </a:r>
          </a:p>
          <a:p>
            <a:pPr algn="ctr" fontAlgn="base">
              <a:spcBef>
                <a:spcPct val="50000"/>
              </a:spcBef>
              <a:spcAft>
                <a:spcPct val="0"/>
              </a:spcAft>
            </a:pPr>
            <a:r>
              <a:rPr lang="en-US" sz="2000" b="1">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a:solidFill>
                  <a:srgbClr val="FFFF00"/>
                </a:solidFill>
                <a:latin typeface="Arial Unicode MS" pitchFamily="34" charset="-128"/>
              </a:rPr>
              <a:t>  Advanced Satellite Products Branch (ASPB)</a:t>
            </a:r>
          </a:p>
          <a:p>
            <a:pPr algn="ctr" fontAlgn="base">
              <a:spcBef>
                <a:spcPct val="50000"/>
              </a:spcBef>
              <a:spcAft>
                <a:spcPct val="0"/>
              </a:spcAft>
            </a:pPr>
            <a:r>
              <a:rPr lang="en-US" sz="2000" b="1">
                <a:solidFill>
                  <a:srgbClr val="FFFF00"/>
                </a:solidFill>
                <a:latin typeface="Arial Unicode MS" pitchFamily="34" charset="-128"/>
              </a:rPr>
              <a:t>Madison, WI</a:t>
            </a: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810000" y="5229225"/>
            <a:ext cx="365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a:solidFill>
                  <a:srgbClr val="FFFFFF"/>
                </a:solidFill>
              </a:rPr>
              <a:t>AMS Annual Meeting</a:t>
            </a:r>
          </a:p>
          <a:p>
            <a:pPr algn="ctr" eaLnBrk="1" fontAlgn="base" hangingPunct="1">
              <a:spcBef>
                <a:spcPct val="0"/>
              </a:spcBef>
              <a:spcAft>
                <a:spcPct val="0"/>
              </a:spcAft>
            </a:pPr>
            <a:r>
              <a:rPr lang="en-US" sz="1600" b="1" dirty="0">
                <a:solidFill>
                  <a:srgbClr val="FFFFFF"/>
                </a:solidFill>
              </a:rPr>
              <a:t>11th History Symposium </a:t>
            </a:r>
          </a:p>
          <a:p>
            <a:pPr algn="ctr" eaLnBrk="1" fontAlgn="base" hangingPunct="1">
              <a:spcBef>
                <a:spcPct val="0"/>
              </a:spcBef>
              <a:spcAft>
                <a:spcPct val="0"/>
              </a:spcAft>
            </a:pP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January 8, </a:t>
            </a:r>
            <a:r>
              <a:rPr lang="en-US" sz="1600" b="1" dirty="0">
                <a:solidFill>
                  <a:srgbClr val="FFFFFF"/>
                </a:solidFill>
              </a:rPr>
              <a:t>2013 </a:t>
            </a:r>
          </a:p>
          <a:p>
            <a:pPr algn="ctr" eaLnBrk="1" fontAlgn="base" hangingPunct="1">
              <a:spcBef>
                <a:spcPct val="0"/>
              </a:spcBef>
              <a:spcAft>
                <a:spcPct val="0"/>
              </a:spcAft>
            </a:pPr>
            <a:r>
              <a:rPr lang="en-US" sz="1600" b="1" dirty="0">
                <a:solidFill>
                  <a:srgbClr val="FFFFFF"/>
                </a:solidFill>
              </a:rPr>
              <a:t>Austin, TX</a:t>
            </a:r>
          </a:p>
        </p:txBody>
      </p:sp>
      <p:pic>
        <p:nvPicPr>
          <p:cNvPr id="101382" name="Picture 7" descr="cimss_for_engraving_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smtClean="0">
              <a:solidFill>
                <a:srgbClr val="000000"/>
              </a:solidFill>
            </a:endParaRPr>
          </a:p>
        </p:txBody>
      </p:sp>
      <p:pic>
        <p:nvPicPr>
          <p:cNvPr id="101384"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76200"/>
            <a:ext cx="153352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256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76200"/>
            <a:ext cx="8229600" cy="1143000"/>
          </a:xfrm>
        </p:spPr>
        <p:txBody>
          <a:bodyPr/>
          <a:lstStyle/>
          <a:p>
            <a:pPr eaLnBrk="1" hangingPunct="1"/>
            <a:r>
              <a:rPr lang="en-US" smtClean="0">
                <a:solidFill>
                  <a:schemeClr val="tx1"/>
                </a:solidFill>
              </a:rPr>
              <a:t>ATS-III November 18, 1967</a:t>
            </a:r>
          </a:p>
        </p:txBody>
      </p:sp>
      <p:pic>
        <p:nvPicPr>
          <p:cNvPr id="113667" name="Picture 3" descr="ATSIII_18Nov67_150303Z_2_s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914400"/>
            <a:ext cx="4714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28600" y="5715000"/>
            <a:ext cx="86868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4313" algn="l"/>
                <a:tab pos="7221538" algn="l"/>
              </a:tabLst>
              <a:defRPr>
                <a:solidFill>
                  <a:schemeClr val="tx1"/>
                </a:solidFill>
                <a:latin typeface="Arial" charset="0"/>
              </a:defRPr>
            </a:lvl9pPr>
          </a:lstStyle>
          <a:p>
            <a:pPr algn="ctr"/>
            <a:r>
              <a:rPr lang="en-GB" sz="2400" b="1">
                <a:latin typeface="Times New Roman" pitchFamily="18" charset="0"/>
              </a:rPr>
              <a:t>The spin scan cloud camera provided full disk visible images of the earth and its cloud cover every 20 minutes. </a:t>
            </a:r>
          </a:p>
          <a:p>
            <a:pPr algn="ctr"/>
            <a:r>
              <a:rPr lang="en-GB" sz="2400" b="1">
                <a:latin typeface="Times New Roman" pitchFamily="18" charset="0"/>
              </a:rPr>
              <a:t>Note the ‘natural color’ image from the 3 visible spectral bands.</a:t>
            </a:r>
            <a:endParaRPr lang="en-GB" sz="2200" b="1">
              <a:latin typeface="Times New Roman" pitchFamily="18" charset="0"/>
            </a:endParaRPr>
          </a:p>
        </p:txBody>
      </p:sp>
      <p:sp>
        <p:nvSpPr>
          <p:cNvPr id="1136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4488B2-278D-4C3D-BC05-C9094CBE9119}" type="slidenum">
              <a:rPr lang="en-US" smtClean="0"/>
              <a:pPr eaLnBrk="1" hangingPunct="1"/>
              <a:t>10</a:t>
            </a:fld>
            <a:endParaRPr lang="en-US" smtClean="0"/>
          </a:p>
        </p:txBody>
      </p:sp>
    </p:spTree>
    <p:extLst>
      <p:ext uri="{BB962C8B-B14F-4D97-AF65-F5344CB8AC3E}">
        <p14:creationId xmlns:p14="http://schemas.microsoft.com/office/powerpoint/2010/main" val="893744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74625" y="1176338"/>
            <a:ext cx="8720138" cy="54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a:solidFill>
                  <a:srgbClr val="000000"/>
                </a:solidFill>
              </a:rPr>
              <a:t>Options 3b.	</a:t>
            </a:r>
            <a:r>
              <a:rPr lang="en-US" sz="2800" b="1">
                <a:solidFill>
                  <a:srgbClr val="000000"/>
                </a:solidFill>
              </a:rPr>
              <a:t>2.6.6  VIIRS Compatibility Study</a:t>
            </a:r>
            <a:endParaRPr lang="en-US" sz="2800">
              <a:solidFill>
                <a:srgbClr val="000000"/>
              </a:solidFill>
            </a:endParaRPr>
          </a:p>
          <a:p>
            <a:pPr eaLnBrk="1" fontAlgn="base" hangingPunct="1">
              <a:spcBef>
                <a:spcPct val="0"/>
              </a:spcBef>
              <a:spcAft>
                <a:spcPct val="0"/>
              </a:spcAft>
            </a:pPr>
            <a:endParaRPr lang="en-US" sz="2800">
              <a:solidFill>
                <a:srgbClr val="000000"/>
              </a:solidFill>
            </a:endParaRPr>
          </a:p>
          <a:p>
            <a:pPr eaLnBrk="1" fontAlgn="base" hangingPunct="1">
              <a:spcBef>
                <a:spcPct val="0"/>
              </a:spcBef>
              <a:spcAft>
                <a:spcPct val="0"/>
              </a:spcAft>
            </a:pPr>
            <a:r>
              <a:rPr lang="en-US" sz="2000">
                <a:solidFill>
                  <a:srgbClr val="000000"/>
                </a:solidFill>
              </a:rPr>
              <a:t>The Contractor </a:t>
            </a:r>
            <a:r>
              <a:rPr lang="en-US" sz="2000" b="1">
                <a:solidFill>
                  <a:srgbClr val="000000"/>
                </a:solidFill>
              </a:rPr>
              <a:t>shall </a:t>
            </a:r>
            <a:r>
              <a:rPr lang="en-US" sz="2000">
                <a:solidFill>
                  <a:srgbClr val="000000"/>
                </a:solidFill>
              </a:rPr>
              <a:t>assess the impact of modifying the Spectral Response Envelope of the reflective channels to be consistent with the current VIIRS design.  The required changes are:</a:t>
            </a:r>
          </a:p>
          <a:p>
            <a:pPr eaLnBrk="1" fontAlgn="base" hangingPunct="1">
              <a:spcBef>
                <a:spcPct val="0"/>
              </a:spcBef>
              <a:spcAft>
                <a:spcPct val="0"/>
              </a:spcAft>
            </a:pPr>
            <a:endParaRPr lang="en-US" sz="2000">
              <a:solidFill>
                <a:srgbClr val="000000"/>
              </a:solidFill>
            </a:endParaRPr>
          </a:p>
          <a:p>
            <a:pPr eaLnBrk="1" fontAlgn="base" hangingPunct="1">
              <a:spcBef>
                <a:spcPct val="0"/>
              </a:spcBef>
              <a:spcAft>
                <a:spcPct val="0"/>
              </a:spcAft>
            </a:pPr>
            <a:r>
              <a:rPr lang="en-US" sz="2400">
                <a:solidFill>
                  <a:srgbClr val="000000"/>
                </a:solidFill>
              </a:rPr>
              <a:t>a) Move the 0.47 um channel to 0.488 um with a nominal bandwidth of 0.02 um,</a:t>
            </a:r>
          </a:p>
          <a:p>
            <a:pPr eaLnBrk="1" fontAlgn="base" hangingPunct="1">
              <a:spcBef>
                <a:spcPct val="0"/>
              </a:spcBef>
              <a:spcAft>
                <a:spcPct val="0"/>
              </a:spcAft>
            </a:pPr>
            <a:r>
              <a:rPr lang="en-US" sz="2400">
                <a:solidFill>
                  <a:srgbClr val="000000"/>
                </a:solidFill>
              </a:rPr>
              <a:t>b) Change the 0.64 um channel nominal bandwidth to 0.08 um,</a:t>
            </a:r>
          </a:p>
          <a:p>
            <a:pPr eaLnBrk="1" fontAlgn="base" hangingPunct="1">
              <a:spcBef>
                <a:spcPct val="0"/>
              </a:spcBef>
              <a:spcAft>
                <a:spcPct val="0"/>
              </a:spcAft>
            </a:pPr>
            <a:r>
              <a:rPr lang="en-US" sz="2400">
                <a:solidFill>
                  <a:srgbClr val="000000"/>
                </a:solidFill>
              </a:rPr>
              <a:t>c) Move the 0.86 um channel to 0.865 um with a nominal bandwidth of 0.039 um,</a:t>
            </a:r>
          </a:p>
          <a:p>
            <a:pPr eaLnBrk="1" fontAlgn="base" hangingPunct="1">
              <a:spcBef>
                <a:spcPct val="0"/>
              </a:spcBef>
              <a:spcAft>
                <a:spcPct val="0"/>
              </a:spcAft>
            </a:pPr>
            <a:r>
              <a:rPr lang="en-US" sz="2400">
                <a:solidFill>
                  <a:srgbClr val="000000"/>
                </a:solidFill>
              </a:rPr>
              <a:t>d) Move the 1.38 um channel to 1.378 um with a nominal bandwidth of 0.015 um,</a:t>
            </a:r>
          </a:p>
          <a:p>
            <a:pPr eaLnBrk="1" fontAlgn="base" hangingPunct="1">
              <a:spcBef>
                <a:spcPct val="0"/>
              </a:spcBef>
              <a:spcAft>
                <a:spcPct val="0"/>
              </a:spcAft>
            </a:pPr>
            <a:r>
              <a:rPr lang="en-US" sz="2400">
                <a:solidFill>
                  <a:srgbClr val="000000"/>
                </a:solidFill>
              </a:rPr>
              <a:t>e) Move the 2.26 um channel to 2.25 um with a nominal bandwidth of 0.050 um.</a:t>
            </a:r>
          </a:p>
        </p:txBody>
      </p:sp>
    </p:spTree>
    <p:extLst>
      <p:ext uri="{BB962C8B-B14F-4D97-AF65-F5344CB8AC3E}">
        <p14:creationId xmlns:p14="http://schemas.microsoft.com/office/powerpoint/2010/main" val="1372657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74625" y="1505664"/>
            <a:ext cx="8720138" cy="504753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sz="1000" dirty="0">
              <a:solidFill>
                <a:srgbClr val="000000"/>
              </a:solidFill>
            </a:endParaRPr>
          </a:p>
          <a:p>
            <a:pPr eaLnBrk="1" fontAlgn="base" hangingPunct="1">
              <a:spcBef>
                <a:spcPct val="0"/>
              </a:spcBef>
              <a:spcAft>
                <a:spcPct val="0"/>
              </a:spcAft>
            </a:pPr>
            <a:r>
              <a:rPr lang="en-US" sz="2400" dirty="0">
                <a:solidFill>
                  <a:srgbClr val="000000"/>
                </a:solidFill>
              </a:rPr>
              <a:t>a) Move the 0.47 um channel to 0.488 um with a nominal bandwidth of 0.02 um</a:t>
            </a:r>
            <a:r>
              <a:rPr lang="en-US" sz="2400" b="1" dirty="0">
                <a:solidFill>
                  <a:srgbClr val="000000"/>
                </a:solidFill>
              </a:rPr>
              <a:t>, [No, need shorter wavelength for better scattering. VIIRS has 2 bands in this region!]</a:t>
            </a:r>
          </a:p>
          <a:p>
            <a:pPr eaLnBrk="1" fontAlgn="base" hangingPunct="1">
              <a:spcBef>
                <a:spcPct val="0"/>
              </a:spcBef>
              <a:spcAft>
                <a:spcPct val="0"/>
              </a:spcAft>
            </a:pPr>
            <a:r>
              <a:rPr lang="en-US" sz="2400" dirty="0">
                <a:solidFill>
                  <a:srgbClr val="000000"/>
                </a:solidFill>
              </a:rPr>
              <a:t>b) Change the 0.64 um channel nominal bandwidth to 0.08 um, </a:t>
            </a:r>
            <a:r>
              <a:rPr lang="en-US" sz="2400" b="1" dirty="0">
                <a:solidFill>
                  <a:srgbClr val="000000"/>
                </a:solidFill>
              </a:rPr>
              <a:t>[OK, but also shift center to 0.645 um to match HES-CW.]</a:t>
            </a:r>
            <a:endParaRPr lang="en-US" sz="2400" dirty="0">
              <a:solidFill>
                <a:srgbClr val="000000"/>
              </a:solidFill>
            </a:endParaRPr>
          </a:p>
          <a:p>
            <a:pPr eaLnBrk="1" fontAlgn="base" hangingPunct="1">
              <a:spcBef>
                <a:spcPct val="0"/>
              </a:spcBef>
              <a:spcAft>
                <a:spcPct val="0"/>
              </a:spcAft>
            </a:pPr>
            <a:r>
              <a:rPr lang="en-US" sz="2400" dirty="0">
                <a:solidFill>
                  <a:srgbClr val="000000"/>
                </a:solidFill>
              </a:rPr>
              <a:t>c) Move the 0.86 um channel to </a:t>
            </a:r>
            <a:r>
              <a:rPr lang="en-US" sz="2400" b="1" dirty="0">
                <a:solidFill>
                  <a:srgbClr val="000000"/>
                </a:solidFill>
              </a:rPr>
              <a:t>0.859</a:t>
            </a:r>
            <a:r>
              <a:rPr lang="en-US" sz="2400" dirty="0">
                <a:solidFill>
                  <a:srgbClr val="000000"/>
                </a:solidFill>
              </a:rPr>
              <a:t> um with a nominal bandwidth of 0.039 um, </a:t>
            </a:r>
            <a:r>
              <a:rPr lang="en-US" sz="2400" b="1" dirty="0">
                <a:solidFill>
                  <a:srgbClr val="000000"/>
                </a:solidFill>
              </a:rPr>
              <a:t>[OK, but width of 0.039 and 0.04 um so similar the same performance may be the same!]</a:t>
            </a:r>
            <a:endParaRPr lang="en-US" sz="2400" dirty="0">
              <a:solidFill>
                <a:srgbClr val="000000"/>
              </a:solidFill>
            </a:endParaRPr>
          </a:p>
          <a:p>
            <a:pPr eaLnBrk="1" fontAlgn="base" hangingPunct="1">
              <a:spcBef>
                <a:spcPct val="0"/>
              </a:spcBef>
              <a:spcAft>
                <a:spcPct val="0"/>
              </a:spcAft>
            </a:pPr>
            <a:r>
              <a:rPr lang="en-US" sz="2400" dirty="0">
                <a:solidFill>
                  <a:srgbClr val="000000"/>
                </a:solidFill>
              </a:rPr>
              <a:t>d) Move the 1.38 um channel to 1.378 um with a nominal bandwidth of 0.015 um, </a:t>
            </a:r>
            <a:r>
              <a:rPr lang="en-US" sz="2400" b="1" dirty="0">
                <a:solidFill>
                  <a:srgbClr val="000000"/>
                </a:solidFill>
              </a:rPr>
              <a:t>[OK, if noise is still OK!]</a:t>
            </a:r>
            <a:endParaRPr lang="en-US" sz="2400" dirty="0">
              <a:solidFill>
                <a:srgbClr val="000000"/>
              </a:solidFill>
            </a:endParaRPr>
          </a:p>
          <a:p>
            <a:pPr eaLnBrk="1" fontAlgn="base" hangingPunct="1">
              <a:spcBef>
                <a:spcPct val="0"/>
              </a:spcBef>
              <a:spcAft>
                <a:spcPct val="0"/>
              </a:spcAft>
            </a:pPr>
            <a:r>
              <a:rPr lang="en-US" sz="2400" dirty="0">
                <a:solidFill>
                  <a:srgbClr val="000000"/>
                </a:solidFill>
              </a:rPr>
              <a:t>e) Move the 2.26 um channel to 2.25 um with a nominal bandwidth of 0.050 um. </a:t>
            </a:r>
            <a:r>
              <a:rPr lang="en-US" sz="2400" b="1" dirty="0">
                <a:solidFill>
                  <a:srgbClr val="000000"/>
                </a:solidFill>
              </a:rPr>
              <a:t>[Actually change to 2.13 um to match MODIS, VIIRS and MTG!]</a:t>
            </a:r>
            <a:endParaRPr lang="en-US" sz="2400" dirty="0">
              <a:solidFill>
                <a:srgbClr val="000000"/>
              </a:solidFill>
            </a:endParaRPr>
          </a:p>
        </p:txBody>
      </p:sp>
    </p:spTree>
    <p:extLst>
      <p:ext uri="{BB962C8B-B14F-4D97-AF65-F5344CB8AC3E}">
        <p14:creationId xmlns:p14="http://schemas.microsoft.com/office/powerpoint/2010/main" val="3792482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371600" y="152400"/>
            <a:ext cx="61229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000">
                <a:solidFill>
                  <a:srgbClr val="000000"/>
                </a:solidFill>
                <a:latin typeface="Times New Roman" pitchFamily="18" charset="0"/>
              </a:rPr>
              <a:t>ABI 6.2 um, 7.0 um, and 7.4 um bands</a:t>
            </a:r>
          </a:p>
        </p:txBody>
      </p:sp>
      <p:sp>
        <p:nvSpPr>
          <p:cNvPr id="145411" name="Text Box 3"/>
          <p:cNvSpPr txBox="1">
            <a:spLocks noChangeArrowheads="1"/>
          </p:cNvSpPr>
          <p:nvPr/>
        </p:nvSpPr>
        <p:spPr bwMode="auto">
          <a:xfrm>
            <a:off x="2057400" y="762000"/>
            <a:ext cx="429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Effects of changing central wavenumber</a:t>
            </a:r>
          </a:p>
        </p:txBody>
      </p:sp>
      <p:sp>
        <p:nvSpPr>
          <p:cNvPr id="145412" name="Text Box 4"/>
          <p:cNvSpPr txBox="1">
            <a:spLocks noChangeArrowheads="1"/>
          </p:cNvSpPr>
          <p:nvPr/>
        </p:nvSpPr>
        <p:spPr bwMode="auto">
          <a:xfrm>
            <a:off x="152400" y="1828800"/>
            <a:ext cx="3128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Current ABI Bandwidth</a:t>
            </a:r>
          </a:p>
        </p:txBody>
      </p:sp>
      <p:sp>
        <p:nvSpPr>
          <p:cNvPr id="145413" name="Text Box 5"/>
          <p:cNvSpPr txBox="1">
            <a:spLocks noChangeArrowheads="1"/>
          </p:cNvSpPr>
          <p:nvPr/>
        </p:nvSpPr>
        <p:spPr bwMode="auto">
          <a:xfrm>
            <a:off x="4724400" y="1828800"/>
            <a:ext cx="411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u="sng">
                <a:solidFill>
                  <a:srgbClr val="000000"/>
                </a:solidFill>
                <a:latin typeface="Times New Roman" pitchFamily="18" charset="0"/>
              </a:rPr>
              <a:t>Possible ABI shifted Bandwidth</a:t>
            </a:r>
          </a:p>
        </p:txBody>
      </p:sp>
      <p:sp>
        <p:nvSpPr>
          <p:cNvPr id="145414" name="Text Box 6"/>
          <p:cNvSpPr txBox="1">
            <a:spLocks noChangeArrowheads="1"/>
          </p:cNvSpPr>
          <p:nvPr/>
        </p:nvSpPr>
        <p:spPr bwMode="auto">
          <a:xfrm>
            <a:off x="517525" y="34940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7.0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6.8 um - 7.2 um</a:t>
            </a:r>
          </a:p>
        </p:txBody>
      </p:sp>
      <p:sp>
        <p:nvSpPr>
          <p:cNvPr id="145415" name="Text Box 7"/>
          <p:cNvSpPr txBox="1">
            <a:spLocks noChangeArrowheads="1"/>
          </p:cNvSpPr>
          <p:nvPr/>
        </p:nvSpPr>
        <p:spPr bwMode="auto">
          <a:xfrm>
            <a:off x="533400" y="4724400"/>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7.3 um - 7.5 um</a:t>
            </a:r>
          </a:p>
        </p:txBody>
      </p:sp>
      <p:sp>
        <p:nvSpPr>
          <p:cNvPr id="145416" name="Text Box 8"/>
          <p:cNvSpPr txBox="1">
            <a:spLocks noChangeArrowheads="1"/>
          </p:cNvSpPr>
          <p:nvPr/>
        </p:nvSpPr>
        <p:spPr bwMode="auto">
          <a:xfrm>
            <a:off x="5867400" y="48768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7.34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7.24 um - 7.44 um</a:t>
            </a:r>
          </a:p>
        </p:txBody>
      </p:sp>
      <p:sp>
        <p:nvSpPr>
          <p:cNvPr id="145417" name="Text Box 9"/>
          <p:cNvSpPr txBox="1">
            <a:spLocks noChangeArrowheads="1"/>
          </p:cNvSpPr>
          <p:nvPr/>
        </p:nvSpPr>
        <p:spPr bwMode="auto">
          <a:xfrm>
            <a:off x="5867400" y="3505200"/>
            <a:ext cx="23891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6.95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6.75 um - 7.15 um</a:t>
            </a:r>
          </a:p>
        </p:txBody>
      </p:sp>
      <p:sp>
        <p:nvSpPr>
          <p:cNvPr id="145418" name="Line 10"/>
          <p:cNvSpPr>
            <a:spLocks noChangeShapeType="1"/>
          </p:cNvSpPr>
          <p:nvPr/>
        </p:nvSpPr>
        <p:spPr bwMode="auto">
          <a:xfrm>
            <a:off x="2971800" y="39624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19" name="Line 12"/>
          <p:cNvSpPr>
            <a:spLocks noChangeShapeType="1"/>
          </p:cNvSpPr>
          <p:nvPr/>
        </p:nvSpPr>
        <p:spPr bwMode="auto">
          <a:xfrm>
            <a:off x="2971800" y="50292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
        <p:nvSpPr>
          <p:cNvPr id="145420" name="Text Box 13"/>
          <p:cNvSpPr txBox="1">
            <a:spLocks noChangeArrowheads="1"/>
          </p:cNvSpPr>
          <p:nvPr/>
        </p:nvSpPr>
        <p:spPr bwMode="auto">
          <a:xfrm>
            <a:off x="517525" y="2503488"/>
            <a:ext cx="2109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 um - 6.6 um</a:t>
            </a:r>
          </a:p>
        </p:txBody>
      </p:sp>
      <p:sp>
        <p:nvSpPr>
          <p:cNvPr id="145421" name="Text Box 14"/>
          <p:cNvSpPr txBox="1">
            <a:spLocks noChangeArrowheads="1"/>
          </p:cNvSpPr>
          <p:nvPr/>
        </p:nvSpPr>
        <p:spPr bwMode="auto">
          <a:xfrm>
            <a:off x="5867400" y="2514600"/>
            <a:ext cx="25892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200" i="1">
                <a:solidFill>
                  <a:srgbClr val="000000"/>
                </a:solidFill>
                <a:latin typeface="Times New Roman" pitchFamily="18" charset="0"/>
              </a:rPr>
              <a:t>6.2 um band adjusted</a:t>
            </a:r>
            <a:endParaRPr lang="en-US" sz="2200">
              <a:solidFill>
                <a:srgbClr val="000000"/>
              </a:solidFill>
              <a:latin typeface="Times New Roman" pitchFamily="18" charset="0"/>
            </a:endParaRPr>
          </a:p>
          <a:p>
            <a:pPr fontAlgn="base">
              <a:spcBef>
                <a:spcPct val="0"/>
              </a:spcBef>
              <a:spcAft>
                <a:spcPct val="0"/>
              </a:spcAft>
            </a:pPr>
            <a:r>
              <a:rPr lang="en-US" sz="2200">
                <a:solidFill>
                  <a:srgbClr val="000000"/>
                </a:solidFill>
                <a:latin typeface="Times New Roman" pitchFamily="18" charset="0"/>
              </a:rPr>
              <a:t>  5.77 um - 6.6 um</a:t>
            </a:r>
          </a:p>
        </p:txBody>
      </p:sp>
      <p:sp>
        <p:nvSpPr>
          <p:cNvPr id="145422" name="Line 15"/>
          <p:cNvSpPr>
            <a:spLocks noChangeShapeType="1"/>
          </p:cNvSpPr>
          <p:nvPr/>
        </p:nvSpPr>
        <p:spPr bwMode="auto">
          <a:xfrm>
            <a:off x="2971800" y="2971800"/>
            <a:ext cx="2438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1714021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3276600" y="152400"/>
            <a:ext cx="235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 Band</a:t>
            </a:r>
          </a:p>
        </p:txBody>
      </p:sp>
      <p:pic>
        <p:nvPicPr>
          <p:cNvPr id="146435" name="Picture 3" descr="D:\Justin\uwis\abi_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Picture 4" descr="D:\Justin\uwis\abi_7.4ad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29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xt Box 5"/>
          <p:cNvSpPr txBox="1">
            <a:spLocks noChangeArrowheads="1"/>
          </p:cNvSpPr>
          <p:nvPr/>
        </p:nvSpPr>
        <p:spPr bwMode="auto">
          <a:xfrm>
            <a:off x="1371600" y="61722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7.4 um</a:t>
            </a:r>
          </a:p>
        </p:txBody>
      </p:sp>
      <p:sp>
        <p:nvSpPr>
          <p:cNvPr id="146438" name="Text Box 6"/>
          <p:cNvSpPr txBox="1">
            <a:spLocks noChangeArrowheads="1"/>
          </p:cNvSpPr>
          <p:nvPr/>
        </p:nvSpPr>
        <p:spPr bwMode="auto">
          <a:xfrm>
            <a:off x="6096000" y="6172200"/>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7.34 um”</a:t>
            </a:r>
          </a:p>
        </p:txBody>
      </p:sp>
    </p:spTree>
    <p:extLst>
      <p:ext uri="{BB962C8B-B14F-4D97-AF65-F5344CB8AC3E}">
        <p14:creationId xmlns:p14="http://schemas.microsoft.com/office/powerpoint/2010/main" val="2729219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228600" y="0"/>
            <a:ext cx="853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000000"/>
                </a:solidFill>
                <a:latin typeface="Times New Roman" pitchFamily="18" charset="0"/>
              </a:rPr>
              <a:t>GOES-R ABI detects some SO2 plumes</a:t>
            </a:r>
          </a:p>
          <a:p>
            <a:pPr algn="ctr" fontAlgn="base">
              <a:spcBef>
                <a:spcPct val="0"/>
              </a:spcBef>
              <a:spcAft>
                <a:spcPct val="0"/>
              </a:spcAft>
              <a:buClr>
                <a:srgbClr val="000000"/>
              </a:buClr>
              <a:buSzPct val="100000"/>
              <a:buFont typeface="Times New Roman" pitchFamily="18" charset="0"/>
              <a:buNone/>
            </a:pPr>
            <a:r>
              <a:rPr lang="en-GB" sz="2000">
                <a:solidFill>
                  <a:srgbClr val="000000"/>
                </a:solidFill>
                <a:latin typeface="Times New Roman" pitchFamily="18" charset="0"/>
              </a:rPr>
              <a:t>Water Vapor Band Difference </a:t>
            </a:r>
            <a:r>
              <a:rPr lang="en-US" sz="2000">
                <a:solidFill>
                  <a:srgbClr val="0000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000000"/>
                </a:solidFill>
                <a:latin typeface="Times New Roman" pitchFamily="18" charset="0"/>
              </a:rPr>
              <a:t>sees 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 from Montserrat Island, West Indies. High-spectral AIRS sees a larger brightness temperature difference.</a:t>
            </a:r>
            <a:endParaRPr lang="en-GB" sz="2000">
              <a:solidFill>
                <a:srgbClr val="000000"/>
              </a:solidFill>
              <a:latin typeface="Times New Roman" pitchFamily="18" charset="0"/>
            </a:endParaRPr>
          </a:p>
        </p:txBody>
      </p:sp>
      <p:sp>
        <p:nvSpPr>
          <p:cNvPr id="147459" name="Text Box 3"/>
          <p:cNvSpPr txBox="1">
            <a:spLocks noChangeArrowheads="1"/>
          </p:cNvSpPr>
          <p:nvPr/>
        </p:nvSpPr>
        <p:spPr bwMode="auto">
          <a:xfrm>
            <a:off x="381000" y="6248400"/>
            <a:ext cx="305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ABI 7.34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- 6.95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grpSp>
        <p:nvGrpSpPr>
          <p:cNvPr id="147460" name="Group 4"/>
          <p:cNvGrpSpPr>
            <a:grpSpLocks/>
          </p:cNvGrpSpPr>
          <p:nvPr/>
        </p:nvGrpSpPr>
        <p:grpSpPr bwMode="auto">
          <a:xfrm>
            <a:off x="304800" y="1371600"/>
            <a:ext cx="3259138" cy="4889500"/>
            <a:chOff x="3363" y="904"/>
            <a:chExt cx="2053" cy="3080"/>
          </a:xfrm>
        </p:grpSpPr>
        <p:grpSp>
          <p:nvGrpSpPr>
            <p:cNvPr id="147464" name="Group 5"/>
            <p:cNvGrpSpPr>
              <a:grpSpLocks/>
            </p:cNvGrpSpPr>
            <p:nvPr/>
          </p:nvGrpSpPr>
          <p:grpSpPr bwMode="auto">
            <a:xfrm>
              <a:off x="3363" y="904"/>
              <a:ext cx="2053" cy="3080"/>
              <a:chOff x="3363" y="623"/>
              <a:chExt cx="2053" cy="3080"/>
            </a:xfrm>
          </p:grpSpPr>
          <p:pic>
            <p:nvPicPr>
              <p:cNvPr id="1474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 y="623"/>
                <a:ext cx="2053" cy="308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Oval 7"/>
              <p:cNvSpPr>
                <a:spLocks noChangeArrowheads="1"/>
              </p:cNvSpPr>
              <p:nvPr/>
            </p:nvSpPr>
            <p:spPr bwMode="auto">
              <a:xfrm rot="2097913">
                <a:off x="3648" y="1152"/>
                <a:ext cx="624" cy="90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charset="0"/>
                </a:endParaRPr>
              </a:p>
            </p:txBody>
          </p:sp>
        </p:grpSp>
        <p:sp>
          <p:nvSpPr>
            <p:cNvPr id="147465" name="Text Box 8"/>
            <p:cNvSpPr txBox="1">
              <a:spLocks noChangeArrowheads="1"/>
            </p:cNvSpPr>
            <p:nvPr/>
          </p:nvSpPr>
          <p:spPr bwMode="auto">
            <a:xfrm>
              <a:off x="3984" y="1190"/>
              <a:ext cx="8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SO</a:t>
              </a:r>
              <a:r>
                <a:rPr lang="en-US" sz="2000" baseline="-25000">
                  <a:solidFill>
                    <a:srgbClr val="000000"/>
                  </a:solidFill>
                  <a:latin typeface="Times New Roman" pitchFamily="18" charset="0"/>
                </a:rPr>
                <a:t>2</a:t>
              </a:r>
              <a:r>
                <a:rPr lang="en-US" sz="2000">
                  <a:solidFill>
                    <a:srgbClr val="000000"/>
                  </a:solidFill>
                  <a:latin typeface="Times New Roman" pitchFamily="18" charset="0"/>
                </a:rPr>
                <a:t> Plume</a:t>
              </a:r>
            </a:p>
          </p:txBody>
        </p:sp>
      </p:grpSp>
      <p:pic>
        <p:nvPicPr>
          <p:cNvPr id="147461" name="Picture 9" descr="13July03_so2_airs_vs_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835150"/>
            <a:ext cx="5562600"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2" name="Text Box 10"/>
          <p:cNvSpPr txBox="1">
            <a:spLocks noChangeArrowheads="1"/>
          </p:cNvSpPr>
          <p:nvPr/>
        </p:nvSpPr>
        <p:spPr bwMode="auto">
          <a:xfrm>
            <a:off x="4538663" y="62484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000000"/>
                </a:solidFill>
                <a:latin typeface="Times New Roman" pitchFamily="18" charset="0"/>
              </a:rPr>
              <a:t>AIRS 7.8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 – 7.43 </a:t>
            </a:r>
            <a:r>
              <a:rPr lang="en-US" sz="2400">
                <a:solidFill>
                  <a:srgbClr val="000000"/>
                </a:solidFill>
                <a:latin typeface="Times New Roman" pitchFamily="18" charset="0"/>
                <a:cs typeface="Times New Roman" pitchFamily="18" charset="0"/>
              </a:rPr>
              <a:t>μ</a:t>
            </a:r>
            <a:r>
              <a:rPr lang="en-GB" sz="2400">
                <a:solidFill>
                  <a:srgbClr val="000000"/>
                </a:solidFill>
                <a:latin typeface="Times New Roman" pitchFamily="18" charset="0"/>
              </a:rPr>
              <a:t>m</a:t>
            </a:r>
          </a:p>
        </p:txBody>
      </p:sp>
      <p:sp>
        <p:nvSpPr>
          <p:cNvPr id="147463" name="Text Box 11"/>
          <p:cNvSpPr txBox="1">
            <a:spLocks noChangeArrowheads="1"/>
          </p:cNvSpPr>
          <p:nvPr/>
        </p:nvSpPr>
        <p:spPr bwMode="auto">
          <a:xfrm>
            <a:off x="457200" y="4403725"/>
            <a:ext cx="51054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latin typeface="Times New Roman" pitchFamily="18" charset="0"/>
              </a:rPr>
              <a:t>High-spectral sounder data gives a much greater brightness temperature difference (by almost a factor of 2) than broad-band instruments.</a:t>
            </a:r>
            <a:endParaRPr lang="en-US" sz="2000" baseline="-25000">
              <a:solidFill>
                <a:srgbClr val="000000"/>
              </a:solidFill>
              <a:latin typeface="Times New Roman" pitchFamily="18" charset="0"/>
            </a:endParaRPr>
          </a:p>
        </p:txBody>
      </p:sp>
    </p:spTree>
    <p:extLst>
      <p:ext uri="{BB962C8B-B14F-4D97-AF65-F5344CB8AC3E}">
        <p14:creationId xmlns:p14="http://schemas.microsoft.com/office/powerpoint/2010/main" val="2125377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smtClean="0">
                <a:solidFill>
                  <a:srgbClr val="FFFF00"/>
                </a:solidFill>
              </a:rPr>
              <a:t>Other considerations</a:t>
            </a:r>
          </a:p>
        </p:txBody>
      </p:sp>
      <p:sp>
        <p:nvSpPr>
          <p:cNvPr id="148483" name="Rectangle 3"/>
          <p:cNvSpPr>
            <a:spLocks noGrp="1" noChangeArrowheads="1"/>
          </p:cNvSpPr>
          <p:nvPr>
            <p:ph type="body" idx="1"/>
          </p:nvPr>
        </p:nvSpPr>
        <p:spPr/>
        <p:txBody>
          <a:bodyPr/>
          <a:lstStyle/>
          <a:p>
            <a:pPr eaLnBrk="1" hangingPunct="1"/>
            <a:r>
              <a:rPr lang="en-US" smtClean="0">
                <a:solidFill>
                  <a:schemeClr val="bg1"/>
                </a:solidFill>
              </a:rPr>
              <a:t>Other bands considered on the ABI: </a:t>
            </a:r>
          </a:p>
          <a:p>
            <a:pPr lvl="1" eaLnBrk="1" hangingPunct="1"/>
            <a:r>
              <a:rPr lang="en-US" smtClean="0">
                <a:solidFill>
                  <a:schemeClr val="bg1"/>
                </a:solidFill>
              </a:rPr>
              <a:t>a 0.55 um band, similar to MODIS for the generation of ‘natural color’ images.  </a:t>
            </a:r>
          </a:p>
          <a:p>
            <a:pPr lvl="1" eaLnBrk="1" hangingPunct="1"/>
            <a:r>
              <a:rPr lang="en-US" smtClean="0">
                <a:solidFill>
                  <a:schemeClr val="bg1"/>
                </a:solidFill>
              </a:rPr>
              <a:t>a 3.7 um band for better night-time cloud detection</a:t>
            </a:r>
          </a:p>
          <a:p>
            <a:pPr eaLnBrk="1" hangingPunct="1"/>
            <a:r>
              <a:rPr lang="en-US" smtClean="0">
                <a:solidFill>
                  <a:schemeClr val="bg1"/>
                </a:solidFill>
              </a:rPr>
              <a:t>It also should be noted that the ABI was designed to have a companion high-spectral infrared sounder. This is why the ABI only has one CO</a:t>
            </a:r>
            <a:r>
              <a:rPr lang="en-US" baseline="-25000" smtClean="0">
                <a:solidFill>
                  <a:schemeClr val="bg1"/>
                </a:solidFill>
              </a:rPr>
              <a:t>2</a:t>
            </a:r>
            <a:r>
              <a:rPr lang="en-US" smtClean="0">
                <a:solidFill>
                  <a:schemeClr val="bg1"/>
                </a:solidFill>
              </a:rPr>
              <a:t> band.  </a:t>
            </a:r>
          </a:p>
        </p:txBody>
      </p:sp>
      <p:sp>
        <p:nvSpPr>
          <p:cNvPr id="14848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ACD390-1EB5-4D33-9E34-0F4633274D5E}"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3663512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33308934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1066800" y="6292850"/>
            <a:ext cx="7218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150532" name="Text Box 4"/>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150533"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150534" name="Text Box 6"/>
          <p:cNvSpPr txBox="1">
            <a:spLocks noChangeArrowheads="1"/>
          </p:cNvSpPr>
          <p:nvPr/>
        </p:nvSpPr>
        <p:spPr bwMode="auto">
          <a:xfrm rot="-2700000">
            <a:off x="1423988" y="43815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150535" name="Text Box 7"/>
          <p:cNvSpPr txBox="1">
            <a:spLocks noChangeArrowheads="1"/>
          </p:cNvSpPr>
          <p:nvPr/>
        </p:nvSpPr>
        <p:spPr bwMode="auto">
          <a:xfrm rot="-2706086">
            <a:off x="2349500" y="4346575"/>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150536" name="Text Box 8"/>
          <p:cNvSpPr txBox="1">
            <a:spLocks noChangeArrowheads="1"/>
          </p:cNvSpPr>
          <p:nvPr/>
        </p:nvSpPr>
        <p:spPr bwMode="auto">
          <a:xfrm rot="-2700000">
            <a:off x="4232275" y="27178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150537" name="Text Box 9"/>
          <p:cNvSpPr txBox="1">
            <a:spLocks noChangeArrowheads="1"/>
          </p:cNvSpPr>
          <p:nvPr/>
        </p:nvSpPr>
        <p:spPr bwMode="auto">
          <a:xfrm rot="-2700000">
            <a:off x="6969125" y="2541588"/>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150538" name="Text Box 10"/>
          <p:cNvSpPr txBox="1">
            <a:spLocks noChangeArrowheads="1"/>
          </p:cNvSpPr>
          <p:nvPr/>
        </p:nvSpPr>
        <p:spPr bwMode="auto">
          <a:xfrm rot="-2700000">
            <a:off x="4872038" y="241141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15053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413FB-BFB7-472F-A6B7-D6865666D277}"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89007424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88925" y="19367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AVIRIS: Linden_haze_0.439_0.498um (simulated ABI band 1)</a:t>
            </a:r>
          </a:p>
        </p:txBody>
      </p:sp>
      <p:sp>
        <p:nvSpPr>
          <p:cNvPr id="151555" name="Text Box 3"/>
          <p:cNvSpPr txBox="1">
            <a:spLocks noChangeArrowheads="1"/>
          </p:cNvSpPr>
          <p:nvPr/>
        </p:nvSpPr>
        <p:spPr bwMode="auto">
          <a:xfrm>
            <a:off x="381000" y="55626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Smoke</a:t>
            </a:r>
          </a:p>
        </p:txBody>
      </p:sp>
      <p:pic>
        <p:nvPicPr>
          <p:cNvPr id="151556" name="Picture 4" descr="linden_haz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linden_smoke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79850"/>
            <a:ext cx="2590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Line 6"/>
          <p:cNvSpPr>
            <a:spLocks noChangeShapeType="1"/>
          </p:cNvSpPr>
          <p:nvPr/>
        </p:nvSpPr>
        <p:spPr bwMode="auto">
          <a:xfrm flipV="1">
            <a:off x="5410200" y="4800600"/>
            <a:ext cx="1676400" cy="167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59" name="Line 7"/>
          <p:cNvSpPr>
            <a:spLocks noChangeShapeType="1"/>
          </p:cNvSpPr>
          <p:nvPr/>
        </p:nvSpPr>
        <p:spPr bwMode="auto">
          <a:xfrm flipV="1">
            <a:off x="5638800" y="4495800"/>
            <a:ext cx="1447800" cy="1371600"/>
          </a:xfrm>
          <a:prstGeom prst="line">
            <a:avLst/>
          </a:prstGeom>
          <a:noFill/>
          <a:ln w="952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60" name="Text Box 8"/>
          <p:cNvSpPr txBox="1">
            <a:spLocks noChangeArrowheads="1"/>
          </p:cNvSpPr>
          <p:nvPr/>
        </p:nvSpPr>
        <p:spPr bwMode="auto">
          <a:xfrm>
            <a:off x="5486400" y="1066800"/>
            <a:ext cx="34448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0.47 um band was added, in part, due to a request from Fred Mosher, then of the AWC</a:t>
            </a:r>
          </a:p>
        </p:txBody>
      </p:sp>
      <p:sp>
        <p:nvSpPr>
          <p:cNvPr id="15156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3F2A76-3220-4969-A675-B1A814BCB635}" type="slidenum">
              <a:rPr lang="en-US" smtClean="0">
                <a:solidFill>
                  <a:srgbClr val="000000"/>
                </a:solidFill>
              </a:rPr>
              <a:pPr eaLnBrk="1" hangingPunct="1"/>
              <a:t>19</a:t>
            </a:fld>
            <a:endParaRPr lang="en-US" smtClean="0">
              <a:solidFill>
                <a:srgbClr val="000000"/>
              </a:solidFill>
            </a:endParaRPr>
          </a:p>
        </p:txBody>
      </p:sp>
    </p:spTree>
    <p:extLst>
      <p:ext uri="{BB962C8B-B14F-4D97-AF65-F5344CB8AC3E}">
        <p14:creationId xmlns:p14="http://schemas.microsoft.com/office/powerpoint/2010/main" val="1253502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914400"/>
            <a:ext cx="8229600" cy="1143000"/>
          </a:xfrm>
        </p:spPr>
        <p:txBody>
          <a:bodyPr/>
          <a:lstStyle/>
          <a:p>
            <a:pPr eaLnBrk="1" hangingPunct="1"/>
            <a:r>
              <a:rPr lang="en-US" smtClean="0">
                <a:solidFill>
                  <a:schemeClr val="bg1"/>
                </a:solidFill>
              </a:rPr>
              <a:t>Co-authors: </a:t>
            </a:r>
            <a:br>
              <a:rPr lang="en-US" smtClean="0">
                <a:solidFill>
                  <a:schemeClr val="bg1"/>
                </a:solidFill>
              </a:rPr>
            </a:br>
            <a:r>
              <a:rPr lang="en-US" sz="3600" smtClean="0">
                <a:solidFill>
                  <a:srgbClr val="FFFF00"/>
                </a:solidFill>
              </a:rPr>
              <a:t>James J. Gurka, Mathew M. Gunshor, W. P. Menzel, J. Phillips</a:t>
            </a:r>
            <a:r>
              <a:rPr lang="en-US" smtClean="0">
                <a:solidFill>
                  <a:schemeClr val="bg1"/>
                </a:solidFill>
              </a:rPr>
              <a:t/>
            </a:r>
            <a:br>
              <a:rPr lang="en-US" smtClean="0">
                <a:solidFill>
                  <a:schemeClr val="bg1"/>
                </a:solidFill>
              </a:rPr>
            </a:br>
            <a:endParaRPr lang="en-US" smtClean="0">
              <a:solidFill>
                <a:schemeClr val="bg1"/>
              </a:solidFill>
            </a:endParaRPr>
          </a:p>
        </p:txBody>
      </p:sp>
      <p:sp>
        <p:nvSpPr>
          <p:cNvPr id="102403" name="Title 1"/>
          <p:cNvSpPr txBox="1">
            <a:spLocks/>
          </p:cNvSpPr>
          <p:nvPr/>
        </p:nvSpPr>
        <p:spPr bwMode="auto">
          <a:xfrm>
            <a:off x="457200" y="396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4400">
                <a:solidFill>
                  <a:srgbClr val="FFFFFF"/>
                </a:solidFill>
              </a:rPr>
              <a:t>Special Thanks to:</a:t>
            </a:r>
          </a:p>
          <a:p>
            <a:pPr algn="ctr" eaLnBrk="1" fontAlgn="base" hangingPunct="1">
              <a:spcBef>
                <a:spcPct val="0"/>
              </a:spcBef>
              <a:spcAft>
                <a:spcPct val="0"/>
              </a:spcAft>
            </a:pPr>
            <a:r>
              <a:rPr lang="en-US" sz="2800">
                <a:solidFill>
                  <a:srgbClr val="FFFF00"/>
                </a:solidFill>
              </a:rPr>
              <a:t>S. Ackerman, W. L. Smith, Sr., R. Heymann, N. Rao, B. Baum, M. Griffin, A. Heidinger, J. Gurka, E. Prins, G. S. Wade, F. Mosher, G. Ellrod, J. Sieglaff, </a:t>
            </a:r>
            <a:r>
              <a:rPr lang="en-US" sz="2800">
                <a:solidFill>
                  <a:srgbClr val="FFFF00"/>
                </a:solidFill>
                <a:cs typeface="Times New Roman" pitchFamily="18" charset="0"/>
              </a:rPr>
              <a:t>A. J. Schreiner, J. Li, M. Weinreb, S. Bachmeier,  K. Strabala,  J. Otkin, J. Feltz,  J. Gerth, A. Huang, C. Velden, K. Bah, J. P. Nelson, C. Hayden, D. W. Martin, D. Hillger, D. Wade, D. Chesters, J. L. Schmit </a:t>
            </a:r>
          </a:p>
          <a:p>
            <a:pPr algn="ctr" eaLnBrk="1" fontAlgn="base" hangingPunct="1">
              <a:spcBef>
                <a:spcPct val="0"/>
              </a:spcBef>
              <a:spcAft>
                <a:spcPct val="0"/>
              </a:spcAft>
            </a:pPr>
            <a:endParaRPr lang="en-US" sz="4400">
              <a:solidFill>
                <a:srgbClr val="FFFFFF"/>
              </a:solidFill>
            </a:endParaRPr>
          </a:p>
        </p:txBody>
      </p:sp>
      <p:sp>
        <p:nvSpPr>
          <p:cNvPr id="10240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AED5BD-866D-4CAD-B217-AC9908AD5A21}" type="slidenum">
              <a:rPr lang="en-US" smtClean="0">
                <a:solidFill>
                  <a:srgbClr val="000000"/>
                </a:solidFill>
              </a:rPr>
              <a:pPr eaLnBrk="1" hangingPunct="1"/>
              <a:t>2</a:t>
            </a:fld>
            <a:endParaRPr lang="en-US" smtClean="0">
              <a:solidFill>
                <a:srgbClr val="000000"/>
              </a:solidFill>
            </a:endParaRPr>
          </a:p>
        </p:txBody>
      </p:sp>
    </p:spTree>
    <p:extLst>
      <p:ext uri="{BB962C8B-B14F-4D97-AF65-F5344CB8AC3E}">
        <p14:creationId xmlns:p14="http://schemas.microsoft.com/office/powerpoint/2010/main" val="164978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3ADBFD-D52F-4C6D-8C61-87803B135E8F}" type="slidenum">
              <a:rPr lang="en-US" smtClean="0">
                <a:solidFill>
                  <a:srgbClr val="000000"/>
                </a:solidFill>
              </a:rPr>
              <a:pPr eaLnBrk="1" hangingPunct="1"/>
              <a:t>20</a:t>
            </a:fld>
            <a:endParaRPr lang="en-US" smtClean="0">
              <a:solidFill>
                <a:srgbClr val="000000"/>
              </a:solidFill>
            </a:endParaRPr>
          </a:p>
        </p:txBody>
      </p:sp>
      <p:pic>
        <p:nvPicPr>
          <p:cNvPr id="152579" name="Picture 2" descr="linden_smok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3"/>
          <p:cNvSpPr txBox="1">
            <a:spLocks noChangeArrowheads="1"/>
          </p:cNvSpPr>
          <p:nvPr/>
        </p:nvSpPr>
        <p:spPr bwMode="auto">
          <a:xfrm>
            <a:off x="441325" y="193675"/>
            <a:ext cx="622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Linden_0.577_0.696_um (simulated ABI band 2)</a:t>
            </a:r>
          </a:p>
        </p:txBody>
      </p:sp>
    </p:spTree>
    <p:extLst>
      <p:ext uri="{BB962C8B-B14F-4D97-AF65-F5344CB8AC3E}">
        <p14:creationId xmlns:p14="http://schemas.microsoft.com/office/powerpoint/2010/main" val="340991954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0344C-7EC1-48B7-A274-E0A86ECCE3A9}" type="slidenum">
              <a:rPr lang="en-US" smtClean="0">
                <a:solidFill>
                  <a:srgbClr val="000000"/>
                </a:solidFill>
              </a:rPr>
              <a:pPr eaLnBrk="1" hangingPunct="1"/>
              <a:t>21</a:t>
            </a:fld>
            <a:endParaRPr lang="en-US" smtClean="0">
              <a:solidFill>
                <a:srgbClr val="000000"/>
              </a:solidFill>
            </a:endParaRPr>
          </a:p>
        </p:txBody>
      </p:sp>
      <p:sp>
        <p:nvSpPr>
          <p:cNvPr id="153603"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01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Pre</a:t>
            </a:r>
            <a:r>
              <a:rPr lang="en-US" sz="2400">
                <a:solidFill>
                  <a:srgbClr val="FFFFFF"/>
                </a:solidFill>
                <a:latin typeface="Times New Roman" pitchFamily="18" charset="0"/>
              </a:rPr>
              <a:t>-burning</a:t>
            </a:r>
          </a:p>
        </p:txBody>
      </p:sp>
      <p:sp>
        <p:nvSpPr>
          <p:cNvPr id="153604"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MODIS Detects Burn Scars in Louisiana</a:t>
            </a:r>
            <a:endParaRPr lang="en-US" sz="3600">
              <a:solidFill>
                <a:srgbClr val="FFFF00"/>
              </a:solidFill>
              <a:latin typeface="Times New Roman" pitchFamily="18" charset="0"/>
            </a:endParaRPr>
          </a:p>
        </p:txBody>
      </p:sp>
      <p:sp>
        <p:nvSpPr>
          <p:cNvPr id="153605"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90000"/>
              </a:lnSpc>
              <a:spcBef>
                <a:spcPct val="0"/>
              </a:spcBef>
              <a:spcAft>
                <a:spcPct val="0"/>
              </a:spcAft>
            </a:pPr>
            <a:r>
              <a:rPr lang="en-US" sz="1000">
                <a:solidFill>
                  <a:srgbClr val="000000"/>
                </a:solidFill>
                <a:latin typeface="Times New Roman" pitchFamily="18" charset="0"/>
              </a:rPr>
              <a:t>CIMSS, UW</a:t>
            </a:r>
            <a:endParaRPr lang="en-US" sz="1200">
              <a:solidFill>
                <a:srgbClr val="000000"/>
              </a:solidFill>
              <a:latin typeface="Times New Roman" pitchFamily="18" charset="0"/>
            </a:endParaRPr>
          </a:p>
        </p:txBody>
      </p:sp>
      <p:grpSp>
        <p:nvGrpSpPr>
          <p:cNvPr id="153606" name="Group 5"/>
          <p:cNvGrpSpPr>
            <a:grpSpLocks/>
          </p:cNvGrpSpPr>
          <p:nvPr/>
        </p:nvGrpSpPr>
        <p:grpSpPr bwMode="auto">
          <a:xfrm>
            <a:off x="0" y="1068388"/>
            <a:ext cx="9067800" cy="5789612"/>
            <a:chOff x="48" y="673"/>
            <a:chExt cx="5712" cy="3647"/>
          </a:xfrm>
        </p:grpSpPr>
        <p:pic>
          <p:nvPicPr>
            <p:cNvPr id="153609"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3610" name="Group 7"/>
            <p:cNvGrpSpPr>
              <a:grpSpLocks/>
            </p:cNvGrpSpPr>
            <p:nvPr/>
          </p:nvGrpSpPr>
          <p:grpSpPr bwMode="auto">
            <a:xfrm>
              <a:off x="3024" y="673"/>
              <a:ext cx="2591" cy="2879"/>
              <a:chOff x="3024" y="673"/>
              <a:chExt cx="2591" cy="2879"/>
            </a:xfrm>
          </p:grpSpPr>
          <p:pic>
            <p:nvPicPr>
              <p:cNvPr id="153613"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14" name="Text Box 9"/>
              <p:cNvSpPr txBox="1">
                <a:spLocks noChangeArrowheads="1"/>
              </p:cNvSpPr>
              <p:nvPr/>
            </p:nvSpPr>
            <p:spPr bwMode="auto">
              <a:xfrm>
                <a:off x="3408" y="2067"/>
                <a:ext cx="1030" cy="237"/>
              </a:xfrm>
              <a:prstGeom prst="rect">
                <a:avLst/>
              </a:prstGeom>
              <a:solidFill>
                <a:srgbClr val="CCFFCC">
                  <a:alpha val="50195"/>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0000"/>
                  </a:lnSpc>
                  <a:spcBef>
                    <a:spcPct val="0"/>
                  </a:spcBef>
                  <a:spcAft>
                    <a:spcPct val="0"/>
                  </a:spcAft>
                </a:pPr>
                <a:r>
                  <a:rPr lang="en-US" sz="2400">
                    <a:solidFill>
                      <a:srgbClr val="FF0000"/>
                    </a:solidFill>
                    <a:latin typeface="Times New Roman" pitchFamily="18" charset="0"/>
                  </a:rPr>
                  <a:t>Burn  Scars</a:t>
                </a:r>
              </a:p>
            </p:txBody>
          </p:sp>
          <p:sp>
            <p:nvSpPr>
              <p:cNvPr id="153615"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6"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7"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8"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3611"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Scars (dark regions) caused by biomass burning in early September are</a:t>
              </a:r>
            </a:p>
            <a:p>
              <a:pPr fontAlgn="base">
                <a:spcBef>
                  <a:spcPct val="0"/>
                </a:spcBef>
                <a:spcAft>
                  <a:spcPct val="0"/>
                </a:spcAft>
              </a:pPr>
              <a:r>
                <a:rPr lang="en-US" sz="2400">
                  <a:solidFill>
                    <a:srgbClr val="FFFFFF"/>
                  </a:solidFill>
                  <a:latin typeface="Times New Roman" pitchFamily="18" charset="0"/>
                </a:rPr>
                <a:t>evident in MODIS 250 m NIR channel 2  (0.85 μm) imagery on the 17</a:t>
              </a:r>
              <a:r>
                <a:rPr lang="en-US" sz="2400" baseline="30000">
                  <a:solidFill>
                    <a:srgbClr val="FFFFFF"/>
                  </a:solidFill>
                  <a:latin typeface="Times New Roman" pitchFamily="18" charset="0"/>
                </a:rPr>
                <a:t>th</a:t>
              </a:r>
              <a:r>
                <a:rPr lang="en-US" sz="2400">
                  <a:solidFill>
                    <a:srgbClr val="FFFFFF"/>
                  </a:solidFill>
                  <a:latin typeface="Times New Roman" pitchFamily="18" charset="0"/>
                </a:rPr>
                <a:t>.</a:t>
              </a:r>
            </a:p>
          </p:txBody>
        </p:sp>
        <p:sp>
          <p:nvSpPr>
            <p:cNvPr id="153612"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MODIS Data from GSFC DAAC</a:t>
              </a:r>
              <a:endParaRPr lang="en-US" sz="2400">
                <a:solidFill>
                  <a:srgbClr val="000000"/>
                </a:solidFill>
                <a:latin typeface="Times New Roman" pitchFamily="18" charset="0"/>
              </a:endParaRPr>
            </a:p>
          </p:txBody>
        </p:sp>
      </p:grpSp>
      <p:sp>
        <p:nvSpPr>
          <p:cNvPr id="153607"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17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Post</a:t>
            </a:r>
            <a:r>
              <a:rPr lang="en-US" sz="2400">
                <a:solidFill>
                  <a:srgbClr val="FFFFFF"/>
                </a:solidFill>
                <a:latin typeface="Times New Roman" pitchFamily="18" charset="0"/>
              </a:rPr>
              <a:t>-burning</a:t>
            </a:r>
          </a:p>
        </p:txBody>
      </p:sp>
      <p:sp>
        <p:nvSpPr>
          <p:cNvPr id="153608"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will allow for diurnal characterizations of burn areas, this has implications for re-growth patterns.</a:t>
            </a:r>
            <a:endParaRPr lang="en-US" sz="2000">
              <a:solidFill>
                <a:srgbClr val="009999"/>
              </a:solidFill>
            </a:endParaRPr>
          </a:p>
        </p:txBody>
      </p:sp>
    </p:spTree>
    <p:extLst>
      <p:ext uri="{BB962C8B-B14F-4D97-AF65-F5344CB8AC3E}">
        <p14:creationId xmlns:p14="http://schemas.microsoft.com/office/powerpoint/2010/main" val="144566397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AD7D8D-743A-4971-94AD-6EE68C3A07A7}" type="slidenum">
              <a:rPr lang="en-US" smtClean="0">
                <a:solidFill>
                  <a:srgbClr val="000000"/>
                </a:solidFill>
              </a:rPr>
              <a:pPr eaLnBrk="1" hangingPunct="1"/>
              <a:t>22</a:t>
            </a:fld>
            <a:endParaRPr lang="en-US" smtClean="0">
              <a:solidFill>
                <a:srgbClr val="000000"/>
              </a:solidFill>
            </a:endParaRPr>
          </a:p>
        </p:txBody>
      </p:sp>
      <p:sp>
        <p:nvSpPr>
          <p:cNvPr id="154627"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1.88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(or 1.38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is helpful for contrail detection</a:t>
            </a:r>
          </a:p>
        </p:txBody>
      </p:sp>
      <p:sp>
        <p:nvSpPr>
          <p:cNvPr id="154628" name="Text Box 3"/>
          <p:cNvSpPr txBox="1">
            <a:spLocks noChangeArrowheads="1"/>
          </p:cNvSpPr>
          <p:nvPr/>
        </p:nvSpPr>
        <p:spPr bwMode="auto">
          <a:xfrm>
            <a:off x="855663" y="5867400"/>
            <a:ext cx="77422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000">
                <a:solidFill>
                  <a:srgbClr val="FFFFFF"/>
                </a:solidFill>
                <a:latin typeface="Times New Roman" pitchFamily="18" charset="0"/>
              </a:rPr>
              <a:t>Examples from MAS (Chs 2, 10, 16).</a:t>
            </a:r>
          </a:p>
          <a:p>
            <a:pPr algn="ctr" fontAlgn="base">
              <a:spcBef>
                <a:spcPct val="0"/>
              </a:spcBef>
              <a:spcAft>
                <a:spcPct val="0"/>
              </a:spcAft>
            </a:pPr>
            <a:r>
              <a:rPr lang="en-US" sz="2000">
                <a:solidFill>
                  <a:srgbClr val="FFFFFF"/>
                </a:solidFill>
                <a:latin typeface="Times New Roman" pitchFamily="18" charset="0"/>
              </a:rPr>
              <a:t>Contrail detection is important when estimating many surface parameters. </a:t>
            </a:r>
          </a:p>
          <a:p>
            <a:pPr algn="ctr" fontAlgn="base">
              <a:spcBef>
                <a:spcPct val="0"/>
              </a:spcBef>
              <a:spcAft>
                <a:spcPct val="0"/>
              </a:spcAft>
            </a:pPr>
            <a:r>
              <a:rPr lang="en-US" sz="2000">
                <a:solidFill>
                  <a:srgbClr val="FFFFFF"/>
                </a:solidFill>
                <a:latin typeface="Times New Roman" pitchFamily="18" charset="0"/>
              </a:rPr>
              <a:t>There is also interest in the climate change community.</a:t>
            </a:r>
          </a:p>
        </p:txBody>
      </p:sp>
      <p:pic>
        <p:nvPicPr>
          <p:cNvPr id="154629" name="Picture 4" descr="nasalogo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613"/>
            <a:ext cx="838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30" name="Group 5"/>
          <p:cNvGrpSpPr>
            <a:grpSpLocks/>
          </p:cNvGrpSpPr>
          <p:nvPr/>
        </p:nvGrpSpPr>
        <p:grpSpPr bwMode="auto">
          <a:xfrm>
            <a:off x="152400" y="457200"/>
            <a:ext cx="8839200" cy="5451475"/>
            <a:chOff x="96" y="384"/>
            <a:chExt cx="5568" cy="3434"/>
          </a:xfrm>
        </p:grpSpPr>
        <p:pic>
          <p:nvPicPr>
            <p:cNvPr id="154631" name="Picture 6" descr="mas_cont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384"/>
              <a:ext cx="5568" cy="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Oval 7"/>
            <p:cNvSpPr>
              <a:spLocks noChangeArrowheads="1"/>
            </p:cNvSpPr>
            <p:nvPr/>
          </p:nvSpPr>
          <p:spPr bwMode="auto">
            <a:xfrm rot="419213">
              <a:off x="4560" y="720"/>
              <a:ext cx="528" cy="2448"/>
            </a:xfrm>
            <a:prstGeom prst="ellipse">
              <a:avLst/>
            </a:prstGeom>
            <a:noFill/>
            <a:ln w="25400">
              <a:solidFill>
                <a:srgbClr val="FFFF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25427585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23</a:t>
            </a:fld>
            <a:endParaRPr lang="en-US" smtClean="0">
              <a:solidFill>
                <a:srgbClr val="000000"/>
              </a:solidFill>
            </a:endParaRPr>
          </a:p>
        </p:txBody>
      </p:sp>
    </p:spTree>
    <p:extLst>
      <p:ext uri="{BB962C8B-B14F-4D97-AF65-F5344CB8AC3E}">
        <p14:creationId xmlns:p14="http://schemas.microsoft.com/office/powerpoint/2010/main" val="132219842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24</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140212055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76200"/>
            <a:ext cx="8229600" cy="1143000"/>
          </a:xfrm>
        </p:spPr>
        <p:txBody>
          <a:bodyPr/>
          <a:lstStyle/>
          <a:p>
            <a:pPr eaLnBrk="1" hangingPunct="1"/>
            <a:r>
              <a:rPr lang="en-US"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97155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a:extLst>
                <a:ext uri="{28A0092B-C50C-407E-A947-70E740481C1C}">
                  <a14:useLocalDpi xmlns:a14="http://schemas.microsoft.com/office/drawing/2010/main" val="0"/>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25</a:t>
            </a:fld>
            <a:endParaRPr lang="en-US" smtClean="0">
              <a:solidFill>
                <a:srgbClr val="000000"/>
              </a:solidFill>
            </a:endParaRPr>
          </a:p>
        </p:txBody>
      </p:sp>
    </p:spTree>
    <p:extLst>
      <p:ext uri="{BB962C8B-B14F-4D97-AF65-F5344CB8AC3E}">
        <p14:creationId xmlns:p14="http://schemas.microsoft.com/office/powerpoint/2010/main" val="817909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26</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693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27</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27152842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28</a:t>
            </a:fld>
            <a:endParaRPr lang="en-US" smtClean="0">
              <a:solidFill>
                <a:srgbClr val="000000"/>
              </a:solidFill>
            </a:endParaRPr>
          </a:p>
        </p:txBody>
      </p:sp>
    </p:spTree>
    <p:extLst>
      <p:ext uri="{BB962C8B-B14F-4D97-AF65-F5344CB8AC3E}">
        <p14:creationId xmlns:p14="http://schemas.microsoft.com/office/powerpoint/2010/main" val="2964213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E9163A-E4D9-4F1C-9266-B416873572A5}" type="slidenum">
              <a:rPr lang="en-US">
                <a:solidFill>
                  <a:srgbClr val="000000"/>
                </a:solidFill>
              </a:rPr>
              <a:pPr eaLnBrk="1" hangingPunct="1"/>
              <a:t>29</a:t>
            </a:fld>
            <a:endParaRPr lang="en-US">
              <a:solidFill>
                <a:srgbClr val="000000"/>
              </a:solidFill>
            </a:endParaRPr>
          </a:p>
        </p:txBody>
      </p:sp>
      <p:pic>
        <p:nvPicPr>
          <p:cNvPr id="161795" name="Picture 2" descr="diff_7-13_neg_stamped_smoothed_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1892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3"/>
          <p:cNvSpPr txBox="1">
            <a:spLocks noChangeArrowheads="1"/>
          </p:cNvSpPr>
          <p:nvPr/>
        </p:nvSpPr>
        <p:spPr bwMode="auto">
          <a:xfrm>
            <a:off x="1547813" y="152400"/>
            <a:ext cx="605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FFFF00"/>
                </a:solidFill>
                <a:latin typeface="Times New Roman" pitchFamily="18" charset="0"/>
              </a:rPr>
              <a:t>GOES-R ABI will detect SO2 plumes</a:t>
            </a:r>
          </a:p>
          <a:p>
            <a:pPr algn="ctr" fontAlgn="base">
              <a:spcBef>
                <a:spcPct val="0"/>
              </a:spcBef>
              <a:spcAft>
                <a:spcPct val="0"/>
              </a:spcAft>
              <a:buClr>
                <a:srgbClr val="000000"/>
              </a:buClr>
              <a:buSzPct val="100000"/>
              <a:buFont typeface="Times New Roman" pitchFamily="18" charset="0"/>
              <a:buNone/>
            </a:pPr>
            <a:r>
              <a:rPr lang="en-GB" sz="2000">
                <a:solidFill>
                  <a:srgbClr val="FFFF00"/>
                </a:solidFill>
                <a:latin typeface="Times New Roman" pitchFamily="18" charset="0"/>
              </a:rPr>
              <a:t>Water Vapor Band Difference </a:t>
            </a:r>
            <a:r>
              <a:rPr lang="en-US" sz="2000">
                <a:solidFill>
                  <a:srgbClr val="FFFF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FFFF00"/>
                </a:solidFill>
                <a:latin typeface="Times New Roman" pitchFamily="18" charset="0"/>
              </a:rPr>
              <a:t>sees 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 from Montserrat Island, West Indies</a:t>
            </a:r>
            <a:endParaRPr lang="en-GB" sz="2000">
              <a:solidFill>
                <a:srgbClr val="FFFF00"/>
              </a:solidFill>
              <a:latin typeface="Times New Roman" pitchFamily="18" charset="0"/>
            </a:endParaRPr>
          </a:p>
        </p:txBody>
      </p:sp>
      <p:sp>
        <p:nvSpPr>
          <p:cNvPr id="161797" name="Rectangle 4"/>
          <p:cNvSpPr>
            <a:spLocks noChangeArrowheads="1"/>
          </p:cNvSpPr>
          <p:nvPr/>
        </p:nvSpPr>
        <p:spPr bwMode="auto">
          <a:xfrm>
            <a:off x="381000" y="2667000"/>
            <a:ext cx="3962400" cy="3352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798" name="Text Box 5"/>
          <p:cNvSpPr txBox="1">
            <a:spLocks noChangeArrowheads="1"/>
          </p:cNvSpPr>
          <p:nvPr/>
        </p:nvSpPr>
        <p:spPr bwMode="auto">
          <a:xfrm>
            <a:off x="377825" y="6019800"/>
            <a:ext cx="3965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Times New Roman" pitchFamily="18" charset="0"/>
              </a:rPr>
              <a:t>Current GOES Imager can not </a:t>
            </a:r>
          </a:p>
          <a:p>
            <a:pPr eaLnBrk="1" fontAlgn="base" hangingPunct="1">
              <a:spcBef>
                <a:spcPct val="0"/>
              </a:spcBef>
              <a:spcAft>
                <a:spcPct val="0"/>
              </a:spcAft>
            </a:pPr>
            <a:r>
              <a:rPr lang="en-US" sz="2400">
                <a:solidFill>
                  <a:srgbClr val="FFFF00"/>
                </a:solidFill>
                <a:latin typeface="Times New Roman" pitchFamily="18" charset="0"/>
              </a:rPr>
              <a:t>detect SO</a:t>
            </a:r>
            <a:r>
              <a:rPr lang="en-US" sz="2400" baseline="-25000">
                <a:solidFill>
                  <a:srgbClr val="FFFF00"/>
                </a:solidFill>
                <a:latin typeface="Times New Roman" pitchFamily="18" charset="0"/>
              </a:rPr>
              <a:t>2</a:t>
            </a:r>
          </a:p>
        </p:txBody>
      </p:sp>
      <p:sp>
        <p:nvSpPr>
          <p:cNvPr id="161799" name="Text Box 6"/>
          <p:cNvSpPr txBox="1">
            <a:spLocks noChangeArrowheads="1"/>
          </p:cNvSpPr>
          <p:nvPr/>
        </p:nvSpPr>
        <p:spPr bwMode="auto">
          <a:xfrm rot="-1944080">
            <a:off x="374650" y="3487738"/>
            <a:ext cx="4349750" cy="19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i="1">
                <a:solidFill>
                  <a:srgbClr val="FFFF00"/>
                </a:solidFill>
                <a:latin typeface="Times New Roman" pitchFamily="18" charset="0"/>
              </a:rPr>
              <a:t>Current GOES Imager</a:t>
            </a:r>
          </a:p>
          <a:p>
            <a:pPr eaLnBrk="1" fontAlgn="base" hangingPunct="1">
              <a:spcBef>
                <a:spcPct val="0"/>
              </a:spcBef>
              <a:spcAft>
                <a:spcPct val="0"/>
              </a:spcAft>
            </a:pPr>
            <a:endParaRPr lang="en-US" sz="1200" i="1">
              <a:solidFill>
                <a:srgbClr val="FFFF00"/>
              </a:solidFill>
              <a:latin typeface="Times New Roman" pitchFamily="18" charset="0"/>
            </a:endParaRPr>
          </a:p>
          <a:p>
            <a:pPr eaLnBrk="1" fontAlgn="base" hangingPunct="1">
              <a:spcBef>
                <a:spcPct val="0"/>
              </a:spcBef>
              <a:spcAft>
                <a:spcPct val="0"/>
              </a:spcAft>
            </a:pPr>
            <a:r>
              <a:rPr lang="en-US" sz="3600" i="1">
                <a:solidFill>
                  <a:srgbClr val="FFFF00"/>
                </a:solidFill>
                <a:latin typeface="Times New Roman" pitchFamily="18" charset="0"/>
              </a:rPr>
              <a:t>No skill in monitoring</a:t>
            </a:r>
          </a:p>
          <a:p>
            <a:pPr eaLnBrk="1" fontAlgn="base" hangingPunct="1">
              <a:spcBef>
                <a:spcPct val="0"/>
              </a:spcBef>
              <a:spcAft>
                <a:spcPct val="0"/>
              </a:spcAft>
            </a:pPr>
            <a:endParaRPr lang="en-US" sz="3600" i="1">
              <a:solidFill>
                <a:srgbClr val="FFFF00"/>
              </a:solidFill>
              <a:latin typeface="Times New Roman" pitchFamily="18" charset="0"/>
            </a:endParaRPr>
          </a:p>
        </p:txBody>
      </p:sp>
      <p:sp>
        <p:nvSpPr>
          <p:cNvPr id="161800" name="Text Box 7"/>
          <p:cNvSpPr txBox="1">
            <a:spLocks noChangeArrowheads="1"/>
          </p:cNvSpPr>
          <p:nvPr/>
        </p:nvSpPr>
        <p:spPr bwMode="auto">
          <a:xfrm>
            <a:off x="5451475" y="6324600"/>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FFFF00"/>
                </a:solidFill>
                <a:latin typeface="Times New Roman" pitchFamily="18" charset="0"/>
              </a:rPr>
              <a:t>ABI 7.34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 – 13.3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a:t>
            </a:r>
          </a:p>
        </p:txBody>
      </p:sp>
      <p:sp>
        <p:nvSpPr>
          <p:cNvPr id="161801" name="Oval 8"/>
          <p:cNvSpPr>
            <a:spLocks noChangeArrowheads="1"/>
          </p:cNvSpPr>
          <p:nvPr/>
        </p:nvSpPr>
        <p:spPr bwMode="auto">
          <a:xfrm rot="2097913">
            <a:off x="5791200" y="2274888"/>
            <a:ext cx="990600" cy="143668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02" name="Text Box 9"/>
          <p:cNvSpPr txBox="1">
            <a:spLocks noChangeArrowheads="1"/>
          </p:cNvSpPr>
          <p:nvPr/>
        </p:nvSpPr>
        <p:spPr bwMode="auto">
          <a:xfrm>
            <a:off x="6324600" y="1889125"/>
            <a:ext cx="1303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00"/>
                </a:solidFill>
                <a:latin typeface="Times New Roman" pitchFamily="18" charset="0"/>
              </a:rPr>
              <a:t>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a:t>
            </a:r>
          </a:p>
        </p:txBody>
      </p:sp>
      <p:sp>
        <p:nvSpPr>
          <p:cNvPr id="161803" name="Text Box 10"/>
          <p:cNvSpPr txBox="1">
            <a:spLocks noChangeArrowheads="1"/>
          </p:cNvSpPr>
          <p:nvPr/>
        </p:nvSpPr>
        <p:spPr bwMode="auto">
          <a:xfrm rot="-5400000">
            <a:off x="7058819" y="4080669"/>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Kris Karnauskas</a:t>
            </a:r>
            <a:r>
              <a:rPr lang="en-US">
                <a:solidFill>
                  <a:srgbClr val="000000"/>
                </a:solidFill>
              </a:rPr>
              <a:t> </a:t>
            </a:r>
          </a:p>
        </p:txBody>
      </p:sp>
    </p:spTree>
    <p:extLst>
      <p:ext uri="{BB962C8B-B14F-4D97-AF65-F5344CB8AC3E}">
        <p14:creationId xmlns:p14="http://schemas.microsoft.com/office/powerpoint/2010/main" val="933809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smtClean="0">
                <a:solidFill>
                  <a:schemeClr val="bg1"/>
                </a:solidFill>
              </a:rPr>
              <a:t>Early GOES</a:t>
            </a:r>
          </a:p>
          <a:p>
            <a:pPr lvl="1" eaLnBrk="1" hangingPunct="1"/>
            <a:r>
              <a:rPr lang="en-US" smtClean="0">
                <a:solidFill>
                  <a:schemeClr val="bg1"/>
                </a:solidFill>
              </a:rPr>
              <a:t>First 3 Generations</a:t>
            </a:r>
            <a:br>
              <a:rPr lang="en-US" smtClean="0">
                <a:solidFill>
                  <a:schemeClr val="bg1"/>
                </a:solidFill>
              </a:rPr>
            </a:br>
            <a:endParaRPr lang="en-US" smtClean="0">
              <a:solidFill>
                <a:schemeClr val="bg1"/>
              </a:solidFill>
            </a:endParaRPr>
          </a:p>
          <a:p>
            <a:pPr eaLnBrk="1" hangingPunct="1"/>
            <a:r>
              <a:rPr lang="en-US" smtClean="0">
                <a:solidFill>
                  <a:schemeClr val="bg1"/>
                </a:solidFill>
              </a:rPr>
              <a:t>Current GOES</a:t>
            </a:r>
          </a:p>
          <a:p>
            <a:pPr lvl="1" eaLnBrk="1" hangingPunct="1"/>
            <a:r>
              <a:rPr lang="en-US" smtClean="0">
                <a:solidFill>
                  <a:schemeClr val="bg1"/>
                </a:solidFill>
              </a:rPr>
              <a:t>Fourth Generation</a:t>
            </a:r>
            <a:br>
              <a:rPr lang="en-US" smtClean="0">
                <a:solidFill>
                  <a:schemeClr val="bg1"/>
                </a:solidFill>
              </a:rPr>
            </a:br>
            <a:endParaRPr lang="en-US" smtClean="0">
              <a:solidFill>
                <a:schemeClr val="bg1"/>
              </a:solidFill>
            </a:endParaRPr>
          </a:p>
          <a:p>
            <a:pPr eaLnBrk="1" hangingPunct="1"/>
            <a:r>
              <a:rPr lang="en-US" smtClean="0">
                <a:solidFill>
                  <a:schemeClr val="bg1"/>
                </a:solidFill>
              </a:rPr>
              <a:t>GOES-R ABI</a:t>
            </a:r>
          </a:p>
          <a:p>
            <a:pPr lvl="1" eaLnBrk="1" hangingPunct="1"/>
            <a:r>
              <a:rPr lang="en-US" smtClean="0">
                <a:solidFill>
                  <a:schemeClr val="bg1"/>
                </a:solidFill>
              </a:rPr>
              <a:t>Fifth Generation</a:t>
            </a:r>
            <a:br>
              <a:rPr lang="en-US" smtClean="0">
                <a:solidFill>
                  <a:schemeClr val="bg1"/>
                </a:solidFill>
              </a:rPr>
            </a:br>
            <a:endParaRPr lang="en-US" smtClean="0">
              <a:solidFill>
                <a:schemeClr val="bg1"/>
              </a:solidFill>
            </a:endParaRPr>
          </a:p>
          <a:p>
            <a:pPr eaLnBrk="1" hangingPunct="1"/>
            <a:r>
              <a:rPr lang="en-US" smtClean="0">
                <a:solidFill>
                  <a:schemeClr val="bg1"/>
                </a:solidFill>
              </a:rPr>
              <a:t>Summary</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3962400"/>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34225" y="152400"/>
            <a:ext cx="1704975" cy="2430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456"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74" t="10198" r="8263" b="14293"/>
          <a:stretch/>
        </p:blipFill>
        <p:spPr bwMode="auto">
          <a:xfrm>
            <a:off x="4495800" y="2006600"/>
            <a:ext cx="2087563" cy="1877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97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8" name="Picture 2" descr="SO2_1DU_550DU_ABI_SR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76450"/>
            <a:ext cx="48006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ChangeArrowheads="1"/>
          </p:cNvSpPr>
          <p:nvPr/>
        </p:nvSpPr>
        <p:spPr bwMode="auto">
          <a:xfrm>
            <a:off x="76200" y="76200"/>
            <a:ext cx="6172200" cy="1292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17088" dir="4648272" algn="ctr" rotWithShape="0">
                    <a:schemeClr val="bg1"/>
                  </a:outerShdw>
                </a:effectLst>
              </a14:hiddenEffects>
            </a:ext>
          </a:extLst>
        </p:spPr>
        <p:txBody>
          <a:bodyPr>
            <a:spAutoFit/>
          </a:bodyPr>
          <a:lstStyle/>
          <a:p>
            <a:pPr algn="ctr" fontAlgn="base">
              <a:spcBef>
                <a:spcPct val="2500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a:pPr>
            <a:r>
              <a:rPr lang="en-US" sz="2400" b="1">
                <a:solidFill>
                  <a:srgbClr val="FFFF00"/>
                </a:solidFill>
                <a:effectLst>
                  <a:outerShdw blurRad="38100" dist="38100" dir="2700000" algn="tl">
                    <a:srgbClr val="000000"/>
                  </a:outerShdw>
                </a:effectLst>
              </a:rPr>
              <a:t>USING GOES-R TO HELP MONITOR UPPER LEVEL SO</a:t>
            </a:r>
            <a:r>
              <a:rPr lang="en-US" sz="2400" b="1" baseline="-25000">
                <a:solidFill>
                  <a:srgbClr val="FFFF00"/>
                </a:solidFill>
                <a:effectLst>
                  <a:outerShdw blurRad="38100" dist="38100" dir="2700000" algn="tl">
                    <a:srgbClr val="000000"/>
                  </a:outerShdw>
                </a:effectLst>
              </a:rPr>
              <a:t>2</a:t>
            </a:r>
          </a:p>
          <a:p>
            <a:pPr algn="ctr" fontAlgn="base">
              <a:spcBef>
                <a:spcPct val="2500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a:pPr>
            <a:r>
              <a:rPr lang="en-US" sz="1200" b="1">
                <a:solidFill>
                  <a:srgbClr val="FFFFFF"/>
                </a:solidFill>
                <a:effectLst>
                  <a:outerShdw blurRad="38100" dist="38100" dir="2700000" algn="tl">
                    <a:srgbClr val="000000"/>
                  </a:outerShdw>
                </a:effectLst>
              </a:rPr>
              <a:t>Anthony J. Schreiner*, Timothy J. Schmit</a:t>
            </a:r>
            <a:r>
              <a:rPr lang="en-US" sz="1200" b="1" baseline="30000">
                <a:solidFill>
                  <a:srgbClr val="FFFFFF"/>
                </a:solidFill>
                <a:effectLst>
                  <a:outerShdw blurRad="38100" dist="38100" dir="2700000" algn="tl">
                    <a:srgbClr val="000000"/>
                  </a:outerShdw>
                </a:effectLst>
              </a:rPr>
              <a:t>#</a:t>
            </a:r>
            <a:r>
              <a:rPr lang="en-US" sz="1200" b="1">
                <a:solidFill>
                  <a:srgbClr val="FFFFFF"/>
                </a:solidFill>
                <a:effectLst>
                  <a:outerShdw blurRad="38100" dist="38100" dir="2700000" algn="tl">
                    <a:srgbClr val="000000"/>
                  </a:outerShdw>
                </a:effectLst>
              </a:rPr>
              <a:t>, Jun Li*, Gary P. Ellrod</a:t>
            </a:r>
            <a:r>
              <a:rPr lang="en-US" sz="1200" b="1" baseline="30000">
                <a:solidFill>
                  <a:srgbClr val="FFFFFF"/>
                </a:solidFill>
                <a:effectLst>
                  <a:outerShdw blurRad="38100" dist="38100" dir="2700000" algn="tl">
                    <a:srgbClr val="000000"/>
                  </a:outerShdw>
                </a:effectLst>
              </a:rPr>
              <a:t>#</a:t>
            </a:r>
            <a:r>
              <a:rPr lang="en-US" sz="1200" b="1">
                <a:solidFill>
                  <a:srgbClr val="FFFFFF"/>
                </a:solidFill>
                <a:effectLst>
                  <a:outerShdw blurRad="38100" dist="38100" dir="2700000" algn="tl">
                    <a:srgbClr val="000000"/>
                  </a:outerShdw>
                </a:effectLst>
              </a:rPr>
              <a:t>, Mat Gunshor*</a:t>
            </a:r>
          </a:p>
          <a:p>
            <a:pPr algn="ctr" fontAlgn="base">
              <a:spcBef>
                <a:spcPct val="25000"/>
              </a:spcBef>
              <a:spcAft>
                <a:spcPct val="0"/>
              </a:spcAft>
              <a:tabLst>
                <a:tab pos="455613" algn="l"/>
                <a:tab pos="911225" algn="l"/>
                <a:tab pos="1366838" algn="l"/>
                <a:tab pos="1831975" algn="l"/>
                <a:tab pos="2287588" algn="l"/>
                <a:tab pos="2743200" algn="l"/>
                <a:tab pos="3198813" algn="l"/>
                <a:tab pos="3654425" algn="l"/>
                <a:tab pos="4110038" algn="l"/>
                <a:tab pos="4576763" algn="l"/>
                <a:tab pos="5032375" algn="l"/>
                <a:tab pos="5487988" algn="l"/>
                <a:tab pos="5942013" algn="l"/>
                <a:tab pos="6397625" algn="l"/>
                <a:tab pos="6853238" algn="l"/>
                <a:tab pos="7319963" algn="l"/>
                <a:tab pos="7775575" algn="l"/>
                <a:tab pos="8231188" algn="l"/>
                <a:tab pos="8634413" algn="l"/>
              </a:tabLst>
              <a:defRPr/>
            </a:pPr>
            <a:r>
              <a:rPr lang="en-US" sz="1200" b="1">
                <a:solidFill>
                  <a:srgbClr val="FFFFFF"/>
                </a:solidFill>
                <a:effectLst>
                  <a:outerShdw blurRad="38100" dist="38100" dir="2700000" algn="tl">
                    <a:srgbClr val="000000"/>
                  </a:outerShdw>
                </a:effectLst>
              </a:rPr>
              <a:t>	*CIMSS						</a:t>
            </a:r>
            <a:r>
              <a:rPr lang="en-US" sz="1200" b="1" baseline="30000">
                <a:solidFill>
                  <a:srgbClr val="FFFFFF"/>
                </a:solidFill>
                <a:effectLst>
                  <a:outerShdw blurRad="38100" dist="38100" dir="2700000" algn="tl">
                    <a:srgbClr val="000000"/>
                  </a:outerShdw>
                </a:effectLst>
              </a:rPr>
              <a:t>#</a:t>
            </a:r>
            <a:r>
              <a:rPr lang="en-US" sz="1200" b="1">
                <a:solidFill>
                  <a:srgbClr val="FFFFFF"/>
                </a:solidFill>
                <a:effectLst>
                  <a:outerShdw blurRad="38100" dist="38100" dir="2700000" algn="tl">
                    <a:srgbClr val="000000"/>
                  </a:outerShdw>
                </a:effectLst>
              </a:rPr>
              <a:t>NOAA/NESDIS</a:t>
            </a:r>
          </a:p>
        </p:txBody>
      </p:sp>
      <p:grpSp>
        <p:nvGrpSpPr>
          <p:cNvPr id="162820" name="Group 4"/>
          <p:cNvGrpSpPr>
            <a:grpSpLocks/>
          </p:cNvGrpSpPr>
          <p:nvPr/>
        </p:nvGrpSpPr>
        <p:grpSpPr bwMode="auto">
          <a:xfrm>
            <a:off x="6437313" y="777875"/>
            <a:ext cx="2630487" cy="3946525"/>
            <a:chOff x="4055" y="48"/>
            <a:chExt cx="1657" cy="2486"/>
          </a:xfrm>
        </p:grpSpPr>
        <p:grpSp>
          <p:nvGrpSpPr>
            <p:cNvPr id="162832" name="Group 5"/>
            <p:cNvGrpSpPr>
              <a:grpSpLocks/>
            </p:cNvGrpSpPr>
            <p:nvPr/>
          </p:nvGrpSpPr>
          <p:grpSpPr bwMode="auto">
            <a:xfrm>
              <a:off x="4055" y="48"/>
              <a:ext cx="1657" cy="2486"/>
              <a:chOff x="4055" y="48"/>
              <a:chExt cx="1657" cy="2486"/>
            </a:xfrm>
          </p:grpSpPr>
          <p:pic>
            <p:nvPicPr>
              <p:cNvPr id="162834" name="Picture 6" descr="diff_7-13_neg_stamped_smoothed_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 y="48"/>
                <a:ext cx="1657" cy="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35" name="Text Box 7"/>
              <p:cNvSpPr txBox="1">
                <a:spLocks noChangeArrowheads="1"/>
              </p:cNvSpPr>
              <p:nvPr/>
            </p:nvSpPr>
            <p:spPr bwMode="auto">
              <a:xfrm>
                <a:off x="4320" y="1238"/>
                <a:ext cx="1344" cy="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000" b="1">
                    <a:solidFill>
                      <a:srgbClr val="FFFFFF"/>
                    </a:solidFill>
                  </a:rPr>
                  <a:t>Simulated GOES-R ABI</a:t>
                </a:r>
              </a:p>
              <a:p>
                <a:pPr algn="ctr" eaLnBrk="1" fontAlgn="base" hangingPunct="1">
                  <a:spcBef>
                    <a:spcPct val="0"/>
                  </a:spcBef>
                  <a:spcAft>
                    <a:spcPct val="0"/>
                  </a:spcAft>
                </a:pPr>
                <a:r>
                  <a:rPr lang="en-US" sz="2000" b="1">
                    <a:solidFill>
                      <a:srgbClr val="FFFFFF"/>
                    </a:solidFill>
                  </a:rPr>
                  <a:t>Image Difference</a:t>
                </a:r>
              </a:p>
            </p:txBody>
          </p:sp>
        </p:grpSp>
        <p:sp>
          <p:nvSpPr>
            <p:cNvPr id="162833" name="Oval 8"/>
            <p:cNvSpPr>
              <a:spLocks noChangeArrowheads="1"/>
            </p:cNvSpPr>
            <p:nvPr/>
          </p:nvSpPr>
          <p:spPr bwMode="auto">
            <a:xfrm rot="-2628353">
              <a:off x="4149" y="576"/>
              <a:ext cx="766" cy="538"/>
            </a:xfrm>
            <a:prstGeom prst="ellipse">
              <a:avLst/>
            </a:prstGeom>
            <a:noFill/>
            <a:ln w="1905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62821" name="Text Box 9"/>
          <p:cNvSpPr txBox="1">
            <a:spLocks noChangeArrowheads="1"/>
          </p:cNvSpPr>
          <p:nvPr/>
        </p:nvSpPr>
        <p:spPr bwMode="auto">
          <a:xfrm>
            <a:off x="7543800" y="1447800"/>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1"/>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990033"/>
                </a:solidFill>
              </a:rPr>
              <a:t>Plume</a:t>
            </a:r>
          </a:p>
        </p:txBody>
      </p:sp>
      <p:sp>
        <p:nvSpPr>
          <p:cNvPr id="162822" name="Text Box 10"/>
          <p:cNvSpPr txBox="1">
            <a:spLocks noChangeArrowheads="1"/>
          </p:cNvSpPr>
          <p:nvPr/>
        </p:nvSpPr>
        <p:spPr bwMode="auto">
          <a:xfrm>
            <a:off x="76200" y="1447800"/>
            <a:ext cx="4800600" cy="517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a:solidFill>
                  <a:srgbClr val="000000"/>
                </a:solidFill>
              </a:rPr>
              <a:t>Simulated IR spectrums for  </a:t>
            </a:r>
            <a:r>
              <a:rPr lang="en-US" sz="1400">
                <a:solidFill>
                  <a:srgbClr val="CC00FF"/>
                </a:solidFill>
              </a:rPr>
              <a:t>“normal” </a:t>
            </a:r>
            <a:r>
              <a:rPr lang="en-US" sz="1400">
                <a:solidFill>
                  <a:srgbClr val="000000"/>
                </a:solidFill>
              </a:rPr>
              <a:t>and “</a:t>
            </a:r>
            <a:r>
              <a:rPr lang="en-US" sz="1400">
                <a:solidFill>
                  <a:srgbClr val="333399"/>
                </a:solidFill>
              </a:rPr>
              <a:t>SO</a:t>
            </a:r>
            <a:r>
              <a:rPr lang="en-US" sz="1400" baseline="-25000">
                <a:solidFill>
                  <a:srgbClr val="333399"/>
                </a:solidFill>
              </a:rPr>
              <a:t>2</a:t>
            </a:r>
            <a:r>
              <a:rPr lang="en-US" sz="1400">
                <a:solidFill>
                  <a:srgbClr val="333399"/>
                </a:solidFill>
              </a:rPr>
              <a:t> enriched” </a:t>
            </a:r>
            <a:r>
              <a:rPr lang="en-US" sz="1400">
                <a:solidFill>
                  <a:srgbClr val="000000"/>
                </a:solidFill>
              </a:rPr>
              <a:t>atmosphere and </a:t>
            </a:r>
            <a:r>
              <a:rPr lang="en-US" sz="1400">
                <a:solidFill>
                  <a:srgbClr val="FF0000"/>
                </a:solidFill>
              </a:rPr>
              <a:t>spectral response functions</a:t>
            </a:r>
            <a:endParaRPr lang="en-US" sz="1400">
              <a:solidFill>
                <a:srgbClr val="000000"/>
              </a:solidFill>
              <a:sym typeface="Symbol" pitchFamily="18" charset="2"/>
            </a:endParaRPr>
          </a:p>
        </p:txBody>
      </p:sp>
      <p:pic>
        <p:nvPicPr>
          <p:cNvPr id="162823" name="Picture 11" descr="goesr_large_t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5791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4" name="Text Box 12"/>
          <p:cNvSpPr txBox="1">
            <a:spLocks noChangeArrowheads="1"/>
          </p:cNvSpPr>
          <p:nvPr/>
        </p:nvSpPr>
        <p:spPr bwMode="auto">
          <a:xfrm>
            <a:off x="1066800" y="5257800"/>
            <a:ext cx="29718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b="1">
                <a:solidFill>
                  <a:srgbClr val="339933"/>
                </a:solidFill>
                <a:sym typeface="Symbol" pitchFamily="18" charset="2"/>
              </a:rPr>
              <a:t>Difference</a:t>
            </a:r>
            <a:r>
              <a:rPr lang="en-US" sz="1400" b="1">
                <a:solidFill>
                  <a:srgbClr val="000000"/>
                </a:solidFill>
                <a:sym typeface="Symbol" pitchFamily="18" charset="2"/>
              </a:rPr>
              <a:t> </a:t>
            </a:r>
            <a:r>
              <a:rPr lang="en-US" sz="1400" b="1">
                <a:solidFill>
                  <a:srgbClr val="000000"/>
                </a:solidFill>
              </a:rPr>
              <a:t>and GOES-R ABI </a:t>
            </a:r>
            <a:r>
              <a:rPr lang="en-US" sz="1400" b="1">
                <a:solidFill>
                  <a:srgbClr val="FF0000"/>
                </a:solidFill>
              </a:rPr>
              <a:t>SRF</a:t>
            </a:r>
          </a:p>
        </p:txBody>
      </p:sp>
      <p:grpSp>
        <p:nvGrpSpPr>
          <p:cNvPr id="162825" name="Group 13"/>
          <p:cNvGrpSpPr>
            <a:grpSpLocks/>
          </p:cNvGrpSpPr>
          <p:nvPr/>
        </p:nvGrpSpPr>
        <p:grpSpPr bwMode="auto">
          <a:xfrm>
            <a:off x="5105400" y="4876800"/>
            <a:ext cx="2514600" cy="1795463"/>
            <a:chOff x="3168" y="1412"/>
            <a:chExt cx="1152" cy="850"/>
          </a:xfrm>
        </p:grpSpPr>
        <p:grpSp>
          <p:nvGrpSpPr>
            <p:cNvPr id="162828" name="Group 14"/>
            <p:cNvGrpSpPr>
              <a:grpSpLocks/>
            </p:cNvGrpSpPr>
            <p:nvPr/>
          </p:nvGrpSpPr>
          <p:grpSpPr bwMode="auto">
            <a:xfrm>
              <a:off x="3168" y="1412"/>
              <a:ext cx="1152" cy="850"/>
              <a:chOff x="3264" y="1502"/>
              <a:chExt cx="1152" cy="850"/>
            </a:xfrm>
          </p:grpSpPr>
          <p:pic>
            <p:nvPicPr>
              <p:cNvPr id="162830" name="Picture 15" descr="souf_SO2_Jul13_03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1502"/>
                <a:ext cx="1152" cy="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2831" name="Text Box 16"/>
              <p:cNvSpPr txBox="1">
                <a:spLocks noChangeArrowheads="1"/>
              </p:cNvSpPr>
              <p:nvPr/>
            </p:nvSpPr>
            <p:spPr bwMode="auto">
              <a:xfrm>
                <a:off x="3264" y="1511"/>
                <a:ext cx="420" cy="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000000"/>
                    </a:solidFill>
                  </a:rPr>
                  <a:t>TOMS</a:t>
                </a:r>
              </a:p>
            </p:txBody>
          </p:sp>
        </p:grpSp>
        <p:sp>
          <p:nvSpPr>
            <p:cNvPr id="162829" name="Text Box 17"/>
            <p:cNvSpPr txBox="1">
              <a:spLocks noChangeArrowheads="1"/>
            </p:cNvSpPr>
            <p:nvPr/>
          </p:nvSpPr>
          <p:spPr bwMode="auto">
            <a:xfrm>
              <a:off x="3696" y="2110"/>
              <a:ext cx="24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200" b="1">
                  <a:solidFill>
                    <a:srgbClr val="000000"/>
                  </a:solidFill>
                </a:rPr>
                <a:t>Carn</a:t>
              </a:r>
            </a:p>
          </p:txBody>
        </p:sp>
      </p:grpSp>
      <p:sp>
        <p:nvSpPr>
          <p:cNvPr id="162826" name="Text Box 18"/>
          <p:cNvSpPr txBox="1">
            <a:spLocks noChangeArrowheads="1"/>
          </p:cNvSpPr>
          <p:nvPr/>
        </p:nvSpPr>
        <p:spPr bwMode="auto">
          <a:xfrm>
            <a:off x="228600" y="5789613"/>
            <a:ext cx="4648200" cy="9159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7.3 um band was spectrally modified to better detect upper-level SO2. This was, in part, due to a suggestion of G. Ellrod. </a:t>
            </a:r>
          </a:p>
        </p:txBody>
      </p:sp>
      <p:sp>
        <p:nvSpPr>
          <p:cNvPr id="162827"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04D4A7-BCCD-4E91-912A-2E2CFAB1F2CB}" type="slidenum">
              <a:rPr lang="en-US" smtClean="0">
                <a:solidFill>
                  <a:srgbClr val="000000"/>
                </a:solidFill>
              </a:rPr>
              <a:pPr eaLnBrk="1" hangingPunct="1"/>
              <a:t>30</a:t>
            </a:fld>
            <a:endParaRPr lang="en-US" smtClean="0">
              <a:solidFill>
                <a:srgbClr val="000000"/>
              </a:solidFill>
            </a:endParaRPr>
          </a:p>
        </p:txBody>
      </p:sp>
    </p:spTree>
    <p:extLst>
      <p:ext uri="{BB962C8B-B14F-4D97-AF65-F5344CB8AC3E}">
        <p14:creationId xmlns:p14="http://schemas.microsoft.com/office/powerpoint/2010/main" val="354329710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549FAA-AC22-462C-8DD9-4D802B20D615}" type="slidenum">
              <a:rPr lang="en-US">
                <a:solidFill>
                  <a:srgbClr val="000000"/>
                </a:solidFill>
              </a:rPr>
              <a:pPr eaLnBrk="1" hangingPunct="1"/>
              <a:t>31</a:t>
            </a:fld>
            <a:endParaRPr lang="en-US">
              <a:solidFill>
                <a:srgbClr val="000000"/>
              </a:solidFill>
            </a:endParaRPr>
          </a:p>
        </p:txBody>
      </p:sp>
      <p:sp>
        <p:nvSpPr>
          <p:cNvPr id="163843" name="Text Box 2"/>
          <p:cNvSpPr txBox="1">
            <a:spLocks noChangeArrowheads="1"/>
          </p:cNvSpPr>
          <p:nvPr/>
        </p:nvSpPr>
        <p:spPr bwMode="auto">
          <a:xfrm>
            <a:off x="1203325" y="407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2400">
              <a:solidFill>
                <a:srgbClr val="000000"/>
              </a:solidFill>
              <a:latin typeface="Times New Roman" pitchFamily="18" charset="0"/>
            </a:endParaRPr>
          </a:p>
        </p:txBody>
      </p:sp>
      <p:graphicFrame>
        <p:nvGraphicFramePr>
          <p:cNvPr id="163844" name="Object 3"/>
          <p:cNvGraphicFramePr>
            <a:graphicFrameLocks noChangeAspect="1"/>
          </p:cNvGraphicFramePr>
          <p:nvPr/>
        </p:nvGraphicFramePr>
        <p:xfrm>
          <a:off x="87313" y="2492375"/>
          <a:ext cx="4484687" cy="4124325"/>
        </p:xfrm>
        <a:graphic>
          <a:graphicData uri="http://schemas.openxmlformats.org/presentationml/2006/ole">
            <mc:AlternateContent xmlns:mc="http://schemas.openxmlformats.org/markup-compatibility/2006">
              <mc:Choice xmlns:v="urn:schemas-microsoft-com:vml" Requires="v">
                <p:oleObj spid="_x0000_s2058" name="Paint Shop Pro Image" r:id="rId4" imgW="3912195" imgH="2653659" progId="PaintShopPro">
                  <p:embed/>
                </p:oleObj>
              </mc:Choice>
              <mc:Fallback>
                <p:oleObj name="Paint Shop Pro Image" r:id="rId4" imgW="3912195" imgH="2653659"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7" r="27760"/>
                      <a:stretch>
                        <a:fillRect/>
                      </a:stretch>
                    </p:blipFill>
                    <p:spPr bwMode="auto">
                      <a:xfrm>
                        <a:off x="87313" y="2492375"/>
                        <a:ext cx="44846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5" name="Text Box 4"/>
          <p:cNvSpPr txBox="1">
            <a:spLocks noChangeArrowheads="1"/>
          </p:cNvSpPr>
          <p:nvPr/>
        </p:nvSpPr>
        <p:spPr bwMode="auto">
          <a:xfrm>
            <a:off x="304800" y="5213350"/>
            <a:ext cx="157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(11-12 μm)</a:t>
            </a:r>
          </a:p>
        </p:txBody>
      </p:sp>
      <p:sp>
        <p:nvSpPr>
          <p:cNvPr id="163846" name="Text Box 5"/>
          <p:cNvSpPr txBox="1">
            <a:spLocks noChangeArrowheads="1"/>
          </p:cNvSpPr>
          <p:nvPr/>
        </p:nvSpPr>
        <p:spPr bwMode="auto">
          <a:xfrm>
            <a:off x="3657600" y="11588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a:solidFill>
                  <a:srgbClr val="FFFF00"/>
                </a:solidFill>
                <a:latin typeface="Times New Roman" pitchFamily="18" charset="0"/>
              </a:rPr>
              <a:t>One day after the Mt. Cleveland eruption</a:t>
            </a:r>
          </a:p>
          <a:p>
            <a:pPr algn="ctr" fontAlgn="base">
              <a:spcBef>
                <a:spcPct val="0"/>
              </a:spcBef>
              <a:spcAft>
                <a:spcPct val="0"/>
              </a:spcAft>
            </a:pPr>
            <a:r>
              <a:rPr lang="en-US" sz="2400">
                <a:solidFill>
                  <a:srgbClr val="FFFF00"/>
                </a:solidFill>
                <a:latin typeface="Times New Roman" pitchFamily="18" charset="0"/>
              </a:rPr>
              <a:t>20 February 2001, 8:45 UTC </a:t>
            </a:r>
          </a:p>
        </p:txBody>
      </p:sp>
      <p:pic>
        <p:nvPicPr>
          <p:cNvPr id="163847" name="Picture 6" descr="cleveland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2667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7"/>
          <p:cNvSpPr txBox="1">
            <a:spLocks noChangeArrowheads="1"/>
          </p:cNvSpPr>
          <p:nvPr/>
        </p:nvSpPr>
        <p:spPr bwMode="auto">
          <a:xfrm>
            <a:off x="1219200" y="0"/>
            <a:ext cx="675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Volcanic Ash Plume:  11-12 and 8.5-11 μm images</a:t>
            </a:r>
            <a:r>
              <a:rPr lang="en-US" sz="2400">
                <a:solidFill>
                  <a:srgbClr val="FFFF00"/>
                </a:solidFill>
                <a:latin typeface="Times New Roman" pitchFamily="18" charset="0"/>
              </a:rPr>
              <a:t> </a:t>
            </a:r>
          </a:p>
        </p:txBody>
      </p:sp>
      <p:grpSp>
        <p:nvGrpSpPr>
          <p:cNvPr id="163849" name="Group 8"/>
          <p:cNvGrpSpPr>
            <a:grpSpLocks/>
          </p:cNvGrpSpPr>
          <p:nvPr/>
        </p:nvGrpSpPr>
        <p:grpSpPr bwMode="auto">
          <a:xfrm>
            <a:off x="4724400" y="2492375"/>
            <a:ext cx="4492625" cy="4365625"/>
            <a:chOff x="2976" y="1588"/>
            <a:chExt cx="2830" cy="2782"/>
          </a:xfrm>
        </p:grpSpPr>
        <p:graphicFrame>
          <p:nvGraphicFramePr>
            <p:cNvPr id="163851" name="Object 9"/>
            <p:cNvGraphicFramePr>
              <a:graphicFrameLocks noChangeAspect="1"/>
            </p:cNvGraphicFramePr>
            <p:nvPr/>
          </p:nvGraphicFramePr>
          <p:xfrm>
            <a:off x="2976" y="1588"/>
            <a:ext cx="2693" cy="2670"/>
          </p:xfrm>
          <a:graphic>
            <a:graphicData uri="http://schemas.openxmlformats.org/presentationml/2006/ole">
              <mc:AlternateContent xmlns:mc="http://schemas.openxmlformats.org/markup-compatibility/2006">
                <mc:Choice xmlns:v="urn:schemas-microsoft-com:vml" Requires="v">
                  <p:oleObj spid="_x0000_s2059" name="Paint Shop Pro Image" r:id="rId7" imgW="3902439" imgH="2663415" progId="PaintShopPro">
                    <p:embed/>
                  </p:oleObj>
                </mc:Choice>
                <mc:Fallback>
                  <p:oleObj name="Paint Shop Pro Image" r:id="rId7" imgW="3902439" imgH="2663415" progId="PaintShopPro">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28572"/>
                        <a:stretch>
                          <a:fillRect/>
                        </a:stretch>
                      </p:blipFill>
                      <p:spPr bwMode="auto">
                        <a:xfrm>
                          <a:off x="2976" y="1588"/>
                          <a:ext cx="2693" cy="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52" name="Text Box 10"/>
            <p:cNvSpPr txBox="1">
              <a:spLocks noChangeArrowheads="1"/>
            </p:cNvSpPr>
            <p:nvPr/>
          </p:nvSpPr>
          <p:spPr bwMode="auto">
            <a:xfrm>
              <a:off x="5136" y="4176"/>
              <a:ext cx="67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a:solidFill>
                    <a:srgbClr val="000000"/>
                  </a:solidFill>
                  <a:latin typeface="Times New Roman" pitchFamily="18" charset="0"/>
                </a:rPr>
                <a:t>UW/CIMSS</a:t>
              </a:r>
              <a:endParaRPr lang="en-US" sz="2400">
                <a:solidFill>
                  <a:srgbClr val="000000"/>
                </a:solidFill>
                <a:latin typeface="Times New Roman" pitchFamily="18" charset="0"/>
              </a:endParaRPr>
            </a:p>
          </p:txBody>
        </p:sp>
      </p:grpSp>
      <p:sp>
        <p:nvSpPr>
          <p:cNvPr id="163850" name="Text Box 11"/>
          <p:cNvSpPr txBox="1">
            <a:spLocks noChangeArrowheads="1"/>
          </p:cNvSpPr>
          <p:nvPr/>
        </p:nvSpPr>
        <p:spPr bwMode="auto">
          <a:xfrm>
            <a:off x="5207000" y="5289550"/>
            <a:ext cx="165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(8.5-11 μm)</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7200159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eficew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a:xfrm>
            <a:off x="0" y="228600"/>
            <a:ext cx="9144000" cy="1143000"/>
          </a:xfrm>
        </p:spPr>
        <p:txBody>
          <a:bodyPr/>
          <a:lstStyle/>
          <a:p>
            <a:pPr eaLnBrk="1" hangingPunct="1">
              <a:lnSpc>
                <a:spcPct val="80000"/>
              </a:lnSpc>
            </a:pPr>
            <a:r>
              <a:rPr lang="en-US" sz="3600" smtClean="0">
                <a:solidFill>
                  <a:srgbClr val="FFFF00"/>
                </a:solidFill>
              </a:rPr>
              <a:t>ABI -- 8.5 </a:t>
            </a:r>
            <a:r>
              <a:rPr lang="en-US" sz="3600" smtClean="0">
                <a:solidFill>
                  <a:srgbClr val="FFFF00"/>
                </a:solidFill>
                <a:sym typeface="Symbol" pitchFamily="18" charset="2"/>
              </a:rPr>
              <a:t></a:t>
            </a:r>
            <a:r>
              <a:rPr lang="en-US" sz="3600" smtClean="0">
                <a:solidFill>
                  <a:srgbClr val="FFFF00"/>
                </a:solidFill>
              </a:rPr>
              <a:t>m</a:t>
            </a:r>
            <a:r>
              <a:rPr lang="en-US" smtClean="0">
                <a:solidFill>
                  <a:srgbClr val="FFFF00"/>
                </a:solidFill>
              </a:rPr>
              <a:t/>
            </a:r>
            <a:br>
              <a:rPr lang="en-US" smtClean="0">
                <a:solidFill>
                  <a:srgbClr val="FFFF00"/>
                </a:solidFill>
              </a:rPr>
            </a:br>
            <a:r>
              <a:rPr lang="en-US" sz="2400" smtClean="0">
                <a:solidFill>
                  <a:schemeClr val="bg1"/>
                </a:solidFill>
              </a:rPr>
              <a:t>Based on MODIS</a:t>
            </a:r>
            <a:br>
              <a:rPr lang="en-US" sz="2400" smtClean="0">
                <a:solidFill>
                  <a:schemeClr val="bg1"/>
                </a:solidFill>
              </a:rPr>
            </a:br>
            <a:r>
              <a:rPr lang="en-US" sz="2400" smtClean="0">
                <a:solidFill>
                  <a:schemeClr val="bg1"/>
                </a:solidFill>
              </a:rPr>
              <a:t>used with ABI window channels to separate water from ice clouds</a:t>
            </a:r>
            <a:endParaRPr lang="en-US" sz="3600" smtClean="0">
              <a:solidFill>
                <a:schemeClr val="bg1"/>
              </a:solidFill>
            </a:endParaRPr>
          </a:p>
        </p:txBody>
      </p:sp>
      <p:sp>
        <p:nvSpPr>
          <p:cNvPr id="164868" name="Text Box 4"/>
          <p:cNvSpPr txBox="1">
            <a:spLocks noChangeArrowheads="1"/>
          </p:cNvSpPr>
          <p:nvPr/>
        </p:nvSpPr>
        <p:spPr bwMode="auto">
          <a:xfrm>
            <a:off x="7239000" y="2819400"/>
            <a:ext cx="1905000" cy="2289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8.5 um band was added, in part, due to a request in the late 1980s from Steve Ackerman, CIMSS.</a:t>
            </a:r>
          </a:p>
        </p:txBody>
      </p:sp>
      <p:sp>
        <p:nvSpPr>
          <p:cNvPr id="1648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0DE91-C10C-483D-A50D-C3BF19507ECB}" type="slidenum">
              <a:rPr lang="en-US" smtClean="0">
                <a:solidFill>
                  <a:srgbClr val="000000"/>
                </a:solidFill>
              </a:rPr>
              <a:pPr eaLnBrk="1" hangingPunct="1"/>
              <a:t>32</a:t>
            </a:fld>
            <a:endParaRPr lang="en-US" smtClean="0">
              <a:solidFill>
                <a:srgbClr val="000000"/>
              </a:solidFill>
            </a:endParaRPr>
          </a:p>
        </p:txBody>
      </p:sp>
    </p:spTree>
    <p:extLst>
      <p:ext uri="{BB962C8B-B14F-4D97-AF65-F5344CB8AC3E}">
        <p14:creationId xmlns:p14="http://schemas.microsoft.com/office/powerpoint/2010/main" val="295500466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C1838C-7052-4736-8DA7-0D86A2960CA2}" type="slidenum">
              <a:rPr lang="en-US">
                <a:solidFill>
                  <a:srgbClr val="000000"/>
                </a:solidFill>
              </a:rPr>
              <a:pPr eaLnBrk="1" hangingPunct="1"/>
              <a:t>33</a:t>
            </a:fld>
            <a:endParaRPr lang="en-US">
              <a:solidFill>
                <a:srgbClr val="000000"/>
              </a:solidFill>
            </a:endParaRPr>
          </a:p>
        </p:txBody>
      </p:sp>
      <p:sp>
        <p:nvSpPr>
          <p:cNvPr id="165891" name="Text Box 2"/>
          <p:cNvSpPr txBox="1">
            <a:spLocks noChangeArrowheads="1"/>
          </p:cNvSpPr>
          <p:nvPr/>
        </p:nvSpPr>
        <p:spPr bwMode="auto">
          <a:xfrm>
            <a:off x="447675" y="255588"/>
            <a:ext cx="6486525" cy="8318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zh-CN" sz="2400" b="1">
                <a:solidFill>
                  <a:srgbClr val="FFFF00"/>
                </a:solidFill>
                <a:ea typeface="SimSun" pitchFamily="2" charset="-122"/>
              </a:rPr>
              <a:t>Aerosol/Dust Optical Thickness Retrieval</a:t>
            </a:r>
          </a:p>
          <a:p>
            <a:pPr eaLnBrk="1" fontAlgn="base" hangingPunct="1">
              <a:spcBef>
                <a:spcPct val="0"/>
              </a:spcBef>
              <a:spcAft>
                <a:spcPct val="0"/>
              </a:spcAft>
            </a:pPr>
            <a:r>
              <a:rPr lang="en-US" altLang="zh-CN" sz="2400" b="1">
                <a:solidFill>
                  <a:srgbClr val="FFFFFF"/>
                </a:solidFill>
                <a:ea typeface="SimSun" pitchFamily="2" charset="-122"/>
              </a:rPr>
              <a:t>Results from SEVIRI@EUMETSAT</a:t>
            </a:r>
          </a:p>
        </p:txBody>
      </p:sp>
      <p:pic>
        <p:nvPicPr>
          <p:cNvPr id="165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867400"/>
            <a:ext cx="9906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 Box 4"/>
          <p:cNvSpPr txBox="1">
            <a:spLocks noChangeArrowheads="1"/>
          </p:cNvSpPr>
          <p:nvPr/>
        </p:nvSpPr>
        <p:spPr bwMode="auto">
          <a:xfrm>
            <a:off x="76200" y="6477000"/>
            <a:ext cx="399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J. Li and P. Zhang</a:t>
            </a:r>
            <a:r>
              <a:rPr lang="en-US">
                <a:solidFill>
                  <a:srgbClr val="000000"/>
                </a:solidFill>
              </a:rPr>
              <a:t> </a:t>
            </a:r>
          </a:p>
        </p:txBody>
      </p:sp>
      <p:pic>
        <p:nvPicPr>
          <p:cNvPr id="165894" name="Picture 5" descr="SEVIRI_Dust_cimss_smal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336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6" descr="dust_msg_color_small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33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Text Box 7"/>
          <p:cNvSpPr txBox="1">
            <a:spLocks noChangeArrowheads="1"/>
          </p:cNvSpPr>
          <p:nvPr/>
        </p:nvSpPr>
        <p:spPr bwMode="auto">
          <a:xfrm>
            <a:off x="152400" y="5486400"/>
            <a:ext cx="420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In general, GOES-R products will be more quantitative that current GOES. </a:t>
            </a:r>
          </a:p>
        </p:txBody>
      </p:sp>
    </p:spTree>
    <p:extLst>
      <p:ext uri="{BB962C8B-B14F-4D97-AF65-F5344CB8AC3E}">
        <p14:creationId xmlns:p14="http://schemas.microsoft.com/office/powerpoint/2010/main" val="938978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Text Box 18"/>
          <p:cNvSpPr txBox="1">
            <a:spLocks noChangeArrowheads="1"/>
          </p:cNvSpPr>
          <p:nvPr/>
        </p:nvSpPr>
        <p:spPr bwMode="auto">
          <a:xfrm>
            <a:off x="24384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39" name="Text Box 19"/>
          <p:cNvSpPr txBox="1">
            <a:spLocks noChangeArrowheads="1"/>
          </p:cNvSpPr>
          <p:nvPr/>
        </p:nvSpPr>
        <p:spPr bwMode="auto">
          <a:xfrm>
            <a:off x="441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0" name="Text Box 20"/>
          <p:cNvSpPr txBox="1">
            <a:spLocks noChangeArrowheads="1"/>
          </p:cNvSpPr>
          <p:nvPr/>
        </p:nvSpPr>
        <p:spPr bwMode="auto">
          <a:xfrm>
            <a:off x="6324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1" name="Text Box 21"/>
          <p:cNvSpPr txBox="1">
            <a:spLocks noChangeArrowheads="1"/>
          </p:cNvSpPr>
          <p:nvPr/>
        </p:nvSpPr>
        <p:spPr bwMode="auto">
          <a:xfrm>
            <a:off x="68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2" name="Text Box 22"/>
          <p:cNvSpPr txBox="1">
            <a:spLocks noChangeArrowheads="1"/>
          </p:cNvSpPr>
          <p:nvPr/>
        </p:nvSpPr>
        <p:spPr bwMode="auto">
          <a:xfrm>
            <a:off x="25146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3" name="Text Box 23"/>
          <p:cNvSpPr txBox="1">
            <a:spLocks noChangeArrowheads="1"/>
          </p:cNvSpPr>
          <p:nvPr/>
        </p:nvSpPr>
        <p:spPr bwMode="auto">
          <a:xfrm>
            <a:off x="4495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4" name="Text Box 24"/>
          <p:cNvSpPr txBox="1">
            <a:spLocks noChangeArrowheads="1"/>
          </p:cNvSpPr>
          <p:nvPr/>
        </p:nvSpPr>
        <p:spPr bwMode="auto">
          <a:xfrm>
            <a:off x="6400800" y="1752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5" name="Text Box 25"/>
          <p:cNvSpPr txBox="1">
            <a:spLocks noChangeArrowheads="1"/>
          </p:cNvSpPr>
          <p:nvPr/>
        </p:nvSpPr>
        <p:spPr bwMode="auto">
          <a:xfrm>
            <a:off x="60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6" name="Text Box 26"/>
          <p:cNvSpPr txBox="1">
            <a:spLocks noChangeArrowheads="1"/>
          </p:cNvSpPr>
          <p:nvPr/>
        </p:nvSpPr>
        <p:spPr bwMode="auto">
          <a:xfrm>
            <a:off x="24384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7" name="Text Box 27"/>
          <p:cNvSpPr txBox="1">
            <a:spLocks noChangeArrowheads="1"/>
          </p:cNvSpPr>
          <p:nvPr/>
        </p:nvSpPr>
        <p:spPr bwMode="auto">
          <a:xfrm>
            <a:off x="609600" y="76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8" name="Text Box 28"/>
          <p:cNvSpPr txBox="1">
            <a:spLocks noChangeArrowheads="1"/>
          </p:cNvSpPr>
          <p:nvPr/>
        </p:nvSpPr>
        <p:spPr bwMode="auto">
          <a:xfrm>
            <a:off x="44196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49" name="Text Box 29"/>
          <p:cNvSpPr txBox="1">
            <a:spLocks noChangeArrowheads="1"/>
          </p:cNvSpPr>
          <p:nvPr/>
        </p:nvSpPr>
        <p:spPr bwMode="auto">
          <a:xfrm>
            <a:off x="6400800" y="3505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0" name="Text Box 30"/>
          <p:cNvSpPr txBox="1">
            <a:spLocks noChangeArrowheads="1"/>
          </p:cNvSpPr>
          <p:nvPr/>
        </p:nvSpPr>
        <p:spPr bwMode="auto">
          <a:xfrm>
            <a:off x="381000" y="513715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1" name="Text Box 31"/>
          <p:cNvSpPr txBox="1">
            <a:spLocks noChangeArrowheads="1"/>
          </p:cNvSpPr>
          <p:nvPr/>
        </p:nvSpPr>
        <p:spPr bwMode="auto">
          <a:xfrm>
            <a:off x="24384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2" name="Text Box 32"/>
          <p:cNvSpPr txBox="1">
            <a:spLocks noChangeArrowheads="1"/>
          </p:cNvSpPr>
          <p:nvPr/>
        </p:nvSpPr>
        <p:spPr bwMode="auto">
          <a:xfrm>
            <a:off x="4419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6353" name="Text Box 33"/>
          <p:cNvSpPr txBox="1">
            <a:spLocks noChangeArrowheads="1"/>
          </p:cNvSpPr>
          <p:nvPr/>
        </p:nvSpPr>
        <p:spPr bwMode="auto">
          <a:xfrm>
            <a:off x="6324600" y="513715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166946" name="Text Box 34"/>
          <p:cNvSpPr txBox="1">
            <a:spLocks noChangeArrowheads="1"/>
          </p:cNvSpPr>
          <p:nvPr/>
        </p:nvSpPr>
        <p:spPr bwMode="auto">
          <a:xfrm rot="10800000">
            <a:off x="7938" y="809625"/>
            <a:ext cx="458787"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AWG Proxy ABI Simulations of Hurricane Katrina</a:t>
            </a:r>
          </a:p>
        </p:txBody>
      </p:sp>
      <p:sp>
        <p:nvSpPr>
          <p:cNvPr id="166947" name="Text Box 35"/>
          <p:cNvSpPr txBox="1">
            <a:spLocks noChangeArrowheads="1"/>
          </p:cNvSpPr>
          <p:nvPr/>
        </p:nvSpPr>
        <p:spPr bwMode="auto">
          <a:xfrm rot="10800000">
            <a:off x="8691563" y="3117850"/>
            <a:ext cx="366712" cy="358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200">
                <a:solidFill>
                  <a:srgbClr val="000000"/>
                </a:solidFill>
              </a:rPr>
              <a:t>NOAA/NESDIS  STAR and GOES-R Imagery Team</a:t>
            </a:r>
          </a:p>
        </p:txBody>
      </p:sp>
      <p:sp>
        <p:nvSpPr>
          <p:cNvPr id="166948"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34B774-1D37-4357-BBD5-5380290012C1}" type="slidenum">
              <a:rPr lang="en-US" smtClean="0">
                <a:solidFill>
                  <a:srgbClr val="000000"/>
                </a:solidFill>
              </a:rPr>
              <a:pPr eaLnBrk="1" hangingPunct="1"/>
              <a:t>34</a:t>
            </a:fld>
            <a:endParaRPr lang="en-US" smtClean="0">
              <a:solidFill>
                <a:srgbClr val="000000"/>
              </a:solidFill>
            </a:endParaRPr>
          </a:p>
        </p:txBody>
      </p:sp>
    </p:spTree>
    <p:extLst>
      <p:ext uri="{BB962C8B-B14F-4D97-AF65-F5344CB8AC3E}">
        <p14:creationId xmlns:p14="http://schemas.microsoft.com/office/powerpoint/2010/main" val="208190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3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3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3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3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3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8" grpId="0"/>
      <p:bldP spid="56339" grpId="0"/>
      <p:bldP spid="56340" grpId="0"/>
      <p:bldP spid="56341" grpId="0"/>
      <p:bldP spid="56342" grpId="0"/>
      <p:bldP spid="56343" grpId="0"/>
      <p:bldP spid="56344" grpId="0"/>
      <p:bldP spid="56345" grpId="0"/>
      <p:bldP spid="56346" grpId="0"/>
      <p:bldP spid="56347" grpId="0"/>
      <p:bldP spid="56348" grpId="0"/>
      <p:bldP spid="56349" grpId="0"/>
      <p:bldP spid="56350" grpId="0"/>
      <p:bldP spid="56351" grpId="0"/>
      <p:bldP spid="56352" grpId="0"/>
      <p:bldP spid="563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35</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15538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36</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3200716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1143000"/>
          </a:xfrm>
        </p:spPr>
        <p:txBody>
          <a:bodyPr/>
          <a:lstStyle/>
          <a:p>
            <a:pPr eaLnBrk="1" hangingPunct="1"/>
            <a:r>
              <a:rPr lang="en-US" sz="4000" smtClean="0">
                <a:solidFill>
                  <a:srgbClr val="FFFF00"/>
                </a:solidFill>
              </a:rPr>
              <a:t>GOES-R ABI Weighting Functions</a:t>
            </a:r>
          </a:p>
        </p:txBody>
      </p:sp>
      <p:pic>
        <p:nvPicPr>
          <p:cNvPr id="169987"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 Box 4"/>
          <p:cNvSpPr txBox="1">
            <a:spLocks noChangeArrowheads="1"/>
          </p:cNvSpPr>
          <p:nvPr/>
        </p:nvSpPr>
        <p:spPr bwMode="auto">
          <a:xfrm>
            <a:off x="228600" y="6111875"/>
            <a:ext cx="857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FFFFFF"/>
                </a:solidFill>
              </a:rPr>
              <a:t>ABI has only 1 CO</a:t>
            </a:r>
            <a:r>
              <a:rPr lang="en-US" sz="2400" baseline="-25000">
                <a:solidFill>
                  <a:srgbClr val="FFFFFF"/>
                </a:solidFill>
              </a:rPr>
              <a:t>2</a:t>
            </a:r>
            <a:r>
              <a:rPr lang="en-US" sz="2400">
                <a:solidFill>
                  <a:srgbClr val="FFFFFF"/>
                </a:solidFill>
              </a:rPr>
              <a:t> band.</a:t>
            </a:r>
          </a:p>
        </p:txBody>
      </p:sp>
      <p:sp>
        <p:nvSpPr>
          <p:cNvPr id="16998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72D93D-B3A6-4970-A0CF-073EC74FAFD6}" type="slidenum">
              <a:rPr lang="en-US" smtClean="0">
                <a:solidFill>
                  <a:srgbClr val="000000"/>
                </a:solidFill>
              </a:rPr>
              <a:pPr eaLnBrk="1" hangingPunct="1"/>
              <a:t>37</a:t>
            </a:fld>
            <a:endParaRPr lang="en-US" smtClean="0">
              <a:solidFill>
                <a:srgbClr val="000000"/>
              </a:solidFill>
            </a:endParaRPr>
          </a:p>
        </p:txBody>
      </p:sp>
    </p:spTree>
    <p:extLst>
      <p:ext uri="{BB962C8B-B14F-4D97-AF65-F5344CB8AC3E}">
        <p14:creationId xmlns:p14="http://schemas.microsoft.com/office/powerpoint/2010/main" val="55656657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CADFA-8B11-4C6D-AF89-CA1FD71A0715}" type="slidenum">
              <a:rPr lang="en-US" smtClean="0">
                <a:solidFill>
                  <a:srgbClr val="000000"/>
                </a:solidFill>
              </a:rPr>
              <a:pPr eaLnBrk="1" hangingPunct="1"/>
              <a:t>38</a:t>
            </a:fld>
            <a:endParaRPr lang="en-US" smtClean="0">
              <a:solidFill>
                <a:srgbClr val="000000"/>
              </a:solidFill>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425" y="1295400"/>
            <a:ext cx="464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228600" y="228600"/>
          <a:ext cx="3276600" cy="6303957"/>
        </p:xfrm>
        <a:graphic>
          <a:graphicData uri="http://schemas.openxmlformats.org/drawingml/2006/table">
            <a:tbl>
              <a:tblPr firstRow="1" bandRow="1">
                <a:tableStyleId>{5C22544A-7EE6-4342-B048-85BDC9FD1C3A}</a:tableStyleId>
              </a:tblPr>
              <a:tblGrid>
                <a:gridCol w="838200"/>
                <a:gridCol w="990600"/>
                <a:gridCol w="1447800"/>
              </a:tblGrid>
              <a:tr h="370821">
                <a:tc>
                  <a:txBody>
                    <a:bodyPr/>
                    <a:lstStyle/>
                    <a:p>
                      <a:pPr algn="ctr" fontAlgn="b"/>
                      <a:r>
                        <a:rPr lang="en-US" sz="1600" b="1" i="0" u="none" strike="noStrike" dirty="0">
                          <a:solidFill>
                            <a:srgbClr val="000000"/>
                          </a:solidFill>
                          <a:effectLst/>
                          <a:latin typeface="Calibri"/>
                        </a:rPr>
                        <a:t>CWL</a:t>
                      </a: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a:solidFill>
                            <a:srgbClr val="000000"/>
                          </a:solidFill>
                          <a:effectLst/>
                          <a:latin typeface="Calibri"/>
                        </a:rPr>
                        <a:t>Fred Mosher</a:t>
                      </a:r>
                    </a:p>
                  </a:txBody>
                  <a:tcPr marL="0" marR="0" marT="0" marB="0" anchor="ctr"/>
                </a:tc>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0" i="0" u="none" strike="noStrike">
                          <a:solidFill>
                            <a:srgbClr val="000000"/>
                          </a:solidFill>
                          <a:effectLst/>
                          <a:latin typeface="Calibri"/>
                        </a:rPr>
                        <a:t>Vern Suomi</a:t>
                      </a:r>
                    </a:p>
                  </a:txBody>
                  <a:tcPr marL="0" marR="0" marT="0" marB="0" anchor="ctr"/>
                </a:tc>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000000"/>
                          </a:solidFill>
                          <a:effectLst/>
                          <a:latin typeface="Calibri"/>
                        </a:rPr>
                        <a:t>Gary </a:t>
                      </a:r>
                      <a:r>
                        <a:rPr lang="en-US" sz="1400" b="0" i="0" u="none" strike="noStrike" dirty="0" err="1">
                          <a:solidFill>
                            <a:srgbClr val="000000"/>
                          </a:solidFill>
                          <a:effectLst/>
                          <a:latin typeface="Calibri"/>
                        </a:rPr>
                        <a:t>Ellrod</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0" i="0" u="none" strike="noStrike" dirty="0">
                          <a:solidFill>
                            <a:srgbClr val="000000"/>
                          </a:solidFill>
                          <a:effectLst/>
                          <a:latin typeface="Calibri"/>
                        </a:rPr>
                        <a:t>S. Ackerman</a:t>
                      </a:r>
                    </a:p>
                  </a:txBody>
                  <a:tcPr marL="0" marR="0" marT="0" marB="0" anchor="ctr"/>
                </a:tc>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0" i="0" u="none" strike="noStrike" dirty="0">
                          <a:solidFill>
                            <a:srgbClr val="000000"/>
                          </a:solidFill>
                          <a:effectLst/>
                          <a:latin typeface="Calibri"/>
                        </a:rPr>
                        <a:t>W. P. </a:t>
                      </a:r>
                      <a:r>
                        <a:rPr lang="en-US" sz="1400" b="0" i="0" u="none" strike="noStrike" dirty="0" err="1">
                          <a:solidFill>
                            <a:srgbClr val="000000"/>
                          </a:solidFill>
                          <a:effectLst/>
                          <a:latin typeface="Calibri"/>
                        </a:rPr>
                        <a:t>Menzel</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bl>
          </a:graphicData>
        </a:graphic>
      </p:graphicFrame>
    </p:spTree>
    <p:extLst>
      <p:ext uri="{BB962C8B-B14F-4D97-AF65-F5344CB8AC3E}">
        <p14:creationId xmlns:p14="http://schemas.microsoft.com/office/powerpoint/2010/main" val="13921510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B08F8-47CD-4F08-98C9-54447DBBF63E}" type="slidenum">
              <a:rPr lang="en-US" smtClean="0">
                <a:solidFill>
                  <a:srgbClr val="000000"/>
                </a:solidFill>
              </a:rPr>
              <a:pPr eaLnBrk="1" hangingPunct="1"/>
              <a:t>39</a:t>
            </a:fld>
            <a:endParaRPr lang="en-US" smtClean="0">
              <a:solidFill>
                <a:srgbClr val="000000"/>
              </a:solidFill>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8 micrometer…very </a:t>
            </a:r>
            <a:r>
              <a:rPr lang="en-US" dirty="0">
                <a:solidFill>
                  <a:srgbClr val="000000"/>
                </a:solidFill>
              </a:rPr>
              <a:t>useful in detecting …</a:t>
            </a:r>
            <a:r>
              <a:rPr lang="en-US" dirty="0" smtClean="0">
                <a:solidFill>
                  <a:srgbClr val="000000"/>
                </a:solidFill>
              </a:rPr>
              <a:t>cirrus information </a:t>
            </a:r>
            <a:r>
              <a:rPr lang="en-US" dirty="0">
                <a:solidFill>
                  <a:srgbClr val="000000"/>
                </a:solidFill>
              </a:rPr>
              <a:t>… microphysical properties</a:t>
            </a:r>
          </a:p>
        </p:txBody>
      </p:sp>
    </p:spTree>
    <p:extLst>
      <p:ext uri="{BB962C8B-B14F-4D97-AF65-F5344CB8AC3E}">
        <p14:creationId xmlns:p14="http://schemas.microsoft.com/office/powerpoint/2010/main" val="1425881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152400"/>
            <a:ext cx="8229600" cy="1143000"/>
          </a:xfrm>
        </p:spPr>
        <p:txBody>
          <a:bodyPr/>
          <a:lstStyle/>
          <a:p>
            <a:pPr eaLnBrk="1" hangingPunct="1"/>
            <a:r>
              <a:rPr lang="en-US" sz="3600" smtClean="0">
                <a:solidFill>
                  <a:srgbClr val="FFFF00"/>
                </a:solidFill>
              </a:rPr>
              <a:t>GOES History</a:t>
            </a:r>
          </a:p>
        </p:txBody>
      </p:sp>
      <p:sp>
        <p:nvSpPr>
          <p:cNvPr id="116739"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8596F6-67D8-4A22-B710-159C8D90B860}" type="slidenum">
              <a:rPr lang="en-US" smtClean="0">
                <a:solidFill>
                  <a:srgbClr val="000000"/>
                </a:solidFill>
              </a:rPr>
              <a:pPr eaLnBrk="1" hangingPunct="1"/>
              <a:t>4</a:t>
            </a:fld>
            <a:endParaRPr lang="en-US" smtClean="0">
              <a:solidFill>
                <a:srgbClr val="000000"/>
              </a:solidFill>
            </a:endParaRPr>
          </a:p>
        </p:txBody>
      </p:sp>
      <p:sp>
        <p:nvSpPr>
          <p:cNvPr id="116740" name="AutoShape 8802"/>
          <p:cNvSpPr>
            <a:spLocks noChangeArrowheads="1"/>
          </p:cNvSpPr>
          <p:nvPr/>
        </p:nvSpPr>
        <p:spPr bwMode="auto">
          <a:xfrm>
            <a:off x="76200" y="762000"/>
            <a:ext cx="8991600" cy="6019800"/>
          </a:xfrm>
          <a:prstGeom prst="flowChartAlternateProcess">
            <a:avLst/>
          </a:prstGeom>
          <a:gradFill rotWithShape="0">
            <a:gsLst>
              <a:gs pos="0">
                <a:srgbClr val="CCECFF"/>
              </a:gs>
              <a:gs pos="50000">
                <a:srgbClr val="FFFFFF"/>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400">
              <a:solidFill>
                <a:srgbClr val="000000"/>
              </a:solidFill>
            </a:endParaRPr>
          </a:p>
        </p:txBody>
      </p:sp>
      <p:sp>
        <p:nvSpPr>
          <p:cNvPr id="116741" name="Text Box 220"/>
          <p:cNvSpPr txBox="1">
            <a:spLocks noChangeArrowheads="1"/>
          </p:cNvSpPr>
          <p:nvPr/>
        </p:nvSpPr>
        <p:spPr bwMode="auto">
          <a:xfrm>
            <a:off x="5051425" y="838200"/>
            <a:ext cx="214947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GOES-13/14/15</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2005</a:t>
            </a:r>
          </a:p>
          <a:p>
            <a:pPr eaLnBrk="1" fontAlgn="base" hangingPunct="1">
              <a:spcBef>
                <a:spcPct val="0"/>
              </a:spcBef>
              <a:spcAft>
                <a:spcPct val="0"/>
              </a:spcAft>
            </a:pPr>
            <a:r>
              <a:rPr lang="en-US" sz="1400" b="1">
                <a:solidFill>
                  <a:srgbClr val="333399"/>
                </a:solidFill>
              </a:rPr>
              <a:t>2009</a:t>
            </a:r>
          </a:p>
          <a:p>
            <a:pPr eaLnBrk="1" fontAlgn="base" hangingPunct="1">
              <a:spcBef>
                <a:spcPct val="0"/>
              </a:spcBef>
              <a:spcAft>
                <a:spcPct val="0"/>
              </a:spcAft>
            </a:pPr>
            <a:r>
              <a:rPr lang="en-US" sz="1400" b="1">
                <a:solidFill>
                  <a:srgbClr val="333399"/>
                </a:solidFill>
              </a:rPr>
              <a:t>2010</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Better navigation and calibration.</a:t>
            </a:r>
          </a:p>
          <a:p>
            <a:pPr eaLnBrk="1" fontAlgn="base" hangingPunct="1">
              <a:spcBef>
                <a:spcPct val="0"/>
              </a:spcBef>
              <a:spcAft>
                <a:spcPct val="0"/>
              </a:spcAft>
            </a:pPr>
            <a:r>
              <a:rPr lang="en-US" sz="1400" b="1">
                <a:solidFill>
                  <a:srgbClr val="333399"/>
                </a:solidFill>
              </a:rPr>
              <a:t>No eclipse outages.</a:t>
            </a:r>
          </a:p>
          <a:p>
            <a:pPr eaLnBrk="1" fontAlgn="base" hangingPunct="1">
              <a:spcBef>
                <a:spcPct val="0"/>
              </a:spcBef>
              <a:spcAft>
                <a:spcPct val="0"/>
              </a:spcAft>
            </a:pPr>
            <a:r>
              <a:rPr lang="en-US" sz="1400" b="1">
                <a:solidFill>
                  <a:srgbClr val="333399"/>
                </a:solidFill>
                <a:cs typeface="Times New Roman" pitchFamily="18" charset="0"/>
              </a:rPr>
              <a:t>Better spatial resolutions for the 6.5 um on GOES-12+ and the 13.3 um band on GOES-14/15.</a:t>
            </a:r>
            <a:r>
              <a:rPr lang="en-US" sz="1400" b="1">
                <a:solidFill>
                  <a:srgbClr val="333399"/>
                </a:solidFill>
              </a:rPr>
              <a:t> </a:t>
            </a:r>
          </a:p>
          <a:p>
            <a:pPr eaLnBrk="1" fontAlgn="base" hangingPunct="1">
              <a:spcBef>
                <a:spcPct val="0"/>
              </a:spcBef>
              <a:spcAft>
                <a:spcPct val="0"/>
              </a:spcAft>
            </a:pPr>
            <a:r>
              <a:rPr lang="en-US" sz="1400" b="1">
                <a:solidFill>
                  <a:srgbClr val="333399"/>
                </a:solidFill>
              </a:rPr>
              <a:t>Operational  Sounder</a:t>
            </a:r>
          </a:p>
        </p:txBody>
      </p:sp>
      <p:pic>
        <p:nvPicPr>
          <p:cNvPr id="116742" name="Picture 2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375150"/>
            <a:ext cx="1141413"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3" name="Text Box 221"/>
          <p:cNvSpPr txBox="1">
            <a:spLocks noChangeArrowheads="1"/>
          </p:cNvSpPr>
          <p:nvPr/>
        </p:nvSpPr>
        <p:spPr bwMode="auto">
          <a:xfrm>
            <a:off x="3276600" y="838200"/>
            <a:ext cx="162242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GOES-8/12</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1994</a:t>
            </a:r>
          </a:p>
          <a:p>
            <a:pPr eaLnBrk="1" fontAlgn="base" hangingPunct="1">
              <a:spcBef>
                <a:spcPct val="0"/>
              </a:spcBef>
              <a:spcAft>
                <a:spcPct val="0"/>
              </a:spcAft>
            </a:pPr>
            <a:r>
              <a:rPr lang="en-US" sz="1400" b="1">
                <a:solidFill>
                  <a:srgbClr val="333399"/>
                </a:solidFill>
              </a:rPr>
              <a:t>1995</a:t>
            </a:r>
          </a:p>
          <a:p>
            <a:pPr eaLnBrk="1" fontAlgn="base" hangingPunct="1">
              <a:spcBef>
                <a:spcPct val="0"/>
              </a:spcBef>
              <a:spcAft>
                <a:spcPct val="0"/>
              </a:spcAft>
            </a:pPr>
            <a:r>
              <a:rPr lang="en-US" sz="1400" b="1">
                <a:solidFill>
                  <a:srgbClr val="333399"/>
                </a:solidFill>
              </a:rPr>
              <a:t>1997</a:t>
            </a:r>
          </a:p>
          <a:p>
            <a:pPr eaLnBrk="1" fontAlgn="base" hangingPunct="1">
              <a:spcBef>
                <a:spcPct val="0"/>
              </a:spcBef>
              <a:spcAft>
                <a:spcPct val="0"/>
              </a:spcAft>
            </a:pPr>
            <a:r>
              <a:rPr lang="en-US" sz="1400" b="1">
                <a:solidFill>
                  <a:srgbClr val="333399"/>
                </a:solidFill>
              </a:rPr>
              <a:t>2000</a:t>
            </a:r>
          </a:p>
          <a:p>
            <a:pPr eaLnBrk="1" fontAlgn="base" hangingPunct="1">
              <a:spcBef>
                <a:spcPct val="0"/>
              </a:spcBef>
              <a:spcAft>
                <a:spcPct val="0"/>
              </a:spcAft>
            </a:pPr>
            <a:r>
              <a:rPr lang="en-US" sz="1400" b="1">
                <a:solidFill>
                  <a:srgbClr val="333399"/>
                </a:solidFill>
              </a:rPr>
              <a:t>2001</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3-axis stabilized.</a:t>
            </a:r>
          </a:p>
          <a:p>
            <a:pPr eaLnBrk="1" fontAlgn="base" hangingPunct="1">
              <a:spcBef>
                <a:spcPct val="0"/>
              </a:spcBef>
              <a:spcAft>
                <a:spcPct val="0"/>
              </a:spcAft>
            </a:pPr>
            <a:r>
              <a:rPr lang="en-US" sz="1400" b="1">
                <a:solidFill>
                  <a:srgbClr val="333399"/>
                </a:solidFill>
              </a:rPr>
              <a:t>Imager Bands: 4 IR; 1 visible.</a:t>
            </a:r>
          </a:p>
          <a:p>
            <a:pPr eaLnBrk="1" fontAlgn="base" hangingPunct="1">
              <a:spcBef>
                <a:spcPct val="0"/>
              </a:spcBef>
              <a:spcAft>
                <a:spcPct val="0"/>
              </a:spcAft>
            </a:pPr>
            <a:r>
              <a:rPr lang="en-US" sz="1400" b="1">
                <a:solidFill>
                  <a:srgbClr val="333399"/>
                </a:solidFill>
              </a:rPr>
              <a:t>Operational  Sounder	 </a:t>
            </a:r>
          </a:p>
          <a:p>
            <a:pPr eaLnBrk="1" fontAlgn="base" hangingPunct="1">
              <a:spcBef>
                <a:spcPct val="0"/>
              </a:spcBef>
              <a:spcAft>
                <a:spcPct val="0"/>
              </a:spcAft>
            </a:pPr>
            <a:r>
              <a:rPr lang="en-US" sz="1400" b="1">
                <a:solidFill>
                  <a:srgbClr val="333399"/>
                </a:solidFill>
              </a:rPr>
              <a:t>(18 IR bands)</a:t>
            </a:r>
          </a:p>
        </p:txBody>
      </p:sp>
      <p:sp>
        <p:nvSpPr>
          <p:cNvPr id="116744" name="Rectangle 195"/>
          <p:cNvSpPr>
            <a:spLocks noChangeArrowheads="1"/>
          </p:cNvSpPr>
          <p:nvPr/>
        </p:nvSpPr>
        <p:spPr bwMode="auto">
          <a:xfrm>
            <a:off x="13093700" y="13358813"/>
            <a:ext cx="19050" cy="36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400">
              <a:solidFill>
                <a:srgbClr val="000000"/>
              </a:solidFill>
            </a:endParaRPr>
          </a:p>
        </p:txBody>
      </p:sp>
      <p:sp>
        <p:nvSpPr>
          <p:cNvPr id="116745" name="Text Box 219"/>
          <p:cNvSpPr txBox="1">
            <a:spLocks noChangeArrowheads="1"/>
          </p:cNvSpPr>
          <p:nvPr/>
        </p:nvSpPr>
        <p:spPr bwMode="auto">
          <a:xfrm>
            <a:off x="7191375" y="838200"/>
            <a:ext cx="1724025" cy="29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GOES-R/S+</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Planned Launch</a:t>
            </a:r>
          </a:p>
          <a:p>
            <a:pPr eaLnBrk="1" fontAlgn="base" hangingPunct="1">
              <a:spcBef>
                <a:spcPct val="0"/>
              </a:spcBef>
              <a:spcAft>
                <a:spcPct val="0"/>
              </a:spcAft>
            </a:pPr>
            <a:r>
              <a:rPr lang="en-US" sz="1400" b="1" i="1">
                <a:solidFill>
                  <a:srgbClr val="333399"/>
                </a:solidFill>
              </a:rPr>
              <a:t>2015</a:t>
            </a:r>
          </a:p>
          <a:p>
            <a:pPr eaLnBrk="1" fontAlgn="base" hangingPunct="1">
              <a:spcBef>
                <a:spcPct val="0"/>
              </a:spcBef>
              <a:spcAft>
                <a:spcPct val="0"/>
              </a:spcAft>
            </a:pPr>
            <a:r>
              <a:rPr lang="en-US" sz="1400" b="1" i="1">
                <a:solidFill>
                  <a:srgbClr val="333399"/>
                </a:solidFill>
              </a:rPr>
              <a:t>2017</a:t>
            </a:r>
          </a:p>
          <a:p>
            <a:pPr eaLnBrk="1" fontAlgn="base" hangingPunct="1">
              <a:spcBef>
                <a:spcPct val="0"/>
              </a:spcBef>
              <a:spcAft>
                <a:spcPct val="0"/>
              </a:spcAft>
            </a:pPr>
            <a:r>
              <a:rPr lang="en-US" sz="1400" b="1" i="1">
                <a:solidFill>
                  <a:srgbClr val="333399"/>
                </a:solidFill>
              </a:rPr>
              <a:t>2020</a:t>
            </a:r>
          </a:p>
          <a:p>
            <a:pPr eaLnBrk="1" fontAlgn="base" hangingPunct="1">
              <a:spcBef>
                <a:spcPct val="0"/>
              </a:spcBef>
              <a:spcAft>
                <a:spcPct val="0"/>
              </a:spcAft>
            </a:pPr>
            <a:r>
              <a:rPr lang="en-US" sz="1400" b="1" i="1">
                <a:solidFill>
                  <a:srgbClr val="333399"/>
                </a:solidFill>
              </a:rPr>
              <a:t>2025</a:t>
            </a:r>
          </a:p>
          <a:p>
            <a:pPr eaLnBrk="1" fontAlgn="base" hangingPunct="1">
              <a:spcBef>
                <a:spcPct val="0"/>
              </a:spcBef>
              <a:spcAft>
                <a:spcPct val="0"/>
              </a:spcAft>
            </a:pPr>
            <a:endParaRPr lang="en-US" sz="1400" b="1" i="1">
              <a:solidFill>
                <a:srgbClr val="333399"/>
              </a:solidFill>
            </a:endParaRPr>
          </a:p>
          <a:p>
            <a:pPr eaLnBrk="1" fontAlgn="base" hangingPunct="1">
              <a:spcBef>
                <a:spcPct val="0"/>
              </a:spcBef>
              <a:spcAft>
                <a:spcPct val="0"/>
              </a:spcAft>
            </a:pPr>
            <a:r>
              <a:rPr lang="en-US" sz="1400" b="1">
                <a:solidFill>
                  <a:srgbClr val="333399"/>
                </a:solidFill>
              </a:rPr>
              <a:t>Faster coverage.</a:t>
            </a:r>
          </a:p>
          <a:p>
            <a:pPr eaLnBrk="1" fontAlgn="base" hangingPunct="1">
              <a:spcBef>
                <a:spcPct val="0"/>
              </a:spcBef>
              <a:spcAft>
                <a:spcPct val="0"/>
              </a:spcAft>
            </a:pPr>
            <a:r>
              <a:rPr lang="en-US" sz="1400" b="1">
                <a:solidFill>
                  <a:srgbClr val="333399"/>
                </a:solidFill>
              </a:rPr>
              <a:t>16 Imager Bands.</a:t>
            </a:r>
          </a:p>
          <a:p>
            <a:pPr eaLnBrk="1" fontAlgn="base" hangingPunct="1">
              <a:spcBef>
                <a:spcPct val="0"/>
              </a:spcBef>
              <a:spcAft>
                <a:spcPct val="0"/>
              </a:spcAft>
            </a:pPr>
            <a:r>
              <a:rPr lang="en-US" sz="1400" b="1">
                <a:solidFill>
                  <a:srgbClr val="333399"/>
                </a:solidFill>
              </a:rPr>
              <a:t>Improved spatial.</a:t>
            </a:r>
          </a:p>
          <a:p>
            <a:pPr eaLnBrk="1" fontAlgn="base" hangingPunct="1">
              <a:spcBef>
                <a:spcPct val="0"/>
              </a:spcBef>
              <a:spcAft>
                <a:spcPct val="0"/>
              </a:spcAft>
            </a:pPr>
            <a:r>
              <a:rPr lang="en-US" sz="1400" b="1">
                <a:solidFill>
                  <a:srgbClr val="333399"/>
                </a:solidFill>
              </a:rPr>
              <a:t>No sounder.</a:t>
            </a:r>
          </a:p>
          <a:p>
            <a:pPr eaLnBrk="1" fontAlgn="base" hangingPunct="1">
              <a:spcBef>
                <a:spcPct val="0"/>
              </a:spcBef>
              <a:spcAft>
                <a:spcPct val="0"/>
              </a:spcAft>
            </a:pPr>
            <a:r>
              <a:rPr lang="en-US" sz="1400" b="1">
                <a:solidFill>
                  <a:srgbClr val="333399"/>
                </a:solidFill>
              </a:rPr>
              <a:t>GLM</a:t>
            </a:r>
          </a:p>
        </p:txBody>
      </p:sp>
      <p:sp>
        <p:nvSpPr>
          <p:cNvPr id="116746" name="Text Box 222"/>
          <p:cNvSpPr txBox="1">
            <a:spLocks noChangeArrowheads="1"/>
          </p:cNvSpPr>
          <p:nvPr/>
        </p:nvSpPr>
        <p:spPr bwMode="auto">
          <a:xfrm>
            <a:off x="1905000" y="838200"/>
            <a:ext cx="1400175"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GOES-4/7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a:t>
            </a:r>
          </a:p>
          <a:p>
            <a:pPr eaLnBrk="1" fontAlgn="base" hangingPunct="1">
              <a:spcBef>
                <a:spcPct val="0"/>
              </a:spcBef>
              <a:spcAft>
                <a:spcPct val="0"/>
              </a:spcAft>
            </a:pPr>
            <a:r>
              <a:rPr lang="en-US" sz="1400" b="1">
                <a:solidFill>
                  <a:srgbClr val="333399"/>
                </a:solidFill>
              </a:rPr>
              <a:t>1980</a:t>
            </a:r>
          </a:p>
          <a:p>
            <a:pPr eaLnBrk="1" fontAlgn="base" hangingPunct="1">
              <a:spcBef>
                <a:spcPct val="0"/>
              </a:spcBef>
              <a:spcAft>
                <a:spcPct val="0"/>
              </a:spcAft>
            </a:pPr>
            <a:r>
              <a:rPr lang="en-US" sz="1400" b="1">
                <a:solidFill>
                  <a:srgbClr val="333399"/>
                </a:solidFill>
              </a:rPr>
              <a:t>1981</a:t>
            </a:r>
          </a:p>
          <a:p>
            <a:pPr eaLnBrk="1" fontAlgn="base" hangingPunct="1">
              <a:spcBef>
                <a:spcPct val="0"/>
              </a:spcBef>
              <a:spcAft>
                <a:spcPct val="0"/>
              </a:spcAft>
            </a:pPr>
            <a:r>
              <a:rPr lang="en-US" sz="1400" b="1">
                <a:solidFill>
                  <a:srgbClr val="333399"/>
                </a:solidFill>
              </a:rPr>
              <a:t>1983</a:t>
            </a:r>
          </a:p>
          <a:p>
            <a:pPr eaLnBrk="1" fontAlgn="base" hangingPunct="1">
              <a:spcBef>
                <a:spcPct val="0"/>
              </a:spcBef>
              <a:spcAft>
                <a:spcPct val="0"/>
              </a:spcAft>
            </a:pPr>
            <a:r>
              <a:rPr lang="en-US" sz="1400" b="1">
                <a:solidFill>
                  <a:srgbClr val="333399"/>
                </a:solidFill>
              </a:rPr>
              <a:t>1987</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VISSR–VAS visible, 12 IR. MSI (visible, IRW, and 2 additional IR channels)</a:t>
            </a:r>
          </a:p>
        </p:txBody>
      </p:sp>
      <p:sp>
        <p:nvSpPr>
          <p:cNvPr id="116747" name="Text Box 223"/>
          <p:cNvSpPr txBox="1">
            <a:spLocks noChangeArrowheads="1"/>
          </p:cNvSpPr>
          <p:nvPr/>
        </p:nvSpPr>
        <p:spPr bwMode="auto">
          <a:xfrm>
            <a:off x="379413" y="838200"/>
            <a:ext cx="144938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333399"/>
                </a:solidFill>
              </a:rPr>
              <a:t>GOES-1/3</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Launched </a:t>
            </a:r>
          </a:p>
          <a:p>
            <a:pPr eaLnBrk="1" fontAlgn="base" hangingPunct="1">
              <a:spcBef>
                <a:spcPct val="0"/>
              </a:spcBef>
              <a:spcAft>
                <a:spcPct val="0"/>
              </a:spcAft>
            </a:pPr>
            <a:r>
              <a:rPr lang="en-US" sz="1400" b="1">
                <a:solidFill>
                  <a:srgbClr val="333399"/>
                </a:solidFill>
              </a:rPr>
              <a:t>1975</a:t>
            </a:r>
          </a:p>
          <a:p>
            <a:pPr eaLnBrk="1" fontAlgn="base" hangingPunct="1">
              <a:spcBef>
                <a:spcPct val="0"/>
              </a:spcBef>
              <a:spcAft>
                <a:spcPct val="0"/>
              </a:spcAft>
            </a:pPr>
            <a:r>
              <a:rPr lang="en-US" sz="1400" b="1">
                <a:solidFill>
                  <a:srgbClr val="333399"/>
                </a:solidFill>
              </a:rPr>
              <a:t>1977</a:t>
            </a:r>
            <a:br>
              <a:rPr lang="en-US" sz="1400" b="1">
                <a:solidFill>
                  <a:srgbClr val="333399"/>
                </a:solidFill>
              </a:rPr>
            </a:br>
            <a:r>
              <a:rPr lang="en-US" sz="1400" b="1">
                <a:solidFill>
                  <a:srgbClr val="333399"/>
                </a:solidFill>
              </a:rPr>
              <a:t>1978 </a:t>
            </a:r>
          </a:p>
          <a:p>
            <a:pPr eaLnBrk="1" fontAlgn="base" hangingPunct="1">
              <a:spcBef>
                <a:spcPct val="0"/>
              </a:spcBef>
              <a:spcAft>
                <a:spcPct val="0"/>
              </a:spcAft>
            </a:pPr>
            <a:endParaRPr lang="en-US" sz="1400" b="1">
              <a:solidFill>
                <a:srgbClr val="333399"/>
              </a:solidFill>
            </a:endParaRPr>
          </a:p>
          <a:p>
            <a:pPr eaLnBrk="1" fontAlgn="base" hangingPunct="1">
              <a:spcBef>
                <a:spcPct val="0"/>
              </a:spcBef>
              <a:spcAft>
                <a:spcPct val="0"/>
              </a:spcAft>
            </a:pPr>
            <a:r>
              <a:rPr lang="en-US" sz="1400" b="1">
                <a:solidFill>
                  <a:srgbClr val="333399"/>
                </a:solidFill>
              </a:rPr>
              <a:t>One visible and one infrared .</a:t>
            </a:r>
          </a:p>
          <a:p>
            <a:pPr eaLnBrk="1" fontAlgn="base" hangingPunct="1">
              <a:spcBef>
                <a:spcPct val="0"/>
              </a:spcBef>
              <a:spcAft>
                <a:spcPct val="0"/>
              </a:spcAft>
            </a:pPr>
            <a:r>
              <a:rPr lang="en-US" sz="1400" b="1">
                <a:solidFill>
                  <a:srgbClr val="333399"/>
                </a:solidFill>
              </a:rPr>
              <a:t>Operational.</a:t>
            </a:r>
          </a:p>
          <a:p>
            <a:pPr eaLnBrk="1" fontAlgn="base" hangingPunct="1">
              <a:spcBef>
                <a:spcPct val="0"/>
              </a:spcBef>
              <a:spcAft>
                <a:spcPct val="0"/>
              </a:spcAft>
            </a:pPr>
            <a:endParaRPr lang="en-US" sz="1400" b="1">
              <a:solidFill>
                <a:srgbClr val="333399"/>
              </a:solidFill>
            </a:endParaRPr>
          </a:p>
        </p:txBody>
      </p:sp>
      <p:pic>
        <p:nvPicPr>
          <p:cNvPr id="116748" name="Picture 231" descr="goes_3_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67250"/>
            <a:ext cx="159543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233" descr="spac0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350" y="4375150"/>
            <a:ext cx="8794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0" name="Picture 8898" descr="goesr_spacecraft"/>
          <p:cNvPicPr>
            <a:picLocks noChangeAspect="1" noChangeArrowheads="1"/>
          </p:cNvPicPr>
          <p:nvPr/>
        </p:nvPicPr>
        <p:blipFill>
          <a:blip r:embed="rId6">
            <a:extLst>
              <a:ext uri="{28A0092B-C50C-407E-A947-70E740481C1C}">
                <a14:useLocalDpi xmlns:a14="http://schemas.microsoft.com/office/drawing/2010/main" val="0"/>
              </a:ext>
            </a:extLst>
          </a:blip>
          <a:srcRect l="13936" r="17604"/>
          <a:stretch>
            <a:fillRect/>
          </a:stretch>
        </p:blipFill>
        <p:spPr bwMode="auto">
          <a:xfrm>
            <a:off x="7391400" y="3733800"/>
            <a:ext cx="13541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43"/>
          <p:cNvSpPr/>
          <p:nvPr/>
        </p:nvSpPr>
        <p:spPr>
          <a:xfrm>
            <a:off x="2547938" y="6324600"/>
            <a:ext cx="271462" cy="2476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5" name="Oval 44"/>
          <p:cNvSpPr/>
          <p:nvPr/>
        </p:nvSpPr>
        <p:spPr>
          <a:xfrm>
            <a:off x="3962400" y="6200775"/>
            <a:ext cx="533400" cy="5143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Oval 45"/>
          <p:cNvSpPr/>
          <p:nvPr/>
        </p:nvSpPr>
        <p:spPr>
          <a:xfrm>
            <a:off x="5715000" y="6115050"/>
            <a:ext cx="685800" cy="6667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7" name="Oval 46"/>
          <p:cNvSpPr/>
          <p:nvPr/>
        </p:nvSpPr>
        <p:spPr>
          <a:xfrm>
            <a:off x="7191375" y="5181600"/>
            <a:ext cx="1647825" cy="1447800"/>
          </a:xfrm>
          <a:prstGeom prst="ellipse">
            <a:avLst/>
          </a:prstGeom>
          <a:solidFill>
            <a:schemeClr val="accent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116755"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rcRect t="28571" b="30344"/>
          <a:stretch>
            <a:fillRect/>
          </a:stretch>
        </p:blipFill>
        <p:spPr>
          <a:xfrm>
            <a:off x="4984750" y="4591050"/>
            <a:ext cx="2120900" cy="1123950"/>
          </a:xfrm>
        </p:spPr>
      </p:pic>
      <p:sp>
        <p:nvSpPr>
          <p:cNvPr id="2" name="TextBox 1"/>
          <p:cNvSpPr txBox="1">
            <a:spLocks noChangeArrowheads="1"/>
          </p:cNvSpPr>
          <p:nvPr/>
        </p:nvSpPr>
        <p:spPr bwMode="auto">
          <a:xfrm>
            <a:off x="611188" y="5778500"/>
            <a:ext cx="7694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000000"/>
                </a:solidFill>
              </a:rPr>
              <a:t>1G		2G	        3G		         4G	           5G</a:t>
            </a:r>
          </a:p>
        </p:txBody>
      </p:sp>
    </p:spTree>
    <p:extLst>
      <p:ext uri="{BB962C8B-B14F-4D97-AF65-F5344CB8AC3E}">
        <p14:creationId xmlns:p14="http://schemas.microsoft.com/office/powerpoint/2010/main" val="3830291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35025" y="685800"/>
            <a:ext cx="7699375" cy="5919788"/>
          </a:xfrm>
        </p:spPr>
      </p:pic>
      <p:sp>
        <p:nvSpPr>
          <p:cNvPr id="173059" name="Title 1"/>
          <p:cNvSpPr>
            <a:spLocks noGrp="1"/>
          </p:cNvSpPr>
          <p:nvPr>
            <p:ph type="title"/>
          </p:nvPr>
        </p:nvSpPr>
        <p:spPr>
          <a:xfrm>
            <a:off x="457200" y="0"/>
            <a:ext cx="8229600" cy="1143000"/>
          </a:xfrm>
        </p:spPr>
        <p:txBody>
          <a:bodyPr/>
          <a:lstStyle/>
          <a:p>
            <a:pPr eaLnBrk="1" hangingPunct="1"/>
            <a:r>
              <a:rPr lang="en-US" smtClean="0"/>
              <a:t>GOES Fly-out Schedule</a:t>
            </a:r>
          </a:p>
        </p:txBody>
      </p:sp>
      <p:sp>
        <p:nvSpPr>
          <p:cNvPr id="173060" name="TextBox 2"/>
          <p:cNvSpPr txBox="1">
            <a:spLocks noChangeArrowheads="1"/>
          </p:cNvSpPr>
          <p:nvPr/>
        </p:nvSpPr>
        <p:spPr bwMode="auto">
          <a:xfrm>
            <a:off x="3386138" y="6248400"/>
            <a:ext cx="2405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latin typeface="Calibri" pitchFamily="34" charset="0"/>
              </a:rPr>
              <a:t>http://www.goes-r.gov/</a:t>
            </a:r>
          </a:p>
        </p:txBody>
      </p:sp>
      <p:sp>
        <p:nvSpPr>
          <p:cNvPr id="1730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086B7A-4259-41D8-A6CC-3E116A66832B}" type="slidenum">
              <a:rPr lang="en-US" smtClean="0">
                <a:solidFill>
                  <a:srgbClr val="898989"/>
                </a:solidFill>
              </a:rPr>
              <a:pPr eaLnBrk="1" hangingPunct="1"/>
              <a:t>40</a:t>
            </a:fld>
            <a:endParaRPr lang="en-US" smtClean="0">
              <a:solidFill>
                <a:srgbClr val="898989"/>
              </a:solidFill>
            </a:endParaRPr>
          </a:p>
        </p:txBody>
      </p:sp>
    </p:spTree>
    <p:extLst>
      <p:ext uri="{BB962C8B-B14F-4D97-AF65-F5344CB8AC3E}">
        <p14:creationId xmlns:p14="http://schemas.microsoft.com/office/powerpoint/2010/main" val="732788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41</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rPr>
              <a:t>				  			ABI				</a:t>
            </a:r>
            <a:r>
              <a:rPr lang="en-US" sz="2400" b="1">
                <a:solidFill>
                  <a:srgbClr val="FFFFFF"/>
                </a:solidFill>
              </a:rPr>
              <a:t>Current</a:t>
            </a:r>
          </a:p>
          <a:p>
            <a:pPr fontAlgn="base">
              <a:spcBef>
                <a:spcPct val="0"/>
              </a:spcBef>
              <a:spcAft>
                <a:spcPct val="0"/>
              </a:spcAft>
            </a:pPr>
            <a:endParaRPr lang="en-US" sz="1200" b="1">
              <a:solidFill>
                <a:srgbClr val="FFFFFF"/>
              </a:solidFill>
            </a:endParaRPr>
          </a:p>
          <a:p>
            <a:pPr fontAlgn="base">
              <a:spcBef>
                <a:spcPct val="0"/>
              </a:spcBef>
              <a:spcAft>
                <a:spcPct val="0"/>
              </a:spcAft>
            </a:pPr>
            <a:r>
              <a:rPr lang="en-US" sz="2400" b="1">
                <a:solidFill>
                  <a:srgbClr val="FFFF00"/>
                </a:solidFill>
              </a:rPr>
              <a:t>Spectral Coverage</a:t>
            </a:r>
            <a:r>
              <a:rPr lang="en-US" sz="2400">
                <a:solidFill>
                  <a:srgbClr val="FFFF00"/>
                </a:solidFill>
              </a:rPr>
              <a:t>				</a:t>
            </a:r>
          </a:p>
          <a:p>
            <a:pPr fontAlgn="base">
              <a:spcBef>
                <a:spcPct val="0"/>
              </a:spcBef>
              <a:spcAft>
                <a:spcPct val="0"/>
              </a:spcAft>
            </a:pPr>
            <a:r>
              <a:rPr lang="en-US" sz="2400">
                <a:solidFill>
                  <a:srgbClr val="FFFF00"/>
                </a:solidFill>
              </a:rPr>
              <a:t>							16 bands		</a:t>
            </a:r>
            <a:r>
              <a:rPr lang="en-US" sz="2400">
                <a:solidFill>
                  <a:srgbClr val="FFFFFF"/>
                </a:solidFill>
              </a:rPr>
              <a:t>5 bands</a:t>
            </a:r>
          </a:p>
          <a:p>
            <a:pPr fontAlgn="base">
              <a:spcBef>
                <a:spcPct val="0"/>
              </a:spcBef>
              <a:spcAft>
                <a:spcPct val="0"/>
              </a:spcAft>
            </a:pPr>
            <a:endParaRPr lang="en-US" sz="1200" b="1">
              <a:solidFill>
                <a:srgbClr val="FFFF00"/>
              </a:solidFill>
            </a:endParaRPr>
          </a:p>
          <a:p>
            <a:pPr fontAlgn="base">
              <a:spcBef>
                <a:spcPct val="0"/>
              </a:spcBef>
              <a:spcAft>
                <a:spcPct val="0"/>
              </a:spcAft>
            </a:pPr>
            <a:r>
              <a:rPr lang="en-US" sz="2400" b="1">
                <a:solidFill>
                  <a:srgbClr val="FFFF00"/>
                </a:solidFill>
              </a:rPr>
              <a:t>Spatial resolution </a:t>
            </a:r>
            <a:r>
              <a:rPr lang="en-US" sz="2400">
                <a:solidFill>
                  <a:srgbClr val="FFFF00"/>
                </a:solidFill>
              </a:rPr>
              <a:t>	</a:t>
            </a:r>
          </a:p>
          <a:p>
            <a:pPr fontAlgn="base">
              <a:spcBef>
                <a:spcPct val="0"/>
              </a:spcBef>
              <a:spcAft>
                <a:spcPct val="0"/>
              </a:spcAft>
            </a:pPr>
            <a:r>
              <a:rPr lang="en-US" sz="2400">
                <a:solidFill>
                  <a:srgbClr val="FFFF00"/>
                </a:solidFill>
              </a:rPr>
              <a:t>	0.64 </a:t>
            </a:r>
            <a:r>
              <a:rPr lang="en-US" sz="2400">
                <a:solidFill>
                  <a:srgbClr val="FFFF00"/>
                </a:solidFill>
                <a:latin typeface="Symbol" pitchFamily="18" charset="2"/>
              </a:rPr>
              <a:t>m</a:t>
            </a:r>
            <a:r>
              <a:rPr lang="en-US" sz="2400">
                <a:solidFill>
                  <a:srgbClr val="FFFF00"/>
                </a:solidFill>
              </a:rPr>
              <a:t>m Visible 			0.5 km 			</a:t>
            </a:r>
            <a:r>
              <a:rPr lang="en-US" sz="2400">
                <a:solidFill>
                  <a:srgbClr val="FFFFFF"/>
                </a:solidFill>
              </a:rPr>
              <a:t>Approx. 1 km</a:t>
            </a:r>
          </a:p>
          <a:p>
            <a:pPr fontAlgn="base">
              <a:spcBef>
                <a:spcPct val="0"/>
              </a:spcBef>
              <a:spcAft>
                <a:spcPct val="0"/>
              </a:spcAft>
            </a:pPr>
            <a:r>
              <a:rPr lang="en-US" sz="2400">
                <a:solidFill>
                  <a:srgbClr val="FFFF00"/>
                </a:solidFill>
              </a:rPr>
              <a:t>	Other Visible/near-IR	1.0 km			</a:t>
            </a:r>
            <a:r>
              <a:rPr lang="en-US" sz="2400">
                <a:solidFill>
                  <a:srgbClr val="FFFFFF"/>
                </a:solidFill>
              </a:rPr>
              <a:t>n/a</a:t>
            </a:r>
          </a:p>
          <a:p>
            <a:pPr fontAlgn="base">
              <a:spcBef>
                <a:spcPct val="0"/>
              </a:spcBef>
              <a:spcAft>
                <a:spcPct val="0"/>
              </a:spcAft>
            </a:pPr>
            <a:r>
              <a:rPr lang="en-US" sz="2400">
                <a:solidFill>
                  <a:srgbClr val="FFFF00"/>
                </a:solidFill>
              </a:rPr>
              <a:t>	Bands (&gt;2 </a:t>
            </a:r>
            <a:r>
              <a:rPr lang="en-US" sz="2400">
                <a:solidFill>
                  <a:srgbClr val="FFFF00"/>
                </a:solidFill>
                <a:latin typeface="Symbol" pitchFamily="18" charset="2"/>
              </a:rPr>
              <a:t>m</a:t>
            </a:r>
            <a:r>
              <a:rPr lang="en-US" sz="2400">
                <a:solidFill>
                  <a:srgbClr val="FFFF00"/>
                </a:solidFill>
              </a:rPr>
              <a:t>m)			2 km			</a:t>
            </a:r>
            <a:r>
              <a:rPr lang="en-US" sz="2400">
                <a:solidFill>
                  <a:srgbClr val="FFFFFF"/>
                </a:solidFill>
              </a:rPr>
              <a:t>Approx. 4 km</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Spatial coverage	</a:t>
            </a:r>
          </a:p>
          <a:p>
            <a:pPr fontAlgn="base">
              <a:spcBef>
                <a:spcPct val="0"/>
              </a:spcBef>
              <a:spcAft>
                <a:spcPct val="0"/>
              </a:spcAft>
            </a:pPr>
            <a:r>
              <a:rPr lang="en-US" sz="2400" b="1">
                <a:solidFill>
                  <a:srgbClr val="FFFF00"/>
                </a:solidFill>
              </a:rPr>
              <a:t>	</a:t>
            </a:r>
            <a:r>
              <a:rPr lang="en-US" sz="2400">
                <a:solidFill>
                  <a:srgbClr val="FFFF00"/>
                </a:solidFill>
              </a:rPr>
              <a:t>Full disk					4 per hour		</a:t>
            </a:r>
            <a:r>
              <a:rPr lang="en-US" sz="2400">
                <a:solidFill>
                  <a:srgbClr val="FFFFFF"/>
                </a:solidFill>
              </a:rPr>
              <a:t>Scheduled (3 hrly)</a:t>
            </a:r>
            <a:endParaRPr lang="en-US">
              <a:solidFill>
                <a:srgbClr val="FFFFFF"/>
              </a:solidFill>
            </a:endParaRPr>
          </a:p>
          <a:p>
            <a:pPr fontAlgn="base">
              <a:spcBef>
                <a:spcPct val="0"/>
              </a:spcBef>
              <a:spcAft>
                <a:spcPct val="0"/>
              </a:spcAft>
            </a:pPr>
            <a:r>
              <a:rPr lang="en-US" sz="2400">
                <a:solidFill>
                  <a:srgbClr val="FFFF00"/>
                </a:solidFill>
              </a:rPr>
              <a:t>	CONUS        			12 per hour		</a:t>
            </a:r>
            <a:r>
              <a:rPr lang="en-US" sz="2400">
                <a:solidFill>
                  <a:srgbClr val="FFFFFF"/>
                </a:solidFill>
              </a:rPr>
              <a:t>~4 per hour</a:t>
            </a:r>
          </a:p>
          <a:p>
            <a:pPr fontAlgn="base">
              <a:spcBef>
                <a:spcPct val="0"/>
              </a:spcBef>
              <a:spcAft>
                <a:spcPct val="0"/>
              </a:spcAft>
            </a:pPr>
            <a:r>
              <a:rPr lang="en-US" sz="2400">
                <a:solidFill>
                  <a:srgbClr val="FFFF00"/>
                </a:solidFill>
              </a:rPr>
              <a:t>	Mesoscale				Every 30 sec	</a:t>
            </a:r>
            <a:r>
              <a:rPr lang="en-US" sz="2400">
                <a:solidFill>
                  <a:srgbClr val="FFFFFF"/>
                </a:solidFill>
              </a:rPr>
              <a:t>n/a</a:t>
            </a:r>
          </a:p>
          <a:p>
            <a:pPr fontAlgn="base">
              <a:spcBef>
                <a:spcPct val="0"/>
              </a:spcBef>
              <a:spcAft>
                <a:spcPct val="0"/>
              </a:spcAft>
            </a:pPr>
            <a:endParaRPr lang="en-US" sz="1200">
              <a:solidFill>
                <a:srgbClr val="FFFFFF"/>
              </a:solidFill>
            </a:endParaRPr>
          </a:p>
          <a:p>
            <a:pPr fontAlgn="base">
              <a:spcBef>
                <a:spcPct val="0"/>
              </a:spcBef>
              <a:spcAft>
                <a:spcPct val="0"/>
              </a:spcAft>
            </a:pPr>
            <a:r>
              <a:rPr lang="en-US" sz="2400" b="1">
                <a:solidFill>
                  <a:srgbClr val="FFFF00"/>
                </a:solidFill>
              </a:rPr>
              <a:t>Visible (reflective bands) 	</a:t>
            </a:r>
          </a:p>
          <a:p>
            <a:pPr fontAlgn="base">
              <a:spcBef>
                <a:spcPct val="0"/>
              </a:spcBef>
              <a:spcAft>
                <a:spcPct val="0"/>
              </a:spcAft>
            </a:pPr>
            <a:r>
              <a:rPr lang="en-US" sz="2400" b="1">
                <a:solidFill>
                  <a:srgbClr val="FFFF00"/>
                </a:solidFill>
              </a:rPr>
              <a:t>	</a:t>
            </a:r>
            <a:r>
              <a:rPr lang="en-US" sz="2400">
                <a:solidFill>
                  <a:srgbClr val="FFFF00"/>
                </a:solidFill>
              </a:rPr>
              <a:t>On-orbit calibration</a:t>
            </a:r>
            <a:r>
              <a:rPr lang="en-US" sz="2400" b="1">
                <a:solidFill>
                  <a:srgbClr val="FFFF00"/>
                </a:solidFill>
              </a:rPr>
              <a:t>		</a:t>
            </a:r>
            <a:r>
              <a:rPr lang="en-US" sz="2400">
                <a:solidFill>
                  <a:srgbClr val="FFFF00"/>
                </a:solidFill>
              </a:rPr>
              <a:t>Yes				</a:t>
            </a:r>
            <a:r>
              <a:rPr lang="en-US" sz="2400">
                <a:solidFill>
                  <a:srgbClr val="FFFFFF"/>
                </a:solidFill>
              </a:rPr>
              <a:t>No</a:t>
            </a:r>
            <a:r>
              <a:rPr lang="en-US" sz="2400">
                <a:solidFill>
                  <a:srgbClr val="FFFF00"/>
                </a:solidFill>
              </a:rPr>
              <a:t>	</a:t>
            </a:r>
            <a:endParaRPr lang="en-US" sz="1200">
              <a:solidFill>
                <a:srgbClr val="FFFF00"/>
              </a:solidFill>
            </a:endParaRPr>
          </a:p>
        </p:txBody>
      </p:sp>
    </p:spTree>
    <p:extLst>
      <p:ext uri="{BB962C8B-B14F-4D97-AF65-F5344CB8AC3E}">
        <p14:creationId xmlns:p14="http://schemas.microsoft.com/office/powerpoint/2010/main" val="262109937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nvPr>
        </p:nvGraphicFramePr>
        <p:xfrm>
          <a:off x="304800" y="431800"/>
          <a:ext cx="8686800" cy="6648450"/>
        </p:xfrm>
        <a:graphic>
          <a:graphicData uri="http://schemas.openxmlformats.org/drawingml/2006/table">
            <a:tbl>
              <a:tblPr/>
              <a:tblGrid>
                <a:gridCol w="1066800"/>
                <a:gridCol w="1508125"/>
                <a:gridCol w="1509713"/>
                <a:gridCol w="1508125"/>
                <a:gridCol w="1509712"/>
                <a:gridCol w="1584325"/>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GOES-6/7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GOES-12/N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pitchFamily="34"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64010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6.5/6.7/7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10.35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4152900"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detector size</a:t>
            </a:r>
          </a:p>
        </p:txBody>
      </p:sp>
      <p:sp>
        <p:nvSpPr>
          <p:cNvPr id="175274" name="Text Box 170"/>
          <p:cNvSpPr txBox="1">
            <a:spLocks noChangeArrowheads="1"/>
          </p:cNvSpPr>
          <p:nvPr/>
        </p:nvSpPr>
        <p:spPr bwMode="auto">
          <a:xfrm>
            <a:off x="1981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175275"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518A15-3C89-4095-9561-464BEFAB48A7}" type="slidenum">
              <a:rPr lang="en-US" smtClean="0">
                <a:solidFill>
                  <a:srgbClr val="000000"/>
                </a:solidFill>
              </a:rPr>
              <a:pPr eaLnBrk="1" hangingPunct="1"/>
              <a:t>42</a:t>
            </a:fld>
            <a:endParaRPr lang="en-US" smtClean="0">
              <a:solidFill>
                <a:srgbClr val="000000"/>
              </a:solidFill>
            </a:endParaRPr>
          </a:p>
        </p:txBody>
      </p:sp>
    </p:spTree>
    <p:extLst>
      <p:ext uri="{BB962C8B-B14F-4D97-AF65-F5344CB8AC3E}">
        <p14:creationId xmlns:p14="http://schemas.microsoft.com/office/powerpoint/2010/main" val="183912000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7DAC24-2CA7-46DC-9E52-B2FE06B75CB6}" type="slidenum">
              <a:rPr lang="en-US">
                <a:solidFill>
                  <a:srgbClr val="000000"/>
                </a:solidFill>
              </a:rPr>
              <a:pPr eaLnBrk="1" hangingPunct="1"/>
              <a:t>43</a:t>
            </a:fld>
            <a:endParaRPr lang="en-US">
              <a:solidFill>
                <a:srgbClr val="000000"/>
              </a:solidFill>
            </a:endParaRPr>
          </a:p>
        </p:txBody>
      </p:sp>
      <p:sp>
        <p:nvSpPr>
          <p:cNvPr id="181251" name="Rectangle 2"/>
          <p:cNvSpPr>
            <a:spLocks noGrp="1" noChangeArrowheads="1"/>
          </p:cNvSpPr>
          <p:nvPr>
            <p:ph type="title"/>
          </p:nvPr>
        </p:nvSpPr>
        <p:spPr>
          <a:xfrm>
            <a:off x="304800" y="152400"/>
            <a:ext cx="8458200" cy="1143000"/>
          </a:xfrm>
        </p:spPr>
        <p:txBody>
          <a:bodyPr/>
          <a:lstStyle/>
          <a:p>
            <a:pPr eaLnBrk="1" hangingPunct="1"/>
            <a:r>
              <a:rPr lang="en-US" smtClean="0">
                <a:solidFill>
                  <a:srgbClr val="FFFF00"/>
                </a:solidFill>
              </a:rPr>
              <a:t>Imager Coverage in ~30 minutes</a:t>
            </a:r>
            <a:r>
              <a:rPr lang="en-US" smtClean="0"/>
              <a:t> </a:t>
            </a:r>
          </a:p>
        </p:txBody>
      </p:sp>
      <p:graphicFrame>
        <p:nvGraphicFramePr>
          <p:cNvPr id="156675" name="Group 3"/>
          <p:cNvGraphicFramePr>
            <a:graphicFrameLocks noGrp="1"/>
          </p:cNvGraphicFramePr>
          <p:nvPr>
            <p:ph idx="1"/>
          </p:nvPr>
        </p:nvGraphicFramePr>
        <p:xfrm>
          <a:off x="762000" y="1600200"/>
          <a:ext cx="7772400" cy="2743726"/>
        </p:xfrm>
        <a:graphic>
          <a:graphicData uri="http://schemas.openxmlformats.org/drawingml/2006/table">
            <a:tbl>
              <a:tblPr/>
              <a:tblGrid>
                <a:gridCol w="2362200"/>
                <a:gridCol w="2819400"/>
                <a:gridCol w="2590800"/>
              </a:tblGrid>
              <a:tr h="895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rgbClr val="FFFF00"/>
                        </a:solidFill>
                        <a:effectLst/>
                        <a:latin typeface="Arial" pitchFamily="34"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Current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(Rapid Scan mode)</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Future Imager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(“Flex” mode)</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Full Disk</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2</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Northern Hemi</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1</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61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CONUS</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3</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0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FF00"/>
                          </a:solidFill>
                          <a:effectLst/>
                          <a:latin typeface="Arial" pitchFamily="34" charset="0"/>
                        </a:rPr>
                        <a:t>Mesoscale</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0</a:t>
                      </a:r>
                    </a:p>
                  </a:txBody>
                  <a:tcPr marT="45707" marB="4570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rgbClr val="FFFF00"/>
                          </a:solidFill>
                          <a:effectLst/>
                          <a:latin typeface="Arial" pitchFamily="34" charset="0"/>
                        </a:rPr>
                        <a:t>60</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81278" name="Picture 29"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9" name="Picture 30"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31" descr="SAMPLE_ABI_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81" name="Text Box 32"/>
          <p:cNvSpPr txBox="1">
            <a:spLocks noChangeArrowheads="1"/>
          </p:cNvSpPr>
          <p:nvPr/>
        </p:nvSpPr>
        <p:spPr bwMode="auto">
          <a:xfrm>
            <a:off x="501650" y="6172200"/>
            <a:ext cx="132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Full Disk</a:t>
            </a:r>
          </a:p>
        </p:txBody>
      </p:sp>
      <p:sp>
        <p:nvSpPr>
          <p:cNvPr id="181282" name="Text Box 33"/>
          <p:cNvSpPr txBox="1">
            <a:spLocks noChangeArrowheads="1"/>
          </p:cNvSpPr>
          <p:nvPr/>
        </p:nvSpPr>
        <p:spPr bwMode="auto">
          <a:xfrm>
            <a:off x="2505075" y="6172200"/>
            <a:ext cx="202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N. Hemisphere</a:t>
            </a:r>
          </a:p>
        </p:txBody>
      </p:sp>
      <p:sp>
        <p:nvSpPr>
          <p:cNvPr id="181283" name="Text Box 34"/>
          <p:cNvSpPr txBox="1">
            <a:spLocks noChangeArrowheads="1"/>
          </p:cNvSpPr>
          <p:nvPr/>
        </p:nvSpPr>
        <p:spPr bwMode="auto">
          <a:xfrm>
            <a:off x="5016500" y="61722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CONUS</a:t>
            </a:r>
          </a:p>
        </p:txBody>
      </p:sp>
      <p:sp>
        <p:nvSpPr>
          <p:cNvPr id="181284" name="Text Box 35"/>
          <p:cNvSpPr txBox="1">
            <a:spLocks noChangeArrowheads="1"/>
          </p:cNvSpPr>
          <p:nvPr/>
        </p:nvSpPr>
        <p:spPr bwMode="auto">
          <a:xfrm>
            <a:off x="7246938" y="6172200"/>
            <a:ext cx="1470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a:solidFill>
                  <a:srgbClr val="BBE0E3"/>
                </a:solidFill>
                <a:latin typeface="Times New Roman" pitchFamily="18" charset="0"/>
              </a:rPr>
              <a:t>Mesoscale</a:t>
            </a:r>
          </a:p>
        </p:txBody>
      </p:sp>
      <p:grpSp>
        <p:nvGrpSpPr>
          <p:cNvPr id="181285" name="Group 36"/>
          <p:cNvGrpSpPr>
            <a:grpSpLocks/>
          </p:cNvGrpSpPr>
          <p:nvPr/>
        </p:nvGrpSpPr>
        <p:grpSpPr bwMode="auto">
          <a:xfrm>
            <a:off x="2590800" y="4800600"/>
            <a:ext cx="1828800" cy="1371600"/>
            <a:chOff x="1632" y="3024"/>
            <a:chExt cx="1152" cy="864"/>
          </a:xfrm>
        </p:grpSpPr>
        <p:grpSp>
          <p:nvGrpSpPr>
            <p:cNvPr id="181286" name="Group 37"/>
            <p:cNvGrpSpPr>
              <a:grpSpLocks/>
            </p:cNvGrpSpPr>
            <p:nvPr/>
          </p:nvGrpSpPr>
          <p:grpSpPr bwMode="auto">
            <a:xfrm>
              <a:off x="1632" y="3024"/>
              <a:ext cx="1152" cy="864"/>
              <a:chOff x="1632" y="3024"/>
              <a:chExt cx="1152" cy="864"/>
            </a:xfrm>
          </p:grpSpPr>
          <p:pic>
            <p:nvPicPr>
              <p:cNvPr id="181289" name="Picture 38" descr="SAMPLE_ABI_F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90"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1"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1292"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pic>
          <p:nvPicPr>
            <p:cNvPr id="181287" name="Picture 42"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8" name="Picture 43" descr="SAMPLE_ABI_CONUS"/>
            <p:cNvPicPr>
              <a:picLocks noChangeAspect="1" noChangeArrowheads="1"/>
            </p:cNvPicPr>
            <p:nvPr/>
          </p:nvPicPr>
          <p:blipFill>
            <a:blip r:embed="rId3"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6339331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00x900_GOES_B1_RSRSO_SANDY_DAY_animated_2012303_201500_182_2012303_221500_182_X.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4375" y="0"/>
            <a:ext cx="7715250" cy="6858000"/>
          </a:xfrm>
          <a:prstGeom prst="rect">
            <a:avLst/>
          </a:prstGeom>
        </p:spPr>
      </p:pic>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 like intervals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2F3D2897-7B6E-408B-B250-0A16E5504693}" type="slidenum">
              <a:rPr lang="en-US" smtClean="0"/>
              <a:pPr>
                <a:defRPr/>
              </a:pPr>
              <a:t>44</a:t>
            </a:fld>
            <a:endParaRPr lang="en-US"/>
          </a:p>
        </p:txBody>
      </p:sp>
    </p:spTree>
    <p:extLst>
      <p:ext uri="{BB962C8B-B14F-4D97-AF65-F5344CB8AC3E}">
        <p14:creationId xmlns:p14="http://schemas.microsoft.com/office/powerpoint/2010/main" val="18073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152400"/>
            <a:ext cx="7772400" cy="1143000"/>
          </a:xfrm>
        </p:spPr>
        <p:txBody>
          <a:bodyPr/>
          <a:lstStyle/>
          <a:p>
            <a:pPr eaLnBrk="1" hangingPunct="1"/>
            <a:r>
              <a:rPr lang="en-US" smtClean="0">
                <a:solidFill>
                  <a:srgbClr val="FFFF00"/>
                </a:solidFill>
              </a:rPr>
              <a:t>GOES Outages</a:t>
            </a:r>
            <a:br>
              <a:rPr lang="en-US" smtClean="0">
                <a:solidFill>
                  <a:srgbClr val="FFFF00"/>
                </a:solidFill>
              </a:rPr>
            </a:br>
            <a:r>
              <a:rPr lang="en-US" smtClean="0">
                <a:solidFill>
                  <a:srgbClr val="FFFF00"/>
                </a:solidFill>
              </a:rPr>
              <a:t>-- approximate hours/year</a:t>
            </a:r>
          </a:p>
        </p:txBody>
      </p:sp>
      <p:grpSp>
        <p:nvGrpSpPr>
          <p:cNvPr id="182275" name="Group 1"/>
          <p:cNvGrpSpPr>
            <a:grpSpLocks/>
          </p:cNvGrpSpPr>
          <p:nvPr/>
        </p:nvGrpSpPr>
        <p:grpSpPr bwMode="auto">
          <a:xfrm>
            <a:off x="809625" y="4910138"/>
            <a:ext cx="7569200" cy="1871662"/>
            <a:chOff x="809625" y="4910138"/>
            <a:chExt cx="7569200" cy="1871662"/>
          </a:xfrm>
        </p:grpSpPr>
        <p:pic>
          <p:nvPicPr>
            <p:cNvPr id="182299" name="Picture 5" descr="us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300" name="Picture 6" descr="us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42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301" name="Picture 7" descr="us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825" y="4910138"/>
              <a:ext cx="24955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82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rgbClr val="FFFFFF"/>
                  </a:solidFill>
                  <a:effectLst>
                    <a:outerShdw blurRad="38100" dist="38100" dir="2700000" algn="tl">
                      <a:srgbClr val="000000"/>
                    </a:outerShdw>
                  </a:effectLst>
                </a:rPr>
                <a:t>0400 UTC</a:t>
              </a:r>
            </a:p>
          </p:txBody>
        </p:sp>
        <p:sp>
          <p:nvSpPr>
            <p:cNvPr id="9" name="Text Box 15"/>
            <p:cNvSpPr txBox="1">
              <a:spLocks noChangeArrowheads="1"/>
            </p:cNvSpPr>
            <p:nvPr/>
          </p:nvSpPr>
          <p:spPr bwMode="auto">
            <a:xfrm>
              <a:off x="33528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rgbClr val="FFFFFF"/>
                  </a:solidFill>
                  <a:effectLst>
                    <a:outerShdw blurRad="38100" dist="38100" dir="2700000" algn="tl">
                      <a:srgbClr val="000000"/>
                    </a:outerShdw>
                  </a:effectLst>
                </a:rPr>
                <a:t>0500 UTC</a:t>
              </a:r>
            </a:p>
          </p:txBody>
        </p:sp>
        <p:sp>
          <p:nvSpPr>
            <p:cNvPr id="10" name="Text Box 16"/>
            <p:cNvSpPr txBox="1">
              <a:spLocks noChangeArrowheads="1"/>
            </p:cNvSpPr>
            <p:nvPr/>
          </p:nvSpPr>
          <p:spPr bwMode="auto">
            <a:xfrm>
              <a:off x="5867400" y="4921250"/>
              <a:ext cx="1108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600" b="1">
                  <a:solidFill>
                    <a:srgbClr val="FFFFFF"/>
                  </a:solidFill>
                  <a:effectLst>
                    <a:outerShdw blurRad="38100" dist="38100" dir="2700000" algn="tl">
                      <a:srgbClr val="000000"/>
                    </a:outerShdw>
                  </a:effectLst>
                </a:rPr>
                <a:t>0600 UTC</a:t>
              </a:r>
            </a:p>
          </p:txBody>
        </p:sp>
        <p:sp>
          <p:nvSpPr>
            <p:cNvPr id="182305" name="Text Box 22"/>
            <p:cNvSpPr txBox="1">
              <a:spLocks noChangeArrowheads="1"/>
            </p:cNvSpPr>
            <p:nvPr/>
          </p:nvSpPr>
          <p:spPr bwMode="auto">
            <a:xfrm>
              <a:off x="7239000" y="5029200"/>
              <a:ext cx="11398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Times New Roman" pitchFamily="18" charset="0"/>
                </a:rPr>
                <a:t>Outage </a:t>
              </a:r>
            </a:p>
            <a:p>
              <a:pPr eaLnBrk="1" fontAlgn="base" hangingPunct="1">
                <a:spcBef>
                  <a:spcPct val="0"/>
                </a:spcBef>
                <a:spcAft>
                  <a:spcPct val="0"/>
                </a:spcAft>
              </a:pPr>
              <a:r>
                <a:rPr lang="en-US" sz="2400">
                  <a:solidFill>
                    <a:srgbClr val="FFFFFF"/>
                  </a:solidFill>
                  <a:latin typeface="Times New Roman" pitchFamily="18" charset="0"/>
                </a:rPr>
                <a:t>during </a:t>
              </a:r>
            </a:p>
            <a:p>
              <a:pPr eaLnBrk="1" fontAlgn="base" hangingPunct="1">
                <a:spcBef>
                  <a:spcPct val="0"/>
                </a:spcBef>
                <a:spcAft>
                  <a:spcPct val="0"/>
                </a:spcAft>
              </a:pPr>
              <a:r>
                <a:rPr lang="en-US" sz="2400">
                  <a:solidFill>
                    <a:srgbClr val="FFFFFF"/>
                  </a:solidFill>
                  <a:latin typeface="Times New Roman" pitchFamily="18" charset="0"/>
                </a:rPr>
                <a:t>landfall</a:t>
              </a:r>
            </a:p>
          </p:txBody>
        </p:sp>
      </p:grpSp>
      <p:graphicFrame>
        <p:nvGraphicFramePr>
          <p:cNvPr id="4" name="Content Placeholder 3"/>
          <p:cNvGraphicFramePr>
            <a:graphicFrameLocks noGrp="1"/>
          </p:cNvGraphicFramePr>
          <p:nvPr>
            <p:ph idx="1"/>
          </p:nvPr>
        </p:nvGraphicFramePr>
        <p:xfrm>
          <a:off x="457200" y="1600200"/>
          <a:ext cx="8229600" cy="2682875"/>
        </p:xfrm>
        <a:graphic>
          <a:graphicData uri="http://schemas.openxmlformats.org/drawingml/2006/table">
            <a:tbl>
              <a:tblPr firstRow="1" bandRow="1">
                <a:tableStyleId>{10A1B5D5-9B99-4C35-A422-299274C87663}</a:tableStyleId>
              </a:tblPr>
              <a:tblGrid>
                <a:gridCol w="2743200"/>
                <a:gridCol w="2895600"/>
                <a:gridCol w="2590800"/>
              </a:tblGrid>
              <a:tr h="1189001">
                <a:tc>
                  <a:txBody>
                    <a:bodyPr/>
                    <a:lstStyle/>
                    <a:p>
                      <a:pPr algn="ctr"/>
                      <a:endParaRPr lang="en-US" sz="1800" dirty="0" smtClean="0"/>
                    </a:p>
                    <a:p>
                      <a:pPr algn="ctr"/>
                      <a:r>
                        <a:rPr lang="en-US" sz="1800" dirty="0" smtClean="0"/>
                        <a:t>Satellite Series</a:t>
                      </a:r>
                      <a:endParaRPr lang="en-US" sz="1800" dirty="0">
                        <a:solidFill>
                          <a:schemeClr val="tx1"/>
                        </a:solidFill>
                      </a:endParaRPr>
                    </a:p>
                  </a:txBody>
                  <a:tcPr marT="45731" marB="45731"/>
                </a:tc>
                <a:tc>
                  <a:txBody>
                    <a:bodyPr/>
                    <a:lstStyle/>
                    <a:p>
                      <a:pPr algn="ctr"/>
                      <a:r>
                        <a:rPr lang="en-US" sz="1800" dirty="0" smtClean="0"/>
                        <a:t>KOZ, Eclipse and </a:t>
                      </a:r>
                    </a:p>
                    <a:p>
                      <a:pPr algn="ctr"/>
                      <a:r>
                        <a:rPr lang="en-US" sz="1800" dirty="0" smtClean="0"/>
                        <a:t>Stray Light</a:t>
                      </a:r>
                    </a:p>
                    <a:p>
                      <a:pPr algn="ctr"/>
                      <a:r>
                        <a:rPr lang="en-US" sz="1800" dirty="0" smtClean="0"/>
                        <a:t>(spring and fall)</a:t>
                      </a:r>
                      <a:endParaRPr lang="en-US" sz="1800" dirty="0">
                        <a:solidFill>
                          <a:schemeClr val="tx1"/>
                        </a:solidFill>
                      </a:endParaRPr>
                    </a:p>
                  </a:txBody>
                  <a:tcPr marT="45731" marB="4573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Housekeeping, SEM calibration, Maneuvers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and Yaw-flip </a:t>
                      </a:r>
                      <a:endParaRPr lang="en-US" sz="1800" dirty="0">
                        <a:solidFill>
                          <a:schemeClr val="tx1"/>
                        </a:solidFill>
                      </a:endParaRPr>
                    </a:p>
                  </a:txBody>
                  <a:tcPr marT="45731" marB="45731"/>
                </a:tc>
              </a:tr>
              <a:tr h="396334">
                <a:tc>
                  <a:txBody>
                    <a:bodyPr/>
                    <a:lstStyle/>
                    <a:p>
                      <a:pPr algn="ctr"/>
                      <a:r>
                        <a:rPr lang="en-US" sz="2000" dirty="0" smtClean="0"/>
                        <a:t>GOES-8 thru -12</a:t>
                      </a:r>
                      <a:endParaRPr lang="en-US" sz="2000" dirty="0"/>
                    </a:p>
                  </a:txBody>
                  <a:tcPr marT="45731" marB="45731"/>
                </a:tc>
                <a:tc>
                  <a:txBody>
                    <a:bodyPr/>
                    <a:lstStyle/>
                    <a:p>
                      <a:pPr algn="ctr"/>
                      <a:r>
                        <a:rPr lang="en-US" sz="2000" dirty="0" smtClean="0"/>
                        <a:t>420</a:t>
                      </a:r>
                      <a:endParaRPr lang="en-US" sz="2000" dirty="0"/>
                    </a:p>
                  </a:txBody>
                  <a:tcPr marT="45731" marB="45731"/>
                </a:tc>
                <a:tc>
                  <a:txBody>
                    <a:bodyPr/>
                    <a:lstStyle/>
                    <a:p>
                      <a:pPr algn="ctr"/>
                      <a:r>
                        <a:rPr lang="en-US" sz="2000" dirty="0" smtClean="0"/>
                        <a:t>211</a:t>
                      </a:r>
                      <a:endParaRPr lang="en-US" sz="2000" dirty="0"/>
                    </a:p>
                  </a:txBody>
                  <a:tcPr marT="45731" marB="45731"/>
                </a:tc>
              </a:tr>
              <a:tr h="701206">
                <a:tc>
                  <a:txBody>
                    <a:bodyPr/>
                    <a:lstStyle/>
                    <a:p>
                      <a:pPr algn="ctr"/>
                      <a:r>
                        <a:rPr lang="en-US" sz="2000" dirty="0" smtClean="0"/>
                        <a:t>GOES-13/14/15</a:t>
                      </a:r>
                    </a:p>
                    <a:p>
                      <a:pPr algn="ctr"/>
                      <a:r>
                        <a:rPr lang="en-US" sz="2000" dirty="0" smtClean="0"/>
                        <a:t>(may</a:t>
                      </a:r>
                      <a:r>
                        <a:rPr lang="en-US" sz="2000" baseline="0" dirty="0" smtClean="0"/>
                        <a:t> be reduced</a:t>
                      </a:r>
                      <a:r>
                        <a:rPr lang="en-US" sz="2000" dirty="0" smtClean="0"/>
                        <a:t>)</a:t>
                      </a:r>
                      <a:endParaRPr lang="en-US" sz="2000" dirty="0"/>
                    </a:p>
                  </a:txBody>
                  <a:tcPr marT="45731" marB="45731"/>
                </a:tc>
                <a:tc>
                  <a:txBody>
                    <a:bodyPr/>
                    <a:lstStyle/>
                    <a:p>
                      <a:pPr algn="ctr"/>
                      <a:r>
                        <a:rPr lang="en-US" sz="2000" dirty="0" smtClean="0"/>
                        <a:t>220</a:t>
                      </a:r>
                      <a:endParaRPr lang="en-US" sz="2000" dirty="0"/>
                    </a:p>
                  </a:txBody>
                  <a:tcPr marT="45731" marB="45731" anchor="ctr"/>
                </a:tc>
                <a:tc>
                  <a:txBody>
                    <a:bodyPr/>
                    <a:lstStyle/>
                    <a:p>
                      <a:pPr algn="ctr"/>
                      <a:r>
                        <a:rPr lang="en-US" sz="2000" dirty="0" smtClean="0"/>
                        <a:t>107</a:t>
                      </a:r>
                      <a:endParaRPr lang="en-US" sz="2000" dirty="0"/>
                    </a:p>
                  </a:txBody>
                  <a:tcPr marT="45731" marB="45731" anchor="ctr"/>
                </a:tc>
              </a:tr>
              <a:tr h="396334">
                <a:tc>
                  <a:txBody>
                    <a:bodyPr/>
                    <a:lstStyle/>
                    <a:p>
                      <a:pPr algn="ctr"/>
                      <a:r>
                        <a:rPr lang="en-US" sz="2000" dirty="0" smtClean="0"/>
                        <a:t>GOES-R  ABI</a:t>
                      </a:r>
                      <a:endParaRPr lang="en-US" sz="2000" dirty="0"/>
                    </a:p>
                  </a:txBody>
                  <a:tcPr marT="45731" marB="45731"/>
                </a:tc>
                <a:tc>
                  <a:txBody>
                    <a:bodyPr/>
                    <a:lstStyle/>
                    <a:p>
                      <a:pPr algn="ctr"/>
                      <a:r>
                        <a:rPr lang="en-US" sz="2000" dirty="0" smtClean="0"/>
                        <a:t>~6 - 40</a:t>
                      </a:r>
                      <a:endParaRPr lang="en-US" sz="2000" dirty="0"/>
                    </a:p>
                  </a:txBody>
                  <a:tcPr marT="45731" marB="45731"/>
                </a:tc>
                <a:tc>
                  <a:txBody>
                    <a:bodyPr/>
                    <a:lstStyle/>
                    <a:p>
                      <a:pPr algn="ctr"/>
                      <a:r>
                        <a:rPr lang="en-US" sz="2000" dirty="0" smtClean="0"/>
                        <a:t>~2 - 6</a:t>
                      </a:r>
                      <a:endParaRPr lang="en-US" sz="2000" dirty="0"/>
                    </a:p>
                  </a:txBody>
                  <a:tcPr marT="45731" marB="45731"/>
                </a:tc>
              </a:tr>
            </a:tbl>
          </a:graphicData>
        </a:graphic>
      </p:graphicFrame>
      <p:sp>
        <p:nvSpPr>
          <p:cNvPr id="182296" name="TextBox 11"/>
          <p:cNvSpPr txBox="1">
            <a:spLocks noChangeArrowheads="1"/>
          </p:cNvSpPr>
          <p:nvPr/>
        </p:nvSpPr>
        <p:spPr bwMode="auto">
          <a:xfrm>
            <a:off x="4545013" y="5715000"/>
            <a:ext cx="12493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Hurricane </a:t>
            </a:r>
          </a:p>
          <a:p>
            <a:pPr eaLnBrk="1" fontAlgn="base" hangingPunct="1">
              <a:spcBef>
                <a:spcPct val="0"/>
              </a:spcBef>
              <a:spcAft>
                <a:spcPct val="0"/>
              </a:spcAft>
            </a:pPr>
            <a:r>
              <a:rPr lang="en-US">
                <a:solidFill>
                  <a:srgbClr val="FFFFFF"/>
                </a:solidFill>
              </a:rPr>
              <a:t>Ivan</a:t>
            </a:r>
          </a:p>
        </p:txBody>
      </p:sp>
      <p:sp>
        <p:nvSpPr>
          <p:cNvPr id="1822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22ABB1-0D1B-4D61-8455-06AC78201A69}" type="slidenum">
              <a:rPr lang="en-US" smtClean="0">
                <a:solidFill>
                  <a:srgbClr val="000000"/>
                </a:solidFill>
              </a:rPr>
              <a:pPr eaLnBrk="1" hangingPunct="1"/>
              <a:t>45</a:t>
            </a:fld>
            <a:endParaRPr lang="en-US" smtClean="0">
              <a:solidFill>
                <a:srgbClr val="000000"/>
              </a:solidFill>
            </a:endParaRPr>
          </a:p>
        </p:txBody>
      </p:sp>
      <p:sp>
        <p:nvSpPr>
          <p:cNvPr id="182298" name="TextBox 1"/>
          <p:cNvSpPr txBox="1">
            <a:spLocks noChangeArrowheads="1"/>
          </p:cNvSpPr>
          <p:nvPr/>
        </p:nvSpPr>
        <p:spPr bwMode="auto">
          <a:xfrm>
            <a:off x="2209800" y="4419600"/>
            <a:ext cx="490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Improved stray light performance with the ABI.</a:t>
            </a:r>
          </a:p>
        </p:txBody>
      </p:sp>
    </p:spTree>
    <p:extLst>
      <p:ext uri="{BB962C8B-B14F-4D97-AF65-F5344CB8AC3E}">
        <p14:creationId xmlns:p14="http://schemas.microsoft.com/office/powerpoint/2010/main" val="20863002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a:solidFill>
                  <a:srgbClr val="3333CC"/>
                </a:solidFill>
                <a:latin typeface="Times New Roman" pitchFamily="18" charset="0"/>
              </a:rPr>
              <a:t>Improved products could be realized from combinations of ABI </a:t>
            </a:r>
            <a:r>
              <a:rPr lang="en-US" sz="2800" b="1" i="1">
                <a:solidFill>
                  <a:srgbClr val="3333CC"/>
                </a:solidFill>
                <a:latin typeface="Times New Roman" pitchFamily="18" charset="0"/>
              </a:rPr>
              <a:t>and</a:t>
            </a:r>
            <a:r>
              <a:rPr lang="en-US" sz="2800" b="1">
                <a:solidFill>
                  <a:srgbClr val="3333CC"/>
                </a:solidFill>
                <a:latin typeface="Times New Roman" pitchFamily="18" charset="0"/>
              </a:rPr>
              <a:t> HES (Hyperspectral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Surface </a:t>
            </a:r>
          </a:p>
          <a:p>
            <a:pPr fontAlgn="base">
              <a:spcBef>
                <a:spcPct val="0"/>
              </a:spcBef>
              <a:spcAft>
                <a:spcPct val="0"/>
              </a:spcAft>
            </a:pPr>
            <a:r>
              <a:rPr lang="en-US">
                <a:solidFill>
                  <a:srgbClr val="000000"/>
                </a:solidFill>
                <a:latin typeface="Times New Roman" pitchFamily="18" charset="0"/>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a:t>
            </a:r>
          </a:p>
          <a:p>
            <a:pPr algn="r" eaLnBrk="1" fontAlgn="base" hangingPunct="1">
              <a:spcBef>
                <a:spcPct val="50000"/>
              </a:spcBef>
              <a:spcAft>
                <a:spcPct val="0"/>
              </a:spcAft>
            </a:pPr>
            <a:r>
              <a:rPr lang="en-US">
                <a:solidFill>
                  <a:srgbClr val="000000"/>
                </a:solidFill>
                <a:latin typeface="Times New Roman" pitchFamily="18" charset="0"/>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n-US">
                  <a:solidFill>
                    <a:srgbClr val="000000"/>
                  </a:solidFill>
                  <a:latin typeface="Times New Roman" pitchFamily="18" charset="0"/>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clearing</a:t>
              </a:r>
            </a:p>
          </p:txBody>
        </p:sp>
      </p:grpSp>
      <p:sp>
        <p:nvSpPr>
          <p:cNvPr id="176141" name="TextBox 18"/>
          <p:cNvSpPr txBox="1">
            <a:spLocks noChangeArrowheads="1"/>
          </p:cNvSpPr>
          <p:nvPr/>
        </p:nvSpPr>
        <p:spPr bwMode="auto">
          <a:xfrm>
            <a:off x="152400" y="6467475"/>
            <a:ext cx="95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a:solidFill>
                  <a:srgbClr val="000000"/>
                </a:solidFill>
                <a:latin typeface="Times New Roman" pitchFamily="18" charset="0"/>
              </a:rPr>
              <a:t>cira 2004</a:t>
            </a:r>
          </a:p>
        </p:txBody>
      </p:sp>
      <p:sp>
        <p:nvSpPr>
          <p:cNvPr id="2" name="TextBox 1"/>
          <p:cNvSpPr txBox="1"/>
          <p:nvPr/>
        </p:nvSpPr>
        <p:spPr>
          <a:xfrm>
            <a:off x="6771279" y="6431928"/>
            <a:ext cx="2307042" cy="369332"/>
          </a:xfrm>
          <a:prstGeom prst="rect">
            <a:avLst/>
          </a:prstGeom>
          <a:solidFill>
            <a:srgbClr val="FFFF00"/>
          </a:solidFill>
        </p:spPr>
        <p:txBody>
          <a:bodyPr wrap="none" rtlCol="0">
            <a:spAutoFit/>
          </a:bodyPr>
          <a:lstStyle/>
          <a:p>
            <a:r>
              <a:rPr lang="en-US" dirty="0" smtClean="0"/>
              <a:t>HES cancelled in 2006</a:t>
            </a:r>
            <a:endParaRPr lang="en-US" dirty="0"/>
          </a:p>
        </p:txBody>
      </p:sp>
    </p:spTree>
    <p:extLst>
      <p:ext uri="{BB962C8B-B14F-4D97-AF65-F5344CB8AC3E}">
        <p14:creationId xmlns:p14="http://schemas.microsoft.com/office/powerpoint/2010/main" val="81235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9C67C4-7A52-4DD0-87A4-87F85C8494B5}" type="slidenum">
              <a:rPr lang="en-US" smtClean="0">
                <a:solidFill>
                  <a:srgbClr val="000000"/>
                </a:solidFill>
              </a:rPr>
              <a:pPr eaLnBrk="1" hangingPunct="1"/>
              <a:t>47</a:t>
            </a:fld>
            <a:endParaRPr lang="en-US" smtClean="0">
              <a:solidFill>
                <a:srgbClr val="000000"/>
              </a:solidFill>
            </a:endParaRPr>
          </a:p>
        </p:txBody>
      </p:sp>
      <p:sp>
        <p:nvSpPr>
          <p:cNvPr id="137219" name="Rectangle 2"/>
          <p:cNvSpPr>
            <a:spLocks noGrp="1" noChangeArrowheads="1"/>
          </p:cNvSpPr>
          <p:nvPr>
            <p:ph type="title"/>
          </p:nvPr>
        </p:nvSpPr>
        <p:spPr>
          <a:xfrm>
            <a:off x="0" y="-152400"/>
            <a:ext cx="9144000" cy="914400"/>
          </a:xfrm>
        </p:spPr>
        <p:txBody>
          <a:bodyPr/>
          <a:lstStyle/>
          <a:p>
            <a:r>
              <a:rPr lang="en-US" smtClean="0">
                <a:solidFill>
                  <a:schemeClr val="bg1"/>
                </a:solidFill>
              </a:rPr>
              <a:t>GOES-R main instruments</a:t>
            </a:r>
          </a:p>
        </p:txBody>
      </p:sp>
      <p:grpSp>
        <p:nvGrpSpPr>
          <p:cNvPr id="137220" name="Group 3"/>
          <p:cNvGrpSpPr>
            <a:grpSpLocks/>
          </p:cNvGrpSpPr>
          <p:nvPr/>
        </p:nvGrpSpPr>
        <p:grpSpPr bwMode="auto">
          <a:xfrm>
            <a:off x="5410200" y="685800"/>
            <a:ext cx="8839200" cy="3962400"/>
            <a:chOff x="2720" y="376"/>
            <a:chExt cx="6240" cy="3224"/>
          </a:xfrm>
        </p:grpSpPr>
        <p:sp>
          <p:nvSpPr>
            <p:cNvPr id="137228" name="Text Box 4"/>
            <p:cNvSpPr txBox="1">
              <a:spLocks noChangeArrowheads="1"/>
            </p:cNvSpPr>
            <p:nvPr/>
          </p:nvSpPr>
          <p:spPr bwMode="auto">
            <a:xfrm>
              <a:off x="2864" y="3270"/>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1000" b="1">
                  <a:solidFill>
                    <a:srgbClr val="C0C0C0"/>
                  </a:solidFill>
                </a:rPr>
                <a:t>Images courtesy of SOHO EIT, a joint NASA/ESA program</a:t>
              </a:r>
              <a:endParaRPr lang="en-US" sz="1000" b="1" i="1">
                <a:solidFill>
                  <a:srgbClr val="C0C0C0"/>
                </a:solidFill>
              </a:endParaRPr>
            </a:p>
          </p:txBody>
        </p:sp>
        <p:pic>
          <p:nvPicPr>
            <p:cNvPr id="137229"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 y="726"/>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37230"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 y="1446"/>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37231" name="Rectangle 7"/>
            <p:cNvSpPr>
              <a:spLocks noChangeArrowheads="1"/>
            </p:cNvSpPr>
            <p:nvPr/>
          </p:nvSpPr>
          <p:spPr bwMode="auto">
            <a:xfrm>
              <a:off x="2864" y="376"/>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a:solidFill>
                    <a:srgbClr val="FFFF00"/>
                  </a:solidFill>
                </a:rPr>
                <a:t>Space Weather/Solar</a:t>
              </a:r>
            </a:p>
          </p:txBody>
        </p:sp>
      </p:grpSp>
      <p:grpSp>
        <p:nvGrpSpPr>
          <p:cNvPr id="137221" name="Group 8"/>
          <p:cNvGrpSpPr>
            <a:grpSpLocks/>
          </p:cNvGrpSpPr>
          <p:nvPr/>
        </p:nvGrpSpPr>
        <p:grpSpPr bwMode="auto">
          <a:xfrm>
            <a:off x="0" y="425450"/>
            <a:ext cx="8686800" cy="3238500"/>
            <a:chOff x="0" y="460"/>
            <a:chExt cx="5472" cy="2040"/>
          </a:xfrm>
        </p:grpSpPr>
        <p:pic>
          <p:nvPicPr>
            <p:cNvPr id="137225"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7226" name="Text Box 10"/>
            <p:cNvSpPr txBox="1">
              <a:spLocks noChangeArrowheads="1"/>
            </p:cNvSpPr>
            <p:nvPr/>
          </p:nvSpPr>
          <p:spPr bwMode="auto">
            <a:xfrm>
              <a:off x="1620" y="1381"/>
              <a:ext cx="1473"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eaLnBrk="0" hangingPunct="0">
                <a:defRPr>
                  <a:solidFill>
                    <a:schemeClr val="tx1"/>
                  </a:solidFill>
                  <a:latin typeface="Arial" charset="0"/>
                </a:defRPr>
              </a:lvl1pPr>
              <a:lvl2pPr marL="742950" indent="-285750" defTabSz="4232275" eaLnBrk="0" hangingPunct="0">
                <a:defRPr>
                  <a:solidFill>
                    <a:schemeClr val="tx1"/>
                  </a:solidFill>
                  <a:latin typeface="Arial" charset="0"/>
                </a:defRPr>
              </a:lvl2pPr>
              <a:lvl3pPr marL="1143000" indent="-228600" defTabSz="4232275" eaLnBrk="0" hangingPunct="0">
                <a:defRPr>
                  <a:solidFill>
                    <a:schemeClr val="tx1"/>
                  </a:solidFill>
                  <a:latin typeface="Arial" charset="0"/>
                </a:defRPr>
              </a:lvl3pPr>
              <a:lvl4pPr marL="1600200" indent="-228600" defTabSz="4232275" eaLnBrk="0" hangingPunct="0">
                <a:defRPr>
                  <a:solidFill>
                    <a:schemeClr val="tx1"/>
                  </a:solidFill>
                  <a:latin typeface="Arial" charset="0"/>
                </a:defRPr>
              </a:lvl4pPr>
              <a:lvl5pPr marL="2057400" indent="-228600" defTabSz="4232275" eaLnBrk="0" hangingPunct="0">
                <a:defRPr>
                  <a:solidFill>
                    <a:schemeClr val="tx1"/>
                  </a:solidFill>
                  <a:latin typeface="Arial" charset="0"/>
                </a:defRPr>
              </a:lvl5pPr>
              <a:lvl6pPr marL="2514600" indent="-228600" defTabSz="4232275" eaLnBrk="0" fontAlgn="base" hangingPunct="0">
                <a:spcBef>
                  <a:spcPct val="0"/>
                </a:spcBef>
                <a:spcAft>
                  <a:spcPct val="0"/>
                </a:spcAft>
                <a:defRPr>
                  <a:solidFill>
                    <a:schemeClr val="tx1"/>
                  </a:solidFill>
                  <a:latin typeface="Arial" charset="0"/>
                </a:defRPr>
              </a:lvl6pPr>
              <a:lvl7pPr marL="2971800" indent="-228600" defTabSz="4232275" eaLnBrk="0" fontAlgn="base" hangingPunct="0">
                <a:spcBef>
                  <a:spcPct val="0"/>
                </a:spcBef>
                <a:spcAft>
                  <a:spcPct val="0"/>
                </a:spcAft>
                <a:defRPr>
                  <a:solidFill>
                    <a:schemeClr val="tx1"/>
                  </a:solidFill>
                  <a:latin typeface="Arial" charset="0"/>
                </a:defRPr>
              </a:lvl7pPr>
              <a:lvl8pPr marL="3429000" indent="-228600" defTabSz="4232275" eaLnBrk="0" fontAlgn="base" hangingPunct="0">
                <a:spcBef>
                  <a:spcPct val="0"/>
                </a:spcBef>
                <a:spcAft>
                  <a:spcPct val="0"/>
                </a:spcAft>
                <a:defRPr>
                  <a:solidFill>
                    <a:schemeClr val="tx1"/>
                  </a:solidFill>
                  <a:latin typeface="Arial" charset="0"/>
                </a:defRPr>
              </a:lvl8pPr>
              <a:lvl9pPr marL="3886200" indent="-228600" defTabSz="4232275"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dirty="0">
                  <a:solidFill>
                    <a:srgbClr val="FFFFFF"/>
                  </a:solidFill>
                </a:rPr>
                <a:t>ABI covers the earth </a:t>
              </a:r>
              <a:r>
                <a:rPr lang="en-US" dirty="0" smtClean="0">
                  <a:solidFill>
                    <a:srgbClr val="FFFFFF"/>
                  </a:solidFill>
                </a:rPr>
                <a:t>5X </a:t>
              </a:r>
              <a:r>
                <a:rPr lang="en-US" dirty="0">
                  <a:solidFill>
                    <a:srgbClr val="FFFFFF"/>
                  </a:solidFill>
                </a:rPr>
                <a:t>faster than </a:t>
              </a:r>
              <a:r>
                <a:rPr lang="en-US" dirty="0" smtClean="0">
                  <a:solidFill>
                    <a:srgbClr val="FFFFFF"/>
                  </a:solidFill>
                </a:rPr>
                <a:t> </a:t>
              </a:r>
              <a:r>
                <a:rPr lang="en-US" dirty="0">
                  <a:solidFill>
                    <a:srgbClr val="FFFFFF"/>
                  </a:solidFill>
                </a:rPr>
                <a:t>current </a:t>
              </a:r>
              <a:r>
                <a:rPr lang="en-US" dirty="0" smtClean="0">
                  <a:solidFill>
                    <a:srgbClr val="FFFFFF"/>
                  </a:solidFill>
                </a:rPr>
                <a:t>Imager</a:t>
              </a:r>
              <a:endParaRPr lang="en-US" dirty="0">
                <a:solidFill>
                  <a:srgbClr val="FFFFFF"/>
                </a:solidFill>
              </a:endParaRPr>
            </a:p>
          </p:txBody>
        </p:sp>
        <p:sp>
          <p:nvSpPr>
            <p:cNvPr id="137227" name="Text Box 11"/>
            <p:cNvSpPr txBox="1">
              <a:spLocks noChangeArrowheads="1"/>
            </p:cNvSpPr>
            <p:nvPr/>
          </p:nvSpPr>
          <p:spPr bwMode="auto">
            <a:xfrm>
              <a:off x="0" y="46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a:solidFill>
                    <a:srgbClr val="FFFF00"/>
                  </a:solidFill>
                </a:rPr>
                <a:t>ABI – Advanced Baseline Imager</a:t>
              </a:r>
              <a:r>
                <a:rPr lang="en-US" sz="3600" b="1">
                  <a:solidFill>
                    <a:srgbClr val="FFFF00"/>
                  </a:solidFill>
                </a:rPr>
                <a:t> </a:t>
              </a:r>
              <a:endParaRPr lang="en-US" sz="3600" b="1">
                <a:solidFill>
                  <a:srgbClr val="FFFF00"/>
                </a:solidFill>
                <a:cs typeface="Times New Roman" pitchFamily="18" charset="0"/>
              </a:endParaRPr>
            </a:p>
          </p:txBody>
        </p:sp>
      </p:grpSp>
      <p:grpSp>
        <p:nvGrpSpPr>
          <p:cNvPr id="137222" name="Group 12"/>
          <p:cNvGrpSpPr>
            <a:grpSpLocks/>
          </p:cNvGrpSpPr>
          <p:nvPr/>
        </p:nvGrpSpPr>
        <p:grpSpPr bwMode="auto">
          <a:xfrm>
            <a:off x="76200" y="3581400"/>
            <a:ext cx="9067800" cy="3048000"/>
            <a:chOff x="48" y="2256"/>
            <a:chExt cx="5712" cy="1920"/>
          </a:xfrm>
        </p:grpSpPr>
        <p:sp>
          <p:nvSpPr>
            <p:cNvPr id="137223"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dirty="0">
                  <a:solidFill>
                    <a:srgbClr val="FFFF00"/>
                  </a:solidFill>
                </a:rPr>
                <a:t>Geostationary Lightning Mapper</a:t>
              </a:r>
              <a:r>
                <a:rPr lang="en-US" sz="3600" b="1" dirty="0">
                  <a:solidFill>
                    <a:srgbClr val="000000"/>
                  </a:solidFill>
                </a:rPr>
                <a:t> </a:t>
              </a:r>
            </a:p>
            <a:p>
              <a:pPr eaLnBrk="1" fontAlgn="base" hangingPunct="1">
                <a:spcBef>
                  <a:spcPct val="0"/>
                </a:spcBef>
                <a:spcAft>
                  <a:spcPct val="0"/>
                </a:spcAft>
              </a:pPr>
              <a:endParaRPr lang="en-US" sz="1000" b="1" dirty="0">
                <a:solidFill>
                  <a:srgbClr val="000000"/>
                </a:solidFill>
              </a:endParaRPr>
            </a:p>
          </p:txBody>
        </p:sp>
        <p:pic>
          <p:nvPicPr>
            <p:cNvPr id="137224"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 y="2632"/>
              <a:ext cx="2470"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305649" y="4724400"/>
            <a:ext cx="2929007" cy="369332"/>
          </a:xfrm>
          <a:prstGeom prst="rect">
            <a:avLst/>
          </a:prstGeom>
          <a:noFill/>
        </p:spPr>
        <p:txBody>
          <a:bodyPr wrap="none" rtlCol="0">
            <a:spAutoFit/>
          </a:bodyPr>
          <a:lstStyle/>
          <a:p>
            <a:r>
              <a:rPr lang="en-US" b="1" dirty="0">
                <a:solidFill>
                  <a:srgbClr val="FFFF00"/>
                </a:solidFill>
              </a:rPr>
              <a:t>Unique Payload Services</a:t>
            </a:r>
            <a:endParaRPr lang="en-US" sz="2800" b="1" dirty="0">
              <a:solidFill>
                <a:srgbClr val="000000"/>
              </a:solidFill>
            </a:endParaRPr>
          </a:p>
        </p:txBody>
      </p:sp>
      <p:sp>
        <p:nvSpPr>
          <p:cNvPr id="17" name="TextBox 16"/>
          <p:cNvSpPr txBox="1"/>
          <p:nvPr/>
        </p:nvSpPr>
        <p:spPr>
          <a:xfrm>
            <a:off x="4561297" y="5403850"/>
            <a:ext cx="1492716" cy="369332"/>
          </a:xfrm>
          <a:prstGeom prst="rect">
            <a:avLst/>
          </a:prstGeom>
          <a:noFill/>
        </p:spPr>
        <p:txBody>
          <a:bodyPr wrap="none" rtlCol="0">
            <a:spAutoFit/>
          </a:bodyPr>
          <a:lstStyle/>
          <a:p>
            <a:r>
              <a:rPr lang="en-US" b="1" dirty="0">
                <a:solidFill>
                  <a:srgbClr val="FFFF00"/>
                </a:solidFill>
              </a:rPr>
              <a:t>No Sounder</a:t>
            </a:r>
            <a:endParaRPr lang="en-US" sz="2800" b="1" dirty="0">
              <a:solidFill>
                <a:srgbClr val="000000"/>
              </a:solidFill>
            </a:endParaRPr>
          </a:p>
        </p:txBody>
      </p:sp>
      <p:sp>
        <p:nvSpPr>
          <p:cNvPr id="3" name="TextBox 2"/>
          <p:cNvSpPr txBox="1"/>
          <p:nvPr/>
        </p:nvSpPr>
        <p:spPr>
          <a:xfrm>
            <a:off x="7543800" y="1066800"/>
            <a:ext cx="1672253" cy="1200329"/>
          </a:xfrm>
          <a:prstGeom prst="rect">
            <a:avLst/>
          </a:prstGeom>
          <a:noFill/>
        </p:spPr>
        <p:txBody>
          <a:bodyPr wrap="none" rtlCol="0">
            <a:spAutoFit/>
          </a:bodyPr>
          <a:lstStyle/>
          <a:p>
            <a:r>
              <a:rPr lang="en-US" dirty="0">
                <a:solidFill>
                  <a:srgbClr val="FFFFFF"/>
                </a:solidFill>
              </a:rPr>
              <a:t>SEISS</a:t>
            </a:r>
          </a:p>
          <a:p>
            <a:r>
              <a:rPr lang="en-US" dirty="0">
                <a:solidFill>
                  <a:srgbClr val="FFFFFF"/>
                </a:solidFill>
              </a:rPr>
              <a:t>SUVI</a:t>
            </a:r>
          </a:p>
          <a:p>
            <a:r>
              <a:rPr lang="en-US" dirty="0">
                <a:solidFill>
                  <a:srgbClr val="FFFFFF"/>
                </a:solidFill>
              </a:rPr>
              <a:t>EXIS</a:t>
            </a:r>
          </a:p>
          <a:p>
            <a:r>
              <a:rPr lang="en-US" dirty="0">
                <a:solidFill>
                  <a:srgbClr val="FFFFFF"/>
                </a:solidFill>
              </a:rPr>
              <a:t>Magnetometer</a:t>
            </a:r>
            <a:endParaRPr lang="en-US" dirty="0">
              <a:solidFill>
                <a:srgbClr val="000000"/>
              </a:solidFill>
            </a:endParaRPr>
          </a:p>
        </p:txBody>
      </p:sp>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51876"/>
            <a:ext cx="1674326" cy="12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041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FontTx/>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183299"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Series Overview</a:t>
            </a:r>
          </a:p>
        </p:txBody>
      </p:sp>
      <p:sp>
        <p:nvSpPr>
          <p:cNvPr id="1833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4AEA63-A530-48CE-9BD6-77701AE3B924}" type="slidenum">
              <a:rPr lang="en-US" smtClean="0">
                <a:solidFill>
                  <a:srgbClr val="000000"/>
                </a:solidFill>
              </a:rPr>
              <a:pPr eaLnBrk="1" hangingPunct="1"/>
              <a:t>48</a:t>
            </a:fld>
            <a:endParaRPr lang="en-US" smtClean="0">
              <a:solidFill>
                <a:srgbClr val="000000"/>
              </a:solidFill>
            </a:endParaRPr>
          </a:p>
        </p:txBody>
      </p:sp>
    </p:spTree>
    <p:extLst>
      <p:ext uri="{BB962C8B-B14F-4D97-AF65-F5344CB8AC3E}">
        <p14:creationId xmlns:p14="http://schemas.microsoft.com/office/powerpoint/2010/main" val="22831733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GOES-R</a:t>
            </a:r>
            <a:endParaRPr lang="en-US" dirty="0">
              <a:solidFill>
                <a:srgbClr val="FFFF00"/>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685800"/>
            <a:ext cx="7696200" cy="6151665"/>
          </a:xfrm>
        </p:spPr>
      </p:pic>
      <p:sp>
        <p:nvSpPr>
          <p:cNvPr id="4" name="Slide Number Placeholder 3"/>
          <p:cNvSpPr>
            <a:spLocks noGrp="1"/>
          </p:cNvSpPr>
          <p:nvPr>
            <p:ph type="sldNum" sz="quarter" idx="12"/>
          </p:nvPr>
        </p:nvSpPr>
        <p:spPr/>
        <p:txBody>
          <a:bodyPr/>
          <a:lstStyle/>
          <a:p>
            <a:pPr>
              <a:defRPr/>
            </a:pPr>
            <a:fld id="{AA943134-0504-46F1-BB45-E89738A11324}" type="slidenum">
              <a:rPr lang="en-US" smtClean="0"/>
              <a:pPr>
                <a:defRPr/>
              </a:pPr>
              <a:t>49</a:t>
            </a:fld>
            <a:endParaRPr lang="en-US" dirty="0"/>
          </a:p>
        </p:txBody>
      </p:sp>
      <p:sp>
        <p:nvSpPr>
          <p:cNvPr id="6" name="TextBox 5"/>
          <p:cNvSpPr txBox="1"/>
          <p:nvPr/>
        </p:nvSpPr>
        <p:spPr>
          <a:xfrm>
            <a:off x="6622742" y="990600"/>
            <a:ext cx="1447800" cy="923330"/>
          </a:xfrm>
          <a:prstGeom prst="rect">
            <a:avLst/>
          </a:prstGeom>
          <a:noFill/>
        </p:spPr>
        <p:txBody>
          <a:bodyPr wrap="square" rtlCol="0">
            <a:spAutoFit/>
          </a:bodyPr>
          <a:lstStyle/>
          <a:p>
            <a:r>
              <a:rPr lang="en-US" dirty="0" smtClean="0">
                <a:solidFill>
                  <a:srgbClr val="FFFF00"/>
                </a:solidFill>
              </a:rPr>
              <a:t>Folks who named the instruments</a:t>
            </a:r>
            <a:endParaRPr lang="en-US" dirty="0">
              <a:solidFill>
                <a:srgbClr val="FFFF00"/>
              </a:solidFill>
            </a:endParaRPr>
          </a:p>
        </p:txBody>
      </p:sp>
      <p:sp>
        <p:nvSpPr>
          <p:cNvPr id="7" name="TextBox 6"/>
          <p:cNvSpPr txBox="1"/>
          <p:nvPr/>
        </p:nvSpPr>
        <p:spPr>
          <a:xfrm>
            <a:off x="2209800" y="6368534"/>
            <a:ext cx="1197764" cy="369332"/>
          </a:xfrm>
          <a:prstGeom prst="rect">
            <a:avLst/>
          </a:prstGeom>
          <a:noFill/>
        </p:spPr>
        <p:txBody>
          <a:bodyPr wrap="none" rtlCol="0">
            <a:spAutoFit/>
          </a:bodyPr>
          <a:lstStyle/>
          <a:p>
            <a:r>
              <a:rPr lang="en-US" dirty="0" smtClean="0">
                <a:solidFill>
                  <a:srgbClr val="FFFF00"/>
                </a:solidFill>
              </a:rPr>
              <a:t>Goodman</a:t>
            </a:r>
            <a:endParaRPr lang="en-US" dirty="0">
              <a:solidFill>
                <a:srgbClr val="FFFF00"/>
              </a:solidFill>
            </a:endParaRPr>
          </a:p>
        </p:txBody>
      </p:sp>
      <p:sp>
        <p:nvSpPr>
          <p:cNvPr id="8" name="TextBox 7"/>
          <p:cNvSpPr txBox="1"/>
          <p:nvPr/>
        </p:nvSpPr>
        <p:spPr>
          <a:xfrm>
            <a:off x="1447800" y="5334000"/>
            <a:ext cx="1018227" cy="369332"/>
          </a:xfrm>
          <a:prstGeom prst="rect">
            <a:avLst/>
          </a:prstGeom>
          <a:noFill/>
        </p:spPr>
        <p:txBody>
          <a:bodyPr wrap="none" rtlCol="0">
            <a:spAutoFit/>
          </a:bodyPr>
          <a:lstStyle/>
          <a:p>
            <a:r>
              <a:rPr lang="en-US" dirty="0" err="1" smtClean="0">
                <a:solidFill>
                  <a:srgbClr val="FFFF00"/>
                </a:solidFill>
              </a:rPr>
              <a:t>Coakley</a:t>
            </a:r>
            <a:endParaRPr lang="en-US" dirty="0">
              <a:solidFill>
                <a:srgbClr val="FFFF00"/>
              </a:solidFill>
            </a:endParaRPr>
          </a:p>
        </p:txBody>
      </p:sp>
      <p:sp>
        <p:nvSpPr>
          <p:cNvPr id="9" name="TextBox 8"/>
          <p:cNvSpPr txBox="1"/>
          <p:nvPr/>
        </p:nvSpPr>
        <p:spPr>
          <a:xfrm>
            <a:off x="6144573" y="6096000"/>
            <a:ext cx="1056700" cy="369332"/>
          </a:xfrm>
          <a:prstGeom prst="rect">
            <a:avLst/>
          </a:prstGeom>
          <a:noFill/>
        </p:spPr>
        <p:txBody>
          <a:bodyPr wrap="none" rtlCol="0">
            <a:spAutoFit/>
          </a:bodyPr>
          <a:lstStyle/>
          <a:p>
            <a:r>
              <a:rPr lang="en-US" dirty="0" smtClean="0">
                <a:solidFill>
                  <a:srgbClr val="FFFF00"/>
                </a:solidFill>
              </a:rPr>
              <a:t>Hawkins</a:t>
            </a:r>
            <a:endParaRPr lang="en-US" dirty="0">
              <a:solidFill>
                <a:srgbClr val="FFFF00"/>
              </a:solidFill>
            </a:endParaRPr>
          </a:p>
        </p:txBody>
      </p:sp>
      <p:sp>
        <p:nvSpPr>
          <p:cNvPr id="10" name="TextBox 9"/>
          <p:cNvSpPr txBox="1"/>
          <p:nvPr/>
        </p:nvSpPr>
        <p:spPr>
          <a:xfrm>
            <a:off x="7058973" y="5421868"/>
            <a:ext cx="312906" cy="369332"/>
          </a:xfrm>
          <a:prstGeom prst="rect">
            <a:avLst/>
          </a:prstGeom>
          <a:noFill/>
        </p:spPr>
        <p:txBody>
          <a:bodyPr wrap="none" rtlCol="0">
            <a:spAutoFit/>
          </a:bodyPr>
          <a:lstStyle/>
          <a:p>
            <a:r>
              <a:rPr lang="en-US" dirty="0" smtClean="0">
                <a:solidFill>
                  <a:srgbClr val="FFFF00"/>
                </a:solidFill>
              </a:rPr>
              <a:t>?</a:t>
            </a:r>
            <a:endParaRPr lang="en-US" dirty="0">
              <a:solidFill>
                <a:srgbClr val="FFFF00"/>
              </a:solidFill>
            </a:endParaRPr>
          </a:p>
        </p:txBody>
      </p:sp>
      <p:sp>
        <p:nvSpPr>
          <p:cNvPr id="11" name="TextBox 10"/>
          <p:cNvSpPr txBox="1"/>
          <p:nvPr/>
        </p:nvSpPr>
        <p:spPr>
          <a:xfrm>
            <a:off x="6705600" y="3124200"/>
            <a:ext cx="889987" cy="369332"/>
          </a:xfrm>
          <a:prstGeom prst="rect">
            <a:avLst/>
          </a:prstGeom>
          <a:noFill/>
        </p:spPr>
        <p:txBody>
          <a:bodyPr wrap="none" rtlCol="0">
            <a:spAutoFit/>
          </a:bodyPr>
          <a:lstStyle/>
          <a:p>
            <a:r>
              <a:rPr lang="en-US" dirty="0" smtClean="0">
                <a:solidFill>
                  <a:srgbClr val="FFFF00"/>
                </a:solidFill>
              </a:rPr>
              <a:t>Schmit</a:t>
            </a:r>
            <a:endParaRPr lang="en-US" dirty="0">
              <a:solidFill>
                <a:srgbClr val="FFFF00"/>
              </a:solidFill>
            </a:endParaRPr>
          </a:p>
        </p:txBody>
      </p:sp>
    </p:spTree>
    <p:extLst>
      <p:ext uri="{BB962C8B-B14F-4D97-AF65-F5344CB8AC3E}">
        <p14:creationId xmlns:p14="http://schemas.microsoft.com/office/powerpoint/2010/main" val="278985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131A6F-4076-4987-8858-34DB54C7E08D}" type="slidenum">
              <a:rPr lang="en-US" smtClean="0">
                <a:solidFill>
                  <a:srgbClr val="FFFFFF"/>
                </a:solidFill>
              </a:rPr>
              <a:pPr eaLnBrk="1" hangingPunct="1"/>
              <a:t>5</a:t>
            </a:fld>
            <a:endParaRPr lang="en-US" smtClean="0">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very involved during the early GOES-R series development. This includes: formulation studies for both ABI and </a:t>
            </a:r>
            <a:r>
              <a:rPr lang="en-US" sz="2400" dirty="0" smtClean="0"/>
              <a:t>Advanced Baseline Sounder (ABS), </a:t>
            </a:r>
            <a:r>
              <a:rPr lang="en-US" sz="2400" dirty="0" smtClean="0"/>
              <a:t>ABI band selection and </a:t>
            </a:r>
            <a:r>
              <a:rPr lang="en-US" sz="2400" dirty="0" smtClean="0"/>
              <a:t>modification, etc</a:t>
            </a:r>
            <a:r>
              <a:rPr lang="en-US" sz="2400" dirty="0" smtClean="0"/>
              <a:t>.</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a:solidFill>
                  <a:srgbClr val="000000"/>
                </a:solidFill>
              </a:rPr>
              <a:t>Originally ABI was only 8 spectral bands, now it is 16. All ABI bands were modified with input from STAR and it’s 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ABI/ABS Requirements.</a:t>
            </a:r>
          </a:p>
          <a:p>
            <a:pPr eaLnBrk="1" fontAlgn="base" hangingPunct="1">
              <a:spcBef>
                <a:spcPct val="0"/>
              </a:spcBef>
              <a:spcAft>
                <a:spcPct val="0"/>
              </a:spcAft>
            </a:pPr>
            <a:r>
              <a:rPr lang="en-US">
                <a:solidFill>
                  <a:srgbClr val="000000"/>
                </a:solidFill>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129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28600"/>
            <a:ext cx="8229600" cy="1143000"/>
          </a:xfrm>
        </p:spPr>
        <p:txBody>
          <a:bodyPr/>
          <a:lstStyle/>
          <a:p>
            <a:pPr eaLnBrk="1" hangingPunct="1"/>
            <a:r>
              <a:rPr lang="en-US" smtClean="0">
                <a:solidFill>
                  <a:srgbClr val="FFFF00"/>
                </a:solidFill>
              </a:rPr>
              <a:t>Summary</a:t>
            </a:r>
          </a:p>
        </p:txBody>
      </p:sp>
      <p:sp>
        <p:nvSpPr>
          <p:cNvPr id="184323" name="Rectangle 3"/>
          <p:cNvSpPr>
            <a:spLocks noGrp="1" noChangeArrowheads="1"/>
          </p:cNvSpPr>
          <p:nvPr>
            <p:ph type="body" idx="1"/>
          </p:nvPr>
        </p:nvSpPr>
        <p:spPr>
          <a:xfrm>
            <a:off x="457200" y="792163"/>
            <a:ext cx="8458200" cy="4525962"/>
          </a:xfrm>
        </p:spPr>
        <p:txBody>
          <a:bodyPr/>
          <a:lstStyle/>
          <a:p>
            <a:pPr eaLnBrk="1" hangingPunct="1"/>
            <a:r>
              <a:rPr lang="en-US" sz="2800" dirty="0" smtClean="0">
                <a:solidFill>
                  <a:schemeClr val="bg1"/>
                </a:solidFill>
              </a:rPr>
              <a:t>The ABI on GOES-R will improve over the current instrument in many aspects (spatial, temporal, spectral, etc.).</a:t>
            </a:r>
          </a:p>
          <a:p>
            <a:pPr eaLnBrk="1" hangingPunct="1"/>
            <a:endParaRPr lang="en-US" sz="1000" dirty="0" smtClean="0">
              <a:solidFill>
                <a:schemeClr val="bg1"/>
              </a:solidFill>
            </a:endParaRPr>
          </a:p>
          <a:p>
            <a:pPr eaLnBrk="1" hangingPunct="1"/>
            <a:r>
              <a:rPr lang="en-US" sz="28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a:p>
            <a:pPr eaLnBrk="1" hangingPunct="1"/>
            <a:r>
              <a:rPr lang="en-US" sz="2800" dirty="0" smtClean="0">
                <a:solidFill>
                  <a:schemeClr val="bg1"/>
                </a:solidFill>
              </a:rPr>
              <a:t>The ABI builds on previous experience and instruments. </a:t>
            </a:r>
            <a:endParaRPr lang="en-US" sz="2800" dirty="0" smtClean="0">
              <a:solidFill>
                <a:schemeClr val="bg1"/>
              </a:solidFill>
            </a:endParaRPr>
          </a:p>
          <a:p>
            <a:pPr eaLnBrk="1" hangingPunct="1"/>
            <a:r>
              <a:rPr lang="en-US" sz="2800" dirty="0" smtClean="0">
                <a:solidFill>
                  <a:schemeClr val="bg1"/>
                </a:solidFill>
              </a:rPr>
              <a:t>The ABI has already had a long history, even before launch. </a:t>
            </a:r>
          </a:p>
          <a:p>
            <a:pPr eaLnBrk="1" hangingPunct="1"/>
            <a:endParaRPr lang="en-US" sz="1000" dirty="0" smtClean="0">
              <a:solidFill>
                <a:schemeClr val="bg1"/>
              </a:solidFill>
            </a:endParaRPr>
          </a:p>
          <a:p>
            <a:pPr eaLnBrk="1" hangingPunct="1"/>
            <a:r>
              <a:rPr lang="en-US" sz="2800" dirty="0" smtClean="0">
                <a:solidFill>
                  <a:schemeClr val="bg1"/>
                </a:solidFill>
              </a:rPr>
              <a:t>Contact information: tim.j.schmit@noaa.gov</a:t>
            </a: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50</a:t>
            </a:fld>
            <a:endParaRPr lang="en-US" dirty="0" smtClean="0">
              <a:solidFill>
                <a:srgbClr val="000000"/>
              </a:solidFill>
            </a:endParaRPr>
          </a:p>
        </p:txBody>
      </p:sp>
    </p:spTree>
    <p:extLst>
      <p:ext uri="{BB962C8B-B14F-4D97-AF65-F5344CB8AC3E}">
        <p14:creationId xmlns:p14="http://schemas.microsoft.com/office/powerpoint/2010/main" val="262064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51</a:t>
            </a:fld>
            <a:endParaRPr lang="en-US" smtClean="0">
              <a:solidFill>
                <a:srgbClr val="000000"/>
              </a:solidFill>
            </a:endParaRPr>
          </a:p>
        </p:txBody>
      </p:sp>
      <p:sp>
        <p:nvSpPr>
          <p:cNvPr id="185347" name="Rectangle 2"/>
          <p:cNvSpPr>
            <a:spLocks noGrp="1" noChangeArrowheads="1"/>
          </p:cNvSpPr>
          <p:nvPr>
            <p:ph type="title"/>
          </p:nvPr>
        </p:nvSpPr>
        <p:spPr>
          <a:xfrm>
            <a:off x="457200" y="4572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1143000"/>
            <a:ext cx="8229600" cy="4525963"/>
          </a:xfrm>
        </p:spPr>
        <p:txBody>
          <a:bodyPr/>
          <a:lstStyle/>
          <a:p>
            <a:pPr>
              <a:lnSpc>
                <a:spcPct val="80000"/>
              </a:lnSpc>
            </a:pPr>
            <a:endParaRPr lang="en-US" sz="2400" smtClean="0">
              <a:solidFill>
                <a:schemeClr val="bg1"/>
              </a:solidFill>
            </a:endParaRPr>
          </a:p>
          <a:p>
            <a:pPr>
              <a:lnSpc>
                <a:spcPct val="80000"/>
              </a:lnSpc>
            </a:pPr>
            <a:r>
              <a:rPr lang="en-US" sz="2400" smtClean="0">
                <a:solidFill>
                  <a:schemeClr val="bg1"/>
                </a:solidFill>
              </a:rPr>
              <a:t>The authors would like to thank the entire GOES and GOES-R teams; both within the government, industry and academia.</a:t>
            </a:r>
          </a:p>
          <a:p>
            <a:pPr>
              <a:lnSpc>
                <a:spcPct val="80000"/>
              </a:lnSpc>
            </a:pPr>
            <a:endParaRPr lang="en-US" sz="1000" smtClean="0">
              <a:solidFill>
                <a:schemeClr val="bg1"/>
              </a:solidFill>
            </a:endParaRPr>
          </a:p>
          <a:p>
            <a:pPr>
              <a:lnSpc>
                <a:spcPct val="80000"/>
              </a:lnSpc>
            </a:pPr>
            <a:r>
              <a:rPr lang="en-US" sz="240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49" name="Picture 5" descr="cube_imag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41719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6" descr="new_GOESR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815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111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Web page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52</a:t>
            </a:fld>
            <a:endParaRPr lang="en-US" dirty="0" smtClean="0">
              <a:solidFill>
                <a:srgbClr val="000000"/>
              </a:solidFill>
            </a:endParaRPr>
          </a:p>
        </p:txBody>
      </p:sp>
      <p:sp>
        <p:nvSpPr>
          <p:cNvPr id="2" name="Content Placeholder 1"/>
          <p:cNvSpPr>
            <a:spLocks noGrp="1"/>
          </p:cNvSpPr>
          <p:nvPr>
            <p:ph idx="1"/>
          </p:nvPr>
        </p:nvSpPr>
        <p:spPr>
          <a:xfrm>
            <a:off x="457200" y="762000"/>
            <a:ext cx="8229600" cy="4525963"/>
          </a:xfrm>
        </p:spPr>
        <p:txBody>
          <a:bodyPr/>
          <a:lstStyle/>
          <a:p>
            <a:r>
              <a:rPr lang="en-US" dirty="0" smtClean="0">
                <a:solidFill>
                  <a:schemeClr val="bg1"/>
                </a:solidFill>
              </a:rPr>
              <a:t>www.goes-r.gov</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47800"/>
            <a:ext cx="6111763" cy="5268069"/>
          </a:xfrm>
          <a:prstGeom prst="rect">
            <a:avLst/>
          </a:prstGeom>
        </p:spPr>
      </p:pic>
    </p:spTree>
    <p:extLst>
      <p:ext uri="{BB962C8B-B14F-4D97-AF65-F5344CB8AC3E}">
        <p14:creationId xmlns:p14="http://schemas.microsoft.com/office/powerpoint/2010/main" val="1925492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Links</a:t>
            </a:r>
          </a:p>
        </p:txBody>
      </p:sp>
      <p:sp>
        <p:nvSpPr>
          <p:cNvPr id="184323" name="Rectangle 3"/>
          <p:cNvSpPr>
            <a:spLocks noGrp="1" noChangeArrowheads="1"/>
          </p:cNvSpPr>
          <p:nvPr>
            <p:ph type="body" idx="1"/>
          </p:nvPr>
        </p:nvSpPr>
        <p:spPr>
          <a:xfrm>
            <a:off x="304800" y="1066800"/>
            <a:ext cx="86868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http://www.meted.ucar.edu/index.htm</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http://cimss.ssec.wisc.edu/goes_r/proving-ground/nssl_abi/nssl_abi_rt.html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http://www.ssec.wisc.edu/data/geo/</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http://cimss.ssec.wisc.edu/goes/srsor/GOES-14_SRSOR.html</a:t>
            </a: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53</a:t>
            </a:fld>
            <a:endParaRPr lang="en-US" smtClean="0">
              <a:solidFill>
                <a:srgbClr val="000000"/>
              </a:solidFill>
            </a:endParaRPr>
          </a:p>
        </p:txBody>
      </p:sp>
    </p:spTree>
    <p:extLst>
      <p:ext uri="{BB962C8B-B14F-4D97-AF65-F5344CB8AC3E}">
        <p14:creationId xmlns:p14="http://schemas.microsoft.com/office/powerpoint/2010/main" val="38311084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14008080"/>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53110252"/>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3884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734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a:solidFill>
                  <a:srgbClr val="FFFF00"/>
                </a:solidFill>
                <a:latin typeface="Times New Roman" pitchFamily="18" charset="0"/>
              </a:rPr>
              <a:t>ABI - 8 </a:t>
            </a:r>
            <a:endParaRPr lang="en-US" sz="2400">
              <a:solidFill>
                <a:srgbClr val="FFFF00"/>
              </a:solidFill>
              <a:latin typeface="Times New Roman" pitchFamily="18" charset="0"/>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u="sng">
                <a:solidFill>
                  <a:srgbClr val="FFFFFF"/>
                </a:solidFill>
                <a:latin typeface="Times New Roman" pitchFamily="18" charset="0"/>
              </a:rPr>
              <a:t>#</a:t>
            </a:r>
            <a:r>
              <a:rPr lang="en-US">
                <a:solidFill>
                  <a:srgbClr val="FFFFFF"/>
                </a:solidFill>
                <a:latin typeface="Times New Roman" pitchFamily="18" charset="0"/>
              </a:rPr>
              <a:t>        </a:t>
            </a:r>
            <a:r>
              <a:rPr lang="en-US" u="sng">
                <a:solidFill>
                  <a:srgbClr val="FFFFFF"/>
                </a:solidFill>
                <a:latin typeface="Times New Roman" pitchFamily="18" charset="0"/>
              </a:rPr>
              <a:t>Wavelengths		Description</a:t>
            </a:r>
            <a:r>
              <a:rPr lang="en-US">
                <a:solidFill>
                  <a:srgbClr val="FFFFFF"/>
                </a:solidFill>
                <a:latin typeface="Times New Roman" pitchFamily="18" charset="0"/>
              </a:rPr>
              <a:t>	</a:t>
            </a:r>
            <a:r>
              <a:rPr lang="en-US" u="sng">
                <a:solidFill>
                  <a:srgbClr val="FFFFFF"/>
                </a:solidFill>
                <a:latin typeface="Times New Roman" pitchFamily="18" charset="0"/>
              </a:rPr>
              <a:t>Primary Use</a:t>
            </a:r>
            <a:r>
              <a:rPr lang="en-US" sz="2400">
                <a:solidFill>
                  <a:srgbClr val="FFFFFF"/>
                </a:solidFill>
                <a:latin typeface="Times New Roman" pitchFamily="18" charset="0"/>
              </a:rPr>
              <a:t>  </a:t>
            </a:r>
          </a:p>
          <a:p>
            <a:pPr fontAlgn="base">
              <a:spcBef>
                <a:spcPct val="0"/>
              </a:spcBef>
              <a:spcAft>
                <a:spcPct val="0"/>
              </a:spcAft>
            </a:pPr>
            <a:r>
              <a:rPr lang="en-US" sz="2400">
                <a:solidFill>
                  <a:srgbClr val="FFFFFF"/>
                </a:solidFill>
                <a:latin typeface="Times New Roman" pitchFamily="18" charset="0"/>
              </a:rPr>
              <a:t>   </a:t>
            </a:r>
            <a:r>
              <a:rPr lang="en-US" sz="1600">
                <a:solidFill>
                  <a:srgbClr val="FFFFFF"/>
                </a:solidFill>
                <a:latin typeface="Times New Roman" pitchFamily="18" charset="0"/>
              </a:rPr>
              <a:t>Range  (</a:t>
            </a:r>
            <a:r>
              <a:rPr lang="en-US" sz="1600">
                <a:solidFill>
                  <a:srgbClr val="FFFFFF"/>
                </a:solidFill>
                <a:latin typeface="Times New Roman" pitchFamily="18" charset="0"/>
                <a:sym typeface="Symbol" pitchFamily="18" charset="2"/>
              </a:rPr>
              <a:t></a:t>
            </a:r>
            <a:r>
              <a:rPr lang="en-US" sz="1600">
                <a:solidFill>
                  <a:srgbClr val="FFFFFF"/>
                </a:solidFill>
                <a:latin typeface="Times New Roman" pitchFamily="18" charset="0"/>
              </a:rPr>
              <a:t>m)        Center</a:t>
            </a:r>
            <a:r>
              <a:rPr lang="en-US" sz="2400">
                <a:solidFill>
                  <a:srgbClr val="000000"/>
                </a:solidFill>
                <a:latin typeface="Times New Roman" pitchFamily="18" charset="0"/>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FFFF00"/>
                </a:solidFill>
              </a:rPr>
              <a:t>ABI – circa 1999</a:t>
            </a:r>
          </a:p>
          <a:p>
            <a:pPr eaLnBrk="1" fontAlgn="base" hangingPunct="1">
              <a:spcBef>
                <a:spcPct val="0"/>
              </a:spcBef>
              <a:spcAft>
                <a:spcPct val="0"/>
              </a:spcAft>
            </a:pPr>
            <a:r>
              <a:rPr lang="en-US" sz="360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EED7D-1667-4518-B8C4-DE0B2BDB6C08}" type="slidenum">
              <a:rPr lang="en-US" smtClean="0">
                <a:solidFill>
                  <a:srgbClr val="000000"/>
                </a:solidFill>
              </a:rPr>
              <a:pPr eaLnBrk="1" hangingPunct="1"/>
              <a:t>6</a:t>
            </a:fld>
            <a:endParaRPr lang="en-US" smtClean="0">
              <a:solidFill>
                <a:srgbClr val="000000"/>
              </a:solidFill>
            </a:endParaRPr>
          </a:p>
        </p:txBody>
      </p:sp>
      <p:sp>
        <p:nvSpPr>
          <p:cNvPr id="7" name="Text Box 6"/>
          <p:cNvSpPr txBox="1">
            <a:spLocks noChangeArrowheads="1"/>
          </p:cNvSpPr>
          <p:nvPr/>
        </p:nvSpPr>
        <p:spPr bwMode="auto">
          <a:xfrm>
            <a:off x="6553200" y="537664"/>
            <a:ext cx="22256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Based on a NWS 1999 requirements document</a:t>
            </a:r>
          </a:p>
        </p:txBody>
      </p:sp>
    </p:spTree>
    <p:extLst>
      <p:ext uri="{BB962C8B-B14F-4D97-AF65-F5344CB8AC3E}">
        <p14:creationId xmlns:p14="http://schemas.microsoft.com/office/powerpoint/2010/main" val="2119149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a:solidFill>
                  <a:srgbClr val="FFFF00"/>
                </a:solidFill>
                <a:latin typeface="Times New Roman" pitchFamily="18" charset="0"/>
              </a:rPr>
              <a:t>Proposed ABI (8 or 12) channels</a:t>
            </a:r>
            <a:endParaRPr lang="en-US" sz="2400" b="1">
              <a:solidFill>
                <a:srgbClr val="FFFF00"/>
              </a:solidFill>
              <a:latin typeface="Times New Roman" pitchFamily="18" charset="0"/>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            </a:t>
            </a:r>
            <a:r>
              <a:rPr lang="en-US" u="sng">
                <a:solidFill>
                  <a:srgbClr val="000000"/>
                </a:solidFill>
                <a:latin typeface="Times New Roman" pitchFamily="18" charset="0"/>
              </a:rPr>
              <a:t>Wavelengths	Description</a:t>
            </a:r>
            <a:r>
              <a:rPr lang="en-US">
                <a:solidFill>
                  <a:srgbClr val="000000"/>
                </a:solidFill>
                <a:latin typeface="Times New Roman" pitchFamily="18" charset="0"/>
              </a:rPr>
              <a:t>	   </a:t>
            </a:r>
            <a:r>
              <a:rPr lang="en-US" u="sng">
                <a:solidFill>
                  <a:srgbClr val="000000"/>
                </a:solidFill>
                <a:latin typeface="Times New Roman" pitchFamily="18" charset="0"/>
              </a:rPr>
              <a:t>Primary Use</a:t>
            </a:r>
            <a:r>
              <a:rPr lang="en-US" sz="2400">
                <a:solidFill>
                  <a:srgbClr val="000000"/>
                </a:solidFill>
                <a:latin typeface="Times New Roman" pitchFamily="18" charset="0"/>
              </a:rPr>
              <a:t>  </a:t>
            </a:r>
          </a:p>
          <a:p>
            <a:pPr fontAlgn="base">
              <a:spcBef>
                <a:spcPct val="0"/>
              </a:spcBef>
              <a:spcAft>
                <a:spcPct val="0"/>
              </a:spcAft>
            </a:pPr>
            <a:r>
              <a:rPr lang="en-US" sz="2400">
                <a:solidFill>
                  <a:srgbClr val="000000"/>
                </a:solidFill>
                <a:latin typeface="Times New Roman" pitchFamily="18" charset="0"/>
              </a:rPr>
              <a:t>     </a:t>
            </a:r>
            <a:r>
              <a:rPr lang="en-US" sz="1600">
                <a:solidFill>
                  <a:srgbClr val="000000"/>
                </a:solidFill>
                <a:latin typeface="Times New Roman" pitchFamily="18" charset="0"/>
              </a:rPr>
              <a:t>Range   (</a:t>
            </a:r>
            <a:r>
              <a:rPr lang="en-US" sz="1600">
                <a:solidFill>
                  <a:srgbClr val="000000"/>
                </a:solidFill>
                <a:latin typeface="Times New Roman" pitchFamily="18" charset="0"/>
                <a:sym typeface="Symbol" pitchFamily="18" charset="2"/>
              </a:rPr>
              <a:t></a:t>
            </a:r>
            <a:r>
              <a:rPr lang="en-US" sz="1600">
                <a:solidFill>
                  <a:srgbClr val="000000"/>
                </a:solidFill>
                <a:latin typeface="Times New Roman" pitchFamily="18" charset="0"/>
              </a:rPr>
              <a:t>m)        Center</a:t>
            </a:r>
            <a:r>
              <a:rPr lang="en-US" sz="2400">
                <a:solidFill>
                  <a:srgbClr val="000000"/>
                </a:solidFill>
                <a:latin typeface="Times New Roman" pitchFamily="18" charset="0"/>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a:t>
            </a:r>
            <a:r>
              <a:rPr lang="en-US" sz="2400">
                <a:solidFill>
                  <a:srgbClr val="000000"/>
                </a:solidFill>
                <a:latin typeface="Times New Roman" pitchFamily="18" charset="0"/>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D8438D-2C24-4FCA-97DD-C7639F61E044}" type="slidenum">
              <a:rPr lang="en-US" smtClean="0">
                <a:solidFill>
                  <a:srgbClr val="000000"/>
                </a:solidFill>
              </a:rPr>
              <a:pPr eaLnBrk="1" hangingPunct="1"/>
              <a:t>7</a:t>
            </a:fld>
            <a:endParaRPr lang="en-US" smtClean="0">
              <a:solidFill>
                <a:srgbClr val="000000"/>
              </a:solidFill>
            </a:endParaRPr>
          </a:p>
        </p:txBody>
      </p:sp>
    </p:spTree>
    <p:extLst>
      <p:ext uri="{BB962C8B-B14F-4D97-AF65-F5344CB8AC3E}">
        <p14:creationId xmlns:p14="http://schemas.microsoft.com/office/powerpoint/2010/main" val="19706057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i="1">
                <a:solidFill>
                  <a:srgbClr val="000000"/>
                </a:solidFill>
                <a:latin typeface="Times New Roman" pitchFamily="18" charset="0"/>
              </a:rPr>
              <a:t>IR channels on the current </a:t>
            </a:r>
            <a:r>
              <a:rPr lang="en-US" sz="2000" b="1" i="1">
                <a:solidFill>
                  <a:srgbClr val="FF3300"/>
                </a:solidFill>
                <a:latin typeface="Times New Roman" pitchFamily="18" charset="0"/>
              </a:rPr>
              <a:t>GOES</a:t>
            </a:r>
            <a:r>
              <a:rPr lang="en-US" sz="2000" b="1" i="1">
                <a:solidFill>
                  <a:srgbClr val="000000"/>
                </a:solidFill>
                <a:latin typeface="Times New Roman" pitchFamily="18" charset="0"/>
              </a:rPr>
              <a:t> and the proposed </a:t>
            </a:r>
            <a:r>
              <a:rPr lang="en-US" sz="2000" b="1" i="1">
                <a:solidFill>
                  <a:srgbClr val="339933"/>
                </a:solidFill>
                <a:latin typeface="Times New Roman" pitchFamily="18" charset="0"/>
              </a:rPr>
              <a:t>ABI</a:t>
            </a:r>
            <a:endParaRPr lang="en-US" sz="2000">
              <a:solidFill>
                <a:srgbClr val="000000"/>
              </a:solidFill>
              <a:latin typeface="Times New Roman" pitchFamily="18" charset="0"/>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UW-Madison/CIMSS</a:t>
            </a:r>
            <a:endParaRPr lang="en-US" sz="800">
              <a:solidFill>
                <a:srgbClr val="000000"/>
              </a:solidFill>
              <a:latin typeface="Times New Roman" pitchFamily="18" charset="0"/>
            </a:endParaRPr>
          </a:p>
        </p:txBody>
      </p:sp>
      <p:sp>
        <p:nvSpPr>
          <p:cNvPr id="139269" name="Text Box 6"/>
          <p:cNvSpPr txBox="1">
            <a:spLocks noChangeArrowheads="1"/>
          </p:cNvSpPr>
          <p:nvPr/>
        </p:nvSpPr>
        <p:spPr bwMode="auto">
          <a:xfrm>
            <a:off x="6781800" y="4343400"/>
            <a:ext cx="22256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Based on a NWS 1999 requirements document</a:t>
            </a: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8A6E9A-F151-4A15-9786-2ED1540A57D2}" type="slidenum">
              <a:rPr lang="en-US" smtClean="0">
                <a:solidFill>
                  <a:srgbClr val="000000"/>
                </a:solidFill>
              </a:rPr>
              <a:pPr eaLnBrk="1" hangingPunct="1"/>
              <a:t>8</a:t>
            </a:fld>
            <a:endParaRPr lang="en-US" smtClean="0">
              <a:solidFill>
                <a:srgbClr val="000000"/>
              </a:solidFill>
            </a:endParaRPr>
          </a:p>
        </p:txBody>
      </p:sp>
    </p:spTree>
    <p:extLst>
      <p:ext uri="{BB962C8B-B14F-4D97-AF65-F5344CB8AC3E}">
        <p14:creationId xmlns:p14="http://schemas.microsoft.com/office/powerpoint/2010/main" val="171078141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30" name="Document" r:id="rId4" imgW="5660425" imgH="3006741" progId="Word.Document.8">
                  <p:embed/>
                </p:oleObj>
              </mc:Choice>
              <mc:Fallback>
                <p:oleObj name="Document" r:id="rId4" imgW="5660425" imgH="300674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FF"/>
                </a:solidFill>
                <a:latin typeface="Times New Roman" pitchFamily="18" charset="0"/>
              </a:rPr>
              <a:t>ABI Bands (proposed 18)</a:t>
            </a:r>
            <a:endParaRPr lang="en-US" sz="2400">
              <a:solidFill>
                <a:srgbClr val="FFFFFF"/>
              </a:solidFill>
              <a:latin typeface="Times New Roman" pitchFamily="18" charset="0"/>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818DE-190C-4A94-82C1-9C3D95098E06}" type="slidenum">
              <a:rPr lang="en-US" smtClean="0">
                <a:solidFill>
                  <a:srgbClr val="000000"/>
                </a:solidFill>
              </a:rPr>
              <a:pPr eaLnBrk="1" hangingPunct="1"/>
              <a:t>9</a:t>
            </a:fld>
            <a:endParaRPr lang="en-US" smtClean="0">
              <a:solidFill>
                <a:srgbClr val="000000"/>
              </a:solidFill>
            </a:endParaRPr>
          </a:p>
        </p:txBody>
      </p:sp>
    </p:spTree>
    <p:extLst>
      <p:ext uri="{BB962C8B-B14F-4D97-AF65-F5344CB8AC3E}">
        <p14:creationId xmlns:p14="http://schemas.microsoft.com/office/powerpoint/2010/main" val="235473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OESRNOAADOCbg">
  <a:themeElements>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ESRNOAADOC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OESRNOAADOC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ESRNOAADOC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ESRNOAADOC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ESRNOAADOC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ESRNOAADOC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ESRNOAADOC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ESRNOAADOC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ESRNOAADOC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ESRNOAADOC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ESRNOAADOC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ESRNOAADOC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ESRNOAADOC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45</TotalTime>
  <Words>4027</Words>
  <Application>Microsoft Office PowerPoint</Application>
  <PresentationFormat>On-screen Show (4:3)</PresentationFormat>
  <Paragraphs>723</Paragraphs>
  <Slides>55</Slides>
  <Notes>37</Notes>
  <HiddenSlides>6</HiddenSlides>
  <MMClips>1</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55</vt:i4>
      </vt:variant>
    </vt:vector>
  </HeadingPairs>
  <TitlesOfParts>
    <vt:vector size="70" baseType="lpstr">
      <vt:lpstr>Default Design</vt:lpstr>
      <vt:lpstr>3_Default Design</vt:lpstr>
      <vt:lpstr>STAR External Review</vt:lpstr>
      <vt:lpstr>2_Default Design</vt:lpstr>
      <vt:lpstr>GOESRNOAADOCbg</vt:lpstr>
      <vt:lpstr>5_Default Design</vt:lpstr>
      <vt:lpstr>1_Default Design</vt:lpstr>
      <vt:lpstr>11_Default Design</vt:lpstr>
      <vt:lpstr>10_Default Design</vt:lpstr>
      <vt:lpstr>1_Office Theme</vt:lpstr>
      <vt:lpstr>Blank Presentation</vt:lpstr>
      <vt:lpstr>4_Default Design</vt:lpstr>
      <vt:lpstr>2_Office Theme</vt:lpstr>
      <vt:lpstr>Microsoft Word Document</vt:lpstr>
      <vt:lpstr>Paint Shop Pro Image</vt:lpstr>
      <vt:lpstr>PowerPoint Presentation</vt:lpstr>
      <vt:lpstr>Co-authors:  James J. Gurka, Mathew M. Gunshor, W. P. Menzel, J. Phillips </vt:lpstr>
      <vt:lpstr>Outline</vt:lpstr>
      <vt:lpstr>GOES History</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ATS-III November 18, 1967</vt:lpstr>
      <vt:lpstr>PowerPoint Presentation</vt:lpstr>
      <vt:lpstr>PowerPoint Presentation</vt:lpstr>
      <vt:lpstr>PowerPoint Presentation</vt:lpstr>
      <vt:lpstr>PowerPoint Presentation</vt:lpstr>
      <vt:lpstr>PowerPoint Presentation</vt:lpstr>
      <vt:lpstr>Other considerations</vt:lpstr>
      <vt:lpstr>ABI bands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bands 7-16</vt:lpstr>
      <vt:lpstr>PowerPoint Presentation</vt:lpstr>
      <vt:lpstr>PowerPoint Presentation</vt:lpstr>
      <vt:lpstr>PowerPoint Presentation</vt:lpstr>
      <vt:lpstr>PowerPoint Presentation</vt:lpstr>
      <vt:lpstr>PowerPoint Presentation</vt:lpstr>
      <vt:lpstr>PowerPoint Presentation</vt:lpstr>
      <vt:lpstr>ABI -- 8.5 m Based on MODIS used with ABI window channels to separate water from ice clouds</vt:lpstr>
      <vt:lpstr>PowerPoint Presentation</vt:lpstr>
      <vt:lpstr>PowerPoint Presentation</vt:lpstr>
      <vt:lpstr>PowerPoint Presentation</vt:lpstr>
      <vt:lpstr>PowerPoint Presentation</vt:lpstr>
      <vt:lpstr>GOES-R ABI Weighting Functions</vt:lpstr>
      <vt:lpstr>ABI Band “Champions”</vt:lpstr>
      <vt:lpstr>Ackerman memo (1989)</vt:lpstr>
      <vt:lpstr>GOES Fly-out Schedule</vt:lpstr>
      <vt:lpstr>The Advanced Baseline Imager:</vt:lpstr>
      <vt:lpstr>Approximate spectral and spatial resolutions of US GOES Imagers</vt:lpstr>
      <vt:lpstr>Imager Coverage in ~30 minutes </vt:lpstr>
      <vt:lpstr>GOES-R like intervals</vt:lpstr>
      <vt:lpstr>GOES Outages -- approximate hours/year</vt:lpstr>
      <vt:lpstr>PowerPoint Presentation</vt:lpstr>
      <vt:lpstr>GOES-R main instruments</vt:lpstr>
      <vt:lpstr>GOES-R Series Overview</vt:lpstr>
      <vt:lpstr>GOES-R</vt:lpstr>
      <vt:lpstr>Summary</vt:lpstr>
      <vt:lpstr>Acknowledgements</vt:lpstr>
      <vt:lpstr>Web page</vt:lpstr>
      <vt:lpstr>Links</vt:lpstr>
      <vt:lpstr>GOES-R ABI Products</vt:lpstr>
      <vt:lpstr>Pseudo-Natural Color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7</cp:revision>
  <dcterms:created xsi:type="dcterms:W3CDTF">2012-12-14T21:18:24Z</dcterms:created>
  <dcterms:modified xsi:type="dcterms:W3CDTF">2012-12-14T22:04:01Z</dcterms:modified>
</cp:coreProperties>
</file>