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</p:sldMasterIdLst>
  <p:notesMasterIdLst>
    <p:notesMasterId r:id="rId46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96" r:id="rId13"/>
    <p:sldId id="297" r:id="rId14"/>
    <p:sldId id="298" r:id="rId15"/>
    <p:sldId id="266" r:id="rId16"/>
    <p:sldId id="267" r:id="rId17"/>
    <p:sldId id="268" r:id="rId18"/>
    <p:sldId id="269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77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9025C-6BD3-43FB-8F95-A41620FE00F0}" type="datetimeFigureOut">
              <a:rPr lang="en-US" smtClean="0"/>
              <a:t>12/14/2012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36192-E97C-48BD-B76C-92AFEFEA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97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0EA742-8853-428F-AA29-921B9974E6EB}" type="slidenum">
              <a:rPr lang="en-US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2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069F9C-CF58-44DC-A848-DEDFE9756E92}" type="slidenum">
              <a:rPr lang="en-US">
                <a:solidFill>
                  <a:prstClr val="black"/>
                </a:solidFill>
              </a:rPr>
              <a:pPr eaLnBrk="1" hangingPunct="1"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0.40 inches = 4km; 0.80 inches = 8km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MSI is Multi-Spectral Imaging Mode (dashed boxes)</a:t>
            </a:r>
          </a:p>
          <a:p>
            <a:pPr eaLnBrk="1" hangingPunct="1"/>
            <a:r>
              <a:rPr lang="en-US" smtClean="0">
                <a:latin typeface="Arial" pitchFamily="34" charset="0"/>
              </a:rPr>
              <a:t>This does not show other improvements: SNR, MTF, bit-depth, navigation, coverage rates, etc.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34FF79-E925-4904-866E-9F1016C317F1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57" tIns="45028" rIns="90057" bIns="45028"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4717A-8810-45BF-BAC0-876F5836F1D0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38A95-408F-47ED-AADE-D088C40A47A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CONUS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9DAB93-50B9-4B61-8FCF-26F0BA163705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</p:spPr>
        <p:txBody>
          <a:bodyPr/>
          <a:lstStyle/>
          <a:p>
            <a:r>
              <a:rPr lang="en-US"/>
              <a:t>Approx. size of meso-scale showing “Franklin”.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 SSEC.  More info: http://cimss.ssec.wisc.edu/goes/srsor/GOES-14_SRSOR.html</a:t>
            </a:r>
          </a:p>
          <a:p>
            <a:r>
              <a:rPr lang="en-US" dirty="0" smtClean="0"/>
              <a:t>Loops</a:t>
            </a:r>
            <a:r>
              <a:rPr lang="en-US" baseline="0" dirty="0" smtClean="0"/>
              <a:t> by T. Schmit, NOAA NESDIS.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CB6D9-DF6E-459F-B204-8A2191F9FD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1241F02-44AD-48D1-A053-C88AFCDFF7C5}" type="slidenum">
              <a:rPr lang="en-US">
                <a:solidFill>
                  <a:prstClr val="black"/>
                </a:solidFill>
              </a:rPr>
              <a:pPr eaLnBrk="1" hangingPunct="1"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0C0F2F-B1AD-4A5C-991C-563D284BC289}" type="slidenum">
              <a:rPr lang="en-US">
                <a:solidFill>
                  <a:prstClr val="black"/>
                </a:solidFill>
              </a:rPr>
              <a:pPr eaLnBrk="1" hangingPunct="1"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C696C1-070B-4C5B-8606-647897691083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</a:rPr>
              <a:t>Schmit, T. J., M. M. </a:t>
            </a:r>
            <a:r>
              <a:rPr lang="en-US" dirty="0" err="1" smtClean="0">
                <a:latin typeface="Arial" pitchFamily="34" charset="0"/>
              </a:rPr>
              <a:t>Gunshor</a:t>
            </a:r>
            <a:r>
              <a:rPr lang="en-US" dirty="0" smtClean="0">
                <a:latin typeface="Arial" pitchFamily="34" charset="0"/>
              </a:rPr>
              <a:t>, W. P. </a:t>
            </a:r>
            <a:r>
              <a:rPr lang="en-US" dirty="0" err="1" smtClean="0">
                <a:latin typeface="Arial" pitchFamily="34" charset="0"/>
              </a:rPr>
              <a:t>Menzel</a:t>
            </a:r>
            <a:r>
              <a:rPr lang="en-US" dirty="0" smtClean="0">
                <a:latin typeface="Arial" pitchFamily="34" charset="0"/>
              </a:rPr>
              <a:t>, J. J. </a:t>
            </a:r>
            <a:r>
              <a:rPr lang="en-US" dirty="0" err="1" smtClean="0">
                <a:latin typeface="Arial" pitchFamily="34" charset="0"/>
              </a:rPr>
              <a:t>Gurka</a:t>
            </a:r>
            <a:r>
              <a:rPr lang="en-US" dirty="0" smtClean="0">
                <a:latin typeface="Arial" pitchFamily="34" charset="0"/>
              </a:rPr>
              <a:t>, J. Li, and A. S. Bachmeier, 2005: Introducing the next-generation Advanced Baseline Imager on GOES-R. </a:t>
            </a:r>
            <a:r>
              <a:rPr lang="en-US" i="1" dirty="0" smtClean="0">
                <a:latin typeface="Arial" pitchFamily="34" charset="0"/>
              </a:rPr>
              <a:t>Bull. Amer. Meteor. Soc</a:t>
            </a:r>
            <a:r>
              <a:rPr lang="en-US" dirty="0" smtClean="0">
                <a:latin typeface="Arial" pitchFamily="34" charset="0"/>
              </a:rPr>
              <a:t>., </a:t>
            </a:r>
            <a:r>
              <a:rPr lang="en-US" b="1" dirty="0" smtClean="0">
                <a:latin typeface="Arial" pitchFamily="34" charset="0"/>
              </a:rPr>
              <a:t>86</a:t>
            </a:r>
            <a:r>
              <a:rPr lang="en-US" dirty="0" smtClean="0">
                <a:latin typeface="Arial" pitchFamily="34" charset="0"/>
              </a:rPr>
              <a:t>, 1079-1096.</a:t>
            </a:r>
          </a:p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16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1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4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68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F8FA5-9CD9-46AB-8B3A-532E9BF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8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C7318-C953-47CE-ACC2-8DBCF5848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9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93A58-04C7-4787-8A90-EAE09B96BB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7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4191F-EEAE-4959-80D7-666223C701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F7A18-68AE-4D40-AC90-E7B730C7CF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22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876B1-840B-4A8E-9A43-9316429B95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04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44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BD62C-3591-4A13-8A9E-8C4959DE8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0763D1-3125-4F28-97CB-3E0293C8C5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01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597E6-86F0-4869-BB05-64EDDC7D0D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42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29457-CC0D-4356-828F-D1A047B93C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6456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D0FF2-CEC7-438C-B215-5BC9B077C7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6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E02C1-BEF9-45FF-91FC-1BDD38B64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157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&lt;Soundings&gt; AWG Annual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C753B-70EA-43BF-845F-AC999291E5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56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22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3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4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53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0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49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79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4174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48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906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695700"/>
            <a:ext cx="411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990600"/>
            <a:ext cx="4114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7818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18A2ED-550B-4CCD-8C84-F04FEAC8683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1"/>
          </p:nvPr>
        </p:nvSpPr>
        <p:spPr>
          <a:xfrm>
            <a:off x="35814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04800" y="6400800"/>
            <a:ext cx="16002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10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3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5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24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8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4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42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7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ea typeface="MS PGothic" pitchFamily="34" charset="-128"/>
              </a:rPr>
              <a:t>&lt;Soundings&gt; AWG Annual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solidFill>
                  <a:srgbClr val="FFFF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AD9818-76FB-4E74-B1E4-C74B5F40B174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063DE8">
                  <a:gamma/>
                  <a:tint val="70196"/>
                  <a:invGamma/>
                </a:srgbClr>
              </a:gs>
              <a:gs pos="100000">
                <a:srgbClr val="063DE8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 b="1">
              <a:solidFill>
                <a:srgbClr val="FFFF00"/>
              </a:solidFill>
              <a:ea typeface="MS PGothic" pitchFamily="34" charset="-128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33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MS PGothic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MS PGothic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/>
        <a:buChar char="l"/>
        <a:defRPr sz="2000">
          <a:solidFill>
            <a:srgbClr val="F8F8F8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12/14/2012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0386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13" Type="http://schemas.openxmlformats.org/officeDocument/2006/relationships/image" Target="../media/image59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12" Type="http://schemas.openxmlformats.org/officeDocument/2006/relationships/image" Target="../media/image58.jpg"/><Relationship Id="rId17" Type="http://schemas.openxmlformats.org/officeDocument/2006/relationships/image" Target="../media/image63.jpg"/><Relationship Id="rId2" Type="http://schemas.openxmlformats.org/officeDocument/2006/relationships/image" Target="../media/image48.jpg"/><Relationship Id="rId16" Type="http://schemas.openxmlformats.org/officeDocument/2006/relationships/image" Target="../media/image6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11" Type="http://schemas.openxmlformats.org/officeDocument/2006/relationships/image" Target="../media/image57.jpg"/><Relationship Id="rId5" Type="http://schemas.openxmlformats.org/officeDocument/2006/relationships/image" Target="../media/image51.jpg"/><Relationship Id="rId15" Type="http://schemas.openxmlformats.org/officeDocument/2006/relationships/image" Target="../media/image61.jpg"/><Relationship Id="rId10" Type="http://schemas.openxmlformats.org/officeDocument/2006/relationships/image" Target="../media/image56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Relationship Id="rId1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hyperlink" Target="http://cimss.ssec.wisc.edu/goes/srsor/GOES-14_SRSOR.html" TargetMode="Externa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84237" y="838200"/>
            <a:ext cx="787876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Operational uses of the ABI (Advanced Baseline Imager) on the GOES-R series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3048000"/>
            <a:ext cx="8534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NOAA/NESDIS/Satellite Applications and Research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  Advanced 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Mathew M.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Gunshor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Kaba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Bah, James J.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Gurka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Jason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Otkin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6119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124200" y="5628382"/>
            <a:ext cx="3657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Future </a:t>
            </a:r>
            <a:r>
              <a:rPr lang="en-US" sz="1600" i="1" dirty="0" smtClean="0">
                <a:solidFill>
                  <a:srgbClr val="FFFFFF"/>
                </a:solidFill>
              </a:rPr>
              <a:t>Satellite Symposium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Austin</a:t>
            </a:r>
            <a:r>
              <a:rPr lang="en-US" sz="1600" i="1" dirty="0">
                <a:solidFill>
                  <a:srgbClr val="FFFFFF"/>
                </a:solidFill>
              </a:rPr>
              <a:t>, </a:t>
            </a:r>
            <a:r>
              <a:rPr lang="en-US" sz="1600" i="1" dirty="0" smtClean="0">
                <a:solidFill>
                  <a:srgbClr val="FFFFFF"/>
                </a:solidFill>
              </a:rPr>
              <a:t>TX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6-10 </a:t>
            </a:r>
            <a:r>
              <a:rPr lang="en-US" sz="1600" i="1" dirty="0">
                <a:solidFill>
                  <a:srgbClr val="FFFFFF"/>
                </a:solidFill>
              </a:rPr>
              <a:t>January 2013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5" name="Picture 7" descr="cimss_for_engraving_cro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650" y="5772150"/>
            <a:ext cx="12001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11126"/>
            <a:ext cx="4495800" cy="5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66259"/>
            <a:ext cx="1041699" cy="6952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69870"/>
            <a:ext cx="2149372" cy="15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800x900_GOES_B1_RSRSO_MO_animated_2012229_170000_182_2012229_1830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75" y="0"/>
            <a:ext cx="771525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105" y="228600"/>
            <a:ext cx="10983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latin typeface="Arial Unicode MS" pitchFamily="34" charset="-128"/>
              </a:rPr>
              <a:t>SRSOR</a:t>
            </a:r>
            <a:endParaRPr lang="en-US" sz="2000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3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7" y="1143000"/>
            <a:ext cx="3600773" cy="45320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2286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Rate of temporal cooling in the </a:t>
            </a:r>
            <a:r>
              <a:rPr lang="en-US" sz="2400" dirty="0" err="1" smtClean="0">
                <a:solidFill>
                  <a:srgbClr val="FFFF00"/>
                </a:solidFill>
              </a:rPr>
              <a:t>longwave</a:t>
            </a:r>
            <a:r>
              <a:rPr lang="en-US" sz="2400" dirty="0" smtClean="0">
                <a:solidFill>
                  <a:srgbClr val="FFFF00"/>
                </a:solidFill>
              </a:rPr>
              <a:t> infrared band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066" y="596693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Cintineo</a:t>
            </a:r>
            <a:r>
              <a:rPr lang="en-US" dirty="0">
                <a:solidFill>
                  <a:schemeClr val="bg1"/>
                </a:solidFill>
              </a:rPr>
              <a:t> et al., </a:t>
            </a:r>
            <a:r>
              <a:rPr lang="en-US" dirty="0" smtClean="0">
                <a:solidFill>
                  <a:schemeClr val="bg1"/>
                </a:solidFill>
              </a:rPr>
              <a:t>2013 (CIMSS)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71600"/>
            <a:ext cx="5051552" cy="378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686800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GOES-14 SRSOR of Sandy (Visible)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8991600" cy="36933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The 1-min interval imagery shows ‘what is happening’, not ‘what has happened’.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89" y="685800"/>
            <a:ext cx="6390026" cy="568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Visible/Near-IR Bands</a:t>
            </a:r>
          </a:p>
        </p:txBody>
      </p:sp>
      <p:pic>
        <p:nvPicPr>
          <p:cNvPr id="34819" name="Picture 3" descr="abi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48600" cy="4738688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C3AE849-122C-4F76-AE8F-5F8023B05FAC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8682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FFFF00"/>
                </a:solidFill>
              </a:rPr>
              <a:t>ABI IR Bands</a:t>
            </a:r>
          </a:p>
        </p:txBody>
      </p:sp>
      <p:pic>
        <p:nvPicPr>
          <p:cNvPr id="35843" name="Picture 3" descr="abi_7_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013" y="914400"/>
            <a:ext cx="7088187" cy="5326063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2076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Schmit et al, 2005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584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CB9FE4C-998E-4EAA-9602-EF8D25A1075C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0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" t="3244" r="222" b="3315"/>
          <a:stretch/>
        </p:blipFill>
        <p:spPr>
          <a:xfrm>
            <a:off x="609601" y="753532"/>
            <a:ext cx="7630928" cy="5545667"/>
          </a:xfrm>
          <a:prstGeom prst="rect">
            <a:avLst/>
          </a:prstGeom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762000" y="6400800"/>
            <a:ext cx="7218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The ABI visible and near-IR bands have many uses</a:t>
            </a:r>
            <a:r>
              <a:rPr lang="en-US" sz="2400" i="1" dirty="0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93326" y="1788806"/>
            <a:ext cx="7387741" cy="2261004"/>
            <a:chOff x="693326" y="1788806"/>
            <a:chExt cx="7387741" cy="2261004"/>
          </a:xfrm>
        </p:grpSpPr>
        <p:sp>
          <p:nvSpPr>
            <p:cNvPr id="36869" name="Text Box 5"/>
            <p:cNvSpPr txBox="1">
              <a:spLocks noChangeArrowheads="1"/>
            </p:cNvSpPr>
            <p:nvPr/>
          </p:nvSpPr>
          <p:spPr bwMode="auto">
            <a:xfrm rot="18900000">
              <a:off x="693326" y="2392064"/>
              <a:ext cx="2246128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333399"/>
                  </a:solidFill>
                  <a:latin typeface="Times New Roman" pitchFamily="18" charset="0"/>
                </a:rPr>
                <a:t>Aerosols, Insolation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0" name="Text Box 6"/>
            <p:cNvSpPr txBox="1">
              <a:spLocks noChangeArrowheads="1"/>
            </p:cNvSpPr>
            <p:nvPr/>
          </p:nvSpPr>
          <p:spPr bwMode="auto">
            <a:xfrm rot="18900000">
              <a:off x="1550405" y="2392064"/>
              <a:ext cx="1624163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FF3300"/>
                  </a:solidFill>
                  <a:latin typeface="Times New Roman" pitchFamily="18" charset="0"/>
                </a:rPr>
                <a:t>Clouds, Snow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1" name="Text Box 7"/>
            <p:cNvSpPr txBox="1">
              <a:spLocks noChangeArrowheads="1"/>
            </p:cNvSpPr>
            <p:nvPr/>
          </p:nvSpPr>
          <p:spPr bwMode="auto">
            <a:xfrm rot="18893914">
              <a:off x="1893403" y="2719253"/>
              <a:ext cx="2261004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6600"/>
                  </a:solidFill>
                  <a:latin typeface="Times New Roman" pitchFamily="18" charset="0"/>
                </a:rPr>
                <a:t>Vegetation, Imagery</a:t>
              </a:r>
              <a:endParaRPr lang="en-US" sz="2000" dirty="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 rot="18900000">
              <a:off x="2849044" y="2822545"/>
              <a:ext cx="3371436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Cloud mask, Suspended matter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 rot="18900000">
              <a:off x="5963180" y="2988623"/>
              <a:ext cx="2117887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Times New Roman" pitchFamily="18" charset="0"/>
                </a:rPr>
                <a:t>Cloud Particle </a:t>
              </a: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size</a:t>
              </a: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 rot="18900000">
              <a:off x="4610290" y="2984430"/>
              <a:ext cx="1479251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</a:rPr>
                <a:t>Snow, Phase</a:t>
              </a:r>
            </a:p>
          </p:txBody>
        </p:sp>
      </p:grpSp>
      <p:sp>
        <p:nvSpPr>
          <p:cNvPr id="3687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04A01C-4648-436D-B583-32D7763E8C46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83962" y="0"/>
            <a:ext cx="7245638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Visible and near-IR channels on the ABI</a:t>
            </a:r>
            <a:endParaRPr lang="en-US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3904" y="4756666"/>
            <a:ext cx="3706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22744357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6457890"/>
            <a:ext cx="891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ABI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has many more bands than the current operational GOES imagers.</a:t>
            </a:r>
            <a:r>
              <a:rPr lang="en-US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</a:p>
        </p:txBody>
      </p:sp>
      <p:sp>
        <p:nvSpPr>
          <p:cNvPr id="3789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5DEF128-5938-45CE-BBBC-D36A84DC0B85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81200" y="0"/>
            <a:ext cx="5054397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</a:rPr>
              <a:t>The IR 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channels on the ABI</a:t>
            </a:r>
            <a:endParaRPr lang="en-US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20"/>
          <a:stretch/>
        </p:blipFill>
        <p:spPr>
          <a:xfrm>
            <a:off x="685800" y="517930"/>
            <a:ext cx="7924799" cy="595907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 rot="18900000">
            <a:off x="1226364" y="2216825"/>
            <a:ext cx="277191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Clouds, Stability Indices 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18900000">
            <a:off x="2274360" y="2465626"/>
            <a:ext cx="193379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Rainfall, Aerosol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18893914">
            <a:off x="3044276" y="2249278"/>
            <a:ext cx="24290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SST, Fires, Radiances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rot="18900000">
            <a:off x="3679455" y="2503267"/>
            <a:ext cx="219002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Hurricane, Imagery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18618598">
            <a:off x="5944545" y="2478667"/>
            <a:ext cx="210826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 Cloud Phase, SST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18900000">
            <a:off x="4151323" y="2286279"/>
            <a:ext cx="3183885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Ozone, Downward Radiation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 rot="18900000">
            <a:off x="1224708" y="4674170"/>
            <a:ext cx="182293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SO2, Radiances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rot="18900000">
            <a:off x="1494089" y="4880045"/>
            <a:ext cx="234846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Winds, WV profiling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18893914">
            <a:off x="2401915" y="4906423"/>
            <a:ext cx="210237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TPW, Rainfall rate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 rot="18522511">
            <a:off x="6181818" y="5075568"/>
            <a:ext cx="122341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Fires, Fog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5286" y="3593068"/>
            <a:ext cx="37069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16134683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08125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Daytime 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“Blue”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band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– aerosols, solar insolation,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1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46125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	Daytime “Red” band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– clouds, cloud-mask, optical depth, winds, etc.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 </a:t>
            </a:r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Daytime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“Veggie” band – NDVI, solar insolation,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6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Thanks to…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7"/>
            <a:ext cx="7853109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Scott Lindstrom, Scott Bachmeier,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Joleen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 Feltz, William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Straka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Jun Li, Scott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Bachmeier,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Steve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Ackerman, Bob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Aune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Don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Hillger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Paul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Menzel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Steve Ackerman, Tony Schreiner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Justin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Sieglaff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Jim Jung, Elaine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Prins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Brad 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Pierce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Wayne Feltz, Jean Phillips, Gary Wade, Don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Hillger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Arial Unicode MS" pitchFamily="34" charset="-128"/>
              </a:rPr>
              <a:t>Jinlong</a:t>
            </a:r>
            <a:r>
              <a:rPr lang="en-US" sz="2000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Li, Jing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Zheng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Allen Huang, Bob Rabin, the SSEC data center, Mike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Pavolonis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Jaime Daniels, ASPB, STAR, NESDIS, NSSL, MUG, Kevin Ludlum, GOES operators, GOES shift supervisors, Mark </a:t>
            </a:r>
            <a:r>
              <a:rPr lang="en-US" sz="2000" dirty="0" err="1" smtClean="0">
                <a:solidFill>
                  <a:srgbClr val="FFFFFF"/>
                </a:solidFill>
                <a:latin typeface="Arial Unicode MS" pitchFamily="34" charset="-128"/>
              </a:rPr>
              <a:t>DeMaria</a:t>
            </a:r>
            <a:r>
              <a:rPr lang="en-US" sz="2000" dirty="0" smtClean="0">
                <a:solidFill>
                  <a:srgbClr val="FFFFFF"/>
                </a:solidFill>
                <a:latin typeface="Arial Unicode MS" pitchFamily="34" charset="-128"/>
              </a:rPr>
              <a:t>, and many others!</a:t>
            </a:r>
            <a:endParaRPr lang="en-US" sz="2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GOES-R Program Office (Steve Goodman, etc.), NASA, ITT Industries, other industry partners, etc.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chemeClr val="bg1"/>
                </a:solidFill>
              </a:rPr>
              <a:t>You.</a:t>
            </a:r>
          </a:p>
          <a:p>
            <a:pPr eaLnBrk="1" hangingPunct="1"/>
            <a:endParaRPr lang="en-US" sz="2000" dirty="0" smtClean="0">
              <a:solidFill>
                <a:srgbClr val="FFFF00"/>
              </a:solidFill>
            </a:endParaRP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494" y="5791200"/>
            <a:ext cx="1381631" cy="9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1	     Daytime “Cirrus” band – cloud mask, aerosol detection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2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 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     Daytime “Snow” band – snow cover, cloud mask, etc. 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321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solidFill>
                  <a:srgbClr val="919191">
                    <a:lumMod val="20000"/>
                    <a:lumOff val="80000"/>
                  </a:srgbClr>
                </a:solidFill>
              </a:rPr>
              <a:t>	</a:t>
            </a:r>
            <a:r>
              <a:rPr lang="en-US" dirty="0" smtClean="0">
                <a:solidFill>
                  <a:srgbClr val="919191">
                    <a:lumMod val="20000"/>
                    <a:lumOff val="80000"/>
                  </a:srgbClr>
                </a:solidFill>
              </a:rPr>
              <a:t>Daytime “Cloud-top phase” band – cloud particle size, snow cover</a:t>
            </a:r>
            <a:endParaRPr lang="en-US" dirty="0">
              <a:solidFill>
                <a:srgbClr val="919191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2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1" y="6019800"/>
            <a:ext cx="70866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	Shortwave IR window band - fog, fires, winds, SST, etc.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1533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Upper-level tropospheric water vapor band – moisture, flow, 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4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3216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Upper/mid-level </a:t>
            </a:r>
            <a:r>
              <a:rPr lang="en-US" dirty="0">
                <a:solidFill>
                  <a:srgbClr val="000000"/>
                </a:solidFill>
              </a:rPr>
              <a:t>tropospheric water vapor band – moisture, flow, </a:t>
            </a:r>
            <a:r>
              <a:rPr lang="en-US" dirty="0" smtClean="0">
                <a:solidFill>
                  <a:srgbClr val="000000"/>
                </a:solidFill>
              </a:rPr>
              <a:t>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0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228600" y="6019800"/>
            <a:ext cx="8321675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 Lower mid-level </a:t>
            </a:r>
            <a:r>
              <a:rPr lang="en-US" dirty="0">
                <a:solidFill>
                  <a:srgbClr val="000000"/>
                </a:solidFill>
              </a:rPr>
              <a:t>tropospheric water vapor band– moisture, flow, </a:t>
            </a:r>
            <a:r>
              <a:rPr lang="en-US" dirty="0" smtClean="0">
                <a:solidFill>
                  <a:srgbClr val="000000"/>
                </a:solidFill>
              </a:rPr>
              <a:t>winds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5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14400" y="6019800"/>
            <a:ext cx="73914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“Cloud-top phase” band – SO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dust, SST, stability indices, etc.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162050" y="6019800"/>
            <a:ext cx="699135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		“Ozone” band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08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1" y="6019800"/>
            <a:ext cx="70865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“Clean” IR </a:t>
            </a:r>
            <a:r>
              <a:rPr lang="en-US" dirty="0" err="1" smtClean="0">
                <a:solidFill>
                  <a:srgbClr val="000000"/>
                </a:solidFill>
              </a:rPr>
              <a:t>longwave</a:t>
            </a:r>
            <a:r>
              <a:rPr lang="en-US" dirty="0" smtClean="0">
                <a:solidFill>
                  <a:srgbClr val="000000"/>
                </a:solidFill>
              </a:rPr>
              <a:t> window band – imagery, TPW, etc.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Spectral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Products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5907716"/>
            <a:ext cx="1542107" cy="25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2819400"/>
            <a:ext cx="4763175" cy="268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2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81001" y="6019800"/>
            <a:ext cx="85343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IR </a:t>
            </a:r>
            <a:r>
              <a:rPr lang="en-US" dirty="0" err="1">
                <a:solidFill>
                  <a:srgbClr val="000000"/>
                </a:solidFill>
              </a:rPr>
              <a:t>longwave</a:t>
            </a:r>
            <a:r>
              <a:rPr lang="en-US" dirty="0">
                <a:solidFill>
                  <a:srgbClr val="000000"/>
                </a:solidFill>
              </a:rPr>
              <a:t> window </a:t>
            </a:r>
            <a:r>
              <a:rPr lang="en-US" dirty="0" smtClean="0">
                <a:solidFill>
                  <a:srgbClr val="000000"/>
                </a:solidFill>
              </a:rPr>
              <a:t>band – many cloud parameters, SST, snow cover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3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7924799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	“Dirty” </a:t>
            </a:r>
            <a:r>
              <a:rPr lang="en-US" dirty="0">
                <a:solidFill>
                  <a:srgbClr val="000000"/>
                </a:solidFill>
              </a:rPr>
              <a:t>IR </a:t>
            </a:r>
            <a:r>
              <a:rPr lang="en-US" dirty="0" err="1">
                <a:solidFill>
                  <a:srgbClr val="000000"/>
                </a:solidFill>
              </a:rPr>
              <a:t>longwave</a:t>
            </a:r>
            <a:r>
              <a:rPr lang="en-US" dirty="0">
                <a:solidFill>
                  <a:srgbClr val="000000"/>
                </a:solidFill>
              </a:rPr>
              <a:t> window band – many cloud parameters</a:t>
            </a:r>
            <a:r>
              <a:rPr lang="en-US" dirty="0" smtClean="0">
                <a:solidFill>
                  <a:srgbClr val="000000"/>
                </a:solidFill>
              </a:rPr>
              <a:t>, TPW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Iband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8858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09600" y="6019800"/>
            <a:ext cx="8229600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       “CO2” </a:t>
            </a:r>
            <a:r>
              <a:rPr lang="en-US" dirty="0" err="1" smtClean="0">
                <a:solidFill>
                  <a:srgbClr val="000000"/>
                </a:solidFill>
              </a:rPr>
              <a:t>longwave</a:t>
            </a:r>
            <a:r>
              <a:rPr lang="en-US" dirty="0" smtClean="0">
                <a:solidFill>
                  <a:srgbClr val="000000"/>
                </a:solidFill>
              </a:rPr>
              <a:t> IR band – cloud height/pressure, stability indices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6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Spectral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Products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027" name="Picture 3" descr="C:\SAT\Users\tims\Documents\gifs\abi_b8_fd_everyother_on_pc_globe_texture_quality_high_no_time_lab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470" y="3657600"/>
            <a:ext cx="392100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212" y="-215153"/>
            <a:ext cx="7086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GOES-R ABI Products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685926"/>
              </p:ext>
            </p:extLst>
          </p:nvPr>
        </p:nvGraphicFramePr>
        <p:xfrm>
          <a:off x="1219201" y="1218341"/>
          <a:ext cx="2833066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066"/>
              </a:tblGrid>
              <a:tr h="38241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651863">
                <a:tc>
                  <a:txBody>
                    <a:bodyPr/>
                    <a:lstStyle/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Aerosol Detection (Including Smoke</a:t>
                      </a:r>
                      <a:r>
                        <a:rPr lang="en-US" sz="1000" baseline="0" dirty="0" smtClean="0"/>
                        <a:t> and Dust)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Aerosol Optical Depth (AOD)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Clear Sky Masks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and Moisture Imagery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Optical Depth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Particle Size Distribution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Height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Phase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Pressure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Cloud Top Temperature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Derived Motion Winds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Derived Stability Indices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dirty="0" smtClean="0"/>
                        <a:t>Downward</a:t>
                      </a:r>
                      <a:r>
                        <a:rPr lang="en-US" sz="1000" baseline="0" dirty="0" smtClean="0"/>
                        <a:t> Shortwave Radiation: Surface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Fire/Hot Spot Characterization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Hurricane Intensity Estimation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Land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Moisture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Legacy Vertical Temperature Profile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Radiances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Rainfall Rate/QPE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Reflected Shortwave Radiation: TOA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Sea Surface Temperature (Skin)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Snow Cover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Total Precipitable Water</a:t>
                      </a:r>
                    </a:p>
                    <a:p>
                      <a:pPr>
                        <a:spcAft>
                          <a:spcPts val="200"/>
                        </a:spcAft>
                      </a:pPr>
                      <a:r>
                        <a:rPr lang="en-US" sz="1000" baseline="0" dirty="0" smtClean="0"/>
                        <a:t>Volcanic Ash: Detection and Height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70" y="730412"/>
            <a:ext cx="543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Baseline Products</a:t>
            </a:r>
          </a:p>
        </p:txBody>
      </p:sp>
      <p:graphicFrame>
        <p:nvGraphicFramePr>
          <p:cNvPr id="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239233"/>
              </p:ext>
            </p:extLst>
          </p:nvPr>
        </p:nvGraphicFramePr>
        <p:xfrm>
          <a:off x="5066852" y="1218341"/>
          <a:ext cx="2646381" cy="518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63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Advanced Baseline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Imager (ABI)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 flip="none" rotWithShape="1">
                      <a:gsLst>
                        <a:gs pos="31000">
                          <a:srgbClr val="374D6B"/>
                        </a:gs>
                        <a:gs pos="2000">
                          <a:schemeClr val="bg2">
                            <a:lumMod val="5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 smtClean="0"/>
                        <a:t>Absorbed Shortwave Radiation:</a:t>
                      </a:r>
                      <a:r>
                        <a:rPr lang="en-US" sz="1000" baseline="0" dirty="0" smtClean="0"/>
                        <a:t>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Aerosol Particle Size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Aircraft Icing Threat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Ice Water Path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Layers/Heights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Liquid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Cloud Type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Convective Initiation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Currents: Offshore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Downward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Enhanced “V”/Overshooting Top 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Flood/Standing Water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Ice Cover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Low Cloud and Fog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Ozone Total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Probability of Rainfall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Rainfall Potential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Age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Concentration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Sea and Lake Ice: Motion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Snow Depth (Over Plains)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SO</a:t>
                      </a:r>
                      <a:r>
                        <a:rPr lang="en-US" sz="1000" baseline="-25000" dirty="0" smtClean="0"/>
                        <a:t>2 </a:t>
                      </a:r>
                      <a:r>
                        <a:rPr lang="en-US" sz="1000" baseline="0" dirty="0" smtClean="0"/>
                        <a:t>Detection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Albedo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Surface Emissivity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Tropopause Folding Turbulence Prediction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Surface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Upward Longwave Radiation: TOA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Fraction: Green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Vegetation Index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baseline="0" dirty="0" smtClean="0"/>
                        <a:t>Visibility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05400" y="7304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Future Capabilities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572000" y="1043353"/>
            <a:ext cx="5378" cy="520504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3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Three Groups of Users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 of radiances/imagery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Numerical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Forecasters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Broadcasters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General public/private sector/Internet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Direct use of satellite 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Numerical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Forecasters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Blended products,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General public/private sector/Internet</a:t>
            </a:r>
          </a:p>
          <a:p>
            <a:pPr eaLnBrk="1" hangingPunct="1">
              <a:lnSpc>
                <a:spcPct val="90000"/>
              </a:lnSpc>
            </a:pPr>
            <a:endParaRPr lang="en-US" sz="10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Use of services which use data/products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Basically everyone!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Pseudo-Natural Color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57200" y="6198475"/>
            <a:ext cx="879586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20000"/>
              </a:spcBef>
              <a:buClr>
                <a:srgbClr val="FAFD00"/>
              </a:buClr>
              <a:buSzPct val="100000"/>
            </a:pP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“True Color” with “synthetic” green band from ABI simulated data (from CIMSS); image from Don </a:t>
            </a:r>
            <a:r>
              <a:rPr lang="en-US" dirty="0" err="1">
                <a:solidFill>
                  <a:srgbClr val="FFFF00"/>
                </a:solidFill>
                <a:ea typeface="MS PGothic" pitchFamily="34" charset="-128"/>
              </a:rPr>
              <a:t>Hillger</a:t>
            </a:r>
            <a:r>
              <a:rPr lang="en-US" dirty="0">
                <a:solidFill>
                  <a:srgbClr val="FFFF00"/>
                </a:solidFill>
                <a:ea typeface="MS PGothic" pitchFamily="34" charset="-128"/>
              </a:rPr>
              <a:t>, RAMMB.</a:t>
            </a:r>
          </a:p>
        </p:txBody>
      </p:sp>
      <p:pic>
        <p:nvPicPr>
          <p:cNvPr id="9" name="Picture 1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r="5173"/>
          <a:stretch>
            <a:fillRect/>
          </a:stretch>
        </p:blipFill>
        <p:spPr bwMode="auto">
          <a:xfrm>
            <a:off x="271940" y="1295400"/>
            <a:ext cx="8564878" cy="487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4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839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ABI (Advanced Baseline Imager)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Temporal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Spatial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Spectral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Products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Summary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More information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Questions</a:t>
            </a: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" name="Picture 2" descr="C:\SAT\ABI\ABIX OLD\MATLAB6p5p1\work\cube_image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3600" r="6401" b="6187"/>
          <a:stretch/>
        </p:blipFill>
        <p:spPr bwMode="auto">
          <a:xfrm>
            <a:off x="4876800" y="3962400"/>
            <a:ext cx="3893642" cy="264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143000"/>
          </a:xfrm>
        </p:spPr>
        <p:txBody>
          <a:bodyPr/>
          <a:lstStyle/>
          <a:p>
            <a:pPr eaLnBrk="1" hangingPunct="1"/>
            <a:r>
              <a:rPr lang="en-US" sz="2000" b="1" smtClean="0">
                <a:solidFill>
                  <a:srgbClr val="FFFF00"/>
                </a:solidFill>
              </a:rPr>
              <a:t>Approximate spectral and spatial resolutions of US GOES Imagers</a:t>
            </a:r>
          </a:p>
        </p:txBody>
      </p:sp>
      <p:graphicFrame>
        <p:nvGraphicFramePr>
          <p:cNvPr id="65539" name="Group 3"/>
          <p:cNvGraphicFramePr>
            <a:graphicFrameLocks noGrp="1"/>
          </p:cNvGraphicFramePr>
          <p:nvPr>
            <p:ph type="tbl" idx="1"/>
          </p:nvPr>
        </p:nvGraphicFramePr>
        <p:xfrm>
          <a:off x="304800" y="431800"/>
          <a:ext cx="8686800" cy="6373847"/>
        </p:xfrm>
        <a:graphic>
          <a:graphicData uri="http://schemas.openxmlformats.org/drawingml/2006/table">
            <a:tbl>
              <a:tblPr/>
              <a:tblGrid>
                <a:gridCol w="1066800"/>
                <a:gridCol w="1508125"/>
                <a:gridCol w="1509713"/>
                <a:gridCol w="1508125"/>
                <a:gridCol w="1509712"/>
                <a:gridCol w="1584325"/>
              </a:tblGrid>
              <a:tr h="493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~ Band Center (um)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GOES-6/7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GOES-8/11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GOES-12/N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GOES-O/P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GOES-R+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0.64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0.86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1.38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2.2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3.9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6.5/6.7/7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14km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7.3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8.5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9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9.7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10.35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11.2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12.3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  <a:tr h="3657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13.3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77955" name="Rectangle 131"/>
          <p:cNvSpPr>
            <a:spLocks noChangeAspect="1" noChangeArrowheads="1"/>
          </p:cNvSpPr>
          <p:nvPr/>
        </p:nvSpPr>
        <p:spPr bwMode="auto">
          <a:xfrm>
            <a:off x="351948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6" name="Rectangle 132"/>
          <p:cNvSpPr>
            <a:spLocks noChangeArrowheads="1"/>
          </p:cNvSpPr>
          <p:nvPr/>
        </p:nvSpPr>
        <p:spPr bwMode="auto">
          <a:xfrm>
            <a:off x="3382963" y="6065838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7" name="Rectangle 133"/>
          <p:cNvSpPr>
            <a:spLocks noChangeArrowheads="1"/>
          </p:cNvSpPr>
          <p:nvPr/>
        </p:nvSpPr>
        <p:spPr bwMode="auto">
          <a:xfrm>
            <a:off x="3382963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58" name="Rectangle 134"/>
          <p:cNvSpPr>
            <a:spLocks noChangeAspect="1" noChangeArrowheads="1"/>
          </p:cNvSpPr>
          <p:nvPr/>
        </p:nvSpPr>
        <p:spPr bwMode="auto">
          <a:xfrm>
            <a:off x="3200400" y="3657600"/>
            <a:ext cx="731838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77959" name="Rectangle 135"/>
          <p:cNvSpPr>
            <a:spLocks noChangeArrowheads="1"/>
          </p:cNvSpPr>
          <p:nvPr/>
        </p:nvSpPr>
        <p:spPr bwMode="auto">
          <a:xfrm>
            <a:off x="3382963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0" name="Rectangle 136"/>
          <p:cNvSpPr>
            <a:spLocks noChangeArrowheads="1"/>
          </p:cNvSpPr>
          <p:nvPr/>
        </p:nvSpPr>
        <p:spPr bwMode="auto">
          <a:xfrm>
            <a:off x="4937125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77961" name="Rectangle 137"/>
          <p:cNvSpPr>
            <a:spLocks noChangeArrowheads="1"/>
          </p:cNvSpPr>
          <p:nvPr/>
        </p:nvSpPr>
        <p:spPr bwMode="auto">
          <a:xfrm>
            <a:off x="493712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2" name="Rectangle 138"/>
          <p:cNvSpPr>
            <a:spLocks noChangeArrowheads="1"/>
          </p:cNvSpPr>
          <p:nvPr/>
        </p:nvSpPr>
        <p:spPr bwMode="auto">
          <a:xfrm>
            <a:off x="6353175" y="31242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3" name="Rectangle 139"/>
          <p:cNvSpPr>
            <a:spLocks noChangeArrowheads="1"/>
          </p:cNvSpPr>
          <p:nvPr/>
        </p:nvSpPr>
        <p:spPr bwMode="auto">
          <a:xfrm>
            <a:off x="4937125" y="5702300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4" name="Rectangle 140"/>
          <p:cNvSpPr>
            <a:spLocks noChangeArrowheads="1"/>
          </p:cNvSpPr>
          <p:nvPr/>
        </p:nvSpPr>
        <p:spPr bwMode="auto">
          <a:xfrm>
            <a:off x="6353175" y="570071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5" name="Rectangle 141"/>
          <p:cNvSpPr>
            <a:spLocks noChangeArrowheads="1"/>
          </p:cNvSpPr>
          <p:nvPr/>
        </p:nvSpPr>
        <p:spPr bwMode="auto">
          <a:xfrm>
            <a:off x="6353175" y="6416675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6" name="Rectangle 142"/>
          <p:cNvSpPr>
            <a:spLocks noChangeArrowheads="1"/>
          </p:cNvSpPr>
          <p:nvPr/>
        </p:nvSpPr>
        <p:spPr bwMode="auto">
          <a:xfrm>
            <a:off x="6354763" y="3840163"/>
            <a:ext cx="365125" cy="36512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7" name="Rectangle 143"/>
          <p:cNvSpPr>
            <a:spLocks noChangeAspect="1" noChangeArrowheads="1"/>
          </p:cNvSpPr>
          <p:nvPr/>
        </p:nvSpPr>
        <p:spPr bwMode="auto">
          <a:xfrm>
            <a:off x="4754563" y="6248400"/>
            <a:ext cx="731837" cy="7318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8" name="Rectangle 144"/>
          <p:cNvSpPr>
            <a:spLocks noChangeAspect="1" noChangeArrowheads="1"/>
          </p:cNvSpPr>
          <p:nvPr/>
        </p:nvSpPr>
        <p:spPr bwMode="auto">
          <a:xfrm>
            <a:off x="1752600" y="5516563"/>
            <a:ext cx="731838" cy="731837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69" name="Rectangle 145"/>
          <p:cNvSpPr>
            <a:spLocks noChangeAspect="1" noChangeArrowheads="1"/>
          </p:cNvSpPr>
          <p:nvPr/>
        </p:nvSpPr>
        <p:spPr bwMode="auto">
          <a:xfrm>
            <a:off x="5075238" y="1431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0" name="Rectangle 146"/>
          <p:cNvSpPr>
            <a:spLocks noChangeAspect="1" noChangeArrowheads="1"/>
          </p:cNvSpPr>
          <p:nvPr/>
        </p:nvSpPr>
        <p:spPr bwMode="auto">
          <a:xfrm>
            <a:off x="20716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1" name="Rectangle 147"/>
          <p:cNvSpPr>
            <a:spLocks noChangeAspect="1" noChangeArrowheads="1"/>
          </p:cNvSpPr>
          <p:nvPr/>
        </p:nvSpPr>
        <p:spPr bwMode="auto">
          <a:xfrm>
            <a:off x="6491288" y="1447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2" name="Rectangle 148"/>
          <p:cNvSpPr>
            <a:spLocks noChangeAspect="1" noChangeArrowheads="1"/>
          </p:cNvSpPr>
          <p:nvPr/>
        </p:nvSpPr>
        <p:spPr bwMode="auto">
          <a:xfrm>
            <a:off x="8167688" y="10668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3" name="Rectangle 149"/>
          <p:cNvSpPr>
            <a:spLocks noChangeAspect="1" noChangeArrowheads="1"/>
          </p:cNvSpPr>
          <p:nvPr/>
        </p:nvSpPr>
        <p:spPr bwMode="auto">
          <a:xfrm>
            <a:off x="8167688" y="18129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4" name="Rectangle 150"/>
          <p:cNvSpPr>
            <a:spLocks noChangeAspect="1" noChangeArrowheads="1"/>
          </p:cNvSpPr>
          <p:nvPr/>
        </p:nvSpPr>
        <p:spPr bwMode="auto">
          <a:xfrm>
            <a:off x="8167688" y="2133600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5" name="Rectangle 151"/>
          <p:cNvSpPr>
            <a:spLocks noChangeAspect="1" noChangeArrowheads="1"/>
          </p:cNvSpPr>
          <p:nvPr/>
        </p:nvSpPr>
        <p:spPr bwMode="auto">
          <a:xfrm>
            <a:off x="8167688" y="2879725"/>
            <a:ext cx="92075" cy="92075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6" name="Rectangle 152"/>
          <p:cNvSpPr>
            <a:spLocks noChangeAspect="1" noChangeArrowheads="1"/>
          </p:cNvSpPr>
          <p:nvPr/>
        </p:nvSpPr>
        <p:spPr bwMode="auto">
          <a:xfrm>
            <a:off x="8191500" y="1447800"/>
            <a:ext cx="46038" cy="46038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7" name="Rectangle 153"/>
          <p:cNvSpPr>
            <a:spLocks noChangeAspect="1" noChangeArrowheads="1"/>
          </p:cNvSpPr>
          <p:nvPr/>
        </p:nvSpPr>
        <p:spPr bwMode="auto">
          <a:xfrm>
            <a:off x="8123238" y="3200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8" name="Rectangle 154"/>
          <p:cNvSpPr>
            <a:spLocks noChangeAspect="1" noChangeArrowheads="1"/>
          </p:cNvSpPr>
          <p:nvPr/>
        </p:nvSpPr>
        <p:spPr bwMode="auto">
          <a:xfrm>
            <a:off x="8123238" y="24844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79" name="Rectangle 155"/>
          <p:cNvSpPr>
            <a:spLocks noChangeAspect="1" noChangeArrowheads="1"/>
          </p:cNvSpPr>
          <p:nvPr/>
        </p:nvSpPr>
        <p:spPr bwMode="auto">
          <a:xfrm>
            <a:off x="8123238" y="35814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0" name="Rectangle 156"/>
          <p:cNvSpPr>
            <a:spLocks noChangeAspect="1" noChangeArrowheads="1"/>
          </p:cNvSpPr>
          <p:nvPr/>
        </p:nvSpPr>
        <p:spPr bwMode="auto">
          <a:xfrm>
            <a:off x="8123238" y="3932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7981" name="Rectangle 157"/>
          <p:cNvSpPr>
            <a:spLocks noChangeAspect="1" noChangeArrowheads="1"/>
          </p:cNvSpPr>
          <p:nvPr/>
        </p:nvSpPr>
        <p:spPr bwMode="auto">
          <a:xfrm>
            <a:off x="8123238" y="43132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2" name="Rectangle 158"/>
          <p:cNvSpPr>
            <a:spLocks noChangeAspect="1" noChangeArrowheads="1"/>
          </p:cNvSpPr>
          <p:nvPr/>
        </p:nvSpPr>
        <p:spPr bwMode="auto">
          <a:xfrm>
            <a:off x="8123238" y="4648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3" name="Rectangle 159"/>
          <p:cNvSpPr>
            <a:spLocks noChangeAspect="1" noChangeArrowheads="1"/>
          </p:cNvSpPr>
          <p:nvPr/>
        </p:nvSpPr>
        <p:spPr bwMode="auto">
          <a:xfrm>
            <a:off x="8123238" y="5029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4" name="Rectangle 160"/>
          <p:cNvSpPr>
            <a:spLocks noChangeAspect="1" noChangeArrowheads="1"/>
          </p:cNvSpPr>
          <p:nvPr/>
        </p:nvSpPr>
        <p:spPr bwMode="auto">
          <a:xfrm>
            <a:off x="8123238" y="5410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5" name="Rectangle 161"/>
          <p:cNvSpPr>
            <a:spLocks noChangeAspect="1" noChangeArrowheads="1"/>
          </p:cNvSpPr>
          <p:nvPr/>
        </p:nvSpPr>
        <p:spPr bwMode="auto">
          <a:xfrm>
            <a:off x="8123238" y="5791200"/>
            <a:ext cx="182562" cy="182563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6" name="Rectangle 162"/>
          <p:cNvSpPr>
            <a:spLocks noChangeAspect="1" noChangeArrowheads="1"/>
          </p:cNvSpPr>
          <p:nvPr/>
        </p:nvSpPr>
        <p:spPr bwMode="auto">
          <a:xfrm>
            <a:off x="8123238" y="6142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87" name="Rectangle 163"/>
          <p:cNvSpPr>
            <a:spLocks noChangeAspect="1" noChangeArrowheads="1"/>
          </p:cNvSpPr>
          <p:nvPr/>
        </p:nvSpPr>
        <p:spPr bwMode="auto">
          <a:xfrm>
            <a:off x="8123238" y="6523038"/>
            <a:ext cx="182562" cy="182562"/>
          </a:xfrm>
          <a:prstGeom prst="rect">
            <a:avLst/>
          </a:prstGeom>
          <a:gradFill rotWithShape="0">
            <a:gsLst>
              <a:gs pos="0">
                <a:srgbClr val="00CC66"/>
              </a:gs>
              <a:gs pos="100000">
                <a:srgbClr val="66CC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7988" name="Text Box 164"/>
          <p:cNvSpPr txBox="1">
            <a:spLocks noChangeArrowheads="1"/>
          </p:cNvSpPr>
          <p:nvPr/>
        </p:nvSpPr>
        <p:spPr bwMode="auto">
          <a:xfrm rot="-5400000">
            <a:off x="-313531" y="1070768"/>
            <a:ext cx="844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Visible</a:t>
            </a:r>
          </a:p>
        </p:txBody>
      </p:sp>
      <p:sp>
        <p:nvSpPr>
          <p:cNvPr id="77989" name="Text Box 165"/>
          <p:cNvSpPr txBox="1">
            <a:spLocks noChangeArrowheads="1"/>
          </p:cNvSpPr>
          <p:nvPr/>
        </p:nvSpPr>
        <p:spPr bwMode="auto">
          <a:xfrm rot="-5400000">
            <a:off x="-357981" y="2167731"/>
            <a:ext cx="93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00"/>
                </a:solidFill>
                <a:latin typeface="Times New Roman" pitchFamily="18" charset="0"/>
              </a:rPr>
              <a:t>Near-IR</a:t>
            </a:r>
          </a:p>
        </p:txBody>
      </p:sp>
      <p:sp>
        <p:nvSpPr>
          <p:cNvPr id="77990" name="Text Box 166"/>
          <p:cNvSpPr txBox="1">
            <a:spLocks noChangeArrowheads="1"/>
          </p:cNvSpPr>
          <p:nvPr/>
        </p:nvSpPr>
        <p:spPr bwMode="auto">
          <a:xfrm rot="-5400000">
            <a:off x="-353218" y="4690268"/>
            <a:ext cx="92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  <a:latin typeface="Times New Roman" pitchFamily="18" charset="0"/>
              </a:rPr>
              <a:t>Infrared</a:t>
            </a:r>
          </a:p>
        </p:txBody>
      </p:sp>
      <p:sp>
        <p:nvSpPr>
          <p:cNvPr id="77991" name="Rectangle 167"/>
          <p:cNvSpPr>
            <a:spLocks noChangeAspect="1" noChangeArrowheads="1"/>
          </p:cNvSpPr>
          <p:nvPr/>
        </p:nvSpPr>
        <p:spPr bwMode="auto">
          <a:xfrm>
            <a:off x="1462088" y="3395663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2" name="Rectangle 168"/>
          <p:cNvSpPr>
            <a:spLocks noChangeAspect="1" noChangeArrowheads="1"/>
          </p:cNvSpPr>
          <p:nvPr/>
        </p:nvSpPr>
        <p:spPr bwMode="auto">
          <a:xfrm>
            <a:off x="1447800" y="6019800"/>
            <a:ext cx="1279525" cy="1279525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93" name="Text Box 169"/>
          <p:cNvSpPr txBox="1">
            <a:spLocks noChangeArrowheads="1"/>
          </p:cNvSpPr>
          <p:nvPr/>
        </p:nvSpPr>
        <p:spPr bwMode="auto">
          <a:xfrm>
            <a:off x="2419350" y="2124075"/>
            <a:ext cx="37465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Box size represents pixel size</a:t>
            </a:r>
          </a:p>
        </p:txBody>
      </p:sp>
      <p:sp>
        <p:nvSpPr>
          <p:cNvPr id="77994" name="Text Box 170"/>
          <p:cNvSpPr txBox="1">
            <a:spLocks noChangeArrowheads="1"/>
          </p:cNvSpPr>
          <p:nvPr/>
        </p:nvSpPr>
        <p:spPr bwMode="auto">
          <a:xfrm>
            <a:off x="1981200" y="4343400"/>
            <a:ext cx="83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“MSI mode”</a:t>
            </a:r>
          </a:p>
        </p:txBody>
      </p:sp>
    </p:spTree>
    <p:extLst>
      <p:ext uri="{BB962C8B-B14F-4D97-AF65-F5344CB8AC3E}">
        <p14:creationId xmlns:p14="http://schemas.microsoft.com/office/powerpoint/2010/main" val="4087951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Summary 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47738"/>
            <a:ext cx="8534400" cy="4462462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1. The GOES-R ABI provides mission continuity</a:t>
            </a:r>
          </a:p>
          <a:p>
            <a:pPr marL="514350" indent="-514350" eaLnBrk="1" hangingPunct="1">
              <a:buAutoNum type="arabicPeriod"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2. Two times the image navigation quality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3. Three times the number of imaging bands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4. Four times the spatial resolutions</a:t>
            </a:r>
          </a:p>
          <a:p>
            <a:pPr marL="0" indent="0" eaLnBrk="1" hangingPunct="1">
              <a:buNone/>
              <a:defRPr/>
            </a:pPr>
            <a:endParaRPr lang="en-US" sz="2800" dirty="0" smtClean="0">
              <a:solidFill>
                <a:schemeClr val="bg1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US" sz="2800" dirty="0" smtClean="0">
                <a:solidFill>
                  <a:schemeClr val="bg1"/>
                </a:solidFill>
              </a:rPr>
              <a:t>5. Five times the coverage rate</a:t>
            </a:r>
          </a:p>
        </p:txBody>
      </p:sp>
      <p:sp>
        <p:nvSpPr>
          <p:cNvPr id="819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DB4AF0-9137-4E66-BBEB-EA2B82F149F3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0" y="5943600"/>
            <a:ext cx="1152524" cy="76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-228600"/>
            <a:ext cx="8915400" cy="13716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			  			ABI				</a:t>
            </a:r>
            <a:r>
              <a:rPr lang="en-US" sz="2400" b="1" dirty="0">
                <a:solidFill>
                  <a:srgbClr val="FFFFFF"/>
                </a:solidFill>
              </a:rPr>
              <a:t>Current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Spectral Coverage</a:t>
            </a:r>
            <a:r>
              <a:rPr lang="en-US" sz="2400" dirty="0">
                <a:solidFill>
                  <a:srgbClr val="FFFF00"/>
                </a:solidFill>
              </a:rPr>
              <a:t>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						16 bands		</a:t>
            </a:r>
            <a:r>
              <a:rPr lang="en-US" sz="2400" dirty="0">
                <a:solidFill>
                  <a:srgbClr val="FFFFFF"/>
                </a:solidFill>
              </a:rPr>
              <a:t>5 bands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Spatial resolution 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0.64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 Visible 			0.5 km 			</a:t>
            </a:r>
            <a:r>
              <a:rPr lang="en-US" sz="2400" dirty="0">
                <a:solidFill>
                  <a:srgbClr val="FFFFFF"/>
                </a:solidFill>
              </a:rPr>
              <a:t>Approx. 1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Other Visible/near-IR	1.0 km		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Bands (&gt;2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m)			2 km			</a:t>
            </a:r>
            <a:r>
              <a:rPr lang="en-US" sz="2400" dirty="0">
                <a:solidFill>
                  <a:srgbClr val="FFFFFF"/>
                </a:solidFill>
              </a:rPr>
              <a:t>Approx. 4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Spatial coverage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Full disk					4 per hour		</a:t>
            </a:r>
            <a:r>
              <a:rPr lang="en-US" sz="2400" dirty="0">
                <a:solidFill>
                  <a:srgbClr val="FFFFFF"/>
                </a:solidFill>
              </a:rPr>
              <a:t>Scheduled (3 </a:t>
            </a:r>
            <a:r>
              <a:rPr lang="en-US" sz="2400" dirty="0" err="1">
                <a:solidFill>
                  <a:srgbClr val="FFFFFF"/>
                </a:solidFill>
              </a:rPr>
              <a:t>hrly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CONUS        			12 per hour		</a:t>
            </a:r>
            <a:r>
              <a:rPr lang="en-US" sz="2400" dirty="0">
                <a:solidFill>
                  <a:srgbClr val="FFFFFF"/>
                </a:solidFill>
              </a:rPr>
              <a:t>~4 per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 err="1">
                <a:solidFill>
                  <a:srgbClr val="FFFF00"/>
                </a:solidFill>
              </a:rPr>
              <a:t>Mesoscale</a:t>
            </a:r>
            <a:r>
              <a:rPr lang="en-US" sz="2400" dirty="0">
                <a:solidFill>
                  <a:srgbClr val="FFFF00"/>
                </a:solidFill>
              </a:rPr>
              <a:t>				Every 30 sec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Visible (reflective bands)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On-orbit calibration</a:t>
            </a:r>
            <a:r>
              <a:rPr lang="en-US" sz="2400" b="1" dirty="0">
                <a:solidFill>
                  <a:srgbClr val="FFFF00"/>
                </a:solidFill>
              </a:rPr>
              <a:t>		</a:t>
            </a:r>
            <a:r>
              <a:rPr lang="en-US" sz="2400" dirty="0">
                <a:solidFill>
                  <a:srgbClr val="FFFF00"/>
                </a:solidFill>
              </a:rPr>
              <a:t>Yes				</a:t>
            </a:r>
            <a:r>
              <a:rPr lang="en-US" sz="2400" dirty="0">
                <a:solidFill>
                  <a:srgbClr val="FFFFFF"/>
                </a:solidFill>
              </a:rPr>
              <a:t>No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D15367C-360D-4C69-ADBC-DAFDBD6B9E36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7" y="224626"/>
            <a:ext cx="6638085" cy="4154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27" y="374626"/>
            <a:ext cx="6638085" cy="41547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7" y="524626"/>
            <a:ext cx="6638085" cy="4154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7" y="674626"/>
            <a:ext cx="6638085" cy="4154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27" y="824626"/>
            <a:ext cx="6638085" cy="4154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27" y="974626"/>
            <a:ext cx="6638085" cy="4154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7" y="1124626"/>
            <a:ext cx="6638085" cy="4154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27" y="1274626"/>
            <a:ext cx="6638085" cy="41547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827" y="1424626"/>
            <a:ext cx="6638085" cy="4154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27" y="1574626"/>
            <a:ext cx="6638085" cy="41547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27" y="1724626"/>
            <a:ext cx="6638085" cy="41547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827" y="1874626"/>
            <a:ext cx="6638085" cy="41547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27" y="2024626"/>
            <a:ext cx="6638085" cy="4154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827" y="2174626"/>
            <a:ext cx="6638085" cy="4154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827" y="2324626"/>
            <a:ext cx="6638085" cy="415477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27" y="2474626"/>
            <a:ext cx="6638085" cy="415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9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5344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GOES-R: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http://www.goes-r.gov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http://www.meted.ucar.edu/index.htm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http://cimss.ssec.wisc.edu/goes_r/proving-ground.html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00"/>
                </a:solidFill>
                <a:latin typeface="Arial Unicode MS" pitchFamily="34" charset="-128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GOES and NASA: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http://goespoes.gsfc.nasa.gov/goes/index.html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 http://goes.gsfc.nasa.gov/text/goes.databookn.html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1000" dirty="0">
              <a:solidFill>
                <a:srgbClr val="FFFFFF"/>
              </a:solidFill>
              <a:latin typeface="Arial Unicode MS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UW/SSEC/CIMSS/ASPB: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http://cimss.ssec.wisc.edu/goes_r/proving-ground/nssl_abi/nssl_abi_rt.html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://cimss.ssec.wisc.edu/goes/abi/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 </a:t>
            </a: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://cimss.ssec.wisc.edu/goes/blog/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http://www.ssec.wisc.edu/data/geo</a:t>
            </a:r>
            <a:r>
              <a:rPr lang="en-US" sz="2400" dirty="0" smtClean="0">
                <a:solidFill>
                  <a:srgbClr val="FFFFFF"/>
                </a:solidFill>
                <a:latin typeface="Arial Unicode MS" pitchFamily="34" charset="-128"/>
              </a:rPr>
              <a:t>/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http://cimss.ssec.wisc.edu/goes/srsor/GOES-14_SRSOR.html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2400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1339850" y="76200"/>
            <a:ext cx="361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FF00"/>
                </a:solidFill>
                <a:latin typeface="Arial Unicode MS" pitchFamily="34" charset="-128"/>
              </a:rPr>
              <a:t>More information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638800" y="6340475"/>
            <a:ext cx="2057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>
                <a:solidFill>
                  <a:srgbClr val="FFFFFF"/>
                </a:solidFill>
              </a:rPr>
              <a:t>AMS BAMS Article on the ABI (Aug. 2005)</a:t>
            </a:r>
          </a:p>
        </p:txBody>
      </p:sp>
      <p:pic>
        <p:nvPicPr>
          <p:cNvPr id="79878" name="Picture 6" descr="goesRNextGenerationWHurrican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2829" y="0"/>
            <a:ext cx="96117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97" y="5029200"/>
            <a:ext cx="1537138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00x600_GOES_B1_RSRSO_ISAAC_animated_2012242_120000_182_2012242_134100_182_X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599747"/>
            <a:ext cx="5715000" cy="47625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GOES-14 in Special Rapid Scan mode 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/>
              <a:t>SRSOR provided unique information and offers a glimpse into the possibilities that will be provided </a:t>
            </a:r>
            <a:r>
              <a:rPr lang="en-US" b="1" dirty="0"/>
              <a:t>at even higher resolutions by the ABI on GOES-</a:t>
            </a:r>
            <a:r>
              <a:rPr lang="en-US" b="1" dirty="0" smtClean="0"/>
              <a:t>R. </a:t>
            </a:r>
            <a:endParaRPr lang="en-US" b="1" dirty="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63007" y="5622704"/>
            <a:ext cx="5334000" cy="24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schemeClr val="bg1"/>
                </a:solidFill>
              </a:rPr>
              <a:t>Animation from GOES-14 </a:t>
            </a:r>
            <a:r>
              <a:rPr lang="en-US" sz="1400" i="1" dirty="0">
                <a:solidFill>
                  <a:schemeClr val="bg1"/>
                </a:solidFill>
              </a:rPr>
              <a:t>Imager </a:t>
            </a:r>
            <a:r>
              <a:rPr lang="en-US" sz="1400" i="1" dirty="0" smtClean="0">
                <a:solidFill>
                  <a:schemeClr val="bg1"/>
                </a:solidFill>
              </a:rPr>
              <a:t>visible at </a:t>
            </a:r>
            <a:r>
              <a:rPr lang="en-US" sz="1400" i="1" dirty="0" smtClean="0">
                <a:solidFill>
                  <a:schemeClr val="bg1"/>
                </a:solidFill>
              </a:rPr>
              <a:t>1-min time resolution. 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700" y="533400"/>
            <a:ext cx="3238500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700" dirty="0">
                <a:solidFill>
                  <a:schemeClr val="bg1"/>
                </a:solidFill>
              </a:rPr>
              <a:t>SRSOR (Super Rapid Scan Operations for GOES-R) from GOES-14 imager while it was out of storage.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Worked with OSPO to define schedules </a:t>
            </a:r>
            <a:endParaRPr lang="en-US" sz="1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Deciding on daily location for scanning between mid-August and end of October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Posting many animations</a:t>
            </a:r>
            <a:endParaRPr lang="en-US" sz="17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i="1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1700" i="1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1700" i="1" dirty="0" smtClean="0">
                <a:solidFill>
                  <a:schemeClr val="bg1"/>
                </a:solidFill>
                <a:hlinkClick r:id="rId5"/>
              </a:rPr>
              <a:t>cimss.ssec.wisc.edu/goes/srsor/GOES-14_SRSOR.html</a:t>
            </a:r>
            <a:endParaRPr lang="en-US" sz="1700" i="1" dirty="0" smtClean="0">
              <a:solidFill>
                <a:schemeClr val="bg1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Many phenomena were observed: convection, hurricanes, fires, smoke, etc.,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700" dirty="0" smtClean="0">
                <a:solidFill>
                  <a:schemeClr val="bg1"/>
                </a:solidFill>
              </a:rPr>
              <a:t>Data to many groups HPC, OPC, AWC, SPC, etc.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0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3DAE-4A9A-4B8A-9272-4EF5FD248072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1750" y="5775325"/>
            <a:ext cx="9906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Anticipated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scan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- Full disk images every 15 minutes + 5 min CONUS images +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. 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7543800" y="215900"/>
            <a:ext cx="14478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ABI scans about 5 times faster</a:t>
            </a:r>
          </a:p>
          <a:p>
            <a:r>
              <a:rPr lang="en-US" sz="2400">
                <a:solidFill>
                  <a:srgbClr val="FFFF00"/>
                </a:solidFill>
                <a:latin typeface="Arial Unicode MS" pitchFamily="34" charset="-128"/>
              </a:rPr>
              <a:t>than the current GOES imager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44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5B524-A867-4578-919E-E2D8606E1324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5789612"/>
            <a:ext cx="9144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ABI can offer Continental US images every 5 minutes for routine monitoring of a wide range of events (storms, dust, clouds, fires, winds, </a:t>
            </a:r>
            <a:r>
              <a:rPr lang="en-US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).</a:t>
            </a:r>
          </a:p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Arial Unicode MS" pitchFamily="34" charset="-128"/>
              </a:rPr>
              <a:t>This is every 15 or 30 minutes with the current GOES in routine mode.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8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0D25D-4AA5-4793-82D4-F0225D4758FD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9635" name="AutoShape 3"/>
          <p:cNvSpPr>
            <a:spLocks noChangeArrowheads="1"/>
          </p:cNvSpPr>
          <p:nvPr/>
        </p:nvSpPr>
        <p:spPr bwMode="auto">
          <a:xfrm rot="5400000">
            <a:off x="4861983" y="243416"/>
            <a:ext cx="1515534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81" b="12839"/>
          <a:stretch/>
        </p:blipFill>
        <p:spPr>
          <a:xfrm>
            <a:off x="419100" y="2277533"/>
            <a:ext cx="8572500" cy="45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7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0"/>
            <a:ext cx="7258050" cy="5806440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34ABC-2602-4383-88AA-23EE467F0D9D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683" name="AutoShape 3"/>
          <p:cNvSpPr>
            <a:spLocks noChangeArrowheads="1"/>
          </p:cNvSpPr>
          <p:nvPr/>
        </p:nvSpPr>
        <p:spPr bwMode="auto">
          <a:xfrm rot="5400000">
            <a:off x="4362450" y="361950"/>
            <a:ext cx="1295400" cy="25527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2453640"/>
            <a:ext cx="5505450" cy="4404360"/>
          </a:xfrm>
          <a:prstGeom prst="rect">
            <a:avLst/>
          </a:prstGeom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76200" y="5921514"/>
            <a:ext cx="906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hangingPunct="0"/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 images every 30 seconds for rapidly changing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phenomena</a:t>
            </a:r>
          </a:p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(thunderstorms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, hurricanes, fires, </a:t>
            </a:r>
            <a:r>
              <a:rPr lang="en-US" sz="2000" b="1" dirty="0" err="1">
                <a:solidFill>
                  <a:srgbClr val="FFFFFF"/>
                </a:solidFill>
                <a:latin typeface="Arial Unicode MS" pitchFamily="34" charset="-128"/>
              </a:rPr>
              <a:t>etc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).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Or two regions every 60 seconds.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29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1-min imagery</a:t>
            </a:r>
          </a:p>
        </p:txBody>
      </p:sp>
      <p:pic>
        <p:nvPicPr>
          <p:cNvPr id="5" name="g13_g14_lo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2595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Operational (GOES-13)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545068"/>
            <a:ext cx="40318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1-min mode (SRSOR from GOES-14)</a:t>
            </a:r>
          </a:p>
        </p:txBody>
      </p:sp>
    </p:spTree>
    <p:extLst>
      <p:ext uri="{BB962C8B-B14F-4D97-AF65-F5344CB8AC3E}">
        <p14:creationId xmlns:p14="http://schemas.microsoft.com/office/powerpoint/2010/main" val="329742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1450</Words>
  <Application>Microsoft Office PowerPoint</Application>
  <PresentationFormat>On-screen Show (4:3)</PresentationFormat>
  <Paragraphs>311</Paragraphs>
  <Slides>42</Slides>
  <Notes>12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1_Default Design</vt:lpstr>
      <vt:lpstr>2_NOAA</vt:lpstr>
      <vt:lpstr>1_Office Theme</vt:lpstr>
      <vt:lpstr>PowerPoint Presentation</vt:lpstr>
      <vt:lpstr>Thanks to…</vt:lpstr>
      <vt:lpstr>Outline</vt:lpstr>
      <vt:lpstr>The Advanced Baseline Imager: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GOES-14 SRSOR of Sandy (Visible)</vt:lpstr>
      <vt:lpstr>ABI Visible/Near-IR Bands</vt:lpstr>
      <vt:lpstr>ABI IR Bands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GOES-R ABI Products</vt:lpstr>
      <vt:lpstr>Three Groups of Users</vt:lpstr>
      <vt:lpstr>Pseudo-Natural Color</vt:lpstr>
      <vt:lpstr>Outline</vt:lpstr>
      <vt:lpstr>Approximate spectral and spatial resolutions of US GOES Imagers</vt:lpstr>
      <vt:lpstr>Summary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3</cp:revision>
  <dcterms:created xsi:type="dcterms:W3CDTF">2012-12-14T15:27:53Z</dcterms:created>
  <dcterms:modified xsi:type="dcterms:W3CDTF">2012-12-14T18:43:03Z</dcterms:modified>
</cp:coreProperties>
</file>