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5"/>
  </p:notesMasterIdLst>
  <p:sldIdLst>
    <p:sldId id="261" r:id="rId5"/>
    <p:sldId id="293" r:id="rId6"/>
    <p:sldId id="258" r:id="rId7"/>
    <p:sldId id="259" r:id="rId8"/>
    <p:sldId id="260" r:id="rId9"/>
    <p:sldId id="257" r:id="rId10"/>
    <p:sldId id="262" r:id="rId11"/>
    <p:sldId id="296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4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5" r:id="rId41"/>
    <p:sldId id="290" r:id="rId42"/>
    <p:sldId id="299" r:id="rId43"/>
    <p:sldId id="300" r:id="rId44"/>
  </p:sldIdLst>
  <p:sldSz cx="9144000" cy="6858000" type="screen4x3"/>
  <p:notesSz cx="6858000" cy="9144000"/>
  <p:photoAlbum layout="4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965C6-BD45-4B6A-9909-FECECA887F4D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2189-29CB-4AB8-8900-E68CD342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LZA of Barrow is approximately 81 degrees.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D2189-29CB-4AB8-8900-E68CD34293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8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GOES is an actual image, while the others</a:t>
            </a:r>
            <a:r>
              <a:rPr lang="en-US" baseline="0" dirty="0" smtClean="0"/>
              <a:t> are from MODIS (one image) and AVHRR (two images). No ‘point spread function’ blurring has been applied, hence an actual ABI image might be a bit less sharp. </a:t>
            </a:r>
          </a:p>
          <a:p>
            <a:r>
              <a:rPr lang="en-US" baseline="0" dirty="0" smtClean="0"/>
              <a:t>The point isn’t that only GOES-R should be used for Barrow, but that the ABI will improve over the current GOES imager. </a:t>
            </a:r>
          </a:p>
          <a:p>
            <a:r>
              <a:rPr lang="en-US" baseline="0" dirty="0" smtClean="0"/>
              <a:t>Note that all images have been remapped to a </a:t>
            </a:r>
            <a:r>
              <a:rPr lang="en-US" baseline="0" dirty="0" err="1" smtClean="0"/>
              <a:t>mercator</a:t>
            </a:r>
            <a:r>
              <a:rPr lang="en-US" baseline="0" dirty="0" smtClean="0"/>
              <a:t> projection.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D2189-29CB-4AB8-8900-E68CD3429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DA982-CCBA-4655-9E7D-986DF7492469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r>
              <a:rPr lang="en-US"/>
              <a:t>Schmit, T. J., M. M. Gunshor, W. P. Menzel, J. J. Gurka, J. Li, and A. S. Bachmeier, 2005: Introducing the next-generation Advanced Baseline Imager on GOES-R. </a:t>
            </a:r>
            <a:r>
              <a:rPr lang="en-US" i="1"/>
              <a:t>Bull. Amer. Meteor. Soc</a:t>
            </a:r>
            <a:r>
              <a:rPr lang="en-US"/>
              <a:t>., </a:t>
            </a:r>
            <a:r>
              <a:rPr lang="en-US" b="1"/>
              <a:t>86</a:t>
            </a:r>
            <a:r>
              <a:rPr lang="en-US"/>
              <a:t>, 1079-1096.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D83A2-1894-4039-802D-5A0AC7D6290F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r>
              <a:rPr lang="en-US"/>
              <a:t>Schmit, T. J., M. M. Gunshor, W. P. Menzel, J. J. Gurka, J. Li, and A. S. Bachmeier, 2005: Introducing the next-generation Advanced Baseline Imager on GOES-R. </a:t>
            </a:r>
            <a:r>
              <a:rPr lang="en-US" i="1"/>
              <a:t>Bull. Amer. Meteor. Soc</a:t>
            </a:r>
            <a:r>
              <a:rPr lang="en-US"/>
              <a:t>., </a:t>
            </a:r>
            <a:r>
              <a:rPr lang="en-US" b="1"/>
              <a:t>86</a:t>
            </a:r>
            <a:r>
              <a:rPr lang="en-US"/>
              <a:t>, 1079-1096.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26E6B-6DA2-4BD0-AA56-AC49636CE0A0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GOES-14 (previously GOES-0) was launched on June 27, 2009.</a:t>
            </a:r>
          </a:p>
          <a:p>
            <a:endParaRPr lang="en-US"/>
          </a:p>
          <a:p>
            <a:r>
              <a:rPr lang="en-US"/>
              <a:t>The issue with the band 6 of the imager, was the detector order was initially flipped in the data stream. This was fixed on August 24, 2009 (not shown).</a:t>
            </a:r>
          </a:p>
          <a:p>
            <a:endParaRPr lang="en-US"/>
          </a:p>
          <a:p>
            <a:r>
              <a:rPr lang="en-US"/>
              <a:t>More information can be found at: </a:t>
            </a:r>
          </a:p>
          <a:p>
            <a:r>
              <a:rPr lang="en-US"/>
              <a:t>	http://rammb.cira.colostate.edu/projects/goes-o/</a:t>
            </a:r>
          </a:p>
          <a:p>
            <a:r>
              <a:rPr lang="en-US"/>
              <a:t>	http://cimss.ssec.wisc.edu/goes/blog/archives/3054</a:t>
            </a:r>
          </a:p>
          <a:p>
            <a:endParaRPr lang="en-US"/>
          </a:p>
          <a:p>
            <a:r>
              <a:rPr lang="en-US"/>
              <a:t>Don Hillger and Tim Schmit are co-leading the GOES-14 NOAA science test. </a:t>
            </a:r>
          </a:p>
          <a:p>
            <a:endParaRPr lang="en-US"/>
          </a:p>
          <a:p>
            <a:r>
              <a:rPr lang="en-US"/>
              <a:t>The above images were ingested by the SSEC data center in Madison, WI. Image generated by T. Schmit of NOAA NESDIS STAR ASPB.</a:t>
            </a:r>
          </a:p>
          <a:p>
            <a:endParaRPr lang="en-US"/>
          </a:p>
          <a:p>
            <a:r>
              <a:rPr lang="en-US"/>
              <a:t>###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AB8DB-8A74-4E6F-96FD-FC415B682B1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T. Schmit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2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B4EA-13AD-485F-8CFE-38A6C49AC0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1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DD33E-A7D6-468D-83DF-664B618FD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2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F8D34-1B60-4D51-AD26-BD90238196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0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D828A-4DB2-403A-809A-FB1455BD7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5B126-9847-41EA-B545-36D699B0F4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4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4C240-DC48-484B-8C84-0F4796604A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6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CF19C-CCB4-4B9C-A2A5-9FD657412B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68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0396-64D3-4099-80D1-12E6A64159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4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9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7B0A-1058-4ABA-A439-D0F52734DE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1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267D5-948E-43B2-8D19-5FDE867839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33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2FDF-0368-4171-8399-82519C5309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6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40525" y="833438"/>
            <a:ext cx="1866900" cy="82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419850"/>
            <a:ext cx="813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95300" y="839788"/>
            <a:ext cx="6243638" cy="0"/>
          </a:xfrm>
          <a:prstGeom prst="line">
            <a:avLst/>
          </a:prstGeom>
          <a:noFill/>
          <a:ln w="25400">
            <a:solidFill>
              <a:srgbClr val="D4272E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95300" y="857250"/>
            <a:ext cx="639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734175" y="6191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6477000"/>
            <a:ext cx="838200" cy="152400"/>
          </a:xfrm>
        </p:spPr>
        <p:txBody>
          <a:bodyPr/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fld id="{6FAABD5C-EFDC-411D-8BE1-522868F33A1D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GEOS-R logo_2010colo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706" y="-12192"/>
            <a:ext cx="774694" cy="850392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81000" y="65532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818970-5B25-45FE-BBA2-B1DEDE686DE2}" type="slidenum">
              <a:rPr lang="en-US" sz="8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9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2795D-3A13-490E-B0B1-7F30EBD9D3B1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56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43A7-8558-40F8-BDA0-974E7E1C74B1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27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8622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914400"/>
            <a:ext cx="4086225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2499-5386-4F7B-AAD4-2459CC48D31A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00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4974"/>
            <a:ext cx="4040188" cy="4619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4974"/>
            <a:ext cx="4041775" cy="4619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F396C-AFEC-4093-900E-EF98695914EE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0050" y="171450"/>
            <a:ext cx="5018088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0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4529-3023-467C-BA6F-64CCD50AA61D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70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87D9-7D23-480C-947C-309013055276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9526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9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44196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C945-24B8-4D6B-8FE4-4179183ECF53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0050" y="171450"/>
            <a:ext cx="5018088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1"/>
            <a:ext cx="3733800" cy="53339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263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A92C-6EFA-4A05-A2C9-0E16E06FA5DD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670050" y="171450"/>
            <a:ext cx="50180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i="1" kern="0">
                <a:solidFill>
                  <a:srgbClr val="000000"/>
                </a:solidFill>
                <a:latin typeface="Arial Black"/>
              </a:rPr>
              <a:t>Click to edit Master title style</a:t>
            </a:r>
            <a:endParaRPr lang="en-US" sz="2600" i="1" kern="0" dirty="0"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60296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52F5-BF04-4A9C-B3D5-10DA9C7A9215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97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916384" y="706834"/>
            <a:ext cx="5020469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7C75-36F0-4916-9A4B-FAF6112AFF6E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0050" y="171450"/>
            <a:ext cx="5018088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7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44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06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14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61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23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1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1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43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06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91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68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1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5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CA775-F7A7-4239-8E12-679E7EA1A51B}" type="datetimeFigureOut">
              <a:rPr lang="en-US" smtClean="0"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7890-C972-4A9E-8505-1258421B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7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F95348-1776-446E-BE84-15178EAB69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0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740525" y="833438"/>
            <a:ext cx="1866900" cy="82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0050" y="171450"/>
            <a:ext cx="50180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248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98475" y="6419850"/>
            <a:ext cx="813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77200" y="6503988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111D54-BC2F-4969-834A-47997E23C995}" type="datetime5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27-Jun-11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95300" y="839788"/>
            <a:ext cx="6243638" cy="0"/>
          </a:xfrm>
          <a:prstGeom prst="line">
            <a:avLst/>
          </a:prstGeom>
          <a:noFill/>
          <a:ln w="25400">
            <a:solidFill>
              <a:srgbClr val="D4272E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95300" y="857250"/>
            <a:ext cx="639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734175" y="6191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" name="Picture 11" descr="GEOS-R logo_2010col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0706" y="-12192"/>
            <a:ext cx="774694" cy="850392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81000" y="65532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818970-5B25-45FE-BBA2-B1DEDE686DE2}" type="slidenum">
              <a:rPr lang="en-US" sz="8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i="1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4272E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CA775-F7A7-4239-8E12-679E7EA1A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7890-C972-4A9E-8505-1258421B52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imss.ssec.wisc.edu/goes/blog/archives/752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imss.ssec.wisc.edu/goes/blog/archives/752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imss.ssec.wisc.edu/goes/blog/archives/7527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ammb.cira.colostate.edu/projects/goes-o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imss.ssec.wisc.edu/goes/rt/sounder-dpi.php" TargetMode="External"/><Relationship Id="rId3" Type="http://schemas.openxmlformats.org/officeDocument/2006/relationships/hyperlink" Target="http://rammb.cira.colostate.edu/projects/goes-o/" TargetMode="External"/><Relationship Id="rId7" Type="http://schemas.openxmlformats.org/officeDocument/2006/relationships/hyperlink" Target="http://www.ssec.wisc.edu/data/geo/index.php?satellite=goes14&amp;file=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imss.ssec.wisc.edu/goes/blog/archives/3054" TargetMode="External"/><Relationship Id="rId5" Type="http://schemas.openxmlformats.org/officeDocument/2006/relationships/hyperlink" Target="http://www.ssec.wisc.edu/media/spotlight/goes14/ir.html" TargetMode="External"/><Relationship Id="rId4" Type="http://schemas.openxmlformats.org/officeDocument/2006/relationships/hyperlink" Target="http://www.star.nesdis.noaa.gov/star/GOES-14FirstImage.php" TargetMode="External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cimss.ssec.wisc.edu/goes/blog/archives/7527" TargetMode="Externa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imss.ssec.wisc.edu/goes/blog/archives/7527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2209800"/>
            <a:ext cx="99060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- Remapped imagery; on a CIMSS Satellite blog</a:t>
            </a:r>
          </a:p>
          <a:p>
            <a:r>
              <a:rPr lang="en-US" dirty="0" smtClean="0">
                <a:hlinkClick r:id="rId2"/>
              </a:rPr>
              <a:t>http://cimss.ssec.wisc.edu/goes/blog/archives/7527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GOES-R ABI WES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GOES-14 transition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- GOES-R Scan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10946-F66D-462F-98BE-9D1BB1DB7E62}" type="slidenum">
              <a:rPr lang="en-US"/>
              <a:pPr/>
              <a:t>10</a:t>
            </a:fld>
            <a:endParaRPr lang="en-US"/>
          </a:p>
        </p:txBody>
      </p:sp>
      <p:sp>
        <p:nvSpPr>
          <p:cNvPr id="1290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7" name="Rectangle 3" descr="GOES-R_ABI_01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562350" y="6172200"/>
            <a:ext cx="268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ABI Band 1 </a:t>
            </a:r>
            <a:r>
              <a:rPr lang="en-GB" dirty="0"/>
              <a:t>(0.47 um)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2AE8A-8281-4596-BC18-2D807E6B2731}" type="slidenum">
              <a:rPr lang="en-US"/>
              <a:pPr/>
              <a:t>11</a:t>
            </a:fld>
            <a:endParaRPr lang="en-US"/>
          </a:p>
        </p:txBody>
      </p:sp>
      <p:sp>
        <p:nvSpPr>
          <p:cNvPr id="1300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0051" name="Rectangle 3" descr="GOES-R_ABI_02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2172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2 </a:t>
            </a:r>
            <a:r>
              <a:rPr lang="en-GB" dirty="0"/>
              <a:t>(0.64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1B29-FF99-4BA4-AF01-5FE6B5C80098}" type="slidenum">
              <a:rPr lang="en-US"/>
              <a:pPr/>
              <a:t>12</a:t>
            </a:fld>
            <a:endParaRPr lang="en-US"/>
          </a:p>
        </p:txBody>
      </p:sp>
      <p:sp>
        <p:nvSpPr>
          <p:cNvPr id="131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075" name="Rectangle 3" descr="GOES-R_ABI_03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164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3 </a:t>
            </a:r>
            <a:r>
              <a:rPr lang="en-GB" dirty="0"/>
              <a:t>(0.86 um)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8335-D30C-4204-8B8B-8344917DF130}" type="slidenum">
              <a:rPr lang="en-US"/>
              <a:pPr/>
              <a:t>13</a:t>
            </a:fld>
            <a:endParaRPr lang="en-US"/>
          </a:p>
        </p:txBody>
      </p:sp>
      <p:sp>
        <p:nvSpPr>
          <p:cNvPr id="132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2099" name="Rectangle 3" descr="GOES-R_ABI_04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2172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4 </a:t>
            </a:r>
            <a:r>
              <a:rPr lang="en-GB" dirty="0"/>
              <a:t>(1.38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2EB9B-D1CB-4B5E-8FCC-2391E68A018E}" type="slidenum">
              <a:rPr lang="en-US"/>
              <a:pPr/>
              <a:t>14</a:t>
            </a:fld>
            <a:endParaRPr lang="en-US"/>
          </a:p>
        </p:txBody>
      </p:sp>
      <p:sp>
        <p:nvSpPr>
          <p:cNvPr id="133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23" name="Rectangle 3" descr="GOES-R_ABI_05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100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5 </a:t>
            </a:r>
            <a:r>
              <a:rPr lang="en-GB" dirty="0"/>
              <a:t>(1.6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D1CA3-0141-4C6B-9AD4-BD6FF7008688}" type="slidenum">
              <a:rPr lang="en-US"/>
              <a:pPr/>
              <a:t>15</a:t>
            </a:fld>
            <a:endParaRPr lang="en-US"/>
          </a:p>
        </p:txBody>
      </p:sp>
      <p:sp>
        <p:nvSpPr>
          <p:cNvPr id="134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147" name="Rectangle 3" descr="GOES-R_ABI_06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2172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6 </a:t>
            </a:r>
            <a:r>
              <a:rPr lang="en-GB" dirty="0"/>
              <a:t>(2.25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ED52-844C-4AF1-81CD-9422151FA19D}" type="slidenum">
              <a:rPr lang="en-US"/>
              <a:pPr/>
              <a:t>16</a:t>
            </a:fld>
            <a:endParaRPr lang="en-US"/>
          </a:p>
        </p:txBody>
      </p:sp>
      <p:sp>
        <p:nvSpPr>
          <p:cNvPr id="135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5171" name="Rectangle 3" descr="GOES-R_ABI_07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100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7 </a:t>
            </a:r>
            <a:r>
              <a:rPr lang="en-GB" dirty="0"/>
              <a:t>(3.9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A89C-BABF-4671-81C8-ABC0D4234DB3}" type="slidenum">
              <a:rPr lang="en-US"/>
              <a:pPr/>
              <a:t>17</a:t>
            </a:fld>
            <a:endParaRPr lang="en-US"/>
          </a:p>
        </p:txBody>
      </p:sp>
      <p:sp>
        <p:nvSpPr>
          <p:cNvPr id="136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6195" name="Rectangle 3" descr="GOES-R_ABI_08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100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8 </a:t>
            </a:r>
            <a:r>
              <a:rPr lang="en-GB" dirty="0"/>
              <a:t>(6.2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EA73-27BA-4B07-BAB0-C051B7D735B5}" type="slidenum">
              <a:rPr lang="en-US"/>
              <a:pPr/>
              <a:t>18</a:t>
            </a:fld>
            <a:endParaRPr lang="en-US"/>
          </a:p>
        </p:txBody>
      </p:sp>
      <p:sp>
        <p:nvSpPr>
          <p:cNvPr id="137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219" name="Rectangle 3" descr="GOES-R_ABI_09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100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9 </a:t>
            </a:r>
            <a:r>
              <a:rPr lang="en-GB" dirty="0"/>
              <a:t>(7.0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9D4B4-A23B-4D81-B024-C773A6A427EF}" type="slidenum">
              <a:rPr lang="en-US"/>
              <a:pPr/>
              <a:t>19</a:t>
            </a:fld>
            <a:endParaRPr lang="en-US"/>
          </a:p>
        </p:txBody>
      </p:sp>
      <p:sp>
        <p:nvSpPr>
          <p:cNvPr id="138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243" name="Rectangle 3" descr="GOES-R_ABI_10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3342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10 </a:t>
            </a:r>
            <a:r>
              <a:rPr lang="en-GB" dirty="0"/>
              <a:t>(7.34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2209800"/>
            <a:ext cx="99060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- Remapped imagery; on a CIMSS Satellite blog</a:t>
            </a:r>
          </a:p>
          <a:p>
            <a:r>
              <a:rPr lang="en-US" dirty="0" smtClean="0">
                <a:hlinkClick r:id="rId2"/>
              </a:rPr>
              <a:t>http://cimss.ssec.wisc.edu/goes/blog/archives/7527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GOES-R ABI WES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GOES-14 transition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- GOES-R Scan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BF94-BFF5-47EF-9C79-A4EDC63CEC56}" type="slidenum">
              <a:rPr lang="en-US"/>
              <a:pPr/>
              <a:t>20</a:t>
            </a:fld>
            <a:endParaRPr lang="en-US"/>
          </a:p>
        </p:txBody>
      </p:sp>
      <p:sp>
        <p:nvSpPr>
          <p:cNvPr id="139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 descr="GOES-R_ABI_11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2172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11 </a:t>
            </a:r>
            <a:r>
              <a:rPr lang="en-GB" dirty="0"/>
              <a:t>(8.5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9E323-3412-498F-A3BC-54AD02C85D61}" type="slidenum">
              <a:rPr lang="en-US"/>
              <a:pPr/>
              <a:t>21</a:t>
            </a:fld>
            <a:endParaRPr lang="en-US"/>
          </a:p>
        </p:txBody>
      </p:sp>
      <p:sp>
        <p:nvSpPr>
          <p:cNvPr id="140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1" name="Rectangle 3" descr="GOES-R_ABI_12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2172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12 </a:t>
            </a:r>
            <a:r>
              <a:rPr lang="en-GB" dirty="0"/>
              <a:t>(9.6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2ADE-3319-4C26-83BE-5207A515B0B3}" type="slidenum">
              <a:rPr lang="en-US"/>
              <a:pPr/>
              <a:t>22</a:t>
            </a:fld>
            <a:endParaRPr lang="en-US"/>
          </a:p>
        </p:txBody>
      </p:sp>
      <p:sp>
        <p:nvSpPr>
          <p:cNvPr id="141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5" name="Rectangle 3" descr="GOES-R_ABI_13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451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13 </a:t>
            </a:r>
            <a:r>
              <a:rPr lang="en-GB" dirty="0"/>
              <a:t>(10.35 um) </a:t>
            </a:r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7920C-1158-4DBD-9FD6-C14F60A0BD47}" type="slidenum">
              <a:rPr lang="en-US"/>
              <a:pPr/>
              <a:t>23</a:t>
            </a:fld>
            <a:endParaRPr lang="en-US"/>
          </a:p>
        </p:txBody>
      </p:sp>
      <p:sp>
        <p:nvSpPr>
          <p:cNvPr id="142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339" name="Rectangle 3" descr="GOES-R_ABI_14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334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14 </a:t>
            </a:r>
            <a:r>
              <a:rPr lang="en-GB" dirty="0"/>
              <a:t>(11.2 um)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03C3-9071-455F-A15E-0C249718A2CF}" type="slidenum">
              <a:rPr lang="en-US"/>
              <a:pPr/>
              <a:t>24</a:t>
            </a:fld>
            <a:endParaRPr lang="en-US"/>
          </a:p>
        </p:txBody>
      </p:sp>
      <p:sp>
        <p:nvSpPr>
          <p:cNvPr id="143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63" name="Rectangle 3" descr="GOES-R_ABI_15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334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15 </a:t>
            </a:r>
            <a:r>
              <a:rPr lang="en-GB" dirty="0"/>
              <a:t>(12.3 um)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269F-0BEE-4DE4-8EB7-973C74F4269C}" type="slidenum">
              <a:rPr lang="en-US"/>
              <a:pPr/>
              <a:t>25</a:t>
            </a:fld>
            <a:endParaRPr lang="en-US"/>
          </a:p>
        </p:txBody>
      </p:sp>
      <p:sp>
        <p:nvSpPr>
          <p:cNvPr id="144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387" name="Rectangle 3" descr="GOES-R_ABI_16__W_20080626_2100"/>
          <p:cNvSpPr>
            <a:spLocks noGrp="1" noChangeAspect="1" noChangeArrowheads="1"/>
          </p:cNvSpPr>
          <p:nvPr isPhoto="1"/>
        </p:nvSpPr>
        <p:spPr bwMode="auto">
          <a:xfrm>
            <a:off x="0" y="814388"/>
            <a:ext cx="9144000" cy="5227637"/>
          </a:xfrm>
          <a:prstGeom prst="rect">
            <a:avLst/>
          </a:prstGeom>
          <a:blipFill dpi="0" rotWithShape="1">
            <a:blip r:embed="rId2"/>
            <a:srcRect/>
            <a:stretch>
              <a:fillRect r="-1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810000" y="6172200"/>
            <a:ext cx="2334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ABI Band 16 </a:t>
            </a:r>
            <a:r>
              <a:rPr lang="en-GB" dirty="0"/>
              <a:t>(13.3 um)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E350-9B8F-43C2-BB98-C622386697C6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ABI Visible/Near-IR Bands</a:t>
            </a:r>
          </a:p>
        </p:txBody>
      </p:sp>
      <p:pic>
        <p:nvPicPr>
          <p:cNvPr id="100355" name="Picture 3" descr="abi_1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8313"/>
            <a:ext cx="7848600" cy="47386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-21600000">
            <a:off x="76200" y="64770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MS PGothic" pitchFamily="34" charset="-128"/>
              </a:rPr>
              <a:t>Schmit et al, 2005</a:t>
            </a: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6247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49F9-8ED8-4D20-BF18-BD73ACCDEEE2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ABI IR Bands</a:t>
            </a:r>
          </a:p>
        </p:txBody>
      </p:sp>
      <p:pic>
        <p:nvPicPr>
          <p:cNvPr id="102403" name="Picture 3" descr="abi_7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50938"/>
            <a:ext cx="7088187" cy="532606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 rot="-21600000">
            <a:off x="76200" y="64770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MS PGothic" pitchFamily="34" charset="-128"/>
              </a:rPr>
              <a:t>Schmit et al, 2005</a:t>
            </a: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965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2209800"/>
            <a:ext cx="99060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- Remapped imagery; on a CIMSS Satellite blog</a:t>
            </a:r>
          </a:p>
          <a:p>
            <a:r>
              <a:rPr lang="en-US" dirty="0" smtClean="0">
                <a:hlinkClick r:id="rId2"/>
              </a:rPr>
              <a:t>http://cimss.ssec.wisc.edu/goes/blog/archives/7527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GOES-R ABI WES</a:t>
            </a:r>
            <a:endParaRPr lang="en-US" dirty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 GOES-14 transition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- GOES-R Scan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066A-8BCA-4CB2-AEAF-2464587EE1F3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Operational GOES Updates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006600" y="6491288"/>
            <a:ext cx="522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http://www.nesdis.noaa.gov/FlyoutSchedules.html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7504" r="3883" b="4364"/>
          <a:stretch>
            <a:fillRect/>
          </a:stretch>
        </p:blipFill>
        <p:spPr>
          <a:xfrm>
            <a:off x="1219200" y="1066800"/>
            <a:ext cx="70866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04800" y="6140450"/>
            <a:ext cx="693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i="1">
                <a:solidFill>
                  <a:srgbClr val="FF0000"/>
                </a:solidFill>
              </a:rPr>
              <a:t>As of May 10, 2010</a:t>
            </a:r>
          </a:p>
        </p:txBody>
      </p:sp>
    </p:spTree>
    <p:extLst>
      <p:ext uri="{BB962C8B-B14F-4D97-AF65-F5344CB8AC3E}">
        <p14:creationId xmlns:p14="http://schemas.microsoft.com/office/powerpoint/2010/main" val="109766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JAN2011_G11_F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9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CD54-F46D-43F0-A9A3-A9117AAFC23F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GOES-11 to GOES-14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Newer spacecraft design</a:t>
            </a:r>
            <a:endParaRPr lang="en-US" dirty="0"/>
          </a:p>
          <a:p>
            <a:r>
              <a:rPr lang="en-US" dirty="0"/>
              <a:t>Less noisy data</a:t>
            </a:r>
          </a:p>
          <a:p>
            <a:r>
              <a:rPr lang="en-US" dirty="0"/>
              <a:t>Spectrally modified imager band 3 </a:t>
            </a:r>
            <a:endParaRPr lang="en-US" dirty="0" smtClean="0"/>
          </a:p>
          <a:p>
            <a:pPr lvl="1"/>
            <a:r>
              <a:rPr lang="en-US" dirty="0" smtClean="0"/>
              <a:t>‘</a:t>
            </a:r>
            <a:r>
              <a:rPr lang="en-US" dirty="0"/>
              <a:t>water vapor</a:t>
            </a:r>
            <a:r>
              <a:rPr lang="en-US" dirty="0" smtClean="0"/>
              <a:t>’</a:t>
            </a:r>
            <a:endParaRPr lang="en-US" dirty="0"/>
          </a:p>
          <a:p>
            <a:r>
              <a:rPr lang="en-US" dirty="0"/>
              <a:t>Improved imager band 6 (13.3 um) spatial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Modified </a:t>
            </a:r>
            <a:r>
              <a:rPr lang="en-US" dirty="0"/>
              <a:t>GVAR format</a:t>
            </a:r>
          </a:p>
          <a:p>
            <a:r>
              <a:rPr lang="en-US" dirty="0"/>
              <a:t>No 12 um band on Imager</a:t>
            </a:r>
          </a:p>
          <a:p>
            <a:r>
              <a:rPr lang="en-US" dirty="0"/>
              <a:t>Improved INR and Operation thru </a:t>
            </a:r>
            <a:r>
              <a:rPr lang="en-US" dirty="0" smtClean="0"/>
              <a:t>eclipse</a:t>
            </a:r>
          </a:p>
          <a:p>
            <a:r>
              <a:rPr lang="en-US" dirty="0" smtClean="0"/>
              <a:t>Tentatively scheduled for December 2011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1752-89EF-4AE4-97BC-9FD2E21DC1F4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36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667" name="Rectangle 3" descr="GOES-11_Imager_SRFs_3panel_patches"/>
          <p:cNvSpPr>
            <a:spLocks noGrp="1" noChangeAspect="1" noChangeArrowheads="1"/>
          </p:cNvSpPr>
          <p:nvPr isPhoto="1"/>
        </p:nvSpPr>
        <p:spPr bwMode="auto">
          <a:xfrm>
            <a:off x="163513" y="0"/>
            <a:ext cx="88169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 r="-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BC88-A452-4FC5-945E-821F7AE95CED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691" name="Rectangle 3" descr="GOES-14_Imager_SRFs_3panel_patches"/>
          <p:cNvSpPr>
            <a:spLocks noGrp="1" noChangeAspect="1" noChangeArrowheads="1"/>
          </p:cNvSpPr>
          <p:nvPr isPhoto="1"/>
        </p:nvSpPr>
        <p:spPr bwMode="auto">
          <a:xfrm>
            <a:off x="163513" y="0"/>
            <a:ext cx="88169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 r="-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8DD64-0D12-4ED9-B23D-E38ADD592953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vapor band</a:t>
            </a:r>
          </a:p>
        </p:txBody>
      </p:sp>
      <p:pic>
        <p:nvPicPr>
          <p:cNvPr id="125956" name="Picture 4" descr="wf_goesm_nwa_wv_d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835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 descr="011119_g12_g08_wv_3_weekly_bo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64820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2B3-144E-4A5C-B46E-449DDE393694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52400" y="2286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Improved spatial resolution of GOES-14 Imager band 6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" y="1295400"/>
            <a:ext cx="4191000" cy="42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The improved spatial resolution of the Geostationary Operational Environmental Satellites (GOES)-14 imager band 6 has been verified. This band, centered at 13.3 um, has a number of uses, the main being cloud height determination. </a:t>
            </a:r>
          </a:p>
          <a:p>
            <a:pPr marL="342900" indent="-3429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Important diagnostic work was under-taken. After an issue was raised dealing with the data stream of imager band 6, the suggested fix was implemented at the ground station. Many groups, both within NOAA/NESDIS, the Cooperative Institutes, NASA and others, quickly worked together to fix this issue.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38200" y="5715000"/>
            <a:ext cx="7696200" cy="6413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The improved spatial resolution of the GOES-14 imager band 6 (over GOES-12/13 imagers) has been verified with initial on-orbit data.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487988" y="6357938"/>
            <a:ext cx="3884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Sponsor: OSD G-PSDI Program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495800" y="4800600"/>
            <a:ext cx="449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The 13.3 um band 6 of the GOES-12 (left panel) has an 8 km IGFOV (Instantaneous Geometric Field of View); while the same band on the GOES-14 (right panel) has a 4 km IGFOV. Note the finer resolution of the cloud edges and the ‘cleaner’ image.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784725" y="8747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GOES-12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7131050" y="8524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GOES-14</a:t>
            </a:r>
          </a:p>
        </p:txBody>
      </p:sp>
      <p:grpSp>
        <p:nvGrpSpPr>
          <p:cNvPr id="73739" name="Group 11"/>
          <p:cNvGrpSpPr>
            <a:grpSpLocks/>
          </p:cNvGrpSpPr>
          <p:nvPr/>
        </p:nvGrpSpPr>
        <p:grpSpPr bwMode="auto">
          <a:xfrm>
            <a:off x="4419600" y="1219200"/>
            <a:ext cx="4648200" cy="3486150"/>
            <a:chOff x="2784" y="768"/>
            <a:chExt cx="2928" cy="2196"/>
          </a:xfrm>
        </p:grpSpPr>
        <p:pic>
          <p:nvPicPr>
            <p:cNvPr id="73740" name="Picture 12" descr="2PANEL_G12_G13_BAND6_DANNY_COL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768"/>
              <a:ext cx="2928" cy="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41" name="Oval 13"/>
            <p:cNvSpPr>
              <a:spLocks noChangeArrowheads="1"/>
            </p:cNvSpPr>
            <p:nvPr/>
          </p:nvSpPr>
          <p:spPr bwMode="auto">
            <a:xfrm>
              <a:off x="4512" y="2160"/>
              <a:ext cx="1008" cy="624"/>
            </a:xfrm>
            <a:prstGeom prst="ellipse">
              <a:avLst/>
            </a:prstGeom>
            <a:noFill/>
            <a:ln w="349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2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93FC5-F74E-445E-9F8A-4916EF2BB01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001000" cy="6096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GOES-14 NOAA/Science Test Website</a:t>
            </a:r>
          </a:p>
        </p:txBody>
      </p:sp>
      <p:pic>
        <p:nvPicPr>
          <p:cNvPr id="15363" name="Picture 2" descr="C:\GOES-14_PLT\GOES-14_NOAA-Science_Post_launch_Test_websit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1675" y="1066800"/>
            <a:ext cx="4987925" cy="4983163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" y="6172200"/>
            <a:ext cx="746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  <a:hlinkClick r:id="rId3"/>
              </a:rPr>
              <a:t>http://rammb.cira.colostate.edu/projects/goes-o/</a:t>
            </a:r>
            <a:endParaRPr lang="en-US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D5E4E91-4756-4C53-83C2-EC78D39A4689}" type="slidenum">
              <a:rPr lang="en-US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35</a:t>
            </a:fld>
            <a:endParaRPr lang="en-US" sz="12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1325" y="2932113"/>
            <a:ext cx="2530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GOES-14 Tech memo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avaliable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0FA7E-0A9F-4996-B3A2-54792A21A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8002" name="Rectang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/>
              <a:t>GOES-14</a:t>
            </a:r>
            <a:br>
              <a:rPr lang="en-US"/>
            </a:br>
            <a:r>
              <a:rPr lang="en-US"/>
              <a:t>Imager and Sounder 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subTitle" idx="1"/>
          </p:nvPr>
        </p:nvSpPr>
        <p:spPr>
          <a:xfrm>
            <a:off x="76200" y="1981200"/>
            <a:ext cx="89154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hlinkClick r:id="rId3"/>
              </a:rPr>
              <a:t>http://rammb.cira.colostate.edu/projects/goes-o/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4"/>
              </a:rPr>
              <a:t>http://www.star.nesdis.noaa.gov/star/GOES-14FirstImage.php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5"/>
              </a:rPr>
              <a:t>http://www.ssec.wisc.edu/media/spotlight/goes14/ir.html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6"/>
              </a:rPr>
              <a:t>http://cimss.ssec.wisc.edu/goes/blog/archives/3054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7"/>
              </a:rPr>
              <a:t>http://www.ssec.wisc.edu/data/geo/index.php?satellite=goes14&amp;file=jpg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8"/>
              </a:rPr>
              <a:t>http://cimss.ssec.wisc.edu/goes/rt/sounder-dpi.php</a:t>
            </a:r>
            <a:endParaRPr lang="en-US" sz="2000" dirty="0"/>
          </a:p>
        </p:txBody>
      </p:sp>
      <p:pic>
        <p:nvPicPr>
          <p:cNvPr id="128004" name="Picture 4" descr="star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6067425"/>
            <a:ext cx="54292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2209800"/>
            <a:ext cx="99060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- Remapped imagery; on a CIMSS Satellite blog</a:t>
            </a:r>
          </a:p>
          <a:p>
            <a:r>
              <a:rPr lang="en-US" dirty="0" smtClean="0">
                <a:hlinkClick r:id="rId2"/>
              </a:rPr>
              <a:t>http://cimss.ssec.wisc.edu/goes/blog/archives/7527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GOES-R ABI WES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GOES-14 transition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- GOES-R Scan strategy?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81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ABD5C-EFDC-411D-8BE1-522868F33A1D}" type="datetime5">
              <a:rPr lang="en-US" smtClean="0">
                <a:solidFill>
                  <a:srgbClr val="000000"/>
                </a:solidFill>
              </a:rPr>
              <a:pPr>
                <a:defRPr/>
              </a:pPr>
              <a:t>13-Jul-11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3886200"/>
            <a:ext cx="3332136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Current GOES Imager scans: PACUS and CONUS (note that PACUS is one-third larger). These regions are sub-selected for AWIPS.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57200"/>
            <a:ext cx="8572500" cy="5257800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1524000" y="228600"/>
            <a:ext cx="5645150" cy="5365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 Black"/>
              </a:rPr>
              <a:t>Proposed –Shifted  “5 </a:t>
            </a:r>
            <a:r>
              <a:rPr lang="en-US" sz="2000" i="1" kern="0" dirty="0" smtClean="0">
                <a:solidFill>
                  <a:srgbClr val="000000"/>
                </a:solidFill>
                <a:latin typeface="Arial Black"/>
              </a:rPr>
              <a:t>min  PACUS”</a:t>
            </a:r>
            <a:endParaRPr lang="en-US" sz="2000" i="1" kern="0" dirty="0"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181600"/>
            <a:ext cx="867727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Proposed “shifted” “PACUS” would give a 5 min scan of AK and western CONUS. This would mean that HI would need to be covered with one of the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meso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-scales (and 15 min FD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); if in ‘flex mode (3)’.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Note that the positions are approximate.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rapezoid 6"/>
          <p:cNvSpPr/>
          <p:nvPr/>
        </p:nvSpPr>
        <p:spPr bwMode="auto">
          <a:xfrm rot="10800000">
            <a:off x="1524002" y="1676400"/>
            <a:ext cx="4343398" cy="2286000"/>
          </a:xfrm>
          <a:prstGeom prst="trapezoid">
            <a:avLst>
              <a:gd name="adj" fmla="val 46434"/>
            </a:avLst>
          </a:prstGeom>
          <a:noFill/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7499" y="2590800"/>
            <a:ext cx="174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“5 min PACUS”</a:t>
            </a:r>
          </a:p>
        </p:txBody>
      </p:sp>
    </p:spTree>
    <p:extLst>
      <p:ext uri="{BB962C8B-B14F-4D97-AF65-F5344CB8AC3E}">
        <p14:creationId xmlns:p14="http://schemas.microsoft.com/office/powerpoint/2010/main" val="19240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JAN2011_G11_A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2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524000" y="228600"/>
            <a:ext cx="5645150" cy="5365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Arial Black"/>
              </a:rPr>
              <a:t>HI -- </a:t>
            </a:r>
            <a:r>
              <a:rPr lang="en-US" sz="2000" i="1" kern="0" dirty="0" err="1">
                <a:solidFill>
                  <a:srgbClr val="000000"/>
                </a:solidFill>
                <a:latin typeface="Arial Black"/>
              </a:rPr>
              <a:t>mesoscale</a:t>
            </a:r>
            <a:endParaRPr lang="en-US" sz="2000" i="1" kern="0" dirty="0"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5867400"/>
            <a:ext cx="47244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Approximately 1000 km x 1000 km.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5175"/>
            <a:ext cx="632460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7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JAN2011_G11_AK_ZOOM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3543300"/>
            <a:ext cx="3575304" cy="2860243"/>
          </a:xfrm>
          <a:prstGeom prst="rect">
            <a:avLst/>
          </a:prstGeom>
        </p:spPr>
      </p:pic>
      <p:pic>
        <p:nvPicPr>
          <p:cNvPr id="2" name="Picture 1" descr="25JAN2011_MODIS_IN_MERC_PROJ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457200"/>
            <a:ext cx="35718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5JAN2011_AVHRR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3" y="457200"/>
            <a:ext cx="35718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5JAN2011_GOES_IMAGER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3" y="3543300"/>
            <a:ext cx="357187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685800"/>
            <a:ext cx="190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Remapped MODIS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142" y="685800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Remapped AVHRR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733800"/>
            <a:ext cx="252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AVHRR remapped to ABI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71092" y="3733800"/>
            <a:ext cx="17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remapped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6483502"/>
            <a:ext cx="52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http://cimss.ssec.wisc.edu/goes/blog/archives/7527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9549" y="3875"/>
            <a:ext cx="25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Imagery near Barrow, AK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42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tims@mailserv.ssec.wisc.edu:993/fetch%3EUID%3E/INBOX%3E216230?part=1.2&amp;type=image/png&amp;filename=Capture_lza_la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63" y="1909550"/>
            <a:ext cx="7335274" cy="3038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5085" y="5105400"/>
            <a:ext cx="4625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 J. Key</a:t>
            </a:r>
          </a:p>
          <a:p>
            <a:endParaRPr lang="en-US" dirty="0"/>
          </a:p>
          <a:p>
            <a:r>
              <a:rPr lang="en-US" dirty="0" smtClean="0"/>
              <a:t>LZA of Barrow, AK is approximately 81 degrees.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2209800"/>
            <a:ext cx="99060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- Remapped imagery; on a CIMSS Satellite blog</a:t>
            </a:r>
          </a:p>
          <a:p>
            <a:r>
              <a:rPr lang="en-US" dirty="0" smtClean="0">
                <a:hlinkClick r:id="rId2"/>
              </a:rPr>
              <a:t>http://cimss.ssec.wisc.edu/goes/blog/archives/7527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- GOES-R ABI WES</a:t>
            </a:r>
            <a:endParaRPr lang="en-US" b="1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GOES-14 transition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- GOES-R Scan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DFA1-9D51-40A0-90D5-DD30FCBCDF2F}" type="slidenum">
              <a:rPr lang="en-US"/>
              <a:pPr/>
              <a:t>9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GOES-R ABI WES Case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version is </a:t>
            </a:r>
            <a:r>
              <a:rPr lang="en-US" dirty="0"/>
              <a:t>available with simulated ABI data</a:t>
            </a:r>
          </a:p>
          <a:p>
            <a:r>
              <a:rPr lang="en-US" dirty="0" smtClean="0"/>
              <a:t>Added </a:t>
            </a:r>
            <a:r>
              <a:rPr lang="en-US" dirty="0"/>
              <a:t>simulated data over the Pacific Ocean.</a:t>
            </a:r>
          </a:p>
          <a:p>
            <a:r>
              <a:rPr lang="en-US" dirty="0"/>
              <a:t>Updated WES guide</a:t>
            </a:r>
          </a:p>
          <a:p>
            <a:r>
              <a:rPr lang="en-US" dirty="0"/>
              <a:t>Have inquired about eventual steps for converting case into AWIPS II compliant format.</a:t>
            </a:r>
          </a:p>
        </p:txBody>
      </p:sp>
    </p:spTree>
    <p:extLst>
      <p:ext uri="{BB962C8B-B14F-4D97-AF65-F5344CB8AC3E}">
        <p14:creationId xmlns:p14="http://schemas.microsoft.com/office/powerpoint/2010/main" val="41090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OES-R_Slide_Presentation_Template">
  <a:themeElements>
    <a:clrScheme name="081013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66FF"/>
      </a:folHlink>
    </a:clrScheme>
    <a:fontScheme name="081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810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101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66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1013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970</Words>
  <Application>Microsoft Office PowerPoint</Application>
  <PresentationFormat>On-screen Show (4:3)</PresentationFormat>
  <Paragraphs>168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 Theme</vt:lpstr>
      <vt:lpstr>2_Default Design</vt:lpstr>
      <vt:lpstr>GOES-R_Slide_Presentation_Template</vt:lpstr>
      <vt:lpstr>1_Office Theme</vt:lpstr>
      <vt:lpstr>Imagery</vt:lpstr>
      <vt:lpstr>Imagery</vt:lpstr>
      <vt:lpstr>PowerPoint Presentation</vt:lpstr>
      <vt:lpstr>PowerPoint Presentation</vt:lpstr>
      <vt:lpstr>PowerPoint Presentation</vt:lpstr>
      <vt:lpstr>PowerPoint Presentation</vt:lpstr>
      <vt:lpstr>ABI</vt:lpstr>
      <vt:lpstr>Imagery</vt:lpstr>
      <vt:lpstr>GOES-R ABI WES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ABI Visible/Near-IR Bands</vt:lpstr>
      <vt:lpstr>ABI IR Bands</vt:lpstr>
      <vt:lpstr>Imagery</vt:lpstr>
      <vt:lpstr>Operational GOES Updates</vt:lpstr>
      <vt:lpstr>GOES-11 to GOES-14</vt:lpstr>
      <vt:lpstr>PowerPoint Presentation</vt:lpstr>
      <vt:lpstr>PowerPoint Presentation</vt:lpstr>
      <vt:lpstr>Water vapor band</vt:lpstr>
      <vt:lpstr>PowerPoint Presentation</vt:lpstr>
      <vt:lpstr>GOES-14 NOAA/Science Test Website</vt:lpstr>
      <vt:lpstr>GOES-14 Imager and Sounder </vt:lpstr>
      <vt:lpstr>Imagery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16</cp:revision>
  <dcterms:created xsi:type="dcterms:W3CDTF">2011-07-13T18:00:37Z</dcterms:created>
  <dcterms:modified xsi:type="dcterms:W3CDTF">2011-07-14T21:09:44Z</dcterms:modified>
</cp:coreProperties>
</file>