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</p:sldMasterIdLst>
  <p:notesMasterIdLst>
    <p:notesMasterId r:id="rId44"/>
  </p:notesMasterIdLst>
  <p:sldIdLst>
    <p:sldId id="258" r:id="rId4"/>
    <p:sldId id="256" r:id="rId5"/>
    <p:sldId id="259" r:id="rId6"/>
    <p:sldId id="275" r:id="rId7"/>
    <p:sldId id="276" r:id="rId8"/>
    <p:sldId id="277" r:id="rId9"/>
    <p:sldId id="278" r:id="rId10"/>
    <p:sldId id="279" r:id="rId11"/>
    <p:sldId id="280" r:id="rId12"/>
    <p:sldId id="281" r:id="rId13"/>
    <p:sldId id="282" r:id="rId14"/>
    <p:sldId id="283" r:id="rId15"/>
    <p:sldId id="284" r:id="rId16"/>
    <p:sldId id="285" r:id="rId17"/>
    <p:sldId id="286" r:id="rId18"/>
    <p:sldId id="287" r:id="rId19"/>
    <p:sldId id="288" r:id="rId20"/>
    <p:sldId id="289" r:id="rId21"/>
    <p:sldId id="290" r:id="rId22"/>
    <p:sldId id="307" r:id="rId23"/>
    <p:sldId id="308" r:id="rId24"/>
    <p:sldId id="309" r:id="rId25"/>
    <p:sldId id="310" r:id="rId26"/>
    <p:sldId id="311" r:id="rId27"/>
    <p:sldId id="312" r:id="rId28"/>
    <p:sldId id="313" r:id="rId29"/>
    <p:sldId id="314" r:id="rId30"/>
    <p:sldId id="315" r:id="rId31"/>
    <p:sldId id="316" r:id="rId32"/>
    <p:sldId id="317" r:id="rId33"/>
    <p:sldId id="318" r:id="rId34"/>
    <p:sldId id="319" r:id="rId35"/>
    <p:sldId id="320" r:id="rId36"/>
    <p:sldId id="321" r:id="rId37"/>
    <p:sldId id="322" r:id="rId38"/>
    <p:sldId id="327" r:id="rId39"/>
    <p:sldId id="326" r:id="rId40"/>
    <p:sldId id="323" r:id="rId41"/>
    <p:sldId id="324" r:id="rId42"/>
    <p:sldId id="325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howGuides="1">
      <p:cViewPr varScale="1">
        <p:scale>
          <a:sx n="132" d="100"/>
          <a:sy n="132" d="100"/>
        </p:scale>
        <p:origin x="-111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9B9D5E-2BA8-496E-B4FC-DCCC0D6F1330}" type="datetimeFigureOut">
              <a:rPr lang="en-US" smtClean="0"/>
              <a:t>3/4/2015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0AF4C7-B9F0-47F2-A68C-DCEF4509F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77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ata.jma.go.jp/mscweb/en/himawari89/space_segment/spsg_sample.html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31097C35-4C2F-4316-8043-4B14081389CC}" type="slidenum">
              <a:rPr lang="en-US">
                <a:solidFill>
                  <a:prstClr val="black"/>
                </a:solidFill>
              </a:rPr>
              <a:pPr eaLnBrk="1" hangingPunct="1"/>
              <a:t>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Images made with McIDAS-V</a:t>
            </a:r>
            <a:r>
              <a:rPr lang="en-US" baseline="0" dirty="0" smtClean="0"/>
              <a:t> by M. Gunshor, using a ‘square root’ enhancement.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EB9BE-D27A-4423-AC35-A0019CC72678}" type="slidenum">
              <a:rPr lang="en-US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3269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Images made with McIDAS-V</a:t>
            </a:r>
            <a:r>
              <a:rPr lang="en-US" baseline="0" dirty="0" smtClean="0"/>
              <a:t> by M. Gunshor. Cool colors are colder brightness temperatures.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Data from: </a:t>
            </a:r>
            <a:endParaRPr lang="en-US" dirty="0" smtClean="0">
              <a:solidFill>
                <a:schemeClr val="bg1"/>
              </a:solidFill>
              <a:hlinkClick r:id="rId3"/>
            </a:endParaRPr>
          </a:p>
          <a:p>
            <a:r>
              <a:rPr lang="en-US" dirty="0" smtClean="0">
                <a:hlinkClick r:id="rId3"/>
              </a:rPr>
              <a:t>http://www.data.jma.go.jp/mscweb/en/himawari89/space_segment/spsg_sample.html</a:t>
            </a:r>
            <a:endParaRPr lang="en-US" dirty="0" smtClean="0"/>
          </a:p>
          <a:p>
            <a:r>
              <a:rPr lang="en-US" dirty="0" smtClean="0">
                <a:solidFill>
                  <a:schemeClr val="bg1"/>
                </a:solidFill>
              </a:rPr>
              <a:t>Displayed in McIDAS-V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EB9BE-D27A-4423-AC35-A0019CC72678}" type="slidenum">
              <a:rPr lang="en-US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3269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rgbClr val="FFFFFF"/>
                </a:solidFill>
              </a:rPr>
              <a:t>Tim</a:t>
            </a:r>
            <a:r>
              <a:rPr lang="en-US" sz="1200" baseline="0" dirty="0" smtClean="0">
                <a:solidFill>
                  <a:srgbClr val="FFFFFF"/>
                </a:solidFill>
              </a:rPr>
              <a:t> Schmit, ASPB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https://ams.confex.com/ams/95Annual/webprogram/Paper265203.html   </a:t>
            </a:r>
            <a:r>
              <a:rPr lang="en-US" baseline="0" dirty="0" smtClean="0"/>
              <a:t>ABI = Advanced Baseline Imager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Other new </a:t>
            </a:r>
            <a:r>
              <a:rPr lang="en-US" sz="1200" i="1" kern="0" dirty="0" err="1" smtClean="0">
                <a:solidFill>
                  <a:srgbClr val="000000"/>
                </a:solidFill>
                <a:ea typeface="Arial"/>
                <a:cs typeface="Arial"/>
                <a:sym typeface="Arial"/>
                <a:rtl val="0"/>
              </a:rPr>
              <a:t>webapps</a:t>
            </a:r>
            <a:r>
              <a:rPr lang="en-US" sz="1200" i="1" kern="0" dirty="0" smtClean="0">
                <a:solidFill>
                  <a:srgbClr val="000000"/>
                </a:solidFill>
                <a:ea typeface="Arial"/>
                <a:cs typeface="Arial"/>
                <a:sym typeface="Arial"/>
                <a:rtl val="0"/>
              </a:rPr>
              <a:t>:  one to change both the spatial and temporal sampling and the other only the pixel sampling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0991F8-E4FF-497C-97F1-314C1106722E}" type="slidenum">
              <a:rPr lang="en-US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8500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AHI resolution at a viewing angle</a:t>
            </a:r>
            <a:r>
              <a:rPr lang="en-US" baseline="0" dirty="0" smtClean="0"/>
              <a:t> of 65+ degrees is actually better than MTSAT or GOES at nadir.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039E60-BF2B-4BFB-A357-E946C274AAFF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39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1755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2277A-23CE-4A4B-AEC6-A85C7513050F}" type="datetimeFigureOut">
              <a:rPr lang="en-US" smtClean="0"/>
              <a:t>3/4/2015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38285-BE8F-4A8B-AD55-7A167E510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6945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2277A-23CE-4A4B-AEC6-A85C7513050F}" type="datetimeFigureOut">
              <a:rPr lang="en-US" smtClean="0"/>
              <a:t>3/4/2015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38285-BE8F-4A8B-AD55-7A167E510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6814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2277A-23CE-4A4B-AEC6-A85C7513050F}" type="datetimeFigureOut">
              <a:rPr lang="en-US" smtClean="0"/>
              <a:t>3/4/2015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38285-BE8F-4A8B-AD55-7A167E510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7271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D4B4F4-0DF1-4393-B452-8B38F3B60C8D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3/4/2015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CE0BA4-E8C6-434C-ADA0-1A91C0D5DE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1944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1A92A1-863E-4B5E-9801-419B8BA80E5E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3/4/2015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1472FF-57B5-4206-AA59-7354F91BDF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6931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D98357-7513-47E5-9B3F-4A592996FD81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3/4/2015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A31225-F751-460F-B51C-E16DD62499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9319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6B1788-14DE-4C76-AC3B-FB82E0E99BE3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3/4/2015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ABA35E-14B8-4C3A-9772-DEB291AF5C6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2937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98B62A-C7FD-4553-B5C5-24D902FB8126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3/4/2015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8219E9-3919-4D64-8FD9-D68C67D104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3935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841DF6-037E-4F83-810B-38BE6AB7A1A8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3/4/2015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FFAA2E-2DCD-4576-B58B-C5DD3B30C93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2743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75DA60-0DD4-49C3-8103-EB609E6F3155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3/4/2015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ECD224-1A74-47C7-937F-D2AF1EDE56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1092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DA7E57-0EEA-4904-82E7-208940AC94B4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3/4/2015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215A57-D5F5-4DAB-8065-3CD09C494B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1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2277A-23CE-4A4B-AEC6-A85C7513050F}" type="datetimeFigureOut">
              <a:rPr lang="en-US" smtClean="0"/>
              <a:t>3/4/2015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38285-BE8F-4A8B-AD55-7A167E510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5991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D39B4D-6645-4C46-83EF-2325C7D47185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3/4/2015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B3F6D5-C7DE-4F28-927C-A4A3578C5C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5436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BEFA51-B6F4-454D-BCEB-F8E26F78C123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3/4/2015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4BCAD9-4E8E-4F59-9824-E3DD4333FD1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0464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D75999-5918-4C7A-9680-651C0C8A50E5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3/4/2015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6574A5-5032-4E19-B7A0-EA932453A7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1352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4A3282-97CB-4FF4-8623-C298B20BDD78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3/4/2015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506917-834C-4792-AAAF-FFE87483023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8852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F0B49D-77F5-406B-B7A9-35343F380DAC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3/4/2015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71FCB4-B20D-44A1-A55E-58DD90C490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5674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21C82-4BC8-C949-8A60-47B9C9A94D3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3/10/2015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9DBB8-3017-264B-9461-9CE4E86F4FC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825869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21C82-4BC8-C949-8A60-47B9C9A94D3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3/10/2015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9DBB8-3017-264B-9461-9CE4E86F4FC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389016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21C82-4BC8-C949-8A60-47B9C9A94D3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3/10/2015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9DBB8-3017-264B-9461-9CE4E86F4FC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41660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21C82-4BC8-C949-8A60-47B9C9A94D3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3/10/2015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9DBB8-3017-264B-9461-9CE4E86F4FC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383634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21C82-4BC8-C949-8A60-47B9C9A94D3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3/10/2015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9DBB8-3017-264B-9461-9CE4E86F4FC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464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2277A-23CE-4A4B-AEC6-A85C7513050F}" type="datetimeFigureOut">
              <a:rPr lang="en-US" smtClean="0"/>
              <a:t>3/4/2015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38285-BE8F-4A8B-AD55-7A167E510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2758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21C82-4BC8-C949-8A60-47B9C9A94D3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3/10/2015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9DBB8-3017-264B-9461-9CE4E86F4FC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33113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21C82-4BC8-C949-8A60-47B9C9A94D3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3/10/2015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9DBB8-3017-264B-9461-9CE4E86F4FC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55247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21C82-4BC8-C949-8A60-47B9C9A94D3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3/10/2015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9DBB8-3017-264B-9461-9CE4E86F4FC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54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21C82-4BC8-C949-8A60-47B9C9A94D3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3/10/2015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9DBB8-3017-264B-9461-9CE4E86F4FC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55850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21C82-4BC8-C949-8A60-47B9C9A94D3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3/10/2015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9DBB8-3017-264B-9461-9CE4E86F4FC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16163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21C82-4BC8-C949-8A60-47B9C9A94D3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3/10/2015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9DBB8-3017-264B-9461-9CE4E86F4FC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01339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2277A-23CE-4A4B-AEC6-A85C7513050F}" type="datetimeFigureOut">
              <a:rPr lang="en-US" smtClean="0"/>
              <a:t>3/4/2015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38285-BE8F-4A8B-AD55-7A167E510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594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2277A-23CE-4A4B-AEC6-A85C7513050F}" type="datetimeFigureOut">
              <a:rPr lang="en-US" smtClean="0"/>
              <a:t>3/4/2015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38285-BE8F-4A8B-AD55-7A167E510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260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2277A-23CE-4A4B-AEC6-A85C7513050F}" type="datetimeFigureOut">
              <a:rPr lang="en-US" smtClean="0"/>
              <a:t>3/4/2015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38285-BE8F-4A8B-AD55-7A167E510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795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2277A-23CE-4A4B-AEC6-A85C7513050F}" type="datetimeFigureOut">
              <a:rPr lang="en-US" smtClean="0"/>
              <a:t>3/4/2015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38285-BE8F-4A8B-AD55-7A167E510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062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2277A-23CE-4A4B-AEC6-A85C7513050F}" type="datetimeFigureOut">
              <a:rPr lang="en-US" smtClean="0"/>
              <a:t>3/4/2015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38285-BE8F-4A8B-AD55-7A167E510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360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2277A-23CE-4A4B-AEC6-A85C7513050F}" type="datetimeFigureOut">
              <a:rPr lang="en-US" smtClean="0"/>
              <a:t>3/4/2015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38285-BE8F-4A8B-AD55-7A167E510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220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92277A-23CE-4A4B-AEC6-A85C7513050F}" type="datetimeFigureOut">
              <a:rPr lang="en-US" smtClean="0"/>
              <a:t>3/4/2015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A38285-BE8F-4A8B-AD55-7A167E510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71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A92ED5-FCE0-4E33-A7AA-7D960E6AFD0D}" type="datetime1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3/4/2015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4D2343B-4B55-410A-A059-59D128AC094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642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D2021C82-4BC8-C949-8A60-47B9C9A94D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3/10/2015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2DB9DBB8-3017-264B-9461-9CE4E86F4F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420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hyperlink" Target="http://cimss.ssec.wisc.edu/goes/blog/archives/17658" TargetMode="External"/><Relationship Id="rId5" Type="http://schemas.openxmlformats.org/officeDocument/2006/relationships/hyperlink" Target="http://www.data.jma.go.jp/mscweb/en/himawari89/space_segment/spsg_sample.html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cimss.ssec.wisc.edu/education/goesr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1.JPG"/><Relationship Id="rId4" Type="http://schemas.openxmlformats.org/officeDocument/2006/relationships/hyperlink" Target="http://cimss.ssec.wisc.edu/goes/webapps/bandapp/" TargetMode="Externa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152400" y="838200"/>
            <a:ext cx="881409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 smtClean="0">
                <a:solidFill>
                  <a:srgbClr val="FFFF00"/>
                </a:solidFill>
                <a:latin typeface="Arial Unicode MS" pitchFamily="34" charset="-128"/>
                <a:cs typeface="Times New Roman" pitchFamily="18" charset="0"/>
              </a:rPr>
              <a:t>Quick Look: AHI and MTSAT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 smtClean="0">
                <a:solidFill>
                  <a:srgbClr val="FFFF00"/>
                </a:solidFill>
                <a:latin typeface="Arial Unicode MS" pitchFamily="34" charset="-128"/>
                <a:cs typeface="Times New Roman" pitchFamily="18" charset="0"/>
              </a:rPr>
              <a:t>(visible and </a:t>
            </a:r>
            <a:r>
              <a:rPr lang="en-US" sz="4000" dirty="0" err="1" smtClean="0">
                <a:solidFill>
                  <a:srgbClr val="FFFF00"/>
                </a:solidFill>
                <a:latin typeface="Arial Unicode MS" pitchFamily="34" charset="-128"/>
                <a:cs typeface="Times New Roman" pitchFamily="18" charset="0"/>
              </a:rPr>
              <a:t>longwave</a:t>
            </a:r>
            <a:r>
              <a:rPr lang="en-US" sz="4000" dirty="0" smtClean="0">
                <a:solidFill>
                  <a:srgbClr val="FFFF00"/>
                </a:solidFill>
                <a:latin typeface="Arial Unicode MS" pitchFamily="34" charset="-128"/>
                <a:cs typeface="Times New Roman" pitchFamily="18" charset="0"/>
              </a:rPr>
              <a:t> window IR)</a:t>
            </a:r>
            <a:endParaRPr lang="en-US" sz="4000" dirty="0">
              <a:solidFill>
                <a:srgbClr val="FFFF00"/>
              </a:solidFill>
              <a:latin typeface="Arial Unicode MS" pitchFamily="34" charset="-128"/>
              <a:cs typeface="Times New Roman" pitchFamily="18" charset="0"/>
            </a:endParaRP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304800" y="3387566"/>
            <a:ext cx="853440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prstClr val="white"/>
                </a:solidFill>
                <a:latin typeface="Arial Unicode MS" pitchFamily="34" charset="-128"/>
              </a:rPr>
              <a:t>M</a:t>
            </a:r>
            <a:r>
              <a:rPr lang="en-US" sz="2000" b="1" dirty="0">
                <a:solidFill>
                  <a:prstClr val="white"/>
                </a:solidFill>
                <a:latin typeface="Arial Unicode MS" pitchFamily="34" charset="-128"/>
              </a:rPr>
              <a:t>. Gunshor, K. </a:t>
            </a:r>
            <a:r>
              <a:rPr lang="en-US" sz="2000" b="1" dirty="0" smtClean="0">
                <a:solidFill>
                  <a:prstClr val="white"/>
                </a:solidFill>
                <a:latin typeface="Arial Unicode MS" pitchFamily="34" charset="-128"/>
              </a:rPr>
              <a:t>Bah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FFFF00"/>
                </a:solidFill>
                <a:latin typeface="Arial Unicode MS" pitchFamily="34" charset="-128"/>
              </a:rPr>
              <a:t>CIMSS</a:t>
            </a:r>
            <a:endParaRPr lang="en-US" sz="2000" b="1" dirty="0">
              <a:solidFill>
                <a:srgbClr val="FFFF00"/>
              </a:solidFill>
              <a:latin typeface="Arial Unicode MS" pitchFamily="34" charset="-128"/>
            </a:endParaRPr>
          </a:p>
          <a:p>
            <a:pPr marL="0" lvl="1" indent="0"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FFFFFF"/>
                </a:solidFill>
                <a:latin typeface="Arial Unicode MS" pitchFamily="34" charset="-128"/>
              </a:rPr>
              <a:t>Timothy </a:t>
            </a:r>
            <a:r>
              <a:rPr lang="en-US" sz="2000" b="1" dirty="0">
                <a:solidFill>
                  <a:srgbClr val="FFFFFF"/>
                </a:solidFill>
                <a:latin typeface="Arial Unicode MS" pitchFamily="34" charset="-128"/>
              </a:rPr>
              <a:t>J. Schmit  (</a:t>
            </a:r>
            <a:r>
              <a:rPr lang="en-US" dirty="0">
                <a:solidFill>
                  <a:srgbClr val="FFFFFF"/>
                </a:solidFill>
              </a:rPr>
              <a:t>tim.j.schmit@noaa.gov</a:t>
            </a:r>
            <a:r>
              <a:rPr lang="en-US" sz="2000" b="1" dirty="0">
                <a:solidFill>
                  <a:srgbClr val="FFFFFF"/>
                </a:solidFill>
                <a:latin typeface="Arial Unicode MS" pitchFamily="34" charset="-128"/>
              </a:rPr>
              <a:t>)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FF00"/>
                </a:solidFill>
                <a:latin typeface="Arial Unicode MS" pitchFamily="34" charset="-128"/>
              </a:rPr>
              <a:t>NOAA/NESDIS/</a:t>
            </a:r>
            <a:r>
              <a:rPr lang="en-US" sz="2000" b="1" dirty="0" err="1">
                <a:solidFill>
                  <a:srgbClr val="FFFF00"/>
                </a:solidFill>
                <a:latin typeface="Arial Unicode MS" pitchFamily="34" charset="-128"/>
              </a:rPr>
              <a:t>StAR</a:t>
            </a:r>
            <a:r>
              <a:rPr lang="en-US" sz="2000" b="1" dirty="0">
                <a:solidFill>
                  <a:srgbClr val="FFFF00"/>
                </a:solidFill>
                <a:latin typeface="Arial Unicode MS" pitchFamily="34" charset="-128"/>
              </a:rPr>
              <a:t> Advanced Satellite Products Branch (ASPB)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FFFF00"/>
                </a:solidFill>
                <a:latin typeface="Arial Unicode MS" pitchFamily="34" charset="-128"/>
              </a:rPr>
              <a:t>Madison, WI</a:t>
            </a:r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7954963" y="6497638"/>
            <a:ext cx="88423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solidFill>
                  <a:srgbClr val="000000"/>
                </a:solidFill>
                <a:latin typeface="Times New Roman" pitchFamily="18" charset="0"/>
              </a:rPr>
              <a:t>UW-Madison</a:t>
            </a:r>
            <a:endParaRPr lang="en-US" sz="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2057400" y="6273225"/>
            <a:ext cx="4876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600" i="1" dirty="0" smtClean="0">
              <a:solidFill>
                <a:srgbClr val="FFFFFF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i="1" dirty="0" smtClean="0">
                <a:solidFill>
                  <a:srgbClr val="FFFFFF"/>
                </a:solidFill>
              </a:rPr>
              <a:t>January/February, 2015</a:t>
            </a:r>
            <a:endParaRPr lang="en-US" sz="1600" b="1" i="1" dirty="0">
              <a:solidFill>
                <a:srgbClr val="FFFFFF"/>
              </a:solidFill>
            </a:endParaRPr>
          </a:p>
        </p:txBody>
      </p:sp>
      <p:pic>
        <p:nvPicPr>
          <p:cNvPr id="7177" name="Picture 11" descr="WideBannerLeft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180474"/>
            <a:ext cx="39624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EE46D947-33D2-4ECF-8A10-DB4EB13F318E}" type="slidenum">
              <a:rPr lang="en-US" smtClean="0">
                <a:solidFill>
                  <a:srgbClr val="000000"/>
                </a:solidFill>
              </a:rPr>
              <a:pPr eaLnBrk="1" hangingPunct="1"/>
              <a:t>1</a:t>
            </a:fld>
            <a:endParaRPr lang="en-US" dirty="0" smtClean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090" y="5638800"/>
            <a:ext cx="1314450" cy="952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1000" y="2311836"/>
            <a:ext cx="88537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Data from: </a:t>
            </a:r>
            <a:endParaRPr lang="en-US" dirty="0" smtClean="0">
              <a:solidFill>
                <a:schemeClr val="bg1"/>
              </a:solidFill>
              <a:hlinkClick r:id="rId5"/>
            </a:endParaRPr>
          </a:p>
          <a:p>
            <a:r>
              <a:rPr lang="en-US" dirty="0" smtClean="0">
                <a:hlinkClick r:id="rId5"/>
              </a:rPr>
              <a:t>http://www.data.jma.go.jp/mscweb/en/himawari89/space_segment/spsg_sample.html</a:t>
            </a:r>
            <a:endParaRPr lang="en-US" dirty="0" smtClean="0"/>
          </a:p>
          <a:p>
            <a:r>
              <a:rPr lang="en-US" dirty="0" smtClean="0">
                <a:solidFill>
                  <a:schemeClr val="bg1"/>
                </a:solidFill>
              </a:rPr>
              <a:t>Displayed in McIDAS-V and -X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5791200"/>
            <a:ext cx="55451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CIMSS Satellite blog: </a:t>
            </a:r>
          </a:p>
          <a:p>
            <a:r>
              <a:rPr lang="en-US" dirty="0" smtClean="0">
                <a:hlinkClick r:id="rId6"/>
              </a:rPr>
              <a:t>http://cimss.ssec.wisc.edu/goes/blog/archives/17658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895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50X700_25JAN2015_03Z_OBS_AHI_FD_B7_ALL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8487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50X700_25JAN2015_03Z_OBS_AHI_FD_B8_ALL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4565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50X700_25JAN2015_03Z_OBS_AHI_FD_B9_ALL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3734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50X700_25JAN2015_03Z_OBS_AHI_FD_B10_ALL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5978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50X700_25JAN2015_03Z_OBS_AHI_FD_B11_ALL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204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50X700_25JAN2015_03Z_OBS_AHI_FD_B12_ALL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7460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50X700_25JAN2015_03Z_OBS_AHI_FD_B13_ALL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118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50X700_25JAN2015_03Z_OBS_AHI_FD_B14_ALL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4294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50X700_25JAN2015_03Z_OBS_AHI_FD_B15_ALL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7349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50X700_25JAN2015_03Z_OBS_AHI_FD_B16_ALL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6155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1472FF-57B5-4206-AA59-7354F91BDF2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228600" y="-152400"/>
            <a:ext cx="8610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dirty="0" smtClean="0">
                <a:solidFill>
                  <a:srgbClr val="FFFF00"/>
                </a:solidFill>
              </a:rPr>
              <a:t>MTSAT and AHI (visible)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885932"/>
            <a:ext cx="4403423" cy="55910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63" y="885932"/>
            <a:ext cx="4448799" cy="56195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95607" y="6488668"/>
            <a:ext cx="4095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Approximate spatial resolution: </a:t>
            </a:r>
            <a:r>
              <a:rPr lang="en-US" dirty="0" smtClean="0">
                <a:solidFill>
                  <a:srgbClr val="000000"/>
                </a:solidFill>
              </a:rPr>
              <a:t>0.5 </a:t>
            </a:r>
            <a:r>
              <a:rPr lang="en-US" dirty="0">
                <a:solidFill>
                  <a:srgbClr val="000000"/>
                </a:solidFill>
              </a:rPr>
              <a:t>km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9767" y="6477000"/>
            <a:ext cx="3903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Approximate spatial resolution: 1 </a:t>
            </a:r>
            <a:r>
              <a:rPr lang="en-US" dirty="0">
                <a:solidFill>
                  <a:srgbClr val="000000"/>
                </a:solidFill>
              </a:rPr>
              <a:t>km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467600" y="516600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McIDAS</a:t>
            </a:r>
            <a:r>
              <a:rPr lang="en-US" dirty="0" smtClean="0">
                <a:solidFill>
                  <a:schemeClr val="bg1"/>
                </a:solidFill>
              </a:rPr>
              <a:t>-V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222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50X700_25JAN2015_03Z_OBS_AHI_JAPAN_B1_MAP_IMAG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63" y="0"/>
            <a:ext cx="87280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137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50X700_25JAN2015_03Z_OBS_AHI_JAPAN_B2_MAP_IMAG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63" y="0"/>
            <a:ext cx="87280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1975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50X700_25JAN2015_03Z_OBS_AHI_JAPAN_B3_MAP_IMAG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63" y="0"/>
            <a:ext cx="87280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6162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50X700_25JAN2015_03Z_OBS_AHI_JAPAN_B4_MAP_IMAG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63" y="0"/>
            <a:ext cx="87280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8572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50X700_25JAN2015_03Z_OBS_AHI_JAPAN_B5_MAP_IMAG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63" y="0"/>
            <a:ext cx="87280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9833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50X700_25JAN2015_03Z_OBS_AHI_JAPAN_B6_MAP_IMAG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63" y="0"/>
            <a:ext cx="87280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2856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50X700_25JAN2015_03Z_OBS_AHI_JAPAN_B7_MAP_IMAG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63" y="0"/>
            <a:ext cx="87280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4049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50X700_25JAN2015_03Z_OBS_AHI_JAPAN_B8_MAP_IMAG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63" y="0"/>
            <a:ext cx="87280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7182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50X700_25JAN2015_03Z_OBS_AHI_JAPAN_B9_MAP_IMAG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63" y="0"/>
            <a:ext cx="87280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1634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50X700_25JAN2015_03Z_OBS_AHI_JAPAN_B10_MAP_IMAG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63" y="0"/>
            <a:ext cx="87280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119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1472FF-57B5-4206-AA59-7354F91BDF2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228600" y="-152400"/>
            <a:ext cx="8610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dirty="0" smtClean="0">
                <a:solidFill>
                  <a:srgbClr val="FFFF00"/>
                </a:solidFill>
              </a:rPr>
              <a:t>MTSAT and AHI (</a:t>
            </a:r>
            <a:r>
              <a:rPr lang="en-US" sz="3200" dirty="0" err="1" smtClean="0">
                <a:solidFill>
                  <a:srgbClr val="FFFF00"/>
                </a:solidFill>
              </a:rPr>
              <a:t>longwave</a:t>
            </a:r>
            <a:r>
              <a:rPr lang="en-US" sz="3200" dirty="0" smtClean="0">
                <a:solidFill>
                  <a:srgbClr val="FFFF00"/>
                </a:solidFill>
              </a:rPr>
              <a:t> infrared)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53000" y="6488668"/>
            <a:ext cx="3903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Approximate spatial resolution: </a:t>
            </a:r>
            <a:r>
              <a:rPr lang="en-US" dirty="0" smtClean="0">
                <a:solidFill>
                  <a:srgbClr val="000000"/>
                </a:solidFill>
              </a:rPr>
              <a:t>2 </a:t>
            </a:r>
            <a:r>
              <a:rPr lang="en-US" dirty="0">
                <a:solidFill>
                  <a:srgbClr val="000000"/>
                </a:solidFill>
              </a:rPr>
              <a:t>km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600" y="6477000"/>
            <a:ext cx="3903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Approximate spatial resolution: </a:t>
            </a:r>
            <a:r>
              <a:rPr lang="en-US" dirty="0" smtClean="0">
                <a:solidFill>
                  <a:srgbClr val="000000"/>
                </a:solidFill>
              </a:rPr>
              <a:t>4 </a:t>
            </a:r>
            <a:r>
              <a:rPr lang="en-US" dirty="0">
                <a:solidFill>
                  <a:srgbClr val="000000"/>
                </a:solidFill>
              </a:rPr>
              <a:t>km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628" y="764400"/>
            <a:ext cx="4405972" cy="5641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62000"/>
            <a:ext cx="4405972" cy="5641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882116" y="391468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McIDAS</a:t>
            </a:r>
            <a:r>
              <a:rPr lang="en-US" dirty="0" smtClean="0">
                <a:solidFill>
                  <a:schemeClr val="bg1"/>
                </a:solidFill>
              </a:rPr>
              <a:t>-V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365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50X700_25JAN2015_03Z_OBS_AHI_JAPAN_B11_MAP_IMAG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63" y="0"/>
            <a:ext cx="87280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0825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50X700_25JAN2015_03Z_OBS_AHI_JAPAN_B12_MAP_IMAG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63" y="0"/>
            <a:ext cx="87280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153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50X700_25JAN2015_03Z_OBS_AHI_JAPAN_B13_MAP_IMAG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63" y="0"/>
            <a:ext cx="87280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0445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50X700_25JAN2015_03Z_OBS_AHI_JAPAN_B14_MAP_IMAG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63" y="0"/>
            <a:ext cx="87280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8357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50X700_25JAN2015_03Z_OBS_AHI_JAPAN_B15_MAP_IMAG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63" y="0"/>
            <a:ext cx="87280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5583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50X700_25JAN2015_03Z_OBS_AHI_JAPAN_B16_MAP_IMAG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63" y="0"/>
            <a:ext cx="87280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1841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dirty="0" smtClean="0"/>
              <a:t>66 South -- Icebergs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735014"/>
            <a:ext cx="8001000" cy="6000750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ECD224-1A74-47C7-937F-D2AF1EDE567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36</a:t>
            </a:fld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200400" y="2514600"/>
            <a:ext cx="5174546" cy="2819400"/>
            <a:chOff x="3200400" y="2514600"/>
            <a:chExt cx="5174546" cy="28194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22" t="65718" r="50000" b="5230"/>
            <a:stretch/>
          </p:blipFill>
          <p:spPr>
            <a:xfrm>
              <a:off x="4111199" y="2514600"/>
              <a:ext cx="4263747" cy="2323800"/>
            </a:xfrm>
            <a:prstGeom prst="rect">
              <a:avLst/>
            </a:prstGeom>
            <a:ln w="47625">
              <a:solidFill>
                <a:schemeClr val="accent1">
                  <a:shade val="50000"/>
                </a:schemeClr>
              </a:solidFill>
            </a:ln>
          </p:spPr>
        </p:pic>
        <p:cxnSp>
          <p:nvCxnSpPr>
            <p:cNvPr id="8" name="Straight Connector 7"/>
            <p:cNvCxnSpPr/>
            <p:nvPr/>
          </p:nvCxnSpPr>
          <p:spPr>
            <a:xfrm flipV="1">
              <a:off x="3200400" y="4838400"/>
              <a:ext cx="910800" cy="495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6232872" y="3430279"/>
              <a:ext cx="95090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chemeClr val="bg1"/>
                  </a:solidFill>
                </a:rPr>
                <a:t>Dark at 1.6 um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3346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Educational </a:t>
            </a:r>
            <a:r>
              <a:rPr lang="en-US" dirty="0" err="1" smtClean="0">
                <a:solidFill>
                  <a:srgbClr val="FFFF00"/>
                </a:solidFill>
              </a:rPr>
              <a:t>Webapps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with AHI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half" idx="1"/>
          </p:nvPr>
        </p:nvSpPr>
        <p:spPr>
          <a:xfrm>
            <a:off x="10886" y="762000"/>
            <a:ext cx="4332513" cy="5257800"/>
          </a:xfrm>
        </p:spPr>
        <p:txBody>
          <a:bodyPr>
            <a:noAutofit/>
          </a:bodyPr>
          <a:lstStyle/>
          <a:p>
            <a:pPr>
              <a:buClr>
                <a:srgbClr val="000000"/>
              </a:buClr>
              <a:buSzPct val="100000"/>
            </a:pPr>
            <a:r>
              <a:rPr lang="en-US" sz="2000" dirty="0" smtClean="0">
                <a:solidFill>
                  <a:schemeClr val="bg1"/>
                </a:solidFill>
                <a:latin typeface="+mj-lt"/>
                <a:ea typeface="Calibri"/>
                <a:cs typeface="Calibri"/>
                <a:sym typeface="Calibri"/>
                <a:rtl val="0"/>
              </a:rPr>
              <a:t>NOAA </a:t>
            </a:r>
            <a:r>
              <a:rPr lang="en-US" sz="2000" dirty="0">
                <a:solidFill>
                  <a:schemeClr val="bg1"/>
                </a:solidFill>
                <a:latin typeface="+mj-lt"/>
                <a:ea typeface="Calibri"/>
                <a:cs typeface="Calibri"/>
                <a:sym typeface="Calibri"/>
                <a:rtl val="0"/>
              </a:rPr>
              <a:t>NESDIS </a:t>
            </a:r>
            <a:r>
              <a:rPr lang="en-US" sz="2000" dirty="0" smtClean="0">
                <a:solidFill>
                  <a:schemeClr val="bg1"/>
                </a:solidFill>
                <a:latin typeface="+mj-lt"/>
                <a:ea typeface="Calibri"/>
                <a:cs typeface="Calibri"/>
                <a:sym typeface="Calibri"/>
                <a:rtl val="0"/>
              </a:rPr>
              <a:t>ASPB </a:t>
            </a:r>
            <a:r>
              <a:rPr lang="en-US" sz="2000" dirty="0">
                <a:solidFill>
                  <a:schemeClr val="bg1"/>
                </a:solidFill>
                <a:latin typeface="+mj-lt"/>
                <a:ea typeface="Calibri"/>
                <a:cs typeface="Calibri"/>
                <a:sym typeface="Calibri"/>
                <a:rtl val="0"/>
              </a:rPr>
              <a:t>teamed up with CIMSS researchers to develop </a:t>
            </a:r>
            <a:r>
              <a:rPr lang="en-US" sz="2000" dirty="0" smtClean="0">
                <a:solidFill>
                  <a:schemeClr val="bg1"/>
                </a:solidFill>
                <a:latin typeface="+mj-lt"/>
                <a:ea typeface="Calibri"/>
                <a:cs typeface="Calibri"/>
                <a:sym typeface="Calibri"/>
                <a:rtl val="0"/>
              </a:rPr>
              <a:t>three </a:t>
            </a:r>
            <a:r>
              <a:rPr lang="en-US" sz="2000" dirty="0">
                <a:solidFill>
                  <a:schemeClr val="bg1"/>
                </a:solidFill>
                <a:latin typeface="+mj-lt"/>
                <a:ea typeface="Calibri"/>
                <a:cs typeface="Calibri"/>
                <a:sym typeface="Calibri"/>
                <a:rtl val="0"/>
              </a:rPr>
              <a:t>educational WebApps to explore space, time and spectral resolutions of satellite imagery.</a:t>
            </a:r>
            <a:br>
              <a:rPr lang="en-US" sz="2000" dirty="0">
                <a:solidFill>
                  <a:schemeClr val="bg1"/>
                </a:solidFill>
                <a:latin typeface="+mj-lt"/>
                <a:ea typeface="Calibri"/>
                <a:cs typeface="Calibri"/>
                <a:sym typeface="Calibri"/>
                <a:rtl val="0"/>
              </a:rPr>
            </a:br>
            <a:endParaRPr lang="en-US" sz="2000" dirty="0">
              <a:solidFill>
                <a:schemeClr val="bg1"/>
              </a:solidFill>
              <a:latin typeface="+mj-lt"/>
              <a:ea typeface="Calibri"/>
              <a:cs typeface="Calibri"/>
              <a:sym typeface="Calibri"/>
              <a:rtl val="0"/>
            </a:endParaRPr>
          </a:p>
          <a:p>
            <a:pPr>
              <a:spcBef>
                <a:spcPts val="400"/>
              </a:spcBef>
              <a:buClr>
                <a:srgbClr val="000000"/>
              </a:buClr>
              <a:buSzPct val="100000"/>
            </a:pPr>
            <a:r>
              <a:rPr lang="en-US" sz="2000" dirty="0">
                <a:solidFill>
                  <a:schemeClr val="bg1"/>
                </a:solidFill>
                <a:latin typeface="+mj-lt"/>
                <a:ea typeface="Calibri"/>
                <a:cs typeface="Calibri"/>
                <a:sym typeface="Calibri"/>
                <a:rtl val="0"/>
              </a:rPr>
              <a:t>Part of the </a:t>
            </a:r>
            <a:r>
              <a:rPr lang="en-US" sz="2000" b="1" dirty="0">
                <a:solidFill>
                  <a:schemeClr val="bg1"/>
                </a:solidFill>
                <a:latin typeface="+mj-lt"/>
                <a:ea typeface="Calibri"/>
                <a:cs typeface="Calibri"/>
                <a:sym typeface="Calibri"/>
                <a:rtl val="0"/>
              </a:rPr>
              <a:t>GOES-R Educational Proving </a:t>
            </a:r>
            <a:r>
              <a:rPr lang="en-US" sz="2000" b="1" dirty="0" smtClean="0">
                <a:solidFill>
                  <a:schemeClr val="bg1"/>
                </a:solidFill>
                <a:latin typeface="+mj-lt"/>
                <a:ea typeface="Calibri"/>
                <a:cs typeface="Calibri"/>
                <a:sym typeface="Calibri"/>
                <a:rtl val="0"/>
              </a:rPr>
              <a:t>Ground at CIMSS</a:t>
            </a:r>
            <a:r>
              <a:rPr lang="en-US" sz="2000" dirty="0" smtClean="0">
                <a:solidFill>
                  <a:schemeClr val="bg1"/>
                </a:solidFill>
                <a:latin typeface="+mj-lt"/>
                <a:ea typeface="Calibri"/>
                <a:cs typeface="Calibri"/>
                <a:sym typeface="Calibri"/>
                <a:rtl val="0"/>
              </a:rPr>
              <a:t>: </a:t>
            </a:r>
            <a:endParaRPr lang="en-US" sz="2000" dirty="0">
              <a:solidFill>
                <a:schemeClr val="bg1"/>
              </a:solidFill>
              <a:latin typeface="+mj-lt"/>
              <a:ea typeface="Calibri"/>
              <a:cs typeface="Calibri"/>
              <a:sym typeface="Calibri"/>
              <a:rtl val="0"/>
            </a:endParaRPr>
          </a:p>
          <a:p>
            <a:pPr>
              <a:spcBef>
                <a:spcPts val="400"/>
              </a:spcBef>
              <a:buClr>
                <a:srgbClr val="000000"/>
              </a:buClr>
              <a:buSzPct val="100000"/>
            </a:pPr>
            <a:r>
              <a:rPr lang="en-US" sz="2000" i="1" u="sng" dirty="0">
                <a:solidFill>
                  <a:schemeClr val="bg1"/>
                </a:solidFill>
                <a:latin typeface="+mj-lt"/>
                <a:ea typeface="Calibri"/>
                <a:cs typeface="Calibri"/>
                <a:sym typeface="Calibri"/>
                <a:hlinkClick r:id="rId3"/>
                <a:rtl val="0"/>
              </a:rPr>
              <a:t>http://cimss.ssec.wisc.edu/education/goesr</a:t>
            </a:r>
            <a:br>
              <a:rPr lang="en-US" sz="2000" i="1" u="sng" dirty="0">
                <a:solidFill>
                  <a:schemeClr val="bg1"/>
                </a:solidFill>
                <a:latin typeface="+mj-lt"/>
                <a:ea typeface="Calibri"/>
                <a:cs typeface="Calibri"/>
                <a:sym typeface="Calibri"/>
                <a:hlinkClick r:id="rId3"/>
                <a:rtl val="0"/>
              </a:rPr>
            </a:br>
            <a:endParaRPr lang="en-US" sz="2000" i="1" u="sng" dirty="0">
              <a:solidFill>
                <a:schemeClr val="bg1"/>
              </a:solidFill>
              <a:latin typeface="+mj-lt"/>
              <a:ea typeface="Calibri"/>
              <a:cs typeface="Calibri"/>
              <a:sym typeface="Calibri"/>
              <a:hlinkClick r:id="rId3"/>
              <a:rtl val="0"/>
            </a:endParaRPr>
          </a:p>
          <a:p>
            <a:pPr>
              <a:spcBef>
                <a:spcPts val="400"/>
              </a:spcBef>
              <a:buClr>
                <a:srgbClr val="000000"/>
              </a:buClr>
              <a:buSzPct val="100000"/>
              <a:buFont typeface="Calibri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+mj-lt"/>
              </a:rPr>
              <a:t>Added several AHI cases from both the first light and January 25</a:t>
            </a:r>
            <a:r>
              <a:rPr lang="en-US" sz="2000" baseline="30000" dirty="0" smtClean="0">
                <a:solidFill>
                  <a:schemeClr val="bg1"/>
                </a:solidFill>
                <a:latin typeface="+mj-lt"/>
              </a:rPr>
              <a:t>th</a:t>
            </a:r>
            <a:r>
              <a:rPr lang="en-US" sz="2000" dirty="0" smtClean="0">
                <a:solidFill>
                  <a:schemeClr val="bg1"/>
                </a:solidFill>
                <a:latin typeface="+mj-lt"/>
              </a:rPr>
              <a:t> cases. </a:t>
            </a:r>
          </a:p>
          <a:p>
            <a:pPr>
              <a:spcBef>
                <a:spcPts val="400"/>
              </a:spcBef>
              <a:buClr>
                <a:srgbClr val="000000"/>
              </a:buClr>
              <a:buSzPct val="100000"/>
              <a:buFont typeface="Calibri"/>
              <a:buChar char="•"/>
            </a:pPr>
            <a:r>
              <a:rPr lang="en-US" sz="1800" i="1" u="sng" dirty="0">
                <a:solidFill>
                  <a:schemeClr val="bg1"/>
                </a:solidFill>
                <a:latin typeface="+mj-lt"/>
                <a:ea typeface="Calibri"/>
                <a:cs typeface="Calibri"/>
                <a:sym typeface="Calibri"/>
                <a:hlinkClick r:id="rId3"/>
                <a:rtl val="0"/>
              </a:rPr>
              <a:t>http://cimss.ssec.wisc.edu/goes/webapps/bandapp/overview_ahi_first_images.html</a:t>
            </a:r>
            <a:endParaRPr lang="en-US" sz="1800" i="1" u="sng" dirty="0">
              <a:solidFill>
                <a:schemeClr val="bg1"/>
              </a:solidFill>
              <a:latin typeface="+mj-lt"/>
              <a:ea typeface="Calibri"/>
              <a:cs typeface="Calibri"/>
              <a:sym typeface="Calibri"/>
              <a:hlinkClick r:id="rId3"/>
              <a:rtl val="0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8BF32-6F5A-422F-A146-B65F2B98D5BA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1999" y="5486400"/>
            <a:ext cx="44958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Sample interactive “</a:t>
            </a:r>
            <a:r>
              <a:rPr lang="en-US" dirty="0" err="1">
                <a:solidFill>
                  <a:srgbClr val="FFFFFF"/>
                </a:solidFill>
              </a:rPr>
              <a:t>Bandapp</a:t>
            </a:r>
            <a:r>
              <a:rPr lang="en-US" dirty="0">
                <a:solidFill>
                  <a:srgbClr val="FFFFFF"/>
                </a:solidFill>
              </a:rPr>
              <a:t>” educational </a:t>
            </a:r>
            <a:r>
              <a:rPr lang="en-US" dirty="0" err="1">
                <a:solidFill>
                  <a:srgbClr val="FFFFFF"/>
                </a:solidFill>
              </a:rPr>
              <a:t>webapp</a:t>
            </a:r>
            <a:r>
              <a:rPr lang="en-US" dirty="0">
                <a:solidFill>
                  <a:srgbClr val="FFFFFF"/>
                </a:solidFill>
              </a:rPr>
              <a:t> using simulated ABI images:</a:t>
            </a:r>
          </a:p>
          <a:p>
            <a:r>
              <a:rPr lang="en-US" i="1" dirty="0">
                <a:solidFill>
                  <a:srgbClr val="FFFFFF"/>
                </a:solidFill>
                <a:hlinkClick r:id="rId4"/>
              </a:rPr>
              <a:t>http://cimss.ssec.wisc.edu/goes/webapps/bandapp/</a:t>
            </a:r>
            <a:endParaRPr lang="en-US" i="1" dirty="0">
              <a:solidFill>
                <a:srgbClr val="FFFFFF"/>
              </a:solidFill>
            </a:endParaRPr>
          </a:p>
        </p:txBody>
      </p:sp>
      <p:sp>
        <p:nvSpPr>
          <p:cNvPr id="14" name="Shape 318"/>
          <p:cNvSpPr txBox="1"/>
          <p:nvPr/>
        </p:nvSpPr>
        <p:spPr>
          <a:xfrm>
            <a:off x="4343399" y="3429000"/>
            <a:ext cx="4613263" cy="132343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SzPct val="25000"/>
            </a:pPr>
            <a:endParaRPr lang="en-US" sz="1600" b="1" i="1" kern="0" dirty="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01000" y="6488668"/>
            <a:ext cx="1133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T. Schmit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912" y="838200"/>
            <a:ext cx="4730888" cy="4648200"/>
          </a:xfrm>
        </p:spPr>
      </p:pic>
    </p:spTree>
    <p:extLst>
      <p:ext uri="{BB962C8B-B14F-4D97-AF65-F5344CB8AC3E}">
        <p14:creationId xmlns:p14="http://schemas.microsoft.com/office/powerpoint/2010/main" val="3526086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TSAT-2.VisIRImager.2015-01-25_02-32-00.RGB1112or13um_3911um_11um.Kamchatka_1_k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00" y="0"/>
            <a:ext cx="83532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618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MAWARI-8.AHI.2015-01-25.02-30-00.RGB1112or13um_3911um_11um.Kamchatka_1_k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00" y="0"/>
            <a:ext cx="8353228" cy="685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 rot="20340000">
            <a:off x="3813136" y="2678217"/>
            <a:ext cx="1306285" cy="361230"/>
          </a:xfrm>
          <a:prstGeom prst="ellipse">
            <a:avLst/>
          </a:prstGeom>
          <a:noFill/>
          <a:ln w="317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38095" y="1741714"/>
            <a:ext cx="30016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400" b="1" dirty="0" err="1" smtClean="0">
                <a:solidFill>
                  <a:prstClr val="white"/>
                </a:solidFill>
              </a:rPr>
              <a:t>Klyuchevskoy</a:t>
            </a:r>
            <a:r>
              <a:rPr lang="en-US" sz="2400" b="1" dirty="0" smtClean="0">
                <a:solidFill>
                  <a:prstClr val="white"/>
                </a:solidFill>
              </a:rPr>
              <a:t> ash plume</a:t>
            </a: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1065" y="587828"/>
            <a:ext cx="78546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400" b="1" dirty="0" smtClean="0">
                <a:solidFill>
                  <a:prstClr val="white"/>
                </a:solidFill>
              </a:rPr>
              <a:t>The ash plume is clearly discernable in the Himawari-8 AHI imagery constructed using similar spectral channels</a:t>
            </a:r>
            <a:endParaRPr lang="en-US" sz="24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778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50X700_25JAN2015_03Z_OBS_AHI_FD_B1_ALL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176516" y="6031468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McIDAS</a:t>
            </a:r>
            <a:r>
              <a:rPr lang="en-US" dirty="0" smtClean="0">
                <a:solidFill>
                  <a:schemeClr val="bg1"/>
                </a:solidFill>
              </a:rPr>
              <a:t>-X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738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TSAT-2.VisIRImager.2015-01-25_02-32-00.RGB1112or13um_3911um_11um.Kamchatka_1_k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00" y="0"/>
            <a:ext cx="8353228" cy="685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 rot="20340000">
            <a:off x="3813136" y="2678217"/>
            <a:ext cx="1306285" cy="361230"/>
          </a:xfrm>
          <a:prstGeom prst="ellipse">
            <a:avLst/>
          </a:prstGeom>
          <a:noFill/>
          <a:ln w="317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38095" y="1741714"/>
            <a:ext cx="30016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400" b="1" dirty="0" err="1" smtClean="0">
                <a:solidFill>
                  <a:prstClr val="white"/>
                </a:solidFill>
              </a:rPr>
              <a:t>Klyuchevskoy</a:t>
            </a:r>
            <a:r>
              <a:rPr lang="en-US" sz="2400" b="1" dirty="0" smtClean="0">
                <a:solidFill>
                  <a:prstClr val="white"/>
                </a:solidFill>
              </a:rPr>
              <a:t> ash plume</a:t>
            </a: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1065" y="587828"/>
            <a:ext cx="78546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400" b="1" dirty="0" smtClean="0">
                <a:solidFill>
                  <a:prstClr val="white"/>
                </a:solidFill>
              </a:rPr>
              <a:t>The ash plume is not discernable in MTSAT false color imagery</a:t>
            </a:r>
            <a:endParaRPr lang="en-US" sz="24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808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50X700_25JAN2015_03Z_OBS_AHI_FD_B2_ALL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6208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50X700_25JAN2015_03Z_OBS_AHI_FD_B3_ALL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5428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50X700_25JAN2015_03Z_OBS_AHI_FD_B4_ALL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702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50X700_25JAN2015_03Z_OBS_AHI_FD_B5_ALL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1845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50X700_25JAN2015_03Z_OBS_AHI_FD_B6_ALL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8138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29985</TotalTime>
  <Words>296</Words>
  <Application>Microsoft Office PowerPoint</Application>
  <PresentationFormat>On-screen Show (4:3)</PresentationFormat>
  <Paragraphs>59</Paragraphs>
  <Slides>40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40</vt:i4>
      </vt:variant>
    </vt:vector>
  </HeadingPairs>
  <TitlesOfParts>
    <vt:vector size="43" baseType="lpstr">
      <vt:lpstr>Office Theme</vt:lpstr>
      <vt:lpstr>3_Default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66 South -- Icebergs</vt:lpstr>
      <vt:lpstr>Educational Webapps with AHI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Schmit</dc:creator>
  <cp:lastModifiedBy>Tim Schmit</cp:lastModifiedBy>
  <cp:revision>15</cp:revision>
  <dcterms:created xsi:type="dcterms:W3CDTF">2015-01-29T20:14:53Z</dcterms:created>
  <dcterms:modified xsi:type="dcterms:W3CDTF">2015-03-10T16:01:52Z</dcterms:modified>
</cp:coreProperties>
</file>