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918400" cy="43891200"/>
  <p:notesSz cx="6985000" cy="92837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744" y="600"/>
      </p:cViewPr>
      <p:guideLst>
        <p:guide orient="horz" pos="13824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542812A-54C3-46F4-83AD-0FB39E2C1712}" type="datetimeFigureOut">
              <a:rPr lang="en-US" smtClean="0"/>
              <a:t>11/18/2011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96913"/>
            <a:ext cx="2609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DB975AF-D970-4036-A41F-C329BA2255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5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3634723"/>
            <a:ext cx="2798064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4871680"/>
            <a:ext cx="2304288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4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0" y="11247123"/>
            <a:ext cx="26660477" cy="239684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59" y="11247123"/>
            <a:ext cx="79444213" cy="239684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9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6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4163"/>
            <a:ext cx="27980640" cy="871728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966"/>
            <a:ext cx="27980640" cy="9601197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9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7" y="65542163"/>
            <a:ext cx="53052343" cy="185389517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2" y="65542163"/>
            <a:ext cx="53052347" cy="185389517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7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824723"/>
            <a:ext cx="14544677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919200"/>
            <a:ext cx="14544677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9824723"/>
            <a:ext cx="14550390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3919200"/>
            <a:ext cx="14550390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0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3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2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1747520"/>
            <a:ext cx="10829927" cy="743712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747523"/>
            <a:ext cx="18402300" cy="37459923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9184643"/>
            <a:ext cx="10829927" cy="30022803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8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30723840"/>
            <a:ext cx="19751040" cy="362712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921760"/>
            <a:ext cx="19751040" cy="2633472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34350963"/>
            <a:ext cx="19751040" cy="5151117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2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0241283"/>
            <a:ext cx="29626560" cy="28966163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40680643"/>
            <a:ext cx="76809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75FE7-763E-4D00-BF7D-9C605A0FE0B1}" type="datetimeFigureOut">
              <a:rPr lang="en-US" smtClean="0"/>
              <a:t>11/16/2011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40680643"/>
            <a:ext cx="104241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40680643"/>
            <a:ext cx="76809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B5489-400D-4DBF-B42C-0CF9AA9F6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6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emf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jpeg"/><Relationship Id="rId40" Type="http://schemas.openxmlformats.org/officeDocument/2006/relationships/image" Target="../media/image39.jp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Relationship Id="rId35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10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6" y="1079637"/>
            <a:ext cx="5364194" cy="465075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4701500" y="37001196"/>
            <a:ext cx="8509000" cy="6280404"/>
            <a:chOff x="24701500" y="36850638"/>
            <a:chExt cx="8509000" cy="6280404"/>
          </a:xfrm>
        </p:grpSpPr>
        <p:sp>
          <p:nvSpPr>
            <p:cNvPr id="14" name="Rectangle 2"/>
            <p:cNvSpPr txBox="1">
              <a:spLocks noChangeArrowheads="1"/>
            </p:cNvSpPr>
            <p:nvPr/>
          </p:nvSpPr>
          <p:spPr bwMode="auto">
            <a:xfrm>
              <a:off x="24701500" y="36850638"/>
              <a:ext cx="8509000" cy="563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r>
                <a:rPr lang="en-US" sz="4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Summary</a:t>
              </a:r>
              <a:endParaRPr lang="en-US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25593768" y="37543042"/>
              <a:ext cx="6781801" cy="55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sz="2000" dirty="0" smtClean="0"/>
                <a:t>- GOES-R Proving Ground provides mechanism to:</a:t>
              </a:r>
            </a:p>
            <a:p>
              <a:pPr lvl="1">
                <a:spcAft>
                  <a:spcPts val="600"/>
                </a:spcAft>
              </a:pPr>
              <a:r>
                <a:rPr lang="en-US" sz="2000" dirty="0" smtClean="0"/>
                <a:t>Involve CIs, AWG, National Centers, NOAA </a:t>
              </a:r>
              <a:r>
                <a:rPr lang="en-US" sz="2000" dirty="0" smtClean="0"/>
                <a:t>Testbeds</a:t>
              </a:r>
              <a:r>
                <a:rPr lang="en-US" sz="2000" dirty="0" smtClean="0"/>
                <a:t> and WFOs in user readiness</a:t>
              </a:r>
            </a:p>
            <a:p>
              <a:pPr lvl="1">
                <a:spcAft>
                  <a:spcPts val="600"/>
                </a:spcAft>
              </a:pPr>
              <a:r>
                <a:rPr lang="en-US" sz="2000" dirty="0" smtClean="0"/>
                <a:t>Get prototype GOES-R products in  hands of  forecasters</a:t>
              </a:r>
            </a:p>
            <a:p>
              <a:pPr lvl="1">
                <a:spcAft>
                  <a:spcPts val="600"/>
                </a:spcAft>
              </a:pPr>
              <a:r>
                <a:rPr lang="en-US" sz="2000" dirty="0" smtClean="0"/>
                <a:t>Keep lines of communication open between developers and forecasters</a:t>
              </a:r>
            </a:p>
            <a:p>
              <a:pPr lvl="1">
                <a:spcAft>
                  <a:spcPts val="600"/>
                </a:spcAft>
              </a:pPr>
              <a:r>
                <a:rPr lang="en-US" sz="2000" dirty="0" smtClean="0"/>
                <a:t>Allow end user to have say in final product, how it is displayed and integrated into operations</a:t>
              </a:r>
            </a:p>
            <a:p>
              <a:pPr marL="0" indent="0">
                <a:spcAft>
                  <a:spcPts val="600"/>
                </a:spcAft>
                <a:buNone/>
              </a:pPr>
              <a:r>
                <a:rPr lang="en-US" sz="2000" dirty="0" smtClean="0"/>
                <a:t>- Proving Ground continues to grow and plans are in place for 2012 and beyond.</a:t>
              </a:r>
            </a:p>
            <a:p>
              <a:pPr marL="0" indent="0">
                <a:spcAft>
                  <a:spcPts val="600"/>
                </a:spcAft>
                <a:buNone/>
              </a:pPr>
              <a:r>
                <a:rPr lang="en-US" sz="2000" dirty="0" smtClean="0"/>
                <a:t>- For GOES-R to be a success, forecasters must be able to use GOES-R products on Day 1!</a:t>
              </a:r>
            </a:p>
            <a:p>
              <a:pPr lvl="2"/>
              <a:endParaRPr lang="en-US" sz="1800" dirty="0" smtClean="0">
                <a:solidFill>
                  <a:srgbClr val="0033CC"/>
                </a:solidFill>
                <a:latin typeface="Times New Roman" pitchFamily="18" charset="0"/>
                <a:sym typeface="WP Greek Century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56809" y="37351312"/>
            <a:ext cx="9351191" cy="5320686"/>
            <a:chOff x="16383000" y="36704215"/>
            <a:chExt cx="9351191" cy="6755185"/>
          </a:xfrm>
        </p:grpSpPr>
        <p:sp>
          <p:nvSpPr>
            <p:cNvPr id="16" name="Rectangle 2"/>
            <p:cNvSpPr txBox="1">
              <a:spLocks noChangeArrowheads="1"/>
            </p:cNvSpPr>
            <p:nvPr/>
          </p:nvSpPr>
          <p:spPr>
            <a:xfrm>
              <a:off x="17225191" y="36704215"/>
              <a:ext cx="8509000" cy="563562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Future Plans:</a:t>
              </a:r>
              <a:br>
                <a:rPr lang="en-US" sz="48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2012 And Beyond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16383000" y="37871400"/>
              <a:ext cx="8601891" cy="5588000"/>
            </a:xfrm>
            <a:prstGeom prst="rect">
              <a:avLst/>
            </a:prstGeom>
          </p:spPr>
          <p:txBody>
            <a:bodyPr vert="horz" lIns="438912" tIns="219456" rIns="438912" bIns="219456" rtlCol="0">
              <a:normAutofit/>
            </a:bodyPr>
            <a:lstStyle>
              <a:lvl1pPr marL="1645920" indent="-164592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0" indent="-137160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87552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07008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26464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45920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65376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94560" lvl="1" indent="0" eaLnBrk="0" hangingPunct="0">
                <a:spcAft>
                  <a:spcPts val="600"/>
                </a:spcAft>
                <a:buNone/>
              </a:pPr>
              <a:r>
                <a:rPr lang="en-US" sz="2000" dirty="0" smtClean="0"/>
                <a:t>- Demonstrate products and decision aids in NOAA </a:t>
              </a:r>
              <a:r>
                <a:rPr lang="en-US" sz="2000" dirty="0" smtClean="0"/>
                <a:t>Testbeds</a:t>
              </a:r>
              <a:r>
                <a:rPr lang="en-US" sz="2000" dirty="0" smtClean="0"/>
                <a:t>, NCEP Centers, WFOs, and the NWS Proving Ground at Training Center</a:t>
              </a:r>
            </a:p>
            <a:p>
              <a:pPr marL="2194560" lvl="1" indent="0" eaLnBrk="0" hangingPunct="0">
                <a:spcAft>
                  <a:spcPts val="600"/>
                </a:spcAft>
                <a:buNone/>
              </a:pPr>
              <a:r>
                <a:rPr lang="en-US" sz="2000" dirty="0" smtClean="0"/>
                <a:t>- Transition from Warning Related Products to remaining Baseline Products, Day 2 Future Capability, Decision Aids, Decision Support Services</a:t>
              </a:r>
            </a:p>
            <a:p>
              <a:pPr marL="2194560" lvl="1" indent="0" eaLnBrk="0" hangingPunct="0">
                <a:spcAft>
                  <a:spcPts val="600"/>
                </a:spcAft>
                <a:buNone/>
              </a:pPr>
              <a:r>
                <a:rPr lang="en-US" sz="2000" dirty="0" smtClean="0"/>
                <a:t>- Continue to develop, demonstrate, and test as part of decision support services</a:t>
              </a:r>
            </a:p>
            <a:p>
              <a:pPr marL="2194560" lvl="1" indent="0" eaLnBrk="0" hangingPunct="0">
                <a:spcAft>
                  <a:spcPts val="600"/>
                </a:spcAft>
                <a:buNone/>
              </a:pPr>
              <a:r>
                <a:rPr lang="en-US" sz="2000" dirty="0" smtClean="0"/>
                <a:t>- Enhanced JPSS collaboration (fused products, VIIRS and SEVIRI as a proxy for ABI)</a:t>
              </a:r>
            </a:p>
            <a:p>
              <a:pPr lvl="2">
                <a:spcAft>
                  <a:spcPts val="600"/>
                </a:spcAft>
              </a:pPr>
              <a:endParaRPr lang="en-US" sz="2000" dirty="0">
                <a:solidFill>
                  <a:srgbClr val="0033CC"/>
                </a:solidFill>
                <a:sym typeface="WP Greek Century" pitchFamily="2" charset="2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668000" y="36971542"/>
            <a:ext cx="8229600" cy="5851525"/>
            <a:chOff x="10668000" y="36971542"/>
            <a:chExt cx="8229600" cy="5851525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11099336" y="36971542"/>
              <a:ext cx="77724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charset="0"/>
                  <a:cs typeface="Arial" charset="0"/>
                </a:rPr>
                <a:t>What is available now?</a:t>
              </a:r>
              <a:endParaRPr lang="en-US" sz="4800" dirty="0">
                <a:latin typeface="Arial" charset="0"/>
                <a:cs typeface="Arial" charset="0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10668000" y="38373304"/>
              <a:ext cx="8229600" cy="4449763"/>
            </a:xfrm>
            <a:prstGeom prst="rect">
              <a:avLst/>
            </a:prstGeom>
          </p:spPr>
          <p:txBody>
            <a:bodyPr vert="horz" lIns="438912" tIns="219456" rIns="438912" bIns="219456" rtlCol="0">
              <a:normAutofit fontScale="32500" lnSpcReduction="20000"/>
            </a:bodyPr>
            <a:lstStyle>
              <a:lvl1pPr marL="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1945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3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3891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1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5836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77824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097280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1673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3619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5564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Listed/linked on GOES-R Home page </a:t>
              </a:r>
            </a:p>
            <a:p>
              <a:pPr>
                <a:defRPr/>
              </a:pPr>
              <a:endParaRPr lang="en-US" sz="8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Proving Ground Overview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GOES-R 101 (</a:t>
              </a: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SHyMet</a:t>
              </a: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Satellite Meteorology for Grades 7 – 12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GOES-R: Benefits of Next-Generation Environmental Monitoring (COMET)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8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GOES-R Trifold flyer</a:t>
              </a:r>
            </a:p>
            <a:p>
              <a:pPr>
                <a:buFont typeface="Arial" pitchFamily="34" charset="0"/>
                <a:buChar char="•"/>
                <a:defRPr/>
              </a:pPr>
              <a:endParaRPr lang="en-US" sz="8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80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http://www.goes-r.gov/users/training.html</a:t>
              </a:r>
            </a:p>
            <a:p>
              <a:pPr>
                <a:buFont typeface="Arial" pitchFamily="34" charset="0"/>
                <a:buChar char="•"/>
                <a:defRPr/>
              </a:pP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8623" y="36636960"/>
            <a:ext cx="9029699" cy="6831032"/>
            <a:chOff x="1068623" y="37109778"/>
            <a:chExt cx="9029699" cy="6831032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1411522" y="37109778"/>
              <a:ext cx="8229600" cy="115824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Training and Education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68623" y="38356153"/>
              <a:ext cx="3238500" cy="2100649"/>
            </a:xfrm>
            <a:prstGeom prst="rect">
              <a:avLst/>
            </a:prstGeom>
            <a:ln>
              <a:noFill/>
            </a:ln>
            <a:effectLst>
              <a:reflection blurRad="6350" stA="32000" endA="300" endPos="27000" dist="508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2" name="Picture 21"/>
            <p:cNvPicPr/>
            <p:nvPr/>
          </p:nvPicPr>
          <p:blipFill>
            <a:blip r:embed="rId4" cstate="print"/>
            <a:srcRect l="27083" t="18590" r="4487" b="12393"/>
            <a:stretch>
              <a:fillRect/>
            </a:stretch>
          </p:blipFill>
          <p:spPr bwMode="auto">
            <a:xfrm>
              <a:off x="4221224" y="38263924"/>
              <a:ext cx="3048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24000" endA="300" endPos="18000" dist="25400" dir="5400000" sy="-100000" algn="bl" rotWithShape="0"/>
            </a:effectLst>
          </p:spPr>
        </p:pic>
        <p:pic>
          <p:nvPicPr>
            <p:cNvPr id="23" name="Picture 22" descr="Avh_Titl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8922" y="38356153"/>
              <a:ext cx="2739481" cy="1736271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  <a:scene3d>
              <a:camera prst="perspectiveFront">
                <a:rot lat="21299999" lon="2400000" rev="0"/>
              </a:camera>
              <a:lightRig rig="threePt" dir="t"/>
            </a:scene3d>
          </p:spPr>
        </p:pic>
        <p:sp>
          <p:nvSpPr>
            <p:cNvPr id="24" name="Rectangle 23"/>
            <p:cNvSpPr/>
            <p:nvPr/>
          </p:nvSpPr>
          <p:spPr>
            <a:xfrm>
              <a:off x="1698959" y="40487527"/>
              <a:ext cx="8307053" cy="1606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1200" b="1" dirty="0" smtClean="0"/>
                <a:t>Online training modules</a:t>
              </a:r>
            </a:p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800" dirty="0" smtClean="0"/>
                <a:t>http://meted.ucar.edu/goes_r/envmon/</a:t>
              </a:r>
            </a:p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800" dirty="0" smtClean="0"/>
                <a:t>http://cimss.ssec.wisc.edu/satmet/</a:t>
              </a:r>
            </a:p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800" dirty="0" smtClean="0"/>
                <a:t>http://rammb.cira.colostate.edu/visit/video/goesr101/player.html</a:t>
              </a:r>
            </a:p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800" dirty="0" smtClean="0"/>
                <a:t>http://rammb.cira.colostate.edu/training/shymet/forecaster_intro.asp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3000" y="42001818"/>
              <a:ext cx="895532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000" b="1" dirty="0" smtClean="0"/>
                <a:t> Proving Ground is both a source and a recipient of Training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000" b="1" dirty="0" smtClean="0"/>
                <a:t> COMET </a:t>
              </a:r>
              <a:r>
                <a:rPr lang="en-US" sz="2000" b="1" dirty="0"/>
                <a:t>Summer Faculty </a:t>
              </a:r>
              <a:r>
                <a:rPr lang="en-US" sz="2000" b="1" dirty="0" smtClean="0"/>
                <a:t>Course:  </a:t>
              </a:r>
              <a:r>
                <a:rPr lang="en-US" sz="2000" dirty="0" smtClean="0"/>
                <a:t>“Integrating </a:t>
              </a:r>
              <a:r>
                <a:rPr lang="en-US" sz="2000" dirty="0"/>
                <a:t>Satellite Data and Products into Geoscience Courses with Emphasis on Advances in Geostationary Satellite </a:t>
              </a:r>
              <a:r>
                <a:rPr lang="en-US" sz="2000" dirty="0" smtClean="0"/>
                <a:t>System,” </a:t>
              </a:r>
              <a:r>
                <a:rPr lang="en-US" sz="2000" dirty="0"/>
                <a:t>Aug. 8-12, </a:t>
              </a:r>
              <a:r>
                <a:rPr lang="en-US" sz="2000" dirty="0" smtClean="0"/>
                <a:t>2011.</a:t>
              </a:r>
              <a:endParaRPr lang="en-US" sz="2000" dirty="0"/>
            </a:p>
            <a:p>
              <a:pPr>
                <a:buFont typeface="Arial" pitchFamily="34" charset="0"/>
                <a:buChar char="•"/>
                <a:tabLst>
                  <a:tab pos="2174875" algn="l"/>
                </a:tabLst>
              </a:pPr>
              <a:r>
                <a:rPr lang="en-US" sz="2000" dirty="0" smtClean="0"/>
                <a:t> </a:t>
              </a:r>
              <a:r>
                <a:rPr lang="en-US" sz="2000" b="1" dirty="0"/>
                <a:t>Outreach Projects (with </a:t>
              </a:r>
              <a:r>
                <a:rPr lang="en-US" sz="2000" b="1" dirty="0" smtClean="0"/>
                <a:t>NWSFOs):</a:t>
              </a:r>
              <a:r>
                <a:rPr lang="en-US" sz="2000" dirty="0" smtClean="0"/>
                <a:t> </a:t>
              </a:r>
              <a:r>
                <a:rPr lang="en-US" sz="2000" dirty="0"/>
                <a:t>reach out to </a:t>
              </a:r>
              <a:r>
                <a:rPr lang="en-US" sz="2000" dirty="0" smtClean="0"/>
                <a:t>GOES-R </a:t>
              </a:r>
              <a:r>
                <a:rPr lang="en-US" sz="2000" dirty="0"/>
                <a:t>Proving Ground Partners and connect </a:t>
              </a:r>
              <a:r>
                <a:rPr lang="en-US" sz="2000" dirty="0" smtClean="0"/>
                <a:t> with faculty and students to prepare for GOES-R </a:t>
              </a:r>
              <a:endParaRPr lang="en-US" sz="1400" dirty="0"/>
            </a:p>
          </p:txBody>
        </p:sp>
      </p:grpSp>
      <p:grpSp>
        <p:nvGrpSpPr>
          <p:cNvPr id="1036" name="Group 1035"/>
          <p:cNvGrpSpPr/>
          <p:nvPr/>
        </p:nvGrpSpPr>
        <p:grpSpPr>
          <a:xfrm>
            <a:off x="23322788" y="30556200"/>
            <a:ext cx="9595612" cy="6400800"/>
            <a:chOff x="23322788" y="30556200"/>
            <a:chExt cx="9595612" cy="6400800"/>
          </a:xfrm>
        </p:grpSpPr>
        <p:sp>
          <p:nvSpPr>
            <p:cNvPr id="27" name="Rectangle 2"/>
            <p:cNvSpPr txBox="1">
              <a:spLocks noChangeArrowheads="1"/>
            </p:cNvSpPr>
            <p:nvPr/>
          </p:nvSpPr>
          <p:spPr>
            <a:xfrm>
              <a:off x="25831800" y="30556200"/>
              <a:ext cx="70866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Product Demonstrations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"/>
            <p:cNvSpPr txBox="1">
              <a:spLocks noChangeArrowheads="1"/>
            </p:cNvSpPr>
            <p:nvPr/>
          </p:nvSpPr>
          <p:spPr>
            <a:xfrm>
              <a:off x="23322788" y="31673800"/>
              <a:ext cx="9583420" cy="5283200"/>
            </a:xfrm>
            <a:prstGeom prst="rect">
              <a:avLst/>
            </a:prstGeom>
          </p:spPr>
          <p:txBody>
            <a:bodyPr vert="horz" lIns="438912" tIns="219456" rIns="438912" bIns="219456" rtlCol="0">
              <a:normAutofit fontScale="47500" lnSpcReduction="20000"/>
            </a:bodyPr>
            <a:lstStyle>
              <a:lvl1pPr marL="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1945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3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3891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1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5836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77824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097280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1673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3619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5564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80000"/>
                </a:lnSpc>
              </a:pPr>
              <a:endParaRPr lang="en-US" sz="1600" dirty="0" smtClean="0">
                <a:solidFill>
                  <a:schemeClr val="tx1"/>
                </a:solidFill>
              </a:endParaRPr>
            </a:p>
            <a:p>
              <a:pPr lvl="2">
                <a:lnSpc>
                  <a:spcPct val="80000"/>
                </a:lnSpc>
              </a:pPr>
              <a:endParaRPr lang="en-US" sz="1600" dirty="0" smtClean="0">
                <a:solidFill>
                  <a:schemeClr val="tx1"/>
                </a:solidFill>
              </a:endParaRPr>
            </a:p>
            <a:p>
              <a:pPr lvl="1">
                <a:lnSpc>
                  <a:spcPct val="80000"/>
                </a:lnSpc>
              </a:pPr>
              <a:r>
                <a:rPr lang="en-US" sz="8000" dirty="0" smtClean="0">
                  <a:solidFill>
                    <a:schemeClr val="tx1"/>
                  </a:solidFill>
                </a:rPr>
                <a:t>Space Weather: NWS SWPC </a:t>
              </a:r>
            </a:p>
            <a:p>
              <a:pPr lvl="1">
                <a:lnSpc>
                  <a:spcPct val="80000"/>
                </a:lnSpc>
              </a:pPr>
              <a:r>
                <a:rPr lang="en-US" sz="8000" dirty="0" smtClean="0">
                  <a:solidFill>
                    <a:schemeClr val="tx1"/>
                  </a:solidFill>
                </a:rPr>
                <a:t>and NESDIS NGDC</a:t>
              </a:r>
            </a:p>
            <a:p>
              <a:pPr lvl="2" algn="l">
                <a:lnSpc>
                  <a:spcPct val="80000"/>
                </a:lnSpc>
              </a:pPr>
              <a:endParaRPr lang="en-US" sz="5100" dirty="0" smtClean="0">
                <a:solidFill>
                  <a:schemeClr val="tx1"/>
                </a:solidFill>
              </a:endParaRPr>
            </a:p>
            <a:p>
              <a:pPr lvl="2" algn="l">
                <a:lnSpc>
                  <a:spcPct val="80000"/>
                </a:lnSpc>
              </a:pPr>
              <a:r>
                <a:rPr lang="en-US" sz="5100" dirty="0" smtClean="0">
                  <a:solidFill>
                    <a:schemeClr val="tx1"/>
                  </a:solidFill>
                </a:rPr>
                <a:t>Planning phase-implementation plan in development</a:t>
              </a:r>
            </a:p>
            <a:p>
              <a:pPr lvl="2" algn="l">
                <a:lnSpc>
                  <a:spcPct val="80000"/>
                </a:lnSpc>
              </a:pPr>
              <a:endParaRPr lang="en-US" sz="5100" dirty="0" smtClean="0">
                <a:solidFill>
                  <a:schemeClr val="tx1"/>
                </a:solidFill>
              </a:endParaRPr>
            </a:p>
            <a:p>
              <a:pPr lvl="2" algn="l">
                <a:lnSpc>
                  <a:spcPct val="80000"/>
                </a:lnSpc>
              </a:pPr>
              <a:r>
                <a:rPr lang="en-US" sz="5100" dirty="0" smtClean="0">
                  <a:solidFill>
                    <a:schemeClr val="tx1"/>
                  </a:solidFill>
                </a:rPr>
                <a:t>Solar thematic maps (SUVI)</a:t>
              </a:r>
            </a:p>
            <a:p>
              <a:pPr lvl="2" algn="l">
                <a:lnSpc>
                  <a:spcPct val="80000"/>
                </a:lnSpc>
              </a:pPr>
              <a:endParaRPr lang="en-US" sz="5100" dirty="0" smtClean="0">
                <a:solidFill>
                  <a:schemeClr val="tx1"/>
                </a:solidFill>
              </a:endParaRPr>
            </a:p>
            <a:p>
              <a:pPr lvl="2" algn="l">
                <a:lnSpc>
                  <a:spcPct val="80000"/>
                </a:lnSpc>
              </a:pPr>
              <a:r>
                <a:rPr lang="en-US" sz="5100" dirty="0" smtClean="0">
                  <a:solidFill>
                    <a:schemeClr val="tx1"/>
                  </a:solidFill>
                </a:rPr>
                <a:t>Products from NASA SDO to approximate GOES-R SUVI</a:t>
              </a:r>
            </a:p>
            <a:p>
              <a:pPr lvl="2" algn="l">
                <a:lnSpc>
                  <a:spcPct val="80000"/>
                </a:lnSpc>
              </a:pPr>
              <a:endParaRPr lang="en-US" sz="5100" dirty="0" smtClean="0">
                <a:solidFill>
                  <a:schemeClr val="tx1"/>
                </a:solidFill>
              </a:endParaRPr>
            </a:p>
            <a:p>
              <a:pPr lvl="2" algn="l">
                <a:lnSpc>
                  <a:spcPct val="80000"/>
                </a:lnSpc>
              </a:pPr>
              <a:r>
                <a:rPr lang="en-US" sz="5100" dirty="0" smtClean="0">
                  <a:solidFill>
                    <a:schemeClr val="tx1"/>
                  </a:solidFill>
                </a:rPr>
                <a:t>Create means to ingest and display GOES-R like Level 2+ products</a:t>
              </a:r>
            </a:p>
            <a:p>
              <a:pPr lvl="2">
                <a:lnSpc>
                  <a:spcPct val="80000"/>
                </a:lnSpc>
              </a:pPr>
              <a:endParaRPr lang="en-US" sz="2800" dirty="0" smtClean="0"/>
            </a:p>
            <a:p>
              <a:pPr lvl="2">
                <a:lnSpc>
                  <a:spcPct val="80000"/>
                </a:lnSpc>
              </a:pPr>
              <a:endParaRPr lang="en-US" sz="2800" dirty="0" smtClean="0"/>
            </a:p>
            <a:p>
              <a:pPr lvl="1">
                <a:lnSpc>
                  <a:spcPct val="80000"/>
                </a:lnSpc>
              </a:pPr>
              <a:endParaRPr lang="en-US" sz="2000" dirty="0" smtClean="0"/>
            </a:p>
            <a:p>
              <a:pPr lvl="2">
                <a:lnSpc>
                  <a:spcPct val="80000"/>
                </a:lnSpc>
              </a:pPr>
              <a:endParaRPr lang="en-US" sz="1600" dirty="0" smtClean="0"/>
            </a:p>
            <a:p>
              <a:pPr lvl="1">
                <a:lnSpc>
                  <a:spcPct val="80000"/>
                </a:lnSpc>
              </a:pPr>
              <a:endParaRPr lang="en-US" sz="8000" dirty="0" smtClean="0">
                <a:solidFill>
                  <a:schemeClr val="tx1"/>
                </a:solidFill>
              </a:endParaRPr>
            </a:p>
            <a:p>
              <a:pPr lvl="1">
                <a:lnSpc>
                  <a:spcPct val="80000"/>
                </a:lnSpc>
              </a:pPr>
              <a:endParaRPr lang="en-US" sz="8000" dirty="0" smtClean="0">
                <a:solidFill>
                  <a:schemeClr val="tx1"/>
                </a:solidFill>
              </a:endParaRPr>
            </a:p>
            <a:p>
              <a:pPr lvl="2">
                <a:lnSpc>
                  <a:spcPct val="80000"/>
                </a:lnSpc>
              </a:pPr>
              <a:endParaRPr lang="en-US" sz="1600" dirty="0"/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18441987" y="30338402"/>
            <a:ext cx="7786530" cy="6131234"/>
            <a:chOff x="18441987" y="28936640"/>
            <a:chExt cx="7786530" cy="613123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>
              <a:off x="18726593" y="28936640"/>
              <a:ext cx="70866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Future Demonstrations Pacific Region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Content Placeholder 4" descr="hawaii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648" t="-302" r="-32" b="302"/>
            <a:stretch>
              <a:fillRect/>
            </a:stretch>
          </p:blipFill>
          <p:spPr>
            <a:xfrm>
              <a:off x="18672174" y="30912177"/>
              <a:ext cx="7556343" cy="4155697"/>
            </a:xfrm>
            <a:prstGeom prst="rect">
              <a:avLst/>
            </a:prstGeom>
          </p:spPr>
        </p:pic>
        <p:sp>
          <p:nvSpPr>
            <p:cNvPr id="35" name="TextBox 3"/>
            <p:cNvSpPr txBox="1">
              <a:spLocks noChangeArrowheads="1"/>
            </p:cNvSpPr>
            <p:nvPr/>
          </p:nvSpPr>
          <p:spPr bwMode="auto">
            <a:xfrm>
              <a:off x="18441987" y="30632400"/>
              <a:ext cx="2716212" cy="440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b="1" dirty="0"/>
                <a:t>Location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Pacific Region</a:t>
              </a:r>
            </a:p>
            <a:p>
              <a:pPr eaLnBrk="1" hangingPunct="1"/>
              <a:r>
                <a:rPr lang="en-US" sz="1400" b="1" dirty="0"/>
                <a:t>Focus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Tropical Cyclone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Heavy Rainfall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Aviation</a:t>
              </a:r>
              <a:endParaRPr lang="en-US" sz="1400" dirty="0">
                <a:cs typeface="Times New Roman" pitchFamily="18" charset="0"/>
              </a:endParaRPr>
            </a:p>
            <a:p>
              <a:pPr eaLnBrk="1" hangingPunct="1"/>
              <a:r>
                <a:rPr lang="en-US" sz="1400" b="1" dirty="0">
                  <a:cs typeface="Times New Roman" pitchFamily="18" charset="0"/>
                </a:rPr>
                <a:t>Products (List is under Review)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Tropical Cyclone Intensity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Lightning Detection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Volcanic Ash Detection and Height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SO2 Detection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Aerosol Detection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Rainfall Rate/QPE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Oragraphic Rain Index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Total Precipitable Water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Atmospheric Rivers</a:t>
              </a:r>
            </a:p>
            <a:p>
              <a:pPr eaLnBrk="1" hangingPunct="1">
                <a:buFontTx/>
                <a:buChar char="-"/>
              </a:pPr>
              <a:r>
                <a:rPr lang="en-US" sz="1400" dirty="0"/>
                <a:t>UW Convective Initiation</a:t>
              </a:r>
            </a:p>
            <a:p>
              <a:pPr eaLnBrk="1" hangingPunct="1"/>
              <a:r>
                <a:rPr lang="en-US" sz="1400" b="1" dirty="0"/>
                <a:t>Start Date</a:t>
              </a:r>
            </a:p>
            <a:p>
              <a:pPr eaLnBrk="1" hangingPunct="1"/>
              <a:r>
                <a:rPr lang="en-US" sz="1400" dirty="0"/>
                <a:t>-TBD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99947" y="30186967"/>
            <a:ext cx="8666162" cy="6248400"/>
            <a:chOff x="227013" y="341313"/>
            <a:chExt cx="8666162" cy="6248400"/>
          </a:xfrm>
        </p:grpSpPr>
        <p:sp>
          <p:nvSpPr>
            <p:cNvPr id="47" name="Title 1"/>
            <p:cNvSpPr txBox="1">
              <a:spLocks/>
            </p:cNvSpPr>
            <p:nvPr/>
          </p:nvSpPr>
          <p:spPr>
            <a:xfrm>
              <a:off x="889001" y="341313"/>
              <a:ext cx="70866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Demonstrations 2011 Air Quality Experiment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8" name="Content Placeholder 4" descr="maryland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121" r="443"/>
            <a:stretch>
              <a:fillRect/>
            </a:stretch>
          </p:blipFill>
          <p:spPr>
            <a:xfrm>
              <a:off x="457200" y="1676400"/>
              <a:ext cx="8229600" cy="4449763"/>
            </a:xfrm>
            <a:prstGeom prst="rect">
              <a:avLst/>
            </a:prstGeom>
          </p:spPr>
        </p:pic>
        <p:sp>
          <p:nvSpPr>
            <p:cNvPr id="49" name="TextBox 3"/>
            <p:cNvSpPr txBox="1">
              <a:spLocks noChangeArrowheads="1"/>
            </p:cNvSpPr>
            <p:nvPr/>
          </p:nvSpPr>
          <p:spPr bwMode="auto">
            <a:xfrm>
              <a:off x="227013" y="1436688"/>
              <a:ext cx="2716212" cy="427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/>
                <a:t>Location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UMBC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EPA Region III</a:t>
              </a:r>
            </a:p>
            <a:p>
              <a:pPr eaLnBrk="1" hangingPunct="1"/>
              <a:r>
                <a:rPr lang="en-US" sz="1600" b="1" dirty="0"/>
                <a:t>Focus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Air Quality</a:t>
              </a:r>
            </a:p>
            <a:p>
              <a:pPr eaLnBrk="1" hangingPunct="1"/>
              <a:r>
                <a:rPr lang="en-US" sz="1600" b="1" dirty="0"/>
                <a:t>Products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Aerosol Optical Depth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Aerosol Detection (Smoke/Dust)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Fire/Emissions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RGB Imagery</a:t>
              </a:r>
            </a:p>
            <a:p>
              <a:pPr eaLnBrk="1" hangingPunct="1"/>
              <a:r>
                <a:rPr lang="en-US" sz="1600" b="1" dirty="0"/>
                <a:t>Duration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Approx. 11 July – 24 2011</a:t>
              </a:r>
            </a:p>
            <a:p>
              <a:pPr eaLnBrk="1" hangingPunct="1"/>
              <a:r>
                <a:rPr lang="en-US" sz="1600" b="1" dirty="0"/>
                <a:t>Notes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Coincides with the DISCOVER-AQ experiment </a:t>
              </a:r>
            </a:p>
          </p:txBody>
        </p:sp>
        <p:pic>
          <p:nvPicPr>
            <p:cNvPr id="51" name="Picture 4" descr="http://alg.umbc.edu/usaq/images/hms_08240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2" t="21597" r="12943" b="27074"/>
            <a:stretch>
              <a:fillRect/>
            </a:stretch>
          </p:blipFill>
          <p:spPr bwMode="auto">
            <a:xfrm>
              <a:off x="2844800" y="4278313"/>
              <a:ext cx="2751138" cy="23114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http://alg.umbc.edu/usaq/images/gaspaniL_20080610.gif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0" y="4257675"/>
              <a:ext cx="2543175" cy="2332038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9"/>
            <p:cNvSpPr txBox="1">
              <a:spLocks noChangeArrowheads="1"/>
            </p:cNvSpPr>
            <p:nvPr/>
          </p:nvSpPr>
          <p:spPr bwMode="auto">
            <a:xfrm>
              <a:off x="3225800" y="6248400"/>
              <a:ext cx="23653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HMS Fire and Smoke Product</a:t>
              </a:r>
            </a:p>
          </p:txBody>
        </p:sp>
        <p:sp>
          <p:nvSpPr>
            <p:cNvPr id="54" name="TextBox 10"/>
            <p:cNvSpPr txBox="1">
              <a:spLocks noChangeArrowheads="1"/>
            </p:cNvSpPr>
            <p:nvPr/>
          </p:nvSpPr>
          <p:spPr bwMode="auto">
            <a:xfrm>
              <a:off x="6386513" y="6011863"/>
              <a:ext cx="5857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AOD</a:t>
              </a:r>
            </a:p>
          </p:txBody>
        </p:sp>
      </p:grpSp>
      <p:sp>
        <p:nvSpPr>
          <p:cNvPr id="57" name="Title 1"/>
          <p:cNvSpPr>
            <a:spLocks noGrp="1"/>
          </p:cNvSpPr>
          <p:nvPr>
            <p:ph type="ctrTitle"/>
          </p:nvPr>
        </p:nvSpPr>
        <p:spPr>
          <a:xfrm>
            <a:off x="4267200" y="-1447800"/>
            <a:ext cx="17925888" cy="4738624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The GOES-R Proving Ground: 2012 Update</a:t>
            </a:r>
            <a:endParaRPr lang="en-US" sz="7200" b="1" dirty="0" smtClean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8" name="Subtitle 2"/>
          <p:cNvSpPr>
            <a:spLocks noGrp="1"/>
          </p:cNvSpPr>
          <p:nvPr>
            <p:ph type="subTitle" idx="1"/>
          </p:nvPr>
        </p:nvSpPr>
        <p:spPr>
          <a:xfrm>
            <a:off x="152400" y="5638800"/>
            <a:ext cx="6934200" cy="2286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Jim Gurka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 Steve Goodman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GOES-R Program </a:t>
            </a:r>
            <a:r>
              <a:rPr lang="en-US" sz="3200" dirty="0" smtClean="0">
                <a:solidFill>
                  <a:schemeClr val="tx1"/>
                </a:solidFill>
              </a:rPr>
              <a:t>Office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>
          <a:xfrm>
            <a:off x="14401800" y="1879600"/>
            <a:ext cx="6558788" cy="5588000"/>
          </a:xfrm>
          <a:prstGeom prst="rect">
            <a:avLst/>
          </a:prstGeom>
        </p:spPr>
        <p:txBody>
          <a:bodyPr vert="horz" lIns="438912" tIns="219456" rIns="438912" bIns="219456" rtlCol="0">
            <a:normAutofit fontScale="92500" lnSpcReduction="10000"/>
          </a:bodyPr>
          <a:lstStyle>
            <a:lvl1pPr marL="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15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spcBef>
                <a:spcPct val="20000"/>
              </a:spcBef>
              <a:buFont typeface="Arial" pitchFamily="34" charset="0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 smtClean="0">
                <a:solidFill>
                  <a:schemeClr val="tx1"/>
                </a:solidFill>
                <a:sym typeface="WP Greek Century" pitchFamily="2" charset="2"/>
              </a:rPr>
              <a:t>What is the GOES-R Proving Ground?</a:t>
            </a:r>
          </a:p>
          <a:p>
            <a:pPr lvl="1"/>
            <a:endParaRPr lang="en-US" sz="1100" dirty="0" smtClean="0">
              <a:solidFill>
                <a:schemeClr val="tx1"/>
              </a:solidFill>
              <a:sym typeface="WP Greek Century" pitchFamily="2" charset="2"/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  <a:sym typeface="WP Greek Century" pitchFamily="2" charset="2"/>
              </a:rPr>
              <a:t>Collaborative effort between the GOES-R Program Office, selected NOAA/ NASA Cooperative Institutes, NWS forecast offices, NCEP National Centers, JCSDA, and NOAA </a:t>
            </a:r>
            <a:r>
              <a:rPr lang="en-US" sz="2200" dirty="0" err="1" smtClean="0">
                <a:solidFill>
                  <a:schemeClr val="tx1"/>
                </a:solidFill>
                <a:sym typeface="WP Greek Century" pitchFamily="2" charset="2"/>
              </a:rPr>
              <a:t>Testbeds</a:t>
            </a:r>
            <a:endParaRPr lang="en-US" sz="2200" dirty="0" smtClean="0">
              <a:solidFill>
                <a:schemeClr val="tx1"/>
              </a:solidFill>
              <a:sym typeface="WP Greek Century" pitchFamily="2" charset="2"/>
            </a:endParaRPr>
          </a:p>
          <a:p>
            <a:pPr lvl="1"/>
            <a:endParaRPr lang="en-US" sz="900" dirty="0" smtClean="0">
              <a:solidFill>
                <a:schemeClr val="tx1"/>
              </a:solidFill>
              <a:sym typeface="WP Greek Century" pitchFamily="2" charset="2"/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  <a:sym typeface="WP Greek Century" pitchFamily="2" charset="2"/>
              </a:rPr>
              <a:t>Where proxy and simulated GOES-R products are tested, evaluated and integrated into operations before the GOES-R launch</a:t>
            </a:r>
          </a:p>
          <a:p>
            <a:pPr lvl="1"/>
            <a:endParaRPr lang="en-US" sz="900" dirty="0" smtClean="0">
              <a:solidFill>
                <a:schemeClr val="tx1"/>
              </a:solidFill>
              <a:sym typeface="WP Greek Century" pitchFamily="2" charset="2"/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  <a:sym typeface="WP Greek Century" pitchFamily="2" charset="2"/>
              </a:rPr>
              <a:t>A key element of GOES-R User Readiness (Risk Mitigation)</a:t>
            </a:r>
          </a:p>
          <a:p>
            <a:pPr lvl="1"/>
            <a:endParaRPr lang="en-US" sz="2200" dirty="0">
              <a:sym typeface="WP Greek Century" pitchFamily="2" charset="2"/>
            </a:endParaRPr>
          </a:p>
        </p:txBody>
      </p:sp>
      <p:pic>
        <p:nvPicPr>
          <p:cNvPr id="65" name="Picture 64" descr="GOES-R_logo_v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826583" y="852423"/>
            <a:ext cx="1634617" cy="1089745"/>
          </a:xfrm>
          <a:prstGeom prst="rect">
            <a:avLst/>
          </a:prstGeom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43719" y="4389218"/>
            <a:ext cx="1017481" cy="86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96341" y="2557631"/>
            <a:ext cx="864859" cy="86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 31"/>
          <p:cNvGrpSpPr/>
          <p:nvPr/>
        </p:nvGrpSpPr>
        <p:grpSpPr>
          <a:xfrm>
            <a:off x="464344" y="30253811"/>
            <a:ext cx="8527256" cy="6093589"/>
            <a:chOff x="227013" y="274638"/>
            <a:chExt cx="8527256" cy="6093589"/>
          </a:xfrm>
        </p:grpSpPr>
        <p:sp>
          <p:nvSpPr>
            <p:cNvPr id="68" name="Title 1"/>
            <p:cNvSpPr txBox="1">
              <a:spLocks/>
            </p:cNvSpPr>
            <p:nvPr/>
          </p:nvSpPr>
          <p:spPr>
            <a:xfrm>
              <a:off x="1143000" y="274638"/>
              <a:ext cx="70866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Demonstrations 2011 </a:t>
              </a:r>
              <a:br>
                <a:rPr lang="en-US" sz="48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HPC and SAB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9" name="Content Placeholder 4" descr="maryland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121" r="443"/>
            <a:stretch>
              <a:fillRect/>
            </a:stretch>
          </p:blipFill>
          <p:spPr>
            <a:xfrm>
              <a:off x="524669" y="1524000"/>
              <a:ext cx="8229600" cy="4449763"/>
            </a:xfrm>
            <a:prstGeom prst="rect">
              <a:avLst/>
            </a:prstGeom>
          </p:spPr>
        </p:pic>
        <p:sp>
          <p:nvSpPr>
            <p:cNvPr id="70" name="TextBox 5"/>
            <p:cNvSpPr txBox="1">
              <a:spLocks noChangeArrowheads="1"/>
            </p:cNvSpPr>
            <p:nvPr/>
          </p:nvSpPr>
          <p:spPr bwMode="auto">
            <a:xfrm>
              <a:off x="227013" y="1436688"/>
              <a:ext cx="2746375" cy="375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/>
                <a:t>Location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Hydrometeorological Prediction Center, Camp Springs, MD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NESDIS Satellite Analysis Branch, Camp Springs, MD</a:t>
              </a:r>
            </a:p>
            <a:p>
              <a:pPr eaLnBrk="1" hangingPunct="1"/>
              <a:r>
                <a:rPr lang="en-US" sz="1600" b="1" dirty="0"/>
                <a:t>Focus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Precipitation/QPF</a:t>
              </a:r>
            </a:p>
            <a:p>
              <a:pPr eaLnBrk="1" hangingPunct="1"/>
              <a:r>
                <a:rPr lang="en-US" sz="1600" b="1" dirty="0"/>
                <a:t>Products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Cloud/Moisture Imagery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Derived Motion Winds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RGB Airmass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Rainfall Rate/QPE</a:t>
              </a:r>
            </a:p>
            <a:p>
              <a:pPr eaLnBrk="1" hangingPunct="1"/>
              <a:r>
                <a:rPr lang="en-US" sz="1600" b="1" dirty="0"/>
                <a:t>Duration</a:t>
              </a:r>
            </a:p>
            <a:p>
              <a:pPr eaLnBrk="1" hangingPunct="1"/>
              <a:r>
                <a:rPr lang="en-US" sz="1600" dirty="0"/>
                <a:t>-Approx. July – Oct 2011</a:t>
              </a:r>
            </a:p>
          </p:txBody>
        </p:sp>
        <p:grpSp>
          <p:nvGrpSpPr>
            <p:cNvPr id="72" name="Group 2"/>
            <p:cNvGrpSpPr>
              <a:grpSpLocks/>
            </p:cNvGrpSpPr>
            <p:nvPr/>
          </p:nvGrpSpPr>
          <p:grpSpPr bwMode="auto">
            <a:xfrm>
              <a:off x="2671266" y="3902840"/>
              <a:ext cx="2763837" cy="2465387"/>
              <a:chOff x="0" y="0"/>
              <a:chExt cx="9144000" cy="6858000"/>
            </a:xfrm>
          </p:grpSpPr>
          <p:pic>
            <p:nvPicPr>
              <p:cNvPr id="73" name="Picture 7" descr="B0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048000" cy="228441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8" descr="B09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0"/>
                <a:ext cx="3048000" cy="228441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9" descr="B1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0"/>
                <a:ext cx="3048000" cy="228441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10" descr="B1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86000"/>
                <a:ext cx="3057525" cy="228441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11" descr="B12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2286000"/>
                <a:ext cx="3057525" cy="228441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4" descr="B1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286000"/>
                <a:ext cx="3048000" cy="228441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15" descr="B14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573588"/>
                <a:ext cx="3048000" cy="2284412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16" descr="B15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4573588"/>
                <a:ext cx="3048000" cy="2284412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17" descr="B16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4573588"/>
                <a:ext cx="3048000" cy="2284412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TextBox 81"/>
            <p:cNvSpPr txBox="1"/>
            <p:nvPr/>
          </p:nvSpPr>
          <p:spPr>
            <a:xfrm>
              <a:off x="5435103" y="5978730"/>
              <a:ext cx="218757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charset="0"/>
                  <a:ea typeface="ＭＳ Ｐゴシック" charset="0"/>
                  <a:cs typeface="ＭＳ Ｐゴシック" charset="0"/>
                </a:rPr>
                <a:t>Simulated Satellite Imagery</a:t>
              </a:r>
            </a:p>
          </p:txBody>
        </p:sp>
      </p:grpSp>
      <p:grpSp>
        <p:nvGrpSpPr>
          <p:cNvPr id="1040" name="Group 1039"/>
          <p:cNvGrpSpPr/>
          <p:nvPr/>
        </p:nvGrpSpPr>
        <p:grpSpPr>
          <a:xfrm>
            <a:off x="15544800" y="21915690"/>
            <a:ext cx="12906459" cy="8030910"/>
            <a:chOff x="15849600" y="21915690"/>
            <a:chExt cx="12906459" cy="8030910"/>
          </a:xfrm>
        </p:grpSpPr>
        <p:sp>
          <p:nvSpPr>
            <p:cNvPr id="106" name="Title 1"/>
            <p:cNvSpPr txBox="1">
              <a:spLocks/>
            </p:cNvSpPr>
            <p:nvPr/>
          </p:nvSpPr>
          <p:spPr>
            <a:xfrm>
              <a:off x="16458564" y="21915690"/>
              <a:ext cx="9373236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2011: OPC and SAB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7" name="Content Placeholder 4" descr="maryland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121" r="443"/>
            <a:stretch>
              <a:fillRect/>
            </a:stretch>
          </p:blipFill>
          <p:spPr>
            <a:xfrm>
              <a:off x="15849600" y="23071137"/>
              <a:ext cx="8229600" cy="4449763"/>
            </a:xfrm>
            <a:prstGeom prst="rect">
              <a:avLst/>
            </a:prstGeom>
          </p:spPr>
        </p:pic>
        <p:sp>
          <p:nvSpPr>
            <p:cNvPr id="108" name="TextBox 3"/>
            <p:cNvSpPr txBox="1">
              <a:spLocks noChangeArrowheads="1"/>
            </p:cNvSpPr>
            <p:nvPr/>
          </p:nvSpPr>
          <p:spPr bwMode="auto">
            <a:xfrm>
              <a:off x="17907000" y="28130718"/>
              <a:ext cx="1084905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 smtClean="0"/>
                <a:t>Location	</a:t>
              </a:r>
              <a:r>
                <a:rPr lang="en-US" sz="1600" b="1" dirty="0"/>
                <a:t>     </a:t>
              </a:r>
              <a:r>
                <a:rPr lang="en-US" sz="1600" b="1" dirty="0" smtClean="0"/>
                <a:t>        </a:t>
              </a:r>
              <a:r>
                <a:rPr lang="en-US" sz="1600" b="1" dirty="0"/>
                <a:t>Products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 smtClean="0"/>
                <a:t>Ocean </a:t>
              </a:r>
              <a:r>
                <a:rPr lang="en-US" sz="1600" dirty="0"/>
                <a:t>Prediction Center, Camp Springs, </a:t>
              </a:r>
              <a:r>
                <a:rPr lang="en-US" sz="1600" dirty="0"/>
                <a:t>MD	     </a:t>
              </a:r>
              <a:r>
                <a:rPr lang="en-US" sz="1600" dirty="0" smtClean="0"/>
                <a:t>      - Cloud/Moisture Imagery</a:t>
              </a:r>
              <a:endParaRPr lang="en-US" sz="1600" dirty="0"/>
            </a:p>
            <a:p>
              <a:pPr eaLnBrk="1" hangingPunct="1">
                <a:buFontTx/>
                <a:buChar char="-"/>
              </a:pPr>
              <a:r>
                <a:rPr lang="en-US" sz="1600" dirty="0"/>
                <a:t>NESDIS Satellite Analysis Branch, Camp Springs, </a:t>
              </a:r>
              <a:r>
                <a:rPr lang="en-US" sz="1600" dirty="0"/>
                <a:t>MD </a:t>
              </a:r>
              <a:r>
                <a:rPr lang="en-US" sz="1600" dirty="0" smtClean="0"/>
                <a:t>      </a:t>
              </a:r>
              <a:r>
                <a:rPr lang="en-US" sz="1600" dirty="0"/>
                <a:t>- Convective </a:t>
              </a:r>
              <a:r>
                <a:rPr lang="en-US" sz="1600" dirty="0" smtClean="0"/>
                <a:t>Initiation</a:t>
              </a:r>
              <a:endParaRPr lang="en-US" sz="1600" dirty="0"/>
            </a:p>
            <a:p>
              <a:pPr eaLnBrk="1" hangingPunct="1"/>
              <a:r>
                <a:rPr lang="en-US" sz="1600" b="1" dirty="0" smtClean="0"/>
                <a:t>Focus	           - </a:t>
              </a:r>
              <a:r>
                <a:rPr lang="en-US" sz="1600" dirty="0"/>
                <a:t>Cloud Top </a:t>
              </a:r>
              <a:r>
                <a:rPr lang="en-US" sz="1600" dirty="0" smtClean="0"/>
                <a:t>Phase/Height/Temperature</a:t>
              </a:r>
              <a:endParaRPr lang="en-US" sz="1600" dirty="0"/>
            </a:p>
            <a:p>
              <a:pPr eaLnBrk="1" hangingPunct="1">
                <a:buFontTx/>
                <a:buChar char="-"/>
              </a:pPr>
              <a:r>
                <a:rPr lang="en-US" sz="1600" dirty="0" smtClean="0"/>
                <a:t>Offshore T-Storms	           </a:t>
              </a:r>
              <a:r>
                <a:rPr lang="en-US" sz="1600" dirty="0"/>
                <a:t>- Enhanced </a:t>
              </a:r>
              <a:r>
                <a:rPr lang="en-US" altLang="en-US" sz="1600" dirty="0"/>
                <a:t>“</a:t>
              </a:r>
              <a:r>
                <a:rPr lang="en-US" sz="1600" dirty="0"/>
                <a:t>V</a:t>
              </a:r>
              <a:r>
                <a:rPr lang="en-US" altLang="en-US" sz="1600" dirty="0"/>
                <a:t>”</a:t>
              </a:r>
              <a:r>
                <a:rPr lang="en-US" sz="1600" dirty="0"/>
                <a:t>/Overshooting Top </a:t>
              </a:r>
              <a:r>
                <a:rPr lang="en-US" sz="1600" dirty="0" smtClean="0"/>
                <a:t>Detection</a:t>
              </a:r>
              <a:endParaRPr lang="en-US" sz="1600" dirty="0" smtClean="0"/>
            </a:p>
            <a:p>
              <a:pPr eaLnBrk="1" hangingPunct="1"/>
              <a:r>
                <a:rPr lang="en-US" sz="1600" b="1" dirty="0" smtClean="0"/>
                <a:t>Duration	</a:t>
              </a:r>
              <a:r>
                <a:rPr lang="en-US" sz="1600" dirty="0"/>
                <a:t> </a:t>
              </a:r>
              <a:r>
                <a:rPr lang="en-US" sz="1600" dirty="0" smtClean="0"/>
                <a:t>          - </a:t>
              </a:r>
              <a:r>
                <a:rPr lang="en-US" sz="1600" dirty="0"/>
                <a:t>Lightning Detection</a:t>
              </a:r>
              <a:endParaRPr lang="en-US" sz="1600" b="1" dirty="0"/>
            </a:p>
            <a:p>
              <a:pPr eaLnBrk="1" hangingPunct="1"/>
              <a:r>
                <a:rPr lang="en-US" sz="1600" dirty="0"/>
                <a:t>-Approx. June – Sept 2011</a:t>
              </a:r>
            </a:p>
          </p:txBody>
        </p:sp>
        <p:pic>
          <p:nvPicPr>
            <p:cNvPr id="110" name="Picture 6" descr="AMAOT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5300" y="25807987"/>
              <a:ext cx="3033713" cy="2309813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6" descr="20100609_pGLMandIR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6988" y="22874287"/>
              <a:ext cx="2814637" cy="20764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9"/>
            <p:cNvSpPr txBox="1">
              <a:spLocks noChangeArrowheads="1"/>
            </p:cNvSpPr>
            <p:nvPr/>
          </p:nvSpPr>
          <p:spPr bwMode="auto">
            <a:xfrm>
              <a:off x="19923125" y="27659012"/>
              <a:ext cx="13509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Enhanced V/OT</a:t>
              </a:r>
            </a:p>
          </p:txBody>
        </p:sp>
        <p:sp>
          <p:nvSpPr>
            <p:cNvPr id="113" name="TextBox 10"/>
            <p:cNvSpPr txBox="1">
              <a:spLocks noChangeArrowheads="1"/>
            </p:cNvSpPr>
            <p:nvPr/>
          </p:nvSpPr>
          <p:spPr bwMode="auto">
            <a:xfrm>
              <a:off x="23255288" y="24536400"/>
              <a:ext cx="1146175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Pseudo GLM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915400" y="22860000"/>
            <a:ext cx="8610600" cy="6498357"/>
            <a:chOff x="214204" y="-122061"/>
            <a:chExt cx="8610600" cy="6498357"/>
          </a:xfrm>
        </p:grpSpPr>
        <p:sp>
          <p:nvSpPr>
            <p:cNvPr id="115" name="Text Box 8"/>
            <p:cNvSpPr txBox="1">
              <a:spLocks noChangeArrowheads="1"/>
            </p:cNvSpPr>
            <p:nvPr/>
          </p:nvSpPr>
          <p:spPr bwMode="auto">
            <a:xfrm>
              <a:off x="838200" y="-122061"/>
              <a:ext cx="74676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ts val="0"/>
                </a:spcBef>
              </a:pPr>
              <a:r>
                <a:rPr lang="en-US" sz="4800" dirty="0">
                  <a:cs typeface="Arial" pitchFamily="34" charset="0"/>
                </a:rPr>
                <a:t>Future </a:t>
              </a:r>
              <a:r>
                <a:rPr lang="en-US" sz="4800" dirty="0" smtClean="0">
                  <a:cs typeface="Arial" pitchFamily="34" charset="0"/>
                </a:rPr>
                <a:t>Capability:</a:t>
              </a:r>
            </a:p>
            <a:p>
              <a:pPr algn="ctr" eaLnBrk="1" hangingPunct="1">
                <a:spcBef>
                  <a:spcPts val="0"/>
                </a:spcBef>
              </a:pPr>
              <a:r>
                <a:rPr lang="en-US" sz="4800" dirty="0" smtClean="0">
                  <a:cs typeface="Arial" pitchFamily="34" charset="0"/>
                </a:rPr>
                <a:t>Fog </a:t>
              </a:r>
              <a:r>
                <a:rPr lang="en-US" sz="4800" dirty="0">
                  <a:cs typeface="Arial" pitchFamily="34" charset="0"/>
                </a:rPr>
                <a:t>Detection</a:t>
              </a:r>
            </a:p>
          </p:txBody>
        </p:sp>
        <p:sp>
          <p:nvSpPr>
            <p:cNvPr id="116" name="Text Box 9"/>
            <p:cNvSpPr txBox="1">
              <a:spLocks noChangeArrowheads="1"/>
            </p:cNvSpPr>
            <p:nvPr/>
          </p:nvSpPr>
          <p:spPr bwMode="auto">
            <a:xfrm>
              <a:off x="214204" y="1584543"/>
              <a:ext cx="8610600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/>
                <a:t>The GOES-R fog detection product will significantly improve geostationary satellite fog monitoring capabilities because:</a:t>
              </a:r>
              <a:endParaRPr lang="en-US" sz="1400" dirty="0"/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400" b="1" i="1" dirty="0"/>
                <a:t>Improved algorithm technology</a:t>
              </a:r>
              <a:r>
                <a:rPr lang="en-US" sz="1400" dirty="0"/>
                <a:t> - the GOES-R algorithm provides quantitative information on fog probability, while heritage GOES fog detection products are more qualitative in nature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sz="1400" b="1" i="1" dirty="0"/>
                <a:t>Improved sensor technology</a:t>
              </a:r>
              <a:r>
                <a:rPr lang="en-US" sz="1400" dirty="0"/>
                <a:t> - the ABI has greatly improved spectral information, spatial resolution, and temporal resolution</a:t>
              </a:r>
              <a:endParaRPr lang="en-US" sz="1200" dirty="0"/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71" y="3148447"/>
              <a:ext cx="8461408" cy="3227849"/>
            </a:xfrm>
            <a:prstGeom prst="rect">
              <a:avLst/>
            </a:prstGeom>
          </p:spPr>
        </p:pic>
      </p:grpSp>
      <p:grpSp>
        <p:nvGrpSpPr>
          <p:cNvPr id="1037" name="Group 1036"/>
          <p:cNvGrpSpPr/>
          <p:nvPr/>
        </p:nvGrpSpPr>
        <p:grpSpPr>
          <a:xfrm>
            <a:off x="152400" y="23287037"/>
            <a:ext cx="9068405" cy="5897563"/>
            <a:chOff x="304195" y="23058690"/>
            <a:chExt cx="9068405" cy="5897563"/>
          </a:xfrm>
        </p:grpSpPr>
        <p:sp>
          <p:nvSpPr>
            <p:cNvPr id="119" name="Content Placeholder 4"/>
            <p:cNvSpPr txBox="1">
              <a:spLocks/>
            </p:cNvSpPr>
            <p:nvPr/>
          </p:nvSpPr>
          <p:spPr>
            <a:xfrm>
              <a:off x="304196" y="24430290"/>
              <a:ext cx="3886200" cy="4525963"/>
            </a:xfrm>
            <a:prstGeom prst="rect">
              <a:avLst/>
            </a:prstGeom>
          </p:spPr>
          <p:txBody>
            <a:bodyPr/>
            <a:lstStyle>
              <a:lvl1pPr marL="1645920" indent="-164592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0" indent="-137160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87552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07008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26464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45920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65376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 smtClean="0"/>
                <a:t>Chile's </a:t>
              </a:r>
              <a:r>
                <a:rPr lang="en-US" sz="1800" dirty="0" smtClean="0"/>
                <a:t>Puyehue-Cordón</a:t>
              </a:r>
              <a:r>
                <a:rPr lang="en-US" sz="1800" dirty="0" smtClean="0"/>
                <a:t> </a:t>
              </a:r>
              <a:r>
                <a:rPr lang="en-US" sz="1800" dirty="0" smtClean="0"/>
                <a:t>Caulle</a:t>
              </a:r>
              <a:r>
                <a:rPr lang="en-US" sz="1800" dirty="0" smtClean="0"/>
                <a:t> Volcano erupted on June 4, 2011, forming a tall ash plume above the Andes Mountains</a:t>
              </a:r>
            </a:p>
            <a:p>
              <a:endParaRPr lang="en-US" sz="1800" dirty="0" smtClean="0"/>
            </a:p>
            <a:p>
              <a:pPr marL="0" indent="0">
                <a:buNone/>
              </a:pPr>
              <a:r>
                <a:rPr lang="en-US" sz="1800" dirty="0" smtClean="0"/>
                <a:t>The GOES-R Proving Ground provides near real-time volcanic ash retrieval products (using </a:t>
              </a:r>
              <a:r>
                <a:rPr lang="en-US" sz="1800" dirty="0" smtClean="0"/>
                <a:t>Meteosat</a:t>
              </a:r>
              <a:r>
                <a:rPr lang="en-US" sz="1800" dirty="0" smtClean="0"/>
                <a:t> SEVIRI data as a proxy for the GOES-R Advanced Baseline Imager) to identify a significant volcanic ash plume emerging over the Atlantic Ocean impacting aviation operations with many cancelled flights.</a:t>
              </a:r>
            </a:p>
            <a:p>
              <a:endParaRPr lang="en-US" sz="1800" dirty="0" smtClean="0"/>
            </a:p>
            <a:p>
              <a:pPr marL="0" indent="0">
                <a:buNone/>
              </a:pPr>
              <a:r>
                <a:rPr lang="en-US" sz="1800" dirty="0" smtClean="0"/>
                <a:t>Similar data was provided by STAR to the London Volcanic Ash Advisory Center (VAAC) during the eruption of </a:t>
              </a:r>
              <a:r>
                <a:rPr lang="en-US" sz="1800" dirty="0" smtClean="0"/>
                <a:t>Eyjafjallajökull</a:t>
              </a:r>
              <a:r>
                <a:rPr lang="en-US" sz="1800" dirty="0" smtClean="0"/>
                <a:t> in Iceland in May 2010.</a:t>
              </a:r>
              <a:endParaRPr lang="en-US" sz="1800" dirty="0"/>
            </a:p>
          </p:txBody>
        </p:sp>
        <p:pic>
          <p:nvPicPr>
            <p:cNvPr id="120" name="Content Placeholder 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795" y="24725960"/>
              <a:ext cx="4363417" cy="377284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1" name="Title 1"/>
            <p:cNvSpPr txBox="1">
              <a:spLocks/>
            </p:cNvSpPr>
            <p:nvPr/>
          </p:nvSpPr>
          <p:spPr>
            <a:xfrm>
              <a:off x="304195" y="23058690"/>
              <a:ext cx="9068405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Baseline Product:</a:t>
              </a:r>
              <a:br>
                <a:rPr lang="en-US" sz="48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Volcanic Ash Product Suite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3622000" y="15155508"/>
            <a:ext cx="9101773" cy="6390567"/>
            <a:chOff x="-35560" y="257883"/>
            <a:chExt cx="9101773" cy="6390567"/>
          </a:xfrm>
        </p:grpSpPr>
        <p:sp>
          <p:nvSpPr>
            <p:cNvPr id="123" name="Title 1"/>
            <p:cNvSpPr txBox="1">
              <a:spLocks/>
            </p:cNvSpPr>
            <p:nvPr/>
          </p:nvSpPr>
          <p:spPr>
            <a:xfrm>
              <a:off x="-35560" y="257883"/>
              <a:ext cx="826516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2011: Aviation Weather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4" name="Content Placeholder 4" descr="kansas.jpg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885" t="302" r="204" b="-302"/>
            <a:stretch>
              <a:fillRect/>
            </a:stretch>
          </p:blipFill>
          <p:spPr>
            <a:xfrm>
              <a:off x="457200" y="1676400"/>
              <a:ext cx="8229600" cy="4449763"/>
            </a:xfrm>
            <a:prstGeom prst="rect">
              <a:avLst/>
            </a:prstGeom>
          </p:spPr>
        </p:pic>
        <p:sp>
          <p:nvSpPr>
            <p:cNvPr id="125" name="TextBox 3"/>
            <p:cNvSpPr txBox="1">
              <a:spLocks noChangeArrowheads="1"/>
            </p:cNvSpPr>
            <p:nvPr/>
          </p:nvSpPr>
          <p:spPr bwMode="auto">
            <a:xfrm>
              <a:off x="310515" y="1436688"/>
              <a:ext cx="2701925" cy="375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/>
                <a:t>Location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Aviation Weather Center, Kansas City, KS</a:t>
              </a:r>
            </a:p>
            <a:p>
              <a:pPr eaLnBrk="1" hangingPunct="1"/>
              <a:r>
                <a:rPr lang="en-US" sz="1600" b="1" dirty="0"/>
                <a:t>Focus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Aviation</a:t>
              </a:r>
            </a:p>
            <a:p>
              <a:pPr eaLnBrk="1" hangingPunct="1"/>
              <a:r>
                <a:rPr lang="en-US" sz="1600" b="1" dirty="0"/>
                <a:t>Products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Low Cloud and Fog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SO2 Detection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Volcanic Ash Detection and Height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Aircraft Icing Threat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UW Convective Initiation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Nearcasting Model</a:t>
              </a:r>
            </a:p>
            <a:p>
              <a:pPr eaLnBrk="1" hangingPunct="1"/>
              <a:r>
                <a:rPr lang="en-US" sz="1600" b="1" dirty="0"/>
                <a:t>Duration</a:t>
              </a:r>
            </a:p>
            <a:p>
              <a:pPr eaLnBrk="1" hangingPunct="1"/>
              <a:r>
                <a:rPr lang="en-US" sz="1600" dirty="0"/>
                <a:t>-1 Jun – 31 Oct (TBD) 2011</a:t>
              </a:r>
            </a:p>
          </p:txBody>
        </p:sp>
        <p:pic>
          <p:nvPicPr>
            <p:cNvPr id="127" name="Picture 1" descr="fog_alaska_sept16_0700.png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4"/>
            <a:stretch>
              <a:fillRect/>
            </a:stretch>
          </p:blipFill>
          <p:spPr bwMode="auto">
            <a:xfrm>
              <a:off x="2897188" y="4221163"/>
              <a:ext cx="2795587" cy="2427287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6" descr="CTCdisplay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513" y="4295775"/>
              <a:ext cx="3187700" cy="22606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TextBox 9"/>
            <p:cNvSpPr txBox="1">
              <a:spLocks noChangeArrowheads="1"/>
            </p:cNvSpPr>
            <p:nvPr/>
          </p:nvSpPr>
          <p:spPr bwMode="auto">
            <a:xfrm>
              <a:off x="4111625" y="6248400"/>
              <a:ext cx="1625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Low Cloud and Fog</a:t>
              </a:r>
            </a:p>
          </p:txBody>
        </p:sp>
        <p:sp>
          <p:nvSpPr>
            <p:cNvPr id="130" name="TextBox 10"/>
            <p:cNvSpPr txBox="1">
              <a:spLocks noChangeArrowheads="1"/>
            </p:cNvSpPr>
            <p:nvPr/>
          </p:nvSpPr>
          <p:spPr bwMode="auto">
            <a:xfrm>
              <a:off x="5910646" y="6169025"/>
              <a:ext cx="6619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UWCI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5087600" y="15011400"/>
            <a:ext cx="9144000" cy="5473700"/>
            <a:chOff x="-75628" y="579438"/>
            <a:chExt cx="9144000" cy="5473700"/>
          </a:xfrm>
        </p:grpSpPr>
        <p:sp>
          <p:nvSpPr>
            <p:cNvPr id="132" name="Rectangle 2"/>
            <p:cNvSpPr txBox="1">
              <a:spLocks noChangeArrowheads="1"/>
            </p:cNvSpPr>
            <p:nvPr/>
          </p:nvSpPr>
          <p:spPr>
            <a:xfrm>
              <a:off x="1981772" y="579438"/>
              <a:ext cx="70866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2010 NHC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Rectangle 3"/>
            <p:cNvSpPr txBox="1">
              <a:spLocks noChangeArrowheads="1"/>
            </p:cNvSpPr>
            <p:nvPr/>
          </p:nvSpPr>
          <p:spPr>
            <a:xfrm>
              <a:off x="-75628" y="1493838"/>
              <a:ext cx="8871712" cy="4559300"/>
            </a:xfrm>
            <a:prstGeom prst="rect">
              <a:avLst/>
            </a:prstGeom>
          </p:spPr>
          <p:txBody>
            <a:bodyPr vert="horz" lIns="438912" tIns="219456" rIns="438912" bIns="219456" rtlCol="0">
              <a:normAutofit fontScale="25000" lnSpcReduction="20000"/>
            </a:bodyPr>
            <a:lstStyle>
              <a:lvl1pPr marL="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1945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3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3891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1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5836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77824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097280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1673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3619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5564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80000"/>
                </a:lnSpc>
                <a:buFontTx/>
                <a:buNone/>
              </a:pPr>
              <a:r>
                <a:rPr lang="en-US" sz="9600" dirty="0" smtClean="0">
                  <a:solidFill>
                    <a:srgbClr val="000000"/>
                  </a:solidFill>
                </a:rPr>
                <a:t>Products evaluated and user feedback:</a:t>
              </a:r>
            </a:p>
            <a:p>
              <a:pPr>
                <a:lnSpc>
                  <a:spcPct val="80000"/>
                </a:lnSpc>
              </a:pPr>
              <a:r>
                <a:rPr lang="en-US" sz="9600" dirty="0">
                  <a:solidFill>
                    <a:schemeClr val="tx1"/>
                  </a:solidFill>
                </a:rPr>
                <a:t> </a:t>
              </a:r>
              <a:r>
                <a:rPr lang="en-US" sz="9600" dirty="0" smtClean="0">
                  <a:solidFill>
                    <a:schemeClr val="tx1"/>
                  </a:solidFill>
                </a:rPr>
                <a:t>                                       Hurricane Intensity Estimate (HIE)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Generally comparable to ADT, but min SLP can be unrealistically low at times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Adjusted applied to HIE pressure estimate</a:t>
              </a:r>
            </a:p>
            <a:p>
              <a:pPr lvl="2">
                <a:lnSpc>
                  <a:spcPct val="80000"/>
                </a:lnSpc>
              </a:pPr>
              <a:endParaRPr lang="en-US" sz="6200" dirty="0">
                <a:solidFill>
                  <a:schemeClr val="tx1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en-US" sz="9600" dirty="0" smtClean="0">
                  <a:solidFill>
                    <a:schemeClr val="tx1"/>
                  </a:solidFill>
                </a:rPr>
                <a:t>                    RGB Air Mass Product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Useful complement to the dust product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In some ways better separates the dry from moist air masses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At times product indicates polar air at very low latitudes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There are limb effects that could be corrected as a f(zenith angle)</a:t>
              </a:r>
            </a:p>
            <a:p>
              <a:pPr algn="l">
                <a:lnSpc>
                  <a:spcPct val="80000"/>
                </a:lnSpc>
              </a:pPr>
              <a:r>
                <a:rPr lang="en-US" sz="11600" dirty="0" smtClean="0">
                  <a:solidFill>
                    <a:schemeClr val="tx1"/>
                  </a:solidFill>
                </a:rPr>
                <a:t>S                                      </a:t>
              </a:r>
              <a:r>
                <a:rPr lang="en-US" sz="9600" dirty="0" smtClean="0">
                  <a:solidFill>
                    <a:schemeClr val="tx1"/>
                  </a:solidFill>
                </a:rPr>
                <a:t>SAL Product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Animated version:  improvement over static images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May be contamination near stratocumulus fields</a:t>
              </a:r>
            </a:p>
            <a:p>
              <a:pPr>
                <a:lnSpc>
                  <a:spcPct val="80000"/>
                </a:lnSpc>
              </a:pPr>
              <a:r>
                <a:rPr lang="en-US" sz="9600" dirty="0" smtClean="0">
                  <a:solidFill>
                    <a:schemeClr val="tx1"/>
                  </a:solidFill>
                </a:rPr>
                <a:t>SRSO data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Large number of excellent cases obtained due to GOES-15 science test coinciding with the peak of the hurricane season </a:t>
              </a:r>
            </a:p>
            <a:p>
              <a:pPr>
                <a:lnSpc>
                  <a:spcPct val="80000"/>
                </a:lnSpc>
              </a:pPr>
              <a:r>
                <a:rPr lang="en-US" sz="11600" dirty="0" smtClean="0">
                  <a:solidFill>
                    <a:schemeClr val="tx1"/>
                  </a:solidFill>
                </a:rPr>
                <a:t>             </a:t>
              </a:r>
              <a:r>
                <a:rPr lang="en-US" sz="9600" dirty="0" smtClean="0">
                  <a:solidFill>
                    <a:schemeClr val="tx1"/>
                  </a:solidFill>
                </a:rPr>
                <a:t>Lightning based RII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Post season preliminary results show lightning reduces false  alarms of rapid intensity forecasts </a:t>
              </a:r>
            </a:p>
            <a:p>
              <a:pPr lvl="2" algn="l">
                <a:lnSpc>
                  <a:spcPct val="80000"/>
                </a:lnSpc>
              </a:pPr>
              <a:r>
                <a:rPr lang="en-US" sz="6200" dirty="0" smtClean="0">
                  <a:solidFill>
                    <a:schemeClr val="tx1"/>
                  </a:solidFill>
                </a:rPr>
                <a:t>- Additional testing needed to increase sample size</a:t>
              </a:r>
            </a:p>
            <a:p>
              <a:pPr lvl="2">
                <a:lnSpc>
                  <a:spcPct val="80000"/>
                </a:lnSpc>
                <a:buFontTx/>
                <a:buNone/>
              </a:pPr>
              <a:endParaRPr lang="en-US" sz="6200" dirty="0" smtClean="0">
                <a:solidFill>
                  <a:schemeClr val="tx1"/>
                </a:solidFill>
              </a:endParaRPr>
            </a:p>
            <a:p>
              <a:pPr lvl="2">
                <a:lnSpc>
                  <a:spcPct val="80000"/>
                </a:lnSpc>
              </a:pPr>
              <a:endParaRPr lang="en-US" sz="1600" dirty="0"/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486557" y="15701608"/>
            <a:ext cx="8602662" cy="6523037"/>
            <a:chOff x="227013" y="274638"/>
            <a:chExt cx="8602662" cy="6523037"/>
          </a:xfrm>
        </p:grpSpPr>
        <p:sp>
          <p:nvSpPr>
            <p:cNvPr id="144" name="Title 1"/>
            <p:cNvSpPr txBox="1">
              <a:spLocks/>
            </p:cNvSpPr>
            <p:nvPr/>
          </p:nvSpPr>
          <p:spPr>
            <a:xfrm>
              <a:off x="505247" y="274638"/>
              <a:ext cx="7693409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2011: Hurricane Season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5" name="Content Placeholder 4" descr="florida.jp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648" t="-302" r="-32" b="302"/>
            <a:stretch>
              <a:fillRect/>
            </a:stretch>
          </p:blipFill>
          <p:spPr>
            <a:xfrm>
              <a:off x="444500" y="1600200"/>
              <a:ext cx="8229600" cy="4525963"/>
            </a:xfrm>
            <a:prstGeom prst="rect">
              <a:avLst/>
            </a:prstGeom>
          </p:spPr>
        </p:pic>
        <p:sp>
          <p:nvSpPr>
            <p:cNvPr id="146" name="TextBox 3"/>
            <p:cNvSpPr txBox="1">
              <a:spLocks noChangeArrowheads="1"/>
            </p:cNvSpPr>
            <p:nvPr/>
          </p:nvSpPr>
          <p:spPr bwMode="auto">
            <a:xfrm>
              <a:off x="227013" y="1436688"/>
              <a:ext cx="2776537" cy="473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/>
                <a:t>Location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National Hurricane Center, Miami, FL</a:t>
              </a:r>
            </a:p>
            <a:p>
              <a:pPr eaLnBrk="1" hangingPunct="1"/>
              <a:r>
                <a:rPr lang="en-US" sz="1600" b="1" dirty="0"/>
                <a:t>Focus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Tropical Weather</a:t>
              </a:r>
            </a:p>
            <a:p>
              <a:pPr eaLnBrk="1" hangingPunct="1"/>
              <a:r>
                <a:rPr lang="en-US" sz="1600" b="1" dirty="0"/>
                <a:t>Products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Hurricane Intensity Estimate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Enhanced </a:t>
              </a:r>
              <a:r>
                <a:rPr lang="en-US" altLang="en-US" sz="1600" dirty="0"/>
                <a:t>“</a:t>
              </a:r>
              <a:r>
                <a:rPr lang="en-US" sz="1600" dirty="0"/>
                <a:t>V</a:t>
              </a:r>
              <a:r>
                <a:rPr lang="en-US" altLang="en-US" sz="1600" dirty="0"/>
                <a:t>”</a:t>
              </a:r>
              <a:r>
                <a:rPr lang="en-US" sz="1600" dirty="0"/>
                <a:t>/Overshooting Tops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Super Rapid Scan Imagery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False color imagery product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GOES-R natural color imagery product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Rapid Intensity Index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RGB Aerosol/Dust Product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RGB </a:t>
              </a:r>
              <a:r>
                <a:rPr lang="en-US" sz="1600" dirty="0" smtClean="0"/>
                <a:t>Airmass </a:t>
              </a:r>
              <a:r>
                <a:rPr lang="en-US" sz="1600" dirty="0"/>
                <a:t>Product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Saharan Air Layer Product</a:t>
              </a:r>
            </a:p>
            <a:p>
              <a:pPr eaLnBrk="1" hangingPunct="1"/>
              <a:r>
                <a:rPr lang="en-US" sz="1600" b="1" dirty="0"/>
                <a:t>Duration</a:t>
              </a:r>
            </a:p>
            <a:p>
              <a:pPr eaLnBrk="1" hangingPunct="1"/>
              <a:r>
                <a:rPr lang="en-US" sz="1600" dirty="0"/>
                <a:t>-1 Aug – 30 Nov 2011</a:t>
              </a:r>
            </a:p>
          </p:txBody>
        </p:sp>
        <p:pic>
          <p:nvPicPr>
            <p:cNvPr id="148" name="Picture 4" descr="NHC-forecasters-RGBairmass-product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1466850"/>
              <a:ext cx="2286000" cy="17145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TextBox 9"/>
            <p:cNvSpPr txBox="1">
              <a:spLocks noChangeArrowheads="1"/>
            </p:cNvSpPr>
            <p:nvPr/>
          </p:nvSpPr>
          <p:spPr bwMode="auto">
            <a:xfrm>
              <a:off x="2857500" y="6489700"/>
              <a:ext cx="11858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RGB Airmass</a:t>
              </a:r>
            </a:p>
          </p:txBody>
        </p:sp>
        <p:sp>
          <p:nvSpPr>
            <p:cNvPr id="150" name="TextBox 10"/>
            <p:cNvSpPr txBox="1">
              <a:spLocks noChangeArrowheads="1"/>
            </p:cNvSpPr>
            <p:nvPr/>
          </p:nvSpPr>
          <p:spPr bwMode="auto">
            <a:xfrm>
              <a:off x="6546850" y="2886075"/>
              <a:ext cx="981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NHC 2010</a:t>
              </a:r>
            </a:p>
          </p:txBody>
        </p:sp>
        <p:pic>
          <p:nvPicPr>
            <p:cNvPr id="151" name="Picture 2" descr="rgbairmass.jpg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713" y="4795838"/>
              <a:ext cx="3338512" cy="19399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TextBox 10"/>
            <p:cNvSpPr txBox="1">
              <a:spLocks noChangeArrowheads="1"/>
            </p:cNvSpPr>
            <p:nvPr/>
          </p:nvSpPr>
          <p:spPr bwMode="auto">
            <a:xfrm>
              <a:off x="5114925" y="6429375"/>
              <a:ext cx="1187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RGB Airmass</a:t>
              </a: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-1066800" y="8732838"/>
            <a:ext cx="12115800" cy="6202362"/>
            <a:chOff x="-1143000" y="1606530"/>
            <a:chExt cx="12115800" cy="6202362"/>
          </a:xfrm>
        </p:grpSpPr>
        <p:sp>
          <p:nvSpPr>
            <p:cNvPr id="154" name="Rectangle 2"/>
            <p:cNvSpPr txBox="1">
              <a:spLocks noChangeArrowheads="1"/>
            </p:cNvSpPr>
            <p:nvPr/>
          </p:nvSpPr>
          <p:spPr>
            <a:xfrm>
              <a:off x="-1143000" y="1606530"/>
              <a:ext cx="12115800" cy="563562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GOES-R Proving Ground Partners</a:t>
              </a:r>
              <a:endParaRPr lang="en-US" sz="4800" dirty="0"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219200" y="2209800"/>
              <a:ext cx="7162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chemeClr val="bg1"/>
                  </a:solidFill>
                </a:rPr>
                <a:t>UPDATE</a:t>
              </a:r>
              <a:endParaRPr lang="en-US" sz="8000" dirty="0">
                <a:solidFill>
                  <a:schemeClr val="bg1"/>
                </a:solidFill>
              </a:endParaRPr>
            </a:p>
          </p:txBody>
        </p:sp>
        <p:pic>
          <p:nvPicPr>
            <p:cNvPr id="156" name="Picture 155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2"/>
            <a:stretch/>
          </p:blipFill>
          <p:spPr>
            <a:xfrm>
              <a:off x="76200" y="2262685"/>
              <a:ext cx="9296400" cy="5546207"/>
            </a:xfrm>
            <a:prstGeom prst="rect">
              <a:avLst/>
            </a:prstGeom>
          </p:spPr>
        </p:pic>
      </p:grpSp>
      <p:sp>
        <p:nvSpPr>
          <p:cNvPr id="158" name="Title 1"/>
          <p:cNvSpPr txBox="1">
            <a:spLocks/>
          </p:cNvSpPr>
          <p:nvPr/>
        </p:nvSpPr>
        <p:spPr>
          <a:xfrm>
            <a:off x="9117106" y="7924800"/>
            <a:ext cx="8968582" cy="11430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2011: HWT/SPC Spring Exp.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9" name="Content Placeholder 3" descr="oklahoma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74" r="-507"/>
          <a:stretch>
            <a:fillRect/>
          </a:stretch>
        </p:blipFill>
        <p:spPr>
          <a:xfrm>
            <a:off x="8001000" y="8885237"/>
            <a:ext cx="8229600" cy="4449763"/>
          </a:xfrm>
          <a:prstGeom prst="rect">
            <a:avLst/>
          </a:prstGeom>
        </p:spPr>
      </p:pic>
      <p:sp>
        <p:nvSpPr>
          <p:cNvPr id="160" name="TextBox 2"/>
          <p:cNvSpPr txBox="1">
            <a:spLocks noChangeArrowheads="1"/>
          </p:cNvSpPr>
          <p:nvPr/>
        </p:nvSpPr>
        <p:spPr bwMode="auto">
          <a:xfrm>
            <a:off x="10741025" y="13406497"/>
            <a:ext cx="27463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227013" indent="-112713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/>
              <a:t>Location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Hazardous Weather Testbed/Storm Prediction Center, Norman, OK</a:t>
            </a:r>
          </a:p>
          <a:p>
            <a:pPr eaLnBrk="1" hangingPunct="1"/>
            <a:r>
              <a:rPr lang="en-US" sz="1600" b="1" dirty="0"/>
              <a:t>Focus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Convection</a:t>
            </a:r>
          </a:p>
          <a:p>
            <a:pPr eaLnBrk="1" hangingPunct="1"/>
            <a:r>
              <a:rPr lang="en-US" sz="1600" b="1" dirty="0" smtClean="0"/>
              <a:t>Duration</a:t>
            </a:r>
          </a:p>
          <a:p>
            <a:pPr eaLnBrk="1" hangingPunct="1"/>
            <a:r>
              <a:rPr lang="en-US" sz="1600" dirty="0" smtClean="0"/>
              <a:t>-</a:t>
            </a:r>
            <a:r>
              <a:rPr lang="en-US" sz="1600" dirty="0"/>
              <a:t>17 May – 18 June 2011</a:t>
            </a:r>
          </a:p>
        </p:txBody>
      </p:sp>
      <p:pic>
        <p:nvPicPr>
          <p:cNvPr id="162" name="Picture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791" y="11185001"/>
            <a:ext cx="3408362" cy="22018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328" y="11302610"/>
            <a:ext cx="2654300" cy="19177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TextBox 9"/>
          <p:cNvSpPr txBox="1">
            <a:spLocks noChangeArrowheads="1"/>
          </p:cNvSpPr>
          <p:nvPr/>
        </p:nvSpPr>
        <p:spPr bwMode="auto">
          <a:xfrm>
            <a:off x="12504316" y="13101114"/>
            <a:ext cx="1128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UWCI &amp; OT</a:t>
            </a:r>
          </a:p>
        </p:txBody>
      </p:sp>
      <p:sp>
        <p:nvSpPr>
          <p:cNvPr id="165" name="TextBox 10"/>
          <p:cNvSpPr txBox="1">
            <a:spLocks noChangeArrowheads="1"/>
          </p:cNvSpPr>
          <p:nvPr/>
        </p:nvSpPr>
        <p:spPr bwMode="auto">
          <a:xfrm>
            <a:off x="13952116" y="12793139"/>
            <a:ext cx="936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chemeClr val="bg1"/>
                </a:solidFill>
              </a:rPr>
              <a:t>GOES-13 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031" name="Group 1030"/>
          <p:cNvGrpSpPr/>
          <p:nvPr/>
        </p:nvGrpSpPr>
        <p:grpSpPr>
          <a:xfrm>
            <a:off x="16916400" y="7924800"/>
            <a:ext cx="8991600" cy="5628620"/>
            <a:chOff x="76200" y="-685800"/>
            <a:chExt cx="8991600" cy="5628620"/>
          </a:xfrm>
        </p:grpSpPr>
        <p:pic>
          <p:nvPicPr>
            <p:cNvPr id="168" name="Content Placeholder 4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9600" y="1905000"/>
              <a:ext cx="4633383" cy="2438399"/>
            </a:xfrm>
            <a:prstGeom prst="rect">
              <a:avLst/>
            </a:prstGeom>
          </p:spPr>
        </p:pic>
        <p:sp>
          <p:nvSpPr>
            <p:cNvPr id="169" name="Content Placeholder 3"/>
            <p:cNvSpPr txBox="1">
              <a:spLocks/>
            </p:cNvSpPr>
            <p:nvPr/>
          </p:nvSpPr>
          <p:spPr>
            <a:xfrm>
              <a:off x="76200" y="457200"/>
              <a:ext cx="4419600" cy="4419599"/>
            </a:xfrm>
            <a:prstGeom prst="rect">
              <a:avLst/>
            </a:prstGeom>
          </p:spPr>
          <p:txBody>
            <a:bodyPr/>
            <a:lstStyle>
              <a:lvl1pPr marL="1645920" indent="-164592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0" indent="-137160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87552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07008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26464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45920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653760" indent="-1097280" algn="l" defTabSz="438912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9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3363" indent="-233363">
                <a:spcBef>
                  <a:spcPts val="0"/>
                </a:spcBef>
              </a:pPr>
              <a:r>
                <a:rPr lang="en-US" sz="1600" dirty="0" smtClean="0"/>
                <a:t>A Pseudo GLM (PGLM) total lightning product  assisted in a severe thunderstorm warning  at NOAA’s Hazardous Weather </a:t>
              </a:r>
              <a:r>
                <a:rPr lang="en-US" sz="1600" dirty="0" smtClean="0"/>
                <a:t>Testbed</a:t>
              </a:r>
              <a:r>
                <a:rPr lang="en-US" sz="1600" dirty="0" smtClean="0"/>
                <a:t> on May 12, 2011 in Norman, Oklahoma. A rapid increase of the total lightning rate, along with the forecaster’s interrogation of radar data,  led to a severe thunderstorm warning, later verified with several severe hail reports.</a:t>
              </a:r>
            </a:p>
            <a:p>
              <a:pPr marL="233363" indent="-233363">
                <a:spcBef>
                  <a:spcPts val="0"/>
                </a:spcBef>
              </a:pPr>
              <a:endParaRPr lang="en-US" sz="1600" dirty="0" smtClean="0"/>
            </a:p>
            <a:p>
              <a:pPr marL="233363" indent="-233363">
                <a:spcBef>
                  <a:spcPts val="0"/>
                </a:spcBef>
              </a:pPr>
              <a:r>
                <a:rPr lang="en-US" sz="1600" dirty="0" smtClean="0"/>
                <a:t>Research using total lightning trends to diagnose severe storm intensification indicates the potential to increase warning lead-time to 20 minutes or more</a:t>
              </a:r>
            </a:p>
            <a:p>
              <a:pPr marL="233363" indent="-233363">
                <a:spcBef>
                  <a:spcPts val="0"/>
                </a:spcBef>
                <a:buFont typeface="Arial" pitchFamily="34" charset="0"/>
                <a:buNone/>
              </a:pPr>
              <a:endParaRPr lang="en-US" sz="1600" dirty="0" smtClean="0"/>
            </a:p>
            <a:p>
              <a:pPr marL="233363" indent="-233363">
                <a:spcBef>
                  <a:spcPts val="0"/>
                </a:spcBef>
              </a:pPr>
              <a:r>
                <a:rPr lang="en-US" sz="1600" dirty="0" smtClean="0"/>
                <a:t>The PGLM flash extent density was a useful precursor in identifying when the first cloud-to-ground strikes would occur. The PGLM preceded the first cloud-to-ground strike by approximately 30 minutes.</a:t>
              </a:r>
            </a:p>
            <a:p>
              <a:pPr marL="233363" indent="-233363">
                <a:spcBef>
                  <a:spcPts val="0"/>
                </a:spcBef>
                <a:buFont typeface="Arial" pitchFamily="34" charset="0"/>
                <a:buNone/>
              </a:pPr>
              <a:endParaRPr lang="en-US" sz="1600" dirty="0" smtClean="0"/>
            </a:p>
            <a:p>
              <a:pPr marL="233363" indent="-233363">
                <a:spcBef>
                  <a:spcPts val="0"/>
                </a:spcBef>
              </a:pPr>
              <a:r>
                <a:rPr lang="en-US" sz="1600" dirty="0" smtClean="0"/>
                <a:t>GLM’s ability to detect in-cloud lightning before the first ground strike provides a valuable early warning indicator to enhance lightning safety </a:t>
              </a:r>
            </a:p>
            <a:p>
              <a:pPr marL="233363" indent="-233363">
                <a:spcBef>
                  <a:spcPts val="0"/>
                </a:spcBef>
              </a:pPr>
              <a:endParaRPr lang="en-US" sz="1400" dirty="0" smtClean="0"/>
            </a:p>
            <a:p>
              <a:pPr marL="0" indent="0">
                <a:spcBef>
                  <a:spcPts val="0"/>
                </a:spcBef>
                <a:buFont typeface="Arial" pitchFamily="34" charset="0"/>
                <a:buNone/>
              </a:pPr>
              <a:endParaRPr lang="en-US" sz="1400" dirty="0" smtClean="0"/>
            </a:p>
            <a:p>
              <a:pPr marL="0" indent="0">
                <a:spcBef>
                  <a:spcPts val="0"/>
                </a:spcBef>
                <a:buFont typeface="Arial" pitchFamily="34" charset="0"/>
                <a:buNone/>
              </a:pPr>
              <a:endParaRPr lang="en-US" sz="1400" dirty="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495800" y="441960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/>
                <a:t>The </a:t>
              </a:r>
              <a:r>
                <a:rPr lang="en-US" sz="1400" b="1" dirty="0"/>
                <a:t>PGLM flash extent density is on the left with the corresponding radar reflectivity on the right.</a:t>
              </a:r>
            </a:p>
          </p:txBody>
        </p:sp>
        <p:sp>
          <p:nvSpPr>
            <p:cNvPr id="171" name="Title 1"/>
            <p:cNvSpPr txBox="1">
              <a:spLocks/>
            </p:cNvSpPr>
            <p:nvPr/>
          </p:nvSpPr>
          <p:spPr>
            <a:xfrm>
              <a:off x="1143000" y="-685800"/>
              <a:ext cx="75438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Lightning Detection with the GLM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25527000" y="7696200"/>
            <a:ext cx="8991600" cy="6277144"/>
            <a:chOff x="457200" y="682456"/>
            <a:chExt cx="8382000" cy="6277144"/>
          </a:xfrm>
        </p:grpSpPr>
        <p:sp>
          <p:nvSpPr>
            <p:cNvPr id="173" name="Rectangle 2"/>
            <p:cNvSpPr txBox="1">
              <a:spLocks noChangeArrowheads="1"/>
            </p:cNvSpPr>
            <p:nvPr/>
          </p:nvSpPr>
          <p:spPr>
            <a:xfrm>
              <a:off x="457200" y="682456"/>
              <a:ext cx="7086600" cy="1143000"/>
            </a:xfrm>
            <a:prstGeom prst="rect">
              <a:avLst/>
            </a:prstGeom>
          </p:spPr>
          <p:txBody>
            <a:bodyPr vert="horz" lIns="438912" tIns="219456" rIns="438912" bIns="219456" rtlCol="0" anchor="ctr">
              <a:no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HWT 2011 Spring Exp.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Rectangle 3"/>
            <p:cNvSpPr txBox="1">
              <a:spLocks noChangeArrowheads="1"/>
            </p:cNvSpPr>
            <p:nvPr/>
          </p:nvSpPr>
          <p:spPr>
            <a:xfrm>
              <a:off x="457200" y="1676400"/>
              <a:ext cx="8382000" cy="5283200"/>
            </a:xfrm>
            <a:prstGeom prst="rect">
              <a:avLst/>
            </a:prstGeom>
          </p:spPr>
          <p:txBody>
            <a:bodyPr vert="horz" lIns="438912" tIns="219456" rIns="438912" bIns="219456" rtlCol="0">
              <a:normAutofit/>
            </a:bodyPr>
            <a:lstStyle>
              <a:lvl1pPr marL="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1945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3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3891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15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5836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77824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097280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16736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36192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556480" indent="0" algn="ctr" defTabSz="438912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>
                <a:lnSpc>
                  <a:spcPct val="80000"/>
                </a:lnSpc>
              </a:pPr>
              <a:endParaRPr lang="en-US" sz="1400" dirty="0"/>
            </a:p>
          </p:txBody>
        </p:sp>
      </p:grpSp>
      <p:grpSp>
        <p:nvGrpSpPr>
          <p:cNvPr id="1041" name="Group 1040"/>
          <p:cNvGrpSpPr/>
          <p:nvPr/>
        </p:nvGrpSpPr>
        <p:grpSpPr>
          <a:xfrm>
            <a:off x="24155400" y="22021800"/>
            <a:ext cx="9579611" cy="8001000"/>
            <a:chOff x="24155400" y="22021800"/>
            <a:chExt cx="9579611" cy="8001000"/>
          </a:xfrm>
        </p:grpSpPr>
        <p:grpSp>
          <p:nvGrpSpPr>
            <p:cNvPr id="37" name="Group 36"/>
            <p:cNvGrpSpPr/>
            <p:nvPr/>
          </p:nvGrpSpPr>
          <p:grpSpPr>
            <a:xfrm>
              <a:off x="24155400" y="22021800"/>
              <a:ext cx="9579611" cy="8001000"/>
              <a:chOff x="-668973" y="298546"/>
              <a:chExt cx="9579611" cy="8001000"/>
            </a:xfrm>
          </p:grpSpPr>
          <p:sp>
            <p:nvSpPr>
              <p:cNvPr id="84" name="Title 1"/>
              <p:cNvSpPr txBox="1">
                <a:spLocks/>
              </p:cNvSpPr>
              <p:nvPr/>
            </p:nvSpPr>
            <p:spPr>
              <a:xfrm>
                <a:off x="-668973" y="298546"/>
                <a:ext cx="9201693" cy="1143000"/>
              </a:xfrm>
              <a:prstGeom prst="rect">
                <a:avLst/>
              </a:prstGeom>
            </p:spPr>
            <p:txBody>
              <a:bodyPr vert="horz" lIns="438912" tIns="219456" rIns="438912" bIns="219456" rtlCol="0" anchor="ctr">
                <a:noAutofit/>
              </a:bodyPr>
              <a:lstStyle>
                <a:lvl1pPr algn="ctr" defTabSz="4389120" rtl="0" eaLnBrk="1" latinLnBrk="0" hangingPunct="1">
                  <a:spcBef>
                    <a:spcPct val="0"/>
                  </a:spcBef>
                  <a:buNone/>
                  <a:defRPr sz="211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800" dirty="0" smtClean="0">
                    <a:latin typeface="Arial" pitchFamily="34" charset="0"/>
                    <a:cs typeface="Arial" pitchFamily="34" charset="0"/>
                  </a:rPr>
                  <a:t>2011:High Latitude and Arctic</a:t>
                </a:r>
                <a:endParaRPr lang="en-US" sz="48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5" name="Content Placeholder 4" descr="alaska.jpg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69" t="-302" r="-42410" b="302"/>
              <a:stretch>
                <a:fillRect/>
              </a:stretch>
            </p:blipFill>
            <p:spPr>
              <a:xfrm>
                <a:off x="681038" y="1441546"/>
                <a:ext cx="8229600" cy="4525963"/>
              </a:xfrm>
              <a:prstGeom prst="rect">
                <a:avLst/>
              </a:prstGeom>
            </p:spPr>
          </p:pic>
          <p:sp>
            <p:nvSpPr>
              <p:cNvPr id="86" name="TextBox 3"/>
              <p:cNvSpPr txBox="1">
                <a:spLocks noChangeArrowheads="1"/>
              </p:cNvSpPr>
              <p:nvPr/>
            </p:nvSpPr>
            <p:spPr bwMode="auto">
              <a:xfrm>
                <a:off x="1928177" y="5991222"/>
                <a:ext cx="2889250" cy="2308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600" b="1" dirty="0"/>
                  <a:t>Location</a:t>
                </a:r>
              </a:p>
              <a:p>
                <a:pPr eaLnBrk="1" hangingPunct="1">
                  <a:buFontTx/>
                  <a:buChar char="-"/>
                </a:pPr>
                <a:r>
                  <a:rPr lang="en-US" sz="1600" dirty="0"/>
                  <a:t>Alaska Region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en-US" sz="1600" dirty="0"/>
                  <a:t>GINA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en-US" sz="1600" dirty="0"/>
                  <a:t>WFO Fairbanks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en-US" sz="1600" dirty="0"/>
                  <a:t>WFO Anchorage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en-US" sz="1600" dirty="0"/>
                  <a:t>WFO Juneau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en-US" sz="1600" dirty="0"/>
                  <a:t>AAWU</a:t>
                </a:r>
              </a:p>
              <a:p>
                <a:pPr eaLnBrk="1" hangingPunct="1"/>
                <a:r>
                  <a:rPr lang="en-US" sz="1600" b="1" dirty="0"/>
                  <a:t>Focus</a:t>
                </a:r>
              </a:p>
              <a:p>
                <a:pPr eaLnBrk="1" hangingPunct="1">
                  <a:buFontTx/>
                  <a:buChar char="-"/>
                </a:pPr>
                <a:r>
                  <a:rPr lang="en-US" sz="1600" dirty="0" smtClean="0"/>
                  <a:t>Snow/Cloud/Ash/Aviation</a:t>
                </a:r>
                <a:endParaRPr lang="en-US" sz="1600" dirty="0"/>
              </a:p>
            </p:txBody>
          </p:sp>
          <p:pic>
            <p:nvPicPr>
              <p:cNvPr id="90" name="Picture 3" descr="MODIS_ASH_HGT_20080808_1340.png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752" y="4032346"/>
                <a:ext cx="2657475" cy="197167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1" descr="ctype_alaska_oct31_2129.png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0"/>
              <a:stretch>
                <a:fillRect/>
              </a:stretch>
            </p:blipFill>
            <p:spPr bwMode="auto">
              <a:xfrm>
                <a:off x="178752" y="1289146"/>
                <a:ext cx="2509838" cy="1917700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TextBox 15"/>
              <p:cNvSpPr txBox="1">
                <a:spLocks noChangeArrowheads="1"/>
              </p:cNvSpPr>
              <p:nvPr/>
            </p:nvSpPr>
            <p:spPr bwMode="auto">
              <a:xfrm>
                <a:off x="1568450" y="2809971"/>
                <a:ext cx="108743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chemeClr val="bg1"/>
                    </a:solidFill>
                  </a:rPr>
                  <a:t>Cloud Phase</a:t>
                </a:r>
              </a:p>
            </p:txBody>
          </p:sp>
          <p:sp>
            <p:nvSpPr>
              <p:cNvPr id="93" name="TextBox 16"/>
              <p:cNvSpPr txBox="1">
                <a:spLocks noChangeArrowheads="1"/>
              </p:cNvSpPr>
              <p:nvPr/>
            </p:nvSpPr>
            <p:spPr bwMode="auto">
              <a:xfrm>
                <a:off x="1690688" y="5705571"/>
                <a:ext cx="114776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chemeClr val="bg1"/>
                    </a:solidFill>
                  </a:rPr>
                  <a:t>Volcanic Ash</a:t>
                </a:r>
              </a:p>
            </p:txBody>
          </p:sp>
        </p:grpSp>
        <p:sp>
          <p:nvSpPr>
            <p:cNvPr id="188" name="TextBox 3"/>
            <p:cNvSpPr txBox="1">
              <a:spLocks noChangeArrowheads="1"/>
            </p:cNvSpPr>
            <p:nvPr/>
          </p:nvSpPr>
          <p:spPr bwMode="auto">
            <a:xfrm>
              <a:off x="29416375" y="27638276"/>
              <a:ext cx="288925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b="1" dirty="0" smtClean="0"/>
                <a:t>Products</a:t>
              </a:r>
              <a:endParaRPr lang="en-US" sz="1600" b="1" dirty="0"/>
            </a:p>
            <a:p>
              <a:pPr eaLnBrk="1" hangingPunct="1">
                <a:buFontTx/>
                <a:buChar char="-"/>
              </a:pPr>
              <a:r>
                <a:rPr lang="en-US" sz="1600" dirty="0"/>
                <a:t>Cloud Mask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Cloud Phase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Low Cloud and Fog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SO2 Detection</a:t>
              </a:r>
            </a:p>
            <a:p>
              <a:pPr eaLnBrk="1" hangingPunct="1">
                <a:buFontTx/>
                <a:buChar char="-"/>
              </a:pPr>
              <a:r>
                <a:rPr lang="en-US" sz="1600" dirty="0"/>
                <a:t>Volcanic Ash Detection and Height</a:t>
              </a:r>
            </a:p>
            <a:p>
              <a:pPr eaLnBrk="1" hangingPunct="1"/>
              <a:r>
                <a:rPr lang="en-US" sz="1600" b="1" dirty="0"/>
                <a:t>Duration</a:t>
              </a:r>
            </a:p>
            <a:p>
              <a:pPr eaLnBrk="1" hangingPunct="1"/>
              <a:r>
                <a:rPr lang="en-US" sz="1600" dirty="0"/>
                <a:t>- 6 Dec 2010 – 31 Aug 2011</a:t>
              </a:r>
            </a:p>
          </p:txBody>
        </p:sp>
      </p:grpSp>
      <p:sp>
        <p:nvSpPr>
          <p:cNvPr id="190" name="Title 9"/>
          <p:cNvSpPr txBox="1">
            <a:spLocks/>
          </p:cNvSpPr>
          <p:nvPr/>
        </p:nvSpPr>
        <p:spPr>
          <a:xfrm>
            <a:off x="8763000" y="15914687"/>
            <a:ext cx="9676795" cy="11430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RGB Air Mass Product (SEVIRI) 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2" name="Picture 104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6981246"/>
            <a:ext cx="8233411" cy="5116754"/>
          </a:xfrm>
          <a:prstGeom prst="rect">
            <a:avLst/>
          </a:prstGeom>
        </p:spPr>
      </p:pic>
      <p:sp>
        <p:nvSpPr>
          <p:cNvPr id="1043" name="TextBox 1042"/>
          <p:cNvSpPr txBox="1"/>
          <p:nvPr/>
        </p:nvSpPr>
        <p:spPr>
          <a:xfrm>
            <a:off x="26325576" y="8732758"/>
            <a:ext cx="613562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Evaluating Products with greatest operational value</a:t>
            </a:r>
          </a:p>
          <a:p>
            <a:endParaRPr lang="en-US" sz="2400" dirty="0" smtClean="0"/>
          </a:p>
          <a:p>
            <a:r>
              <a:rPr lang="en-US" sz="2400" dirty="0" smtClean="0"/>
              <a:t>Nearcasting</a:t>
            </a:r>
            <a:r>
              <a:rPr lang="en-US" sz="2400" dirty="0" smtClean="0"/>
              <a:t> products</a:t>
            </a:r>
          </a:p>
          <a:p>
            <a:r>
              <a:rPr lang="en-US" sz="1800" dirty="0" smtClean="0"/>
              <a:t>- Routinely used at all the desks in both the EFP and EWP</a:t>
            </a:r>
          </a:p>
          <a:p>
            <a:r>
              <a:rPr lang="en-US" sz="1800" dirty="0" smtClean="0"/>
              <a:t>- Did a good job showing where convection is likely and just as important… where it can be ruled out in the next 1-6 hours</a:t>
            </a:r>
          </a:p>
          <a:p>
            <a:endParaRPr lang="en-US" sz="2400" dirty="0" smtClean="0"/>
          </a:p>
          <a:p>
            <a:r>
              <a:rPr lang="en-US" sz="2400" dirty="0" smtClean="0"/>
              <a:t>LMA:  pseudo GLM products</a:t>
            </a:r>
          </a:p>
          <a:p>
            <a:r>
              <a:rPr lang="en-US" sz="1800" dirty="0" smtClean="0"/>
              <a:t>- Routinely used in the EWP</a:t>
            </a:r>
          </a:p>
          <a:p>
            <a:r>
              <a:rPr lang="en-US" sz="1800" dirty="0" smtClean="0"/>
              <a:t>- Numerous examples operational value in generating forecasts and warnings and in identifying when 1st cloud to ground flash will occur</a:t>
            </a:r>
          </a:p>
          <a:p>
            <a:endParaRPr lang="en-US" sz="2400" dirty="0" smtClean="0"/>
          </a:p>
          <a:p>
            <a:r>
              <a:rPr lang="en-US" sz="2400" dirty="0" smtClean="0"/>
              <a:t>Simulated CMI from NSSL WRF</a:t>
            </a:r>
          </a:p>
          <a:p>
            <a:r>
              <a:rPr lang="en-US" sz="1800" dirty="0" smtClean="0"/>
              <a:t>- Part of daily routine at the CI desk for model performance evaluation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93" name="TextBox 2"/>
          <p:cNvSpPr txBox="1">
            <a:spLocks noChangeArrowheads="1"/>
          </p:cNvSpPr>
          <p:nvPr/>
        </p:nvSpPr>
        <p:spPr bwMode="auto">
          <a:xfrm>
            <a:off x="13712825" y="13371255"/>
            <a:ext cx="2746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227013" indent="-112713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 smtClean="0"/>
              <a:t>Products</a:t>
            </a:r>
            <a:endParaRPr lang="en-US" sz="1600" b="1" dirty="0"/>
          </a:p>
          <a:p>
            <a:pPr eaLnBrk="1" hangingPunct="1">
              <a:buFontTx/>
              <a:buChar char="-"/>
            </a:pPr>
            <a:r>
              <a:rPr lang="en-US" sz="1600" dirty="0"/>
              <a:t>Cloud and moisture imagery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Convective initiation</a:t>
            </a:r>
          </a:p>
          <a:p>
            <a:pPr lvl="1" eaLnBrk="1" hangingPunct="1">
              <a:buFontTx/>
              <a:buChar char="-"/>
            </a:pPr>
            <a:r>
              <a:rPr lang="en-US" sz="1600" dirty="0"/>
              <a:t>3 products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Overshooting-top / Enhanced-V detection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Total lightning detection</a:t>
            </a:r>
          </a:p>
          <a:p>
            <a:pPr lvl="1" eaLnBrk="1" hangingPunct="1">
              <a:buFontTx/>
              <a:buChar char="-"/>
            </a:pPr>
            <a:r>
              <a:rPr lang="en-US" sz="1600" dirty="0"/>
              <a:t>2 products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Severe hail </a:t>
            </a:r>
            <a:r>
              <a:rPr lang="en-US" sz="1600" dirty="0" smtClean="0"/>
              <a:t>probability</a:t>
            </a:r>
          </a:p>
          <a:p>
            <a:pPr eaLnBrk="1" hangingPunct="1">
              <a:buFontTx/>
              <a:buChar char="-"/>
            </a:pPr>
            <a:r>
              <a:rPr lang="en-US" sz="1600" dirty="0" smtClean="0"/>
              <a:t>Nearcasting</a:t>
            </a:r>
            <a:r>
              <a:rPr lang="en-US" sz="1600" dirty="0" smtClean="0"/>
              <a:t> </a:t>
            </a:r>
            <a:r>
              <a:rPr lang="en-US" sz="1600" dirty="0" smtClean="0"/>
              <a:t>product</a:t>
            </a:r>
            <a:endParaRPr lang="en-US" sz="1600" dirty="0"/>
          </a:p>
        </p:txBody>
      </p:sp>
      <p:sp>
        <p:nvSpPr>
          <p:cNvPr id="1044" name="TextBox 1043"/>
          <p:cNvSpPr txBox="1"/>
          <p:nvPr/>
        </p:nvSpPr>
        <p:spPr>
          <a:xfrm>
            <a:off x="5595232" y="1784759"/>
            <a:ext cx="11333872" cy="644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Timothy Schmit, Mark </a:t>
            </a:r>
            <a:r>
              <a:rPr lang="en-US" sz="1800" b="1" dirty="0" smtClean="0"/>
              <a:t>DeMaria</a:t>
            </a:r>
            <a:r>
              <a:rPr lang="en-US" sz="1800" b="1" dirty="0" smtClean="0"/>
              <a:t> and Daniel Lindsey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NOAA/NESDIS/Center for Satellite Applications and Research (STAR)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Anthony </a:t>
            </a:r>
            <a:r>
              <a:rPr lang="en-US" sz="1800" b="1" dirty="0" smtClean="0"/>
              <a:t>Mostek</a:t>
            </a:r>
            <a:r>
              <a:rPr lang="en-US" sz="1800" b="1" dirty="0" smtClean="0"/>
              <a:t> and Brian Motta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NWS Training Division, Boulder, CO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Bonnie Reed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General Dynamics Information Technology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Geoffrey </a:t>
            </a:r>
            <a:r>
              <a:rPr lang="en-US" sz="1800" b="1" dirty="0" smtClean="0"/>
              <a:t>Stano</a:t>
            </a:r>
            <a:r>
              <a:rPr lang="en-US" sz="1800" b="1" dirty="0" smtClean="0"/>
              <a:t> and Richard Blakeslee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NASA/MSFC Short-term Prediction Research and Transition (</a:t>
            </a:r>
            <a:r>
              <a:rPr lang="en-US" sz="1800" dirty="0" smtClean="0"/>
              <a:t>SPoRT</a:t>
            </a:r>
            <a:r>
              <a:rPr lang="en-US" sz="1800" dirty="0" smtClean="0"/>
              <a:t>) Center, Huntsville, AL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Russell Schneider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Director, NOAA/NWS/Storm Prediction Center, Norman, OK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Chris </a:t>
            </a:r>
            <a:r>
              <a:rPr lang="en-US" sz="1800" b="1" dirty="0" smtClean="0"/>
              <a:t>Siewert</a:t>
            </a:r>
            <a:endParaRPr lang="en-US" sz="1800" b="1" dirty="0" smtClean="0"/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Cooperative Institute for </a:t>
            </a:r>
            <a:r>
              <a:rPr lang="en-US" sz="1800" dirty="0" smtClean="0"/>
              <a:t>Mesoscale</a:t>
            </a:r>
            <a:r>
              <a:rPr lang="en-US" sz="1800" dirty="0" smtClean="0"/>
              <a:t> Meteorological Studies, NOAA/NWS/Storm Prediction Center, Norman, OK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Donald </a:t>
            </a:r>
            <a:r>
              <a:rPr lang="en-US" sz="1800" b="1" dirty="0" smtClean="0"/>
              <a:t>Macgorman</a:t>
            </a:r>
            <a:r>
              <a:rPr lang="en-US" sz="1800" b="1" dirty="0" smtClean="0"/>
              <a:t> and Kristin Kuhlman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NOAA/ Office of Atmospheric Research/  NSSL, Norman, OK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Wayne </a:t>
            </a:r>
            <a:r>
              <a:rPr lang="en-US" sz="1800" b="1" dirty="0" smtClean="0"/>
              <a:t>Feltz</a:t>
            </a:r>
            <a:endParaRPr lang="en-US" sz="1800" b="1" dirty="0" smtClean="0"/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Cooperative Institute for Meteorological Satellite Studies (CIMSS), Madison, WI</a:t>
            </a:r>
          </a:p>
          <a:p>
            <a:pPr algn="ctr">
              <a:lnSpc>
                <a:spcPct val="80000"/>
              </a:lnSpc>
            </a:pPr>
            <a:endParaRPr lang="en-US" sz="1800" dirty="0" smtClean="0"/>
          </a:p>
          <a:p>
            <a:pPr algn="ctr">
              <a:lnSpc>
                <a:spcPct val="80000"/>
              </a:lnSpc>
            </a:pPr>
            <a:r>
              <a:rPr lang="en-US" sz="1800" b="1" dirty="0" smtClean="0"/>
              <a:t>Gary </a:t>
            </a:r>
            <a:r>
              <a:rPr lang="en-US" sz="1800" b="1" dirty="0" smtClean="0"/>
              <a:t>Hufford</a:t>
            </a:r>
            <a:endParaRPr lang="en-US" sz="1800" b="1" dirty="0" smtClean="0"/>
          </a:p>
          <a:p>
            <a:pPr algn="ctr">
              <a:lnSpc>
                <a:spcPct val="80000"/>
              </a:lnSpc>
            </a:pPr>
            <a:r>
              <a:rPr lang="en-US" sz="1800" dirty="0" smtClean="0"/>
              <a:t>NWS Alaska Region Scientific Services Division, Anchorage, AK</a:t>
            </a:r>
          </a:p>
          <a:p>
            <a:endParaRPr lang="en-US" sz="2400" dirty="0"/>
          </a:p>
        </p:txBody>
      </p:sp>
      <p:sp>
        <p:nvSpPr>
          <p:cNvPr id="1045" name="TextBox 1044"/>
          <p:cNvSpPr txBox="1"/>
          <p:nvPr/>
        </p:nvSpPr>
        <p:spPr>
          <a:xfrm>
            <a:off x="21197888" y="1533668"/>
            <a:ext cx="9891712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lnSpc>
                <a:spcPct val="80000"/>
              </a:lnSpc>
            </a:pPr>
            <a:r>
              <a:rPr lang="en-US" sz="2800" dirty="0" smtClean="0">
                <a:sym typeface="WP Greek Century" pitchFamily="2" charset="2"/>
              </a:rPr>
              <a:t>The GOES-R Proving Ground engages NWS in pre-operational demonstrations of selected capabilities of next generation GOES</a:t>
            </a:r>
          </a:p>
          <a:p>
            <a:pPr marL="342900" indent="-342900" eaLnBrk="0" hangingPunct="0">
              <a:lnSpc>
                <a:spcPct val="90000"/>
              </a:lnSpc>
            </a:pPr>
            <a:endParaRPr lang="en-US" sz="1800" dirty="0" smtClean="0">
              <a:sym typeface="WP Greek Century" pitchFamily="2" charset="2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0000"/>
                </a:solidFill>
                <a:sym typeface="WP Greek Century" pitchFamily="2" charset="2"/>
              </a:rPr>
              <a:t>Objective is to bridge the gap between research and operations by: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ym typeface="WP Greek Century" pitchFamily="2" charset="2"/>
              </a:rPr>
              <a:t>Utilizing current systems (satellite, terrestrial, or model/synthetic) to emulate  future GOES-R capabilities</a:t>
            </a:r>
            <a:endParaRPr lang="en-US" sz="1800" dirty="0" smtClean="0">
              <a:solidFill>
                <a:srgbClr val="FF0000"/>
              </a:solidFill>
              <a:sym typeface="WP Greek Century" pitchFamily="2" charset="2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ym typeface="WP Greek Century" pitchFamily="2" charset="2"/>
              </a:rPr>
              <a:t>Infusing GOES-R products and techniques into NWS operations with emphasis on AWIPS and transitioning to AWIPS-II.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ym typeface="WP Greek Century" pitchFamily="2" charset="2"/>
              </a:rPr>
              <a:t>Engaging in a dialogue to provide feedback to developers from users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800" dirty="0" smtClean="0">
              <a:sym typeface="WP Greek Century" pitchFamily="2" charset="2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0000"/>
                </a:solidFill>
                <a:sym typeface="WP Greek Century" pitchFamily="2" charset="2"/>
              </a:rPr>
              <a:t>The Proving Ground accomplishes its mission through: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ym typeface="WP Greek Century" pitchFamily="2" charset="2"/>
              </a:rPr>
              <a:t>Sustained interaction between developers and end users for training, product evaluation, and solicitation of user feedback.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ym typeface="WP Greek Century" pitchFamily="2" charset="2"/>
              </a:rPr>
              <a:t>Close coordination with GOES-R Algorithm Working Group (AWG) and Risk Reduction programs as sources of demonstration products, promoting a smooth transition to operations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600" dirty="0">
              <a:sym typeface="WP Greek Century" pitchFamily="2" charset="2"/>
            </a:endParaRPr>
          </a:p>
          <a:p>
            <a:pPr marL="285750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 smtClean="0">
                <a:sym typeface="WP Greek Century" pitchFamily="2" charset="2"/>
              </a:rPr>
              <a:t>Intended outcomes are Day-1 readiness and maximum utilization for both the developers and users of GOES-R products, and an effective transition to operations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dirty="0" smtClean="0">
              <a:sym typeface="WP Greek Century" pitchFamily="2" charset="2"/>
            </a:endParaRPr>
          </a:p>
          <a:p>
            <a:endParaRPr lang="en-US" sz="1800" dirty="0"/>
          </a:p>
        </p:txBody>
      </p:sp>
      <p:sp>
        <p:nvSpPr>
          <p:cNvPr id="1046" name="TextBox 1045"/>
          <p:cNvSpPr txBox="1"/>
          <p:nvPr/>
        </p:nvSpPr>
        <p:spPr>
          <a:xfrm>
            <a:off x="24765000" y="304800"/>
            <a:ext cx="6165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(IN53C-1639 AGU 2011)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810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6952</TotalTime>
  <Words>1655</Words>
  <Application>Microsoft Office PowerPoint</Application>
  <PresentationFormat>Custom</PresentationFormat>
  <Paragraphs>292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GOES-R Proving Ground: 2012 Update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34</cp:revision>
  <cp:lastPrinted>2011-11-21T15:49:13Z</cp:lastPrinted>
  <dcterms:created xsi:type="dcterms:W3CDTF">2011-11-16T21:49:07Z</dcterms:created>
  <dcterms:modified xsi:type="dcterms:W3CDTF">2011-11-21T17:41:41Z</dcterms:modified>
</cp:coreProperties>
</file>