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9"/>
  </p:notesMasterIdLst>
  <p:sldIdLst>
    <p:sldId id="329" r:id="rId5"/>
    <p:sldId id="314" r:id="rId6"/>
    <p:sldId id="318" r:id="rId7"/>
    <p:sldId id="328" r:id="rId8"/>
    <p:sldId id="319" r:id="rId9"/>
    <p:sldId id="322" r:id="rId10"/>
    <p:sldId id="317" r:id="rId11"/>
    <p:sldId id="321" r:id="rId12"/>
    <p:sldId id="316" r:id="rId13"/>
    <p:sldId id="327" r:id="rId14"/>
    <p:sldId id="325" r:id="rId15"/>
    <p:sldId id="310" r:id="rId16"/>
    <p:sldId id="315" r:id="rId17"/>
    <p:sldId id="31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99"/>
    <a:srgbClr val="FFFF00"/>
    <a:srgbClr val="FF3300"/>
    <a:srgbClr val="00FF00"/>
    <a:srgbClr val="00CC00"/>
    <a:srgbClr val="33CC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202" autoAdjust="0"/>
    <p:restoredTop sz="91261" autoAdjust="0"/>
  </p:normalViewPr>
  <p:slideViewPr>
    <p:cSldViewPr>
      <p:cViewPr varScale="1">
        <p:scale>
          <a:sx n="130" d="100"/>
          <a:sy n="130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notesViewPr>
    <p:cSldViewPr>
      <p:cViewPr varScale="1">
        <p:scale>
          <a:sx n="57" d="100"/>
          <a:sy n="57" d="100"/>
        </p:scale>
        <p:origin x="-171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0E9153-4377-4AE9-9130-0C19BC5F8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EE511-71A0-4AE7-A89F-1C7D2355580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EE511-71A0-4AE7-A89F-1C7D2355580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40525" y="833438"/>
            <a:ext cx="1866900" cy="82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419850"/>
            <a:ext cx="813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913" y="304800"/>
            <a:ext cx="15351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95300" y="839788"/>
            <a:ext cx="6243638" cy="0"/>
          </a:xfrm>
          <a:prstGeom prst="line">
            <a:avLst/>
          </a:prstGeom>
          <a:noFill/>
          <a:ln w="25400">
            <a:solidFill>
              <a:srgbClr val="D4272E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95300" y="857250"/>
            <a:ext cx="639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734175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6477000"/>
            <a:ext cx="838200" cy="152400"/>
          </a:xfr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6FAABD5C-EFDC-411D-8BE1-522868F33A1D}" type="datetime5">
              <a:rPr lang="en-US" smtClean="0"/>
              <a:pPr>
                <a:defRPr/>
              </a:pPr>
              <a:t>27-Jun-11</a:t>
            </a:fld>
            <a:endParaRPr lang="en-US" dirty="0"/>
          </a:p>
        </p:txBody>
      </p:sp>
      <p:pic>
        <p:nvPicPr>
          <p:cNvPr id="12" name="Picture 11" descr="GEOS-R logo_2010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0706" y="-12192"/>
            <a:ext cx="774694" cy="850392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81000" y="65532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B5818970-5B25-45FE-BBA2-B1DEDE686DE2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52F5-BF04-4A9C-B3D5-10DA9C7A9215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16384" y="706834"/>
            <a:ext cx="5020469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7C75-36F0-4916-9A4B-FAF6112AFF6E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018088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795D-3A13-490E-B0B1-7F30EBD9D3B1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43A7-8558-40F8-BDA0-974E7E1C74B1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8622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914400"/>
            <a:ext cx="408622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2499-5386-4F7B-AAD4-2459CC48D31A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4974"/>
            <a:ext cx="4040188" cy="4619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4974"/>
            <a:ext cx="4041775" cy="4619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396C-AFEC-4093-900E-EF98695914EE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018088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4529-3023-467C-BA6F-64CCD50AA61D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87D9-7D23-480C-947C-309013055276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4196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C945-24B8-4D6B-8FE4-4179183ECF53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018088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733800" cy="53339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A92C-6EFA-4A05-A2C9-0E16E06FA5DD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670050" y="171450"/>
            <a:ext cx="5018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740525" y="833438"/>
            <a:ext cx="1866900" cy="82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0050" y="171450"/>
            <a:ext cx="5018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248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98475" y="6419850"/>
            <a:ext cx="813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7200" y="650398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30111D54-BC2F-4969-834A-47997E23C995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pic>
        <p:nvPicPr>
          <p:cNvPr id="1031" name="Picture 8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19913" y="304800"/>
            <a:ext cx="15351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95300" y="839788"/>
            <a:ext cx="6243638" cy="0"/>
          </a:xfrm>
          <a:prstGeom prst="line">
            <a:avLst/>
          </a:prstGeom>
          <a:noFill/>
          <a:ln w="25400">
            <a:solidFill>
              <a:srgbClr val="D4272E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95300" y="857250"/>
            <a:ext cx="639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734175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11" descr="GEOS-R logo_2010colo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0706" y="-12192"/>
            <a:ext cx="774694" cy="850392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81000" y="65532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B5818970-5B25-45FE-BBA2-B1DEDE686DE2}" type="slidenum">
              <a:rPr lang="en-US" sz="800">
                <a:latin typeface="Arial" charset="0"/>
              </a:rPr>
              <a:pPr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4272E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AWIPS CONUS Scene Issue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Taft Irons</a:t>
            </a:r>
          </a:p>
          <a:p>
            <a:r>
              <a:rPr lang="en-US" dirty="0" smtClean="0"/>
              <a:t>SEIT</a:t>
            </a:r>
          </a:p>
          <a:p>
            <a:r>
              <a:rPr lang="en-US" dirty="0" smtClean="0"/>
              <a:t>6/23/2011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ABD5C-EFDC-411D-8BE1-522868F33A1D}" type="datetime5">
              <a:rPr lang="en-US" smtClean="0"/>
              <a:pPr>
                <a:defRPr/>
              </a:pPr>
              <a:t>27-Jun-11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257800" cy="536575"/>
          </a:xfrm>
        </p:spPr>
        <p:txBody>
          <a:bodyPr/>
          <a:lstStyle/>
          <a:p>
            <a:r>
              <a:rPr lang="en-US" sz="2000" dirty="0" smtClean="0"/>
              <a:t>Proposed CONUS (Lambert Conformal) Sizing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410200"/>
          </a:xfrm>
        </p:spPr>
        <p:txBody>
          <a:bodyPr/>
          <a:lstStyle/>
          <a:p>
            <a:r>
              <a:rPr lang="en-US" sz="1800" dirty="0" smtClean="0"/>
              <a:t>For sizing and testing purposes, the proposed CONUS sizing using the bounding boxes*:</a:t>
            </a:r>
          </a:p>
          <a:p>
            <a:pPr lvl="1"/>
            <a:r>
              <a:rPr lang="en-US" sz="1400" dirty="0" smtClean="0"/>
              <a:t>CONUS East 1km resolution grid size of 15.88 Mega Pixels</a:t>
            </a:r>
          </a:p>
          <a:p>
            <a:pPr lvl="2"/>
            <a:r>
              <a:rPr lang="en-US" sz="900" dirty="0" smtClean="0"/>
              <a:t>.5 km resolution (1 channel): 137 MB</a:t>
            </a:r>
          </a:p>
          <a:p>
            <a:pPr lvl="2"/>
            <a:r>
              <a:rPr lang="en-US" sz="900" dirty="0" smtClean="0"/>
              <a:t>1km resolution (3 channels):  103 MB</a:t>
            </a:r>
          </a:p>
          <a:p>
            <a:pPr lvl="2"/>
            <a:r>
              <a:rPr lang="en-US" sz="900" dirty="0" smtClean="0"/>
              <a:t>2 km resolution (12 channels):  103 MB</a:t>
            </a:r>
          </a:p>
          <a:p>
            <a:pPr lvl="1"/>
            <a:r>
              <a:rPr lang="en-US" sz="1400" dirty="0" smtClean="0"/>
              <a:t>CONUS West 1km resolution grid size of 15.89 Mega Pixels</a:t>
            </a:r>
          </a:p>
          <a:p>
            <a:pPr lvl="2"/>
            <a:r>
              <a:rPr lang="en-US" sz="900" dirty="0" smtClean="0"/>
              <a:t>.5 km resolution (1 channel): 137 MB</a:t>
            </a:r>
          </a:p>
          <a:p>
            <a:pPr lvl="2"/>
            <a:r>
              <a:rPr lang="en-US" sz="900" dirty="0" smtClean="0"/>
              <a:t>1km resolution (3 channels): 103 MB</a:t>
            </a:r>
          </a:p>
          <a:p>
            <a:pPr lvl="2"/>
            <a:r>
              <a:rPr lang="en-US" sz="900" dirty="0" smtClean="0"/>
              <a:t>2 km resolution (12 channels): 103 MB</a:t>
            </a:r>
            <a:endParaRPr lang="en-US" sz="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B2499-5386-4F7B-AAD4-2459CC48D31A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943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* reflects 5% SEIT margin (CDR), 2.5% </a:t>
            </a:r>
            <a:r>
              <a:rPr lang="en-US" sz="1600" dirty="0" err="1" smtClean="0"/>
              <a:t>netCDF</a:t>
            </a:r>
            <a:r>
              <a:rPr lang="en-US" sz="1600" dirty="0" smtClean="0"/>
              <a:t> overhead, 16 bit depth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524000" y="152400"/>
            <a:ext cx="5334000" cy="536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Notional GOES-R GSP CONUS Sectors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6102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7078" y="5979112"/>
            <a:ext cx="75438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Would take more than 6 ABI swaths to cover each of the GSP sectors shown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645150" cy="536575"/>
          </a:xfrm>
        </p:spPr>
        <p:txBody>
          <a:bodyPr/>
          <a:lstStyle/>
          <a:p>
            <a:r>
              <a:rPr lang="en-US" sz="2400" dirty="0" smtClean="0"/>
              <a:t>Current CONUS GOES West</a:t>
            </a:r>
            <a:endParaRPr lang="en-U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8B080-B8A2-4D0B-9C9E-E0CC062C4B2B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645150" cy="536575"/>
          </a:xfrm>
        </p:spPr>
        <p:txBody>
          <a:bodyPr/>
          <a:lstStyle/>
          <a:p>
            <a:r>
              <a:rPr lang="en-US" sz="2400" dirty="0" smtClean="0"/>
              <a:t>Current CONUS GOES East</a:t>
            </a:r>
            <a:endParaRPr lang="en-U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8B080-B8A2-4D0B-9C9E-E0CC062C4B2B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410200"/>
          </a:xfrm>
        </p:spPr>
        <p:txBody>
          <a:bodyPr/>
          <a:lstStyle/>
          <a:p>
            <a:r>
              <a:rPr lang="en-US" sz="1800" dirty="0" smtClean="0"/>
              <a:t>Since the corner points for CONUS will be modified up to and after launch, a notional bounding box will be sufficient for sizing and testing purposes</a:t>
            </a:r>
          </a:p>
          <a:p>
            <a:r>
              <a:rPr lang="en-US" sz="1800" dirty="0" smtClean="0"/>
              <a:t>The 2005 ICD bounding boxes should not be used for sizing and processing purposes (larger bounding box than the requirement)</a:t>
            </a:r>
          </a:p>
          <a:p>
            <a:r>
              <a:rPr lang="en-US" sz="1800" dirty="0" smtClean="0"/>
              <a:t>The proposed notional bounding box that meets the ABI PORD (3k by 5k) requirement is sufficient for testing and sizing purposes</a:t>
            </a:r>
          </a:p>
          <a:p>
            <a:pPr lvl="1">
              <a:buNone/>
            </a:pPr>
            <a:endParaRPr lang="en-US" sz="1600" i="1" u="sng" dirty="0" smtClean="0"/>
          </a:p>
          <a:p>
            <a:pPr lvl="1">
              <a:buNone/>
            </a:pPr>
            <a:r>
              <a:rPr lang="en-US" sz="1600" i="1" u="sng" dirty="0" smtClean="0"/>
              <a:t>East CONUS                             West CONUS</a:t>
            </a:r>
          </a:p>
          <a:p>
            <a:pPr lvl="1">
              <a:buNone/>
            </a:pPr>
            <a:r>
              <a:rPr lang="en-US" sz="1400" dirty="0" smtClean="0"/>
              <a:t>Lower Left:		  Lower Left:</a:t>
            </a:r>
          </a:p>
          <a:p>
            <a:pPr lvl="1">
              <a:buNone/>
            </a:pPr>
            <a:r>
              <a:rPr lang="en-US" sz="1400" dirty="0" smtClean="0"/>
              <a:t>24N 118W		  24N 164W</a:t>
            </a:r>
          </a:p>
          <a:p>
            <a:pPr lvl="1">
              <a:buNone/>
            </a:pPr>
            <a:r>
              <a:rPr lang="en-US" sz="1400" dirty="0" smtClean="0"/>
              <a:t>Lower Right:		  Lower Right:</a:t>
            </a:r>
          </a:p>
          <a:p>
            <a:pPr lvl="1">
              <a:buNone/>
            </a:pPr>
            <a:r>
              <a:rPr lang="en-US" sz="1400" dirty="0" smtClean="0"/>
              <a:t>24N 64W		  24N 109W</a:t>
            </a:r>
          </a:p>
          <a:p>
            <a:pPr lvl="1">
              <a:buNone/>
            </a:pPr>
            <a:r>
              <a:rPr lang="en-US" sz="1400" dirty="0" smtClean="0"/>
              <a:t>Upper Right:		  Upper Right:</a:t>
            </a:r>
          </a:p>
          <a:p>
            <a:pPr lvl="1">
              <a:buNone/>
            </a:pPr>
            <a:r>
              <a:rPr lang="en-US" sz="1400" dirty="0" smtClean="0"/>
              <a:t>50N 48W		  51N 94W</a:t>
            </a:r>
          </a:p>
          <a:p>
            <a:pPr lvl="1">
              <a:buNone/>
            </a:pPr>
            <a:r>
              <a:rPr lang="en-US" sz="1400" dirty="0" smtClean="0"/>
              <a:t>Upper Left:		  Upper Left:</a:t>
            </a:r>
          </a:p>
          <a:p>
            <a:pPr lvl="1">
              <a:buNone/>
            </a:pPr>
            <a:r>
              <a:rPr lang="en-US" sz="1400" dirty="0" smtClean="0"/>
              <a:t>52N 127W		  51N 174W</a:t>
            </a:r>
          </a:p>
          <a:p>
            <a:pPr lvl="1"/>
            <a:endParaRPr lang="en-US" sz="900" dirty="0" smtClean="0"/>
          </a:p>
          <a:p>
            <a:pPr lvl="2"/>
            <a:endParaRPr lang="en-US" sz="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B2499-5386-4F7B-AAD4-2459CC48D31A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873750" cy="536575"/>
          </a:xfrm>
        </p:spPr>
        <p:txBody>
          <a:bodyPr/>
          <a:lstStyle/>
          <a:p>
            <a:r>
              <a:rPr lang="en-US" sz="2400" dirty="0" smtClean="0"/>
              <a:t>ABI CONUS Swath Issue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410200"/>
          </a:xfrm>
        </p:spPr>
        <p:txBody>
          <a:bodyPr/>
          <a:lstStyle/>
          <a:p>
            <a:r>
              <a:rPr lang="en-US" sz="2400" i="1" dirty="0" smtClean="0"/>
              <a:t>GS FPS version 2.5 Appendix E specifies that CONUS East and West corner points are in the ABI PORD </a:t>
            </a:r>
          </a:p>
          <a:p>
            <a:r>
              <a:rPr lang="en-US" sz="2400" i="1" dirty="0" smtClean="0"/>
              <a:t>ABI PORD does not specify coordinates or a bounding box for CONUS East and West products (only a reference area for CONUS as a whole)</a:t>
            </a:r>
          </a:p>
          <a:p>
            <a:pPr lvl="1"/>
            <a:r>
              <a:rPr lang="en-US" sz="2000" i="1" dirty="0" smtClean="0"/>
              <a:t>CONUS definition per ABI PORD017 states:  Defined as a nadir-viewed rectangle 8.0215 x 4.8129 degrees, </a:t>
            </a:r>
            <a:r>
              <a:rPr lang="en-US" sz="2000" i="1" dirty="0" smtClean="0">
                <a:solidFill>
                  <a:srgbClr val="FF0000"/>
                </a:solidFill>
              </a:rPr>
              <a:t>5000 East/West x 3000 North/South kilometers</a:t>
            </a:r>
            <a:r>
              <a:rPr lang="en-US" sz="2000" i="1" dirty="0" smtClean="0"/>
              <a:t>, approximately in the </a:t>
            </a:r>
            <a:r>
              <a:rPr lang="en-US" sz="2000" i="1" dirty="0" smtClean="0">
                <a:solidFill>
                  <a:srgbClr val="0070C0"/>
                </a:solidFill>
              </a:rPr>
              <a:t>geographic area of 10N-60N latitude and 60W-125W longitude (shown on next slide)</a:t>
            </a:r>
            <a:r>
              <a:rPr lang="en-US" sz="2000" i="1" dirty="0" smtClean="0"/>
              <a:t>.</a:t>
            </a:r>
          </a:p>
          <a:p>
            <a:pPr lvl="1"/>
            <a:r>
              <a:rPr lang="en-US" sz="2000" i="1" dirty="0" smtClean="0"/>
              <a:t>IIT ABI swath timeline shows CONUS collection in 6 swaths (mode 3)</a:t>
            </a:r>
          </a:p>
          <a:p>
            <a:r>
              <a:rPr lang="en-US" sz="2400" i="1" dirty="0" smtClean="0"/>
              <a:t>If the AWIPS 2005 ICD areas were used, ABI cannot scan the areas in 6 swaths</a:t>
            </a:r>
            <a:endParaRPr lang="en-US" sz="2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B2499-5386-4F7B-AAD4-2459CC48D31A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600200" y="152400"/>
            <a:ext cx="5257800" cy="536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ABI PORD Definition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CONUS 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 Grid GRS80)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991003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873750" cy="536575"/>
          </a:xfrm>
        </p:spPr>
        <p:txBody>
          <a:bodyPr/>
          <a:lstStyle/>
          <a:p>
            <a:r>
              <a:rPr lang="en-US" sz="2400" dirty="0" smtClean="0"/>
              <a:t>AWIPS 2005 ICD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410200"/>
          </a:xfrm>
        </p:spPr>
        <p:txBody>
          <a:bodyPr/>
          <a:lstStyle/>
          <a:p>
            <a:r>
              <a:rPr lang="en-US" sz="1800" dirty="0" smtClean="0"/>
              <a:t>AWIPS 2005 ICD defines CONUS products as (shown on next diagram as CONUS East and West):</a:t>
            </a:r>
          </a:p>
          <a:p>
            <a:pPr lvl="1">
              <a:buNone/>
            </a:pPr>
            <a:r>
              <a:rPr lang="en-US" sz="1400" i="1" u="sng" dirty="0" smtClean="0"/>
              <a:t>East CONUS                             West CONUS</a:t>
            </a:r>
          </a:p>
          <a:p>
            <a:pPr lvl="1">
              <a:buNone/>
            </a:pPr>
            <a:r>
              <a:rPr lang="en-US" sz="1200" dirty="0" smtClean="0"/>
              <a:t>Lower Left:		  Lower Left:</a:t>
            </a:r>
          </a:p>
          <a:p>
            <a:pPr lvl="1">
              <a:buNone/>
            </a:pPr>
            <a:r>
              <a:rPr lang="en-US" sz="1200" dirty="0" smtClean="0"/>
              <a:t>16.369N 113.133W		  12.190N 133.459W</a:t>
            </a:r>
          </a:p>
          <a:p>
            <a:pPr lvl="1">
              <a:buNone/>
            </a:pPr>
            <a:r>
              <a:rPr lang="en-US" sz="1200" dirty="0" smtClean="0"/>
              <a:t>Lower Right:		  Lower Right:</a:t>
            </a:r>
          </a:p>
          <a:p>
            <a:pPr lvl="1">
              <a:buNone/>
            </a:pPr>
            <a:r>
              <a:rPr lang="en-US" sz="1200" dirty="0" smtClean="0"/>
              <a:t>14.335N 65.091W		  17.514N 92.720W</a:t>
            </a:r>
          </a:p>
          <a:p>
            <a:pPr lvl="1">
              <a:buNone/>
            </a:pPr>
            <a:r>
              <a:rPr lang="en-US" sz="1200" dirty="0" smtClean="0"/>
              <a:t>Upper Right:		  Upper Right:</a:t>
            </a:r>
          </a:p>
          <a:p>
            <a:pPr lvl="1">
              <a:buNone/>
            </a:pPr>
            <a:r>
              <a:rPr lang="en-US" sz="1200" dirty="0" smtClean="0"/>
              <a:t>57.289N 49.385W		  61.257N 91.444W</a:t>
            </a:r>
          </a:p>
          <a:p>
            <a:pPr lvl="1">
              <a:buNone/>
            </a:pPr>
            <a:r>
              <a:rPr lang="en-US" sz="1200" dirty="0" smtClean="0"/>
              <a:t>Upper Left:		  Upper Left:</a:t>
            </a:r>
          </a:p>
          <a:p>
            <a:pPr lvl="1">
              <a:buNone/>
            </a:pPr>
            <a:r>
              <a:rPr lang="en-US" sz="1200" dirty="0" smtClean="0"/>
              <a:t>59.844N 123.044W		  54.536N 152.855W</a:t>
            </a:r>
            <a:endParaRPr lang="en-US" sz="2000" i="1" dirty="0" smtClean="0"/>
          </a:p>
          <a:p>
            <a:r>
              <a:rPr lang="en-US" sz="1800" dirty="0" smtClean="0"/>
              <a:t>For sizing reference only, using the AWIPS 2005 ICD coordinates*:</a:t>
            </a:r>
          </a:p>
          <a:p>
            <a:pPr lvl="1"/>
            <a:r>
              <a:rPr lang="en-US" sz="1400" dirty="0" smtClean="0"/>
              <a:t>CONUS East 1km resolution Lambert Conformal grid size of 21.74 Mega Pixels</a:t>
            </a:r>
          </a:p>
          <a:p>
            <a:pPr lvl="2"/>
            <a:r>
              <a:rPr lang="en-US" sz="900" dirty="0" smtClean="0"/>
              <a:t>.5 km resolution (1 channel): 187 MB</a:t>
            </a:r>
          </a:p>
          <a:p>
            <a:pPr lvl="2"/>
            <a:r>
              <a:rPr lang="en-US" sz="900" dirty="0" smtClean="0"/>
              <a:t>1km resolution (3 channels): 140 MB</a:t>
            </a:r>
          </a:p>
          <a:p>
            <a:pPr lvl="2"/>
            <a:r>
              <a:rPr lang="en-US" sz="900" dirty="0" smtClean="0"/>
              <a:t>2 km resolution (12 channels): 140 MB</a:t>
            </a:r>
            <a:endParaRPr lang="en-US" sz="500" dirty="0" smtClean="0"/>
          </a:p>
          <a:p>
            <a:pPr lvl="1"/>
            <a:r>
              <a:rPr lang="en-US" sz="1400" dirty="0" smtClean="0"/>
              <a:t>CONUS West 1km resolution Lambert Conformal grid size of 19.23 Mega Pixels</a:t>
            </a:r>
          </a:p>
          <a:p>
            <a:pPr lvl="2"/>
            <a:r>
              <a:rPr lang="en-US" sz="900" dirty="0" smtClean="0"/>
              <a:t>.5 km resolution (1 channel): 165 MB</a:t>
            </a:r>
          </a:p>
          <a:p>
            <a:pPr lvl="2"/>
            <a:r>
              <a:rPr lang="en-US" sz="900" dirty="0" smtClean="0"/>
              <a:t>1km resolution (3 channels): 124 MB</a:t>
            </a:r>
          </a:p>
          <a:p>
            <a:pPr lvl="2"/>
            <a:r>
              <a:rPr lang="en-US" sz="900" dirty="0" smtClean="0"/>
              <a:t>2 km resolution (12 channels): 124 MB</a:t>
            </a:r>
          </a:p>
          <a:p>
            <a:endParaRPr lang="en-US" sz="24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B2499-5386-4F7B-AAD4-2459CC48D31A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* reflects 5% SEIT margin (CDR), 2.5% </a:t>
            </a:r>
            <a:r>
              <a:rPr lang="en-US" sz="1600" dirty="0" err="1" smtClean="0"/>
              <a:t>netCDF</a:t>
            </a:r>
            <a:r>
              <a:rPr lang="en-US" sz="1600" dirty="0" smtClean="0"/>
              <a:t> overhead, 16 bit depth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524000" y="228600"/>
            <a:ext cx="5645150" cy="536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AWIPS 2005 ICD CONUS (Fixed Grid GRS80)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6" y="1371600"/>
            <a:ext cx="855443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3200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CONUS East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819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CONUS West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524000" y="228600"/>
            <a:ext cx="5645150" cy="536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Graphical Depictions Fixed Grid (GRS80) to cover 2005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ICD area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69705" cy="4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791200"/>
            <a:ext cx="7086600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Would take approx. 9 ABI swaths to cover the 2005 ICD area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 Swath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8305800" cy="5410200"/>
          </a:xfrm>
        </p:spPr>
        <p:txBody>
          <a:bodyPr/>
          <a:lstStyle/>
          <a:p>
            <a:r>
              <a:rPr lang="en-US" sz="2000" dirty="0" smtClean="0"/>
              <a:t>Using Carr Assumptions:</a:t>
            </a:r>
          </a:p>
          <a:p>
            <a:pPr lvl="1"/>
            <a:r>
              <a:rPr lang="en-US" sz="1600" dirty="0" smtClean="0"/>
              <a:t>1.024 (2.4%) swath overlap which accounts for 12.29 km</a:t>
            </a:r>
          </a:p>
          <a:p>
            <a:pPr lvl="1"/>
            <a:r>
              <a:rPr lang="en-US" sz="1600" dirty="0" smtClean="0"/>
              <a:t>512 km swath size with 500 km of usable data</a:t>
            </a:r>
          </a:p>
          <a:p>
            <a:r>
              <a:rPr lang="en-US" sz="2000" dirty="0" smtClean="0"/>
              <a:t>To cover the AWIPS 2005 ICD bounding box, would require a total of 9 swaths of ABI data to collect</a:t>
            </a:r>
          </a:p>
          <a:p>
            <a:r>
              <a:rPr lang="en-US" sz="2000" dirty="0" smtClean="0"/>
              <a:t>2.4% swath overlap was taken into account in previous graphics</a:t>
            </a:r>
          </a:p>
          <a:p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B2499-5386-4F7B-AAD4-2459CC48D31A}" type="datetime5">
              <a:rPr lang="en-US" smtClean="0"/>
              <a:pPr>
                <a:defRPr/>
              </a:pPr>
              <a:t>27-Jun-11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829675" cy="398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1524000" y="228600"/>
            <a:ext cx="5645150" cy="536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Proposed CONUS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 Grid GRS80)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410200"/>
            <a:ext cx="8229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Cuts down the amount of data (less than the 2005 ICD) to the 3k by 5k definition to keep ABI at 6 swaths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524000" y="152400"/>
            <a:ext cx="5410200" cy="536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Proposed CONUS (Lambert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Conformal Projection)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10550" cy="51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3048000" cy="98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90600"/>
            <a:ext cx="3233737" cy="10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ES-R_Slide_Presentation_Template">
  <a:themeElements>
    <a:clrScheme name="081013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66FF"/>
      </a:folHlink>
    </a:clrScheme>
    <a:fontScheme name="081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810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101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66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3E7CA36025A2408E1BEAD9FDE4B0F7" ma:contentTypeVersion="3" ma:contentTypeDescription="Create a new document." ma:contentTypeScope="" ma:versionID="b18b4c2dad069b6d2006fcf99bc4b97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c8addf185db2c32ec3f25394210d6a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2077ED0-87C7-4BD6-A54C-6BF8B26BC6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F4080-4459-4F14-AF5F-B8809DB5084B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7B6E8E2-0528-4FB2-9F33-4E6950296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GOES-R_Slide_Presentation_Template</Template>
  <TotalTime>1527</TotalTime>
  <Words>557</Words>
  <Application>Microsoft Office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GOES-R_Slide_Presentation_Template</vt:lpstr>
      <vt:lpstr>AWIPS CONUS Scene Issue</vt:lpstr>
      <vt:lpstr>ABI CONUS Swath Issue</vt:lpstr>
      <vt:lpstr>PowerPoint Presentation</vt:lpstr>
      <vt:lpstr>AWIPS 2005 ICD</vt:lpstr>
      <vt:lpstr>PowerPoint Presentation</vt:lpstr>
      <vt:lpstr>PowerPoint Presentation</vt:lpstr>
      <vt:lpstr>ABI Swath Information</vt:lpstr>
      <vt:lpstr>PowerPoint Presentation</vt:lpstr>
      <vt:lpstr>PowerPoint Presentation</vt:lpstr>
      <vt:lpstr>Proposed CONUS (Lambert Conformal) Sizing</vt:lpstr>
      <vt:lpstr>PowerPoint Presentation</vt:lpstr>
      <vt:lpstr>Current CONUS GOES West</vt:lpstr>
      <vt:lpstr>Current CONUS GOES East</vt:lpstr>
      <vt:lpstr>Conclusion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BCR BCN Slide Template</dc:title>
  <dc:subject>Harris BCR BCN Slide Template</dc:subject>
  <dc:creator>Sandra Deaton, Harris</dc:creator>
  <dc:description>My attempt to standardize the content (and basic format) of the BCR/BCN Slides. Should help you NOT to forget potential impacts.</dc:description>
  <cp:lastModifiedBy>Tim Schmit</cp:lastModifiedBy>
  <cp:revision>182</cp:revision>
  <dcterms:created xsi:type="dcterms:W3CDTF">2010-07-08T20:11:34Z</dcterms:created>
  <dcterms:modified xsi:type="dcterms:W3CDTF">2011-06-27T14:08:46Z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0x0101003B3E7CA36025A2408E1BEAD9FDE4B0F7</vt:lpwstr>
  </property>
</Properties>
</file>