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61" r:id="rId2"/>
    <p:sldId id="272" r:id="rId3"/>
    <p:sldId id="269" r:id="rId4"/>
    <p:sldId id="271" r:id="rId5"/>
    <p:sldId id="268" r:id="rId6"/>
    <p:sldId id="274" r:id="rId7"/>
    <p:sldId id="273" r:id="rId8"/>
    <p:sldId id="279" r:id="rId9"/>
    <p:sldId id="280" r:id="rId10"/>
    <p:sldId id="276" r:id="rId11"/>
    <p:sldId id="277" r:id="rId12"/>
    <p:sldId id="270" r:id="rId13"/>
    <p:sldId id="278" r:id="rId14"/>
    <p:sldId id="281" r:id="rId15"/>
    <p:sldId id="282" r:id="rId16"/>
    <p:sldId id="283" r:id="rId17"/>
    <p:sldId id="284" r:id="rId18"/>
    <p:sldId id="285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6"/>
    <p:restoredTop sz="94666"/>
  </p:normalViewPr>
  <p:slideViewPr>
    <p:cSldViewPr snapToGrid="0" snapToObjects="1">
      <p:cViewPr varScale="1">
        <p:scale>
          <a:sx n="132" d="100"/>
          <a:sy n="132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58A67-B08E-4BF1-8B27-83676448FF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A70B91D-F93D-48B4-8F75-49B2B61FAF07}">
      <dgm:prSet/>
      <dgm:spPr/>
      <dgm:t>
        <a:bodyPr/>
        <a:lstStyle/>
        <a:p>
          <a:r>
            <a:rPr lang="en-US"/>
            <a:t>BARC maps are more accurate </a:t>
          </a:r>
        </a:p>
      </dgm:t>
    </dgm:pt>
    <dgm:pt modelId="{592C9DEF-3225-4402-B8A7-D0D87DC833E8}" type="parTrans" cxnId="{3A51AA35-FD4F-478D-B6CA-766AC9AEFC16}">
      <dgm:prSet/>
      <dgm:spPr/>
      <dgm:t>
        <a:bodyPr/>
        <a:lstStyle/>
        <a:p>
          <a:endParaRPr lang="en-US"/>
        </a:p>
      </dgm:t>
    </dgm:pt>
    <dgm:pt modelId="{8FB4C212-08FF-4A2E-ADD7-CD2ECE29EE05}" type="sibTrans" cxnId="{3A51AA35-FD4F-478D-B6CA-766AC9AEFC16}">
      <dgm:prSet/>
      <dgm:spPr/>
      <dgm:t>
        <a:bodyPr/>
        <a:lstStyle/>
        <a:p>
          <a:endParaRPr lang="en-US"/>
        </a:p>
      </dgm:t>
    </dgm:pt>
    <dgm:pt modelId="{0D2F6C03-2C83-4BC1-B158-79CB92794A04}">
      <dgm:prSet/>
      <dgm:spPr/>
      <dgm:t>
        <a:bodyPr/>
        <a:lstStyle/>
        <a:p>
          <a:r>
            <a:rPr lang="en-US"/>
            <a:t>BRIDGE maps are more timely</a:t>
          </a:r>
        </a:p>
      </dgm:t>
    </dgm:pt>
    <dgm:pt modelId="{D930B8AA-4D91-40D4-A1B0-08A57AC7AABC}" type="parTrans" cxnId="{6FA1CCDB-E58A-4471-A359-F8FFD0DAB9DA}">
      <dgm:prSet/>
      <dgm:spPr/>
      <dgm:t>
        <a:bodyPr/>
        <a:lstStyle/>
        <a:p>
          <a:endParaRPr lang="en-US"/>
        </a:p>
      </dgm:t>
    </dgm:pt>
    <dgm:pt modelId="{4618A9EC-510B-4E18-9764-822F7EDE2CE0}" type="sibTrans" cxnId="{6FA1CCDB-E58A-4471-A359-F8FFD0DAB9DA}">
      <dgm:prSet/>
      <dgm:spPr/>
      <dgm:t>
        <a:bodyPr/>
        <a:lstStyle/>
        <a:p>
          <a:endParaRPr lang="en-US"/>
        </a:p>
      </dgm:t>
    </dgm:pt>
    <dgm:pt modelId="{6A787AFA-223F-423E-854F-4628C13EE4AC}">
      <dgm:prSet/>
      <dgm:spPr/>
      <dgm:t>
        <a:bodyPr/>
        <a:lstStyle/>
        <a:p>
          <a:r>
            <a:rPr lang="en-US"/>
            <a:t>BRIDGE maps appear to be accurate “enough”</a:t>
          </a:r>
        </a:p>
      </dgm:t>
    </dgm:pt>
    <dgm:pt modelId="{25E2A01D-3A80-4E1F-9235-EDC431846FD6}" type="parTrans" cxnId="{6BDA0B7F-EE23-4FCE-B178-F03D73F868D4}">
      <dgm:prSet/>
      <dgm:spPr/>
      <dgm:t>
        <a:bodyPr/>
        <a:lstStyle/>
        <a:p>
          <a:endParaRPr lang="en-US"/>
        </a:p>
      </dgm:t>
    </dgm:pt>
    <dgm:pt modelId="{E0DD1ABA-52D7-43C8-BBC3-778DA271C7DD}" type="sibTrans" cxnId="{6BDA0B7F-EE23-4FCE-B178-F03D73F868D4}">
      <dgm:prSet/>
      <dgm:spPr/>
      <dgm:t>
        <a:bodyPr/>
        <a:lstStyle/>
        <a:p>
          <a:endParaRPr lang="en-US"/>
        </a:p>
      </dgm:t>
    </dgm:pt>
    <dgm:pt modelId="{A1E044B8-0D05-41F3-8EDB-72C669A782C1}" type="pres">
      <dgm:prSet presAssocID="{14458A67-B08E-4BF1-8B27-83676448FF8E}" presName="root" presStyleCnt="0">
        <dgm:presLayoutVars>
          <dgm:dir/>
          <dgm:resizeHandles val="exact"/>
        </dgm:presLayoutVars>
      </dgm:prSet>
      <dgm:spPr/>
    </dgm:pt>
    <dgm:pt modelId="{152ADEAD-7237-47F8-84CF-E10FB26F347B}" type="pres">
      <dgm:prSet presAssocID="{8A70B91D-F93D-48B4-8F75-49B2B61FAF07}" presName="compNode" presStyleCnt="0"/>
      <dgm:spPr/>
    </dgm:pt>
    <dgm:pt modelId="{0871A4E0-3696-4241-A469-C4B5D22B222F}" type="pres">
      <dgm:prSet presAssocID="{8A70B91D-F93D-48B4-8F75-49B2B61FAF07}" presName="bgRect" presStyleLbl="bgShp" presStyleIdx="0" presStyleCnt="3"/>
      <dgm:spPr/>
    </dgm:pt>
    <dgm:pt modelId="{49391C6E-2BC1-4B49-8618-F6D5EF7AEF9F}" type="pres">
      <dgm:prSet presAssocID="{8A70B91D-F93D-48B4-8F75-49B2B61FAF0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0EB02CF2-83B7-48D0-93BC-2B7AFF7CD24A}" type="pres">
      <dgm:prSet presAssocID="{8A70B91D-F93D-48B4-8F75-49B2B61FAF07}" presName="spaceRect" presStyleCnt="0"/>
      <dgm:spPr/>
    </dgm:pt>
    <dgm:pt modelId="{D187391C-C826-4CF9-965A-B5467B4883DA}" type="pres">
      <dgm:prSet presAssocID="{8A70B91D-F93D-48B4-8F75-49B2B61FAF07}" presName="parTx" presStyleLbl="revTx" presStyleIdx="0" presStyleCnt="3">
        <dgm:presLayoutVars>
          <dgm:chMax val="0"/>
          <dgm:chPref val="0"/>
        </dgm:presLayoutVars>
      </dgm:prSet>
      <dgm:spPr/>
    </dgm:pt>
    <dgm:pt modelId="{64CE2D9B-0600-49F6-8AAC-F7F69F5DCD63}" type="pres">
      <dgm:prSet presAssocID="{8FB4C212-08FF-4A2E-ADD7-CD2ECE29EE05}" presName="sibTrans" presStyleCnt="0"/>
      <dgm:spPr/>
    </dgm:pt>
    <dgm:pt modelId="{EDC3829E-3E4E-44E2-9753-846BCC1CA503}" type="pres">
      <dgm:prSet presAssocID="{0D2F6C03-2C83-4BC1-B158-79CB92794A04}" presName="compNode" presStyleCnt="0"/>
      <dgm:spPr/>
    </dgm:pt>
    <dgm:pt modelId="{83ACEAA0-5CD1-4DFB-813F-08D9CEF99E5E}" type="pres">
      <dgm:prSet presAssocID="{0D2F6C03-2C83-4BC1-B158-79CB92794A04}" presName="bgRect" presStyleLbl="bgShp" presStyleIdx="1" presStyleCnt="3"/>
      <dgm:spPr/>
    </dgm:pt>
    <dgm:pt modelId="{9800F4AA-DBDD-478D-AECE-B915159DE157}" type="pres">
      <dgm:prSet presAssocID="{0D2F6C03-2C83-4BC1-B158-79CB92794A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A5AD011-1A61-40BD-BCEF-5DBE3588F2B7}" type="pres">
      <dgm:prSet presAssocID="{0D2F6C03-2C83-4BC1-B158-79CB92794A04}" presName="spaceRect" presStyleCnt="0"/>
      <dgm:spPr/>
    </dgm:pt>
    <dgm:pt modelId="{70FF5470-68A3-438C-919F-BC33383C958F}" type="pres">
      <dgm:prSet presAssocID="{0D2F6C03-2C83-4BC1-B158-79CB92794A04}" presName="parTx" presStyleLbl="revTx" presStyleIdx="1" presStyleCnt="3">
        <dgm:presLayoutVars>
          <dgm:chMax val="0"/>
          <dgm:chPref val="0"/>
        </dgm:presLayoutVars>
      </dgm:prSet>
      <dgm:spPr/>
    </dgm:pt>
    <dgm:pt modelId="{E6823D8F-126C-4C30-8A5C-1F4AE9BC52B7}" type="pres">
      <dgm:prSet presAssocID="{4618A9EC-510B-4E18-9764-822F7EDE2CE0}" presName="sibTrans" presStyleCnt="0"/>
      <dgm:spPr/>
    </dgm:pt>
    <dgm:pt modelId="{0532397F-43CF-4E8C-9206-8491A7009147}" type="pres">
      <dgm:prSet presAssocID="{6A787AFA-223F-423E-854F-4628C13EE4AC}" presName="compNode" presStyleCnt="0"/>
      <dgm:spPr/>
    </dgm:pt>
    <dgm:pt modelId="{220037CA-1850-47B7-8E84-993CA7F7499D}" type="pres">
      <dgm:prSet presAssocID="{6A787AFA-223F-423E-854F-4628C13EE4AC}" presName="bgRect" presStyleLbl="bgShp" presStyleIdx="2" presStyleCnt="3"/>
      <dgm:spPr/>
    </dgm:pt>
    <dgm:pt modelId="{A33B6F6E-1352-4754-BF97-D3B0A6E03459}" type="pres">
      <dgm:prSet presAssocID="{6A787AFA-223F-423E-854F-4628C13EE4A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E04D96A3-E858-42A8-9C59-7D2689CE8FB4}" type="pres">
      <dgm:prSet presAssocID="{6A787AFA-223F-423E-854F-4628C13EE4AC}" presName="spaceRect" presStyleCnt="0"/>
      <dgm:spPr/>
    </dgm:pt>
    <dgm:pt modelId="{E739E7B3-BE64-4C7C-BA6C-C97CA2B22BAA}" type="pres">
      <dgm:prSet presAssocID="{6A787AFA-223F-423E-854F-4628C13EE4A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5D41907-0842-4279-8A96-93C96EC1FA1D}" type="presOf" srcId="{14458A67-B08E-4BF1-8B27-83676448FF8E}" destId="{A1E044B8-0D05-41F3-8EDB-72C669A782C1}" srcOrd="0" destOrd="0" presId="urn:microsoft.com/office/officeart/2018/2/layout/IconVerticalSolidList"/>
    <dgm:cxn modelId="{3A51AA35-FD4F-478D-B6CA-766AC9AEFC16}" srcId="{14458A67-B08E-4BF1-8B27-83676448FF8E}" destId="{8A70B91D-F93D-48B4-8F75-49B2B61FAF07}" srcOrd="0" destOrd="0" parTransId="{592C9DEF-3225-4402-B8A7-D0D87DC833E8}" sibTransId="{8FB4C212-08FF-4A2E-ADD7-CD2ECE29EE05}"/>
    <dgm:cxn modelId="{858D4261-6068-49AD-B445-8D83617FCFD3}" type="presOf" srcId="{0D2F6C03-2C83-4BC1-B158-79CB92794A04}" destId="{70FF5470-68A3-438C-919F-BC33383C958F}" srcOrd="0" destOrd="0" presId="urn:microsoft.com/office/officeart/2018/2/layout/IconVerticalSolidList"/>
    <dgm:cxn modelId="{EFEB4F74-04F0-48AF-91EE-42DB968CA0C2}" type="presOf" srcId="{6A787AFA-223F-423E-854F-4628C13EE4AC}" destId="{E739E7B3-BE64-4C7C-BA6C-C97CA2B22BAA}" srcOrd="0" destOrd="0" presId="urn:microsoft.com/office/officeart/2018/2/layout/IconVerticalSolidList"/>
    <dgm:cxn modelId="{6BDA0B7F-EE23-4FCE-B178-F03D73F868D4}" srcId="{14458A67-B08E-4BF1-8B27-83676448FF8E}" destId="{6A787AFA-223F-423E-854F-4628C13EE4AC}" srcOrd="2" destOrd="0" parTransId="{25E2A01D-3A80-4E1F-9235-EDC431846FD6}" sibTransId="{E0DD1ABA-52D7-43C8-BBC3-778DA271C7DD}"/>
    <dgm:cxn modelId="{5457108F-5CCB-4A18-8791-5B7C4D86C292}" type="presOf" srcId="{8A70B91D-F93D-48B4-8F75-49B2B61FAF07}" destId="{D187391C-C826-4CF9-965A-B5467B4883DA}" srcOrd="0" destOrd="0" presId="urn:microsoft.com/office/officeart/2018/2/layout/IconVerticalSolidList"/>
    <dgm:cxn modelId="{6FA1CCDB-E58A-4471-A359-F8FFD0DAB9DA}" srcId="{14458A67-B08E-4BF1-8B27-83676448FF8E}" destId="{0D2F6C03-2C83-4BC1-B158-79CB92794A04}" srcOrd="1" destOrd="0" parTransId="{D930B8AA-4D91-40D4-A1B0-08A57AC7AABC}" sibTransId="{4618A9EC-510B-4E18-9764-822F7EDE2CE0}"/>
    <dgm:cxn modelId="{B94BE09B-E997-4717-8F92-8BA2ED26DA38}" type="presParOf" srcId="{A1E044B8-0D05-41F3-8EDB-72C669A782C1}" destId="{152ADEAD-7237-47F8-84CF-E10FB26F347B}" srcOrd="0" destOrd="0" presId="urn:microsoft.com/office/officeart/2018/2/layout/IconVerticalSolidList"/>
    <dgm:cxn modelId="{CF6AA0D7-8543-4ACD-9076-BCEFC6D7670B}" type="presParOf" srcId="{152ADEAD-7237-47F8-84CF-E10FB26F347B}" destId="{0871A4E0-3696-4241-A469-C4B5D22B222F}" srcOrd="0" destOrd="0" presId="urn:microsoft.com/office/officeart/2018/2/layout/IconVerticalSolidList"/>
    <dgm:cxn modelId="{72F1CF88-C7F6-401D-88DB-161CD037389D}" type="presParOf" srcId="{152ADEAD-7237-47F8-84CF-E10FB26F347B}" destId="{49391C6E-2BC1-4B49-8618-F6D5EF7AEF9F}" srcOrd="1" destOrd="0" presId="urn:microsoft.com/office/officeart/2018/2/layout/IconVerticalSolidList"/>
    <dgm:cxn modelId="{5D939CCC-94B0-4650-97BF-C1ED4DE64FCB}" type="presParOf" srcId="{152ADEAD-7237-47F8-84CF-E10FB26F347B}" destId="{0EB02CF2-83B7-48D0-93BC-2B7AFF7CD24A}" srcOrd="2" destOrd="0" presId="urn:microsoft.com/office/officeart/2018/2/layout/IconVerticalSolidList"/>
    <dgm:cxn modelId="{0F53AFB6-A78D-49AC-B8B6-76FF46771716}" type="presParOf" srcId="{152ADEAD-7237-47F8-84CF-E10FB26F347B}" destId="{D187391C-C826-4CF9-965A-B5467B4883DA}" srcOrd="3" destOrd="0" presId="urn:microsoft.com/office/officeart/2018/2/layout/IconVerticalSolidList"/>
    <dgm:cxn modelId="{695DE231-0110-4672-A1AD-A810C3C34CAD}" type="presParOf" srcId="{A1E044B8-0D05-41F3-8EDB-72C669A782C1}" destId="{64CE2D9B-0600-49F6-8AAC-F7F69F5DCD63}" srcOrd="1" destOrd="0" presId="urn:microsoft.com/office/officeart/2018/2/layout/IconVerticalSolidList"/>
    <dgm:cxn modelId="{291D2614-49F0-471E-917D-3DE56C5F0ED5}" type="presParOf" srcId="{A1E044B8-0D05-41F3-8EDB-72C669A782C1}" destId="{EDC3829E-3E4E-44E2-9753-846BCC1CA503}" srcOrd="2" destOrd="0" presId="urn:microsoft.com/office/officeart/2018/2/layout/IconVerticalSolidList"/>
    <dgm:cxn modelId="{0370B83D-04FB-4DB3-8275-1A2730F874E9}" type="presParOf" srcId="{EDC3829E-3E4E-44E2-9753-846BCC1CA503}" destId="{83ACEAA0-5CD1-4DFB-813F-08D9CEF99E5E}" srcOrd="0" destOrd="0" presId="urn:microsoft.com/office/officeart/2018/2/layout/IconVerticalSolidList"/>
    <dgm:cxn modelId="{591678BB-C88F-42AD-B664-596DDD48EB62}" type="presParOf" srcId="{EDC3829E-3E4E-44E2-9753-846BCC1CA503}" destId="{9800F4AA-DBDD-478D-AECE-B915159DE157}" srcOrd="1" destOrd="0" presId="urn:microsoft.com/office/officeart/2018/2/layout/IconVerticalSolidList"/>
    <dgm:cxn modelId="{23B6D03C-7E58-4C37-A044-E7F698E08D0C}" type="presParOf" srcId="{EDC3829E-3E4E-44E2-9753-846BCC1CA503}" destId="{3A5AD011-1A61-40BD-BCEF-5DBE3588F2B7}" srcOrd="2" destOrd="0" presId="urn:microsoft.com/office/officeart/2018/2/layout/IconVerticalSolidList"/>
    <dgm:cxn modelId="{8741B63B-66B1-49CA-9FAA-FB2299AD53BE}" type="presParOf" srcId="{EDC3829E-3E4E-44E2-9753-846BCC1CA503}" destId="{70FF5470-68A3-438C-919F-BC33383C958F}" srcOrd="3" destOrd="0" presId="urn:microsoft.com/office/officeart/2018/2/layout/IconVerticalSolidList"/>
    <dgm:cxn modelId="{97FB607C-7673-463F-BFD4-DFDA34D47300}" type="presParOf" srcId="{A1E044B8-0D05-41F3-8EDB-72C669A782C1}" destId="{E6823D8F-126C-4C30-8A5C-1F4AE9BC52B7}" srcOrd="3" destOrd="0" presId="urn:microsoft.com/office/officeart/2018/2/layout/IconVerticalSolidList"/>
    <dgm:cxn modelId="{DA8CCE26-AA02-420E-8352-667FA64D6E8A}" type="presParOf" srcId="{A1E044B8-0D05-41F3-8EDB-72C669A782C1}" destId="{0532397F-43CF-4E8C-9206-8491A7009147}" srcOrd="4" destOrd="0" presId="urn:microsoft.com/office/officeart/2018/2/layout/IconVerticalSolidList"/>
    <dgm:cxn modelId="{710957EA-3F1D-4AD9-8C86-B988AC2DB04F}" type="presParOf" srcId="{0532397F-43CF-4E8C-9206-8491A7009147}" destId="{220037CA-1850-47B7-8E84-993CA7F7499D}" srcOrd="0" destOrd="0" presId="urn:microsoft.com/office/officeart/2018/2/layout/IconVerticalSolidList"/>
    <dgm:cxn modelId="{0F6563FE-A5E8-49DA-81C2-37ACB5325B37}" type="presParOf" srcId="{0532397F-43CF-4E8C-9206-8491A7009147}" destId="{A33B6F6E-1352-4754-BF97-D3B0A6E03459}" srcOrd="1" destOrd="0" presId="urn:microsoft.com/office/officeart/2018/2/layout/IconVerticalSolidList"/>
    <dgm:cxn modelId="{E4F6BF3F-533C-460C-B635-E0853EE8CA19}" type="presParOf" srcId="{0532397F-43CF-4E8C-9206-8491A7009147}" destId="{E04D96A3-E858-42A8-9C59-7D2689CE8FB4}" srcOrd="2" destOrd="0" presId="urn:microsoft.com/office/officeart/2018/2/layout/IconVerticalSolidList"/>
    <dgm:cxn modelId="{6E0A46C6-2AB8-46AF-8734-83A4C3BCFC6A}" type="presParOf" srcId="{0532397F-43CF-4E8C-9206-8491A7009147}" destId="{E739E7B3-BE64-4C7C-BA6C-C97CA2B22B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1A4E0-3696-4241-A469-C4B5D22B222F}">
      <dsp:nvSpPr>
        <dsp:cNvPr id="0" name=""/>
        <dsp:cNvSpPr/>
      </dsp:nvSpPr>
      <dsp:spPr>
        <a:xfrm>
          <a:off x="0" y="539"/>
          <a:ext cx="4941519" cy="126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91C6E-2BC1-4B49-8618-F6D5EF7AEF9F}">
      <dsp:nvSpPr>
        <dsp:cNvPr id="0" name=""/>
        <dsp:cNvSpPr/>
      </dsp:nvSpPr>
      <dsp:spPr>
        <a:xfrm>
          <a:off x="382141" y="284777"/>
          <a:ext cx="694803" cy="6948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7391C-C826-4CF9-965A-B5467B4883DA}">
      <dsp:nvSpPr>
        <dsp:cNvPr id="0" name=""/>
        <dsp:cNvSpPr/>
      </dsp:nvSpPr>
      <dsp:spPr>
        <a:xfrm>
          <a:off x="1459087" y="539"/>
          <a:ext cx="3482431" cy="126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97" tIns="133697" rIns="133697" bIns="13369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BARC maps are more accurate </a:t>
          </a:r>
        </a:p>
      </dsp:txBody>
      <dsp:txXfrm>
        <a:off x="1459087" y="539"/>
        <a:ext cx="3482431" cy="1263279"/>
      </dsp:txXfrm>
    </dsp:sp>
    <dsp:sp modelId="{83ACEAA0-5CD1-4DFB-813F-08D9CEF99E5E}">
      <dsp:nvSpPr>
        <dsp:cNvPr id="0" name=""/>
        <dsp:cNvSpPr/>
      </dsp:nvSpPr>
      <dsp:spPr>
        <a:xfrm>
          <a:off x="0" y="1579638"/>
          <a:ext cx="4941519" cy="126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0F4AA-DBDD-478D-AECE-B915159DE157}">
      <dsp:nvSpPr>
        <dsp:cNvPr id="0" name=""/>
        <dsp:cNvSpPr/>
      </dsp:nvSpPr>
      <dsp:spPr>
        <a:xfrm>
          <a:off x="382141" y="1863876"/>
          <a:ext cx="694803" cy="6948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F5470-68A3-438C-919F-BC33383C958F}">
      <dsp:nvSpPr>
        <dsp:cNvPr id="0" name=""/>
        <dsp:cNvSpPr/>
      </dsp:nvSpPr>
      <dsp:spPr>
        <a:xfrm>
          <a:off x="1459087" y="1579638"/>
          <a:ext cx="3482431" cy="126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97" tIns="133697" rIns="133697" bIns="13369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BRIDGE maps are more timely</a:t>
          </a:r>
        </a:p>
      </dsp:txBody>
      <dsp:txXfrm>
        <a:off x="1459087" y="1579638"/>
        <a:ext cx="3482431" cy="1263279"/>
      </dsp:txXfrm>
    </dsp:sp>
    <dsp:sp modelId="{220037CA-1850-47B7-8E84-993CA7F7499D}">
      <dsp:nvSpPr>
        <dsp:cNvPr id="0" name=""/>
        <dsp:cNvSpPr/>
      </dsp:nvSpPr>
      <dsp:spPr>
        <a:xfrm>
          <a:off x="0" y="3158737"/>
          <a:ext cx="4941519" cy="1263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B6F6E-1352-4754-BF97-D3B0A6E03459}">
      <dsp:nvSpPr>
        <dsp:cNvPr id="0" name=""/>
        <dsp:cNvSpPr/>
      </dsp:nvSpPr>
      <dsp:spPr>
        <a:xfrm>
          <a:off x="382141" y="3442975"/>
          <a:ext cx="694803" cy="6948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9E7B3-BE64-4C7C-BA6C-C97CA2B22BAA}">
      <dsp:nvSpPr>
        <dsp:cNvPr id="0" name=""/>
        <dsp:cNvSpPr/>
      </dsp:nvSpPr>
      <dsp:spPr>
        <a:xfrm>
          <a:off x="1459087" y="3158737"/>
          <a:ext cx="3482431" cy="126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97" tIns="133697" rIns="133697" bIns="13369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BRIDGE maps appear to be accurate “enough”</a:t>
          </a:r>
        </a:p>
      </dsp:txBody>
      <dsp:txXfrm>
        <a:off x="1459087" y="3158737"/>
        <a:ext cx="3482431" cy="1263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AE79-4E39-3B4E-999E-529EB51FF35F}" type="datetimeFigureOut">
              <a:rPr lang="en-US" smtClean="0"/>
              <a:t>1/6/21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17363-33C6-6843-BE09-884A7B940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1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cd0fd8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cd0fd8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13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cd0fd8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cd0fd8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91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9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9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8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3021A-E661-4541-900F-98795743A379}" type="datetimeFigureOut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828554"/>
            <a:ext cx="8520600" cy="20172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Measuring Fire Scars with JPSS Satellites to Provide Preliminary Burn Intensity Estimates to NWS for Debris Flow Hazard Assessment 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98652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lt2"/>
                </a:solidFill>
              </a:rPr>
              <a:t>Sam Batzli, Dave Parker, Russ Dengel, Nick Bearson </a:t>
            </a:r>
            <a:br>
              <a:rPr lang="en">
                <a:solidFill>
                  <a:schemeClr val="lt2"/>
                </a:solidFill>
              </a:rPr>
            </a:br>
            <a:r>
              <a:rPr lang="en" sz="1200" i="1">
                <a:solidFill>
                  <a:schemeClr val="lt2"/>
                </a:solidFill>
              </a:rPr>
              <a:t>Space Science &amp; Engineering Center, University of Wisconsin-Madison</a:t>
            </a:r>
            <a:endParaRPr sz="1200" i="1">
              <a:solidFill>
                <a:schemeClr val="lt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75" y="4153939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25" y="4168238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775" y="4220626"/>
            <a:ext cx="76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710800" y="3727088"/>
            <a:ext cx="1777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Ivan </a:t>
            </a:r>
            <a:r>
              <a:rPr lang="en" sz="1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Csiszar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NOAA/NESDIS – STAR</a:t>
            </a:r>
            <a:endParaRPr sz="1800" dirty="0"/>
          </a:p>
        </p:txBody>
      </p:sp>
      <p:sp>
        <p:nvSpPr>
          <p:cNvPr id="61" name="Google Shape;61;p13"/>
          <p:cNvSpPr txBox="1"/>
          <p:nvPr/>
        </p:nvSpPr>
        <p:spPr>
          <a:xfrm>
            <a:off x="3605550" y="3459639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Katherine Rowden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NOAA/NWS – Spokane WFO</a:t>
            </a:r>
            <a:endParaRPr sz="1800" dirty="0"/>
          </a:p>
        </p:txBody>
      </p:sp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6FA2A491-A38D-4E44-B9CE-E1A976F5624A}"/>
              </a:ext>
            </a:extLst>
          </p:cNvPr>
          <p:cNvSpPr txBox="1"/>
          <p:nvPr/>
        </p:nvSpPr>
        <p:spPr>
          <a:xfrm>
            <a:off x="5655700" y="3730608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Mary Ellen Miller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Michigan Tech </a:t>
            </a:r>
            <a:endParaRPr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B9AE2-17E1-2842-B910-160CF76EF017}"/>
              </a:ext>
            </a:extLst>
          </p:cNvPr>
          <p:cNvSpPr txBox="1"/>
          <p:nvPr/>
        </p:nvSpPr>
        <p:spPr>
          <a:xfrm>
            <a:off x="1339107" y="4798810"/>
            <a:ext cx="6465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AGU2020 Session: </a:t>
            </a:r>
            <a:r>
              <a:rPr lang="en-US" b="1" dirty="0">
                <a:solidFill>
                  <a:schemeClr val="bg1"/>
                </a:solidFill>
              </a:rPr>
              <a:t>IN034. NOAA Satellite Proving Grounds to Enhance User Applications 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"/>
    </mc:Choice>
    <mc:Fallback xmlns="">
      <p:transition spd="slow" advTm="447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1694047" y="90964"/>
            <a:ext cx="57559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BARC</a:t>
            </a:r>
            <a:r>
              <a:rPr lang="en-US" sz="1600" dirty="0"/>
              <a:t>: A Burned Area Reflectance Classification is a </a:t>
            </a:r>
            <a:r>
              <a:rPr lang="en-US" sz="1600" b="1" dirty="0"/>
              <a:t>satellite-derived</a:t>
            </a:r>
            <a:r>
              <a:rPr lang="en-US" sz="1600" dirty="0"/>
              <a:t> map of postfire vegetation condition. It is used as an input to the burn severity map produced by the Burned Area Emergency Response (BAER) teams.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8AF9D-2241-7E48-85B3-3F5C7F752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2" y="293615"/>
            <a:ext cx="2173761" cy="122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B296A-9C30-9C4E-A558-39368E14A2CB}"/>
              </a:ext>
            </a:extLst>
          </p:cNvPr>
          <p:cNvSpPr txBox="1"/>
          <p:nvPr/>
        </p:nvSpPr>
        <p:spPr>
          <a:xfrm>
            <a:off x="1103426" y="1023691"/>
            <a:ext cx="856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8A494-7013-CE47-ACB6-230A3BDEB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0196">
            <a:off x="257014" y="2450896"/>
            <a:ext cx="2251419" cy="1500697"/>
          </a:xfrm>
          <a:prstGeom prst="rect">
            <a:avLst/>
          </a:prstGeom>
          <a:scene3d>
            <a:camera prst="isometricBottomDown">
              <a:rot lat="2400000" lon="18600000" rev="17400000"/>
            </a:camera>
            <a:lightRig rig="threePt" dir="t"/>
          </a:scene3d>
          <a:sp3d z="-44450" extrusionH="63500">
            <a:bevelT w="57150" h="44450"/>
            <a:bevelB w="127000" h="1270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98DD9-2B21-5B4E-B8B6-F5E1CC57751F}"/>
              </a:ext>
            </a:extLst>
          </p:cNvPr>
          <p:cNvCxnSpPr>
            <a:cxnSpLocks/>
          </p:cNvCxnSpPr>
          <p:nvPr/>
        </p:nvCxnSpPr>
        <p:spPr>
          <a:xfrm>
            <a:off x="928867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DA2C0-EE3E-9B43-9E66-C4BF17DA4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859" y="2561870"/>
            <a:ext cx="1495379" cy="1812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9C8B2-D208-804F-99D9-5AB48D65F6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68" y="377310"/>
            <a:ext cx="1393761" cy="122171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32F76665-966A-1E42-961A-DF2C0CE82D1E}"/>
              </a:ext>
            </a:extLst>
          </p:cNvPr>
          <p:cNvSpPr/>
          <p:nvPr/>
        </p:nvSpPr>
        <p:spPr>
          <a:xfrm>
            <a:off x="2757974" y="3367645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B6ACEF-583B-E542-A7FD-3727C4516ABA}"/>
              </a:ext>
            </a:extLst>
          </p:cNvPr>
          <p:cNvSpPr/>
          <p:nvPr/>
        </p:nvSpPr>
        <p:spPr>
          <a:xfrm>
            <a:off x="6224677" y="3370171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076AB-4B79-0842-991B-7C5A64925CA4}"/>
              </a:ext>
            </a:extLst>
          </p:cNvPr>
          <p:cNvCxnSpPr>
            <a:cxnSpLocks/>
          </p:cNvCxnSpPr>
          <p:nvPr/>
        </p:nvCxnSpPr>
        <p:spPr>
          <a:xfrm flipV="1">
            <a:off x="7935548" y="1673461"/>
            <a:ext cx="0" cy="78207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22DF13-1533-194E-ACBD-FCB45B132473}"/>
              </a:ext>
            </a:extLst>
          </p:cNvPr>
          <p:cNvSpPr txBox="1"/>
          <p:nvPr/>
        </p:nvSpPr>
        <p:spPr>
          <a:xfrm>
            <a:off x="3454210" y="1066284"/>
            <a:ext cx="2235581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16-day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Repeat Cycle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185km Swath Width</a:t>
            </a: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BD9BD5AE-8E5A-F34F-B749-467BDD9117B5}"/>
              </a:ext>
            </a:extLst>
          </p:cNvPr>
          <p:cNvSpPr/>
          <p:nvPr/>
        </p:nvSpPr>
        <p:spPr>
          <a:xfrm>
            <a:off x="669848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98A76E2E-B006-0D41-BD80-7F6712FD92D1}"/>
              </a:ext>
            </a:extLst>
          </p:cNvPr>
          <p:cNvSpPr/>
          <p:nvPr/>
        </p:nvSpPr>
        <p:spPr>
          <a:xfrm>
            <a:off x="1043854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902F2E7F-761B-264D-9A8D-B911CD7F2D10}"/>
              </a:ext>
            </a:extLst>
          </p:cNvPr>
          <p:cNvSpPr/>
          <p:nvPr/>
        </p:nvSpPr>
        <p:spPr>
          <a:xfrm>
            <a:off x="1417860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B4F050B1-B995-6E41-AB54-C9DC37E17DC7}"/>
              </a:ext>
            </a:extLst>
          </p:cNvPr>
          <p:cNvSpPr/>
          <p:nvPr/>
        </p:nvSpPr>
        <p:spPr>
          <a:xfrm>
            <a:off x="1791866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D6E70E82-29D7-3949-BCE4-B4A9F94D9B38}"/>
              </a:ext>
            </a:extLst>
          </p:cNvPr>
          <p:cNvSpPr/>
          <p:nvPr/>
        </p:nvSpPr>
        <p:spPr>
          <a:xfrm>
            <a:off x="2165872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5B5C9B6F-382F-B940-BDE4-8E89E94D725F}"/>
              </a:ext>
            </a:extLst>
          </p:cNvPr>
          <p:cNvSpPr/>
          <p:nvPr/>
        </p:nvSpPr>
        <p:spPr>
          <a:xfrm>
            <a:off x="2539878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DFF04D34-E0D2-C14F-819B-EF0CD74CA02F}"/>
              </a:ext>
            </a:extLst>
          </p:cNvPr>
          <p:cNvSpPr/>
          <p:nvPr/>
        </p:nvSpPr>
        <p:spPr>
          <a:xfrm>
            <a:off x="2913884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89E6F413-CBF4-1445-B62A-D1AD0F819500}"/>
              </a:ext>
            </a:extLst>
          </p:cNvPr>
          <p:cNvSpPr/>
          <p:nvPr/>
        </p:nvSpPr>
        <p:spPr>
          <a:xfrm>
            <a:off x="3287890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AF0A19F0-B578-D746-B681-41C22A6014FF}"/>
              </a:ext>
            </a:extLst>
          </p:cNvPr>
          <p:cNvSpPr/>
          <p:nvPr/>
        </p:nvSpPr>
        <p:spPr>
          <a:xfrm>
            <a:off x="3661896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C05FB3-3C46-0147-AD11-7060D1D4DD47}"/>
              </a:ext>
            </a:extLst>
          </p:cNvPr>
          <p:cNvGrpSpPr/>
          <p:nvPr/>
        </p:nvGrpSpPr>
        <p:grpSpPr>
          <a:xfrm>
            <a:off x="119810" y="4320997"/>
            <a:ext cx="671979" cy="622264"/>
            <a:chOff x="119810" y="4320997"/>
            <a:chExt cx="671979" cy="6222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1D8D95-5D10-8947-97C2-84997DF63E1C}"/>
                </a:ext>
              </a:extLst>
            </p:cNvPr>
            <p:cNvSpPr/>
            <p:nvPr/>
          </p:nvSpPr>
          <p:spPr>
            <a:xfrm>
              <a:off x="303271" y="4624285"/>
              <a:ext cx="338328" cy="31897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FB5EA9-42AC-6841-A091-B490CB7E470E}"/>
                </a:ext>
              </a:extLst>
            </p:cNvPr>
            <p:cNvSpPr txBox="1"/>
            <p:nvPr/>
          </p:nvSpPr>
          <p:spPr>
            <a:xfrm>
              <a:off x="119810" y="4320997"/>
              <a:ext cx="6719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Aug 23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6E1E011-8258-A341-99B0-7F15A926A60E}"/>
              </a:ext>
            </a:extLst>
          </p:cNvPr>
          <p:cNvGrpSpPr/>
          <p:nvPr/>
        </p:nvGrpSpPr>
        <p:grpSpPr>
          <a:xfrm>
            <a:off x="6089004" y="4320997"/>
            <a:ext cx="664797" cy="622264"/>
            <a:chOff x="6089004" y="4320997"/>
            <a:chExt cx="664797" cy="62226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8F9E3A-600D-194E-80F6-E624AC90D5A9}"/>
                </a:ext>
              </a:extLst>
            </p:cNvPr>
            <p:cNvSpPr/>
            <p:nvPr/>
          </p:nvSpPr>
          <p:spPr>
            <a:xfrm>
              <a:off x="6279938" y="4624285"/>
              <a:ext cx="338328" cy="31897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95A79-D7D6-B346-A4B1-F6B864C0CD45}"/>
                </a:ext>
              </a:extLst>
            </p:cNvPr>
            <p:cNvSpPr txBox="1"/>
            <p:nvPr/>
          </p:nvSpPr>
          <p:spPr>
            <a:xfrm>
              <a:off x="6089004" y="4320997"/>
              <a:ext cx="66479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Sept 8 </a:t>
              </a:r>
            </a:p>
          </p:txBody>
        </p:sp>
      </p:grpSp>
      <p:sp>
        <p:nvSpPr>
          <p:cNvPr id="41" name="Frame 40">
            <a:extLst>
              <a:ext uri="{FF2B5EF4-FFF2-40B4-BE49-F238E27FC236}">
                <a16:creationId xmlns:a16="http://schemas.microsoft.com/office/drawing/2014/main" id="{EC4C6D70-897B-074A-9ECF-97A94673B4D5}"/>
              </a:ext>
            </a:extLst>
          </p:cNvPr>
          <p:cNvSpPr/>
          <p:nvPr/>
        </p:nvSpPr>
        <p:spPr>
          <a:xfrm>
            <a:off x="6661377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id="{1225DBFD-A3E3-704B-8BAC-ABE560CC594E}"/>
              </a:ext>
            </a:extLst>
          </p:cNvPr>
          <p:cNvSpPr/>
          <p:nvPr/>
        </p:nvSpPr>
        <p:spPr>
          <a:xfrm>
            <a:off x="7035383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9A23CCC7-F262-A540-A4A5-F02E4D5E9BE0}"/>
              </a:ext>
            </a:extLst>
          </p:cNvPr>
          <p:cNvSpPr/>
          <p:nvPr/>
        </p:nvSpPr>
        <p:spPr>
          <a:xfrm>
            <a:off x="7409389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B3153F15-ACB2-6341-A022-5B37BB33ECB8}"/>
              </a:ext>
            </a:extLst>
          </p:cNvPr>
          <p:cNvSpPr/>
          <p:nvPr/>
        </p:nvSpPr>
        <p:spPr>
          <a:xfrm>
            <a:off x="7783395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C8458572-FD5A-AC47-AAAB-2C910379D72C}"/>
              </a:ext>
            </a:extLst>
          </p:cNvPr>
          <p:cNvSpPr/>
          <p:nvPr/>
        </p:nvSpPr>
        <p:spPr>
          <a:xfrm>
            <a:off x="8171018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EBCFE827-55B0-ED4E-80C9-5EC290234068}"/>
              </a:ext>
            </a:extLst>
          </p:cNvPr>
          <p:cNvSpPr/>
          <p:nvPr/>
        </p:nvSpPr>
        <p:spPr>
          <a:xfrm>
            <a:off x="8545024" y="4624285"/>
            <a:ext cx="340237" cy="318976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AA32546-639D-C340-BD24-6DD8FB7C1394}"/>
              </a:ext>
            </a:extLst>
          </p:cNvPr>
          <p:cNvSpPr/>
          <p:nvPr/>
        </p:nvSpPr>
        <p:spPr>
          <a:xfrm>
            <a:off x="8919030" y="4624285"/>
            <a:ext cx="207683" cy="318976"/>
          </a:xfrm>
          <a:prstGeom prst="frame">
            <a:avLst>
              <a:gd name="adj1" fmla="val 1861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F50B47-5346-924A-8AA4-FBB9FFE12935}"/>
              </a:ext>
            </a:extLst>
          </p:cNvPr>
          <p:cNvGrpSpPr/>
          <p:nvPr/>
        </p:nvGrpSpPr>
        <p:grpSpPr>
          <a:xfrm>
            <a:off x="5514800" y="4624285"/>
            <a:ext cx="374904" cy="318976"/>
            <a:chOff x="5514800" y="4624285"/>
            <a:chExt cx="374904" cy="31897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B56FE12-0BF7-244F-99CF-523F5DF68493}"/>
                </a:ext>
              </a:extLst>
            </p:cNvPr>
            <p:cNvSpPr txBox="1"/>
            <p:nvPr/>
          </p:nvSpPr>
          <p:spPr>
            <a:xfrm>
              <a:off x="5514800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14</a:t>
              </a:r>
            </a:p>
          </p:txBody>
        </p:sp>
        <p:sp>
          <p:nvSpPr>
            <p:cNvPr id="36" name="Frame 35">
              <a:extLst>
                <a:ext uri="{FF2B5EF4-FFF2-40B4-BE49-F238E27FC236}">
                  <a16:creationId xmlns:a16="http://schemas.microsoft.com/office/drawing/2014/main" id="{68EA82ED-CD79-A34F-A380-2682EBA454F7}"/>
                </a:ext>
              </a:extLst>
            </p:cNvPr>
            <p:cNvSpPr/>
            <p:nvPr/>
          </p:nvSpPr>
          <p:spPr>
            <a:xfrm>
              <a:off x="5531926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72F07B-858B-874F-A075-4C631B93DE01}"/>
              </a:ext>
            </a:extLst>
          </p:cNvPr>
          <p:cNvGrpSpPr/>
          <p:nvPr/>
        </p:nvGrpSpPr>
        <p:grpSpPr>
          <a:xfrm>
            <a:off x="5882023" y="4624285"/>
            <a:ext cx="374222" cy="318976"/>
            <a:chOff x="5882023" y="4624285"/>
            <a:chExt cx="374222" cy="31897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52D205-4EE1-BE4D-AE73-82F9FE72C21D}"/>
                </a:ext>
              </a:extLst>
            </p:cNvPr>
            <p:cNvSpPr txBox="1"/>
            <p:nvPr/>
          </p:nvSpPr>
          <p:spPr>
            <a:xfrm>
              <a:off x="5882023" y="4632897"/>
              <a:ext cx="374222" cy="30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AF5C1183-F3B6-084D-A2CB-70C7D35DBDA1}"/>
                </a:ext>
              </a:extLst>
            </p:cNvPr>
            <p:cNvSpPr/>
            <p:nvPr/>
          </p:nvSpPr>
          <p:spPr>
            <a:xfrm>
              <a:off x="5905932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499D5B-E84C-0E4B-A083-C3FC0806F33E}"/>
              </a:ext>
            </a:extLst>
          </p:cNvPr>
          <p:cNvGrpSpPr/>
          <p:nvPr/>
        </p:nvGrpSpPr>
        <p:grpSpPr>
          <a:xfrm>
            <a:off x="5129947" y="4624285"/>
            <a:ext cx="374904" cy="318976"/>
            <a:chOff x="5129947" y="4624285"/>
            <a:chExt cx="374904" cy="31897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09A1BB-7A55-C04B-A9D0-0D9F2B6EB142}"/>
                </a:ext>
              </a:extLst>
            </p:cNvPr>
            <p:cNvSpPr txBox="1"/>
            <p:nvPr/>
          </p:nvSpPr>
          <p:spPr>
            <a:xfrm>
              <a:off x="5129947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13</a:t>
              </a:r>
            </a:p>
          </p:txBody>
        </p:sp>
        <p:sp>
          <p:nvSpPr>
            <p:cNvPr id="35" name="Frame 34">
              <a:extLst>
                <a:ext uri="{FF2B5EF4-FFF2-40B4-BE49-F238E27FC236}">
                  <a16:creationId xmlns:a16="http://schemas.microsoft.com/office/drawing/2014/main" id="{9DA6A373-4396-8F46-A94F-F0196F17F09A}"/>
                </a:ext>
              </a:extLst>
            </p:cNvPr>
            <p:cNvSpPr/>
            <p:nvPr/>
          </p:nvSpPr>
          <p:spPr>
            <a:xfrm>
              <a:off x="5157920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50F461-B9B1-3B48-94C8-B2746B930F43}"/>
              </a:ext>
            </a:extLst>
          </p:cNvPr>
          <p:cNvGrpSpPr/>
          <p:nvPr/>
        </p:nvGrpSpPr>
        <p:grpSpPr>
          <a:xfrm>
            <a:off x="4769071" y="4624285"/>
            <a:ext cx="374904" cy="318976"/>
            <a:chOff x="4769071" y="4624285"/>
            <a:chExt cx="374904" cy="31897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1E2CF2-38FE-6347-974C-EFBDC9183FDB}"/>
                </a:ext>
              </a:extLst>
            </p:cNvPr>
            <p:cNvSpPr txBox="1"/>
            <p:nvPr/>
          </p:nvSpPr>
          <p:spPr>
            <a:xfrm>
              <a:off x="4769071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12</a:t>
              </a:r>
            </a:p>
          </p:txBody>
        </p: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004379A9-39AA-6647-841A-F2CCC152E6B5}"/>
                </a:ext>
              </a:extLst>
            </p:cNvPr>
            <p:cNvSpPr/>
            <p:nvPr/>
          </p:nvSpPr>
          <p:spPr>
            <a:xfrm>
              <a:off x="4783914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9E78E-A947-8A4B-9856-B032ADACBE56}"/>
              </a:ext>
            </a:extLst>
          </p:cNvPr>
          <p:cNvGrpSpPr/>
          <p:nvPr/>
        </p:nvGrpSpPr>
        <p:grpSpPr>
          <a:xfrm>
            <a:off x="4396992" y="4624285"/>
            <a:ext cx="374904" cy="318976"/>
            <a:chOff x="4396992" y="4624285"/>
            <a:chExt cx="374904" cy="31897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442683-516C-6447-98D3-E6EEABFEEE24}"/>
                </a:ext>
              </a:extLst>
            </p:cNvPr>
            <p:cNvSpPr txBox="1"/>
            <p:nvPr/>
          </p:nvSpPr>
          <p:spPr>
            <a:xfrm>
              <a:off x="4396992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11</a:t>
              </a: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9361CC41-215F-BD49-A174-8C25C91F8BC4}"/>
                </a:ext>
              </a:extLst>
            </p:cNvPr>
            <p:cNvSpPr/>
            <p:nvPr/>
          </p:nvSpPr>
          <p:spPr>
            <a:xfrm>
              <a:off x="4409908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54E0D5-A9BF-A042-A93F-DFBB80C6DF35}"/>
              </a:ext>
            </a:extLst>
          </p:cNvPr>
          <p:cNvGrpSpPr/>
          <p:nvPr/>
        </p:nvGrpSpPr>
        <p:grpSpPr>
          <a:xfrm>
            <a:off x="4013449" y="4624285"/>
            <a:ext cx="374904" cy="318976"/>
            <a:chOff x="4013449" y="4624285"/>
            <a:chExt cx="374904" cy="31897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1DA2C1-BA35-F24A-A79C-068C296D2237}"/>
                </a:ext>
              </a:extLst>
            </p:cNvPr>
            <p:cNvSpPr txBox="1"/>
            <p:nvPr/>
          </p:nvSpPr>
          <p:spPr>
            <a:xfrm>
              <a:off x="4013449" y="4633732"/>
              <a:ext cx="37490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32" name="Frame 31">
              <a:extLst>
                <a:ext uri="{FF2B5EF4-FFF2-40B4-BE49-F238E27FC236}">
                  <a16:creationId xmlns:a16="http://schemas.microsoft.com/office/drawing/2014/main" id="{A578904A-64ED-3948-BCBA-65DB2BB2E86A}"/>
                </a:ext>
              </a:extLst>
            </p:cNvPr>
            <p:cNvSpPr/>
            <p:nvPr/>
          </p:nvSpPr>
          <p:spPr>
            <a:xfrm>
              <a:off x="4035902" y="4624285"/>
              <a:ext cx="340237" cy="318976"/>
            </a:xfrm>
            <a:prstGeom prst="fram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ABCD4BA-7C09-C74B-B2EA-D453A1F35A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340" y="2521295"/>
            <a:ext cx="2119321" cy="171544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284FC7E-8B64-ED49-AFBA-525777FF5847}"/>
              </a:ext>
            </a:extLst>
          </p:cNvPr>
          <p:cNvSpPr txBox="1"/>
          <p:nvPr/>
        </p:nvSpPr>
        <p:spPr>
          <a:xfrm>
            <a:off x="78154" y="2024327"/>
            <a:ext cx="898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        Fire  </a:t>
            </a:r>
            <a:r>
              <a:rPr lang="en-US" sz="1200" dirty="0">
                <a:sym typeface="Wingdings" pitchFamily="2" charset="2"/>
              </a:rPr>
              <a:t>  Burn Scar    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Observation</a:t>
            </a:r>
            <a:r>
              <a:rPr lang="en-US" sz="1200" dirty="0">
                <a:sym typeface="Wingdings" pitchFamily="2" charset="2"/>
              </a:rPr>
              <a:t>  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Processing </a:t>
            </a:r>
            <a:r>
              <a:rPr lang="en-US" sz="1200" dirty="0">
                <a:sym typeface="Wingdings" pitchFamily="2" charset="2"/>
              </a:rPr>
              <a:t>  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BARC Map/BAER Team  </a:t>
            </a:r>
            <a:r>
              <a:rPr lang="en-US" sz="1200" dirty="0">
                <a:sym typeface="Wingdings" pitchFamily="2" charset="2"/>
              </a:rPr>
              <a:t>  GIS Model    Weather Forecast    Warning!</a:t>
            </a:r>
            <a:endParaRPr lang="en-US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5D01EA-8ED7-204D-81CD-ED92314C58C2}"/>
              </a:ext>
            </a:extLst>
          </p:cNvPr>
          <p:cNvSpPr txBox="1"/>
          <p:nvPr/>
        </p:nvSpPr>
        <p:spPr>
          <a:xfrm>
            <a:off x="3836480" y="4178886"/>
            <a:ext cx="15915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Landsat-Based 30m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0F7406E-4295-4145-B2DB-ABE99CDB6E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256" y="3676100"/>
            <a:ext cx="413243" cy="45043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3772F60-23F7-A14C-88BA-5598459850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60" y="4181457"/>
            <a:ext cx="785634" cy="28970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E0E5DCA-B3CA-7D4A-BA02-E345B97E3E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981" y="3780593"/>
            <a:ext cx="912287" cy="45614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EA8BF3A-2A25-9C4A-BA77-F8A9598C3314}"/>
              </a:ext>
            </a:extLst>
          </p:cNvPr>
          <p:cNvSpPr txBox="1"/>
          <p:nvPr/>
        </p:nvSpPr>
        <p:spPr>
          <a:xfrm>
            <a:off x="8401043" y="4320997"/>
            <a:ext cx="664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Oct 10</a:t>
            </a:r>
          </a:p>
        </p:txBody>
      </p:sp>
    </p:spTree>
    <p:extLst>
      <p:ext uri="{BB962C8B-B14F-4D97-AF65-F5344CB8AC3E}">
        <p14:creationId xmlns:p14="http://schemas.microsoft.com/office/powerpoint/2010/main" val="8498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8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2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6" grpId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6">
            <a:extLst>
              <a:ext uri="{FF2B5EF4-FFF2-40B4-BE49-F238E27FC236}">
                <a16:creationId xmlns:a16="http://schemas.microsoft.com/office/drawing/2014/main" id="{057755B0-EAEF-BB49-A972-E6FAEC6660A9}"/>
              </a:ext>
            </a:extLst>
          </p:cNvPr>
          <p:cNvSpPr txBox="1">
            <a:spLocks/>
          </p:cNvSpPr>
          <p:nvPr/>
        </p:nvSpPr>
        <p:spPr>
          <a:xfrm>
            <a:off x="481826" y="16990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BARC vs BRIDGE</a:t>
            </a:r>
          </a:p>
        </p:txBody>
      </p:sp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B0247D66-5523-D340-BD58-8BF396F7CE5D}"/>
              </a:ext>
            </a:extLst>
          </p:cNvPr>
          <p:cNvSpPr txBox="1">
            <a:spLocks/>
          </p:cNvSpPr>
          <p:nvPr/>
        </p:nvSpPr>
        <p:spPr>
          <a:xfrm>
            <a:off x="577523" y="832295"/>
            <a:ext cx="3516020" cy="163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990000"/>
                </a:solidFill>
              </a:rPr>
              <a:t>Current Method:</a:t>
            </a:r>
            <a:br>
              <a:rPr lang="en-US" dirty="0">
                <a:solidFill>
                  <a:srgbClr val="990000"/>
                </a:solidFill>
              </a:rPr>
            </a:br>
            <a:r>
              <a:rPr lang="en-US" dirty="0">
                <a:solidFill>
                  <a:srgbClr val="990000"/>
                </a:solidFill>
              </a:rPr>
              <a:t>Normalized Burn Ratio (NBR) is an index designed to highlight burnt areas in large fire zones.</a:t>
            </a:r>
          </a:p>
        </p:txBody>
      </p:sp>
      <p:grpSp>
        <p:nvGrpSpPr>
          <p:cNvPr id="4" name="Google Shape;87;p16">
            <a:extLst>
              <a:ext uri="{FF2B5EF4-FFF2-40B4-BE49-F238E27FC236}">
                <a16:creationId xmlns:a16="http://schemas.microsoft.com/office/drawing/2014/main" id="{F4511FD1-90FA-534B-9449-A3A91A8534EF}"/>
              </a:ext>
            </a:extLst>
          </p:cNvPr>
          <p:cNvGrpSpPr/>
          <p:nvPr/>
        </p:nvGrpSpPr>
        <p:grpSpPr>
          <a:xfrm>
            <a:off x="6094297" y="2475171"/>
            <a:ext cx="1823425" cy="655500"/>
            <a:chOff x="4086575" y="1455300"/>
            <a:chExt cx="1823425" cy="655500"/>
          </a:xfrm>
        </p:grpSpPr>
        <p:sp>
          <p:nvSpPr>
            <p:cNvPr id="5" name="Google Shape;88;p16">
              <a:extLst>
                <a:ext uri="{FF2B5EF4-FFF2-40B4-BE49-F238E27FC236}">
                  <a16:creationId xmlns:a16="http://schemas.microsoft.com/office/drawing/2014/main" id="{B7922567-87D7-D740-99D8-14A52355D45A}"/>
                </a:ext>
              </a:extLst>
            </p:cNvPr>
            <p:cNvSpPr txBox="1"/>
            <p:nvPr/>
          </p:nvSpPr>
          <p:spPr>
            <a:xfrm>
              <a:off x="4765800" y="1455300"/>
              <a:ext cx="11442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u="sng" kern="0" dirty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(NIR - Red)</a:t>
              </a:r>
              <a:endParaRPr sz="1400" u="sng" kern="0" dirty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 dirty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(NIR + Red)</a:t>
              </a:r>
              <a:endParaRPr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9;p16">
              <a:extLst>
                <a:ext uri="{FF2B5EF4-FFF2-40B4-BE49-F238E27FC236}">
                  <a16:creationId xmlns:a16="http://schemas.microsoft.com/office/drawing/2014/main" id="{28F3AC02-F521-D04B-9FA0-55DA687F9F01}"/>
                </a:ext>
              </a:extLst>
            </p:cNvPr>
            <p:cNvSpPr txBox="1"/>
            <p:nvPr/>
          </p:nvSpPr>
          <p:spPr>
            <a:xfrm>
              <a:off x="4086575" y="1542477"/>
              <a:ext cx="8220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NDVI = </a:t>
              </a: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90;p16">
            <a:extLst>
              <a:ext uri="{FF2B5EF4-FFF2-40B4-BE49-F238E27FC236}">
                <a16:creationId xmlns:a16="http://schemas.microsoft.com/office/drawing/2014/main" id="{F18B60F2-C1BF-0647-9A05-EE0E1E6124DD}"/>
              </a:ext>
            </a:extLst>
          </p:cNvPr>
          <p:cNvGrpSpPr/>
          <p:nvPr/>
        </p:nvGrpSpPr>
        <p:grpSpPr>
          <a:xfrm>
            <a:off x="1388272" y="2475171"/>
            <a:ext cx="1917025" cy="655500"/>
            <a:chOff x="3553175" y="1226700"/>
            <a:chExt cx="1917025" cy="655500"/>
          </a:xfrm>
        </p:grpSpPr>
        <p:sp>
          <p:nvSpPr>
            <p:cNvPr id="8" name="Google Shape;91;p16">
              <a:extLst>
                <a:ext uri="{FF2B5EF4-FFF2-40B4-BE49-F238E27FC236}">
                  <a16:creationId xmlns:a16="http://schemas.microsoft.com/office/drawing/2014/main" id="{1958F13F-C37D-CD46-A9BD-2E3C02F08F50}"/>
                </a:ext>
              </a:extLst>
            </p:cNvPr>
            <p:cNvSpPr txBox="1"/>
            <p:nvPr/>
          </p:nvSpPr>
          <p:spPr>
            <a:xfrm>
              <a:off x="4156200" y="1226700"/>
              <a:ext cx="13140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u="sng" kern="0" dirty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(NIR - SWIR)</a:t>
              </a:r>
              <a:endParaRPr sz="1400" u="sng" kern="0" dirty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 dirty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(NIR + SWIR)</a:t>
              </a:r>
              <a:endParaRPr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92;p16">
              <a:extLst>
                <a:ext uri="{FF2B5EF4-FFF2-40B4-BE49-F238E27FC236}">
                  <a16:creationId xmlns:a16="http://schemas.microsoft.com/office/drawing/2014/main" id="{81F95E04-38ED-6348-AE01-1B64BA53612F}"/>
                </a:ext>
              </a:extLst>
            </p:cNvPr>
            <p:cNvSpPr txBox="1"/>
            <p:nvPr/>
          </p:nvSpPr>
          <p:spPr>
            <a:xfrm>
              <a:off x="3553175" y="1313877"/>
              <a:ext cx="8220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NBR = </a:t>
              </a:r>
              <a:endParaRPr sz="1400" kern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93;p16">
            <a:extLst>
              <a:ext uri="{FF2B5EF4-FFF2-40B4-BE49-F238E27FC236}">
                <a16:creationId xmlns:a16="http://schemas.microsoft.com/office/drawing/2014/main" id="{7EFDB412-6BAA-6048-BB15-33DF4343CFD9}"/>
              </a:ext>
            </a:extLst>
          </p:cNvPr>
          <p:cNvSpPr txBox="1">
            <a:spLocks/>
          </p:cNvSpPr>
          <p:nvPr/>
        </p:nvSpPr>
        <p:spPr>
          <a:xfrm>
            <a:off x="5061098" y="832295"/>
            <a:ext cx="3834998" cy="163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38761D"/>
                </a:solidFill>
              </a:rPr>
              <a:t>Alternative Method:</a:t>
            </a:r>
            <a:br>
              <a:rPr lang="en-US" dirty="0">
                <a:solidFill>
                  <a:srgbClr val="38761D"/>
                </a:solidFill>
              </a:rPr>
            </a:br>
            <a:r>
              <a:rPr lang="en-US" dirty="0">
                <a:solidFill>
                  <a:srgbClr val="38761D"/>
                </a:solidFill>
              </a:rPr>
              <a:t>Normalized Difference Vegetation Index (NDVI) is a quantitative index of greenness that relates to vegetation health.</a:t>
            </a:r>
          </a:p>
        </p:txBody>
      </p:sp>
      <p:cxnSp>
        <p:nvCxnSpPr>
          <p:cNvPr id="11" name="Google Shape;94;p16">
            <a:extLst>
              <a:ext uri="{FF2B5EF4-FFF2-40B4-BE49-F238E27FC236}">
                <a16:creationId xmlns:a16="http://schemas.microsoft.com/office/drawing/2014/main" id="{AE66EC57-8982-9548-A91E-37A816C0BE4C}"/>
              </a:ext>
            </a:extLst>
          </p:cNvPr>
          <p:cNvCxnSpPr/>
          <p:nvPr/>
        </p:nvCxnSpPr>
        <p:spPr>
          <a:xfrm flipH="1">
            <a:off x="4788046" y="1215232"/>
            <a:ext cx="5700" cy="3462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95;p16">
            <a:extLst>
              <a:ext uri="{FF2B5EF4-FFF2-40B4-BE49-F238E27FC236}">
                <a16:creationId xmlns:a16="http://schemas.microsoft.com/office/drawing/2014/main" id="{E3B02809-4A2C-E840-B43E-45BD3CBE2463}"/>
              </a:ext>
            </a:extLst>
          </p:cNvPr>
          <p:cNvSpPr txBox="1"/>
          <p:nvPr/>
        </p:nvSpPr>
        <p:spPr>
          <a:xfrm>
            <a:off x="97496" y="3136297"/>
            <a:ext cx="4739700" cy="1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Used with Landsat imagery as input for Burned Area Reflectance Classification “</a:t>
            </a:r>
            <a:r>
              <a:rPr lang="en" sz="1400" b="1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BARC</a:t>
            </a: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” maps at 30m resolution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Good accuracy, </a:t>
            </a:r>
            <a:r>
              <a:rPr lang="en-US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but 16-day repeat cycle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Latency issue for NWS - </a:t>
            </a:r>
            <a:r>
              <a:rPr lang="en" sz="1400" b="1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sometimes late or never</a:t>
            </a:r>
            <a:endParaRPr sz="1400" b="1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MODIS 500m product (MCD64A1) only monthly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No VIIRS version of this product (yet?) 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6;p16">
            <a:extLst>
              <a:ext uri="{FF2B5EF4-FFF2-40B4-BE49-F238E27FC236}">
                <a16:creationId xmlns:a16="http://schemas.microsoft.com/office/drawing/2014/main" id="{A02FE858-8938-6143-AC55-43C92488735F}"/>
              </a:ext>
            </a:extLst>
          </p:cNvPr>
          <p:cNvSpPr txBox="1"/>
          <p:nvPr/>
        </p:nvSpPr>
        <p:spPr>
          <a:xfrm>
            <a:off x="4888571" y="3136297"/>
            <a:ext cx="4117800" cy="1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Shows promise for rapid production of preliminary Burn Intensity Delta Greenness Estimation “</a:t>
            </a:r>
            <a:r>
              <a:rPr lang="en" sz="1400" b="1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BRIDGE</a:t>
            </a: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” maps at 375m</a:t>
            </a: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Medium Accuracy, but nearly daily</a:t>
            </a: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Rapidly Available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Fire damages vegetation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-US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NDVI is an </a:t>
            </a:r>
            <a:r>
              <a:rPr lang="en-US" sz="1400" b="1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operational</a:t>
            </a:r>
            <a:r>
              <a:rPr lang="en-US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 JPSS product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4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;p17">
            <a:extLst>
              <a:ext uri="{FF2B5EF4-FFF2-40B4-BE49-F238E27FC236}">
                <a16:creationId xmlns:a16="http://schemas.microsoft.com/office/drawing/2014/main" id="{50EC73DC-4DB9-A446-A3B1-6288FB6CB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3264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C00000"/>
                </a:solidFill>
              </a:rPr>
              <a:t>Observation</a:t>
            </a:r>
            <a:r>
              <a:rPr lang="en" dirty="0"/>
              <a:t>: OLI and VIIRS</a:t>
            </a:r>
            <a:endParaRPr dirty="0"/>
          </a:p>
        </p:txBody>
      </p:sp>
      <p:grpSp>
        <p:nvGrpSpPr>
          <p:cNvPr id="17" name="Google Shape;105;p17">
            <a:extLst>
              <a:ext uri="{FF2B5EF4-FFF2-40B4-BE49-F238E27FC236}">
                <a16:creationId xmlns:a16="http://schemas.microsoft.com/office/drawing/2014/main" id="{3EF9FEC5-166A-2B44-8C07-F297E1EE7238}"/>
              </a:ext>
            </a:extLst>
          </p:cNvPr>
          <p:cNvGrpSpPr/>
          <p:nvPr/>
        </p:nvGrpSpPr>
        <p:grpSpPr>
          <a:xfrm>
            <a:off x="2019171" y="760485"/>
            <a:ext cx="6975973" cy="3817007"/>
            <a:chOff x="1780877" y="1169200"/>
            <a:chExt cx="6975973" cy="3817007"/>
          </a:xfrm>
        </p:grpSpPr>
        <p:sp>
          <p:nvSpPr>
            <p:cNvPr id="18" name="Google Shape;106;p17">
              <a:extLst>
                <a:ext uri="{FF2B5EF4-FFF2-40B4-BE49-F238E27FC236}">
                  <a16:creationId xmlns:a16="http://schemas.microsoft.com/office/drawing/2014/main" id="{9068B769-D4D4-E34A-82BA-A08BFC486D53}"/>
                </a:ext>
              </a:extLst>
            </p:cNvPr>
            <p:cNvSpPr txBox="1"/>
            <p:nvPr/>
          </p:nvSpPr>
          <p:spPr>
            <a:xfrm>
              <a:off x="6948450" y="2447523"/>
              <a:ext cx="1808400" cy="8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Landsat OLI: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185km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07;p17">
              <a:extLst>
                <a:ext uri="{FF2B5EF4-FFF2-40B4-BE49-F238E27FC236}">
                  <a16:creationId xmlns:a16="http://schemas.microsoft.com/office/drawing/2014/main" id="{C21484C2-67D0-AC41-A6E7-D5623746F6BF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877" y="1169200"/>
              <a:ext cx="5125049" cy="3817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10342-62B2-B141-A126-95521DFE325F}"/>
              </a:ext>
            </a:extLst>
          </p:cNvPr>
          <p:cNvGrpSpPr/>
          <p:nvPr/>
        </p:nvGrpSpPr>
        <p:grpSpPr>
          <a:xfrm>
            <a:off x="2019171" y="760485"/>
            <a:ext cx="7069576" cy="3811646"/>
            <a:chOff x="1936201" y="661263"/>
            <a:chExt cx="7069576" cy="3811646"/>
          </a:xfrm>
        </p:grpSpPr>
        <p:sp>
          <p:nvSpPr>
            <p:cNvPr id="15" name="Google Shape;103;p17">
              <a:extLst>
                <a:ext uri="{FF2B5EF4-FFF2-40B4-BE49-F238E27FC236}">
                  <a16:creationId xmlns:a16="http://schemas.microsoft.com/office/drawing/2014/main" id="{0F20DAC5-60E1-494F-9C44-278FD5DC92D5}"/>
                </a:ext>
              </a:extLst>
            </p:cNvPr>
            <p:cNvSpPr txBox="1"/>
            <p:nvPr/>
          </p:nvSpPr>
          <p:spPr>
            <a:xfrm>
              <a:off x="7061253" y="1067439"/>
              <a:ext cx="1944524" cy="8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S-NPP and NOAA-20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VIIRS: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3000km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" name="Google Shape;108;p17">
              <a:extLst>
                <a:ext uri="{FF2B5EF4-FFF2-40B4-BE49-F238E27FC236}">
                  <a16:creationId xmlns:a16="http://schemas.microsoft.com/office/drawing/2014/main" id="{696B33E9-8ACC-9D44-8729-E6ADE06A6E38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201" y="661263"/>
              <a:ext cx="5125049" cy="38116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109;p17">
            <a:extLst>
              <a:ext uri="{FF2B5EF4-FFF2-40B4-BE49-F238E27FC236}">
                <a16:creationId xmlns:a16="http://schemas.microsoft.com/office/drawing/2014/main" id="{C3875F3E-BC3B-F74A-9695-FD5EC59B3B09}"/>
              </a:ext>
            </a:extLst>
          </p:cNvPr>
          <p:cNvSpPr txBox="1"/>
          <p:nvPr/>
        </p:nvSpPr>
        <p:spPr>
          <a:xfrm>
            <a:off x="3451907" y="4697446"/>
            <a:ext cx="2240186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https://realearth.ssec.wisc.edu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BRIDGE Map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98DD9-2B21-5B4E-B8B6-F5E1CC57751F}"/>
              </a:ext>
            </a:extLst>
          </p:cNvPr>
          <p:cNvCxnSpPr>
            <a:cxnSpLocks/>
          </p:cNvCxnSpPr>
          <p:nvPr/>
        </p:nvCxnSpPr>
        <p:spPr>
          <a:xfrm>
            <a:off x="925031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3A0942-F609-3445-8597-8E988AF69986}"/>
              </a:ext>
            </a:extLst>
          </p:cNvPr>
          <p:cNvSpPr txBox="1"/>
          <p:nvPr/>
        </p:nvSpPr>
        <p:spPr>
          <a:xfrm>
            <a:off x="164801" y="1871927"/>
            <a:ext cx="88144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Fire   </a:t>
            </a:r>
            <a:r>
              <a:rPr lang="en-US" dirty="0">
                <a:sym typeface="Wingdings" pitchFamily="2" charset="2"/>
              </a:rPr>
              <a:t>   Burn Scar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Observation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Processing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BRIDGE   </a:t>
            </a:r>
            <a:r>
              <a:rPr lang="en-US" dirty="0">
                <a:sym typeface="Wingdings" pitchFamily="2" charset="2"/>
              </a:rPr>
              <a:t>   GIS Model      Weather Forecast      Warning!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DA2C0-EE3E-9B43-9E66-C4BF17DA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859" y="2296045"/>
            <a:ext cx="1495379" cy="1812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9C8B2-D208-804F-99D9-5AB48D65F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68" y="377310"/>
            <a:ext cx="1393761" cy="122171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32F76665-966A-1E42-961A-DF2C0CE82D1E}"/>
              </a:ext>
            </a:extLst>
          </p:cNvPr>
          <p:cNvSpPr/>
          <p:nvPr/>
        </p:nvSpPr>
        <p:spPr>
          <a:xfrm>
            <a:off x="2863370" y="3385629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B6ACEF-583B-E542-A7FD-3727C4516ABA}"/>
              </a:ext>
            </a:extLst>
          </p:cNvPr>
          <p:cNvSpPr/>
          <p:nvPr/>
        </p:nvSpPr>
        <p:spPr>
          <a:xfrm>
            <a:off x="6096609" y="3385628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076AB-4B79-0842-991B-7C5A64925CA4}"/>
              </a:ext>
            </a:extLst>
          </p:cNvPr>
          <p:cNvCxnSpPr>
            <a:cxnSpLocks/>
          </p:cNvCxnSpPr>
          <p:nvPr/>
        </p:nvCxnSpPr>
        <p:spPr>
          <a:xfrm flipV="1">
            <a:off x="7829218" y="1673461"/>
            <a:ext cx="0" cy="78207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22DF13-1533-194E-ACBD-FCB45B132473}"/>
              </a:ext>
            </a:extLst>
          </p:cNvPr>
          <p:cNvSpPr txBox="1"/>
          <p:nvPr/>
        </p:nvSpPr>
        <p:spPr>
          <a:xfrm>
            <a:off x="3454210" y="926584"/>
            <a:ext cx="2235581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1-day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Repeat Cycle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3000km Swath Width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6BAE2-8A1F-F949-8447-2ABE5857C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8773">
            <a:off x="169661" y="2225489"/>
            <a:ext cx="2886338" cy="1529261"/>
          </a:xfrm>
          <a:prstGeom prst="rect">
            <a:avLst/>
          </a:prstGeom>
          <a:scene3d>
            <a:camera prst="isometricBottomDown">
              <a:rot lat="2400000" lon="18600000" rev="17400000"/>
            </a:camera>
            <a:lightRig rig="threePt" dir="t"/>
          </a:scene3d>
          <a:sp3d z="-44450" extrusionH="63500">
            <a:bevelT w="57150" h="44450"/>
            <a:bevelB w="127000" h="1270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B296A-9C30-9C4E-A558-39368E14A2CB}"/>
              </a:ext>
            </a:extLst>
          </p:cNvPr>
          <p:cNvSpPr txBox="1"/>
          <p:nvPr/>
        </p:nvSpPr>
        <p:spPr>
          <a:xfrm>
            <a:off x="1629774" y="163154"/>
            <a:ext cx="11448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S-NPP and</a:t>
            </a:r>
          </a:p>
          <a:p>
            <a:r>
              <a:rPr lang="en-US" dirty="0"/>
              <a:t>        NOAA-20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007F57E-3B7B-8445-8446-67410D4BF969}"/>
              </a:ext>
            </a:extLst>
          </p:cNvPr>
          <p:cNvGrpSpPr/>
          <p:nvPr/>
        </p:nvGrpSpPr>
        <p:grpSpPr>
          <a:xfrm>
            <a:off x="2337769" y="4235313"/>
            <a:ext cx="340237" cy="712985"/>
            <a:chOff x="2167641" y="4235313"/>
            <a:chExt cx="340237" cy="712985"/>
          </a:xfrm>
        </p:grpSpPr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D6E70E82-29D7-3949-BCE4-B4A9F94D9B38}"/>
                </a:ext>
              </a:extLst>
            </p:cNvPr>
            <p:cNvSpPr/>
            <p:nvPr/>
          </p:nvSpPr>
          <p:spPr>
            <a:xfrm>
              <a:off x="2167641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4" name="Frame 73">
              <a:extLst>
                <a:ext uri="{FF2B5EF4-FFF2-40B4-BE49-F238E27FC236}">
                  <a16:creationId xmlns:a16="http://schemas.microsoft.com/office/drawing/2014/main" id="{048CE8AB-9A9E-8948-9B65-D131087E5DFD}"/>
                </a:ext>
              </a:extLst>
            </p:cNvPr>
            <p:cNvSpPr/>
            <p:nvPr/>
          </p:nvSpPr>
          <p:spPr>
            <a:xfrm>
              <a:off x="2167641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AFAB88-BBE9-5343-8A47-BD16301CC742}"/>
              </a:ext>
            </a:extLst>
          </p:cNvPr>
          <p:cNvGrpSpPr/>
          <p:nvPr/>
        </p:nvGrpSpPr>
        <p:grpSpPr>
          <a:xfrm>
            <a:off x="8342915" y="4235313"/>
            <a:ext cx="340237" cy="712985"/>
            <a:chOff x="8172787" y="4235313"/>
            <a:chExt cx="340237" cy="712985"/>
          </a:xfrm>
        </p:grpSpPr>
        <p:sp>
          <p:nvSpPr>
            <p:cNvPr id="45" name="Frame 44">
              <a:extLst>
                <a:ext uri="{FF2B5EF4-FFF2-40B4-BE49-F238E27FC236}">
                  <a16:creationId xmlns:a16="http://schemas.microsoft.com/office/drawing/2014/main" id="{C8458572-FD5A-AC47-AAAB-2C910379D72C}"/>
                </a:ext>
              </a:extLst>
            </p:cNvPr>
            <p:cNvSpPr/>
            <p:nvPr/>
          </p:nvSpPr>
          <p:spPr>
            <a:xfrm>
              <a:off x="817278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89" name="Frame 88">
              <a:extLst>
                <a:ext uri="{FF2B5EF4-FFF2-40B4-BE49-F238E27FC236}">
                  <a16:creationId xmlns:a16="http://schemas.microsoft.com/office/drawing/2014/main" id="{062DDD9C-3AFA-1C47-8621-55F08DCEAE6C}"/>
                </a:ext>
              </a:extLst>
            </p:cNvPr>
            <p:cNvSpPr/>
            <p:nvPr/>
          </p:nvSpPr>
          <p:spPr>
            <a:xfrm>
              <a:off x="8172787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E3D3F11-E73F-7D43-B3B5-E222E3E77484}"/>
              </a:ext>
            </a:extLst>
          </p:cNvPr>
          <p:cNvGrpSpPr/>
          <p:nvPr/>
        </p:nvGrpSpPr>
        <p:grpSpPr>
          <a:xfrm>
            <a:off x="5301844" y="4235313"/>
            <a:ext cx="374904" cy="712985"/>
            <a:chOff x="5131716" y="4235313"/>
            <a:chExt cx="374904" cy="71298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8E0FAC4-109C-304F-AEED-CCA2AF330029}"/>
                </a:ext>
              </a:extLst>
            </p:cNvPr>
            <p:cNvGrpSpPr/>
            <p:nvPr/>
          </p:nvGrpSpPr>
          <p:grpSpPr>
            <a:xfrm>
              <a:off x="5131716" y="4629322"/>
              <a:ext cx="374904" cy="318976"/>
              <a:chOff x="5129947" y="4624285"/>
              <a:chExt cx="374904" cy="318976"/>
            </a:xfrm>
          </p:grpSpPr>
          <p:sp>
            <p:nvSpPr>
              <p:cNvPr id="35" name="Frame 34">
                <a:extLst>
                  <a:ext uri="{FF2B5EF4-FFF2-40B4-BE49-F238E27FC236}">
                    <a16:creationId xmlns:a16="http://schemas.microsoft.com/office/drawing/2014/main" id="{9DA6A373-4396-8F46-A94F-F0196F17F09A}"/>
                  </a:ext>
                </a:extLst>
              </p:cNvPr>
              <p:cNvSpPr/>
              <p:nvPr/>
            </p:nvSpPr>
            <p:spPr>
              <a:xfrm>
                <a:off x="5157920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B09A1BB-7A55-C04B-A9D0-0D9F2B6EB142}"/>
                  </a:ext>
                </a:extLst>
              </p:cNvPr>
              <p:cNvSpPr txBox="1"/>
              <p:nvPr/>
            </p:nvSpPr>
            <p:spPr>
              <a:xfrm>
                <a:off x="5129947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13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22B00E4-C423-7A44-B6C6-12871ECC7F62}"/>
                </a:ext>
              </a:extLst>
            </p:cNvPr>
            <p:cNvGrpSpPr/>
            <p:nvPr/>
          </p:nvGrpSpPr>
          <p:grpSpPr>
            <a:xfrm>
              <a:off x="5131716" y="4235313"/>
              <a:ext cx="374904" cy="318976"/>
              <a:chOff x="5129947" y="4624285"/>
              <a:chExt cx="374904" cy="318976"/>
            </a:xfrm>
          </p:grpSpPr>
          <p:sp>
            <p:nvSpPr>
              <p:cNvPr id="99" name="Frame 98">
                <a:extLst>
                  <a:ext uri="{FF2B5EF4-FFF2-40B4-BE49-F238E27FC236}">
                    <a16:creationId xmlns:a16="http://schemas.microsoft.com/office/drawing/2014/main" id="{92502D1D-F834-4342-A09C-1FC30418527F}"/>
                  </a:ext>
                </a:extLst>
              </p:cNvPr>
              <p:cNvSpPr/>
              <p:nvPr/>
            </p:nvSpPr>
            <p:spPr>
              <a:xfrm>
                <a:off x="5157920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6A58D4-C81F-A542-BA64-714A90E4BA30}"/>
                  </a:ext>
                </a:extLst>
              </p:cNvPr>
              <p:cNvSpPr txBox="1"/>
              <p:nvPr/>
            </p:nvSpPr>
            <p:spPr>
              <a:xfrm>
                <a:off x="5129947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13</a:t>
                </a: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7A7A0-0065-6943-A68B-DFA4F7DA46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8" y="-15246"/>
            <a:ext cx="1745373" cy="118514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29F591F-D277-764D-972A-C8F62E0C2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86" y="349365"/>
            <a:ext cx="1745373" cy="11851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14FB92-7233-344A-9DA7-3DEA7148A686}"/>
              </a:ext>
            </a:extLst>
          </p:cNvPr>
          <p:cNvGrpSpPr/>
          <p:nvPr/>
        </p:nvGrpSpPr>
        <p:grpSpPr>
          <a:xfrm>
            <a:off x="1587988" y="4235313"/>
            <a:ext cx="346673" cy="712985"/>
            <a:chOff x="1417860" y="4235313"/>
            <a:chExt cx="346673" cy="712985"/>
          </a:xfrm>
        </p:grpSpPr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902F2E7F-761B-264D-9A8D-B911CD7F2D10}"/>
                </a:ext>
              </a:extLst>
            </p:cNvPr>
            <p:cNvSpPr/>
            <p:nvPr/>
          </p:nvSpPr>
          <p:spPr>
            <a:xfrm>
              <a:off x="1417860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2" name="Frame 71">
              <a:extLst>
                <a:ext uri="{FF2B5EF4-FFF2-40B4-BE49-F238E27FC236}">
                  <a16:creationId xmlns:a16="http://schemas.microsoft.com/office/drawing/2014/main" id="{9ECF3B42-AA83-6846-9695-B66A1F77C444}"/>
                </a:ext>
              </a:extLst>
            </p:cNvPr>
            <p:cNvSpPr/>
            <p:nvPr/>
          </p:nvSpPr>
          <p:spPr>
            <a:xfrm>
              <a:off x="142139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03D167C-2279-2845-B6E9-30CF423361B0}"/>
                </a:ext>
              </a:extLst>
            </p:cNvPr>
            <p:cNvSpPr/>
            <p:nvPr/>
          </p:nvSpPr>
          <p:spPr>
            <a:xfrm>
              <a:off x="1426205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D0C10B-EC2C-8841-A86D-F01FDE4D299D}"/>
              </a:ext>
            </a:extLst>
          </p:cNvPr>
          <p:cNvGrpSpPr/>
          <p:nvPr/>
        </p:nvGrpSpPr>
        <p:grpSpPr>
          <a:xfrm>
            <a:off x="1966661" y="4235313"/>
            <a:ext cx="340237" cy="712985"/>
            <a:chOff x="1796533" y="4235313"/>
            <a:chExt cx="340237" cy="712985"/>
          </a:xfrm>
        </p:grpSpPr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B4F050B1-B995-6E41-AB54-C9DC37E17DC7}"/>
                </a:ext>
              </a:extLst>
            </p:cNvPr>
            <p:cNvSpPr/>
            <p:nvPr/>
          </p:nvSpPr>
          <p:spPr>
            <a:xfrm>
              <a:off x="179653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3" name="Frame 72">
              <a:extLst>
                <a:ext uri="{FF2B5EF4-FFF2-40B4-BE49-F238E27FC236}">
                  <a16:creationId xmlns:a16="http://schemas.microsoft.com/office/drawing/2014/main" id="{B67611AA-94CA-C243-8D11-0D4A28A464CA}"/>
                </a:ext>
              </a:extLst>
            </p:cNvPr>
            <p:cNvSpPr/>
            <p:nvPr/>
          </p:nvSpPr>
          <p:spPr>
            <a:xfrm>
              <a:off x="179653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1915620-0490-F043-B78F-A981D9C466E6}"/>
                </a:ext>
              </a:extLst>
            </p:cNvPr>
            <p:cNvSpPr/>
            <p:nvPr/>
          </p:nvSpPr>
          <p:spPr>
            <a:xfrm>
              <a:off x="1797487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AE8B092-388C-2D49-85E3-D5AE14342807}"/>
              </a:ext>
            </a:extLst>
          </p:cNvPr>
          <p:cNvGrpSpPr/>
          <p:nvPr/>
        </p:nvGrpSpPr>
        <p:grpSpPr>
          <a:xfrm>
            <a:off x="3461236" y="4235313"/>
            <a:ext cx="340237" cy="712985"/>
            <a:chOff x="3291108" y="4235313"/>
            <a:chExt cx="340237" cy="712985"/>
          </a:xfrm>
        </p:grpSpPr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89E6F413-CBF4-1445-B62A-D1AD0F819500}"/>
                </a:ext>
              </a:extLst>
            </p:cNvPr>
            <p:cNvSpPr/>
            <p:nvPr/>
          </p:nvSpPr>
          <p:spPr>
            <a:xfrm>
              <a:off x="329110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7" name="Frame 76">
              <a:extLst>
                <a:ext uri="{FF2B5EF4-FFF2-40B4-BE49-F238E27FC236}">
                  <a16:creationId xmlns:a16="http://schemas.microsoft.com/office/drawing/2014/main" id="{59C24BE9-2897-3547-9D48-0DEA767A98E1}"/>
                </a:ext>
              </a:extLst>
            </p:cNvPr>
            <p:cNvSpPr/>
            <p:nvPr/>
          </p:nvSpPr>
          <p:spPr>
            <a:xfrm>
              <a:off x="329110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012F501-8C4E-DF4E-933F-6A4C006CFB44}"/>
                </a:ext>
              </a:extLst>
            </p:cNvPr>
            <p:cNvSpPr/>
            <p:nvPr/>
          </p:nvSpPr>
          <p:spPr>
            <a:xfrm>
              <a:off x="3292062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8DD0B0D-1116-C046-A4CA-A1258CF7B0A7}"/>
              </a:ext>
            </a:extLst>
          </p:cNvPr>
          <p:cNvGrpSpPr/>
          <p:nvPr/>
        </p:nvGrpSpPr>
        <p:grpSpPr>
          <a:xfrm>
            <a:off x="3835702" y="4235313"/>
            <a:ext cx="340237" cy="712985"/>
            <a:chOff x="3665574" y="4235313"/>
            <a:chExt cx="340237" cy="712985"/>
          </a:xfrm>
        </p:grpSpPr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AF0A19F0-B578-D746-B681-41C22A6014FF}"/>
                </a:ext>
              </a:extLst>
            </p:cNvPr>
            <p:cNvSpPr/>
            <p:nvPr/>
          </p:nvSpPr>
          <p:spPr>
            <a:xfrm>
              <a:off x="3665574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78" name="Frame 77">
              <a:extLst>
                <a:ext uri="{FF2B5EF4-FFF2-40B4-BE49-F238E27FC236}">
                  <a16:creationId xmlns:a16="http://schemas.microsoft.com/office/drawing/2014/main" id="{272F1288-DE8F-1E4A-A3EB-CA778A69A0F5}"/>
                </a:ext>
              </a:extLst>
            </p:cNvPr>
            <p:cNvSpPr/>
            <p:nvPr/>
          </p:nvSpPr>
          <p:spPr>
            <a:xfrm>
              <a:off x="3665574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631C051-453F-D44D-8E98-E1B6408648D3}"/>
                </a:ext>
              </a:extLst>
            </p:cNvPr>
            <p:cNvSpPr/>
            <p:nvPr/>
          </p:nvSpPr>
          <p:spPr>
            <a:xfrm>
              <a:off x="3666528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9D18A08-C3F3-BD4C-BA52-04B477F9DF0B}"/>
              </a:ext>
            </a:extLst>
          </p:cNvPr>
          <p:cNvGrpSpPr/>
          <p:nvPr/>
        </p:nvGrpSpPr>
        <p:grpSpPr>
          <a:xfrm>
            <a:off x="4185346" y="4235313"/>
            <a:ext cx="374904" cy="712985"/>
            <a:chOff x="4015218" y="4235313"/>
            <a:chExt cx="374904" cy="71298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F5505A7-D59F-184F-9EB1-EB90D8D63DEA}"/>
                </a:ext>
              </a:extLst>
            </p:cNvPr>
            <p:cNvGrpSpPr/>
            <p:nvPr/>
          </p:nvGrpSpPr>
          <p:grpSpPr>
            <a:xfrm>
              <a:off x="4015218" y="4629322"/>
              <a:ext cx="374904" cy="318976"/>
              <a:chOff x="4013449" y="4624285"/>
              <a:chExt cx="374904" cy="318976"/>
            </a:xfrm>
          </p:grpSpPr>
          <p:sp>
            <p:nvSpPr>
              <p:cNvPr id="32" name="Frame 31">
                <a:extLst>
                  <a:ext uri="{FF2B5EF4-FFF2-40B4-BE49-F238E27FC236}">
                    <a16:creationId xmlns:a16="http://schemas.microsoft.com/office/drawing/2014/main" id="{A578904A-64ED-3948-BCBA-65DB2BB2E86A}"/>
                  </a:ext>
                </a:extLst>
              </p:cNvPr>
              <p:cNvSpPr/>
              <p:nvPr/>
            </p:nvSpPr>
            <p:spPr>
              <a:xfrm>
                <a:off x="403590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1DA2C1-BA35-F24A-A79C-068C296D2237}"/>
                  </a:ext>
                </a:extLst>
              </p:cNvPr>
              <p:cNvSpPr txBox="1"/>
              <p:nvPr/>
            </p:nvSpPr>
            <p:spPr>
              <a:xfrm>
                <a:off x="4013449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E3688AE-46EB-D04F-8ADA-88624A77F57B}"/>
                </a:ext>
              </a:extLst>
            </p:cNvPr>
            <p:cNvGrpSpPr/>
            <p:nvPr/>
          </p:nvGrpSpPr>
          <p:grpSpPr>
            <a:xfrm>
              <a:off x="4015218" y="4235313"/>
              <a:ext cx="374904" cy="318976"/>
              <a:chOff x="4013449" y="4624285"/>
              <a:chExt cx="374904" cy="318976"/>
            </a:xfrm>
          </p:grpSpPr>
          <p:sp>
            <p:nvSpPr>
              <p:cNvPr id="108" name="Frame 107">
                <a:extLst>
                  <a:ext uri="{FF2B5EF4-FFF2-40B4-BE49-F238E27FC236}">
                    <a16:creationId xmlns:a16="http://schemas.microsoft.com/office/drawing/2014/main" id="{7D86A402-A78B-AC4E-ADAE-4B0FD30DCCF8}"/>
                  </a:ext>
                </a:extLst>
              </p:cNvPr>
              <p:cNvSpPr/>
              <p:nvPr/>
            </p:nvSpPr>
            <p:spPr>
              <a:xfrm>
                <a:off x="403590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7A089B9-3241-F246-9474-0389C410A282}"/>
                  </a:ext>
                </a:extLst>
              </p:cNvPr>
              <p:cNvSpPr txBox="1"/>
              <p:nvPr/>
            </p:nvSpPr>
            <p:spPr>
              <a:xfrm>
                <a:off x="4013449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</a:t>
                </a:r>
              </a:p>
            </p:txBody>
          </p:sp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9D730DF-BAF3-954A-9413-5196D5077344}"/>
                </a:ext>
              </a:extLst>
            </p:cNvPr>
            <p:cNvSpPr/>
            <p:nvPr/>
          </p:nvSpPr>
          <p:spPr>
            <a:xfrm>
              <a:off x="4033506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4F10A25-796A-8740-9FD9-3FB4BF2703F4}"/>
              </a:ext>
            </a:extLst>
          </p:cNvPr>
          <p:cNvGrpSpPr/>
          <p:nvPr/>
        </p:nvGrpSpPr>
        <p:grpSpPr>
          <a:xfrm>
            <a:off x="5686697" y="4235313"/>
            <a:ext cx="374904" cy="712985"/>
            <a:chOff x="5516569" y="4235313"/>
            <a:chExt cx="374904" cy="71298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163608-8BE3-3D40-992B-E979653C6CB5}"/>
                </a:ext>
              </a:extLst>
            </p:cNvPr>
            <p:cNvGrpSpPr/>
            <p:nvPr/>
          </p:nvGrpSpPr>
          <p:grpSpPr>
            <a:xfrm>
              <a:off x="5516569" y="4629322"/>
              <a:ext cx="374904" cy="318976"/>
              <a:chOff x="5514800" y="4624285"/>
              <a:chExt cx="374904" cy="318976"/>
            </a:xfrm>
          </p:grpSpPr>
          <p:sp>
            <p:nvSpPr>
              <p:cNvPr id="36" name="Frame 35">
                <a:extLst>
                  <a:ext uri="{FF2B5EF4-FFF2-40B4-BE49-F238E27FC236}">
                    <a16:creationId xmlns:a16="http://schemas.microsoft.com/office/drawing/2014/main" id="{68EA82ED-CD79-A34F-A380-2682EBA454F7}"/>
                  </a:ext>
                </a:extLst>
              </p:cNvPr>
              <p:cNvSpPr/>
              <p:nvPr/>
            </p:nvSpPr>
            <p:spPr>
              <a:xfrm>
                <a:off x="5531926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B56FE12-0BF7-244F-99CF-523F5DF68493}"/>
                  </a:ext>
                </a:extLst>
              </p:cNvPr>
              <p:cNvSpPr txBox="1"/>
              <p:nvPr/>
            </p:nvSpPr>
            <p:spPr>
              <a:xfrm>
                <a:off x="5514800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14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236D8B3-A945-1E45-B8FB-8A929550507F}"/>
                </a:ext>
              </a:extLst>
            </p:cNvPr>
            <p:cNvGrpSpPr/>
            <p:nvPr/>
          </p:nvGrpSpPr>
          <p:grpSpPr>
            <a:xfrm>
              <a:off x="5516569" y="4235313"/>
              <a:ext cx="374904" cy="318976"/>
              <a:chOff x="5514800" y="4624285"/>
              <a:chExt cx="374904" cy="318976"/>
            </a:xfrm>
          </p:grpSpPr>
          <p:sp>
            <p:nvSpPr>
              <p:cNvPr id="93" name="Frame 92">
                <a:extLst>
                  <a:ext uri="{FF2B5EF4-FFF2-40B4-BE49-F238E27FC236}">
                    <a16:creationId xmlns:a16="http://schemas.microsoft.com/office/drawing/2014/main" id="{0DA68EB6-BD7D-3A4A-9C27-3E815749C11D}"/>
                  </a:ext>
                </a:extLst>
              </p:cNvPr>
              <p:cNvSpPr/>
              <p:nvPr/>
            </p:nvSpPr>
            <p:spPr>
              <a:xfrm>
                <a:off x="5531926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413DE22-7C67-BE40-99AF-72C06699AC71}"/>
                  </a:ext>
                </a:extLst>
              </p:cNvPr>
              <p:cNvSpPr txBox="1"/>
              <p:nvPr/>
            </p:nvSpPr>
            <p:spPr>
              <a:xfrm>
                <a:off x="5514800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14</a:t>
                </a: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2058560-D1AF-364E-B51A-B1E72EAF5429}"/>
                </a:ext>
              </a:extLst>
            </p:cNvPr>
            <p:cNvSpPr/>
            <p:nvPr/>
          </p:nvSpPr>
          <p:spPr>
            <a:xfrm>
              <a:off x="5534857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4E0B75C-D151-7447-A021-6FAE0C9750BF}"/>
              </a:ext>
            </a:extLst>
          </p:cNvPr>
          <p:cNvGrpSpPr/>
          <p:nvPr/>
        </p:nvGrpSpPr>
        <p:grpSpPr>
          <a:xfrm>
            <a:off x="6054881" y="4235313"/>
            <a:ext cx="374222" cy="712985"/>
            <a:chOff x="5884753" y="4235313"/>
            <a:chExt cx="374222" cy="71298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6CF67BD-FF32-7042-8E56-3DC2D9E984E7}"/>
                </a:ext>
              </a:extLst>
            </p:cNvPr>
            <p:cNvGrpSpPr/>
            <p:nvPr/>
          </p:nvGrpSpPr>
          <p:grpSpPr>
            <a:xfrm>
              <a:off x="5884753" y="4629322"/>
              <a:ext cx="374222" cy="318976"/>
              <a:chOff x="5882023" y="4624285"/>
              <a:chExt cx="374222" cy="318976"/>
            </a:xfrm>
          </p:grpSpPr>
          <p:sp>
            <p:nvSpPr>
              <p:cNvPr id="37" name="Frame 36">
                <a:extLst>
                  <a:ext uri="{FF2B5EF4-FFF2-40B4-BE49-F238E27FC236}">
                    <a16:creationId xmlns:a16="http://schemas.microsoft.com/office/drawing/2014/main" id="{AF5C1183-F3B6-084D-A2CB-70C7D35DBDA1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52D205-4EE1-BE4D-AE73-82F9FE72C21D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15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2CC4594-0310-0C42-A408-478FC47DA445}"/>
                </a:ext>
              </a:extLst>
            </p:cNvPr>
            <p:cNvGrpSpPr/>
            <p:nvPr/>
          </p:nvGrpSpPr>
          <p:grpSpPr>
            <a:xfrm>
              <a:off x="5884753" y="4235313"/>
              <a:ext cx="374222" cy="318976"/>
              <a:chOff x="5882023" y="4624285"/>
              <a:chExt cx="374222" cy="318976"/>
            </a:xfrm>
          </p:grpSpPr>
          <p:sp>
            <p:nvSpPr>
              <p:cNvPr id="96" name="Frame 95">
                <a:extLst>
                  <a:ext uri="{FF2B5EF4-FFF2-40B4-BE49-F238E27FC236}">
                    <a16:creationId xmlns:a16="http://schemas.microsoft.com/office/drawing/2014/main" id="{68A6DF59-169F-464E-88E1-E6D54FA49215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F54235A-A98D-1A43-8C71-DEFDEE07BA26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15</a:t>
                </a: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C0C6FA-FDAC-164A-953D-B1CEFE73FCD6}"/>
                </a:ext>
              </a:extLst>
            </p:cNvPr>
            <p:cNvSpPr/>
            <p:nvPr/>
          </p:nvSpPr>
          <p:spPr>
            <a:xfrm>
              <a:off x="5902700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B856F4-70BF-854A-A781-28DBC6CBD152}"/>
              </a:ext>
            </a:extLst>
          </p:cNvPr>
          <p:cNvGrpSpPr/>
          <p:nvPr/>
        </p:nvGrpSpPr>
        <p:grpSpPr>
          <a:xfrm>
            <a:off x="841745" y="4235313"/>
            <a:ext cx="340237" cy="712985"/>
            <a:chOff x="671617" y="4235313"/>
            <a:chExt cx="340237" cy="712985"/>
          </a:xfrm>
        </p:grpSpPr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BD9BD5AE-8E5A-F34F-B749-467BDD9117B5}"/>
                </a:ext>
              </a:extLst>
            </p:cNvPr>
            <p:cNvSpPr/>
            <p:nvPr/>
          </p:nvSpPr>
          <p:spPr>
            <a:xfrm>
              <a:off x="67161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FC43EE-64FC-344A-98ED-7269D489CBDE}"/>
                </a:ext>
              </a:extLst>
            </p:cNvPr>
            <p:cNvGrpSpPr/>
            <p:nvPr/>
          </p:nvGrpSpPr>
          <p:grpSpPr>
            <a:xfrm>
              <a:off x="671617" y="4235313"/>
              <a:ext cx="340237" cy="712985"/>
              <a:chOff x="673386" y="4235313"/>
              <a:chExt cx="340237" cy="712985"/>
            </a:xfrm>
          </p:grpSpPr>
          <p:sp>
            <p:nvSpPr>
              <p:cNvPr id="70" name="Frame 69">
                <a:extLst>
                  <a:ext uri="{FF2B5EF4-FFF2-40B4-BE49-F238E27FC236}">
                    <a16:creationId xmlns:a16="http://schemas.microsoft.com/office/drawing/2014/main" id="{4231B4AD-6441-5642-AD62-73AD9466C95E}"/>
                  </a:ext>
                </a:extLst>
              </p:cNvPr>
              <p:cNvSpPr/>
              <p:nvPr/>
            </p:nvSpPr>
            <p:spPr>
              <a:xfrm>
                <a:off x="673386" y="4235313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52C10D-33B6-FE41-81CB-9BA0D9A4C587}"/>
                  </a:ext>
                </a:extLst>
              </p:cNvPr>
              <p:cNvSpPr/>
              <p:nvPr/>
            </p:nvSpPr>
            <p:spPr>
              <a:xfrm>
                <a:off x="675104" y="4629322"/>
                <a:ext cx="338328" cy="3189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E37E246-A9AB-2349-AD6C-CA23511E0835}"/>
              </a:ext>
            </a:extLst>
          </p:cNvPr>
          <p:cNvGrpSpPr/>
          <p:nvPr/>
        </p:nvGrpSpPr>
        <p:grpSpPr>
          <a:xfrm>
            <a:off x="2711416" y="4235313"/>
            <a:ext cx="340237" cy="712985"/>
            <a:chOff x="2541288" y="4235313"/>
            <a:chExt cx="340237" cy="712985"/>
          </a:xfrm>
        </p:grpSpPr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5B5C9B6F-382F-B940-BDE4-8E89E94D725F}"/>
                </a:ext>
              </a:extLst>
            </p:cNvPr>
            <p:cNvSpPr/>
            <p:nvPr/>
          </p:nvSpPr>
          <p:spPr>
            <a:xfrm>
              <a:off x="254128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5" name="Frame 74">
              <a:extLst>
                <a:ext uri="{FF2B5EF4-FFF2-40B4-BE49-F238E27FC236}">
                  <a16:creationId xmlns:a16="http://schemas.microsoft.com/office/drawing/2014/main" id="{990BC9CE-FED0-4042-86BD-BBD00B77CD9D}"/>
                </a:ext>
              </a:extLst>
            </p:cNvPr>
            <p:cNvSpPr/>
            <p:nvPr/>
          </p:nvSpPr>
          <p:spPr>
            <a:xfrm>
              <a:off x="254128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7EF2E39-4780-9544-AF9F-EAD92F524E32}"/>
                </a:ext>
              </a:extLst>
            </p:cNvPr>
            <p:cNvSpPr/>
            <p:nvPr/>
          </p:nvSpPr>
          <p:spPr>
            <a:xfrm>
              <a:off x="2542242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CFFA95F-DA1B-B34B-A3D3-5878FB5944BA}"/>
              </a:ext>
            </a:extLst>
          </p:cNvPr>
          <p:cNvGrpSpPr/>
          <p:nvPr/>
        </p:nvGrpSpPr>
        <p:grpSpPr>
          <a:xfrm>
            <a:off x="3085781" y="4235313"/>
            <a:ext cx="340237" cy="712985"/>
            <a:chOff x="2915653" y="4235313"/>
            <a:chExt cx="340237" cy="712985"/>
          </a:xfrm>
        </p:grpSpPr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DFF04D34-E0D2-C14F-819B-EF0CD74CA02F}"/>
                </a:ext>
              </a:extLst>
            </p:cNvPr>
            <p:cNvSpPr/>
            <p:nvPr/>
          </p:nvSpPr>
          <p:spPr>
            <a:xfrm>
              <a:off x="291565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6" name="Frame 75">
              <a:extLst>
                <a:ext uri="{FF2B5EF4-FFF2-40B4-BE49-F238E27FC236}">
                  <a16:creationId xmlns:a16="http://schemas.microsoft.com/office/drawing/2014/main" id="{F12EB6E2-FF28-644D-A86D-D2FB581E22A3}"/>
                </a:ext>
              </a:extLst>
            </p:cNvPr>
            <p:cNvSpPr/>
            <p:nvPr/>
          </p:nvSpPr>
          <p:spPr>
            <a:xfrm>
              <a:off x="291565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0813C47-F05A-1548-9757-CA05EEF40BD2}"/>
                </a:ext>
              </a:extLst>
            </p:cNvPr>
            <p:cNvSpPr/>
            <p:nvPr/>
          </p:nvSpPr>
          <p:spPr>
            <a:xfrm>
              <a:off x="2916607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7B02660-D228-3F48-9790-895ECDBA48A7}"/>
              </a:ext>
            </a:extLst>
          </p:cNvPr>
          <p:cNvGrpSpPr/>
          <p:nvPr/>
        </p:nvGrpSpPr>
        <p:grpSpPr>
          <a:xfrm>
            <a:off x="4568889" y="4235313"/>
            <a:ext cx="374904" cy="712985"/>
            <a:chOff x="4398761" y="4235313"/>
            <a:chExt cx="374904" cy="71298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280987-25CD-4340-A97E-59A4B58CAC32}"/>
                </a:ext>
              </a:extLst>
            </p:cNvPr>
            <p:cNvGrpSpPr/>
            <p:nvPr/>
          </p:nvGrpSpPr>
          <p:grpSpPr>
            <a:xfrm>
              <a:off x="4398761" y="4629322"/>
              <a:ext cx="374904" cy="318976"/>
              <a:chOff x="4396992" y="4624285"/>
              <a:chExt cx="374904" cy="318976"/>
            </a:xfrm>
          </p:grpSpPr>
          <p:sp>
            <p:nvSpPr>
              <p:cNvPr id="33" name="Frame 32">
                <a:extLst>
                  <a:ext uri="{FF2B5EF4-FFF2-40B4-BE49-F238E27FC236}">
                    <a16:creationId xmlns:a16="http://schemas.microsoft.com/office/drawing/2014/main" id="{9361CC41-215F-BD49-A174-8C25C91F8BC4}"/>
                  </a:ext>
                </a:extLst>
              </p:cNvPr>
              <p:cNvSpPr/>
              <p:nvPr/>
            </p:nvSpPr>
            <p:spPr>
              <a:xfrm>
                <a:off x="4409908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1442683-516C-6447-98D3-E6EEABFEEE24}"/>
                  </a:ext>
                </a:extLst>
              </p:cNvPr>
              <p:cNvSpPr txBox="1"/>
              <p:nvPr/>
            </p:nvSpPr>
            <p:spPr>
              <a:xfrm>
                <a:off x="4396992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11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297A2F7-E78B-1143-8B69-13C158205EC1}"/>
                </a:ext>
              </a:extLst>
            </p:cNvPr>
            <p:cNvGrpSpPr/>
            <p:nvPr/>
          </p:nvGrpSpPr>
          <p:grpSpPr>
            <a:xfrm>
              <a:off x="4398761" y="4235313"/>
              <a:ext cx="374904" cy="318976"/>
              <a:chOff x="4396992" y="4624285"/>
              <a:chExt cx="374904" cy="318976"/>
            </a:xfrm>
          </p:grpSpPr>
          <p:sp>
            <p:nvSpPr>
              <p:cNvPr id="105" name="Frame 104">
                <a:extLst>
                  <a:ext uri="{FF2B5EF4-FFF2-40B4-BE49-F238E27FC236}">
                    <a16:creationId xmlns:a16="http://schemas.microsoft.com/office/drawing/2014/main" id="{861E7507-D2EC-0B47-A397-17A2457AA8DF}"/>
                  </a:ext>
                </a:extLst>
              </p:cNvPr>
              <p:cNvSpPr/>
              <p:nvPr/>
            </p:nvSpPr>
            <p:spPr>
              <a:xfrm>
                <a:off x="4409908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B624937-04C3-1D4B-8270-C5E4D5EC00C3}"/>
                  </a:ext>
                </a:extLst>
              </p:cNvPr>
              <p:cNvSpPr txBox="1"/>
              <p:nvPr/>
            </p:nvSpPr>
            <p:spPr>
              <a:xfrm>
                <a:off x="4396992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11</a:t>
                </a:r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59BCA7A-9254-9945-A03C-F9053A45F3DC}"/>
                </a:ext>
              </a:extLst>
            </p:cNvPr>
            <p:cNvSpPr/>
            <p:nvPr/>
          </p:nvSpPr>
          <p:spPr>
            <a:xfrm>
              <a:off x="4417049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F0047FF-C9EA-7744-934A-D5AC799432E3}"/>
              </a:ext>
            </a:extLst>
          </p:cNvPr>
          <p:cNvGrpSpPr/>
          <p:nvPr/>
        </p:nvGrpSpPr>
        <p:grpSpPr>
          <a:xfrm>
            <a:off x="4940968" y="4235313"/>
            <a:ext cx="374904" cy="712985"/>
            <a:chOff x="4770840" y="4235313"/>
            <a:chExt cx="374904" cy="71298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5565042-28A9-D546-BE65-DB3C9782FA8A}"/>
                </a:ext>
              </a:extLst>
            </p:cNvPr>
            <p:cNvGrpSpPr/>
            <p:nvPr/>
          </p:nvGrpSpPr>
          <p:grpSpPr>
            <a:xfrm>
              <a:off x="4770840" y="4629322"/>
              <a:ext cx="374904" cy="318976"/>
              <a:chOff x="4769071" y="4624285"/>
              <a:chExt cx="374904" cy="318976"/>
            </a:xfrm>
          </p:grpSpPr>
          <p:sp>
            <p:nvSpPr>
              <p:cNvPr id="34" name="Frame 33">
                <a:extLst>
                  <a:ext uri="{FF2B5EF4-FFF2-40B4-BE49-F238E27FC236}">
                    <a16:creationId xmlns:a16="http://schemas.microsoft.com/office/drawing/2014/main" id="{004379A9-39AA-6647-841A-F2CCC152E6B5}"/>
                  </a:ext>
                </a:extLst>
              </p:cNvPr>
              <p:cNvSpPr/>
              <p:nvPr/>
            </p:nvSpPr>
            <p:spPr>
              <a:xfrm>
                <a:off x="4783914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1E2CF2-38FE-6347-974C-EFBDC9183FDB}"/>
                  </a:ext>
                </a:extLst>
              </p:cNvPr>
              <p:cNvSpPr txBox="1"/>
              <p:nvPr/>
            </p:nvSpPr>
            <p:spPr>
              <a:xfrm>
                <a:off x="4769071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12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11F5B7F-0A24-6742-AB59-D52CDC7BECD2}"/>
                </a:ext>
              </a:extLst>
            </p:cNvPr>
            <p:cNvGrpSpPr/>
            <p:nvPr/>
          </p:nvGrpSpPr>
          <p:grpSpPr>
            <a:xfrm>
              <a:off x="4770840" y="4235313"/>
              <a:ext cx="374904" cy="318976"/>
              <a:chOff x="4769071" y="4624285"/>
              <a:chExt cx="374904" cy="318976"/>
            </a:xfrm>
          </p:grpSpPr>
          <p:sp>
            <p:nvSpPr>
              <p:cNvPr id="102" name="Frame 101">
                <a:extLst>
                  <a:ext uri="{FF2B5EF4-FFF2-40B4-BE49-F238E27FC236}">
                    <a16:creationId xmlns:a16="http://schemas.microsoft.com/office/drawing/2014/main" id="{455E6A37-EE40-EA42-A98F-EF52A0FB9278}"/>
                  </a:ext>
                </a:extLst>
              </p:cNvPr>
              <p:cNvSpPr/>
              <p:nvPr/>
            </p:nvSpPr>
            <p:spPr>
              <a:xfrm>
                <a:off x="4783914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3A3739A-6B07-D64F-BDB9-0043546F1228}"/>
                  </a:ext>
                </a:extLst>
              </p:cNvPr>
              <p:cNvSpPr txBox="1"/>
              <p:nvPr/>
            </p:nvSpPr>
            <p:spPr>
              <a:xfrm>
                <a:off x="4769071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12</a:t>
                </a: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5162EE9-D815-0A4C-B2D5-81206AAF58E7}"/>
                </a:ext>
              </a:extLst>
            </p:cNvPr>
            <p:cNvSpPr/>
            <p:nvPr/>
          </p:nvSpPr>
          <p:spPr>
            <a:xfrm>
              <a:off x="4789128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6DC9883-B27D-EC43-B2E2-3A88E9D0825E}"/>
              </a:ext>
            </a:extLst>
          </p:cNvPr>
          <p:cNvGrpSpPr/>
          <p:nvPr/>
        </p:nvGrpSpPr>
        <p:grpSpPr>
          <a:xfrm>
            <a:off x="293476" y="3931119"/>
            <a:ext cx="671979" cy="1017179"/>
            <a:chOff x="123348" y="3931119"/>
            <a:chExt cx="671979" cy="1017179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603886-A5F7-7143-A4D6-57BB7BC95C2D}"/>
                </a:ext>
              </a:extLst>
            </p:cNvPr>
            <p:cNvSpPr txBox="1"/>
            <p:nvPr/>
          </p:nvSpPr>
          <p:spPr>
            <a:xfrm>
              <a:off x="123348" y="3931119"/>
              <a:ext cx="6719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Aug 07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1C036A-C16D-6742-A66B-42503AC44F18}"/>
                </a:ext>
              </a:extLst>
            </p:cNvPr>
            <p:cNvGrpSpPr/>
            <p:nvPr/>
          </p:nvGrpSpPr>
          <p:grpSpPr>
            <a:xfrm>
              <a:off x="280112" y="4235313"/>
              <a:ext cx="374904" cy="712985"/>
              <a:chOff x="280112" y="4235313"/>
              <a:chExt cx="374904" cy="71298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21D8D95-5D10-8947-97C2-84997DF63E1C}"/>
                  </a:ext>
                </a:extLst>
              </p:cNvPr>
              <p:cNvSpPr/>
              <p:nvPr/>
            </p:nvSpPr>
            <p:spPr>
              <a:xfrm>
                <a:off x="298400" y="4629322"/>
                <a:ext cx="338328" cy="3189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275F269-E3BF-F647-AE9C-B8703C5BDAD7}"/>
                  </a:ext>
                </a:extLst>
              </p:cNvPr>
              <p:cNvGrpSpPr/>
              <p:nvPr/>
            </p:nvGrpSpPr>
            <p:grpSpPr>
              <a:xfrm>
                <a:off x="280112" y="4235313"/>
                <a:ext cx="374904" cy="318976"/>
                <a:chOff x="4396992" y="4624285"/>
                <a:chExt cx="374904" cy="318976"/>
              </a:xfrm>
            </p:grpSpPr>
            <p:sp>
              <p:nvSpPr>
                <p:cNvPr id="124" name="Frame 123">
                  <a:extLst>
                    <a:ext uri="{FF2B5EF4-FFF2-40B4-BE49-F238E27FC236}">
                      <a16:creationId xmlns:a16="http://schemas.microsoft.com/office/drawing/2014/main" id="{D79567FF-EAA2-284D-A381-74F8FC269EF2}"/>
                    </a:ext>
                  </a:extLst>
                </p:cNvPr>
                <p:cNvSpPr/>
                <p:nvPr/>
              </p:nvSpPr>
              <p:spPr>
                <a:xfrm>
                  <a:off x="4409908" y="4624285"/>
                  <a:ext cx="340237" cy="318976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47EF4E5E-C6B8-A744-885C-53C3B08D56BA}"/>
                    </a:ext>
                  </a:extLst>
                </p:cNvPr>
                <p:cNvSpPr txBox="1"/>
                <p:nvPr/>
              </p:nvSpPr>
              <p:spPr>
                <a:xfrm>
                  <a:off x="4396992" y="4633732"/>
                  <a:ext cx="374904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16</a:t>
                  </a:r>
                </a:p>
              </p:txBody>
            </p:sp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E99856F-F788-924B-8921-F190A26E9FF9}"/>
              </a:ext>
            </a:extLst>
          </p:cNvPr>
          <p:cNvGrpSpPr/>
          <p:nvPr/>
        </p:nvGrpSpPr>
        <p:grpSpPr>
          <a:xfrm>
            <a:off x="6305202" y="3931119"/>
            <a:ext cx="671979" cy="1017179"/>
            <a:chOff x="6092542" y="3931119"/>
            <a:chExt cx="671979" cy="101717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8F9E3A-600D-194E-80F6-E624AC90D5A9}"/>
                </a:ext>
              </a:extLst>
            </p:cNvPr>
            <p:cNvSpPr/>
            <p:nvPr/>
          </p:nvSpPr>
          <p:spPr>
            <a:xfrm>
              <a:off x="6246543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92C833A-C5DB-9E42-9DA7-0A04791A4778}"/>
                </a:ext>
              </a:extLst>
            </p:cNvPr>
            <p:cNvSpPr txBox="1"/>
            <p:nvPr/>
          </p:nvSpPr>
          <p:spPr>
            <a:xfrm>
              <a:off x="6092542" y="3931119"/>
              <a:ext cx="6719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Aug 23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755109A-A5FE-8C41-A1FE-0D9472964C3D}"/>
                </a:ext>
              </a:extLst>
            </p:cNvPr>
            <p:cNvGrpSpPr/>
            <p:nvPr/>
          </p:nvGrpSpPr>
          <p:grpSpPr>
            <a:xfrm>
              <a:off x="6228596" y="4235313"/>
              <a:ext cx="374222" cy="318976"/>
              <a:chOff x="5882023" y="4624285"/>
              <a:chExt cx="374222" cy="318976"/>
            </a:xfrm>
          </p:grpSpPr>
          <p:sp>
            <p:nvSpPr>
              <p:cNvPr id="127" name="Frame 126">
                <a:extLst>
                  <a:ext uri="{FF2B5EF4-FFF2-40B4-BE49-F238E27FC236}">
                    <a16:creationId xmlns:a16="http://schemas.microsoft.com/office/drawing/2014/main" id="{726F3C62-6917-E841-A99E-72DA2F35B42F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2FBC483-32E2-664D-877B-4D6D03A45715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16</a:t>
                </a:r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430BDE-D457-0048-A992-DEEE51A1ADF6}"/>
              </a:ext>
            </a:extLst>
          </p:cNvPr>
          <p:cNvGrpSpPr/>
          <p:nvPr/>
        </p:nvGrpSpPr>
        <p:grpSpPr>
          <a:xfrm>
            <a:off x="7581286" y="4235313"/>
            <a:ext cx="340237" cy="712985"/>
            <a:chOff x="7411158" y="4235313"/>
            <a:chExt cx="340237" cy="712985"/>
          </a:xfrm>
        </p:grpSpPr>
        <p:sp>
          <p:nvSpPr>
            <p:cNvPr id="43" name="Frame 42">
              <a:extLst>
                <a:ext uri="{FF2B5EF4-FFF2-40B4-BE49-F238E27FC236}">
                  <a16:creationId xmlns:a16="http://schemas.microsoft.com/office/drawing/2014/main" id="{9A23CCC7-F262-A540-A4A5-F02E4D5E9BE0}"/>
                </a:ext>
              </a:extLst>
            </p:cNvPr>
            <p:cNvSpPr/>
            <p:nvPr/>
          </p:nvSpPr>
          <p:spPr>
            <a:xfrm>
              <a:off x="741115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7" name="Frame 86">
              <a:extLst>
                <a:ext uri="{FF2B5EF4-FFF2-40B4-BE49-F238E27FC236}">
                  <a16:creationId xmlns:a16="http://schemas.microsoft.com/office/drawing/2014/main" id="{DFB95C96-CDD7-D94B-AC06-F9B9B621587F}"/>
                </a:ext>
              </a:extLst>
            </p:cNvPr>
            <p:cNvSpPr/>
            <p:nvPr/>
          </p:nvSpPr>
          <p:spPr>
            <a:xfrm>
              <a:off x="741115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63F8C7B-D964-4346-BD0A-766C69520A15}"/>
                </a:ext>
              </a:extLst>
            </p:cNvPr>
            <p:cNvSpPr/>
            <p:nvPr/>
          </p:nvSpPr>
          <p:spPr>
            <a:xfrm>
              <a:off x="7412112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2898816-3460-9A41-B833-5B88935B31E4}"/>
              </a:ext>
            </a:extLst>
          </p:cNvPr>
          <p:cNvGrpSpPr/>
          <p:nvPr/>
        </p:nvGrpSpPr>
        <p:grpSpPr>
          <a:xfrm>
            <a:off x="7958392" y="4235313"/>
            <a:ext cx="340237" cy="712985"/>
            <a:chOff x="7788264" y="4235313"/>
            <a:chExt cx="340237" cy="712985"/>
          </a:xfrm>
        </p:grpSpPr>
        <p:sp>
          <p:nvSpPr>
            <p:cNvPr id="44" name="Frame 43">
              <a:extLst>
                <a:ext uri="{FF2B5EF4-FFF2-40B4-BE49-F238E27FC236}">
                  <a16:creationId xmlns:a16="http://schemas.microsoft.com/office/drawing/2014/main" id="{B3153F15-ACB2-6341-A022-5B37BB33ECB8}"/>
                </a:ext>
              </a:extLst>
            </p:cNvPr>
            <p:cNvSpPr/>
            <p:nvPr/>
          </p:nvSpPr>
          <p:spPr>
            <a:xfrm>
              <a:off x="7788264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8" name="Frame 87">
              <a:extLst>
                <a:ext uri="{FF2B5EF4-FFF2-40B4-BE49-F238E27FC236}">
                  <a16:creationId xmlns:a16="http://schemas.microsoft.com/office/drawing/2014/main" id="{B32FA1E5-4BE6-AE4F-BB3D-F28922E26FF3}"/>
                </a:ext>
              </a:extLst>
            </p:cNvPr>
            <p:cNvSpPr/>
            <p:nvPr/>
          </p:nvSpPr>
          <p:spPr>
            <a:xfrm>
              <a:off x="7788264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DE16192-C161-FD47-9570-EE829048AD88}"/>
                </a:ext>
              </a:extLst>
            </p:cNvPr>
            <p:cNvSpPr/>
            <p:nvPr/>
          </p:nvSpPr>
          <p:spPr>
            <a:xfrm>
              <a:off x="7789218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EDD837-4872-9249-9401-C0307278690E}"/>
              </a:ext>
            </a:extLst>
          </p:cNvPr>
          <p:cNvGrpSpPr/>
          <p:nvPr/>
        </p:nvGrpSpPr>
        <p:grpSpPr>
          <a:xfrm>
            <a:off x="8721675" y="4235313"/>
            <a:ext cx="340237" cy="712985"/>
            <a:chOff x="8551547" y="4235313"/>
            <a:chExt cx="340237" cy="712985"/>
          </a:xfrm>
        </p:grpSpPr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EBCFE827-55B0-ED4E-80C9-5EC290234068}"/>
                </a:ext>
              </a:extLst>
            </p:cNvPr>
            <p:cNvSpPr/>
            <p:nvPr/>
          </p:nvSpPr>
          <p:spPr>
            <a:xfrm>
              <a:off x="855154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0" name="Frame 89">
              <a:extLst>
                <a:ext uri="{FF2B5EF4-FFF2-40B4-BE49-F238E27FC236}">
                  <a16:creationId xmlns:a16="http://schemas.microsoft.com/office/drawing/2014/main" id="{613425A4-343B-3F4F-A772-DD23995D2CC0}"/>
                </a:ext>
              </a:extLst>
            </p:cNvPr>
            <p:cNvSpPr/>
            <p:nvPr/>
          </p:nvSpPr>
          <p:spPr>
            <a:xfrm>
              <a:off x="8551547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C9B0B9D-CA27-A845-A9DD-125ECB074F56}"/>
                </a:ext>
              </a:extLst>
            </p:cNvPr>
            <p:cNvSpPr/>
            <p:nvPr/>
          </p:nvSpPr>
          <p:spPr>
            <a:xfrm>
              <a:off x="8552501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0ADF55-FFAB-3A40-B751-E73E48CF8F6C}"/>
              </a:ext>
            </a:extLst>
          </p:cNvPr>
          <p:cNvGrpSpPr/>
          <p:nvPr/>
        </p:nvGrpSpPr>
        <p:grpSpPr>
          <a:xfrm>
            <a:off x="6833806" y="4235313"/>
            <a:ext cx="340237" cy="712985"/>
            <a:chOff x="6663678" y="4235313"/>
            <a:chExt cx="340237" cy="712985"/>
          </a:xfrm>
        </p:grpSpPr>
        <p:sp>
          <p:nvSpPr>
            <p:cNvPr id="41" name="Frame 40">
              <a:extLst>
                <a:ext uri="{FF2B5EF4-FFF2-40B4-BE49-F238E27FC236}">
                  <a16:creationId xmlns:a16="http://schemas.microsoft.com/office/drawing/2014/main" id="{EC4C6D70-897B-074A-9ECF-97A94673B4D5}"/>
                </a:ext>
              </a:extLst>
            </p:cNvPr>
            <p:cNvSpPr/>
            <p:nvPr/>
          </p:nvSpPr>
          <p:spPr>
            <a:xfrm>
              <a:off x="666367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05F2EE16-B924-D240-B039-E097DB204308}"/>
                </a:ext>
              </a:extLst>
            </p:cNvPr>
            <p:cNvSpPr/>
            <p:nvPr/>
          </p:nvSpPr>
          <p:spPr>
            <a:xfrm>
              <a:off x="666367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8AAAACCB-8581-204E-8B33-D4F828F3ACB4}"/>
                </a:ext>
              </a:extLst>
            </p:cNvPr>
            <p:cNvSpPr/>
            <p:nvPr/>
          </p:nvSpPr>
          <p:spPr>
            <a:xfrm>
              <a:off x="6664632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9E75AC-DDD7-4B43-9AD3-57BE4D3AA68C}"/>
              </a:ext>
            </a:extLst>
          </p:cNvPr>
          <p:cNvGrpSpPr/>
          <p:nvPr/>
        </p:nvGrpSpPr>
        <p:grpSpPr>
          <a:xfrm>
            <a:off x="1215751" y="4235313"/>
            <a:ext cx="340237" cy="712985"/>
            <a:chOff x="1045623" y="4235313"/>
            <a:chExt cx="340237" cy="712985"/>
          </a:xfrm>
        </p:grpSpPr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98A76E2E-B006-0D41-BD80-7F6712FD92D1}"/>
                </a:ext>
              </a:extLst>
            </p:cNvPr>
            <p:cNvSpPr/>
            <p:nvPr/>
          </p:nvSpPr>
          <p:spPr>
            <a:xfrm>
              <a:off x="104562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1" name="Frame 70">
              <a:extLst>
                <a:ext uri="{FF2B5EF4-FFF2-40B4-BE49-F238E27FC236}">
                  <a16:creationId xmlns:a16="http://schemas.microsoft.com/office/drawing/2014/main" id="{8FDCC33E-5D4B-E542-AB28-FAE63A433E1B}"/>
                </a:ext>
              </a:extLst>
            </p:cNvPr>
            <p:cNvSpPr/>
            <p:nvPr/>
          </p:nvSpPr>
          <p:spPr>
            <a:xfrm>
              <a:off x="104562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28E387D-0C8E-7E47-8CB8-907ED25124B3}"/>
                </a:ext>
              </a:extLst>
            </p:cNvPr>
            <p:cNvSpPr/>
            <p:nvPr/>
          </p:nvSpPr>
          <p:spPr>
            <a:xfrm>
              <a:off x="1046577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30BF25B-DC43-E443-8CB9-54E3779ED634}"/>
              </a:ext>
            </a:extLst>
          </p:cNvPr>
          <p:cNvGrpSpPr/>
          <p:nvPr/>
        </p:nvGrpSpPr>
        <p:grpSpPr>
          <a:xfrm>
            <a:off x="7208773" y="4235313"/>
            <a:ext cx="340237" cy="712985"/>
            <a:chOff x="7038645" y="4235313"/>
            <a:chExt cx="340237" cy="712985"/>
          </a:xfrm>
        </p:grpSpPr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1225DBFD-A3E3-704B-8BAC-ABE560CC594E}"/>
                </a:ext>
              </a:extLst>
            </p:cNvPr>
            <p:cNvSpPr/>
            <p:nvPr/>
          </p:nvSpPr>
          <p:spPr>
            <a:xfrm>
              <a:off x="7038645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BD8BA683-85C9-6A41-88FC-183FB9B993E3}"/>
                </a:ext>
              </a:extLst>
            </p:cNvPr>
            <p:cNvSpPr/>
            <p:nvPr/>
          </p:nvSpPr>
          <p:spPr>
            <a:xfrm>
              <a:off x="7038645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7652AD4-4CB8-7342-A8A1-21FCCCAB88CA}"/>
                </a:ext>
              </a:extLst>
            </p:cNvPr>
            <p:cNvSpPr/>
            <p:nvPr/>
          </p:nvSpPr>
          <p:spPr>
            <a:xfrm>
              <a:off x="7039599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269E570D-1378-0044-B5CB-D2D3431AC879}"/>
              </a:ext>
            </a:extLst>
          </p:cNvPr>
          <p:cNvSpPr txBox="1"/>
          <p:nvPr/>
        </p:nvSpPr>
        <p:spPr>
          <a:xfrm>
            <a:off x="-22020" y="4282291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/>
            <a:r>
              <a:rPr lang="en-US" sz="1100" dirty="0"/>
              <a:t>S-NPP</a:t>
            </a:r>
          </a:p>
          <a:p>
            <a:endParaRPr lang="en-US" sz="1100" dirty="0"/>
          </a:p>
          <a:p>
            <a:r>
              <a:rPr lang="en-US" sz="800" dirty="0"/>
              <a:t>NOAA</a:t>
            </a:r>
            <a:r>
              <a:rPr lang="en-US" sz="1100" dirty="0"/>
              <a:t>20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5F4A0417-5802-4C4D-9054-0659C90A0796}"/>
              </a:ext>
            </a:extLst>
          </p:cNvPr>
          <p:cNvCxnSpPr>
            <a:cxnSpLocks/>
          </p:cNvCxnSpPr>
          <p:nvPr/>
        </p:nvCxnSpPr>
        <p:spPr>
          <a:xfrm>
            <a:off x="1747473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2014B5F-D812-8746-B08E-D6B1C2FF86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860" y="2380392"/>
            <a:ext cx="1982281" cy="160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8D0FB6-038E-3940-9902-714393DCA0BE}"/>
              </a:ext>
            </a:extLst>
          </p:cNvPr>
          <p:cNvSpPr txBox="1"/>
          <p:nvPr/>
        </p:nvSpPr>
        <p:spPr>
          <a:xfrm>
            <a:off x="8275277" y="3931120"/>
            <a:ext cx="6719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Aug 27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87D5DA2-8D5E-5146-9154-B4F48106462F}"/>
              </a:ext>
            </a:extLst>
          </p:cNvPr>
          <p:cNvSpPr txBox="1"/>
          <p:nvPr/>
        </p:nvSpPr>
        <p:spPr>
          <a:xfrm>
            <a:off x="3836480" y="3957511"/>
            <a:ext cx="1573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VIIRS - Based 500m </a:t>
            </a:r>
          </a:p>
        </p:txBody>
      </p:sp>
    </p:spTree>
    <p:extLst>
      <p:ext uri="{BB962C8B-B14F-4D97-AF65-F5344CB8AC3E}">
        <p14:creationId xmlns:p14="http://schemas.microsoft.com/office/powerpoint/2010/main" val="12892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2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3415-C8A8-C142-ABB9-1834299D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Comparing Results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91E9412-C25E-5248-AF0D-1FAB67751E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66" y="1258714"/>
            <a:ext cx="2286286" cy="1850589"/>
          </a:xfrm>
          <a:prstGeom prst="rect">
            <a:avLst/>
          </a:prstGeom>
        </p:spPr>
      </p:pic>
      <p:pic>
        <p:nvPicPr>
          <p:cNvPr id="6" name="Picture 5" descr="A picture containing photo, table, covered, shirt&#10;&#10;Description automatically generated">
            <a:extLst>
              <a:ext uri="{FF2B5EF4-FFF2-40B4-BE49-F238E27FC236}">
                <a16:creationId xmlns:a16="http://schemas.microsoft.com/office/drawing/2014/main" id="{76D268ED-F1BC-0849-B7D7-F72A375855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55" y="1258714"/>
            <a:ext cx="2286286" cy="1850589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548CB74-E961-D049-BAF7-929F334D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66" y="3173960"/>
            <a:ext cx="2286286" cy="1850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395CC-2712-3840-9102-A01BBE8FB6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55" y="3173960"/>
            <a:ext cx="2286286" cy="185058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C9E858-02AD-EA45-95D7-8DDE8868C4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076" y="2268813"/>
            <a:ext cx="668568" cy="1755802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B84735-ABF7-2440-BCEB-43F1F80341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647" y="2268813"/>
            <a:ext cx="597791" cy="1755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7D26EF-4258-3743-924C-94371122EA63}"/>
              </a:ext>
            </a:extLst>
          </p:cNvPr>
          <p:cNvSpPr txBox="1"/>
          <p:nvPr/>
        </p:nvSpPr>
        <p:spPr>
          <a:xfrm>
            <a:off x="212650" y="1297153"/>
            <a:ext cx="174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Landsat - BARC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A3ADF-0F36-104A-BEA2-8B39412E1D9C}"/>
              </a:ext>
            </a:extLst>
          </p:cNvPr>
          <p:cNvSpPr txBox="1"/>
          <p:nvPr/>
        </p:nvSpPr>
        <p:spPr>
          <a:xfrm>
            <a:off x="233915" y="3203730"/>
            <a:ext cx="169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VIIRS - BRIDGE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7EE7D-1644-9049-9B64-1D174A78582B}"/>
              </a:ext>
            </a:extLst>
          </p:cNvPr>
          <p:cNvSpPr txBox="1"/>
          <p:nvPr/>
        </p:nvSpPr>
        <p:spPr>
          <a:xfrm>
            <a:off x="489098" y="1697263"/>
            <a:ext cx="9348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 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83BCCE-6009-A64B-989B-7C797106E3FE}"/>
              </a:ext>
            </a:extLst>
          </p:cNvPr>
          <p:cNvSpPr txBox="1"/>
          <p:nvPr/>
        </p:nvSpPr>
        <p:spPr>
          <a:xfrm>
            <a:off x="489098" y="3518912"/>
            <a:ext cx="15250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44-Days Earlier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5A0B63A-350B-2948-80E2-193648E18C4B}"/>
              </a:ext>
            </a:extLst>
          </p:cNvPr>
          <p:cNvSpPr/>
          <p:nvPr/>
        </p:nvSpPr>
        <p:spPr>
          <a:xfrm>
            <a:off x="4572000" y="1697263"/>
            <a:ext cx="586438" cy="25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F778A5B-02B1-1749-BA07-527C8ED3E001}"/>
              </a:ext>
            </a:extLst>
          </p:cNvPr>
          <p:cNvSpPr/>
          <p:nvPr/>
        </p:nvSpPr>
        <p:spPr>
          <a:xfrm>
            <a:off x="4572000" y="4234493"/>
            <a:ext cx="586438" cy="25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TRI Logo">
            <a:extLst>
              <a:ext uri="{FF2B5EF4-FFF2-40B4-BE49-F238E27FC236}">
                <a16:creationId xmlns:a16="http://schemas.microsoft.com/office/drawing/2014/main" id="{3613F921-66AC-FF41-A585-FE8C54FD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289" y="4234493"/>
            <a:ext cx="1166109" cy="7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35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73185D-9EFC-0841-9178-111E0BFA8940}"/>
              </a:ext>
            </a:extLst>
          </p:cNvPr>
          <p:cNvGrpSpPr/>
          <p:nvPr/>
        </p:nvGrpSpPr>
        <p:grpSpPr>
          <a:xfrm>
            <a:off x="191384" y="1567054"/>
            <a:ext cx="8763598" cy="2782295"/>
            <a:chOff x="191384" y="1567054"/>
            <a:chExt cx="8763598" cy="27822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3605E1-A8E6-1A4D-9BBA-8E3C7C8B4234}"/>
                </a:ext>
              </a:extLst>
            </p:cNvPr>
            <p:cNvGrpSpPr/>
            <p:nvPr/>
          </p:nvGrpSpPr>
          <p:grpSpPr>
            <a:xfrm>
              <a:off x="1932416" y="1567054"/>
              <a:ext cx="7022566" cy="2782295"/>
              <a:chOff x="2276197" y="1251615"/>
              <a:chExt cx="4688840" cy="1857688"/>
            </a:xfrm>
          </p:grpSpPr>
          <p:pic>
            <p:nvPicPr>
              <p:cNvPr id="4" name="Picture 3" descr="Map&#10;&#10;Description automatically generated">
                <a:extLst>
                  <a:ext uri="{FF2B5EF4-FFF2-40B4-BE49-F238E27FC236}">
                    <a16:creationId xmlns:a16="http://schemas.microsoft.com/office/drawing/2014/main" id="{591E9412-C25E-5248-AF0D-1FAB67751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6197" y="1258714"/>
                <a:ext cx="2286286" cy="185058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photo, table, covered, shirt&#10;&#10;Description automatically generated">
                <a:extLst>
                  <a:ext uri="{FF2B5EF4-FFF2-40B4-BE49-F238E27FC236}">
                    <a16:creationId xmlns:a16="http://schemas.microsoft.com/office/drawing/2014/main" id="{76D268ED-F1BC-0849-B7D7-F72A37585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8751" y="1251615"/>
                <a:ext cx="2286286" cy="1850589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7D26EF-4258-3743-924C-94371122EA63}"/>
                </a:ext>
              </a:extLst>
            </p:cNvPr>
            <p:cNvSpPr txBox="1"/>
            <p:nvPr/>
          </p:nvSpPr>
          <p:spPr>
            <a:xfrm>
              <a:off x="191384" y="2768810"/>
              <a:ext cx="17468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Landsat - BARC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CA3415-C8A8-C142-ABB9-1834299D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Comparing Results</a:t>
            </a:r>
          </a:p>
        </p:txBody>
      </p:sp>
      <p:pic>
        <p:nvPicPr>
          <p:cNvPr id="21" name="Picture 2" descr="MTRI Logo">
            <a:extLst>
              <a:ext uri="{FF2B5EF4-FFF2-40B4-BE49-F238E27FC236}">
                <a16:creationId xmlns:a16="http://schemas.microsoft.com/office/drawing/2014/main" id="{A8F57618-D3DE-394D-9EEB-26F2C554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087" y="4362089"/>
            <a:ext cx="1166109" cy="7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5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5DB7FB0-DDEA-5D4B-B3EB-25B2FDD4A386}"/>
              </a:ext>
            </a:extLst>
          </p:cNvPr>
          <p:cNvGrpSpPr/>
          <p:nvPr/>
        </p:nvGrpSpPr>
        <p:grpSpPr>
          <a:xfrm>
            <a:off x="212649" y="1572402"/>
            <a:ext cx="8737556" cy="2771663"/>
            <a:chOff x="212649" y="1572402"/>
            <a:chExt cx="8737556" cy="2771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AD1D48C-2FD3-BB40-A492-656A58699670}"/>
                </a:ext>
              </a:extLst>
            </p:cNvPr>
            <p:cNvGrpSpPr/>
            <p:nvPr/>
          </p:nvGrpSpPr>
          <p:grpSpPr>
            <a:xfrm>
              <a:off x="1938271" y="1572402"/>
              <a:ext cx="7011934" cy="2771663"/>
              <a:chOff x="2290395" y="3166861"/>
              <a:chExt cx="4681741" cy="1850589"/>
            </a:xfrm>
          </p:grpSpPr>
          <p:pic>
            <p:nvPicPr>
              <p:cNvPr id="8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D548CB74-E961-D049-BAF7-929F334D6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90395" y="3166861"/>
                <a:ext cx="2286286" cy="185058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9395CC-2712-3840-9102-A01BBE8FB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5850" y="3166861"/>
                <a:ext cx="2286286" cy="1850589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9A3ADF-0F36-104A-BEA2-8B39412E1D9C}"/>
                </a:ext>
              </a:extLst>
            </p:cNvPr>
            <p:cNvSpPr txBox="1"/>
            <p:nvPr/>
          </p:nvSpPr>
          <p:spPr>
            <a:xfrm>
              <a:off x="212649" y="2768810"/>
              <a:ext cx="169450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VIIRS - BRIDGE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CA3415-C8A8-C142-ABB9-1834299D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Comparing Results</a:t>
            </a:r>
          </a:p>
        </p:txBody>
      </p:sp>
      <p:pic>
        <p:nvPicPr>
          <p:cNvPr id="13" name="Picture 2" descr="MTRI Logo">
            <a:extLst>
              <a:ext uri="{FF2B5EF4-FFF2-40B4-BE49-F238E27FC236}">
                <a16:creationId xmlns:a16="http://schemas.microsoft.com/office/drawing/2014/main" id="{9323C263-016F-A64D-BB07-869D4E33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087" y="4362089"/>
            <a:ext cx="1166109" cy="7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5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227693"/>
            <a:ext cx="3251495" cy="4422557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ED74B-6C6A-0F4C-B679-ADCFF0D9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477843"/>
            <a:ext cx="2851707" cy="3942279"/>
          </a:xfrm>
        </p:spPr>
        <p:txBody>
          <a:bodyPr>
            <a:normAutofit/>
          </a:bodyPr>
          <a:lstStyle/>
          <a:p>
            <a:r>
              <a:rPr lang="en-US" sz="3600"/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E28102-4393-4B85-A151-77635FC05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485107"/>
              </p:ext>
            </p:extLst>
          </p:nvPr>
        </p:nvGraphicFramePr>
        <p:xfrm>
          <a:off x="3875238" y="227693"/>
          <a:ext cx="4941519" cy="4422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415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2968-33C0-744A-B051-6CC66633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Considerations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E7593-09F5-0F46-9859-FDE118559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case studies will be processed</a:t>
            </a:r>
          </a:p>
          <a:p>
            <a:r>
              <a:rPr lang="en-US" dirty="0"/>
              <a:t>Continue efforts to automate with web- based dashboard</a:t>
            </a:r>
          </a:p>
          <a:p>
            <a:r>
              <a:rPr lang="en-US" dirty="0"/>
              <a:t>Utilize Direct broadcast for ”after” imagery to cut latency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1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828555"/>
            <a:ext cx="8520600" cy="14893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Providing </a:t>
            </a:r>
            <a:r>
              <a:rPr lang="en-US" sz="4000" b="1" i="1" dirty="0">
                <a:solidFill>
                  <a:schemeClr val="bg1"/>
                </a:solidFill>
              </a:rPr>
              <a:t>Faster</a:t>
            </a:r>
            <a:r>
              <a:rPr lang="en-US" sz="4000" dirty="0">
                <a:solidFill>
                  <a:schemeClr val="bg1"/>
                </a:solidFill>
              </a:rPr>
              <a:t> Satellite-derived Input Maps for Mudslide Forecasters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98652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lt2"/>
                </a:solidFill>
              </a:rPr>
              <a:t>Sam Batzli, Dave Parker, Russ Dengel, Nick Bearson </a:t>
            </a:r>
            <a:br>
              <a:rPr lang="en">
                <a:solidFill>
                  <a:schemeClr val="lt2"/>
                </a:solidFill>
              </a:rPr>
            </a:br>
            <a:r>
              <a:rPr lang="en" sz="1200" i="1">
                <a:solidFill>
                  <a:schemeClr val="lt2"/>
                </a:solidFill>
              </a:rPr>
              <a:t>Space Science &amp; Engineering Center, University of Wisconsin-Madison</a:t>
            </a:r>
            <a:endParaRPr sz="1200" i="1">
              <a:solidFill>
                <a:schemeClr val="lt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75" y="4153939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25" y="4168238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775" y="4220626"/>
            <a:ext cx="76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710800" y="3727088"/>
            <a:ext cx="1777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Ivan Csiszar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NOAA/NESDIS – STAR</a:t>
            </a:r>
            <a:endParaRPr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5476775" y="3721538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Katherine Rowden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NOAA/NWS – Spokane WFO</a:t>
            </a:r>
            <a:endParaRPr sz="1800"/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B7997449-9345-3945-91AC-CD40967F3F80}"/>
              </a:ext>
            </a:extLst>
          </p:cNvPr>
          <p:cNvSpPr txBox="1"/>
          <p:nvPr/>
        </p:nvSpPr>
        <p:spPr>
          <a:xfrm>
            <a:off x="3605550" y="3382825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Mary Ellen Miller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Michigan Tech 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07970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F31E-C7D1-5848-B2F2-484E9354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The Situation – Debris Flows after Fires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C6EA3-8C5F-F241-959A-E47BB85FF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4" y="947383"/>
            <a:ext cx="6956533" cy="2224361"/>
          </a:xfrm>
          <a:prstGeom prst="rect">
            <a:avLst/>
          </a:prstGeom>
          <a:ln w="76200" cap="rnd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0E5B4-58F6-5643-8134-A57884125688}"/>
              </a:ext>
            </a:extLst>
          </p:cNvPr>
          <p:cNvSpPr txBox="1"/>
          <p:nvPr/>
        </p:nvSpPr>
        <p:spPr>
          <a:xfrm>
            <a:off x="987927" y="3195158"/>
            <a:ext cx="7102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 of graphic: “How the harrowing Thomas Fire planted the seed for California's deadly mudslides” Washington Post, By Angela Fritz January 10,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5D1AC-6B07-4745-B47D-DE2DD34000D7}"/>
              </a:ext>
            </a:extLst>
          </p:cNvPr>
          <p:cNvSpPr txBox="1"/>
          <p:nvPr/>
        </p:nvSpPr>
        <p:spPr>
          <a:xfrm>
            <a:off x="933064" y="3567674"/>
            <a:ext cx="727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Healthy soil and vegetation absorbs rain and stabilizes slopes. </a:t>
            </a:r>
          </a:p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Fire destroys this stability. </a:t>
            </a:r>
          </a:p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Risk of mudslides increases after fires.</a:t>
            </a:r>
          </a:p>
        </p:txBody>
      </p:sp>
      <p:pic>
        <p:nvPicPr>
          <p:cNvPr id="8" name="Google Shape;57;p13">
            <a:extLst>
              <a:ext uri="{FF2B5EF4-FFF2-40B4-BE49-F238E27FC236}">
                <a16:creationId xmlns:a16="http://schemas.microsoft.com/office/drawing/2014/main" id="{87938DE6-495A-A741-BDC1-DE0B50FC94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575" y="4419764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7B1E1161-6869-3D44-B805-7298801BE8C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25" y="4434063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;p13">
            <a:extLst>
              <a:ext uri="{FF2B5EF4-FFF2-40B4-BE49-F238E27FC236}">
                <a16:creationId xmlns:a16="http://schemas.microsoft.com/office/drawing/2014/main" id="{C9896E70-26FB-7243-8993-E0C79AF67C7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4775" y="4486451"/>
            <a:ext cx="76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2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DE616-EDCB-674C-9127-D82E429FF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9F31E-C7D1-5848-B2F2-484E9354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90000"/>
                    </a:prstClr>
                  </a:outerShdw>
                </a:effectLst>
              </a:rPr>
              <a:t>The Situation – Debris Flows After Fires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0E5B4-58F6-5643-8134-A57884125688}"/>
              </a:ext>
            </a:extLst>
          </p:cNvPr>
          <p:cNvSpPr txBox="1"/>
          <p:nvPr/>
        </p:nvSpPr>
        <p:spPr>
          <a:xfrm>
            <a:off x="542262" y="4743390"/>
            <a:ext cx="827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Montecito, CA, January 7, 2018.  Source: “Your Questions About The California Mudslides, Answered.”  </a:t>
            </a:r>
            <a:r>
              <a:rPr lang="en-US" sz="1000" dirty="0" err="1">
                <a:solidFill>
                  <a:schemeClr val="bg1"/>
                </a:solidFill>
              </a:rPr>
              <a:t>Huffingtonpost.com</a:t>
            </a:r>
            <a:r>
              <a:rPr lang="en-US" sz="1000" dirty="0">
                <a:solidFill>
                  <a:schemeClr val="bg1"/>
                </a:solidFill>
              </a:rPr>
              <a:t>, By Lydia O’Connor January 11, 2018 08:37 pm ET Updated Nov 26, 2018.</a:t>
            </a:r>
          </a:p>
        </p:txBody>
      </p:sp>
    </p:spTree>
    <p:extLst>
      <p:ext uri="{BB962C8B-B14F-4D97-AF65-F5344CB8AC3E}">
        <p14:creationId xmlns:p14="http://schemas.microsoft.com/office/powerpoint/2010/main" val="283945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63CA1-B17C-AC48-9943-58F3AE86DA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501" y="832734"/>
            <a:ext cx="6050997" cy="3659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450BA-A69E-4941-9CFE-BA6DF27FC2A4}"/>
              </a:ext>
            </a:extLst>
          </p:cNvPr>
          <p:cNvSpPr txBox="1"/>
          <p:nvPr/>
        </p:nvSpPr>
        <p:spPr>
          <a:xfrm>
            <a:off x="6055786" y="1759437"/>
            <a:ext cx="858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Burn Scar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11FC270D-BEE2-4A44-9EB6-4800981EA8B5}"/>
              </a:ext>
            </a:extLst>
          </p:cNvPr>
          <p:cNvSpPr/>
          <p:nvPr/>
        </p:nvSpPr>
        <p:spPr>
          <a:xfrm rot="18013424">
            <a:off x="4340124" y="3766226"/>
            <a:ext cx="304800" cy="45899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290FF-4AE6-9F46-8440-E678AE20C674}"/>
              </a:ext>
            </a:extLst>
          </p:cNvPr>
          <p:cNvSpPr txBox="1"/>
          <p:nvPr/>
        </p:nvSpPr>
        <p:spPr>
          <a:xfrm>
            <a:off x="1546500" y="4481888"/>
            <a:ext cx="6151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Example evacuation order map from 5 March 2019.  Source: County of Santa Barbara, Emergency Operation Center and Santa Barbara County Sheriff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</p:spTree>
    <p:extLst>
      <p:ext uri="{BB962C8B-B14F-4D97-AF65-F5344CB8AC3E}">
        <p14:creationId xmlns:p14="http://schemas.microsoft.com/office/powerpoint/2010/main" val="11498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2AB1B41-4890-7D40-9FE3-7EE3ED2A2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8023" y="1057846"/>
            <a:ext cx="4987955" cy="321310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A58B5-0AC9-6443-88EA-EBFCE5D485FE}"/>
              </a:ext>
            </a:extLst>
          </p:cNvPr>
          <p:cNvSpPr txBox="1"/>
          <p:nvPr/>
        </p:nvSpPr>
        <p:spPr>
          <a:xfrm>
            <a:off x="2078023" y="4289686"/>
            <a:ext cx="498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National Weather Service – Weather Forecast Office.  24/7 Forecast and Warning Operations.  Source: Katherine Rowden</a:t>
            </a:r>
          </a:p>
        </p:txBody>
      </p:sp>
    </p:spTree>
    <p:extLst>
      <p:ext uri="{BB962C8B-B14F-4D97-AF65-F5344CB8AC3E}">
        <p14:creationId xmlns:p14="http://schemas.microsoft.com/office/powerpoint/2010/main" val="126341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C662CE7-3E06-884F-8BE2-B30AACC1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034" y="849488"/>
            <a:ext cx="5223933" cy="391795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F0724D-6C59-AF4D-82DA-502D01F405D2}"/>
              </a:ext>
            </a:extLst>
          </p:cNvPr>
          <p:cNvSpPr txBox="1"/>
          <p:nvPr/>
        </p:nvSpPr>
        <p:spPr>
          <a:xfrm>
            <a:off x="1960033" y="4715814"/>
            <a:ext cx="522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Cal EOC (California Emergency Operations Center). Source: Katherine Rowden</a:t>
            </a:r>
          </a:p>
        </p:txBody>
      </p:sp>
    </p:spTree>
    <p:extLst>
      <p:ext uri="{BB962C8B-B14F-4D97-AF65-F5344CB8AC3E}">
        <p14:creationId xmlns:p14="http://schemas.microsoft.com/office/powerpoint/2010/main" val="37021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417A-D168-F945-8F9A-72A94357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Williams Flats Fire Example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256843-92EC-734A-8D0F-F3E0D675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299" y="1268016"/>
            <a:ext cx="4400867" cy="31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F0105-727C-0940-8AE3-6EAD49211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9313" y="791420"/>
            <a:ext cx="3112595" cy="40657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22AE777E-82C3-7142-883C-F7E9D8414AEE}"/>
              </a:ext>
            </a:extLst>
          </p:cNvPr>
          <p:cNvSpPr/>
          <p:nvPr/>
        </p:nvSpPr>
        <p:spPr>
          <a:xfrm>
            <a:off x="3253562" y="2190307"/>
            <a:ext cx="244549" cy="15948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746C-FC69-2A4C-9DA6-F4FCFD664D76}"/>
              </a:ext>
            </a:extLst>
          </p:cNvPr>
          <p:cNvSpPr txBox="1"/>
          <p:nvPr/>
        </p:nvSpPr>
        <p:spPr>
          <a:xfrm>
            <a:off x="171559" y="4380613"/>
            <a:ext cx="41889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Location of fire from “Fire Season Summary – 2019”, Washington DNR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A0C1E-600B-A14C-AAA5-4C0EAA1EF6B9}"/>
              </a:ext>
            </a:extLst>
          </p:cNvPr>
          <p:cNvSpPr txBox="1"/>
          <p:nvPr/>
        </p:nvSpPr>
        <p:spPr>
          <a:xfrm>
            <a:off x="4391299" y="4380613"/>
            <a:ext cx="4708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Landsat 8 True Color RGB image Aug. 7, 2019, (WRS-2: Path 44, Row 27)</a:t>
            </a:r>
            <a:br>
              <a:rPr lang="en-US" sz="1100" i="1" dirty="0"/>
            </a:br>
            <a:r>
              <a:rPr lang="en-US" sz="1100" i="1" dirty="0"/>
              <a:t>https://</a:t>
            </a:r>
            <a:r>
              <a:rPr lang="en-US" sz="1100" i="1" dirty="0" err="1"/>
              <a:t>earthobservatory.nasa.gov</a:t>
            </a:r>
            <a:r>
              <a:rPr lang="en-US" sz="1100" i="1" dirty="0"/>
              <a:t>/images/145446/flying-through-a-fire-cloud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02ADD-27F8-C540-820F-DBD2EC037FA6}"/>
              </a:ext>
            </a:extLst>
          </p:cNvPr>
          <p:cNvSpPr txBox="1"/>
          <p:nvPr/>
        </p:nvSpPr>
        <p:spPr>
          <a:xfrm>
            <a:off x="2721525" y="874817"/>
            <a:ext cx="3700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44,446 Acres ::  8/2/2019- 8/25/2019  ::  Lightning</a:t>
            </a:r>
          </a:p>
        </p:txBody>
      </p:sp>
    </p:spTree>
    <p:extLst>
      <p:ext uri="{BB962C8B-B14F-4D97-AF65-F5344CB8AC3E}">
        <p14:creationId xmlns:p14="http://schemas.microsoft.com/office/powerpoint/2010/main" val="177016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6CF08BF-AB42-6B4F-87FE-3584032A6311}"/>
              </a:ext>
            </a:extLst>
          </p:cNvPr>
          <p:cNvSpPr txBox="1"/>
          <p:nvPr/>
        </p:nvSpPr>
        <p:spPr>
          <a:xfrm>
            <a:off x="1310400" y="4265120"/>
            <a:ext cx="12775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05 August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62550-377A-B94E-AB08-164B850A603D}"/>
              </a:ext>
            </a:extLst>
          </p:cNvPr>
          <p:cNvSpPr txBox="1"/>
          <p:nvPr/>
        </p:nvSpPr>
        <p:spPr>
          <a:xfrm>
            <a:off x="1310400" y="4265120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06 August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C417A-D168-F945-8F9A-72A94357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Williams Flats Fire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746C-FC69-2A4C-9DA6-F4FCFD664D76}"/>
              </a:ext>
            </a:extLst>
          </p:cNvPr>
          <p:cNvSpPr txBox="1"/>
          <p:nvPr/>
        </p:nvSpPr>
        <p:spPr>
          <a:xfrm>
            <a:off x="790414" y="4811500"/>
            <a:ext cx="2912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https://</a:t>
            </a:r>
            <a:r>
              <a:rPr lang="en-US" sz="1100" i="1" dirty="0" err="1"/>
              <a:t>inciweb.nwcg.gov</a:t>
            </a:r>
            <a:r>
              <a:rPr lang="en-US" sz="1100" i="1" dirty="0"/>
              <a:t>/incident/maps/6493/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A0C1E-600B-A14C-AAA5-4C0EAA1EF6B9}"/>
              </a:ext>
            </a:extLst>
          </p:cNvPr>
          <p:cNvSpPr txBox="1"/>
          <p:nvPr/>
        </p:nvSpPr>
        <p:spPr>
          <a:xfrm>
            <a:off x="3921757" y="4596056"/>
            <a:ext cx="4155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Burn severity map derived by US Forest Service from Landsat 8, added</a:t>
            </a:r>
            <a:br>
              <a:rPr lang="en-US" sz="1100" i="1" dirty="0"/>
            </a:br>
            <a:r>
              <a:rPr lang="en-US" sz="1100" i="1" dirty="0"/>
              <a:t>to erosion model.  Courtesy of Mary Ellen Miller, Michigan Tech.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22ABB89-8545-4A4E-90CD-FB283A078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EF7D943-D01C-8A40-BC00-B595A1F5D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304BFE9-54B0-174C-BA96-337DB837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81578AFF-E997-DA41-9368-F50AD10D6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5E2FCB97-1C94-3E4C-8796-9DB04AC48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CA73CA0-D081-B344-9755-1696056C7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513316F1-6C3F-8747-A744-EADE6B401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03" y="1207121"/>
            <a:ext cx="2844800" cy="335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C5A550-2D7C-2C49-8D09-36AC5A13FA85}"/>
              </a:ext>
            </a:extLst>
          </p:cNvPr>
          <p:cNvSpPr txBox="1"/>
          <p:nvPr/>
        </p:nvSpPr>
        <p:spPr>
          <a:xfrm>
            <a:off x="1590481" y="4559921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08 August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758B0-026E-5D4A-B9CF-81A048D1C2A0}"/>
              </a:ext>
            </a:extLst>
          </p:cNvPr>
          <p:cNvSpPr txBox="1"/>
          <p:nvPr/>
        </p:nvSpPr>
        <p:spPr>
          <a:xfrm>
            <a:off x="1590481" y="4559921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August 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C4CD0-6C44-EE4F-9E67-A4B032E9890C}"/>
              </a:ext>
            </a:extLst>
          </p:cNvPr>
          <p:cNvSpPr txBox="1"/>
          <p:nvPr/>
        </p:nvSpPr>
        <p:spPr>
          <a:xfrm>
            <a:off x="1590481" y="4559921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11 August 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4FE4C9-C608-E842-9009-129732495972}"/>
              </a:ext>
            </a:extLst>
          </p:cNvPr>
          <p:cNvSpPr txBox="1"/>
          <p:nvPr/>
        </p:nvSpPr>
        <p:spPr>
          <a:xfrm>
            <a:off x="1590481" y="4559921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14 August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C78FFB-70B7-8C44-AD74-4C17EC4DAF49}"/>
              </a:ext>
            </a:extLst>
          </p:cNvPr>
          <p:cNvSpPr txBox="1"/>
          <p:nvPr/>
        </p:nvSpPr>
        <p:spPr>
          <a:xfrm>
            <a:off x="1590481" y="4559921"/>
            <a:ext cx="127759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25 August 2019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BCCE59-F81F-C448-AC13-6D8D48283B2F}"/>
              </a:ext>
            </a:extLst>
          </p:cNvPr>
          <p:cNvGrpSpPr/>
          <p:nvPr/>
        </p:nvGrpSpPr>
        <p:grpSpPr>
          <a:xfrm>
            <a:off x="3822669" y="1204073"/>
            <a:ext cx="5167331" cy="3355848"/>
            <a:chOff x="3865201" y="1204073"/>
            <a:chExt cx="5167331" cy="3355848"/>
          </a:xfrm>
        </p:grpSpPr>
        <p:pic>
          <p:nvPicPr>
            <p:cNvPr id="31" name="Picture 30" descr="Map&#10;&#10;Description automatically generated">
              <a:extLst>
                <a:ext uri="{FF2B5EF4-FFF2-40B4-BE49-F238E27FC236}">
                  <a16:creationId xmlns:a16="http://schemas.microsoft.com/office/drawing/2014/main" id="{0DCD86D3-BD31-1B48-9DEC-FE6AE947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201" y="1204073"/>
              <a:ext cx="4145939" cy="3355848"/>
            </a:xfrm>
            <a:prstGeom prst="rect">
              <a:avLst/>
            </a:prstGeom>
          </p:spPr>
        </p:pic>
        <p:pic>
          <p:nvPicPr>
            <p:cNvPr id="37" name="Picture 3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DD5ED0F-40BC-784D-96DD-4723DEFD5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7152" y="1425329"/>
              <a:ext cx="955380" cy="280585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1A621B-9003-B542-9682-133F779CDCA4}"/>
              </a:ext>
            </a:extLst>
          </p:cNvPr>
          <p:cNvGrpSpPr/>
          <p:nvPr/>
        </p:nvGrpSpPr>
        <p:grpSpPr>
          <a:xfrm>
            <a:off x="3822669" y="1204073"/>
            <a:ext cx="5223842" cy="3355848"/>
            <a:chOff x="3865201" y="1204073"/>
            <a:chExt cx="5223842" cy="3355848"/>
          </a:xfrm>
        </p:grpSpPr>
        <p:pic>
          <p:nvPicPr>
            <p:cNvPr id="46" name="Picture 45" descr="A picture containing photo, table, covered, shirt&#10;&#10;Description automatically generated">
              <a:extLst>
                <a:ext uri="{FF2B5EF4-FFF2-40B4-BE49-F238E27FC236}">
                  <a16:creationId xmlns:a16="http://schemas.microsoft.com/office/drawing/2014/main" id="{88A7ECB8-D9CC-C443-A083-D83BC615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201" y="1204073"/>
              <a:ext cx="4145939" cy="3355848"/>
            </a:xfrm>
            <a:prstGeom prst="rect">
              <a:avLst/>
            </a:prstGeom>
          </p:spPr>
        </p:pic>
        <p:pic>
          <p:nvPicPr>
            <p:cNvPr id="47" name="Picture 4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80AE9BF-EA9F-B649-82A6-AC6746E4D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0641" y="1425329"/>
              <a:ext cx="1068402" cy="2805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5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4515</TotalTime>
  <Words>877</Words>
  <Application>Microsoft Macintosh PowerPoint</Application>
  <PresentationFormat>On-screen Show (16:9)</PresentationFormat>
  <Paragraphs>181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Measuring Fire Scars with JPSS Satellites to Provide Preliminary Burn Intensity Estimates to NWS for Debris Flow Hazard Assessment </vt:lpstr>
      <vt:lpstr>Providing Faster Satellite-derived Input Maps for Mudslide Forecasters</vt:lpstr>
      <vt:lpstr>The Situation – Debris Flows after Fires</vt:lpstr>
      <vt:lpstr>The Situation – Debris Flows After Fires</vt:lpstr>
      <vt:lpstr>PowerPoint Presentation</vt:lpstr>
      <vt:lpstr>PowerPoint Presentation</vt:lpstr>
      <vt:lpstr>PowerPoint Presentation</vt:lpstr>
      <vt:lpstr>Williams Flats Fire Example</vt:lpstr>
      <vt:lpstr>Williams Flats Fire Example</vt:lpstr>
      <vt:lpstr>PowerPoint Presentation</vt:lpstr>
      <vt:lpstr>PowerPoint Presentation</vt:lpstr>
      <vt:lpstr>Observation: OLI and VIIRS</vt:lpstr>
      <vt:lpstr>PowerPoint Presentation</vt:lpstr>
      <vt:lpstr>Comparing Results</vt:lpstr>
      <vt:lpstr>Comparing Results</vt:lpstr>
      <vt:lpstr>Comparing Results</vt:lpstr>
      <vt:lpstr>Conclusion</vt:lpstr>
      <vt:lpstr>Considerations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Fire Scars with JPSS Satellites to Provide Preliminary Burn Intensity Estimates to NWS for Debris Flow Hazard Assessment </dc:title>
  <dc:creator>Sam Batzli</dc:creator>
  <cp:lastModifiedBy>Sam Batzli</cp:lastModifiedBy>
  <cp:revision>8</cp:revision>
  <dcterms:created xsi:type="dcterms:W3CDTF">2020-11-20T18:46:39Z</dcterms:created>
  <dcterms:modified xsi:type="dcterms:W3CDTF">2021-01-06T18:42:29Z</dcterms:modified>
</cp:coreProperties>
</file>