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1"/>
  </p:notesMasterIdLst>
  <p:sldIdLst>
    <p:sldId id="280" r:id="rId2"/>
    <p:sldId id="257" r:id="rId3"/>
    <p:sldId id="283" r:id="rId4"/>
    <p:sldId id="282" r:id="rId5"/>
    <p:sldId id="284" r:id="rId6"/>
    <p:sldId id="271" r:id="rId7"/>
    <p:sldId id="291" r:id="rId8"/>
    <p:sldId id="292" r:id="rId9"/>
    <p:sldId id="276" r:id="rId10"/>
    <p:sldId id="295" r:id="rId11"/>
    <p:sldId id="269" r:id="rId12"/>
    <p:sldId id="303" r:id="rId13"/>
    <p:sldId id="332" r:id="rId14"/>
    <p:sldId id="312" r:id="rId15"/>
    <p:sldId id="315" r:id="rId16"/>
    <p:sldId id="319" r:id="rId17"/>
    <p:sldId id="320" r:id="rId18"/>
    <p:sldId id="322" r:id="rId19"/>
    <p:sldId id="323" r:id="rId20"/>
    <p:sldId id="324" r:id="rId21"/>
    <p:sldId id="325" r:id="rId22"/>
    <p:sldId id="304" r:id="rId23"/>
    <p:sldId id="305" r:id="rId24"/>
    <p:sldId id="308" r:id="rId25"/>
    <p:sldId id="309" r:id="rId26"/>
    <p:sldId id="317" r:id="rId27"/>
    <p:sldId id="301" r:id="rId28"/>
    <p:sldId id="316" r:id="rId29"/>
    <p:sldId id="318" r:id="rId30"/>
    <p:sldId id="334" r:id="rId31"/>
    <p:sldId id="333" r:id="rId32"/>
    <p:sldId id="321" r:id="rId33"/>
    <p:sldId id="310" r:id="rId34"/>
    <p:sldId id="311" r:id="rId35"/>
    <p:sldId id="326" r:id="rId36"/>
    <p:sldId id="327" r:id="rId37"/>
    <p:sldId id="328" r:id="rId38"/>
    <p:sldId id="330" r:id="rId39"/>
    <p:sldId id="329" r:id="rId40"/>
    <p:sldId id="335" r:id="rId41"/>
    <p:sldId id="336" r:id="rId42"/>
    <p:sldId id="274" r:id="rId43"/>
    <p:sldId id="288" r:id="rId44"/>
    <p:sldId id="300" r:id="rId45"/>
    <p:sldId id="293" r:id="rId46"/>
    <p:sldId id="294" r:id="rId47"/>
    <p:sldId id="272" r:id="rId48"/>
    <p:sldId id="314" r:id="rId49"/>
    <p:sldId id="289" r:id="rId5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uhan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96" autoAdjust="0"/>
    <p:restoredTop sz="85510" autoAdjust="0"/>
  </p:normalViewPr>
  <p:slideViewPr>
    <p:cSldViewPr snapToGrid="0">
      <p:cViewPr varScale="1">
        <p:scale>
          <a:sx n="92" d="100"/>
          <a:sy n="92" d="100"/>
        </p:scale>
        <p:origin x="176" y="5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91054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9254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060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46eb7f3f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46eb7f3f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0418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46eb7f3f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46eb7f3f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46eb7f3f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46eb7f3f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795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46eb7f3f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46eb7f3f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6573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46eb7f3f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46eb7f3f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0179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46eb7f3f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46eb7f3f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8478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437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653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058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realearth@ssec.wisc.edu" TargetMode="External"/><Relationship Id="rId2" Type="http://schemas.openxmlformats.org/officeDocument/2006/relationships/hyperlink" Target="https://re.ssec.wisc.edu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ssec.wisc.edu/realearth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E339E9C-6016-4D5C-82B8-9C56F07C3810}"/>
              </a:ext>
            </a:extLst>
          </p:cNvPr>
          <p:cNvGrpSpPr/>
          <p:nvPr/>
        </p:nvGrpSpPr>
        <p:grpSpPr>
          <a:xfrm>
            <a:off x="128566" y="4281131"/>
            <a:ext cx="2753492" cy="688730"/>
            <a:chOff x="128566" y="4281131"/>
            <a:chExt cx="2753492" cy="688730"/>
          </a:xfrm>
        </p:grpSpPr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128566" y="4281131"/>
              <a:ext cx="707117" cy="688730"/>
              <a:chOff x="3211" y="144"/>
              <a:chExt cx="768" cy="768"/>
            </a:xfrm>
          </p:grpSpPr>
          <p:sp>
            <p:nvSpPr>
              <p:cNvPr id="5" name="Oval 10"/>
              <p:cNvSpPr>
                <a:spLocks noChangeArrowheads="1"/>
              </p:cNvSpPr>
              <p:nvPr/>
            </p:nvSpPr>
            <p:spPr bwMode="auto">
              <a:xfrm>
                <a:off x="3221" y="154"/>
                <a:ext cx="748" cy="74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pic>
            <p:nvPicPr>
              <p:cNvPr id="6" name="Picture 11" descr="noaalogo"/>
              <p:cNvPicPr>
                <a:picLocks noChangeAspect="1" noChangeArrowheads="1"/>
              </p:cNvPicPr>
              <p:nvPr/>
            </p:nvPicPr>
            <p:blipFill>
              <a:blip r:embed="rId3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1" y="144"/>
                <a:ext cx="768" cy="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022" y="4281131"/>
              <a:ext cx="688730" cy="68873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5090" y="4336057"/>
              <a:ext cx="906968" cy="57887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FA530C-8F11-4266-832C-E190BCECFAD6}"/>
              </a:ext>
            </a:extLst>
          </p:cNvPr>
          <p:cNvGrpSpPr/>
          <p:nvPr/>
        </p:nvGrpSpPr>
        <p:grpSpPr>
          <a:xfrm>
            <a:off x="6247977" y="4294268"/>
            <a:ext cx="2896023" cy="656612"/>
            <a:chOff x="6247977" y="4294268"/>
            <a:chExt cx="2896023" cy="656612"/>
          </a:xfrm>
        </p:grpSpPr>
        <p:pic>
          <p:nvPicPr>
            <p:cNvPr id="7" name="Picture 6" descr="\\beans\users$\wstraka\Data\Desktop\EUMETSAT 2016 presentations\CIMSS_logo_print_multicolor_glow_PNG_3x2in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0898" y="4307181"/>
              <a:ext cx="883102" cy="630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BA4DD88-9287-614F-A1E6-B92328C54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76974" y="4361319"/>
              <a:ext cx="746444" cy="52251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CED2DB7-8E36-4E43-A368-B178C3470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47977" y="4294268"/>
              <a:ext cx="991518" cy="6566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28CC902-0A7D-4A35-8FC6-67FD7F31559D}"/>
              </a:ext>
            </a:extLst>
          </p:cNvPr>
          <p:cNvGrpSpPr/>
          <p:nvPr/>
        </p:nvGrpSpPr>
        <p:grpSpPr>
          <a:xfrm>
            <a:off x="1847580" y="2753711"/>
            <a:ext cx="5448840" cy="1007433"/>
            <a:chOff x="1891567" y="2753711"/>
            <a:chExt cx="5448840" cy="1007433"/>
          </a:xfrm>
        </p:grpSpPr>
        <p:pic>
          <p:nvPicPr>
            <p:cNvPr id="9" name="Picture 8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2ED1979D-273D-43C7-8C15-6074D4D78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1919" y="2753711"/>
              <a:ext cx="1007433" cy="1007433"/>
            </a:xfrm>
            <a:prstGeom prst="rect">
              <a:avLst/>
            </a:prstGeom>
          </p:spPr>
        </p:pic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3A38E29-BF2E-4938-849A-1FB97AED9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1567" y="2753711"/>
              <a:ext cx="1007433" cy="1007433"/>
            </a:xfrm>
            <a:prstGeom prst="rect">
              <a:avLst/>
            </a:prstGeom>
          </p:spPr>
        </p:pic>
        <p:pic>
          <p:nvPicPr>
            <p:cNvPr id="17" name="Picture 1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BFFF366-823C-46F3-8DCF-E686A1A40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2271" y="2753711"/>
              <a:ext cx="1007433" cy="1007433"/>
            </a:xfrm>
            <a:prstGeom prst="rect">
              <a:avLst/>
            </a:prstGeom>
          </p:spPr>
        </p:pic>
        <p:pic>
          <p:nvPicPr>
            <p:cNvPr id="20" name="Picture 19" descr="A picture containing object, drawing, clock&#10;&#10;Description automatically generated">
              <a:extLst>
                <a:ext uri="{FF2B5EF4-FFF2-40B4-BE49-F238E27FC236}">
                  <a16:creationId xmlns:a16="http://schemas.microsoft.com/office/drawing/2014/main" id="{659DB579-E18E-463E-BB9C-94C83072F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2974" y="2753711"/>
              <a:ext cx="1007433" cy="1007433"/>
            </a:xfrm>
            <a:prstGeom prst="rect">
              <a:avLst/>
            </a:prstGeom>
          </p:spPr>
        </p:pic>
        <p:pic>
          <p:nvPicPr>
            <p:cNvPr id="22" name="Picture 21" descr="A picture containing light, drawing&#10;&#10;Description automatically generated">
              <a:extLst>
                <a:ext uri="{FF2B5EF4-FFF2-40B4-BE49-F238E27FC236}">
                  <a16:creationId xmlns:a16="http://schemas.microsoft.com/office/drawing/2014/main" id="{0BCEFCA1-94A7-46D5-ABBC-03705E22D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2623" y="2753711"/>
              <a:ext cx="1007433" cy="1007433"/>
            </a:xfrm>
            <a:prstGeom prst="rect">
              <a:avLst/>
            </a:prstGeom>
          </p:spPr>
        </p:pic>
      </p:grpSp>
      <p:sp>
        <p:nvSpPr>
          <p:cNvPr id="21" name="Google Shape;54;p13">
            <a:extLst>
              <a:ext uri="{FF2B5EF4-FFF2-40B4-BE49-F238E27FC236}">
                <a16:creationId xmlns:a16="http://schemas.microsoft.com/office/drawing/2014/main" id="{0A51296B-B62C-47C9-91EE-764FD9BD81BF}"/>
              </a:ext>
            </a:extLst>
          </p:cNvPr>
          <p:cNvSpPr txBox="1">
            <a:spLocks/>
          </p:cNvSpPr>
          <p:nvPr/>
        </p:nvSpPr>
        <p:spPr>
          <a:xfrm>
            <a:off x="2260533" y="4376603"/>
            <a:ext cx="4622934" cy="35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/>
              <a:t>Sam Batzli, </a:t>
            </a:r>
            <a:r>
              <a:rPr lang="en-US" sz="1800" dirty="0">
                <a:solidFill>
                  <a:schemeClr val="tx1"/>
                </a:solidFill>
              </a:rPr>
              <a:t>Dave Parker,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Nick </a:t>
            </a:r>
            <a:r>
              <a:rPr lang="en-US" sz="1800" dirty="0" err="1">
                <a:solidFill>
                  <a:schemeClr val="tx1"/>
                </a:solidFill>
              </a:rPr>
              <a:t>Bearson</a:t>
            </a:r>
            <a:r>
              <a:rPr lang="en-US" sz="1800" dirty="0">
                <a:solidFill>
                  <a:schemeClr val="tx1"/>
                </a:solidFill>
              </a:rPr>
              <a:t>, Russ </a:t>
            </a:r>
            <a:r>
              <a:rPr lang="en-US" sz="1800" dirty="0" err="1">
                <a:solidFill>
                  <a:schemeClr val="tx1"/>
                </a:solidFill>
              </a:rPr>
              <a:t>Dengel</a:t>
            </a:r>
            <a:endParaRPr lang="en-US" sz="1800" dirty="0"/>
          </a:p>
          <a:p>
            <a:r>
              <a:rPr lang="en-US" sz="1200" dirty="0"/>
              <a:t>Space Science &amp; Engineering Center</a:t>
            </a:r>
          </a:p>
        </p:txBody>
      </p:sp>
      <p:sp>
        <p:nvSpPr>
          <p:cNvPr id="24" name="Google Shape;54;p13">
            <a:extLst>
              <a:ext uri="{FF2B5EF4-FFF2-40B4-BE49-F238E27FC236}">
                <a16:creationId xmlns:a16="http://schemas.microsoft.com/office/drawing/2014/main" id="{DF7467DF-9D71-43DF-A46B-6D72431262E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1700" y="759787"/>
            <a:ext cx="8520600" cy="19939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200" dirty="0"/>
              <a:t>Earth, Air, Fire, and Water</a:t>
            </a:r>
            <a:br>
              <a:rPr lang="en-US" sz="3200" dirty="0"/>
            </a:br>
            <a:r>
              <a:rPr lang="en-US" sz="3200" dirty="0"/>
              <a:t>Integrating Visualization of Weather and Land Processes With Map Services</a:t>
            </a:r>
          </a:p>
        </p:txBody>
      </p:sp>
    </p:spTree>
    <p:extLst>
      <p:ext uri="{BB962C8B-B14F-4D97-AF65-F5344CB8AC3E}">
        <p14:creationId xmlns:p14="http://schemas.microsoft.com/office/powerpoint/2010/main" val="410895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B01AD-97A6-4447-B68F-E565A5A4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526" y="110728"/>
            <a:ext cx="8520600" cy="572700"/>
          </a:xfrm>
        </p:spPr>
        <p:txBody>
          <a:bodyPr/>
          <a:lstStyle/>
          <a:p>
            <a:r>
              <a:rPr lang="en-US" dirty="0"/>
              <a:t>Jumping in… zooming to area of interest</a:t>
            </a:r>
          </a:p>
        </p:txBody>
      </p:sp>
      <p:pic>
        <p:nvPicPr>
          <p:cNvPr id="6" name="globe_view_420.mov">
            <a:hlinkClick r:id="" action="ppaction://media"/>
            <a:extLst>
              <a:ext uri="{FF2B5EF4-FFF2-40B4-BE49-F238E27FC236}">
                <a16:creationId xmlns:a16="http://schemas.microsoft.com/office/drawing/2014/main" id="{DF50AF5D-D0E1-424E-84EC-C5E2661E0F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7535" y="970103"/>
            <a:ext cx="5626582" cy="351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4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Animate and Share</a:t>
            </a:r>
            <a:endParaRPr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17A56E-C473-4B49-92F6-70B0E6C6A2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8" y="0"/>
            <a:ext cx="8953805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B8895E-9428-B445-ACC8-83F4EA2479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8" y="0"/>
            <a:ext cx="8953805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D4CA36-A5EC-E84F-A974-77D18C2AED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8" y="0"/>
            <a:ext cx="8953805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26E235-C430-6B4A-AD64-14CA2FD4C3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8" y="0"/>
            <a:ext cx="8953805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E97870-CC3D-C44B-91FE-DBCF9A612C5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8" y="0"/>
            <a:ext cx="8953805" cy="514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46EF91-8802-8540-A17A-07E0058FB0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8" y="0"/>
            <a:ext cx="8953805" cy="5143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2B7CE4-2ECA-3C40-AFCD-62CE374ECF4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8" y="0"/>
            <a:ext cx="8953805" cy="5143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931F8E-2BC9-9D4E-B1B0-E32B057434A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8" y="0"/>
            <a:ext cx="89538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2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376B1-8C93-4DB9-84EA-299D15545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9AF84F-0691-43E4-9C0D-FBF6D41624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773" y="0"/>
            <a:ext cx="72044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47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D95BC-7910-D145-B3CD-E5AC8DF9E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what if we want to do more…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ED34D9-191A-4141-BD91-F49AB6F70F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RealEarth is for discovery and visualization</a:t>
            </a:r>
          </a:p>
          <a:p>
            <a:r>
              <a:rPr lang="en-US" dirty="0">
                <a:solidFill>
                  <a:schemeClr val="tx1"/>
                </a:solidFill>
              </a:rPr>
              <a:t>It supports only simple analysis</a:t>
            </a:r>
          </a:p>
          <a:p>
            <a:r>
              <a:rPr lang="en-US" dirty="0">
                <a:solidFill>
                  <a:schemeClr val="tx1"/>
                </a:solidFill>
              </a:rPr>
              <a:t>It re-publishes data and imagery in GIS-friendly formats</a:t>
            </a:r>
          </a:p>
          <a:p>
            <a:r>
              <a:rPr lang="en-US" dirty="0">
                <a:solidFill>
                  <a:schemeClr val="tx1"/>
                </a:solidFill>
              </a:rPr>
              <a:t>It has useful API</a:t>
            </a:r>
          </a:p>
          <a:p>
            <a:r>
              <a:rPr lang="en-US" dirty="0">
                <a:solidFill>
                  <a:schemeClr val="tx1"/>
                </a:solidFill>
              </a:rPr>
              <a:t>You can add your own data</a:t>
            </a:r>
          </a:p>
          <a:p>
            <a:r>
              <a:rPr lang="en-US" dirty="0">
                <a:solidFill>
                  <a:schemeClr val="tx1"/>
                </a:solidFill>
              </a:rPr>
              <a:t>But what about more analysis?</a:t>
            </a:r>
          </a:p>
        </p:txBody>
      </p:sp>
    </p:spTree>
    <p:extLst>
      <p:ext uri="{BB962C8B-B14F-4D97-AF65-F5344CB8AC3E}">
        <p14:creationId xmlns:p14="http://schemas.microsoft.com/office/powerpoint/2010/main" val="261767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F385E-A23F-3B48-A372-5C1C8AF73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many data layers, so little time…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AB1E1F-E420-FA4E-B3AC-2F8DEFE982D2}"/>
              </a:ext>
            </a:extLst>
          </p:cNvPr>
          <p:cNvSpPr txBox="1"/>
          <p:nvPr/>
        </p:nvSpPr>
        <p:spPr>
          <a:xfrm>
            <a:off x="858980" y="1011379"/>
            <a:ext cx="59713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/>
                </a:solidFill>
              </a:rPr>
              <a:t>“In an information-rich world, the wealth of information …creates a poverty of attention and a need to allocate that attention efficiently…”   </a:t>
            </a:r>
          </a:p>
          <a:p>
            <a:r>
              <a:rPr lang="en-US" i="1" dirty="0">
                <a:solidFill>
                  <a:schemeClr val="tx1"/>
                </a:solidFill>
              </a:rPr>
              <a:t>    -- Herbert Simon, 1971</a:t>
            </a:r>
          </a:p>
        </p:txBody>
      </p:sp>
      <p:pic>
        <p:nvPicPr>
          <p:cNvPr id="5" name="ScreenRecording_product_list_720.mov">
            <a:hlinkClick r:id="" action="ppaction://media"/>
            <a:extLst>
              <a:ext uri="{FF2B5EF4-FFF2-40B4-BE49-F238E27FC236}">
                <a16:creationId xmlns:a16="http://schemas.microsoft.com/office/drawing/2014/main" id="{A5F71AEA-40D7-F041-A422-90FEDB7C97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980" y="1791608"/>
            <a:ext cx="7426039" cy="29704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071738-930E-8348-BEE4-3E1766CD995A}"/>
              </a:ext>
            </a:extLst>
          </p:cNvPr>
          <p:cNvSpPr txBox="1"/>
          <p:nvPr/>
        </p:nvSpPr>
        <p:spPr>
          <a:xfrm>
            <a:off x="2883076" y="4835233"/>
            <a:ext cx="3377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https://realearth.ssec.wisc.edu/products/</a:t>
            </a:r>
          </a:p>
        </p:txBody>
      </p:sp>
    </p:spTree>
    <p:extLst>
      <p:ext uri="{BB962C8B-B14F-4D97-AF65-F5344CB8AC3E}">
        <p14:creationId xmlns:p14="http://schemas.microsoft.com/office/powerpoint/2010/main" val="134599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EF812-5F8B-E346-AB5D-88A8F8DC9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many data layers, so little time…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4155BF-9ED6-B841-ADBB-DA32A7DA3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Let’s Supplement Existing Workflows – make it easy to integrate… </a:t>
            </a:r>
          </a:p>
          <a:p>
            <a:r>
              <a:rPr lang="en-US" dirty="0">
                <a:solidFill>
                  <a:schemeClr val="tx1"/>
                </a:solidFill>
              </a:rPr>
              <a:t>Rather than trying to re-train the workforce</a:t>
            </a:r>
          </a:p>
          <a:p>
            <a:r>
              <a:rPr lang="en-US" dirty="0">
                <a:solidFill>
                  <a:schemeClr val="tx1"/>
                </a:solidFill>
              </a:rPr>
              <a:t>Examples from the NOAA’s JPSS Thematic Initiatives. These initiatives seek to reduce the risk of hazards through collaboration among scientists, agency officials, and on-the-ground professionals.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JPSS Thematic Initiative: Fire and Smoke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JPSS Thematic Initiative: River Ice and Flooding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Some of these agencies and on-the-ground professionals use GIS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Let’s use WMTS (OGC)  -- Both ArcGIS and QGIS can Read WMTS</a:t>
            </a:r>
          </a:p>
        </p:txBody>
      </p:sp>
      <p:pic>
        <p:nvPicPr>
          <p:cNvPr id="4" name="Picture 3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62979442-5932-504E-9E65-97F162874C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655" y="3331782"/>
            <a:ext cx="505708" cy="505708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7FF6425-FFAA-F44C-9ED1-39669FEFD3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825" y="4037189"/>
            <a:ext cx="505708" cy="505708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BEE212-45E6-854E-8CB0-908FEB77BB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825" y="2632069"/>
            <a:ext cx="505708" cy="505708"/>
          </a:xfrm>
          <a:prstGeom prst="rect">
            <a:avLst/>
          </a:prstGeom>
        </p:spPr>
      </p:pic>
      <p:pic>
        <p:nvPicPr>
          <p:cNvPr id="7" name="Picture 6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id="{57C22036-B3B8-DA44-92EC-9A381F5D83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935" y="3331782"/>
            <a:ext cx="505708" cy="505708"/>
          </a:xfrm>
          <a:prstGeom prst="rect">
            <a:avLst/>
          </a:prstGeom>
        </p:spPr>
      </p:pic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0CAD82CB-A975-DA4B-862C-6175469F78BF}"/>
              </a:ext>
            </a:extLst>
          </p:cNvPr>
          <p:cNvCxnSpPr>
            <a:cxnSpLocks/>
            <a:stCxn id="6" idx="3"/>
            <a:endCxn id="4" idx="0"/>
          </p:cNvCxnSpPr>
          <p:nvPr/>
        </p:nvCxnSpPr>
        <p:spPr>
          <a:xfrm>
            <a:off x="7943533" y="2884923"/>
            <a:ext cx="471976" cy="446859"/>
          </a:xfrm>
          <a:prstGeom prst="curvedConnector2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904E05BC-2689-6546-A240-46B8EF124D49}"/>
              </a:ext>
            </a:extLst>
          </p:cNvPr>
          <p:cNvCxnSpPr>
            <a:cxnSpLocks/>
            <a:endCxn id="7" idx="2"/>
          </p:cNvCxnSpPr>
          <p:nvPr/>
        </p:nvCxnSpPr>
        <p:spPr>
          <a:xfrm rot="10800000">
            <a:off x="6967789" y="3837490"/>
            <a:ext cx="470036" cy="431750"/>
          </a:xfrm>
          <a:prstGeom prst="curvedConnector2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70811203-8CD5-4C4B-8161-362D80C8CBF5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 rot="5400000" flipH="1">
            <a:off x="7438795" y="2860776"/>
            <a:ext cx="505708" cy="1447720"/>
          </a:xfrm>
          <a:prstGeom prst="curvedConnector5">
            <a:avLst>
              <a:gd name="adj1" fmla="val -45204"/>
              <a:gd name="adj2" fmla="val 50000"/>
              <a:gd name="adj3" fmla="val 145204"/>
            </a:avLst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object, drawing, clock&#10;&#10;Description automatically generated">
            <a:extLst>
              <a:ext uri="{FF2B5EF4-FFF2-40B4-BE49-F238E27FC236}">
                <a16:creationId xmlns:a16="http://schemas.microsoft.com/office/drawing/2014/main" id="{7CB811A2-9783-2E44-AE67-95C2C89A72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825" y="3334629"/>
            <a:ext cx="505708" cy="50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4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947E0-8462-439D-A3B0-D7D06997F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315354-CD28-484C-8510-523D403847B8}"/>
              </a:ext>
            </a:extLst>
          </p:cNvPr>
          <p:cNvGrpSpPr/>
          <p:nvPr/>
        </p:nvGrpSpPr>
        <p:grpSpPr>
          <a:xfrm>
            <a:off x="2036955" y="2068034"/>
            <a:ext cx="5070091" cy="1007433"/>
            <a:chOff x="1731985" y="2227231"/>
            <a:chExt cx="5070091" cy="1007433"/>
          </a:xfrm>
        </p:grpSpPr>
        <p:pic>
          <p:nvPicPr>
            <p:cNvPr id="8" name="Picture 7" descr="A picture containing object, drawing, clock&#10;&#10;Description automatically generated">
              <a:extLst>
                <a:ext uri="{FF2B5EF4-FFF2-40B4-BE49-F238E27FC236}">
                  <a16:creationId xmlns:a16="http://schemas.microsoft.com/office/drawing/2014/main" id="{A54155ED-7B61-3440-8A81-0D7D808CB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4643" y="2227231"/>
              <a:ext cx="1007433" cy="1007433"/>
            </a:xfrm>
            <a:prstGeom prst="rect">
              <a:avLst/>
            </a:prstGeom>
          </p:spPr>
        </p:pic>
        <p:pic>
          <p:nvPicPr>
            <p:cNvPr id="10" name="Picture 9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EC1B25EF-0666-6F43-AC2C-B0381FC87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6204" y="2227231"/>
              <a:ext cx="1007433" cy="1007433"/>
            </a:xfrm>
            <a:prstGeom prst="rect">
              <a:avLst/>
            </a:prstGeom>
          </p:spPr>
        </p:pic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E87A23B-CA88-EA46-BDA1-794021672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1985" y="2227231"/>
              <a:ext cx="1007433" cy="1007433"/>
            </a:xfrm>
            <a:prstGeom prst="rect">
              <a:avLst/>
            </a:prstGeom>
          </p:spPr>
        </p:pic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89ADB14-27A9-4844-9BBE-CDF7C4C49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0423" y="2227231"/>
              <a:ext cx="1007433" cy="10074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4326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D9E7DF6-7C18-3F49-9CD2-CE643C9C71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125" y="1116538"/>
            <a:ext cx="6393750" cy="34107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071738-930E-8348-BEE4-3E1766CD995A}"/>
              </a:ext>
            </a:extLst>
          </p:cNvPr>
          <p:cNvSpPr txBox="1"/>
          <p:nvPr/>
        </p:nvSpPr>
        <p:spPr>
          <a:xfrm>
            <a:off x="2883076" y="4835233"/>
            <a:ext cx="3377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https://realearth.ssec.wisc.edu/products/</a:t>
            </a:r>
          </a:p>
        </p:txBody>
      </p:sp>
      <p:sp>
        <p:nvSpPr>
          <p:cNvPr id="8" name="Donut 7">
            <a:extLst>
              <a:ext uri="{FF2B5EF4-FFF2-40B4-BE49-F238E27FC236}">
                <a16:creationId xmlns:a16="http://schemas.microsoft.com/office/drawing/2014/main" id="{22F2CEA1-D4A5-A14D-9FD6-E155986E3821}"/>
              </a:ext>
            </a:extLst>
          </p:cNvPr>
          <p:cNvSpPr/>
          <p:nvPr/>
        </p:nvSpPr>
        <p:spPr>
          <a:xfrm>
            <a:off x="1205345" y="2036613"/>
            <a:ext cx="1677731" cy="443345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D29755-1888-6444-8CAB-F273B894F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US" dirty="0"/>
              <a:t>RealEarth WMTS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8C8169-B285-CE44-ADB9-6513ECB1AD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124" y="1118363"/>
            <a:ext cx="6393751" cy="3410713"/>
          </a:xfrm>
          <a:prstGeom prst="rect">
            <a:avLst/>
          </a:prstGeom>
        </p:spPr>
      </p:pic>
      <p:sp>
        <p:nvSpPr>
          <p:cNvPr id="14" name="Donut 13">
            <a:extLst>
              <a:ext uri="{FF2B5EF4-FFF2-40B4-BE49-F238E27FC236}">
                <a16:creationId xmlns:a16="http://schemas.microsoft.com/office/drawing/2014/main" id="{061B85ED-D8FD-3D4A-9894-22274669E315}"/>
              </a:ext>
            </a:extLst>
          </p:cNvPr>
          <p:cNvSpPr/>
          <p:nvPr/>
        </p:nvSpPr>
        <p:spPr>
          <a:xfrm>
            <a:off x="1357745" y="2424548"/>
            <a:ext cx="1677731" cy="443345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8B036-BA4B-9344-9380-AD39AC14D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76CCC0-15D1-6A48-87E9-B5E2CF4A99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840"/>
            <a:ext cx="9144000" cy="48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64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C9013-C47E-FD46-A0C2-18D2DE7D0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EE398-1516-0743-8070-2F7908C511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840"/>
            <a:ext cx="9144000" cy="48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19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Why do this?  What’s our motivation?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lvl="0"/>
            <a:r>
              <a:rPr lang="en-US" dirty="0">
                <a:solidFill>
                  <a:schemeClr val="tx1"/>
                </a:solidFill>
              </a:rPr>
              <a:t>We can learn a lot about our data by simply looking at it and making comparisons with other data.  (quality control, validation)</a:t>
            </a:r>
          </a:p>
          <a:p>
            <a:pPr lvl="0"/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We can learn a lot about our planet and its processes by comparing datasets across disciplines. (Fire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  </a:t>
            </a:r>
            <a:r>
              <a:rPr lang="en-US" dirty="0">
                <a:solidFill>
                  <a:schemeClr val="tx1"/>
                </a:solidFill>
              </a:rPr>
              <a:t>Wind, Smoke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  </a:t>
            </a:r>
            <a:r>
              <a:rPr lang="en-US" dirty="0">
                <a:solidFill>
                  <a:schemeClr val="tx1"/>
                </a:solidFill>
              </a:rPr>
              <a:t>Air, Land 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  Floods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lvl="0"/>
            <a:endParaRPr lang="en-US" dirty="0">
              <a:solidFill>
                <a:schemeClr val="tx1"/>
              </a:solidFill>
            </a:endParaRPr>
          </a:p>
          <a:p>
            <a:pPr lvl="0"/>
            <a:r>
              <a:rPr lang="en-US" dirty="0">
                <a:solidFill>
                  <a:schemeClr val="tx1"/>
                </a:solidFill>
              </a:rPr>
              <a:t>We can bring information together and visualize it for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decision support.  But only if we can make the complex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simple, without losing its value</a:t>
            </a:r>
          </a:p>
          <a:p>
            <a:pPr lvl="0"/>
            <a:endParaRPr lang="en-US" dirty="0">
              <a:solidFill>
                <a:schemeClr val="tx1"/>
              </a:solidFill>
            </a:endParaRPr>
          </a:p>
          <a:p>
            <a:pPr lvl="0"/>
            <a:r>
              <a:rPr lang="en-US" dirty="0">
                <a:solidFill>
                  <a:schemeClr val="tx1"/>
                </a:solidFill>
              </a:rPr>
              <a:t>If we do it well, we can actually help save lives </a:t>
            </a:r>
          </a:p>
          <a:p>
            <a:pPr marL="114300" lv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BAC36091-4FB8-D343-BBB4-55906243A6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655" y="3484187"/>
            <a:ext cx="505708" cy="505708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FCF00B-84B5-7540-90F4-4877C1A8FB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825" y="4189594"/>
            <a:ext cx="505708" cy="505708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E6F74C6-E658-0E41-A74D-F865AC35431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825" y="2784474"/>
            <a:ext cx="505708" cy="505708"/>
          </a:xfrm>
          <a:prstGeom prst="rect">
            <a:avLst/>
          </a:prstGeom>
        </p:spPr>
      </p:pic>
      <p:pic>
        <p:nvPicPr>
          <p:cNvPr id="14" name="Picture 13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id="{2DF16F3F-7DF5-E445-856D-506F7D37618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935" y="3484187"/>
            <a:ext cx="505708" cy="505708"/>
          </a:xfrm>
          <a:prstGeom prst="rect">
            <a:avLst/>
          </a:prstGeom>
        </p:spPr>
      </p:pic>
      <p:cxnSp>
        <p:nvCxnSpPr>
          <p:cNvPr id="3" name="Curved Connector 2">
            <a:extLst>
              <a:ext uri="{FF2B5EF4-FFF2-40B4-BE49-F238E27FC236}">
                <a16:creationId xmlns:a16="http://schemas.microsoft.com/office/drawing/2014/main" id="{0407AC93-0959-0040-A8DF-D7BC8744F71D}"/>
              </a:ext>
            </a:extLst>
          </p:cNvPr>
          <p:cNvCxnSpPr>
            <a:cxnSpLocks/>
            <a:stCxn id="13" idx="3"/>
            <a:endCxn id="11" idx="0"/>
          </p:cNvCxnSpPr>
          <p:nvPr/>
        </p:nvCxnSpPr>
        <p:spPr>
          <a:xfrm>
            <a:off x="7943533" y="3037328"/>
            <a:ext cx="471976" cy="446859"/>
          </a:xfrm>
          <a:prstGeom prst="curvedConnector2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31A2AEFB-8A60-2A44-B018-C8FA6AEEAF01}"/>
              </a:ext>
            </a:extLst>
          </p:cNvPr>
          <p:cNvCxnSpPr>
            <a:cxnSpLocks/>
            <a:endCxn id="14" idx="2"/>
          </p:cNvCxnSpPr>
          <p:nvPr/>
        </p:nvCxnSpPr>
        <p:spPr>
          <a:xfrm rot="10800000">
            <a:off x="6967789" y="3989895"/>
            <a:ext cx="470036" cy="431750"/>
          </a:xfrm>
          <a:prstGeom prst="curvedConnector2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96B0A70F-3BC9-1B4B-84F3-D9A98363F38C}"/>
              </a:ext>
            </a:extLst>
          </p:cNvPr>
          <p:cNvCxnSpPr>
            <a:cxnSpLocks/>
            <a:stCxn id="11" idx="2"/>
            <a:endCxn id="14" idx="0"/>
          </p:cNvCxnSpPr>
          <p:nvPr/>
        </p:nvCxnSpPr>
        <p:spPr>
          <a:xfrm rot="5400000" flipH="1">
            <a:off x="7438795" y="3013181"/>
            <a:ext cx="505708" cy="1447720"/>
          </a:xfrm>
          <a:prstGeom prst="curvedConnector5">
            <a:avLst>
              <a:gd name="adj1" fmla="val -45204"/>
              <a:gd name="adj2" fmla="val 50000"/>
              <a:gd name="adj3" fmla="val 145204"/>
            </a:avLst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object, drawing, clock&#10;&#10;Description automatically generated">
            <a:extLst>
              <a:ext uri="{FF2B5EF4-FFF2-40B4-BE49-F238E27FC236}">
                <a16:creationId xmlns:a16="http://schemas.microsoft.com/office/drawing/2014/main" id="{8D0407B6-815A-E04B-AB11-9A3E037E55E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825" y="3487034"/>
            <a:ext cx="505708" cy="505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43C27-2D98-7044-9E68-9F050764A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E63F44-6E4A-474E-B5A9-ED03D0B012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840"/>
            <a:ext cx="9144000" cy="48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20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46B93-1C9A-774B-8782-208D1AFC0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44C23F-C97E-B147-B791-1E7CDBC1AF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840"/>
            <a:ext cx="9144000" cy="48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88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4E72E-5D18-42CD-95D6-F0A417259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CBA08-5C86-42A0-84D8-2A68355EEA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27" y="0"/>
            <a:ext cx="7871346" cy="5143500"/>
          </a:xfrm>
          <a:prstGeom prst="rect">
            <a:avLst/>
          </a:prstGeom>
        </p:spPr>
      </p:pic>
      <p:sp>
        <p:nvSpPr>
          <p:cNvPr id="4" name="Donut 3">
            <a:extLst>
              <a:ext uri="{FF2B5EF4-FFF2-40B4-BE49-F238E27FC236}">
                <a16:creationId xmlns:a16="http://schemas.microsoft.com/office/drawing/2014/main" id="{E18C0220-9CC5-4C4D-B04C-0AED36E58DCC}"/>
              </a:ext>
            </a:extLst>
          </p:cNvPr>
          <p:cNvSpPr/>
          <p:nvPr/>
        </p:nvSpPr>
        <p:spPr>
          <a:xfrm>
            <a:off x="1759527" y="288030"/>
            <a:ext cx="749476" cy="443345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220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520E6-EB23-4E0C-83ED-E70FAB2B3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68EA82-F13E-4A1B-B49D-F228ACA81E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27" y="0"/>
            <a:ext cx="7871346" cy="5143500"/>
          </a:xfrm>
          <a:prstGeom prst="rect">
            <a:avLst/>
          </a:prstGeom>
        </p:spPr>
      </p:pic>
      <p:sp>
        <p:nvSpPr>
          <p:cNvPr id="4" name="Donut 3">
            <a:extLst>
              <a:ext uri="{FF2B5EF4-FFF2-40B4-BE49-F238E27FC236}">
                <a16:creationId xmlns:a16="http://schemas.microsoft.com/office/drawing/2014/main" id="{A9894887-E5C9-8743-A036-9E4F30C4DA5F}"/>
              </a:ext>
            </a:extLst>
          </p:cNvPr>
          <p:cNvSpPr/>
          <p:nvPr/>
        </p:nvSpPr>
        <p:spPr>
          <a:xfrm>
            <a:off x="5943600" y="825441"/>
            <a:ext cx="846458" cy="554179"/>
          </a:xfrm>
          <a:prstGeom prst="don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00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73A70-A073-406D-8B5F-9266729E3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7B538-B177-493C-80C6-C41FEDFBCA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27" y="0"/>
            <a:ext cx="78713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46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4A08F-8057-4911-AC9F-A06EDE43E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C29AE1-53AB-416D-BCA8-D4E37DE145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27" y="0"/>
            <a:ext cx="78713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00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A1D99-E287-EA4B-9309-62F34C1B5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C4FFBE-62AE-4C41-A32A-89228F6B66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840"/>
            <a:ext cx="9144000" cy="48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33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311700" y="-45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RealEarth and Related Apps</a:t>
            </a:r>
            <a:br>
              <a:rPr lang="en-US" dirty="0"/>
            </a:br>
            <a:endParaRPr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7B150-AE00-8140-B740-ADD89DC8EC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840"/>
            <a:ext cx="9144000" cy="48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67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EE7B6-FE40-B14C-B513-917C7E0C3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3A5585-3F3D-4741-8109-EB1F7E8780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840"/>
            <a:ext cx="9144000" cy="48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68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2F14C-8562-F541-BAB1-151F40560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BB37DC-D0DD-2844-923F-1B08613E60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840"/>
            <a:ext cx="9144000" cy="48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19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One Tool (our tool) is “RealEarth” </a:t>
            </a:r>
            <a:r>
              <a:rPr lang="en" dirty="0">
                <a:sym typeface="Wingdings" pitchFamily="2" charset="2"/>
              </a:rPr>
              <a:t>(</a:t>
            </a:r>
            <a:r>
              <a:rPr lang="en" sz="1200" dirty="0">
                <a:solidFill>
                  <a:srgbClr val="FF0000"/>
                </a:solidFill>
                <a:sym typeface="Wingdings" pitchFamily="2" charset="2"/>
              </a:rPr>
              <a:t>Real</a:t>
            </a:r>
            <a:r>
              <a:rPr lang="en" sz="1200" dirty="0">
                <a:sym typeface="Wingdings" pitchFamily="2" charset="2"/>
              </a:rPr>
              <a:t>-time data of the </a:t>
            </a:r>
            <a:r>
              <a:rPr lang="en" sz="1200" dirty="0">
                <a:solidFill>
                  <a:srgbClr val="FF0000"/>
                </a:solidFill>
                <a:sym typeface="Wingdings" pitchFamily="2" charset="2"/>
              </a:rPr>
              <a:t>Earth</a:t>
            </a:r>
            <a:r>
              <a:rPr lang="en" dirty="0">
                <a:sym typeface="Wingdings" pitchFamily="2" charset="2"/>
              </a:rPr>
              <a:t>)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/>
            <a:r>
              <a:rPr lang="en-US" dirty="0">
                <a:solidFill>
                  <a:schemeClr val="tx1"/>
                </a:solidFill>
              </a:rPr>
              <a:t>RealEarth is a server-based data visualization platform developed at SSEC/CIMSS, University of Wisconsin-Madison that provides satellite imagery and related data products to desktop and mobile devices. 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lvl="0"/>
            <a:r>
              <a:rPr lang="en-US" dirty="0">
                <a:solidFill>
                  <a:schemeClr val="tx1"/>
                </a:solidFill>
              </a:rPr>
              <a:t>It is built on open source software including, </a:t>
            </a:r>
            <a:r>
              <a:rPr lang="en-US" dirty="0" err="1">
                <a:solidFill>
                  <a:schemeClr val="tx1"/>
                </a:solidFill>
              </a:rPr>
              <a:t>MapServer</a:t>
            </a:r>
            <a:r>
              <a:rPr lang="en-US" dirty="0">
                <a:solidFill>
                  <a:schemeClr val="tx1"/>
                </a:solidFill>
              </a:rPr>
              <a:t>, GDAL, Proj4, PHP, JavaScript, and Python.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lvl="0"/>
            <a:r>
              <a:rPr lang="en-US" dirty="0">
                <a:solidFill>
                  <a:schemeClr val="tx1"/>
                </a:solidFill>
              </a:rPr>
              <a:t>The purpose of RealEarth is to provide a simple interface for data visualization and comparison across the atmospheric, oceanic, and Earth science domains.</a:t>
            </a:r>
            <a:r>
              <a:rPr lang="en" dirty="0">
                <a:solidFill>
                  <a:schemeClr val="tx1"/>
                </a:solidFill>
              </a:rPr>
              <a:t> </a:t>
            </a:r>
          </a:p>
          <a:p>
            <a:pPr lvl="0"/>
            <a:endParaRPr lang="en" dirty="0">
              <a:solidFill>
                <a:schemeClr val="tx1"/>
              </a:solidFill>
            </a:endParaRPr>
          </a:p>
          <a:p>
            <a:pPr lvl="0"/>
            <a:r>
              <a:rPr lang="en-US" dirty="0">
                <a:solidFill>
                  <a:schemeClr val="tx1"/>
                </a:solidFill>
              </a:rPr>
              <a:t>But anyone who has wanted to compare various data sets of Earth observations with visualization immediately encounters basic challenges… that we have </a:t>
            </a:r>
            <a:r>
              <a:rPr lang="en-US" i="1" dirty="0">
                <a:solidFill>
                  <a:schemeClr val="tx1"/>
                </a:solidFill>
              </a:rPr>
              <a:t>mostly</a:t>
            </a:r>
            <a:r>
              <a:rPr lang="en-US" dirty="0">
                <a:solidFill>
                  <a:schemeClr val="tx1"/>
                </a:solidFill>
              </a:rPr>
              <a:t> addressed. </a:t>
            </a:r>
          </a:p>
          <a:p>
            <a:pPr lvl="0"/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4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0CBA1-F1F1-AB46-BDF5-C78729B8F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7A29F4-A054-7F4E-9FB2-D8242271BE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840"/>
            <a:ext cx="9144000" cy="48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84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6BDD0-63C9-C44D-9DD7-9AA8FBC74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92EEF9-EBB7-DB46-8BB3-5B92A1EE09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840"/>
            <a:ext cx="9144000" cy="48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18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947E0-8462-439D-A3B0-D7D06997F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112FD7-DCE9-C044-BA4C-9D4C26533631}"/>
              </a:ext>
            </a:extLst>
          </p:cNvPr>
          <p:cNvGrpSpPr/>
          <p:nvPr/>
        </p:nvGrpSpPr>
        <p:grpSpPr>
          <a:xfrm>
            <a:off x="2444846" y="2068034"/>
            <a:ext cx="4254309" cy="1007433"/>
            <a:chOff x="2417139" y="2157967"/>
            <a:chExt cx="4254309" cy="1007433"/>
          </a:xfrm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0FE6DD1-61A1-6B4B-AC76-58A094E82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7139" y="2157967"/>
              <a:ext cx="1007433" cy="1007433"/>
            </a:xfrm>
            <a:prstGeom prst="rect">
              <a:avLst/>
            </a:prstGeom>
          </p:spPr>
        </p:pic>
        <p:pic>
          <p:nvPicPr>
            <p:cNvPr id="8" name="Picture 7" descr="A picture containing object, drawing, clock&#10;&#10;Description automatically generated">
              <a:extLst>
                <a:ext uri="{FF2B5EF4-FFF2-40B4-BE49-F238E27FC236}">
                  <a16:creationId xmlns:a16="http://schemas.microsoft.com/office/drawing/2014/main" id="{A54155ED-7B61-3440-8A81-0D7D808CB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4015" y="2157967"/>
              <a:ext cx="1007433" cy="1007433"/>
            </a:xfrm>
            <a:prstGeom prst="rect">
              <a:avLst/>
            </a:prstGeom>
          </p:spPr>
        </p:pic>
        <p:pic>
          <p:nvPicPr>
            <p:cNvPr id="9" name="Picture 8" descr="A picture containing light, drawing&#10;&#10;Description automatically generated">
              <a:extLst>
                <a:ext uri="{FF2B5EF4-FFF2-40B4-BE49-F238E27FC236}">
                  <a16:creationId xmlns:a16="http://schemas.microsoft.com/office/drawing/2014/main" id="{6D07C572-9188-E248-8656-940AE4DF0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0577" y="2157967"/>
              <a:ext cx="1007433" cy="10074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4018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F8599-5103-4CB6-86AF-1C3FE8E8C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935E34-F274-41B2-88CB-1DE95F2D1F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27" y="0"/>
            <a:ext cx="78713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6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B17CC-0E22-439D-AE6A-5535FC14A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4BF05E-A730-416C-A8F1-33F58191E9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27" y="0"/>
            <a:ext cx="78713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710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7D28D-F061-9C48-AF0B-A47A09E94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55C174-E5F6-0242-9964-0182F475E7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840"/>
            <a:ext cx="9144000" cy="48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B504D-F786-D040-9ACC-B7E4E298D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427FCF-C96A-BD4D-B909-CB44AA6FEC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840"/>
            <a:ext cx="9144000" cy="48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707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E90D2-6730-BE4F-95D7-50A3EF4E4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18D869-8F43-1C4A-8678-E59599E590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840"/>
            <a:ext cx="9144000" cy="48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496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7E609-A860-5A4B-850D-F135B0DD9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08A0CB-85D5-B34D-86C9-E8BCBE5648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840"/>
            <a:ext cx="9144000" cy="48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877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24BB1-6562-394F-8A01-55F06F61E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00C1FC-2215-8348-BA64-4C574D11AA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840"/>
            <a:ext cx="9144000" cy="48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14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Challenges as we visualize data across disciplines</a:t>
            </a:r>
            <a:r>
              <a:rPr lang="en" dirty="0"/>
              <a:t>…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154236" y="1152474"/>
            <a:ext cx="8835528" cy="38051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lvl="0"/>
            <a:r>
              <a:rPr lang="en-US" dirty="0">
                <a:solidFill>
                  <a:schemeClr val="tx1"/>
                </a:solidFill>
              </a:rPr>
              <a:t>Resolution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Spatial   …what is large?  What is small?  It depends…  (5cm aerial imagery 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 4km model data)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Spectral  …what can we see?  What can we not see? (support different “views” of the same data)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Temporal  …what is old?  What is often?  Animation?… (support for seconds to multiple years)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Reach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Audience   …who cares? (customizable interface and API)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Complexity  …how can we make the complex less confusing? (collections, categories, search, metadata)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Scale  …can we grow?  (data volume and popularity: VMs, containers, load balancing, caching)</a:t>
            </a:r>
          </a:p>
        </p:txBody>
      </p:sp>
    </p:spTree>
    <p:extLst>
      <p:ext uri="{BB962C8B-B14F-4D97-AF65-F5344CB8AC3E}">
        <p14:creationId xmlns:p14="http://schemas.microsoft.com/office/powerpoint/2010/main" val="177888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42E6C-106C-1247-A331-CD8462E09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67D2C2-0490-C244-BE44-692FA79442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840"/>
            <a:ext cx="9144000" cy="48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334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EB90E-23E7-9446-ADBD-1C095EC2E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3EA53D-42BB-024E-A0B3-3E45B9771C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840"/>
            <a:ext cx="9144000" cy="48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413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311700" y="-45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RealEarth website – Embedding with API </a:t>
            </a:r>
            <a:br>
              <a:rPr lang="en-US" dirty="0"/>
            </a:br>
            <a:endParaRPr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9A7C63-50BE-A346-A192-7D319BD7A5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52"/>
          <a:stretch/>
        </p:blipFill>
        <p:spPr>
          <a:xfrm>
            <a:off x="1280735" y="680685"/>
            <a:ext cx="6582529" cy="407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554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7BD31-0D18-B645-936A-0B897F7CF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25" y="173563"/>
            <a:ext cx="8520600" cy="572700"/>
          </a:xfrm>
        </p:spPr>
        <p:txBody>
          <a:bodyPr/>
          <a:lstStyle/>
          <a:p>
            <a:r>
              <a:rPr lang="en-US" dirty="0"/>
              <a:t>Burn Scar Mapping Tool: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22DC8-ACA6-7F49-A028-964C446388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718" y="1017725"/>
            <a:ext cx="6264564" cy="38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303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47088-1E48-4641-A2C7-944508C5C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75" y="0"/>
            <a:ext cx="8520600" cy="572700"/>
          </a:xfrm>
        </p:spPr>
        <p:txBody>
          <a:bodyPr/>
          <a:lstStyle/>
          <a:p>
            <a:r>
              <a:rPr lang="en-US" dirty="0"/>
              <a:t>Public Usage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4EE08F-0F77-7544-B0AC-96D91C9123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8020" y="546786"/>
            <a:ext cx="5527960" cy="446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270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28E9-1A2F-B54F-9BC9-7743502D0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87" y="130393"/>
            <a:ext cx="8520600" cy="572700"/>
          </a:xfrm>
        </p:spPr>
        <p:txBody>
          <a:bodyPr/>
          <a:lstStyle/>
          <a:p>
            <a:r>
              <a:rPr lang="en-US" dirty="0"/>
              <a:t>Uploading your own data to RealEarth: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6A54BA-C4CA-0641-A5C0-59CA56939C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896" y="703093"/>
            <a:ext cx="6236208" cy="39304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75438A-2BD8-A347-B38B-6D6F6584A213}"/>
              </a:ext>
            </a:extLst>
          </p:cNvPr>
          <p:cNvSpPr txBox="1"/>
          <p:nvPr/>
        </p:nvSpPr>
        <p:spPr>
          <a:xfrm>
            <a:off x="406437" y="4768645"/>
            <a:ext cx="8331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re_upload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sm_pct_actual_month_rootzoon_soil_moisture_lzw.tif</a:t>
            </a:r>
            <a:r>
              <a:rPr lang="en-US" sz="1200" dirty="0">
                <a:solidFill>
                  <a:schemeClr val="tx1"/>
                </a:solidFill>
              </a:rPr>
              <a:t> Australian Soil Moisture - Root Zone 20191204 120000</a:t>
            </a:r>
          </a:p>
        </p:txBody>
      </p:sp>
    </p:spTree>
    <p:extLst>
      <p:ext uri="{BB962C8B-B14F-4D97-AF65-F5344CB8AC3E}">
        <p14:creationId xmlns:p14="http://schemas.microsoft.com/office/powerpoint/2010/main" val="15402669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28E9-1A2F-B54F-9BC9-7743502D0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87" y="130393"/>
            <a:ext cx="8520600" cy="572700"/>
          </a:xfrm>
        </p:spPr>
        <p:txBody>
          <a:bodyPr/>
          <a:lstStyle/>
          <a:p>
            <a:r>
              <a:rPr lang="en-US" dirty="0"/>
              <a:t>Uploading your own data to RealEarth: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275C0-A48E-5E4A-A8FC-101F4FE6EE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896" y="704088"/>
            <a:ext cx="6236208" cy="393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189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38603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RealEarth Supported input files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958733"/>
            <a:ext cx="8520600" cy="3551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lvl="0"/>
            <a:r>
              <a:rPr lang="en-US" dirty="0">
                <a:solidFill>
                  <a:schemeClr val="tx1"/>
                </a:solidFill>
              </a:rPr>
              <a:t>RealEarth can ingest imagery and vector data.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Image formats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 err="1">
                <a:solidFill>
                  <a:schemeClr val="tx1"/>
                </a:solidFill>
              </a:rPr>
              <a:t>GeoTIFF</a:t>
            </a:r>
            <a:endParaRPr lang="en-US" dirty="0">
              <a:solidFill>
                <a:schemeClr val="tx1"/>
              </a:solidFill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 err="1">
                <a:solidFill>
                  <a:schemeClr val="tx1"/>
                </a:solidFill>
              </a:rPr>
              <a:t>McIDAS</a:t>
            </a:r>
            <a:r>
              <a:rPr lang="en-US" dirty="0">
                <a:solidFill>
                  <a:schemeClr val="tx1"/>
                </a:solidFill>
              </a:rPr>
              <a:t>-X AREA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Shape (point/line/polygon) formats: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 err="1">
                <a:solidFill>
                  <a:schemeClr val="tx1"/>
                </a:solidFill>
              </a:rPr>
              <a:t>GeoJSON</a:t>
            </a:r>
            <a:endParaRPr lang="en-US" dirty="0">
              <a:solidFill>
                <a:schemeClr val="tx1"/>
              </a:solidFill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ESRI Shapefile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Others requiring custom pre-processing to convert to the above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GRIB/GRIB2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Gridded </a:t>
            </a:r>
            <a:r>
              <a:rPr lang="en-US" dirty="0" err="1">
                <a:solidFill>
                  <a:schemeClr val="tx1"/>
                </a:solidFill>
              </a:rPr>
              <a:t>NetCDF</a:t>
            </a:r>
            <a:r>
              <a:rPr lang="en-US" dirty="0">
                <a:solidFill>
                  <a:schemeClr val="tx1"/>
                </a:solidFill>
              </a:rPr>
              <a:t>/HDF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csv, text, ascii 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lvl="0"/>
            <a:r>
              <a:rPr lang="en-US" dirty="0">
                <a:solidFill>
                  <a:schemeClr val="tx1"/>
                </a:solidFill>
              </a:rPr>
              <a:t>Files for registered products can be uploaded via users through scripts or via a browser form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lvl="0"/>
            <a:r>
              <a:rPr lang="en-US" dirty="0">
                <a:solidFill>
                  <a:schemeClr val="tx1"/>
                </a:solidFill>
              </a:rPr>
              <a:t>Color enhancements and custom legends can be created for any product.</a:t>
            </a:r>
            <a:r>
              <a:rPr lang="en" dirty="0">
                <a:solidFill>
                  <a:schemeClr val="tx1"/>
                </a:solidFill>
              </a:rPr>
              <a:t> 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855" y="4333439"/>
            <a:ext cx="1962290" cy="74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763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381C-3225-6046-B9A6-69E811AFB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5B346A-0B8B-5244-BEEE-D8C38794C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4"/>
            <a:ext cx="8520600" cy="368276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It is useful to bring land and weather info together…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If it is the Right </a:t>
            </a:r>
            <a:r>
              <a:rPr lang="en-US" i="1" dirty="0">
                <a:solidFill>
                  <a:schemeClr val="tx1"/>
                </a:solidFill>
              </a:rPr>
              <a:t>Information</a:t>
            </a:r>
            <a:r>
              <a:rPr lang="en-US" dirty="0">
                <a:solidFill>
                  <a:schemeClr val="tx1"/>
                </a:solidFill>
              </a:rPr>
              <a:t> at the Right </a:t>
            </a:r>
            <a:r>
              <a:rPr lang="en-US" i="1" dirty="0">
                <a:solidFill>
                  <a:schemeClr val="tx1"/>
                </a:solidFill>
              </a:rPr>
              <a:t>Time</a:t>
            </a:r>
            <a:r>
              <a:rPr lang="en-US" dirty="0">
                <a:solidFill>
                  <a:schemeClr val="tx1"/>
                </a:solidFill>
              </a:rPr>
              <a:t> in the Right </a:t>
            </a:r>
            <a:r>
              <a:rPr lang="en-US" i="1" dirty="0">
                <a:solidFill>
                  <a:schemeClr val="tx1"/>
                </a:solidFill>
              </a:rPr>
              <a:t>Context</a:t>
            </a: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Such integration prompts multiple technical concerns at both ends (format, time, styling…)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There is room for improvement in both directions: 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Weather Data / Interfaces 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 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 GIS / Land/Human Data (better data preparation, managing near real-time and caching, animation)</a:t>
            </a:r>
          </a:p>
          <a:p>
            <a:endParaRPr lang="en-US" dirty="0">
              <a:solidFill>
                <a:schemeClr val="tx1"/>
              </a:solidFill>
              <a:sym typeface="Wingdings" pitchFamily="2" charset="2"/>
            </a:endParaRPr>
          </a:p>
          <a:p>
            <a:r>
              <a:rPr lang="en-US" dirty="0">
                <a:solidFill>
                  <a:schemeClr val="tx1"/>
                </a:solidFill>
              </a:rPr>
              <a:t>Opportunities Abound!  Let’s Collaborate!</a:t>
            </a: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0287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E1CE5-301D-9141-96DA-8ADA34F3A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75" y="116412"/>
            <a:ext cx="8520600" cy="572700"/>
          </a:xfrm>
        </p:spPr>
        <p:txBody>
          <a:bodyPr/>
          <a:lstStyle/>
          <a:p>
            <a:r>
              <a:rPr lang="en-US" dirty="0"/>
              <a:t>Many people to thank…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917B30-68F7-3F47-9F0E-45A3860944E9}"/>
              </a:ext>
            </a:extLst>
          </p:cNvPr>
          <p:cNvSpPr txBox="1"/>
          <p:nvPr/>
        </p:nvSpPr>
        <p:spPr>
          <a:xfrm>
            <a:off x="357188" y="864022"/>
            <a:ext cx="83867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Allen Huang</a:t>
            </a:r>
          </a:p>
          <a:p>
            <a:r>
              <a:rPr lang="en-US" sz="2000" dirty="0">
                <a:solidFill>
                  <a:schemeClr val="tx1"/>
                </a:solidFill>
              </a:rPr>
              <a:t>Mitch Goldberg</a:t>
            </a:r>
          </a:p>
          <a:p>
            <a:r>
              <a:rPr lang="en-US" sz="2000" dirty="0">
                <a:solidFill>
                  <a:schemeClr val="tx1"/>
                </a:solidFill>
              </a:rPr>
              <a:t>Steve Goodman</a:t>
            </a:r>
          </a:p>
          <a:p>
            <a:r>
              <a:rPr lang="en-US" sz="2000" dirty="0">
                <a:solidFill>
                  <a:schemeClr val="tx1"/>
                </a:solidFill>
              </a:rPr>
              <a:t>Liam </a:t>
            </a:r>
            <a:r>
              <a:rPr lang="en-US" sz="2000" dirty="0" err="1">
                <a:solidFill>
                  <a:schemeClr val="tx1"/>
                </a:solidFill>
              </a:rPr>
              <a:t>Gumley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Jerry </a:t>
            </a:r>
            <a:r>
              <a:rPr lang="en-US" sz="2000" dirty="0" err="1">
                <a:solidFill>
                  <a:schemeClr val="tx1"/>
                </a:solidFill>
              </a:rPr>
              <a:t>Robaidek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Kathy </a:t>
            </a:r>
            <a:r>
              <a:rPr lang="en-US" sz="2000" dirty="0" err="1">
                <a:solidFill>
                  <a:schemeClr val="tx1"/>
                </a:solidFill>
              </a:rPr>
              <a:t>Strabala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Developers: Dave Parker, Nick </a:t>
            </a:r>
            <a:r>
              <a:rPr lang="en-US" sz="2000" dirty="0" err="1">
                <a:solidFill>
                  <a:schemeClr val="tx1"/>
                </a:solidFill>
              </a:rPr>
              <a:t>Bearson</a:t>
            </a:r>
            <a:r>
              <a:rPr lang="en-US" sz="2000" dirty="0">
                <a:solidFill>
                  <a:schemeClr val="tx1"/>
                </a:solidFill>
              </a:rPr>
              <a:t>, Russ </a:t>
            </a:r>
            <a:r>
              <a:rPr lang="en-US" sz="2000" dirty="0" err="1">
                <a:solidFill>
                  <a:schemeClr val="tx1"/>
                </a:solidFill>
              </a:rPr>
              <a:t>Dengel</a:t>
            </a:r>
            <a:r>
              <a:rPr lang="en-US" sz="2000" dirty="0">
                <a:solidFill>
                  <a:schemeClr val="tx1"/>
                </a:solidFill>
              </a:rPr>
              <a:t>, Tommy Jasmin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Researchers: who furnish data (Ivan </a:t>
            </a:r>
            <a:r>
              <a:rPr lang="en-US" sz="2000" dirty="0" err="1">
                <a:solidFill>
                  <a:schemeClr val="tx1"/>
                </a:solidFill>
              </a:rPr>
              <a:t>Csiszar</a:t>
            </a:r>
            <a:r>
              <a:rPr lang="en-US" sz="2000" dirty="0">
                <a:solidFill>
                  <a:schemeClr val="tx1"/>
                </a:solidFill>
              </a:rPr>
              <a:t>, Bob Carp, Jay Hoffman, Andy </a:t>
            </a:r>
            <a:r>
              <a:rPr lang="en-US" sz="2000" dirty="0" err="1">
                <a:solidFill>
                  <a:schemeClr val="tx1"/>
                </a:solidFill>
              </a:rPr>
              <a:t>Heidinger</a:t>
            </a:r>
            <a:r>
              <a:rPr lang="en-US" sz="2000" dirty="0">
                <a:solidFill>
                  <a:schemeClr val="tx1"/>
                </a:solidFill>
              </a:rPr>
              <a:t>, Jeff Key, William </a:t>
            </a:r>
            <a:r>
              <a:rPr lang="en-US" sz="2000" dirty="0" err="1">
                <a:solidFill>
                  <a:schemeClr val="tx1"/>
                </a:solidFill>
              </a:rPr>
              <a:t>Straka</a:t>
            </a:r>
            <a:r>
              <a:rPr lang="en-US" sz="2000" dirty="0">
                <a:solidFill>
                  <a:schemeClr val="tx1"/>
                </a:solidFill>
              </a:rPr>
              <a:t>, Tony </a:t>
            </a:r>
            <a:r>
              <a:rPr lang="en-US" sz="2000" dirty="0" err="1">
                <a:solidFill>
                  <a:schemeClr val="tx1"/>
                </a:solidFill>
              </a:rPr>
              <a:t>Wimmers</a:t>
            </a:r>
            <a:r>
              <a:rPr lang="en-US" sz="2000" dirty="0">
                <a:solidFill>
                  <a:schemeClr val="tx1"/>
                </a:solidFill>
              </a:rPr>
              <a:t>, and </a:t>
            </a:r>
            <a:r>
              <a:rPr lang="en-US" sz="2000" i="1" dirty="0">
                <a:solidFill>
                  <a:schemeClr val="tx1"/>
                </a:solidFill>
              </a:rPr>
              <a:t>dozens</a:t>
            </a:r>
            <a:r>
              <a:rPr lang="en-US" sz="2000" dirty="0">
                <a:solidFill>
                  <a:schemeClr val="tx1"/>
                </a:solidFill>
              </a:rPr>
              <a:t> more…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813277-5162-5241-B44F-EDDBA400415C}"/>
              </a:ext>
            </a:extLst>
          </p:cNvPr>
          <p:cNvSpPr txBox="1"/>
          <p:nvPr/>
        </p:nvSpPr>
        <p:spPr>
          <a:xfrm>
            <a:off x="2867891" y="997524"/>
            <a:ext cx="58535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hlinkClick r:id="rId2"/>
              </a:rPr>
              <a:t>https://re.ssec.wisc.edu</a:t>
            </a:r>
            <a:r>
              <a:rPr lang="en-US" sz="2000" dirty="0">
                <a:solidFill>
                  <a:schemeClr val="tx1"/>
                </a:solidFill>
              </a:rPr>
              <a:t> (interface)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  <a:hlinkClick r:id="rId3"/>
              </a:rPr>
              <a:t>realearth@ssec.wisc.edu</a:t>
            </a:r>
            <a:r>
              <a:rPr lang="en-US" sz="2000" dirty="0">
                <a:solidFill>
                  <a:schemeClr val="tx1"/>
                </a:solidFill>
              </a:rPr>
              <a:t> (support)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  <a:hlinkClick r:id="rId4"/>
              </a:rPr>
              <a:t>https://ssec.wisc.edu/realearth</a:t>
            </a:r>
            <a:r>
              <a:rPr lang="en-US" sz="2000" dirty="0">
                <a:solidFill>
                  <a:schemeClr val="tx1"/>
                </a:solidFill>
              </a:rPr>
              <a:t> (project website)</a:t>
            </a:r>
          </a:p>
        </p:txBody>
      </p:sp>
    </p:spTree>
    <p:extLst>
      <p:ext uri="{BB962C8B-B14F-4D97-AF65-F5344CB8AC3E}">
        <p14:creationId xmlns:p14="http://schemas.microsoft.com/office/powerpoint/2010/main" val="3153224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93425B-DC3D-1149-9333-7B1A2895BB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72" t="4875" r="20108" b="20860"/>
          <a:stretch/>
        </p:blipFill>
        <p:spPr>
          <a:xfrm>
            <a:off x="2389239" y="619435"/>
            <a:ext cx="4232788" cy="381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7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22">
            <a:extLst>
              <a:ext uri="{FF2B5EF4-FFF2-40B4-BE49-F238E27FC236}">
                <a16:creationId xmlns:a16="http://schemas.microsoft.com/office/drawing/2014/main" id="{15ED714A-D2D3-3845-AB8E-85D2890FB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45" y="445025"/>
            <a:ext cx="7683910" cy="432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6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68FBBFC-59D5-474E-AFDA-EE78959AFF4B}"/>
              </a:ext>
            </a:extLst>
          </p:cNvPr>
          <p:cNvSpPr txBox="1"/>
          <p:nvPr/>
        </p:nvSpPr>
        <p:spPr>
          <a:xfrm>
            <a:off x="314628" y="647291"/>
            <a:ext cx="54569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200" dirty="0">
                <a:solidFill>
                  <a:schemeClr val="tx1"/>
                </a:solidFill>
              </a:rPr>
              <a:t>Typical web mapping functions (pan, zoom, layer order and transparency)</a:t>
            </a:r>
          </a:p>
          <a:p>
            <a:pPr marL="171450" indent="-171450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200" dirty="0">
                <a:solidFill>
                  <a:schemeClr val="tx1"/>
                </a:solidFill>
              </a:rPr>
              <a:t>Choose background map, turn labels on/off </a:t>
            </a:r>
          </a:p>
          <a:p>
            <a:pPr marL="171450" indent="-171450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200" dirty="0">
                <a:solidFill>
                  <a:schemeClr val="tx1"/>
                </a:solidFill>
              </a:rPr>
              <a:t>Full-featured API, over 450 “products”</a:t>
            </a:r>
          </a:p>
          <a:p>
            <a:pPr marL="171450" indent="-171450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200" dirty="0">
                <a:solidFill>
                  <a:schemeClr val="tx1"/>
                </a:solidFill>
              </a:rPr>
              <a:t>Animate and share movies through social media</a:t>
            </a:r>
          </a:p>
          <a:p>
            <a:pPr marL="171450" indent="-171450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200" dirty="0">
                <a:solidFill>
                  <a:schemeClr val="tx1"/>
                </a:solidFill>
              </a:rPr>
              <a:t>Embed map in your website</a:t>
            </a:r>
          </a:p>
          <a:p>
            <a:pPr marL="171450" indent="-171450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200" dirty="0">
                <a:solidFill>
                  <a:schemeClr val="tx1"/>
                </a:solidFill>
              </a:rPr>
              <a:t>Add your own data: Upload </a:t>
            </a:r>
            <a:r>
              <a:rPr lang="en-US" sz="1200" dirty="0" err="1">
                <a:solidFill>
                  <a:schemeClr val="tx1"/>
                </a:solidFill>
              </a:rPr>
              <a:t>GeoTIFF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dirty="0" err="1">
                <a:solidFill>
                  <a:schemeClr val="tx1"/>
                </a:solidFill>
              </a:rPr>
              <a:t>GeoJSON</a:t>
            </a:r>
            <a:r>
              <a:rPr lang="en-US" sz="1200" dirty="0">
                <a:solidFill>
                  <a:schemeClr val="tx1"/>
                </a:solidFill>
              </a:rPr>
              <a:t> easily </a:t>
            </a:r>
          </a:p>
          <a:p>
            <a:pPr marL="171450" indent="-171450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200" dirty="0">
                <a:solidFill>
                  <a:schemeClr val="accent4"/>
                </a:solidFill>
              </a:rPr>
              <a:t>Interoperable with GIS (WMS/WMTS, QGIS, ArcGIS Pro)</a:t>
            </a:r>
          </a:p>
          <a:p>
            <a:pPr marL="171450" indent="-171450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200" dirty="0">
                <a:solidFill>
                  <a:schemeClr val="tx1"/>
                </a:solidFill>
              </a:rPr>
              <a:t>Synchronize favorites with our mobile apps</a:t>
            </a:r>
          </a:p>
          <a:p>
            <a:pPr marL="171450" indent="-171450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200" dirty="0">
                <a:solidFill>
                  <a:schemeClr val="tx1"/>
                </a:solidFill>
              </a:rPr>
              <a:t>“Probe” (right-click) imagery for pixel-level data values</a:t>
            </a:r>
          </a:p>
        </p:txBody>
      </p:sp>
      <p:pic>
        <p:nvPicPr>
          <p:cNvPr id="9" name="Picture 7" descr="C:\Users\batzli\Dropbox\realearth\re_delta_screenshot_with_phone.jpg">
            <a:extLst>
              <a:ext uri="{FF2B5EF4-FFF2-40B4-BE49-F238E27FC236}">
                <a16:creationId xmlns:a16="http://schemas.microsoft.com/office/drawing/2014/main" id="{7E06EF8D-E26D-3648-8467-90FD07F2C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291" y="2473565"/>
            <a:ext cx="1006374" cy="207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batzli\Dropbox\realearth\android_himawari_with_samsung_tab4.png">
            <a:extLst>
              <a:ext uri="{FF2B5EF4-FFF2-40B4-BE49-F238E27FC236}">
                <a16:creationId xmlns:a16="http://schemas.microsoft.com/office/drawing/2014/main" id="{1B4E6775-550D-F84F-85AA-88522CA02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3095" y="915193"/>
            <a:ext cx="1171163" cy="196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batzli\Dropbox\realearth\Screen Shot 2016-12-10 at 7.23.41 PM.png">
            <a:extLst>
              <a:ext uri="{FF2B5EF4-FFF2-40B4-BE49-F238E27FC236}">
                <a16:creationId xmlns:a16="http://schemas.microsoft.com/office/drawing/2014/main" id="{34558A3B-6CED-9643-AD19-8FEC98F3F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3133" y="486802"/>
            <a:ext cx="3160823" cy="281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batzli\Dropbox\realearth\Screen Shot 2016-12-10 at 5.32.34 PM.png">
            <a:extLst>
              <a:ext uri="{FF2B5EF4-FFF2-40B4-BE49-F238E27FC236}">
                <a16:creationId xmlns:a16="http://schemas.microsoft.com/office/drawing/2014/main" id="{61BA6678-7A04-714F-9FFD-F3F092358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470" y="2246347"/>
            <a:ext cx="3083071" cy="274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batzli\Dropbox\realearth\Screen Shot 2016-12-10 at 4.55.02 PM.png">
            <a:extLst>
              <a:ext uri="{FF2B5EF4-FFF2-40B4-BE49-F238E27FC236}">
                <a16:creationId xmlns:a16="http://schemas.microsoft.com/office/drawing/2014/main" id="{C78176B1-95EF-E948-BF10-EC1826278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0817" y="2443904"/>
            <a:ext cx="2967653" cy="264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batzli\Dropbox\realearth\android_dnb_with_samsung_tab4.png">
            <a:extLst>
              <a:ext uri="{FF2B5EF4-FFF2-40B4-BE49-F238E27FC236}">
                <a16:creationId xmlns:a16="http://schemas.microsoft.com/office/drawing/2014/main" id="{EB968F67-7A3D-1E40-A11A-EF8E2D38C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2787" y="2443904"/>
            <a:ext cx="1162537" cy="195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batzli\Dropbox\realearth\re_rain_screenshot.png">
            <a:extLst>
              <a:ext uri="{FF2B5EF4-FFF2-40B4-BE49-F238E27FC236}">
                <a16:creationId xmlns:a16="http://schemas.microsoft.com/office/drawing/2014/main" id="{B2B1E074-43BC-644C-A995-CF6645905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493" y="2966652"/>
            <a:ext cx="1082011" cy="19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90;p19">
            <a:extLst>
              <a:ext uri="{FF2B5EF4-FFF2-40B4-BE49-F238E27FC236}">
                <a16:creationId xmlns:a16="http://schemas.microsoft.com/office/drawing/2014/main" id="{591B9E80-1BB9-8840-8E11-217B07DE81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1119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Basic RealEarth Features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83605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68FBBFC-59D5-474E-AFDA-EE78959AFF4B}"/>
              </a:ext>
            </a:extLst>
          </p:cNvPr>
          <p:cNvSpPr txBox="1"/>
          <p:nvPr/>
        </p:nvSpPr>
        <p:spPr>
          <a:xfrm>
            <a:off x="314628" y="647291"/>
            <a:ext cx="49591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200" dirty="0">
                <a:solidFill>
                  <a:schemeClr val="tx1"/>
                </a:solidFill>
              </a:rPr>
              <a:t>Automate product generation (command-line uploads – Unix/Linux)</a:t>
            </a:r>
          </a:p>
          <a:p>
            <a:pPr marL="171450" indent="-171450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200" dirty="0">
                <a:solidFill>
                  <a:schemeClr val="tx1"/>
                </a:solidFill>
              </a:rPr>
              <a:t>Include “link-back” URL to original source data</a:t>
            </a:r>
          </a:p>
          <a:p>
            <a:pPr marL="171450" indent="-171450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200" dirty="0">
                <a:solidFill>
                  <a:schemeClr val="tx1"/>
                </a:solidFill>
              </a:rPr>
              <a:t>Globe view (dynamic) and polar views</a:t>
            </a:r>
          </a:p>
          <a:p>
            <a:pPr marL="171450" indent="-171450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200" dirty="0">
                <a:solidFill>
                  <a:schemeClr val="tx1"/>
                </a:solidFill>
              </a:rPr>
              <a:t>Set notifications to mobile devices for raster value thresholds</a:t>
            </a:r>
          </a:p>
          <a:p>
            <a:pPr marL="171450" indent="-171450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200" dirty="0">
                <a:solidFill>
                  <a:schemeClr val="tx1"/>
                </a:solidFill>
              </a:rPr>
              <a:t>Develop custom interface</a:t>
            </a:r>
          </a:p>
          <a:p>
            <a:pPr marL="171450" indent="-171450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200" dirty="0">
                <a:solidFill>
                  <a:schemeClr val="tx1"/>
                </a:solidFill>
              </a:rPr>
              <a:t>Develop custom enhancements/views of same data</a:t>
            </a:r>
          </a:p>
          <a:p>
            <a:pPr marL="171450" indent="-171450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200" dirty="0">
                <a:solidFill>
                  <a:schemeClr val="tx1"/>
                </a:solidFill>
              </a:rPr>
              <a:t>Collaboration screen-share mode</a:t>
            </a:r>
          </a:p>
          <a:p>
            <a:pPr marL="171450" indent="-171450">
              <a:buClr>
                <a:schemeClr val="tx1"/>
              </a:buClr>
              <a:buFont typeface="Wingdings" pitchFamily="2" charset="2"/>
              <a:buChar char="ü"/>
            </a:pPr>
            <a:r>
              <a:rPr lang="en-US" sz="1200" dirty="0">
                <a:solidFill>
                  <a:schemeClr val="tx1"/>
                </a:solidFill>
              </a:rPr>
              <a:t>Full system available as a VM, spin up your own and join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the federation, if you choose.</a:t>
            </a:r>
          </a:p>
        </p:txBody>
      </p:sp>
      <p:pic>
        <p:nvPicPr>
          <p:cNvPr id="9" name="Picture 7" descr="C:\Users\batzli\Dropbox\realearth\re_delta_screenshot_with_phone.jpg">
            <a:extLst>
              <a:ext uri="{FF2B5EF4-FFF2-40B4-BE49-F238E27FC236}">
                <a16:creationId xmlns:a16="http://schemas.microsoft.com/office/drawing/2014/main" id="{7E06EF8D-E26D-3648-8467-90FD07F2C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291" y="2473565"/>
            <a:ext cx="1006374" cy="207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batzli\Dropbox\realearth\android_himawari_with_samsung_tab4.png">
            <a:extLst>
              <a:ext uri="{FF2B5EF4-FFF2-40B4-BE49-F238E27FC236}">
                <a16:creationId xmlns:a16="http://schemas.microsoft.com/office/drawing/2014/main" id="{1B4E6775-550D-F84F-85AA-88522CA02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3095" y="915193"/>
            <a:ext cx="1171163" cy="196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batzli\Dropbox\realearth\Screen Shot 2016-12-10 at 7.23.41 PM.png">
            <a:extLst>
              <a:ext uri="{FF2B5EF4-FFF2-40B4-BE49-F238E27FC236}">
                <a16:creationId xmlns:a16="http://schemas.microsoft.com/office/drawing/2014/main" id="{34558A3B-6CED-9643-AD19-8FEC98F3F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3133" y="486802"/>
            <a:ext cx="3160823" cy="281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batzli\Dropbox\realearth\Screen Shot 2016-12-10 at 5.32.34 PM.png">
            <a:extLst>
              <a:ext uri="{FF2B5EF4-FFF2-40B4-BE49-F238E27FC236}">
                <a16:creationId xmlns:a16="http://schemas.microsoft.com/office/drawing/2014/main" id="{61BA6678-7A04-714F-9FFD-F3F092358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470" y="2246347"/>
            <a:ext cx="3083071" cy="274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batzli\Dropbox\realearth\Screen Shot 2016-12-10 at 4.55.02 PM.png">
            <a:extLst>
              <a:ext uri="{FF2B5EF4-FFF2-40B4-BE49-F238E27FC236}">
                <a16:creationId xmlns:a16="http://schemas.microsoft.com/office/drawing/2014/main" id="{C78176B1-95EF-E948-BF10-EC1826278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0817" y="2443904"/>
            <a:ext cx="2967653" cy="264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batzli\Dropbox\realearth\android_dnb_with_samsung_tab4.png">
            <a:extLst>
              <a:ext uri="{FF2B5EF4-FFF2-40B4-BE49-F238E27FC236}">
                <a16:creationId xmlns:a16="http://schemas.microsoft.com/office/drawing/2014/main" id="{EB968F67-7A3D-1E40-A11A-EF8E2D38C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2787" y="2443904"/>
            <a:ext cx="1162537" cy="195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batzli\Dropbox\realearth\re_rain_screenshot.png">
            <a:extLst>
              <a:ext uri="{FF2B5EF4-FFF2-40B4-BE49-F238E27FC236}">
                <a16:creationId xmlns:a16="http://schemas.microsoft.com/office/drawing/2014/main" id="{B2B1E074-43BC-644C-A995-CF6645905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493" y="2966652"/>
            <a:ext cx="1082011" cy="19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90;p19">
            <a:extLst>
              <a:ext uri="{FF2B5EF4-FFF2-40B4-BE49-F238E27FC236}">
                <a16:creationId xmlns:a16="http://schemas.microsoft.com/office/drawing/2014/main" id="{591B9E80-1BB9-8840-8E11-217B07DE81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11119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Advanced RealEarth Features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379146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311700" y="-456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/>
              <a:t>RealEarth and Related Apps</a:t>
            </a:r>
            <a:br>
              <a:rPr lang="en-US" dirty="0"/>
            </a:br>
            <a:endParaRPr sz="2000" dirty="0"/>
          </a:p>
        </p:txBody>
      </p:sp>
      <p:pic>
        <p:nvPicPr>
          <p:cNvPr id="2054" name="Picture 6" descr="http://realearth.ssec.wisc.edu/doc/images/goog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697" y="4535071"/>
            <a:ext cx="121920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930" y="568140"/>
            <a:ext cx="1566918" cy="3388292"/>
          </a:xfrm>
          <a:prstGeom prst="rect">
            <a:avLst/>
          </a:prstGeom>
        </p:spPr>
      </p:pic>
      <p:pic>
        <p:nvPicPr>
          <p:cNvPr id="2056" name="Picture 8" descr="http://realearth.ssec.wisc.edu/doc/images/appsto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1746" y="4516020"/>
            <a:ext cx="1219200" cy="41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078707" y="4581208"/>
            <a:ext cx="49865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C000"/>
                </a:solidFill>
              </a:rPr>
              <a:t>Search</a:t>
            </a:r>
            <a:r>
              <a:rPr lang="en-US" i="1" dirty="0">
                <a:solidFill>
                  <a:schemeClr val="tx1"/>
                </a:solidFill>
              </a:rPr>
              <a:t> Google Play and the AppStore for “</a:t>
            </a:r>
            <a:r>
              <a:rPr lang="en-US" i="1" dirty="0">
                <a:solidFill>
                  <a:srgbClr val="FFC000"/>
                </a:solidFill>
              </a:rPr>
              <a:t>SSEC RealEarth</a:t>
            </a:r>
            <a:r>
              <a:rPr lang="en-US" i="1" dirty="0">
                <a:solidFill>
                  <a:schemeClr val="tx1"/>
                </a:solidFill>
              </a:rPr>
              <a:t>”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5292" y="1085316"/>
            <a:ext cx="1674996" cy="32776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FED9F9-4AF1-D943-B3F3-1266E6D6D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0378" y="1353808"/>
            <a:ext cx="2032000" cy="304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469545-D294-6846-A282-3AC4C639E00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584" y="786370"/>
            <a:ext cx="1929784" cy="3426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CCF8F1-6210-4F4F-9DEE-E06D105FD8E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37" y="1096748"/>
            <a:ext cx="1638769" cy="33050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06CDDF-288E-F042-9D58-BEA9CE70DB44}"/>
              </a:ext>
            </a:extLst>
          </p:cNvPr>
          <p:cNvSpPr txBox="1"/>
          <p:nvPr/>
        </p:nvSpPr>
        <p:spPr>
          <a:xfrm>
            <a:off x="311700" y="786370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1"/>
                </a:solidFill>
              </a:rPr>
              <a:t>RealEarth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82A422-A268-C54E-A225-939D8FB2FE00}"/>
              </a:ext>
            </a:extLst>
          </p:cNvPr>
          <p:cNvSpPr txBox="1"/>
          <p:nvPr/>
        </p:nvSpPr>
        <p:spPr>
          <a:xfrm>
            <a:off x="3187878" y="809939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1"/>
                </a:solidFill>
              </a:rPr>
              <a:t>GOES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816919-1556-9F47-A10D-869221B929F6}"/>
              </a:ext>
            </a:extLst>
          </p:cNvPr>
          <p:cNvSpPr txBox="1"/>
          <p:nvPr/>
        </p:nvSpPr>
        <p:spPr>
          <a:xfrm>
            <a:off x="7350395" y="656050"/>
            <a:ext cx="1104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1"/>
                </a:solidFill>
              </a:rPr>
              <a:t>JPSS-ISEE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3622CB-257C-B94A-84EA-33A383D70936}"/>
              </a:ext>
            </a:extLst>
          </p:cNvPr>
          <p:cNvSpPr txBox="1"/>
          <p:nvPr/>
        </p:nvSpPr>
        <p:spPr>
          <a:xfrm>
            <a:off x="4727282" y="1006783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tx1"/>
                </a:solidFill>
              </a:rPr>
              <a:t>WxSat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61345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7958</TotalTime>
  <Words>831</Words>
  <Application>Microsoft Macintosh PowerPoint</Application>
  <PresentationFormat>On-screen Show (16:9)</PresentationFormat>
  <Paragraphs>123</Paragraphs>
  <Slides>49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Arial</vt:lpstr>
      <vt:lpstr>Wingdings</vt:lpstr>
      <vt:lpstr>Simple Dark</vt:lpstr>
      <vt:lpstr>Earth, Air, Fire, and Water Integrating Visualization of Weather and Land Processes With Map Services</vt:lpstr>
      <vt:lpstr>Why do this?  What’s our motivation?</vt:lpstr>
      <vt:lpstr>One Tool (our tool) is “RealEarth” (Real-time data of the Earth)</vt:lpstr>
      <vt:lpstr>Challenges as we visualize data across disciplines…</vt:lpstr>
      <vt:lpstr>PowerPoint Presentation</vt:lpstr>
      <vt:lpstr>PowerPoint Presentation</vt:lpstr>
      <vt:lpstr>Basic RealEarth Features</vt:lpstr>
      <vt:lpstr>Advanced RealEarth Features</vt:lpstr>
      <vt:lpstr>RealEarth and Related Apps </vt:lpstr>
      <vt:lpstr>Jumping in… zooming to area of interest</vt:lpstr>
      <vt:lpstr>Animate and Share</vt:lpstr>
      <vt:lpstr>PowerPoint Presentation</vt:lpstr>
      <vt:lpstr>But what if we want to do more…</vt:lpstr>
      <vt:lpstr>So many data layers, so little time…</vt:lpstr>
      <vt:lpstr>So many data layers, so little time…</vt:lpstr>
      <vt:lpstr>Fire</vt:lpstr>
      <vt:lpstr>RealEarth WMTS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RealEarth and Related Apps </vt:lpstr>
      <vt:lpstr>PowerPoint Presentation</vt:lpstr>
      <vt:lpstr>PowerPoint Presentation</vt:lpstr>
      <vt:lpstr>PowerPoint Presentation</vt:lpstr>
      <vt:lpstr>PowerPoint Presentation</vt:lpstr>
      <vt:lpstr>Floods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RealEarth website – Embedding with API  </vt:lpstr>
      <vt:lpstr>Burn Scar Mapping Tool:</vt:lpstr>
      <vt:lpstr>Public Usage</vt:lpstr>
      <vt:lpstr>Uploading your own data to RealEarth:</vt:lpstr>
      <vt:lpstr>Uploading your own data to RealEarth:</vt:lpstr>
      <vt:lpstr>RealEarth Supported input files</vt:lpstr>
      <vt:lpstr>Takeaways</vt:lpstr>
      <vt:lpstr>Many people to thank…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VIIRS / ABI Flood Product Quick Guide for United States Stakeholders</dc:title>
  <dc:creator>shuhan</dc:creator>
  <cp:lastModifiedBy>Sam Batzli</cp:lastModifiedBy>
  <cp:revision>193</cp:revision>
  <dcterms:modified xsi:type="dcterms:W3CDTF">2020-01-14T06:52:23Z</dcterms:modified>
</cp:coreProperties>
</file>