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6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CFAA-103C-7246-9887-BAA2B38EDB61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1A66-6391-4F4F-AFDA-069C17B2A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43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CFAA-103C-7246-9887-BAA2B38EDB61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1A66-6391-4F4F-AFDA-069C17B2A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79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CFAA-103C-7246-9887-BAA2B38EDB61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1A66-6391-4F4F-AFDA-069C17B2A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9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CFAA-103C-7246-9887-BAA2B38EDB61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1A66-6391-4F4F-AFDA-069C17B2A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91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CFAA-103C-7246-9887-BAA2B38EDB61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1A66-6391-4F4F-AFDA-069C17B2A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40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CFAA-103C-7246-9887-BAA2B38EDB61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1A66-6391-4F4F-AFDA-069C17B2A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30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CFAA-103C-7246-9887-BAA2B38EDB61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1A66-6391-4F4F-AFDA-069C17B2A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6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CFAA-103C-7246-9887-BAA2B38EDB61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1A66-6391-4F4F-AFDA-069C17B2A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4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CFAA-103C-7246-9887-BAA2B38EDB61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1A66-6391-4F4F-AFDA-069C17B2A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7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CFAA-103C-7246-9887-BAA2B38EDB61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1A66-6391-4F4F-AFDA-069C17B2A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65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CFAA-103C-7246-9887-BAA2B38EDB61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1A66-6391-4F4F-AFDA-069C17B2A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627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7CFAA-103C-7246-9887-BAA2B38EDB61}" type="datetimeFigureOut">
              <a:rPr lang="en-US" smtClean="0"/>
              <a:t>11/17/16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D1A66-6391-4F4F-AFDA-069C17B2A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ProbSevere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34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3" y="183987"/>
            <a:ext cx="7993830" cy="64939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61311" y="125591"/>
            <a:ext cx="2327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windtype2: squall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61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3" y="183987"/>
            <a:ext cx="7993830" cy="64939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2567" y="96393"/>
            <a:ext cx="3341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windtype3: line segments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229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3" y="183987"/>
            <a:ext cx="7993829" cy="64939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61311" y="125591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windtype3: line segments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418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3" y="183987"/>
            <a:ext cx="7993829" cy="64939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2567" y="96393"/>
            <a:ext cx="3162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windtype4: microbursts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940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3" y="183987"/>
            <a:ext cx="7993829" cy="64939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61311" y="125591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windtype4: microbursts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55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9509" y="741231"/>
            <a:ext cx="853047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Trying to make hazard-specific predictions (severe hail, severe wind, tornado)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Focusing initially on wind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Five types:</a:t>
            </a:r>
          </a:p>
          <a:p>
            <a:pPr marL="1200150" lvl="2" indent="-285750">
              <a:buFont typeface="Arial"/>
              <a:buChar char="•"/>
            </a:pPr>
            <a:r>
              <a:rPr lang="en-US" sz="2800" dirty="0" smtClean="0"/>
              <a:t>1: </a:t>
            </a:r>
            <a:r>
              <a:rPr lang="en-US" sz="2800" dirty="0" err="1" smtClean="0"/>
              <a:t>Supercell</a:t>
            </a:r>
            <a:endParaRPr lang="en-US" sz="2800" dirty="0" smtClean="0"/>
          </a:p>
          <a:p>
            <a:pPr marL="1200150" lvl="2" indent="-285750">
              <a:buFont typeface="Arial"/>
              <a:buChar char="•"/>
            </a:pPr>
            <a:r>
              <a:rPr lang="en-US" sz="2800" dirty="0" smtClean="0"/>
              <a:t>2: Squall lines</a:t>
            </a:r>
          </a:p>
          <a:p>
            <a:pPr marL="1200150" lvl="2" indent="-285750">
              <a:buFont typeface="Arial"/>
              <a:buChar char="•"/>
            </a:pPr>
            <a:r>
              <a:rPr lang="en-US" sz="2800" dirty="0" smtClean="0"/>
              <a:t>3: line segments </a:t>
            </a:r>
            <a:endParaRPr lang="en-US" sz="2800" dirty="0" smtClean="0"/>
          </a:p>
          <a:p>
            <a:pPr marL="1200150" lvl="2" indent="-285750">
              <a:buFont typeface="Arial"/>
              <a:buChar char="•"/>
            </a:pPr>
            <a:r>
              <a:rPr lang="en-US" sz="2800" dirty="0" smtClean="0"/>
              <a:t>4</a:t>
            </a:r>
            <a:r>
              <a:rPr lang="en-US" sz="2800" dirty="0" smtClean="0"/>
              <a:t>: Microburst</a:t>
            </a:r>
          </a:p>
          <a:p>
            <a:pPr marL="1200150" lvl="2" indent="-285750">
              <a:buFont typeface="Arial"/>
              <a:buChar char="•"/>
            </a:pPr>
            <a:r>
              <a:rPr lang="en-US" sz="2800" dirty="0" smtClean="0"/>
              <a:t>5: weak convection / strong synoptic wind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Looking at tornado, too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9834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9509" y="741231"/>
            <a:ext cx="873940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Results: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Wind (sat growth rates included in all):</a:t>
            </a:r>
            <a:endParaRPr lang="en-US" sz="2800" dirty="0" smtClean="0"/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Type1: MESH, 3-6km </a:t>
            </a:r>
            <a:r>
              <a:rPr lang="en-US" sz="2800" dirty="0" err="1" smtClean="0"/>
              <a:t>AzShear</a:t>
            </a:r>
            <a:r>
              <a:rPr lang="en-US" sz="2800" dirty="0" smtClean="0"/>
              <a:t>, </a:t>
            </a:r>
            <a:r>
              <a:rPr lang="en-US" sz="2800" dirty="0" smtClean="0"/>
              <a:t>DCAPE/EBS (excellent </a:t>
            </a:r>
            <a:r>
              <a:rPr lang="en-US" sz="2800" dirty="0" smtClean="0"/>
              <a:t>improvement over control; </a:t>
            </a:r>
            <a:r>
              <a:rPr lang="en-US" sz="2800" dirty="0" smtClean="0">
                <a:solidFill>
                  <a:srgbClr val="FF0000"/>
                </a:solidFill>
              </a:rPr>
              <a:t>+</a:t>
            </a:r>
            <a:r>
              <a:rPr lang="en-US" sz="2800" dirty="0" smtClean="0">
                <a:solidFill>
                  <a:srgbClr val="FF0000"/>
                </a:solidFill>
              </a:rPr>
              <a:t>0.09 </a:t>
            </a:r>
            <a:r>
              <a:rPr lang="en-US" sz="2800" dirty="0" smtClean="0">
                <a:solidFill>
                  <a:srgbClr val="FF0000"/>
                </a:solidFill>
              </a:rPr>
              <a:t>CSI</a:t>
            </a:r>
            <a:r>
              <a:rPr lang="en-US" sz="2800" dirty="0" smtClean="0"/>
              <a:t>)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Type2: 0-2km </a:t>
            </a:r>
            <a:r>
              <a:rPr lang="en-US" sz="2800" dirty="0" err="1" smtClean="0"/>
              <a:t>AzShear</a:t>
            </a:r>
            <a:r>
              <a:rPr lang="en-US" sz="2800" dirty="0" smtClean="0"/>
              <a:t> / MW 700-900mb, </a:t>
            </a:r>
            <a:r>
              <a:rPr lang="en-US" sz="2800" dirty="0" err="1" smtClean="0"/>
              <a:t>VILd</a:t>
            </a:r>
            <a:r>
              <a:rPr lang="en-US" sz="2800" dirty="0" smtClean="0"/>
              <a:t>, flash rate/EBS, DCAPE/shear03km (</a:t>
            </a:r>
            <a:r>
              <a:rPr lang="en-US" sz="2800" dirty="0" smtClean="0"/>
              <a:t>excellent improvement over control; </a:t>
            </a:r>
            <a:r>
              <a:rPr lang="en-US" sz="2800" dirty="0" smtClean="0">
                <a:solidFill>
                  <a:srgbClr val="FF0000"/>
                </a:solidFill>
              </a:rPr>
              <a:t>+0.1 CSI</a:t>
            </a:r>
            <a:r>
              <a:rPr lang="en-US" sz="2800" dirty="0" smtClean="0"/>
              <a:t>)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Type3: </a:t>
            </a:r>
            <a:r>
              <a:rPr lang="en-US" sz="2800" dirty="0" smtClean="0"/>
              <a:t>DCAPE/shear03km, flash rate, </a:t>
            </a:r>
            <a:r>
              <a:rPr lang="en-US" sz="2800" dirty="0" err="1" smtClean="0"/>
              <a:t>VILd</a:t>
            </a:r>
            <a:r>
              <a:rPr lang="en-US" sz="2800" dirty="0" smtClean="0"/>
              <a:t>, 0-2km </a:t>
            </a:r>
            <a:r>
              <a:rPr lang="en-US" sz="2800" dirty="0" err="1" smtClean="0"/>
              <a:t>AzShear</a:t>
            </a:r>
            <a:r>
              <a:rPr lang="en-US" sz="2800" dirty="0" smtClean="0"/>
              <a:t> /MW 700-900mb. </a:t>
            </a:r>
            <a:r>
              <a:rPr lang="en-US" sz="2800" dirty="0" smtClean="0"/>
              <a:t>Look more like </a:t>
            </a:r>
            <a:r>
              <a:rPr lang="en-US" sz="2800" dirty="0" smtClean="0"/>
              <a:t>type2. </a:t>
            </a:r>
            <a:r>
              <a:rPr lang="en-US" sz="2800" dirty="0" smtClean="0"/>
              <a:t>(improvement over control: </a:t>
            </a:r>
            <a:r>
              <a:rPr lang="en-US" sz="2800" dirty="0" smtClean="0">
                <a:solidFill>
                  <a:srgbClr val="FF0000"/>
                </a:solidFill>
              </a:rPr>
              <a:t>+0.04 CSI</a:t>
            </a:r>
            <a:r>
              <a:rPr lang="en-US" sz="2800" dirty="0" smtClean="0"/>
              <a:t>)</a:t>
            </a:r>
            <a:endParaRPr lang="en-US" sz="2800" dirty="0"/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Type4: </a:t>
            </a:r>
            <a:r>
              <a:rPr lang="en-US" sz="2800" dirty="0" err="1" smtClean="0"/>
              <a:t>VILd</a:t>
            </a:r>
            <a:r>
              <a:rPr lang="en-US" sz="2800" dirty="0" smtClean="0"/>
              <a:t>, DCAPE, 0-3km LR, </a:t>
            </a:r>
            <a:r>
              <a:rPr lang="en-US" sz="2800" dirty="0" smtClean="0"/>
              <a:t>flash rate/</a:t>
            </a:r>
            <a:r>
              <a:rPr lang="en-US" sz="2800" dirty="0" err="1" smtClean="0"/>
              <a:t>ThetaEdiff</a:t>
            </a:r>
            <a:r>
              <a:rPr lang="en-US" sz="2800" dirty="0" smtClean="0"/>
              <a:t> </a:t>
            </a:r>
            <a:r>
              <a:rPr lang="en-US" sz="2800" dirty="0" smtClean="0"/>
              <a:t>(decent improvement over control; </a:t>
            </a:r>
            <a:r>
              <a:rPr lang="en-US" sz="2800" dirty="0" smtClean="0">
                <a:solidFill>
                  <a:srgbClr val="FF0000"/>
                </a:solidFill>
              </a:rPr>
              <a:t>+0.05 CSI</a:t>
            </a:r>
            <a:r>
              <a:rPr lang="en-US" sz="2800" dirty="0" smtClean="0"/>
              <a:t>)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dirty="0" smtClean="0"/>
              <a:t>Type5: need more training data; MW 700-900mb is good</a:t>
            </a:r>
          </a:p>
        </p:txBody>
      </p:sp>
    </p:spTree>
    <p:extLst>
      <p:ext uri="{BB962C8B-B14F-4D97-AF65-F5344CB8AC3E}">
        <p14:creationId xmlns:p14="http://schemas.microsoft.com/office/powerpoint/2010/main" val="970269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9509" y="741231"/>
            <a:ext cx="87394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Results: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Tornado: Eff. Bulk shear, 0-1km shear, SRH01km, 0-2km </a:t>
            </a:r>
            <a:r>
              <a:rPr lang="en-US" sz="2800" dirty="0" err="1" smtClean="0"/>
              <a:t>AzShear</a:t>
            </a:r>
            <a:r>
              <a:rPr lang="en-US" sz="2800" dirty="0" smtClean="0"/>
              <a:t>, 3-6km </a:t>
            </a:r>
            <a:r>
              <a:rPr lang="en-US" sz="2800" dirty="0" err="1" smtClean="0"/>
              <a:t>AzShear</a:t>
            </a:r>
            <a:r>
              <a:rPr lang="en-US" sz="2800" dirty="0" smtClean="0"/>
              <a:t>, LCL, growth rates</a:t>
            </a:r>
            <a:endParaRPr lang="en-US" sz="2800" dirty="0" smtClean="0"/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Max CSI ~ 0.2. 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This is skill of tornado vs. severe + non-severe</a:t>
            </a:r>
          </a:p>
        </p:txBody>
      </p:sp>
    </p:spTree>
    <p:extLst>
      <p:ext uri="{BB962C8B-B14F-4D97-AF65-F5344CB8AC3E}">
        <p14:creationId xmlns:p14="http://schemas.microsoft.com/office/powerpoint/2010/main" val="3773307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3" y="183987"/>
            <a:ext cx="7993831" cy="64939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03623" y="183987"/>
            <a:ext cx="1724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Tornado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14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3" y="183987"/>
            <a:ext cx="7993831" cy="64939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03623" y="183987"/>
            <a:ext cx="1421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 Tornado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134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3" y="183987"/>
            <a:ext cx="7993831" cy="64939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61311" y="183987"/>
            <a:ext cx="2981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windtype1: </a:t>
            </a:r>
            <a:r>
              <a:rPr lang="en-US" dirty="0" err="1" smtClean="0"/>
              <a:t>supercells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189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3" y="183987"/>
            <a:ext cx="7993830" cy="64939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61311" y="183987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windtype1: </a:t>
            </a:r>
            <a:r>
              <a:rPr lang="en-US" dirty="0" err="1" smtClean="0"/>
              <a:t>supercells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912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23" y="183987"/>
            <a:ext cx="7993830" cy="64939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7743" y="125591"/>
            <a:ext cx="3082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windtype2: squall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209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274</Words>
  <Application>Microsoft Macintosh PowerPoint</Application>
  <PresentationFormat>On-screen Show (4:3)</PresentationFormat>
  <Paragraphs>31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ProbSevere development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SSEC/CIMSS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ProbSevere development</dc:title>
  <dc:creator>John Cintineo</dc:creator>
  <cp:lastModifiedBy>John Cintineo</cp:lastModifiedBy>
  <cp:revision>13</cp:revision>
  <dcterms:created xsi:type="dcterms:W3CDTF">2016-11-02T19:52:37Z</dcterms:created>
  <dcterms:modified xsi:type="dcterms:W3CDTF">2016-11-17T16:19:22Z</dcterms:modified>
</cp:coreProperties>
</file>