
<file path=[Content_Types].xml><?xml version="1.0" encoding="utf-8"?>
<Types xmlns="http://schemas.openxmlformats.org/package/2006/content-types">
  <Default Extension="JPG" ContentType="image/gif"/>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bin" ContentType="application/vnd.openxmlformats-officedocument.presentationml.printerSettings"/>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1.xml" ContentType="application/vnd.openxmlformats-officedocument.presentationml.tags+xml"/>
  <Override PartName="/ppt/notesSlides/notesSlide10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9.xml" ContentType="application/vnd.openxmlformats-officedocument.presentationml.notesSlide+xml"/>
  <Override PartName="/ppt/tags/tag10.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11.xml" ContentType="application/vnd.openxmlformats-officedocument.presentationml.tags+xml"/>
  <Override PartName="/ppt/notesSlides/notesSlide112.xml" ContentType="application/vnd.openxmlformats-officedocument.presentationml.notesSlide+xml"/>
  <Override PartName="/ppt/tags/tag12.xml" ContentType="application/vnd.openxmlformats-officedocument.presentationml.tags+xml"/>
  <Override PartName="/ppt/media/image134.jpg" ContentType="image/jpeg"/>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Lst>
  <p:notesMasterIdLst>
    <p:notesMasterId r:id="rId129"/>
  </p:notesMasterIdLst>
  <p:handoutMasterIdLst>
    <p:handoutMasterId r:id="rId130"/>
  </p:handoutMasterIdLst>
  <p:sldIdLst>
    <p:sldId id="256" r:id="rId3"/>
    <p:sldId id="511" r:id="rId4"/>
    <p:sldId id="514" r:id="rId5"/>
    <p:sldId id="365" r:id="rId6"/>
    <p:sldId id="367" r:id="rId7"/>
    <p:sldId id="368" r:id="rId8"/>
    <p:sldId id="470" r:id="rId9"/>
    <p:sldId id="469" r:id="rId10"/>
    <p:sldId id="468" r:id="rId11"/>
    <p:sldId id="509" r:id="rId12"/>
    <p:sldId id="515" r:id="rId13"/>
    <p:sldId id="265" r:id="rId14"/>
    <p:sldId id="471" r:id="rId15"/>
    <p:sldId id="267" r:id="rId16"/>
    <p:sldId id="377" r:id="rId17"/>
    <p:sldId id="268" r:id="rId18"/>
    <p:sldId id="378" r:id="rId19"/>
    <p:sldId id="270" r:id="rId20"/>
    <p:sldId id="432" r:id="rId21"/>
    <p:sldId id="516" r:id="rId22"/>
    <p:sldId id="472" r:id="rId23"/>
    <p:sldId id="473" r:id="rId24"/>
    <p:sldId id="474" r:id="rId25"/>
    <p:sldId id="357" r:id="rId26"/>
    <p:sldId id="388" r:id="rId27"/>
    <p:sldId id="466" r:id="rId28"/>
    <p:sldId id="387" r:id="rId29"/>
    <p:sldId id="386" r:id="rId30"/>
    <p:sldId id="385" r:id="rId31"/>
    <p:sldId id="384" r:id="rId32"/>
    <p:sldId id="437" r:id="rId33"/>
    <p:sldId id="475" r:id="rId34"/>
    <p:sldId id="476" r:id="rId35"/>
    <p:sldId id="477" r:id="rId36"/>
    <p:sldId id="478" r:id="rId37"/>
    <p:sldId id="479" r:id="rId38"/>
    <p:sldId id="480" r:id="rId39"/>
    <p:sldId id="481" r:id="rId40"/>
    <p:sldId id="482" r:id="rId41"/>
    <p:sldId id="529" r:id="rId42"/>
    <p:sldId id="528" r:id="rId43"/>
    <p:sldId id="431" r:id="rId44"/>
    <p:sldId id="536" r:id="rId45"/>
    <p:sldId id="537" r:id="rId46"/>
    <p:sldId id="517" r:id="rId47"/>
    <p:sldId id="274" r:id="rId48"/>
    <p:sldId id="329" r:id="rId49"/>
    <p:sldId id="439" r:id="rId50"/>
    <p:sldId id="440" r:id="rId51"/>
    <p:sldId id="441" r:id="rId52"/>
    <p:sldId id="465" r:id="rId53"/>
    <p:sldId id="448" r:id="rId54"/>
    <p:sldId id="449" r:id="rId55"/>
    <p:sldId id="450" r:id="rId56"/>
    <p:sldId id="451" r:id="rId57"/>
    <p:sldId id="452" r:id="rId58"/>
    <p:sldId id="453" r:id="rId59"/>
    <p:sldId id="454" r:id="rId60"/>
    <p:sldId id="455" r:id="rId61"/>
    <p:sldId id="456" r:id="rId62"/>
    <p:sldId id="457" r:id="rId63"/>
    <p:sldId id="458" r:id="rId64"/>
    <p:sldId id="459" r:id="rId65"/>
    <p:sldId id="460" r:id="rId66"/>
    <p:sldId id="461" r:id="rId67"/>
    <p:sldId id="462" r:id="rId68"/>
    <p:sldId id="463" r:id="rId69"/>
    <p:sldId id="464" r:id="rId70"/>
    <p:sldId id="518" r:id="rId71"/>
    <p:sldId id="483" r:id="rId72"/>
    <p:sldId id="485" r:id="rId73"/>
    <p:sldId id="486" r:id="rId74"/>
    <p:sldId id="487" r:id="rId75"/>
    <p:sldId id="488" r:id="rId76"/>
    <p:sldId id="489" r:id="rId77"/>
    <p:sldId id="490" r:id="rId78"/>
    <p:sldId id="491" r:id="rId79"/>
    <p:sldId id="492" r:id="rId80"/>
    <p:sldId id="493" r:id="rId81"/>
    <p:sldId id="494" r:id="rId82"/>
    <p:sldId id="495" r:id="rId83"/>
    <p:sldId id="496" r:id="rId84"/>
    <p:sldId id="497" r:id="rId85"/>
    <p:sldId id="498" r:id="rId86"/>
    <p:sldId id="499" r:id="rId87"/>
    <p:sldId id="500" r:id="rId88"/>
    <p:sldId id="501" r:id="rId89"/>
    <p:sldId id="502" r:id="rId90"/>
    <p:sldId id="503" r:id="rId91"/>
    <p:sldId id="519" r:id="rId92"/>
    <p:sldId id="544" r:id="rId93"/>
    <p:sldId id="545" r:id="rId94"/>
    <p:sldId id="546" r:id="rId95"/>
    <p:sldId id="547" r:id="rId96"/>
    <p:sldId id="539" r:id="rId97"/>
    <p:sldId id="540" r:id="rId98"/>
    <p:sldId id="541" r:id="rId99"/>
    <p:sldId id="542" r:id="rId100"/>
    <p:sldId id="548" r:id="rId101"/>
    <p:sldId id="549" r:id="rId102"/>
    <p:sldId id="551" r:id="rId103"/>
    <p:sldId id="552" r:id="rId104"/>
    <p:sldId id="553" r:id="rId105"/>
    <p:sldId id="538" r:id="rId106"/>
    <p:sldId id="504" r:id="rId107"/>
    <p:sldId id="505" r:id="rId108"/>
    <p:sldId id="506" r:id="rId109"/>
    <p:sldId id="550" r:id="rId110"/>
    <p:sldId id="521" r:id="rId111"/>
    <p:sldId id="520" r:id="rId112"/>
    <p:sldId id="522" r:id="rId113"/>
    <p:sldId id="523" r:id="rId114"/>
    <p:sldId id="510" r:id="rId115"/>
    <p:sldId id="524" r:id="rId116"/>
    <p:sldId id="525" r:id="rId117"/>
    <p:sldId id="526" r:id="rId118"/>
    <p:sldId id="507" r:id="rId119"/>
    <p:sldId id="530" r:id="rId120"/>
    <p:sldId id="532" r:id="rId121"/>
    <p:sldId id="535" r:id="rId122"/>
    <p:sldId id="534" r:id="rId123"/>
    <p:sldId id="533" r:id="rId124"/>
    <p:sldId id="531" r:id="rId125"/>
    <p:sldId id="508" r:id="rId126"/>
    <p:sldId id="425" r:id="rId127"/>
    <p:sldId id="426" r:id="rId1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EB82A"/>
    <a:srgbClr val="08FFFC"/>
    <a:srgbClr val="44B8DD"/>
    <a:srgbClr val="42ACCE"/>
    <a:srgbClr val="B4060C"/>
    <a:srgbClr val="A015BA"/>
    <a:srgbClr val="FFF5DE"/>
    <a:srgbClr val="01021E"/>
    <a:srgbClr val="0F1F52"/>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8" autoAdjust="0"/>
    <p:restoredTop sz="88941" autoAdjust="0"/>
  </p:normalViewPr>
  <p:slideViewPr>
    <p:cSldViewPr>
      <p:cViewPr varScale="1">
        <p:scale>
          <a:sx n="89" d="100"/>
          <a:sy n="89" d="100"/>
        </p:scale>
        <p:origin x="-1432" y="-112"/>
      </p:cViewPr>
      <p:guideLst>
        <p:guide orient="horz" pos="2160"/>
        <p:guide pos="2880"/>
      </p:guideLst>
    </p:cSldViewPr>
  </p:slideViewPr>
  <p:outlineViewPr>
    <p:cViewPr>
      <p:scale>
        <a:sx n="33" d="100"/>
        <a:sy n="33" d="100"/>
      </p:scale>
      <p:origin x="0" y="22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handoutMaster" Target="handoutMasters/handoutMaster1.xml"/><Relationship Id="rId131" Type="http://schemas.openxmlformats.org/officeDocument/2006/relationships/printerSettings" Target="printerSettings/printerSettings1.bin"/><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1/30/18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1/30/18</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notesMaster" Target="../notesMasters/notesMaster1.xml"/><Relationship Id="rId3"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Naïve Bayes is simple to understand</a:t>
            </a:r>
            <a:r>
              <a:rPr lang="en-US" sz="1200" kern="1200" baseline="0" dirty="0" smtClean="0">
                <a:solidFill>
                  <a:schemeClr val="tx1"/>
                </a:solidFill>
                <a:effectLst/>
                <a:latin typeface="Calibri" pitchFamily="34" charset="0"/>
                <a:ea typeface="+mn-ea"/>
                <a:cs typeface="+mn-cs"/>
              </a:rPr>
              <a:t> (i.e., not “block box”), easy to train with a small amount of training data, surprisingly effective. </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100</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101</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102</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103</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104</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a:t>
            </a:r>
            <a:r>
              <a:rPr lang="en-US" dirty="0" err="1" smtClean="0"/>
              <a:t>ProbSevere</a:t>
            </a:r>
            <a:r>
              <a:rPr lang="en-US" dirty="0" smtClean="0"/>
              <a:t> preliminary</a:t>
            </a:r>
            <a:r>
              <a:rPr lang="en-US" baseline="0" dirty="0" smtClean="0"/>
              <a:t> verification shown on this slide includes 2,250 severe storms and 42,000 non-severe storms during 2016.</a:t>
            </a:r>
            <a:endParaRPr lang="en-US" dirty="0" smtClean="0"/>
          </a:p>
          <a:p>
            <a:endParaRPr lang="en-US" dirty="0" smtClean="0"/>
          </a:p>
          <a:p>
            <a:r>
              <a:rPr lang="en-US" dirty="0" err="1" smtClean="0"/>
              <a:t>ProbSevere</a:t>
            </a:r>
            <a:r>
              <a:rPr lang="en-US" dirty="0" smtClean="0"/>
              <a:t> is fairly well calibrated and users</a:t>
            </a:r>
            <a:r>
              <a:rPr lang="en-US" baseline="0" dirty="0" smtClean="0"/>
              <a:t> should expect verification at the approximate rate as the probability (e.g., a storm achieving a 40% probability will produce severe weather 4 in 10 times, a storm achieving a 80% probability will produce severe weather about 8 in 10 times, and so on).</a:t>
            </a:r>
          </a:p>
          <a:p>
            <a:endParaRPr lang="en-US" baseline="0" dirty="0" smtClean="0"/>
          </a:p>
          <a:p>
            <a:r>
              <a:rPr lang="en-US" baseline="0" dirty="0" smtClean="0"/>
              <a:t>The skill and lead-time analysis demonstrates that </a:t>
            </a:r>
            <a:r>
              <a:rPr lang="en-US" baseline="0" dirty="0" err="1" smtClean="0"/>
              <a:t>ProbSevere</a:t>
            </a:r>
            <a:r>
              <a:rPr lang="en-US" baseline="0" dirty="0" smtClean="0"/>
              <a:t> is not as skilled experienced NWS forecasters, yet is comparable. The increased lead-time and well-calibrated probabilities can offer the forecaster 1) increased confidence in their decision making and 2) increased lead-time in making warning decisions.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105</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ProbWind</a:t>
            </a:r>
            <a:r>
              <a:rPr lang="en-US" dirty="0" smtClean="0"/>
              <a:t> preliminary</a:t>
            </a:r>
            <a:r>
              <a:rPr lang="en-US" baseline="0" dirty="0" smtClean="0"/>
              <a:t> verification for wind events shown on this slide includes 1,650 severe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ProbSevere</a:t>
            </a:r>
            <a:r>
              <a:rPr lang="en-US" baseline="0" dirty="0" smtClean="0"/>
              <a:t>—</a:t>
            </a:r>
            <a:r>
              <a:rPr lang="en-US" baseline="0" dirty="0" err="1" smtClean="0"/>
              <a:t>ProbWind</a:t>
            </a:r>
            <a:r>
              <a:rPr lang="en-US" baseline="0" dirty="0" smtClean="0"/>
              <a:t> incorporates more physically relevant NWP predictors and more direct measurements of thunderstorm wind velocity than the original version of </a:t>
            </a:r>
            <a:r>
              <a:rPr lang="en-US" baseline="0" dirty="0" err="1" smtClean="0"/>
              <a:t>ProbSevere</a:t>
            </a:r>
            <a:r>
              <a:rPr lang="en-US" baseline="0" dirty="0" smtClean="0"/>
              <a:t>.  As such this figure shows the </a:t>
            </a:r>
            <a:r>
              <a:rPr lang="en-US" baseline="0" dirty="0" err="1" smtClean="0"/>
              <a:t>ProbSevere</a:t>
            </a:r>
            <a:r>
              <a:rPr lang="en-US" baseline="0" dirty="0" smtClean="0"/>
              <a:t>--</a:t>
            </a:r>
            <a:r>
              <a:rPr lang="en-US" baseline="0" dirty="0" err="1" smtClean="0"/>
              <a:t>ProbWind</a:t>
            </a:r>
            <a:r>
              <a:rPr lang="en-US" baseline="0" dirty="0" smtClean="0"/>
              <a:t> (right) has significantly higher POD, lower FAR and higher CSI for most probability thresholds when scoring for wind events (and is also better calibrated (more reliable), not shown).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106</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specific example of of the improvement of </a:t>
            </a:r>
            <a:r>
              <a:rPr lang="en-US" baseline="0" dirty="0" err="1" smtClean="0"/>
              <a:t>ProbSevere</a:t>
            </a:r>
            <a:r>
              <a:rPr lang="en-US" baseline="0" dirty="0" smtClean="0"/>
              <a:t> for a wind event near Washington DC at 1748 UTC on 06 April 2017.</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ProbSevere</a:t>
            </a:r>
            <a:r>
              <a:rPr lang="en-US" baseline="0" dirty="0" smtClean="0"/>
              <a:t> is 80% (from </a:t>
            </a:r>
            <a:r>
              <a:rPr lang="en-US" baseline="0" dirty="0" err="1" smtClean="0"/>
              <a:t>ProbWind</a:t>
            </a:r>
            <a:r>
              <a:rPr lang="en-US" baseline="0" dirty="0" smtClean="0"/>
              <a:t> prediction) compared to legacy </a:t>
            </a:r>
            <a:r>
              <a:rPr lang="en-US" baseline="0" dirty="0" err="1" smtClean="0"/>
              <a:t>ProbSevere</a:t>
            </a:r>
            <a:r>
              <a:rPr lang="en-US" baseline="0" dirty="0" smtClean="0"/>
              <a:t> being only 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storm had a history of producing wind damage and continued to produce wind damage reports for the following ~2 hours through the Baltimore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107</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POD/FAR/CSI/reliability</a:t>
            </a:r>
            <a:r>
              <a:rPr lang="en-US" baseline="0" dirty="0" smtClean="0"/>
              <a:t> statistics are  for ALL tornadoes in validation database.  (60 days in 2016; 325 tornadic storms; 45,586 non-tornadic storms)</a:t>
            </a:r>
          </a:p>
          <a:p>
            <a:r>
              <a:rPr lang="en-US" baseline="0" dirty="0" smtClean="0"/>
              <a:t>The lead-time statistics are measured to the FIRST tornado report associated with tornadic storms.</a:t>
            </a:r>
          </a:p>
          <a:p>
            <a:endParaRPr lang="en-US" baseline="0" dirty="0" smtClean="0"/>
          </a:p>
          <a:p>
            <a:r>
              <a:rPr lang="en-US" baseline="0" dirty="0" smtClean="0"/>
              <a:t>ProbTor skill (as expected) is poorer than experienced NWS forecasters, yet still comparable (CSI: ProbTor: 0.18 </a:t>
            </a:r>
            <a:r>
              <a:rPr lang="en-US" baseline="0" dirty="0" err="1" smtClean="0"/>
              <a:t>vs</a:t>
            </a:r>
            <a:r>
              <a:rPr lang="en-US" baseline="0" dirty="0" smtClean="0"/>
              <a:t> NWS: 0.23).  However, ProbTor, in the median, provides 10-minutes greater lead-time than traditional techniques (ProbTor: 35 min </a:t>
            </a:r>
            <a:r>
              <a:rPr lang="en-US" baseline="0" dirty="0" err="1" smtClean="0"/>
              <a:t>vs</a:t>
            </a:r>
            <a:r>
              <a:rPr lang="en-US" baseline="0" dirty="0" smtClean="0"/>
              <a:t> NWS: 25 min)**.</a:t>
            </a:r>
          </a:p>
          <a:p>
            <a:endParaRPr lang="en-US" baseline="0" dirty="0" smtClean="0"/>
          </a:p>
          <a:p>
            <a:r>
              <a:rPr lang="en-US" dirty="0" smtClean="0"/>
              <a:t>ProbTor</a:t>
            </a:r>
            <a:r>
              <a:rPr lang="en-US" baseline="0" dirty="0" smtClean="0"/>
              <a:t> users should utilize the good reliability of the probabilities, for example a storm with 33% ProbTor will produce a tornado a bit more than 1 in 3 times; a storm with 50% ProbTor will produce a tornado a bit more than 1 in 2 times.</a:t>
            </a:r>
          </a:p>
          <a:p>
            <a:endParaRPr lang="en-US" baseline="0" dirty="0" smtClean="0"/>
          </a:p>
          <a:p>
            <a:r>
              <a:rPr lang="en-US" baseline="0" dirty="0" smtClean="0"/>
              <a:t>**Note the NWS lead-time values are larger than published statistics.  This is due to the validation methodology, since ProbTor can count as a hit up to 90 minutes in the future, we do not penalize the NWS for the first TOR report occurring AFTER (spatially ‘down wind’ of) the initial warning, which acts to inflate total lead-time.  The difference between the two lead-times is what is significant.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108</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specific example of of the improvement of </a:t>
            </a:r>
            <a:r>
              <a:rPr lang="en-US" baseline="0" dirty="0" err="1" smtClean="0"/>
              <a:t>ProbSevere</a:t>
            </a:r>
            <a:r>
              <a:rPr lang="en-US" baseline="0" dirty="0" smtClean="0"/>
              <a:t> for a wind event near Washington DC at 1748 UTC on 06 April 2017.</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ProbSevere</a:t>
            </a:r>
            <a:r>
              <a:rPr lang="en-US" baseline="0" dirty="0" smtClean="0"/>
              <a:t> is 80% (from </a:t>
            </a:r>
            <a:r>
              <a:rPr lang="en-US" baseline="0" dirty="0" err="1" smtClean="0"/>
              <a:t>ProbWind</a:t>
            </a:r>
            <a:r>
              <a:rPr lang="en-US" baseline="0" dirty="0" smtClean="0"/>
              <a:t> prediction) compared to legacy </a:t>
            </a:r>
            <a:r>
              <a:rPr lang="en-US" baseline="0" dirty="0" err="1" smtClean="0"/>
              <a:t>ProbSevere</a:t>
            </a:r>
            <a:r>
              <a:rPr lang="en-US" baseline="0" dirty="0" smtClean="0"/>
              <a:t> being only 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storm had a history of producing wind damage and continued to produce wind damage reports for the following ~2 hours through the Baltimore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109</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110</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112</a:t>
            </a:fld>
            <a:endParaRPr lang="en-US"/>
          </a:p>
        </p:txBody>
      </p:sp>
    </p:spTree>
    <p:extLst>
      <p:ext uri="{BB962C8B-B14F-4D97-AF65-F5344CB8AC3E}">
        <p14:creationId xmlns:p14="http://schemas.microsoft.com/office/powerpoint/2010/main" val="41914941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specific example of of the improvement of </a:t>
            </a:r>
            <a:r>
              <a:rPr lang="en-US" baseline="0" dirty="0" err="1" smtClean="0"/>
              <a:t>ProbSevere</a:t>
            </a:r>
            <a:r>
              <a:rPr lang="en-US" baseline="0" dirty="0" smtClean="0"/>
              <a:t> for a wind event near Washington DC at 1748 UTC on 06 April 2017.</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ProbSevere</a:t>
            </a:r>
            <a:r>
              <a:rPr lang="en-US" baseline="0" dirty="0" smtClean="0"/>
              <a:t> is 80% (from </a:t>
            </a:r>
            <a:r>
              <a:rPr lang="en-US" baseline="0" dirty="0" err="1" smtClean="0"/>
              <a:t>ProbWind</a:t>
            </a:r>
            <a:r>
              <a:rPr lang="en-US" baseline="0" dirty="0" smtClean="0"/>
              <a:t> prediction) compared to legacy </a:t>
            </a:r>
            <a:r>
              <a:rPr lang="en-US" baseline="0" dirty="0" err="1" smtClean="0"/>
              <a:t>ProbSevere</a:t>
            </a:r>
            <a:r>
              <a:rPr lang="en-US" baseline="0" dirty="0" smtClean="0"/>
              <a:t> being only 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storm had a history of producing wind damage and continued to produce wind damage reports for the following ~2 hours through the Baltimore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113</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116</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117</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118</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119</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2016 (left) and 2017 (right)</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120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121</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122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123</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124</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125</a:t>
            </a:fld>
            <a:endParaRPr lang="en-US" altLang="zh-CN"/>
          </a:p>
        </p:txBody>
      </p:sp>
    </p:spTree>
    <p:extLst>
      <p:ext uri="{BB962C8B-B14F-4D97-AF65-F5344CB8AC3E}">
        <p14:creationId xmlns:p14="http://schemas.microsoft.com/office/powerpoint/2010/main" val="4411266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Please contact the statistical model researchers with questions, suggestions, etc. at the email addresses provided.  To access this training online and access supplemental training material links from this presentation please follow the URL provided.  This concludes the </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training module.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126</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timeline above shows the development history of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and its evaluation within</a:t>
            </a:r>
            <a:r>
              <a:rPr lang="en-US" sz="1200" kern="1200" baseline="0" dirty="0" smtClean="0">
                <a:solidFill>
                  <a:schemeClr val="tx1"/>
                </a:solidFill>
                <a:effectLst/>
                <a:latin typeface="Calibri" pitchFamily="34" charset="0"/>
                <a:ea typeface="+mn-ea"/>
                <a:cs typeface="+mn-cs"/>
              </a:rPr>
              <a:t> the Hazardous Weather </a:t>
            </a:r>
            <a:r>
              <a:rPr lang="en-US" sz="1200" kern="1200" baseline="0" dirty="0" err="1" smtClean="0">
                <a:solidFill>
                  <a:schemeClr val="tx1"/>
                </a:solidFill>
                <a:effectLst/>
                <a:latin typeface="Calibri" pitchFamily="34" charset="0"/>
                <a:ea typeface="+mn-ea"/>
                <a:cs typeface="+mn-cs"/>
              </a:rPr>
              <a:t>Testbed</a:t>
            </a:r>
            <a:r>
              <a:rPr lang="en-US" sz="1200" kern="1200" baseline="0" dirty="0" smtClean="0">
                <a:solidFill>
                  <a:schemeClr val="tx1"/>
                </a:solidFill>
                <a:effectLst/>
                <a:latin typeface="Calibri" pitchFamily="34" charset="0"/>
                <a:ea typeface="+mn-ea"/>
                <a:cs typeface="+mn-cs"/>
              </a:rPr>
              <a:t>, including the transition from “legacy”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to “All Hazards”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in 2017.</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storm environment information currently comes from the Rapid Refresh model.  Recall we use model information to make a first order approximation of the storm environment—namely instability and shear.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shear parameter used is the effective bulk shear.  The EBS normalizes shear between storms with deep and shallow inflow layers and is more accurate when considering elevated convection.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instability parameter used is the most unstable CAPE.  The MUCAPE provides a generous estimate of instability.  MUCAPE is useful for both surface based convection as well as elevated convection.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RAP data are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temporally composited and spatially smoothed, which acts to mitigate NWP phase and placement errors in convective development.  The last outcome we want is a poor NWP solution to squash model probabilities incorrectly—surely if strong convection is developing there must be sufficient CAPE.</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193855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storm environment information currently comes from the Rapid Refresh model.  Recall we use model information to make a first order approximation of the storm environment—namely instability and shear.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shear parameter used is the effective bulk shear.  The EBS normalizes shear between storms with deep and shallow inflow layers and is more accurate when considering elevated convection.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instability parameter used is the most unstable CAPE.  The MUCAPE provides a generous estimate of instability.  MUCAPE is useful for both surface based convection as well as elevated convection.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RAP data are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temporally composited and spatially smoothed, which acts to mitigate NWP phase and placement errors in convective development.  The last outcome we want is a poor NWP solution to squash model probabilities incorrectly—surely if strong convection is developing there must be sufficient CAPE.</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193855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two satellite cloud growth predictors used in the statistical model are a normalized vertical cloud growth rate and a glaciation rate.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How quickly a developing storm cools in infrared brightness temperatures is an indicator of severe potential.  In the example over eastern Kansas, we can see rapid cooling in the imagery and the computer quantifies this cooling rate, which is used as input into the statistical model.  The cooling rate we use is normalized—such that seasonal and latitudinal differences in the cooling rates are automatically accounted for.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other satellite predictor used is the glaciation rate or how quickly the cloud-top is transitioning from liquid water cloud droplets (blue in the imagery) to ice crystals (orange, red, and gray in the imagery).  Like the normalized vertical growth rates, the computer quantifies this information and how quickly a developing storm-top transitions from water tops to ice tops is an indicator of severe potential.</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two satellite cloud growth predictors used in the statistical model are a normalized vertical cloud growth rate and a glaciation rate.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How quickly a developing storm cools in infrared brightness temperatures is an indicator of severe potential.  In the example over eastern Kansas, we can see rapid cooling in the imagery and the computer quantifies this cooling rate, which is used as input into the statistical model.  The cooling rate we use is normalized—such that seasonal and latitudinal differences in the cooling rates are automatically accounted for.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other satellite predictor used is the glaciation rate or how quickly the cloud-top is transitioning from liquid water cloud droplets (blue in the imagery) to ice crystals (orange, red, and gray in the imagery).  Like the normalized vertical growth rates, the computer quantifies this information and how quickly a developing storm-top transitions from water tops to ice tops is an indicator of severe potential.</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radar storm cell tracking utilizes the MRMS reflectivity</a:t>
            </a:r>
            <a:r>
              <a:rPr lang="en-US" sz="1200" kern="1200" baseline="0" dirty="0" smtClean="0">
                <a:solidFill>
                  <a:schemeClr val="tx1"/>
                </a:solidFill>
                <a:effectLst/>
                <a:latin typeface="Calibri" pitchFamily="34" charset="0"/>
                <a:ea typeface="+mn-ea"/>
                <a:cs typeface="+mn-cs"/>
              </a:rPr>
              <a:t> at the -10 Celsius isotherm</a:t>
            </a:r>
            <a:r>
              <a:rPr lang="en-US" sz="1200" kern="1200" dirty="0" smtClean="0">
                <a:solidFill>
                  <a:schemeClr val="tx1"/>
                </a:solidFill>
                <a:effectLst/>
                <a:latin typeface="Calibri" pitchFamily="34" charset="0"/>
                <a:ea typeface="+mn-ea"/>
                <a:cs typeface="+mn-cs"/>
              </a:rPr>
              <a:t>.  The radar field used as a predictor in the statistical model is the MRMS maximum expected size of hail or MESH.  The MESH is derived from the Severe Hail Index algorithm, which is essentially a vertical integration of reflectivity above the melting level.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total</a:t>
            </a:r>
            <a:r>
              <a:rPr lang="en-US" sz="1200" kern="1200" baseline="0" dirty="0" smtClean="0">
                <a:solidFill>
                  <a:schemeClr val="tx1"/>
                </a:solidFill>
                <a:effectLst/>
                <a:latin typeface="Calibri" pitchFamily="34" charset="0"/>
                <a:ea typeface="+mn-ea"/>
                <a:cs typeface="+mn-cs"/>
              </a:rPr>
              <a:t> lightning </a:t>
            </a:r>
            <a:r>
              <a:rPr lang="en-US" sz="1200" kern="1200" dirty="0" smtClean="0">
                <a:solidFill>
                  <a:schemeClr val="tx1"/>
                </a:solidFill>
                <a:effectLst/>
                <a:latin typeface="Calibri" pitchFamily="34" charset="0"/>
                <a:ea typeface="+mn-ea"/>
                <a:cs typeface="+mn-cs"/>
              </a:rPr>
              <a:t>data used as a predictor in the statistical model are the Earth Networks</a:t>
            </a:r>
            <a:r>
              <a:rPr lang="en-US" sz="1200" kern="1200" baseline="0" dirty="0" smtClean="0">
                <a:solidFill>
                  <a:schemeClr val="tx1"/>
                </a:solidFill>
                <a:effectLst/>
                <a:latin typeface="Calibri" pitchFamily="34" charset="0"/>
                <a:ea typeface="+mn-ea"/>
                <a:cs typeface="+mn-cs"/>
              </a:rPr>
              <a:t> total lightning flashes.  For those unfamiliar with total lightning data, total lightning refers to cloud-to-ground strikes PLUS cloud-to-cloud flashes.</a:t>
            </a:r>
            <a:r>
              <a:rPr lang="en-US" sz="1200" kern="1200" dirty="0" smtClean="0">
                <a:solidFill>
                  <a:schemeClr val="tx1"/>
                </a:solidFill>
                <a:effectLst/>
                <a:latin typeface="Calibri" pitchFamily="34" charset="0"/>
                <a:ea typeface="+mn-ea"/>
                <a:cs typeface="+mn-cs"/>
              </a:rPr>
              <a:t>  The ENI total lightning data serves as a proxy for the GOES-R</a:t>
            </a:r>
            <a:r>
              <a:rPr lang="en-US" sz="1200" kern="1200" baseline="0" dirty="0" smtClean="0">
                <a:solidFill>
                  <a:schemeClr val="tx1"/>
                </a:solidFill>
                <a:effectLst/>
                <a:latin typeface="Calibri" pitchFamily="34" charset="0"/>
                <a:ea typeface="+mn-ea"/>
                <a:cs typeface="+mn-cs"/>
              </a:rPr>
              <a:t> Geostationary Lightning Mapper instrument.  </a:t>
            </a:r>
            <a:r>
              <a:rPr lang="en-US" sz="1200" kern="1200" dirty="0" smtClean="0">
                <a:solidFill>
                  <a:schemeClr val="tx1"/>
                </a:solidFill>
                <a:effectLst/>
                <a:latin typeface="Calibri" pitchFamily="34" charset="0"/>
                <a:ea typeface="+mn-ea"/>
                <a:cs typeface="+mn-cs"/>
              </a:rPr>
              <a:t>The individual lightning flashes are summed</a:t>
            </a:r>
            <a:r>
              <a:rPr lang="en-US" sz="1200" kern="1200" baseline="0" dirty="0" smtClean="0">
                <a:solidFill>
                  <a:schemeClr val="tx1"/>
                </a:solidFill>
                <a:effectLst/>
                <a:latin typeface="Calibri" pitchFamily="34" charset="0"/>
                <a:ea typeface="+mn-ea"/>
                <a:cs typeface="+mn-cs"/>
              </a:rPr>
              <a:t> within each radar object and have units of flashes per minute.  Unlike the satellite and radar based observational predictors, total lightning is not a 1-D predictor, rather it is combined with effective bulk shear and used as a 2-D predictor.  This accounts for storms that can have high electrical activity but low effective bulk shear—which will only seldom produce severe weather.</a:t>
            </a: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19</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20</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following schematic illustrates how satellite and radar data are tracked by the computer and how this all feeds data into the statistical model—without dwelling on the complicated details of satellite and radar tracking.  First we have a visible satellite image.  A meteorologist doesn’t look at this image and see pixels—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 meteorologist sees cloud clusters, developing thunderstorms, etc.</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it is necessary to train the computer to think like a meteorologist.  The computer needs to identify cloud boundaries and track those cloud clusters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same concepts apply to radar data.  Again the computer needs to “think” like a human and identify storms or cells.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And like with satellite data, the computer needs to track these storm cells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how does this all come together?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Once a developing storm exhibits moderate reflectivity, the computer identifies and tracks cells in radar imagery.  </a:t>
            </a:r>
            <a:r>
              <a:rPr lang="en-US" sz="1200" b="1" kern="1200" dirty="0" smtClean="0">
                <a:solidFill>
                  <a:schemeClr val="tx1"/>
                </a:solidFill>
                <a:effectLst/>
                <a:latin typeface="Calibri" pitchFamily="34" charset="0"/>
                <a:ea typeface="+mn-ea"/>
                <a:cs typeface="+mn-cs"/>
              </a:rPr>
              <a:t>Once storms are tracked on radar, they inherit the parent cloud’s satellite growth information, which generally occurred earlier in the storm life cycle.</a:t>
            </a:r>
            <a:r>
              <a:rPr lang="en-US" sz="1200" kern="1200" dirty="0" smtClean="0">
                <a:solidFill>
                  <a:schemeClr val="tx1"/>
                </a:solidFill>
                <a:effectLst/>
                <a:latin typeface="Calibri" pitchFamily="34" charset="0"/>
                <a:ea typeface="+mn-ea"/>
                <a:cs typeface="+mn-cs"/>
              </a:rPr>
              <a:t> </a:t>
            </a:r>
            <a:r>
              <a:rPr lang="en-US" sz="1200" b="1" kern="1200" dirty="0" smtClean="0">
                <a:solidFill>
                  <a:schemeClr val="tx1"/>
                </a:solidFill>
                <a:effectLst/>
                <a:latin typeface="Calibri" pitchFamily="34" charset="0"/>
                <a:ea typeface="+mn-ea"/>
                <a:cs typeface="+mn-cs"/>
              </a:rPr>
              <a:t>Additionally, total lightning information</a:t>
            </a:r>
            <a:r>
              <a:rPr lang="en-US" sz="1200" b="1" kern="1200" baseline="0" dirty="0" smtClean="0">
                <a:solidFill>
                  <a:schemeClr val="tx1"/>
                </a:solidFill>
                <a:effectLst/>
                <a:latin typeface="Calibri" pitchFamily="34" charset="0"/>
                <a:ea typeface="+mn-ea"/>
                <a:cs typeface="+mn-cs"/>
              </a:rPr>
              <a:t> is obtained for each radar-tracked storm. </a:t>
            </a:r>
            <a:r>
              <a:rPr lang="en-US" sz="1200" kern="1200" dirty="0" smtClean="0">
                <a:solidFill>
                  <a:schemeClr val="tx1"/>
                </a:solidFill>
                <a:effectLst/>
                <a:latin typeface="Calibri" pitchFamily="34" charset="0"/>
                <a:ea typeface="+mn-ea"/>
                <a:cs typeface="+mn-cs"/>
              </a:rPr>
              <a:t> The satellite growth rates, radar storm intensity,</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and total lightning information are input into the statistical model to derive the probability of severe weather.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computer continues to track storms in both satellite and radar imagery and continually updates probabilities, as new observations are available.</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21</a:t>
            </a:fld>
            <a:endParaRPr lang="en-US" altLang="zh-CN"/>
          </a:p>
        </p:txBody>
      </p:sp>
    </p:spTree>
    <p:extLst>
      <p:ext uri="{BB962C8B-B14F-4D97-AF65-F5344CB8AC3E}">
        <p14:creationId xmlns:p14="http://schemas.microsoft.com/office/powerpoint/2010/main" val="266533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following schematic illustrates how satellite and radar data are tracked by the computer and how this all feeds data into the statistical model—without dwelling on the complicated details of satellite and radar tracking.  First we have a visible satellite image.  A meteorologist doesn’t look at this image and see pixels—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 meteorologist sees cloud clusters, developing thunderstorms, etc.</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it is necessary to train the computer to think like a meteorologist.  The computer needs to identify cloud boundaries and track those cloud clusters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same concepts apply to radar data.  Again the computer needs to “think” like a human and identify storms or cells.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And like with satellite data, the computer needs to track these storm cells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how does this all come together?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Once a developing storm exhibits moderate reflectivity, the computer identifies and tracks cells in radar imagery.  </a:t>
            </a:r>
            <a:r>
              <a:rPr lang="en-US" sz="1200" b="1" kern="1200" dirty="0" smtClean="0">
                <a:solidFill>
                  <a:schemeClr val="tx1"/>
                </a:solidFill>
                <a:effectLst/>
                <a:latin typeface="Calibri" pitchFamily="34" charset="0"/>
                <a:ea typeface="+mn-ea"/>
                <a:cs typeface="+mn-cs"/>
              </a:rPr>
              <a:t>Once storms are tracked on radar, they inherit the parent cloud’s satellite growth information, which generally occurred earlier in the storm life cycle.</a:t>
            </a:r>
            <a:r>
              <a:rPr lang="en-US" sz="1200" kern="1200" dirty="0" smtClean="0">
                <a:solidFill>
                  <a:schemeClr val="tx1"/>
                </a:solidFill>
                <a:effectLst/>
                <a:latin typeface="Calibri" pitchFamily="34" charset="0"/>
                <a:ea typeface="+mn-ea"/>
                <a:cs typeface="+mn-cs"/>
              </a:rPr>
              <a:t> </a:t>
            </a:r>
            <a:r>
              <a:rPr lang="en-US" sz="1200" b="1" kern="1200" dirty="0" smtClean="0">
                <a:solidFill>
                  <a:schemeClr val="tx1"/>
                </a:solidFill>
                <a:effectLst/>
                <a:latin typeface="Calibri" pitchFamily="34" charset="0"/>
                <a:ea typeface="+mn-ea"/>
                <a:cs typeface="+mn-cs"/>
              </a:rPr>
              <a:t>Additionally, total lightning information</a:t>
            </a:r>
            <a:r>
              <a:rPr lang="en-US" sz="1200" b="1" kern="1200" baseline="0" dirty="0" smtClean="0">
                <a:solidFill>
                  <a:schemeClr val="tx1"/>
                </a:solidFill>
                <a:effectLst/>
                <a:latin typeface="Calibri" pitchFamily="34" charset="0"/>
                <a:ea typeface="+mn-ea"/>
                <a:cs typeface="+mn-cs"/>
              </a:rPr>
              <a:t> is obtained for each radar-tracked storm. </a:t>
            </a:r>
            <a:r>
              <a:rPr lang="en-US" sz="1200" kern="1200" dirty="0" smtClean="0">
                <a:solidFill>
                  <a:schemeClr val="tx1"/>
                </a:solidFill>
                <a:effectLst/>
                <a:latin typeface="Calibri" pitchFamily="34" charset="0"/>
                <a:ea typeface="+mn-ea"/>
                <a:cs typeface="+mn-cs"/>
              </a:rPr>
              <a:t> The satellite growth rates, radar storm intensity,</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and total lightning information are input into the statistical model to derive the probability of severe weather.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computer continues to track storms in both satellite and radar imagery and continually updates probabilities, as new observations are available.</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22</a:t>
            </a:fld>
            <a:endParaRPr lang="en-US" altLang="zh-CN"/>
          </a:p>
        </p:txBody>
      </p:sp>
    </p:spTree>
    <p:extLst>
      <p:ext uri="{BB962C8B-B14F-4D97-AF65-F5344CB8AC3E}">
        <p14:creationId xmlns:p14="http://schemas.microsoft.com/office/powerpoint/2010/main" val="2665332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following schematic illustrates how satellite and radar data are tracked by the computer and how this all feeds data into the statistical model—without dwelling on the complicated details of satellite and radar tracking.  First we have a visible satellite image.  A meteorologist doesn’t look at this image and see pixels—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 meteorologist sees cloud clusters, developing thunderstorms, etc.</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it is necessary to train the computer to think like a meteorologist.  The computer needs to identify cloud boundaries and track those cloud clusters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same concepts apply to radar data.  Again the computer needs to “think” like a human and identify storms or cells.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And like with satellite data, the computer needs to track these storm cells and their evolution over time.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So how does this all come together?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Once a developing storm exhibits moderate reflectivity, the computer identifies and tracks cells in radar imagery.  </a:t>
            </a:r>
            <a:r>
              <a:rPr lang="en-US" sz="1200" b="1" kern="1200" dirty="0" smtClean="0">
                <a:solidFill>
                  <a:schemeClr val="tx1"/>
                </a:solidFill>
                <a:effectLst/>
                <a:latin typeface="Calibri" pitchFamily="34" charset="0"/>
                <a:ea typeface="+mn-ea"/>
                <a:cs typeface="+mn-cs"/>
              </a:rPr>
              <a:t>Once storms are tracked on radar, they inherit the parent cloud’s satellite growth information, which generally occurred earlier in the storm life cycle.</a:t>
            </a:r>
            <a:r>
              <a:rPr lang="en-US" sz="1200" kern="1200" dirty="0" smtClean="0">
                <a:solidFill>
                  <a:schemeClr val="tx1"/>
                </a:solidFill>
                <a:effectLst/>
                <a:latin typeface="Calibri" pitchFamily="34" charset="0"/>
                <a:ea typeface="+mn-ea"/>
                <a:cs typeface="+mn-cs"/>
              </a:rPr>
              <a:t> </a:t>
            </a:r>
            <a:r>
              <a:rPr lang="en-US" sz="1200" b="1" kern="1200" dirty="0" smtClean="0">
                <a:solidFill>
                  <a:schemeClr val="tx1"/>
                </a:solidFill>
                <a:effectLst/>
                <a:latin typeface="Calibri" pitchFamily="34" charset="0"/>
                <a:ea typeface="+mn-ea"/>
                <a:cs typeface="+mn-cs"/>
              </a:rPr>
              <a:t>Additionally, total lightning information</a:t>
            </a:r>
            <a:r>
              <a:rPr lang="en-US" sz="1200" b="1" kern="1200" baseline="0" dirty="0" smtClean="0">
                <a:solidFill>
                  <a:schemeClr val="tx1"/>
                </a:solidFill>
                <a:effectLst/>
                <a:latin typeface="Calibri" pitchFamily="34" charset="0"/>
                <a:ea typeface="+mn-ea"/>
                <a:cs typeface="+mn-cs"/>
              </a:rPr>
              <a:t> is obtained for each radar-tracked storm. </a:t>
            </a:r>
            <a:r>
              <a:rPr lang="en-US" sz="1200" kern="1200" dirty="0" smtClean="0">
                <a:solidFill>
                  <a:schemeClr val="tx1"/>
                </a:solidFill>
                <a:effectLst/>
                <a:latin typeface="Calibri" pitchFamily="34" charset="0"/>
                <a:ea typeface="+mn-ea"/>
                <a:cs typeface="+mn-cs"/>
              </a:rPr>
              <a:t> The satellite growth rates, radar storm intensity,</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and total lightning information are input into the statistical model to derive the probability of severe weather.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computer continues to track storms in both satellite and radar imagery and continually updates probabilities, as new observations are available.</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23</a:t>
            </a:fld>
            <a:endParaRPr lang="en-US" altLang="zh-CN"/>
          </a:p>
        </p:txBody>
      </p:sp>
    </p:spTree>
    <p:extLst>
      <p:ext uri="{BB962C8B-B14F-4D97-AF65-F5344CB8AC3E}">
        <p14:creationId xmlns:p14="http://schemas.microsoft.com/office/powerpoint/2010/main" val="2665332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24</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25</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27</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28</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30</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smtClean="0"/>
          </a:p>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31</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 put this example in just to illustrate satellite object tracking. I think this does a better job than past examples. Also shows the differences between G16 and NOP. Should go pretty quick.</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a:t>
            </a:r>
            <a:r>
              <a:rPr lang="en-US" sz="1200" kern="1200" dirty="0" err="1" smtClean="0">
                <a:solidFill>
                  <a:schemeClr val="tx1"/>
                </a:solidFill>
                <a:effectLst/>
                <a:latin typeface="Calibri" pitchFamily="34" charset="0"/>
                <a:ea typeface="+mn-ea"/>
                <a:cs typeface="+mn-cs"/>
              </a:rPr>
              <a:t>Prob</a:t>
            </a:r>
            <a:r>
              <a:rPr lang="en-US" sz="1200" kern="1200" dirty="0" smtClean="0">
                <a:solidFill>
                  <a:schemeClr val="tx1"/>
                </a:solidFill>
                <a:effectLst/>
                <a:latin typeface="Calibri" pitchFamily="34" charset="0"/>
                <a:ea typeface="+mn-ea"/>
                <a:cs typeface="+mn-cs"/>
              </a:rPr>
              <a:t> Severe model is a statistical model that employs NWP environmental information, satellite observations, radar,</a:t>
            </a:r>
            <a:r>
              <a:rPr lang="en-US" sz="1200" kern="1200" baseline="0" dirty="0" smtClean="0">
                <a:solidFill>
                  <a:schemeClr val="tx1"/>
                </a:solidFill>
                <a:effectLst/>
                <a:latin typeface="Calibri" pitchFamily="34" charset="0"/>
                <a:ea typeface="+mn-ea"/>
                <a:cs typeface="+mn-cs"/>
              </a:rPr>
              <a:t> and total lightning</a:t>
            </a:r>
            <a:r>
              <a:rPr lang="en-US" sz="1200" kern="1200" dirty="0" smtClean="0">
                <a:solidFill>
                  <a:schemeClr val="tx1"/>
                </a:solidFill>
                <a:effectLst/>
                <a:latin typeface="Calibri" pitchFamily="34" charset="0"/>
                <a:ea typeface="+mn-ea"/>
                <a:cs typeface="+mn-cs"/>
              </a:rPr>
              <a:t> observations.  Before a brief discussion of the statistical model and data used, it is critical to define the objectives of the model.</a:t>
            </a:r>
            <a:r>
              <a:rPr lang="en-US" dirty="0" smtClean="0">
                <a:effectLst/>
              </a:rPr>
              <a:t>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In this image you can see a developing strong thunderstorm.  The statistical model is designed to predict (in a probabilistic manner) that a given developing storm will produce severe weather in the next 60 minutes.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example shown, the developing storm has a 60% probability of</a:t>
            </a:r>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producing severe weather in the next 60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It is important to use the model output in two</a:t>
            </a:r>
            <a:r>
              <a:rPr lang="en-US" sz="1200" kern="1200" baseline="0" dirty="0" smtClean="0">
                <a:solidFill>
                  <a:schemeClr val="tx1"/>
                </a:solidFill>
                <a:effectLst/>
                <a:latin typeface="Calibri" pitchFamily="34" charset="0"/>
                <a:ea typeface="+mn-ea"/>
                <a:cs typeface="+mn-cs"/>
              </a:rPr>
              <a:t> manners.  One, </a:t>
            </a:r>
            <a:r>
              <a:rPr lang="en-US" sz="1200" kern="1200" dirty="0" smtClean="0">
                <a:solidFill>
                  <a:schemeClr val="tx1"/>
                </a:solidFill>
                <a:effectLst/>
                <a:latin typeface="Calibri" pitchFamily="34" charset="0"/>
                <a:ea typeface="+mn-ea"/>
                <a:cs typeface="+mn-cs"/>
              </a:rPr>
              <a:t>as a “pre-polygon” product,</a:t>
            </a:r>
            <a:r>
              <a:rPr lang="en-US" sz="1200" kern="1200" baseline="0" dirty="0" smtClean="0">
                <a:solidFill>
                  <a:schemeClr val="tx1"/>
                </a:solidFill>
                <a:effectLst/>
                <a:latin typeface="Calibri" pitchFamily="34" charset="0"/>
                <a:ea typeface="+mn-ea"/>
                <a:cs typeface="+mn-cs"/>
              </a:rPr>
              <a:t> helping a forecaster make the decision to first warn or not warn a storm.  Two,</a:t>
            </a:r>
            <a:r>
              <a:rPr lang="en-US" sz="1200" kern="1200" dirty="0" smtClean="0">
                <a:solidFill>
                  <a:schemeClr val="tx1"/>
                </a:solidFill>
                <a:effectLst/>
                <a:latin typeface="Calibri" pitchFamily="34" charset="0"/>
                <a:ea typeface="+mn-ea"/>
                <a:cs typeface="+mn-cs"/>
              </a:rPr>
              <a:t> using the model probabilities past issuance of the first severe warning—for</a:t>
            </a:r>
            <a:r>
              <a:rPr lang="en-US" sz="1200" kern="1200" baseline="0" dirty="0" smtClean="0">
                <a:solidFill>
                  <a:schemeClr val="tx1"/>
                </a:solidFill>
                <a:effectLst/>
                <a:latin typeface="Calibri" pitchFamily="34" charset="0"/>
                <a:ea typeface="+mn-ea"/>
                <a:cs typeface="+mn-cs"/>
              </a:rPr>
              <a:t> example if warning re-issuance is needed or not.  In all cases,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should be used as an additional guidance, combined with forecaster experience and traditional analysis techniques when determining if one should issue a warning or not.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42</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43</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44</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45</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Now getting to examples,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first example is over southeastern</a:t>
            </a:r>
            <a:r>
              <a:rPr lang="en-US" sz="1200" kern="1200" baseline="0" dirty="0" smtClean="0">
                <a:solidFill>
                  <a:schemeClr val="tx1"/>
                </a:solidFill>
                <a:effectLst/>
                <a:latin typeface="Calibri" pitchFamily="34" charset="0"/>
                <a:ea typeface="+mn-ea"/>
                <a:cs typeface="+mn-cs"/>
              </a:rPr>
              <a:t> South Dakota on the western edge of a slight risk region as </a:t>
            </a:r>
            <a:r>
              <a:rPr lang="en-US" sz="1200" kern="1200" dirty="0" smtClean="0">
                <a:solidFill>
                  <a:schemeClr val="tx1"/>
                </a:solidFill>
                <a:effectLst/>
                <a:latin typeface="Calibri" pitchFamily="34" charset="0"/>
                <a:ea typeface="+mn-ea"/>
                <a:cs typeface="+mn-cs"/>
              </a:rPr>
              <a:t>depicted by the Storm Prediction Center outlook.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In these</a:t>
            </a:r>
            <a:r>
              <a:rPr lang="en-US" sz="1200" kern="1200" baseline="0" dirty="0" smtClean="0">
                <a:solidFill>
                  <a:schemeClr val="tx1"/>
                </a:solidFill>
                <a:effectLst/>
                <a:latin typeface="Calibri" pitchFamily="34" charset="0"/>
                <a:ea typeface="+mn-ea"/>
                <a:cs typeface="+mn-cs"/>
              </a:rPr>
              <a:t> examples, </a:t>
            </a:r>
            <a:r>
              <a:rPr lang="en-US" sz="1200" kern="1200" dirty="0" smtClean="0">
                <a:solidFill>
                  <a:schemeClr val="tx1"/>
                </a:solidFill>
                <a:effectLst/>
                <a:latin typeface="Calibri" pitchFamily="34" charset="0"/>
                <a:ea typeface="+mn-ea"/>
                <a:cs typeface="+mn-cs"/>
              </a:rPr>
              <a:t>MRMS composite reflectivity is shaded and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contours are overlaid on the reflectivity data with the text read-out provided for the storm of interest.  At 1644UTC a developing storm had marginal instability but significant</a:t>
            </a:r>
            <a:r>
              <a:rPr lang="en-US" sz="1200" kern="1200" baseline="0" dirty="0" smtClean="0">
                <a:solidFill>
                  <a:schemeClr val="tx1"/>
                </a:solidFill>
                <a:effectLst/>
                <a:latin typeface="Calibri" pitchFamily="34" charset="0"/>
                <a:ea typeface="+mn-ea"/>
                <a:cs typeface="+mn-cs"/>
              </a:rPr>
              <a:t> shear</a:t>
            </a:r>
            <a:r>
              <a:rPr lang="en-US" sz="1200" kern="1200" dirty="0" smtClean="0">
                <a:solidFill>
                  <a:schemeClr val="tx1"/>
                </a:solidFill>
                <a:effectLst/>
                <a:latin typeface="Calibri" pitchFamily="34" charset="0"/>
                <a:ea typeface="+mn-ea"/>
                <a:cs typeface="+mn-cs"/>
              </a:rPr>
              <a:t>.  The probability at this time was low—only 27% as the MRMS MESH and total</a:t>
            </a:r>
            <a:r>
              <a:rPr lang="en-US" sz="1200" kern="1200" baseline="0" dirty="0" smtClean="0">
                <a:solidFill>
                  <a:schemeClr val="tx1"/>
                </a:solidFill>
                <a:effectLst/>
                <a:latin typeface="Calibri" pitchFamily="34" charset="0"/>
                <a:ea typeface="+mn-ea"/>
                <a:cs typeface="+mn-cs"/>
              </a:rPr>
              <a:t> lightning were fairly low.</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47</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1646</a:t>
            </a:r>
            <a:r>
              <a:rPr lang="en-US" sz="1200" kern="1200" baseline="0" dirty="0" smtClean="0">
                <a:solidFill>
                  <a:schemeClr val="tx1"/>
                </a:solidFill>
                <a:effectLst/>
                <a:latin typeface="Calibri" pitchFamily="34" charset="0"/>
                <a:ea typeface="+mn-ea"/>
                <a:cs typeface="+mn-cs"/>
              </a:rPr>
              <a:t> UTC, satellite growth rates were diagnosed and included into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calculation.  Both the vertical growth rate and glaciation rate were in the ‘strong’ category, which drove the probability up to 54%.</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48</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minutes later, the storm continued to intensify as indicated by the MESH and total lightning read-outs.  The probably again jumped, now to 78%.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49</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a:t>
            </a:r>
            <a:r>
              <a:rPr lang="en-US" sz="1200" kern="1200" dirty="0" err="1" smtClean="0">
                <a:solidFill>
                  <a:schemeClr val="tx1"/>
                </a:solidFill>
                <a:effectLst/>
                <a:latin typeface="Calibri" pitchFamily="34" charset="0"/>
                <a:ea typeface="+mn-ea"/>
                <a:cs typeface="+mn-cs"/>
              </a:rPr>
              <a:t>Prob</a:t>
            </a:r>
            <a:r>
              <a:rPr lang="en-US" sz="1200" kern="1200" dirty="0" smtClean="0">
                <a:solidFill>
                  <a:schemeClr val="tx1"/>
                </a:solidFill>
                <a:effectLst/>
                <a:latin typeface="Calibri" pitchFamily="34" charset="0"/>
                <a:ea typeface="+mn-ea"/>
                <a:cs typeface="+mn-cs"/>
              </a:rPr>
              <a:t> Severe model is a statistical model that employs NWP environmental information, satellite observations, radar,</a:t>
            </a:r>
            <a:r>
              <a:rPr lang="en-US" sz="1200" kern="1200" baseline="0" dirty="0" smtClean="0">
                <a:solidFill>
                  <a:schemeClr val="tx1"/>
                </a:solidFill>
                <a:effectLst/>
                <a:latin typeface="Calibri" pitchFamily="34" charset="0"/>
                <a:ea typeface="+mn-ea"/>
                <a:cs typeface="+mn-cs"/>
              </a:rPr>
              <a:t> and total lightning</a:t>
            </a:r>
            <a:r>
              <a:rPr lang="en-US" sz="1200" kern="1200" dirty="0" smtClean="0">
                <a:solidFill>
                  <a:schemeClr val="tx1"/>
                </a:solidFill>
                <a:effectLst/>
                <a:latin typeface="Calibri" pitchFamily="34" charset="0"/>
                <a:ea typeface="+mn-ea"/>
                <a:cs typeface="+mn-cs"/>
              </a:rPr>
              <a:t> observations.  Before a brief discussion of the statistical model and data used, it is critical to define the objectives of the model.</a:t>
            </a:r>
            <a:r>
              <a:rPr lang="en-US" dirty="0" smtClean="0">
                <a:effectLst/>
              </a:rPr>
              <a:t>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In this image you can see a developing strong thunderstorm.  The statistical model is designed to predict (in a probabilistic manner) that a given developing storm will produce severe weather in the next 60 minutes.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example shown, the developing storm has a 60% probability of</a:t>
            </a:r>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producing severe weather in the next 60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It is important to use the model output in two</a:t>
            </a:r>
            <a:r>
              <a:rPr lang="en-US" sz="1200" kern="1200" baseline="0" dirty="0" smtClean="0">
                <a:solidFill>
                  <a:schemeClr val="tx1"/>
                </a:solidFill>
                <a:effectLst/>
                <a:latin typeface="Calibri" pitchFamily="34" charset="0"/>
                <a:ea typeface="+mn-ea"/>
                <a:cs typeface="+mn-cs"/>
              </a:rPr>
              <a:t> manners.  One, </a:t>
            </a:r>
            <a:r>
              <a:rPr lang="en-US" sz="1200" kern="1200" dirty="0" smtClean="0">
                <a:solidFill>
                  <a:schemeClr val="tx1"/>
                </a:solidFill>
                <a:effectLst/>
                <a:latin typeface="Calibri" pitchFamily="34" charset="0"/>
                <a:ea typeface="+mn-ea"/>
                <a:cs typeface="+mn-cs"/>
              </a:rPr>
              <a:t>as a “pre-polygon” product,</a:t>
            </a:r>
            <a:r>
              <a:rPr lang="en-US" sz="1200" kern="1200" baseline="0" dirty="0" smtClean="0">
                <a:solidFill>
                  <a:schemeClr val="tx1"/>
                </a:solidFill>
                <a:effectLst/>
                <a:latin typeface="Calibri" pitchFamily="34" charset="0"/>
                <a:ea typeface="+mn-ea"/>
                <a:cs typeface="+mn-cs"/>
              </a:rPr>
              <a:t> helping a forecaster make the decision to first warn or not warn a storm.  Two,</a:t>
            </a:r>
            <a:r>
              <a:rPr lang="en-US" sz="1200" kern="1200" dirty="0" smtClean="0">
                <a:solidFill>
                  <a:schemeClr val="tx1"/>
                </a:solidFill>
                <a:effectLst/>
                <a:latin typeface="Calibri" pitchFamily="34" charset="0"/>
                <a:ea typeface="+mn-ea"/>
                <a:cs typeface="+mn-cs"/>
              </a:rPr>
              <a:t> using the model probabilities past issuance of the first severe warning—for</a:t>
            </a:r>
            <a:r>
              <a:rPr lang="en-US" sz="1200" kern="1200" baseline="0" dirty="0" smtClean="0">
                <a:solidFill>
                  <a:schemeClr val="tx1"/>
                </a:solidFill>
                <a:effectLst/>
                <a:latin typeface="Calibri" pitchFamily="34" charset="0"/>
                <a:ea typeface="+mn-ea"/>
                <a:cs typeface="+mn-cs"/>
              </a:rPr>
              <a:t> example if warning re-issuance is needed or not.  In all cases,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should be used as an additional guidance, combined with forecaster experience and traditional analysis techniques when determining if one should issue a warning or not.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storm continued to exhibit high</a:t>
            </a:r>
            <a:r>
              <a:rPr lang="en-US" baseline="0" dirty="0" smtClean="0"/>
              <a:t> probabilities and at 1726 UTC a severe thunderstorm warning was issued by the Sioux Falls WFO.  6 minutes later the first severe report of golf ball sized hail was received.  This example demonstrates how </a:t>
            </a:r>
            <a:r>
              <a:rPr lang="en-US" baseline="0" dirty="0" err="1" smtClean="0"/>
              <a:t>ProbSevere</a:t>
            </a:r>
            <a:r>
              <a:rPr lang="en-US" baseline="0" dirty="0" smtClean="0"/>
              <a:t> can be used to identify a storm that is likely to produce severe weather and potentially be used to increase lead-time.  [For those interested, the storms over extreme northwestern Iowa/southwestern MN had lower probabilities and did not produce severe reports.]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50</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often asked, what value do the satellite growth rates provide?  Using this example,</a:t>
            </a:r>
            <a:r>
              <a:rPr lang="en-US" baseline="0" dirty="0" smtClean="0"/>
              <a:t> you can see at 1646 UTC, by removing the satellite observations, the </a:t>
            </a:r>
            <a:r>
              <a:rPr lang="en-US" baseline="0" dirty="0" err="1" smtClean="0"/>
              <a:t>ProbSevere</a:t>
            </a:r>
            <a:r>
              <a:rPr lang="en-US" baseline="0" dirty="0" smtClean="0"/>
              <a:t> probability is reduced by HALF!  Additionally, removing the satellite growth rates reduces the amount of lead-time gained.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51</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next example is within </a:t>
            </a:r>
            <a:r>
              <a:rPr lang="en-US" sz="1200" kern="1200" baseline="0" dirty="0" smtClean="0">
                <a:solidFill>
                  <a:schemeClr val="tx1"/>
                </a:solidFill>
                <a:effectLst/>
                <a:latin typeface="Calibri" pitchFamily="34" charset="0"/>
                <a:ea typeface="+mn-ea"/>
                <a:cs typeface="+mn-cs"/>
              </a:rPr>
              <a:t>a general thunderstorm risk region over southeastern Virginia on the evening of May 6, 2014.</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Staring at 0210 UTC a developing thunderstorm is highlighted</a:t>
            </a:r>
            <a:r>
              <a:rPr lang="en-US" sz="1200" kern="1200" baseline="0" dirty="0" smtClean="0">
                <a:solidFill>
                  <a:schemeClr val="tx1"/>
                </a:solidFill>
                <a:effectLst/>
                <a:latin typeface="Calibri" pitchFamily="34" charset="0"/>
                <a:ea typeface="+mn-ea"/>
                <a:cs typeface="+mn-cs"/>
              </a:rPr>
              <a:t> northwest of Wakefield, VA.  This area was in a region of strong low-level warm air advection, characterized by marginal instability and moderate/high effective bulk shear.  At this time, the probability is quite low—9%.</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53</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0212 UTC, the probability increased from 9 to 23% as the MRMS MESH increased to near 0.60”.</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54</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minutes later, the probability again increased, now to 46% as MESH again increased to near ¾” and the flash rate also increased.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55</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0216 UTC, strong satellite growth rate and glaciation rate drove the probability up to 81%.</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56</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a:t>
            </a:r>
            <a:r>
              <a:rPr lang="en-US" baseline="0" dirty="0" smtClean="0"/>
              <a:t> minutes later, the </a:t>
            </a:r>
            <a:r>
              <a:rPr lang="en-US" baseline="0" dirty="0" err="1" smtClean="0"/>
              <a:t>ProbSevere</a:t>
            </a:r>
            <a:r>
              <a:rPr lang="en-US" baseline="0" dirty="0" smtClean="0"/>
              <a:t> values were up to 94% with MESH over 1.1” and continued increase in total lightning.</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57</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0238 UTC, 16 minutes after </a:t>
            </a:r>
            <a:r>
              <a:rPr lang="en-US" baseline="0" dirty="0" err="1" smtClean="0"/>
              <a:t>ProbSevere</a:t>
            </a:r>
            <a:r>
              <a:rPr lang="en-US" baseline="0" dirty="0" smtClean="0"/>
              <a:t> surpassed the 90% threshold and 22 minutes after passing the 50% threshold, a report of 1.25” hail was received and a severe thunderstorm warning was issued at 0241 UTC.  In marginal cases—like this case, where a severe thunderstorm watch was not justified, </a:t>
            </a:r>
            <a:r>
              <a:rPr lang="en-US" baseline="0" dirty="0" err="1" smtClean="0"/>
              <a:t>ProbSevere</a:t>
            </a:r>
            <a:r>
              <a:rPr lang="en-US" baseline="0" dirty="0" smtClean="0"/>
              <a:t> can still provide beneficial lead-time on severe weather.</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58</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example</a:t>
            </a:r>
            <a:r>
              <a:rPr lang="en-US" sz="1200" kern="1200" baseline="0" dirty="0" smtClean="0">
                <a:solidFill>
                  <a:schemeClr val="tx1"/>
                </a:solidFill>
                <a:effectLst/>
                <a:latin typeface="Calibri" pitchFamily="34" charset="0"/>
                <a:ea typeface="+mn-ea"/>
                <a:cs typeface="+mn-cs"/>
              </a:rPr>
              <a:t> focuses on Gulf Coast region on February 15, 2016.</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a:t>
            </a:r>
            <a:r>
              <a:rPr lang="en-US" sz="1200" kern="1200" dirty="0" err="1" smtClean="0">
                <a:solidFill>
                  <a:schemeClr val="tx1"/>
                </a:solidFill>
                <a:effectLst/>
                <a:latin typeface="Calibri" pitchFamily="34" charset="0"/>
                <a:ea typeface="+mn-ea"/>
                <a:cs typeface="+mn-cs"/>
              </a:rPr>
              <a:t>Prob</a:t>
            </a:r>
            <a:r>
              <a:rPr lang="en-US" sz="1200" kern="1200" dirty="0" smtClean="0">
                <a:solidFill>
                  <a:schemeClr val="tx1"/>
                </a:solidFill>
                <a:effectLst/>
                <a:latin typeface="Calibri" pitchFamily="34" charset="0"/>
                <a:ea typeface="+mn-ea"/>
                <a:cs typeface="+mn-cs"/>
              </a:rPr>
              <a:t> Severe model is a statistical model that employs NWP environmental information, satellite observations, radar,</a:t>
            </a:r>
            <a:r>
              <a:rPr lang="en-US" sz="1200" kern="1200" baseline="0" dirty="0" smtClean="0">
                <a:solidFill>
                  <a:schemeClr val="tx1"/>
                </a:solidFill>
                <a:effectLst/>
                <a:latin typeface="Calibri" pitchFamily="34" charset="0"/>
                <a:ea typeface="+mn-ea"/>
                <a:cs typeface="+mn-cs"/>
              </a:rPr>
              <a:t> and total lightning</a:t>
            </a:r>
            <a:r>
              <a:rPr lang="en-US" sz="1200" kern="1200" dirty="0" smtClean="0">
                <a:solidFill>
                  <a:schemeClr val="tx1"/>
                </a:solidFill>
                <a:effectLst/>
                <a:latin typeface="Calibri" pitchFamily="34" charset="0"/>
                <a:ea typeface="+mn-ea"/>
                <a:cs typeface="+mn-cs"/>
              </a:rPr>
              <a:t> observations.  Before a brief discussion of the statistical model and data used, it is critical to define the objectives of the model.</a:t>
            </a:r>
            <a:r>
              <a:rPr lang="en-US" dirty="0" smtClean="0">
                <a:effectLst/>
              </a:rPr>
              <a:t>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In this image you can see a developing strong thunderstorm.  The statistical model is designed to predict (in a probabilistic manner) that a given developing storm will produce severe weather in the next 60 minutes.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example shown, the developing storm has a 60% probability of</a:t>
            </a:r>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producing severe weather in the next 60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It is important to use the model output in two</a:t>
            </a:r>
            <a:r>
              <a:rPr lang="en-US" sz="1200" kern="1200" baseline="0" dirty="0" smtClean="0">
                <a:solidFill>
                  <a:schemeClr val="tx1"/>
                </a:solidFill>
                <a:effectLst/>
                <a:latin typeface="Calibri" pitchFamily="34" charset="0"/>
                <a:ea typeface="+mn-ea"/>
                <a:cs typeface="+mn-cs"/>
              </a:rPr>
              <a:t> manners.  One, </a:t>
            </a:r>
            <a:r>
              <a:rPr lang="en-US" sz="1200" kern="1200" dirty="0" smtClean="0">
                <a:solidFill>
                  <a:schemeClr val="tx1"/>
                </a:solidFill>
                <a:effectLst/>
                <a:latin typeface="Calibri" pitchFamily="34" charset="0"/>
                <a:ea typeface="+mn-ea"/>
                <a:cs typeface="+mn-cs"/>
              </a:rPr>
              <a:t>as a “pre-polygon” product,</a:t>
            </a:r>
            <a:r>
              <a:rPr lang="en-US" sz="1200" kern="1200" baseline="0" dirty="0" smtClean="0">
                <a:solidFill>
                  <a:schemeClr val="tx1"/>
                </a:solidFill>
                <a:effectLst/>
                <a:latin typeface="Calibri" pitchFamily="34" charset="0"/>
                <a:ea typeface="+mn-ea"/>
                <a:cs typeface="+mn-cs"/>
              </a:rPr>
              <a:t> helping a forecaster make the decision to first warn or not warn a storm.  Two,</a:t>
            </a:r>
            <a:r>
              <a:rPr lang="en-US" sz="1200" kern="1200" dirty="0" smtClean="0">
                <a:solidFill>
                  <a:schemeClr val="tx1"/>
                </a:solidFill>
                <a:effectLst/>
                <a:latin typeface="Calibri" pitchFamily="34" charset="0"/>
                <a:ea typeface="+mn-ea"/>
                <a:cs typeface="+mn-cs"/>
              </a:rPr>
              <a:t> using the model probabilities past issuance of the first severe warning—for</a:t>
            </a:r>
            <a:r>
              <a:rPr lang="en-US" sz="1200" kern="1200" baseline="0" dirty="0" smtClean="0">
                <a:solidFill>
                  <a:schemeClr val="tx1"/>
                </a:solidFill>
                <a:effectLst/>
                <a:latin typeface="Calibri" pitchFamily="34" charset="0"/>
                <a:ea typeface="+mn-ea"/>
                <a:cs typeface="+mn-cs"/>
              </a:rPr>
              <a:t> example if warning re-issuance is needed or not.  In all cases,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should be used as an additional guidance, combined with forecaster experience and traditional analysis techniques when determining if one should issue a warning or not.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1838 UTC over southwestern Louisiana, the environment was characterized by moderate-high instability and moderate-high shear.  The highlighted storm had 31% probability with strong satellite normalized growth rate.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60</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1840 UTC, the probability increased to 52% as MESH and total lightning increased.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61</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probability jump occurred two minutes later as the MESH increased to ¾”.</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62</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1848 UTC the probability was now exceeding 80%, with MESH near 1.0” and a continued increase in total lightning.</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63</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minutes later at 1854 UTC, the probability</a:t>
            </a:r>
            <a:r>
              <a:rPr lang="en-US" baseline="0" dirty="0" smtClean="0"/>
              <a:t> was now 93%.</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64</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a:t>
            </a:r>
            <a:r>
              <a:rPr lang="en-US" baseline="0" dirty="0" smtClean="0"/>
              <a:t> fluctuations of </a:t>
            </a:r>
            <a:r>
              <a:rPr lang="en-US" baseline="0" dirty="0" err="1" smtClean="0"/>
              <a:t>ProbSevere</a:t>
            </a:r>
            <a:r>
              <a:rPr lang="en-US" baseline="0" dirty="0" smtClean="0"/>
              <a:t> probabilities occurred between 1854 and 1912 UTC, but maintained values in excess of 80%.  [While not the focus of this example, the line to the north and cell to the southeast also produced severe reports.]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65</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1924 UTC the probability of this storm was 91% and the first severe report (1.0” hail) was received 1 minute later @ 1925 UTC.</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66</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1928 UTC the first severe thunderstorm warning was issued.  Again </a:t>
            </a:r>
            <a:r>
              <a:rPr lang="en-US" baseline="0" dirty="0" err="1" smtClean="0"/>
              <a:t>ProbSevere</a:t>
            </a:r>
            <a:r>
              <a:rPr lang="en-US" baseline="0" dirty="0" smtClean="0"/>
              <a:t> can be used to identify storms that are likely to produce severe weather and in conjunction with a forecaster’s experience and examination of all radar tilts can be used to increase lead-time.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67</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Shifting</a:t>
            </a:r>
            <a:r>
              <a:rPr lang="en-US" baseline="0" dirty="0" smtClean="0"/>
              <a:t> further northeast during this event over southwestern Mississippi, at 1708 UTC, the </a:t>
            </a:r>
            <a:r>
              <a:rPr lang="en-US" baseline="0" dirty="0" err="1" smtClean="0"/>
              <a:t>ProbSevere</a:t>
            </a:r>
            <a:r>
              <a:rPr lang="en-US" baseline="0" dirty="0" smtClean="0"/>
              <a:t> values were drastic underestimates.  In this example a severe warned storm has </a:t>
            </a:r>
            <a:r>
              <a:rPr lang="en-US" baseline="0" dirty="0" err="1" smtClean="0"/>
              <a:t>ProbSevere</a:t>
            </a:r>
            <a:r>
              <a:rPr lang="en-US" baseline="0" dirty="0" smtClean="0"/>
              <a:t> value of 5% and produced 3 wind damage reports between 1705 and 1737 UTC.  This example highlights the most significant shortcoming in the current configuration of the </a:t>
            </a:r>
            <a:r>
              <a:rPr lang="en-US" baseline="0" dirty="0" err="1" smtClean="0"/>
              <a:t>ProbSevere</a:t>
            </a:r>
            <a:r>
              <a:rPr lang="en-US" baseline="0" dirty="0" smtClean="0"/>
              <a:t> model.  In this case, while the environment was supportive of severe weather, the observational predictors did not appropriately reflect the situation—the MESH values are low, little lightning exists, and the satellite was not able to determine growth rates (indicated by N/A).  The next phase of </a:t>
            </a:r>
            <a:r>
              <a:rPr lang="en-US" baseline="0" dirty="0" err="1" smtClean="0"/>
              <a:t>ProbSevere</a:t>
            </a:r>
            <a:r>
              <a:rPr lang="en-US" baseline="0" dirty="0" smtClean="0"/>
              <a:t> research will look to provide hazard specific probabilities (e.g., hail, wind, and tornado), which will allow for the most physically relevant NWP and observational predictors to be used for each hazard type.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68</a:t>
            </a:fld>
            <a:endParaRPr lang="en-US" altLang="zh-CN"/>
          </a:p>
        </p:txBody>
      </p:sp>
    </p:spTree>
    <p:extLst>
      <p:ext uri="{BB962C8B-B14F-4D97-AF65-F5344CB8AC3E}">
        <p14:creationId xmlns:p14="http://schemas.microsoft.com/office/powerpoint/2010/main" val="39405675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69</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Every detail of the statistical model is not important for understanding the model on a high-level.  The following equation describes the model on a high level.  Simply, the model probability for a given storm is a function of storm environment, specifically instability and shear, and four observational predictors.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model, the storm environment is characterized, to a first order, as a combination of instability and shear computed from the Rapid Refresh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observational predictors are comprised of two satellite growth rates, one instantaneous radar field, and one instantaneous</a:t>
            </a:r>
            <a:r>
              <a:rPr lang="en-US" sz="1200" kern="1200" baseline="0" dirty="0" smtClean="0">
                <a:solidFill>
                  <a:schemeClr val="tx1"/>
                </a:solidFill>
                <a:effectLst/>
                <a:latin typeface="Calibri" pitchFamily="34" charset="0"/>
                <a:ea typeface="+mn-ea"/>
                <a:cs typeface="+mn-cs"/>
              </a:rPr>
              <a:t> total lightning field</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Because observational predictors drive the model—model output does not exist until clouds begin to develop.  The model does not predict cloud growth nor predict where a storm will move—but gives a probability a given storm will first produce severe weather in the next 60 minutes, wherever it may move.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 the bottom right corner of certain slides you will see a “Supplemental Training Link”.  This link opens a web page with a bit more detail about the slide topic.</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is a short training module for users of th</a:t>
            </a:r>
            <a:r>
              <a:rPr lang="en-US" sz="1200" kern="1200" baseline="0" dirty="0" smtClean="0">
                <a:solidFill>
                  <a:schemeClr val="tx1"/>
                </a:solidFill>
                <a:effectLst/>
                <a:latin typeface="Calibri" pitchFamily="34" charset="0"/>
                <a:ea typeface="+mn-ea"/>
                <a:cs typeface="+mn-cs"/>
              </a:rPr>
              <a:t>e NOAA/CIMSS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Model.</a:t>
            </a:r>
          </a:p>
          <a:p>
            <a:endParaRPr lang="en-US" sz="1200" kern="1200" baseline="0" dirty="0" smtClean="0">
              <a:solidFill>
                <a:schemeClr val="tx1"/>
              </a:solidFill>
              <a:effectLst/>
              <a:latin typeface="Calibri" pitchFamily="34" charset="0"/>
              <a:ea typeface="+mn-ea"/>
              <a:cs typeface="+mn-cs"/>
            </a:endParaRPr>
          </a:p>
          <a:p>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is an improvement to the NOAA/CIMSS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generates probabilities for the 3 severe storm hazards--severe hail, severe straight-line winds, and tornadoes.  This training module is designed for users that are already familiar with the legacy NOAA/CIMSS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 and provides only information very specific to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model—including data used, examples, validation statistics, and best practices for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usage by operational forecasters.</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If you are not familiar with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it is recommended you first complete the 2016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training module available at:  http://cimss.ssec.wisc.edu/severe_conv/training/training.html  Additionally this training will not focus on the tornado aspect of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since a specific ProbTor training module has been created.  This training module will focus on the hail and wind hazards and how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improves upon the previous version of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especially for wind hazards.</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For simplicity, we will refer to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All Hazards as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If we are making a comparison to the previous version/legacy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we will explicitly state that as such.</a:t>
            </a:r>
          </a:p>
          <a:p>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70</a:t>
            </a:fld>
            <a:endParaRPr lang="en-US" altLang="zh-CN">
              <a:solidFill>
                <a:prstClr val="black"/>
              </a:solidFill>
              <a:ea typeface="宋体"/>
            </a:endParaRPr>
          </a:p>
        </p:txBody>
      </p:sp>
    </p:spTree>
    <p:extLst>
      <p:ext uri="{BB962C8B-B14F-4D97-AF65-F5344CB8AC3E}">
        <p14:creationId xmlns:p14="http://schemas.microsoft.com/office/powerpoint/2010/main" val="1665056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follows the same radar</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object</a:t>
            </a:r>
            <a:r>
              <a:rPr lang="en-US" sz="1200" kern="1200" baseline="0" dirty="0" smtClean="0">
                <a:solidFill>
                  <a:schemeClr val="tx1"/>
                </a:solidFill>
                <a:effectLst/>
                <a:latin typeface="Calibri" pitchFamily="34" charset="0"/>
                <a:ea typeface="+mn-ea"/>
                <a:cs typeface="+mn-cs"/>
              </a:rPr>
              <a:t>-based naïve Bayesian statistical framework as the legacy NOAA/CIMSS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 and also follows the same display concepts (both in AWIPS-II and PHI visualization).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the probability a storm will produce severe weather in the next 60 minutes.  The displayed probability is the maximum of the three hazard predictions—severe hail, severe wind, and tornado.</a:t>
            </a:r>
          </a:p>
          <a:p>
            <a:endParaRPr lang="en-US" sz="1200" kern="1200" baseline="0" dirty="0" smtClean="0">
              <a:solidFill>
                <a:schemeClr val="tx1"/>
              </a:solidFill>
              <a:effectLst/>
              <a:latin typeface="Calibri" pitchFamily="34" charset="0"/>
              <a:ea typeface="+mn-ea"/>
              <a:cs typeface="+mn-cs"/>
            </a:endParaRPr>
          </a:p>
          <a:p>
            <a:r>
              <a:rPr lang="en-US" sz="1200" dirty="0" err="1" smtClean="0"/>
              <a:t>ProbSevere</a:t>
            </a:r>
            <a:r>
              <a:rPr lang="en-US" sz="1200" dirty="0" smtClean="0"/>
              <a:t> is a statistical model designed to increase forecaster confidence and/or increase lead-time in</a:t>
            </a:r>
            <a:r>
              <a:rPr lang="en-US" sz="1200" baseline="0" dirty="0" smtClean="0"/>
              <a:t> severe thunderstorm/</a:t>
            </a:r>
            <a:r>
              <a:rPr lang="en-US" sz="1200" dirty="0" smtClean="0"/>
              <a:t>tornado warning issuance.</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71</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employs the same object tracking and statistical model as the previous version/legacy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except more physically relevant NWP and radar observations are used to predict each specific hazard.</a:t>
            </a:r>
          </a:p>
          <a:p>
            <a:endParaRPr lang="en-US" sz="1200" kern="1200" baseline="0" dirty="0" smtClean="0">
              <a:solidFill>
                <a:schemeClr val="tx1"/>
              </a:solidFill>
              <a:effectLst/>
              <a:latin typeface="Calibri" pitchFamily="34" charset="0"/>
              <a:ea typeface="+mn-ea"/>
              <a:cs typeface="+mn-cs"/>
            </a:endParaRPr>
          </a:p>
          <a:p>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most significantly improved for wind and tornado hazards, with more modest improvement for hail hazards (the previous version of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already demonstrated excellent skill with respect to the hail hazard).</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72</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For ProbSevere </a:t>
            </a:r>
            <a:r>
              <a:rPr lang="en-US" sz="1200" kern="1200" baseline="0" dirty="0" smtClean="0">
                <a:solidFill>
                  <a:schemeClr val="tx1"/>
                </a:solidFill>
                <a:effectLst/>
                <a:latin typeface="Calibri" pitchFamily="34" charset="0"/>
                <a:ea typeface="+mn-ea"/>
                <a:cs typeface="+mn-cs"/>
              </a:rPr>
              <a:t>the most pertinent environmental and observational datasets are utilized for the targeted hazard. </a:t>
            </a:r>
          </a:p>
          <a:p>
            <a:r>
              <a:rPr lang="en-US" sz="1200" kern="1200" baseline="0" dirty="0" smtClean="0">
                <a:solidFill>
                  <a:schemeClr val="tx1"/>
                </a:solidFill>
                <a:effectLst/>
                <a:latin typeface="Calibri" pitchFamily="34" charset="0"/>
                <a:ea typeface="+mn-ea"/>
                <a:cs typeface="+mn-cs"/>
              </a:rPr>
              <a:t>For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a:t>
            </a:r>
          </a:p>
          <a:p>
            <a:r>
              <a:rPr lang="en-US" sz="1200" i="1" kern="1200" baseline="0" dirty="0" smtClean="0">
                <a:solidFill>
                  <a:schemeClr val="tx1"/>
                </a:solidFill>
                <a:effectLst/>
                <a:latin typeface="Calibri" pitchFamily="34" charset="0"/>
                <a:ea typeface="+mn-ea"/>
                <a:cs typeface="+mn-cs"/>
              </a:rPr>
              <a:t>a priori:</a:t>
            </a:r>
            <a:r>
              <a:rPr lang="en-US" sz="1200" kern="1200" baseline="0" dirty="0" smtClean="0">
                <a:solidFill>
                  <a:schemeClr val="tx1"/>
                </a:solidFill>
                <a:effectLst/>
                <a:latin typeface="Calibri" pitchFamily="34" charset="0"/>
                <a:ea typeface="+mn-ea"/>
                <a:cs typeface="+mn-cs"/>
              </a:rPr>
              <a:t>  </a:t>
            </a:r>
            <a:r>
              <a:rPr lang="en-US" sz="1200" b="1" kern="1200" baseline="0" dirty="0" smtClean="0">
                <a:solidFill>
                  <a:schemeClr val="tx1"/>
                </a:solidFill>
                <a:effectLst/>
                <a:latin typeface="Calibri" pitchFamily="34" charset="0"/>
                <a:ea typeface="+mn-ea"/>
                <a:cs typeface="+mn-cs"/>
              </a:rPr>
              <a:t>MUCAPE/EBS</a:t>
            </a:r>
            <a:r>
              <a:rPr lang="en-US" sz="1200" b="0" kern="1200" baseline="0" dirty="0" smtClean="0">
                <a:solidFill>
                  <a:schemeClr val="tx1"/>
                </a:solidFill>
                <a:effectLst/>
                <a:latin typeface="Calibri" pitchFamily="34" charset="0"/>
                <a:ea typeface="+mn-ea"/>
                <a:cs typeface="+mn-cs"/>
              </a:rPr>
              <a:t>—measure of potential updraft intensity for most unstable parcel and potential storm organization</a:t>
            </a:r>
            <a:endParaRPr lang="en-US" sz="1200" b="1" kern="1200" baseline="0" dirty="0" smtClean="0">
              <a:solidFill>
                <a:schemeClr val="tx1"/>
              </a:solidFill>
              <a:effectLst/>
              <a:latin typeface="Calibri" pitchFamily="34" charset="0"/>
              <a:ea typeface="+mn-ea"/>
              <a:cs typeface="+mn-cs"/>
            </a:endParaRPr>
          </a:p>
          <a:p>
            <a:r>
              <a:rPr lang="en-US" sz="1200" b="1" kern="1200" baseline="0" dirty="0" smtClean="0">
                <a:solidFill>
                  <a:schemeClr val="tx1"/>
                </a:solidFill>
                <a:effectLst/>
                <a:latin typeface="Calibri" pitchFamily="34" charset="0"/>
                <a:ea typeface="+mn-ea"/>
                <a:cs typeface="+mn-cs"/>
              </a:rPr>
              <a:t>Maximum Expected Size of Hail (MESH)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the height of the wet bulb 0C</a:t>
            </a:r>
            <a:r>
              <a:rPr lang="en-US" sz="1200" kern="1200" baseline="0" dirty="0" smtClean="0">
                <a:solidFill>
                  <a:schemeClr val="tx1"/>
                </a:solidFill>
                <a:effectLst/>
                <a:latin typeface="Calibri" pitchFamily="34" charset="0"/>
                <a:ea typeface="+mn-ea"/>
                <a:cs typeface="+mn-cs"/>
              </a:rPr>
              <a:t>--inclusion of the wet bulb 0C paired with MESH better accounts for lack of melting in low-topped hail storms and increased melting in many southeastern US summertime storms.</a:t>
            </a:r>
          </a:p>
          <a:p>
            <a:r>
              <a:rPr lang="en-US" sz="1200" b="1" kern="1200" dirty="0" smtClean="0">
                <a:solidFill>
                  <a:schemeClr val="tx1"/>
                </a:solidFill>
                <a:effectLst/>
                <a:latin typeface="Calibri" pitchFamily="34" charset="0"/>
                <a:ea typeface="+mn-ea"/>
                <a:cs typeface="+mn-cs"/>
              </a:rPr>
              <a:t>Flash Rate (Earth Networks</a:t>
            </a:r>
            <a:r>
              <a:rPr lang="en-US" sz="1200" b="1" kern="1200" baseline="0" dirty="0" smtClean="0">
                <a:solidFill>
                  <a:schemeClr val="tx1"/>
                </a:solidFill>
                <a:effectLst/>
                <a:latin typeface="Calibri" pitchFamily="34" charset="0"/>
                <a:ea typeface="+mn-ea"/>
                <a:cs typeface="+mn-cs"/>
              </a:rPr>
              <a:t> Total Lightning)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Effective Bulk Shear</a:t>
            </a:r>
            <a:r>
              <a:rPr lang="en-US" sz="1200" kern="1200" baseline="0" dirty="0" smtClean="0">
                <a:solidFill>
                  <a:schemeClr val="tx1"/>
                </a:solidFill>
                <a:effectLst/>
                <a:latin typeface="Calibri" pitchFamily="34" charset="0"/>
                <a:ea typeface="+mn-ea"/>
                <a:cs typeface="+mn-cs"/>
              </a:rPr>
              <a:t>—measure of updraft strength and potential storm organization</a:t>
            </a:r>
          </a:p>
          <a:p>
            <a:r>
              <a:rPr lang="en-US" sz="1200" b="1" kern="1200" baseline="0" dirty="0" smtClean="0">
                <a:solidFill>
                  <a:schemeClr val="tx1"/>
                </a:solidFill>
                <a:effectLst/>
                <a:latin typeface="Calibri" pitchFamily="34" charset="0"/>
                <a:ea typeface="+mn-ea"/>
                <a:cs typeface="+mn-cs"/>
              </a:rPr>
              <a:t>Lapse rate (700-500 mb)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minimum average RH in 700-450 mb layer</a:t>
            </a:r>
            <a:r>
              <a:rPr lang="en-US" sz="1200" kern="1200" baseline="0" dirty="0" smtClean="0">
                <a:solidFill>
                  <a:schemeClr val="tx1"/>
                </a:solidFill>
                <a:effectLst/>
                <a:latin typeface="Calibri" pitchFamily="34" charset="0"/>
                <a:ea typeface="+mn-ea"/>
                <a:cs typeface="+mn-cs"/>
              </a:rPr>
              <a:t>—Combination of steeper mid-level lapse rates and drier mid-level air are more favorable for severe hail</a:t>
            </a:r>
          </a:p>
          <a:p>
            <a:r>
              <a:rPr lang="en-US" sz="1200" b="1" kern="1200" baseline="0" dirty="0" smtClean="0">
                <a:solidFill>
                  <a:schemeClr val="tx1"/>
                </a:solidFill>
                <a:effectLst/>
                <a:latin typeface="Calibri" pitchFamily="34" charset="0"/>
                <a:ea typeface="+mn-ea"/>
                <a:cs typeface="+mn-cs"/>
              </a:rPr>
              <a:t>Satellite growth and glaciation rates</a:t>
            </a:r>
            <a:r>
              <a:rPr lang="en-US" sz="1200" kern="1200" baseline="0" dirty="0" smtClean="0">
                <a:solidFill>
                  <a:schemeClr val="tx1"/>
                </a:solidFill>
                <a:effectLst/>
                <a:latin typeface="Calibri" pitchFamily="34" charset="0"/>
                <a:ea typeface="+mn-ea"/>
                <a:cs typeface="+mn-cs"/>
              </a:rPr>
              <a:t>—Measures of initial updraft intensity</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For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a:t>
            </a:r>
          </a:p>
          <a:p>
            <a:r>
              <a:rPr lang="en-US" sz="1200" i="1" kern="1200" dirty="0" smtClean="0">
                <a:solidFill>
                  <a:schemeClr val="tx1"/>
                </a:solidFill>
                <a:effectLst/>
                <a:latin typeface="Calibri" pitchFamily="34" charset="0"/>
                <a:ea typeface="+mn-ea"/>
                <a:cs typeface="+mn-cs"/>
              </a:rPr>
              <a:t>a priori:  </a:t>
            </a:r>
            <a:r>
              <a:rPr lang="en-US" sz="1200" b="1" i="0" kern="1200" dirty="0" smtClean="0">
                <a:solidFill>
                  <a:schemeClr val="tx1"/>
                </a:solidFill>
                <a:effectLst/>
                <a:latin typeface="Calibri" pitchFamily="34" charset="0"/>
                <a:ea typeface="+mn-ea"/>
                <a:cs typeface="+mn-cs"/>
              </a:rPr>
              <a:t>Mean wind (900-700</a:t>
            </a:r>
            <a:r>
              <a:rPr lang="en-US" sz="1200" b="1" i="0" kern="1200" baseline="0" dirty="0" smtClean="0">
                <a:solidFill>
                  <a:schemeClr val="tx1"/>
                </a:solidFill>
                <a:effectLst/>
                <a:latin typeface="Calibri" pitchFamily="34" charset="0"/>
                <a:ea typeface="+mn-ea"/>
                <a:cs typeface="+mn-cs"/>
              </a:rPr>
              <a:t> mb)/MLCAPE</a:t>
            </a:r>
            <a:r>
              <a:rPr lang="en-US" sz="1200" b="0" i="0" kern="1200" baseline="0" dirty="0" smtClean="0">
                <a:solidFill>
                  <a:schemeClr val="tx1"/>
                </a:solidFill>
                <a:effectLst/>
                <a:latin typeface="Calibri" pitchFamily="34" charset="0"/>
                <a:ea typeface="+mn-ea"/>
                <a:cs typeface="+mn-cs"/>
              </a:rPr>
              <a:t>—measure of environmental momentum to potentially transfer to the surface and potential updraft intensity for mixed-layer parcels (mixed-layer parcels are better for wind, while most unstable parcels are better for hail).</a:t>
            </a:r>
          </a:p>
          <a:p>
            <a:r>
              <a:rPr lang="en-US" sz="1200" b="1" i="0" kern="1200" baseline="0" dirty="0" smtClean="0">
                <a:solidFill>
                  <a:schemeClr val="tx1"/>
                </a:solidFill>
                <a:effectLst/>
                <a:latin typeface="Calibri" pitchFamily="34" charset="0"/>
                <a:ea typeface="+mn-ea"/>
                <a:cs typeface="+mn-cs"/>
              </a:rPr>
              <a:t>VIL Density</a:t>
            </a:r>
            <a:r>
              <a:rPr lang="en-US" sz="1200" b="0" i="0" kern="1200" baseline="0" dirty="0" smtClean="0">
                <a:solidFill>
                  <a:schemeClr val="tx1"/>
                </a:solidFill>
                <a:effectLst/>
                <a:latin typeface="Calibri" pitchFamily="34" charset="0"/>
                <a:ea typeface="+mn-ea"/>
                <a:cs typeface="+mn-cs"/>
              </a:rPr>
              <a:t>—Measure of precipitation core intensity</a:t>
            </a:r>
          </a:p>
          <a:p>
            <a:r>
              <a:rPr lang="en-US" sz="1200" b="1" i="0" kern="1200" baseline="0" dirty="0" smtClean="0">
                <a:solidFill>
                  <a:schemeClr val="tx1"/>
                </a:solidFill>
                <a:effectLst/>
                <a:latin typeface="Calibri" pitchFamily="34" charset="0"/>
                <a:ea typeface="+mn-ea"/>
                <a:cs typeface="+mn-cs"/>
              </a:rPr>
              <a:t>Flash Rate </a:t>
            </a:r>
            <a:r>
              <a:rPr lang="en-US" sz="1200" b="1" i="0" kern="1200" baseline="0" dirty="0" err="1" smtClean="0">
                <a:solidFill>
                  <a:schemeClr val="tx1"/>
                </a:solidFill>
                <a:effectLst/>
                <a:latin typeface="Calibri" pitchFamily="34" charset="0"/>
                <a:ea typeface="+mn-ea"/>
                <a:cs typeface="+mn-cs"/>
              </a:rPr>
              <a:t>vs</a:t>
            </a:r>
            <a:r>
              <a:rPr lang="en-US" sz="1200" b="1" i="0" kern="1200" baseline="0" dirty="0" smtClean="0">
                <a:solidFill>
                  <a:schemeClr val="tx1"/>
                </a:solidFill>
                <a:effectLst/>
                <a:latin typeface="Calibri" pitchFamily="34" charset="0"/>
                <a:ea typeface="+mn-ea"/>
                <a:cs typeface="+mn-cs"/>
              </a:rPr>
              <a:t> 3-6 km AzShear</a:t>
            </a:r>
            <a:r>
              <a:rPr lang="en-US" sz="1200" b="0" i="0" kern="1200" baseline="0" dirty="0" smtClean="0">
                <a:solidFill>
                  <a:schemeClr val="tx1"/>
                </a:solidFill>
                <a:effectLst/>
                <a:latin typeface="Calibri" pitchFamily="34" charset="0"/>
                <a:ea typeface="+mn-ea"/>
                <a:cs typeface="+mn-cs"/>
              </a:rPr>
              <a:t>—measure of updraft intensity and proxy for strength of mid-level storm winds</a:t>
            </a:r>
          </a:p>
          <a:p>
            <a:r>
              <a:rPr lang="en-US" sz="1200" b="1" i="0" kern="1200" baseline="0" dirty="0" smtClean="0">
                <a:solidFill>
                  <a:schemeClr val="tx1"/>
                </a:solidFill>
                <a:effectLst/>
                <a:latin typeface="Calibri" pitchFamily="34" charset="0"/>
                <a:ea typeface="+mn-ea"/>
                <a:cs typeface="+mn-cs"/>
              </a:rPr>
              <a:t>Mean wind (900-700 mb) </a:t>
            </a:r>
            <a:r>
              <a:rPr lang="en-US" sz="1200" b="1" i="0" kern="1200" baseline="0" dirty="0" err="1" smtClean="0">
                <a:solidFill>
                  <a:schemeClr val="tx1"/>
                </a:solidFill>
                <a:effectLst/>
                <a:latin typeface="Calibri" pitchFamily="34" charset="0"/>
                <a:ea typeface="+mn-ea"/>
                <a:cs typeface="+mn-cs"/>
              </a:rPr>
              <a:t>vs</a:t>
            </a:r>
            <a:r>
              <a:rPr lang="en-US" sz="1200" b="1" i="0" kern="1200" baseline="0" dirty="0" smtClean="0">
                <a:solidFill>
                  <a:schemeClr val="tx1"/>
                </a:solidFill>
                <a:effectLst/>
                <a:latin typeface="Calibri" pitchFamily="34" charset="0"/>
                <a:ea typeface="+mn-ea"/>
                <a:cs typeface="+mn-cs"/>
              </a:rPr>
              <a:t> 0-2 km AzShear</a:t>
            </a:r>
            <a:r>
              <a:rPr lang="en-US" sz="1200" b="0" i="0" kern="1200" baseline="0" dirty="0" smtClean="0">
                <a:solidFill>
                  <a:schemeClr val="tx1"/>
                </a:solidFill>
                <a:effectLst/>
                <a:latin typeface="Calibri" pitchFamily="34" charset="0"/>
                <a:ea typeface="+mn-ea"/>
                <a:cs typeface="+mn-cs"/>
              </a:rPr>
              <a:t>—measure of environmental momentum to potentially transfer to the surface and proxy for strength of low-level storm winds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Satellite growth and glaciation rates</a:t>
            </a:r>
            <a:r>
              <a:rPr lang="en-US" sz="1200" kern="1200" baseline="0" dirty="0" smtClean="0">
                <a:solidFill>
                  <a:schemeClr val="tx1"/>
                </a:solidFill>
                <a:effectLst/>
                <a:latin typeface="Calibri" pitchFamily="34" charset="0"/>
                <a:ea typeface="+mn-ea"/>
                <a:cs typeface="+mn-cs"/>
              </a:rPr>
              <a:t>—Measures of initial updraft intensity</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73</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ProbSevere</a:t>
            </a:r>
            <a:r>
              <a:rPr lang="en-US" baseline="0" dirty="0" smtClean="0"/>
              <a:t> visualization in AWIPS-2 is shown.  The </a:t>
            </a:r>
            <a:r>
              <a:rPr lang="en-US" baseline="0" dirty="0" err="1" smtClean="0"/>
              <a:t>ProbSevere</a:t>
            </a:r>
            <a:r>
              <a:rPr lang="en-US" baseline="0" dirty="0" smtClean="0"/>
              <a:t> visualization utilizes the same concept as legacy </a:t>
            </a:r>
            <a:r>
              <a:rPr lang="en-US" baseline="0" dirty="0" err="1" smtClean="0"/>
              <a:t>ProbSevere</a:t>
            </a:r>
            <a:r>
              <a:rPr lang="en-US" baseline="0" dirty="0" smtClean="0"/>
              <a:t>, a contour around an identified radar object is color-coded based on the </a:t>
            </a:r>
            <a:r>
              <a:rPr lang="en-US" baseline="0" dirty="0" err="1" smtClean="0"/>
              <a:t>ProbSevere</a:t>
            </a:r>
            <a:r>
              <a:rPr lang="en-US" baseline="0" dirty="0" smtClean="0"/>
              <a:t> value.  Since some predictors are used by more than 1 individual hazard prediction, the predictors listed in the read-out are not grouped by individual hazard prediction, but all the predictors used to compute </a:t>
            </a:r>
            <a:r>
              <a:rPr lang="en-US" baseline="0" dirty="0" err="1" smtClean="0"/>
              <a:t>ProbHail</a:t>
            </a:r>
            <a:r>
              <a:rPr lang="en-US" baseline="0" dirty="0" smtClean="0"/>
              <a:t>, </a:t>
            </a:r>
            <a:r>
              <a:rPr lang="en-US" baseline="0" dirty="0" err="1" smtClean="0"/>
              <a:t>ProbWind</a:t>
            </a:r>
            <a:r>
              <a:rPr lang="en-US" baseline="0" dirty="0" smtClean="0"/>
              <a:t>, and </a:t>
            </a:r>
            <a:r>
              <a:rPr lang="en-US" baseline="0" dirty="0" err="1" smtClean="0"/>
              <a:t>ProbTor</a:t>
            </a:r>
            <a:r>
              <a:rPr lang="en-US" baseline="0" dirty="0" smtClean="0"/>
              <a:t> are listed.</a:t>
            </a:r>
          </a:p>
          <a:p>
            <a:endParaRPr lang="en-US" baseline="0" dirty="0" smtClean="0"/>
          </a:p>
          <a:p>
            <a:r>
              <a:rPr lang="en-US" baseline="0" dirty="0" smtClean="0"/>
              <a:t>It should be noted for 2017 HWT we are providing 2 versions of </a:t>
            </a:r>
            <a:r>
              <a:rPr lang="en-US" baseline="0" dirty="0" err="1" smtClean="0"/>
              <a:t>ProbSevere</a:t>
            </a:r>
            <a:r>
              <a:rPr lang="en-US" baseline="0" dirty="0" smtClean="0"/>
              <a:t> in the AWIPS-2 menu—</a:t>
            </a:r>
            <a:r>
              <a:rPr lang="en-US" baseline="0" dirty="0" err="1" smtClean="0"/>
              <a:t>ProbSevere</a:t>
            </a:r>
            <a:r>
              <a:rPr lang="en-US" baseline="0" dirty="0" smtClean="0"/>
              <a:t> Full and </a:t>
            </a:r>
            <a:r>
              <a:rPr lang="en-US" baseline="0" dirty="0" err="1" smtClean="0"/>
              <a:t>ProbSevere</a:t>
            </a:r>
            <a:r>
              <a:rPr lang="en-US" baseline="0" dirty="0" smtClean="0"/>
              <a:t> Light.  The “Full” version is what is shown here.  The “Light” version offers the forecaster the same probabilities, but with fewer predictors shown for a smaller read-out footprint.</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74</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contours shaded</a:t>
            </a:r>
            <a:r>
              <a:rPr lang="en-US" baseline="0" dirty="0" smtClean="0"/>
              <a:t> on the AWIPS-2 terminal is the </a:t>
            </a:r>
            <a:r>
              <a:rPr lang="en-US" baseline="0" dirty="0" err="1" smtClean="0"/>
              <a:t>ProbSevere</a:t>
            </a:r>
            <a:r>
              <a:rPr lang="en-US" baseline="0" dirty="0" smtClean="0"/>
              <a:t> probability—which is the maximum of the 3 component probabilities (</a:t>
            </a:r>
            <a:r>
              <a:rPr lang="en-US" baseline="0" dirty="0" err="1" smtClean="0"/>
              <a:t>ProbHail</a:t>
            </a:r>
            <a:r>
              <a:rPr lang="en-US" baseline="0" dirty="0" smtClean="0"/>
              <a:t>, </a:t>
            </a:r>
            <a:r>
              <a:rPr lang="en-US" baseline="0" dirty="0" err="1" smtClean="0"/>
              <a:t>ProbWind</a:t>
            </a:r>
            <a:r>
              <a:rPr lang="en-US" baseline="0" dirty="0" smtClean="0"/>
              <a:t>, </a:t>
            </a:r>
            <a:r>
              <a:rPr lang="en-US" baseline="0" dirty="0" err="1" smtClean="0"/>
              <a:t>ProbTor</a:t>
            </a:r>
            <a:r>
              <a:rPr lang="en-US" baseline="0" dirty="0" smtClean="0"/>
              <a:t>).</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75</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NWP-based (RAP model) predictors are used to measure the potential atmospheric instability and inhibition.</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NWP-based kinematic fields used within </a:t>
            </a:r>
            <a:r>
              <a:rPr lang="en-US" dirty="0" err="1" smtClean="0"/>
              <a:t>ProbSevere</a:t>
            </a:r>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77</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storm</a:t>
            </a:r>
            <a:r>
              <a:rPr lang="en-US" baseline="0" dirty="0" smtClean="0"/>
              <a:t> cell’s maximum MRMS MESH and MRMS VIL Density are radar measurements of the storm’s precipitation core.</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78</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storm</a:t>
            </a:r>
            <a:r>
              <a:rPr lang="en-US" baseline="0" dirty="0" smtClean="0"/>
              <a:t> cell’s maximum total lightning flash rate and flash density are used by </a:t>
            </a:r>
            <a:r>
              <a:rPr lang="en-US" baseline="0" dirty="0" err="1" smtClean="0"/>
              <a:t>ProbSevere</a:t>
            </a:r>
            <a:r>
              <a:rPr lang="en-US" baseline="0" dirty="0" smtClean="0"/>
              <a:t> and offer an additional measure of the storm’s updraft intensity.</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79</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Every detail of the statistical model is not important for understanding the model on a high-level.  The following equation describes the model on a high level.  Simply, the model probability for a given storm is a function of storm environment, specifically instability and shear, and four observational predictors.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model, the storm environment is characterized, to a first order, as a combination of instability and shear computed from the Rapid Refresh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observational predictors are comprised of two satellite growth rates, one instantaneous radar field, and one instantaneous</a:t>
            </a:r>
            <a:r>
              <a:rPr lang="en-US" sz="1200" kern="1200" baseline="0" dirty="0" smtClean="0">
                <a:solidFill>
                  <a:schemeClr val="tx1"/>
                </a:solidFill>
                <a:effectLst/>
                <a:latin typeface="Calibri" pitchFamily="34" charset="0"/>
                <a:ea typeface="+mn-ea"/>
                <a:cs typeface="+mn-cs"/>
              </a:rPr>
              <a:t> total lightning field</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Because observational predictors drive the model—model output does not exist until clouds begin to develop.  The model does not predict cloud growth nor predict where a storm will move—but gives a probability a given storm will first produce severe weather in the next 60 minutes, wherever it may move.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 the bottom right corner of certain slides you will see a “Supplemental Training Link”.  This link opens a web page with a bit more detail about the slide topic.</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predictors are MRMS observations of the</a:t>
            </a:r>
            <a:r>
              <a:rPr lang="en-US" baseline="0" dirty="0" smtClean="0"/>
              <a:t> storm wind field intensity/rotation.</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80</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predictors are derived from the GOES-EAST and GOES-WEST satellites and measure the storm’s initial updraft intensity.  It should be noted that during 2017, we will continue to use GOES-13 and GOES-15—GOES-16(R) measurements are not yet employed during 2017.  We cannot yet use GOES-16 measurements because the statistical model needs a sufficient period of training data—2017 will serve as the GOES-16 training dataset—we anticipate using GOES-16 measurements in 2018.</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81</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additional NWP-based predictors used by the </a:t>
            </a:r>
            <a:r>
              <a:rPr lang="en-US" baseline="0" dirty="0" err="1" smtClean="0"/>
              <a:t>ProbSevere</a:t>
            </a:r>
            <a:r>
              <a:rPr lang="en-US" baseline="0" dirty="0" smtClean="0"/>
              <a:t> model—specifically in the </a:t>
            </a:r>
            <a:r>
              <a:rPr lang="en-US" baseline="0" dirty="0" err="1" smtClean="0"/>
              <a:t>ProbHail</a:t>
            </a:r>
            <a:r>
              <a:rPr lang="en-US" baseline="0" dirty="0" smtClean="0"/>
              <a:t> computation.</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82</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average center beam height above radar level</a:t>
            </a:r>
            <a:r>
              <a:rPr lang="en-US" baseline="0" dirty="0" smtClean="0"/>
              <a:t> is provided within the </a:t>
            </a:r>
            <a:r>
              <a:rPr lang="en-US" baseline="0" dirty="0" err="1" smtClean="0"/>
              <a:t>ProbSevere</a:t>
            </a:r>
            <a:r>
              <a:rPr lang="en-US" baseline="0" dirty="0" smtClean="0"/>
              <a:t> read-out.  Since </a:t>
            </a:r>
            <a:r>
              <a:rPr lang="en-US" baseline="0" dirty="0" err="1" smtClean="0"/>
              <a:t>ProbSevere</a:t>
            </a:r>
            <a:r>
              <a:rPr lang="en-US" baseline="0" dirty="0" smtClean="0"/>
              <a:t> relies on radar observations, the forecaster is encouraged to use the same beam height/blockage considerations as when using single site radar observations.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83</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a:t>
            </a:r>
            <a:r>
              <a:rPr lang="en-US" sz="1200" kern="1200" baseline="0" dirty="0" smtClean="0">
                <a:solidFill>
                  <a:schemeClr val="tx1"/>
                </a:solidFill>
                <a:effectLst/>
                <a:latin typeface="Calibri" pitchFamily="34" charset="0"/>
                <a:ea typeface="+mn-ea"/>
                <a:cs typeface="+mn-cs"/>
              </a:rPr>
              <a:t> will show an example of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before moving to validation and best practices.</a:t>
            </a:r>
          </a:p>
          <a:p>
            <a:r>
              <a:rPr lang="en-US" sz="1200" kern="1200" baseline="0" dirty="0" smtClean="0">
                <a:solidFill>
                  <a:schemeClr val="tx1"/>
                </a:solidFill>
                <a:effectLst/>
                <a:latin typeface="Calibri" pitchFamily="34" charset="0"/>
                <a:ea typeface="+mn-ea"/>
                <a:cs typeface="+mn-cs"/>
              </a:rPr>
              <a:t>This example focuses on northeastern Alabama during the early morning hours of  April 5, 2017.</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storm near Talladega, Alabama was developing at 1000 UTC on 05 April 2017.  </a:t>
            </a:r>
          </a:p>
          <a:p>
            <a:endParaRPr lang="en-US" baseline="0" dirty="0" smtClean="0"/>
          </a:p>
          <a:p>
            <a:r>
              <a:rPr lang="en-US" baseline="0" dirty="0" smtClean="0"/>
              <a:t>The environment was favorable for severe weather and at 1000 UTC </a:t>
            </a:r>
            <a:r>
              <a:rPr lang="en-US" baseline="0" dirty="0" err="1" smtClean="0"/>
              <a:t>ProbSevere</a:t>
            </a:r>
            <a:r>
              <a:rPr lang="en-US" baseline="0" dirty="0" smtClean="0"/>
              <a:t> was 25% (</a:t>
            </a:r>
            <a:r>
              <a:rPr lang="en-US" baseline="0" dirty="0" err="1" smtClean="0"/>
              <a:t>ProbHail</a:t>
            </a:r>
            <a:r>
              <a:rPr lang="en-US" baseline="0" dirty="0" smtClean="0"/>
              <a:t>: 19%, </a:t>
            </a:r>
            <a:r>
              <a:rPr lang="en-US" baseline="0" dirty="0" err="1" smtClean="0"/>
              <a:t>ProbWind</a:t>
            </a:r>
            <a:r>
              <a:rPr lang="en-US" baseline="0" dirty="0" smtClean="0"/>
              <a:t>: 25%).</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a:t>
            </a:r>
            <a:r>
              <a:rPr lang="en-US" baseline="0" dirty="0" smtClean="0"/>
              <a:t> minutes later, </a:t>
            </a:r>
            <a:r>
              <a:rPr lang="en-US" baseline="0" dirty="0" err="1" smtClean="0"/>
              <a:t>ProbSevere</a:t>
            </a:r>
            <a:r>
              <a:rPr lang="en-US" baseline="0" dirty="0" smtClean="0"/>
              <a:t> jumped to 76% (</a:t>
            </a:r>
            <a:r>
              <a:rPr lang="en-US" baseline="0" dirty="0" err="1" smtClean="0"/>
              <a:t>ProbHail</a:t>
            </a:r>
            <a:r>
              <a:rPr lang="en-US" baseline="0" dirty="0" smtClean="0"/>
              <a:t>:  76%; </a:t>
            </a:r>
            <a:r>
              <a:rPr lang="en-US" baseline="0" dirty="0" err="1" smtClean="0"/>
              <a:t>Probwind</a:t>
            </a:r>
            <a:r>
              <a:rPr lang="en-US" baseline="0" dirty="0" smtClean="0"/>
              <a:t>: 68%)</a:t>
            </a:r>
          </a:p>
          <a:p>
            <a:endParaRPr lang="en-US" baseline="0" dirty="0" smtClean="0"/>
          </a:p>
          <a:p>
            <a:r>
              <a:rPr lang="en-US" baseline="0" dirty="0" smtClean="0"/>
              <a:t>The </a:t>
            </a:r>
            <a:r>
              <a:rPr lang="en-US" baseline="0" dirty="0" err="1" smtClean="0"/>
              <a:t>ProbSevere</a:t>
            </a:r>
            <a:r>
              <a:rPr lang="en-US" baseline="0" dirty="0" smtClean="0"/>
              <a:t> values jumped due to increases in MRMS MESH/VIL Density as well as storm flash rate.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4 minutes later,</a:t>
            </a:r>
            <a:r>
              <a:rPr lang="en-US" baseline="0" dirty="0" smtClean="0"/>
              <a:t> at 1014 UTC, </a:t>
            </a:r>
            <a:r>
              <a:rPr lang="en-US" baseline="0" dirty="0" err="1" smtClean="0"/>
              <a:t>ProbSevere</a:t>
            </a:r>
            <a:r>
              <a:rPr lang="en-US" baseline="0" dirty="0" smtClean="0"/>
              <a:t> jumped to 90% (</a:t>
            </a:r>
            <a:r>
              <a:rPr lang="en-US" baseline="0" dirty="0" err="1" smtClean="0"/>
              <a:t>ProbHail</a:t>
            </a:r>
            <a:r>
              <a:rPr lang="en-US" baseline="0" dirty="0" smtClean="0"/>
              <a:t>:  90%; </a:t>
            </a:r>
            <a:r>
              <a:rPr lang="en-US" baseline="0" dirty="0" err="1" smtClean="0"/>
              <a:t>ProbWind</a:t>
            </a:r>
            <a:r>
              <a:rPr lang="en-US" baseline="0" dirty="0" smtClean="0"/>
              <a:t>: 88%)</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1022 UTC the NWS in Birmingham</a:t>
            </a:r>
            <a:r>
              <a:rPr lang="en-US" baseline="0" dirty="0" smtClean="0"/>
              <a:t> issued a severe thunderstorm warning.  </a:t>
            </a:r>
          </a:p>
          <a:p>
            <a:endParaRPr lang="en-US" baseline="0" dirty="0" smtClean="0"/>
          </a:p>
          <a:p>
            <a:r>
              <a:rPr lang="en-US" baseline="0" dirty="0" smtClean="0"/>
              <a:t>The first wind report was at 1027 UTC and first hail report was at 1030 UTC (1.00”), with subsequent golf ball sized hail reports.</a:t>
            </a:r>
          </a:p>
          <a:p>
            <a:endParaRPr lang="en-US" baseline="0" dirty="0" smtClean="0"/>
          </a:p>
          <a:p>
            <a:r>
              <a:rPr lang="en-US" baseline="0" dirty="0" smtClean="0"/>
              <a:t>This example illustrates the potential utility of </a:t>
            </a:r>
            <a:r>
              <a:rPr lang="en-US" baseline="0" dirty="0" err="1" smtClean="0"/>
              <a:t>ProbSevere</a:t>
            </a:r>
            <a:r>
              <a:rPr lang="en-US" baseline="0" dirty="0" smtClean="0"/>
              <a:t> to the warning forecaster:</a:t>
            </a:r>
          </a:p>
          <a:p>
            <a:pPr marL="228600" indent="-228600">
              <a:buAutoNum type="arabicParenR"/>
            </a:pPr>
            <a:r>
              <a:rPr lang="en-US" baseline="0" dirty="0" smtClean="0"/>
              <a:t>As a potential to increase lead-time—the </a:t>
            </a:r>
            <a:r>
              <a:rPr lang="en-US" baseline="0" dirty="0" err="1" smtClean="0"/>
              <a:t>ProbSevere</a:t>
            </a:r>
            <a:r>
              <a:rPr lang="en-US" baseline="0" dirty="0" smtClean="0"/>
              <a:t> values jumped above 70% 12 minutes prior to the warning and 17 minutes prior to the first wind report.</a:t>
            </a:r>
          </a:p>
          <a:p>
            <a:pPr marL="228600" indent="-228600">
              <a:buAutoNum type="arabicParenR"/>
            </a:pPr>
            <a:r>
              <a:rPr lang="en-US" baseline="0" dirty="0" smtClean="0"/>
              <a:t>As a potential to increase confidence–the warning forecaster may not need to “wait for 1 or 2 more volume scan(s)” when adding </a:t>
            </a:r>
            <a:r>
              <a:rPr lang="en-US" baseline="0" dirty="0" err="1" smtClean="0"/>
              <a:t>ProbSevere</a:t>
            </a:r>
            <a:r>
              <a:rPr lang="en-US" baseline="0" dirty="0" smtClean="0"/>
              <a:t> to their toolkit.</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a time series of many fields for the severe thunderstorm we’ve just covered.</a:t>
            </a:r>
          </a:p>
          <a:p>
            <a:r>
              <a:rPr lang="en-US" baseline="0" dirty="0" smtClean="0"/>
              <a:t>There are many curves, but focus on the solid red line (</a:t>
            </a:r>
            <a:r>
              <a:rPr lang="en-US" baseline="0" dirty="0" err="1" smtClean="0"/>
              <a:t>ProbSevere</a:t>
            </a:r>
            <a:r>
              <a:rPr lang="en-US" baseline="0" dirty="0" smtClean="0"/>
              <a:t>) with the axis label on the left.</a:t>
            </a:r>
          </a:p>
          <a:p>
            <a:r>
              <a:rPr lang="en-US" baseline="0" dirty="0" smtClean="0"/>
              <a:t>At the bottom of the plot you will see time as well as NWS warnings and severe weather reports.</a:t>
            </a:r>
          </a:p>
          <a:p>
            <a:endParaRPr lang="en-US" baseline="0" dirty="0" smtClean="0"/>
          </a:p>
          <a:p>
            <a:r>
              <a:rPr lang="en-US" baseline="0" dirty="0" smtClean="0"/>
              <a:t>To PHI users, real-time time-series capabilities will be available within the PHI tool.</a:t>
            </a:r>
          </a:p>
          <a:p>
            <a:r>
              <a:rPr lang="en-US" baseline="0" dirty="0" smtClean="0"/>
              <a:t>To HWT users, we do not yet have a time-series capability in AWIPS-2, but recognize the value and are working toward this capability.</a:t>
            </a:r>
          </a:p>
          <a:p>
            <a:endParaRPr lang="en-US" dirty="0" smtClean="0"/>
          </a:p>
          <a:p>
            <a:r>
              <a:rPr lang="en-US" dirty="0" smtClean="0"/>
              <a:t>The highlights</a:t>
            </a:r>
            <a:r>
              <a:rPr lang="en-US" baseline="0" dirty="0" smtClean="0"/>
              <a:t> of this time-series include:</a:t>
            </a:r>
          </a:p>
          <a:p>
            <a:pPr marL="228600" indent="-228600">
              <a:buAutoNum type="arabicParenR"/>
            </a:pPr>
            <a:r>
              <a:rPr lang="en-US" baseline="0" dirty="0" smtClean="0"/>
              <a:t>Rapidly increasing </a:t>
            </a:r>
            <a:r>
              <a:rPr lang="en-US" baseline="0" dirty="0" err="1" smtClean="0"/>
              <a:t>ProbSevere</a:t>
            </a:r>
            <a:r>
              <a:rPr lang="en-US" baseline="0" dirty="0" smtClean="0"/>
              <a:t> values prior to the first severe thunderstorm warning and well in advance of the first wind report, which can increase confidence in issuing a severe thunderstorm warning and as well as increase lead-time.</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Every detail of the statistical model is not important for understanding the model on a high-level.  The following equation describes the model on a high level.  Simply, the model probability for a given storm is a function of storm environment, specifically instability and shear, and four observational predictors.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In the model, the storm environment is characterized, to a first order, as a combination of instability and shear computed from the Rapid Refresh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observational predictors are comprised of two satellite growth rates, one instantaneous radar field, and one instantaneous</a:t>
            </a:r>
            <a:r>
              <a:rPr lang="en-US" sz="1200" kern="1200" baseline="0" dirty="0" smtClean="0">
                <a:solidFill>
                  <a:schemeClr val="tx1"/>
                </a:solidFill>
                <a:effectLst/>
                <a:latin typeface="Calibri" pitchFamily="34" charset="0"/>
                <a:ea typeface="+mn-ea"/>
                <a:cs typeface="+mn-cs"/>
              </a:rPr>
              <a:t> total lightning field</a:t>
            </a:r>
            <a:r>
              <a:rPr lang="en-US" sz="1200" kern="1200" dirty="0" smtClean="0">
                <a:solidFill>
                  <a:schemeClr val="tx1"/>
                </a:solidFill>
                <a:effectLst/>
                <a:latin typeface="Calibri" pitchFamily="34" charset="0"/>
                <a:ea typeface="+mn-ea"/>
                <a:cs typeface="+mn-cs"/>
              </a:rPr>
              <a:t>.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Because observational predictors drive the model—model output does not exist until clouds begin to develop.  The model does not predict cloud growth nor predict where a storm will move—but gives a probability a given storm will first produce severe weather in the next 60 minutes, wherever it may move.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 the bottom right corner of certain slides you will see a “Supplemental Training Link”.  This link opens a web page with a bit more detail about the slide topic.</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90</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a:t>
            </a:r>
            <a:r>
              <a:rPr lang="en-US" sz="1200" kern="1200" baseline="0" dirty="0" smtClean="0">
                <a:solidFill>
                  <a:schemeClr val="tx1"/>
                </a:solidFill>
                <a:effectLst/>
                <a:latin typeface="Calibri" pitchFamily="34" charset="0"/>
                <a:ea typeface="+mn-ea"/>
                <a:cs typeface="+mn-cs"/>
              </a:rPr>
              <a:t> will show an example of ProbTor before moving to validation and best practices for using ProbTor.</a:t>
            </a:r>
          </a:p>
          <a:p>
            <a:r>
              <a:rPr lang="en-US" sz="1200" kern="1200" baseline="0" dirty="0" smtClean="0">
                <a:solidFill>
                  <a:schemeClr val="tx1"/>
                </a:solidFill>
                <a:effectLst/>
                <a:latin typeface="Calibri" pitchFamily="34" charset="0"/>
                <a:ea typeface="+mn-ea"/>
                <a:cs typeface="+mn-cs"/>
              </a:rPr>
              <a:t>This example focuses on Louisiana on April 2, 2017 in a very favorable kinematic environment for tornadoes as evidenced by the SPC outlook.</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91</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1818</a:t>
            </a:r>
            <a:r>
              <a:rPr lang="en-US" sz="1200" kern="1200" baseline="0" dirty="0" smtClean="0">
                <a:solidFill>
                  <a:schemeClr val="tx1"/>
                </a:solidFill>
                <a:effectLst/>
                <a:latin typeface="Calibri" pitchFamily="34" charset="0"/>
                <a:ea typeface="+mn-ea"/>
                <a:cs typeface="+mn-cs"/>
              </a:rPr>
              <a:t> UTC the ProbTor value increased to 53%, coincident with the Lake Charles office issuing a tornado warning.  In this example ProbTor can assist the warning forecaster by 1) demonstrating an increased tornado threat with this storm as evidenced by increasing ProbTor values from 16% at 1806 UTC to 53% at 1818 UTC and 2) highlighting this storm as the storm with the largest threat relative to the remaining storms (ProbTor values &lt; 10%).</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a time series of many fields for the tornadic storm we’ve just covered.</a:t>
            </a:r>
          </a:p>
          <a:p>
            <a:r>
              <a:rPr lang="en-US" baseline="0" dirty="0" smtClean="0"/>
              <a:t>There are many curves, but focus on the solid red line (ProbTor) with the axis label on the left.</a:t>
            </a:r>
          </a:p>
          <a:p>
            <a:r>
              <a:rPr lang="en-US" baseline="0" dirty="0" smtClean="0"/>
              <a:t>At the bottom of the plot you will see time as well as NWS warnings and severe weather reports.</a:t>
            </a:r>
          </a:p>
          <a:p>
            <a:endParaRPr lang="en-US" baseline="0" dirty="0" smtClean="0"/>
          </a:p>
          <a:p>
            <a:r>
              <a:rPr lang="en-US" baseline="0" dirty="0" smtClean="0"/>
              <a:t>To PHI users, real-time time-series capabilities will be available within the PHI tool.</a:t>
            </a:r>
          </a:p>
          <a:p>
            <a:r>
              <a:rPr lang="en-US" baseline="0" dirty="0" smtClean="0"/>
              <a:t>To HWT users, we do not yet have a time-series capability in AWIPS-2, but recognize the value and are working toward this capability.</a:t>
            </a:r>
          </a:p>
          <a:p>
            <a:endParaRPr lang="en-US" dirty="0" smtClean="0"/>
          </a:p>
          <a:p>
            <a:r>
              <a:rPr lang="en-US" dirty="0" smtClean="0"/>
              <a:t>The highlights</a:t>
            </a:r>
            <a:r>
              <a:rPr lang="en-US" baseline="0" dirty="0" smtClean="0"/>
              <a:t> of this time-series include:</a:t>
            </a:r>
          </a:p>
          <a:p>
            <a:pPr marL="228600" indent="-228600">
              <a:buAutoNum type="arabicParenR"/>
            </a:pPr>
            <a:r>
              <a:rPr lang="en-US" baseline="0" dirty="0" smtClean="0"/>
              <a:t>Rapidly increasing ProbTor values prior to the first tornado warning and well in advance of the first tornado report, which can increase confidence in issuing a tornado warning and potentially increase lead-time.</a:t>
            </a:r>
          </a:p>
          <a:p>
            <a:pPr marL="228600" indent="-228600">
              <a:buAutoNum type="arabicParenR"/>
            </a:pPr>
            <a:r>
              <a:rPr lang="en-US" baseline="0" dirty="0" smtClean="0"/>
              <a:t>ProbTor values can fluctuate considerably in response to changing observations of low and mid level storm rotation and total lightning density.  A drop in ProbTor values should NOT necessarily be interpreted as an end to the tornadic threat, but may simply be storm cycling.  Continued monitoring of the storm remains essential.</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95</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96</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97</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98</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training module describes the NOAA/CIMSS Prob Severe statistical model, provides examples of the model output in AWIPS-II, and briefly discusses model validation and model limitations. Why do we need a statistical model to nowcast severe weather?</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The uses of statistical models are becoming more and more important and common place as data volumes explode in all aspects of our lives.  Statistical models are used with great success to predict things like presidential elections and outcomes of the NCAA basketball tournament.  Meteorology is no different; as bigger and more frequent data becomes available to forecasters it becomes more important to distill gigabytes of data into kilobytes of useful information.  And that is what the NOAA/CIMSS Prob Severe model does.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99</a:t>
            </a:fld>
            <a:endParaRPr lang="en-US" altLang="zh-CN"/>
          </a:p>
        </p:txBody>
      </p:sp>
    </p:spTree>
    <p:extLst>
      <p:ext uri="{BB962C8B-B14F-4D97-AF65-F5344CB8AC3E}">
        <p14:creationId xmlns:p14="http://schemas.microsoft.com/office/powerpoint/2010/main" val="166505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1/30/18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21893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1/30/18</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826261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1/30/18</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01898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1/30/18</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556378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1/30/18</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310845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1/30/18</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51555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1/30/18</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4152773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1/30/18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066196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1/30/18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96296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1/30/18</a:t>
            </a:fld>
            <a:endParaRPr lang="en-US">
              <a:solidFill>
                <a:prstClr val="black"/>
              </a:solidFill>
              <a:latin typeface="Arial"/>
            </a:endParaRPr>
          </a:p>
        </p:txBody>
      </p:sp>
      <p:sp>
        <p:nvSpPr>
          <p:cNvPr id="5" name="Footer Placeholder 4"/>
          <p:cNvSpPr>
            <a:spLocks noGrp="1"/>
          </p:cNvSpPr>
          <p:nvPr>
            <p:ph type="ftr" sz="quarter" idx="11"/>
          </p:nvPr>
        </p:nvSpPr>
        <p:spPr>
          <a:xfrm>
            <a:off x="0" y="6492878"/>
            <a:ext cx="6553200" cy="365125"/>
          </a:xfrm>
          <a:prstGeom prst="rect">
            <a:avLst/>
          </a:prstGeo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4473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41382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1/30/18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08229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10"/>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National</a:t>
            </a:r>
            <a:r>
              <a:rPr lang="en-US" sz="700" baseline="0" dirty="0" smtClean="0">
                <a:solidFill>
                  <a:srgbClr val="F2C31A"/>
                </a:solidFill>
                <a:latin typeface="Corbel" pitchFamily="34" charset="0"/>
              </a:rPr>
              <a:t> Oceanic</a:t>
            </a:r>
            <a:r>
              <a:rPr lang="en-US" sz="700" dirty="0" smtClean="0">
                <a:solidFill>
                  <a:srgbClr val="F2C31A"/>
                </a:solidFill>
                <a:latin typeface="Corbel" pitchFamily="34" charset="0"/>
              </a:rPr>
              <a:t> &amp;</a:t>
            </a:r>
            <a:r>
              <a:rPr lang="en-US" sz="700" baseline="0" dirty="0" smtClean="0">
                <a:solidFill>
                  <a:srgbClr val="F2C31A"/>
                </a:solidFill>
                <a:latin typeface="Corbel" pitchFamily="34" charset="0"/>
              </a:rPr>
              <a:t> Atmospheric</a:t>
            </a:r>
            <a:endParaRPr lang="en-US" sz="700" dirty="0" smtClean="0">
              <a:solidFill>
                <a:srgbClr val="F2C31A"/>
              </a:solidFill>
              <a:latin typeface="Corbel" pitchFamily="34" charset="0"/>
            </a:endParaRPr>
          </a:p>
          <a:p>
            <a:pPr eaLnBrk="1" hangingPunct="1">
              <a:defRPr/>
            </a:pPr>
            <a:r>
              <a:rPr lang="en-US" sz="700" dirty="0" smtClean="0">
                <a:solidFill>
                  <a:srgbClr val="F2C31A"/>
                </a:solidFill>
                <a:latin typeface="Corbel" pitchFamily="34" charset="0"/>
              </a:rPr>
              <a:t>Administrat</a:t>
            </a:r>
            <a:r>
              <a:rPr lang="en-US" sz="700" baseline="0" dirty="0" smtClean="0">
                <a:solidFill>
                  <a:srgbClr val="F2C31A"/>
                </a:solidFill>
                <a:latin typeface="Corbel" pitchFamily="34" charset="0"/>
              </a:rPr>
              <a:t>ion</a:t>
            </a:r>
            <a:endParaRPr lang="en-US" sz="700" dirty="0" smtClean="0">
              <a:solidFill>
                <a:srgbClr val="F2C31A"/>
              </a:solidFill>
              <a:latin typeface="Corbel" pitchFamily="34" charset="0"/>
            </a:endParaRPr>
          </a:p>
        </p:txBody>
      </p:sp>
      <p:pic>
        <p:nvPicPr>
          <p:cNvPr id="3" name="Picture 2"/>
          <p:cNvPicPr>
            <a:picLocks noChangeAspect="1"/>
          </p:cNvPicPr>
          <p:nvPr/>
        </p:nvPicPr>
        <p:blipFill>
          <a:blip r:embed="rId11"/>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Research in the Atmosphere</a:t>
            </a:r>
          </a:p>
          <a:p>
            <a:pPr eaLnBrk="1" hangingPunct="1">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757" r:id="rId1"/>
    <p:sldLayoutId id="2147483749" r:id="rId2"/>
    <p:sldLayoutId id="2147483754" r:id="rId3"/>
    <p:sldLayoutId id="2147483751" r:id="rId4"/>
    <p:sldLayoutId id="2147483755" r:id="rId5"/>
    <p:sldLayoutId id="2147483756" r:id="rId6"/>
    <p:sldLayoutId id="2147483758" r:id="rId7"/>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291757267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package" Target="../embeddings/Microsoft_Word_Document1.docx"/><Relationship Id="rId5" Type="http://schemas.openxmlformats.org/officeDocument/2006/relationships/image" Target="../media/image8.emf"/><Relationship Id="rId6" Type="http://schemas.openxmlformats.org/officeDocument/2006/relationships/package" Target="../embeddings/Microsoft_Word_Document2.docx"/><Relationship Id="rId7"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0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0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05.gi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0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4" Type="http://schemas.openxmlformats.org/officeDocument/2006/relationships/image" Target="../media/image107.emf"/><Relationship Id="rId5" Type="http://schemas.openxmlformats.org/officeDocument/2006/relationships/image" Target="../media/image108.tif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4" Type="http://schemas.openxmlformats.org/officeDocument/2006/relationships/image" Target="../media/image109.tiff"/><Relationship Id="rId5" Type="http://schemas.openxmlformats.org/officeDocument/2006/relationships/image" Target="../media/image110.tif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image" Target="../media/image113.emf"/><Relationship Id="rId5" Type="http://schemas.openxmlformats.org/officeDocument/2006/relationships/image" Target="../media/image114.tiff"/><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4" Type="http://schemas.openxmlformats.org/officeDocument/2006/relationships/hyperlink" Target="http://cimss.ssec.wisc.edu/severe_conv/training/validation.html" TargetMode="External"/><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tiff"/><Relationship Id="rId4" Type="http://schemas.openxmlformats.org/officeDocument/2006/relationships/image" Target="../media/image117.tiff"/><Relationship Id="rId5" Type="http://schemas.openxmlformats.org/officeDocument/2006/relationships/image" Target="../media/image118.tiff"/><Relationship Id="rId6" Type="http://schemas.openxmlformats.org/officeDocument/2006/relationships/image" Target="../media/image119.tiff"/><Relationship Id="rId7" Type="http://schemas.openxmlformats.org/officeDocument/2006/relationships/image" Target="../media/image120.tiff"/><Relationship Id="rId8" Type="http://schemas.openxmlformats.org/officeDocument/2006/relationships/image" Target="../media/image121.tiff"/><Relationship Id="rId9" Type="http://schemas.openxmlformats.org/officeDocument/2006/relationships/image" Target="../media/image122.tiff"/><Relationship Id="rId10" Type="http://schemas.openxmlformats.org/officeDocument/2006/relationships/image" Target="../media/image123.tiff"/><Relationship Id="rId11" Type="http://schemas.openxmlformats.org/officeDocument/2006/relationships/image" Target="../media/image124.tiff"/><Relationship Id="rId1" Type="http://schemas.openxmlformats.org/officeDocument/2006/relationships/slideLayout" Target="../slideLayouts/slideLayout5.xml"/><Relationship Id="rId2" Type="http://schemas.openxmlformats.org/officeDocument/2006/relationships/image" Target="../media/image115.tiff"/></Relationships>
</file>

<file path=ppt/slides/_rels/slide112.xml.rels><?xml version="1.0" encoding="UTF-8" standalone="yes"?>
<Relationships xmlns="http://schemas.openxmlformats.org/package/2006/relationships"><Relationship Id="rId3" Type="http://schemas.openxmlformats.org/officeDocument/2006/relationships/image" Target="../media/image125.tiff"/><Relationship Id="rId4" Type="http://schemas.openxmlformats.org/officeDocument/2006/relationships/image" Target="../media/image126.tiff"/><Relationship Id="rId5" Type="http://schemas.openxmlformats.org/officeDocument/2006/relationships/image" Target="../media/image127.tiff"/><Relationship Id="rId6" Type="http://schemas.openxmlformats.org/officeDocument/2006/relationships/image" Target="../media/image128.tiff"/><Relationship Id="rId7" Type="http://schemas.openxmlformats.org/officeDocument/2006/relationships/image" Target="../media/image129.tiff"/><Relationship Id="rId8" Type="http://schemas.openxmlformats.org/officeDocument/2006/relationships/image" Target="../media/image130.tiff"/><Relationship Id="rId9" Type="http://schemas.openxmlformats.org/officeDocument/2006/relationships/image" Target="../media/image131.tiff"/><Relationship Id="rId10" Type="http://schemas.openxmlformats.org/officeDocument/2006/relationships/image" Target="../media/image132.tiff"/><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4" Type="http://schemas.openxmlformats.org/officeDocument/2006/relationships/image" Target="../media/image133.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5.tif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41.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9.xml"/><Relationship Id="rId5" Type="http://schemas.openxmlformats.org/officeDocument/2006/relationships/image" Target="../media/image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45.png"/><Relationship Id="rId10" Type="http://schemas.openxmlformats.org/officeDocument/2006/relationships/image" Target="../media/image146.png"/><Relationship Id="rId11" Type="http://schemas.openxmlformats.org/officeDocument/2006/relationships/image" Target="../media/image147.png"/><Relationship Id="rId1" Type="http://schemas.microsoft.com/office/2007/relationships/media" Target="../media/media1.mp4"/><Relationship Id="rId2" Type="http://schemas.openxmlformats.org/officeDocument/2006/relationships/video" Target="../media/media1.mp4"/></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6.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john.cintineo@ssec.wisc.edu" TargetMode="External"/><Relationship Id="rId5" Type="http://schemas.openxmlformats.org/officeDocument/2006/relationships/hyperlink" Target="mailto:justin.sieglaff@ssec.wisc.edu" TargetMode="External"/><Relationship Id="rId6" Type="http://schemas.openxmlformats.org/officeDocument/2006/relationships/hyperlink" Target="mailto:dan.lindsey@noaa.gov" TargetMode="External"/><Relationship Id="rId7" Type="http://schemas.openxmlformats.org/officeDocument/2006/relationships/hyperlink" Target="http://cimss.ssec.wisc.edu/severe_conv/training/training.html" TargetMode="External"/><Relationship Id="rId8" Type="http://schemas.openxmlformats.org/officeDocument/2006/relationships/hyperlink" Target="http://goesrhwt.blogspot.com/search/label/ProbSevere" TargetMode="External"/><Relationship Id="rId9" Type="http://schemas.openxmlformats.org/officeDocument/2006/relationships/hyperlink" Target="http://cimss.ssec.wisc.edu/goes/blog/?s=probsevere" TargetMode="External"/><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cimss.ssec.wisc.edu/severe_conv/training/slides/nwp_data.html"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hyperlink" Target="http://cimss.ssec.wisc.edu/severe_conv/training/slides/nwp_data.ht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image" Target="../media/image18.gif"/><Relationship Id="rId6" Type="http://schemas.openxmlformats.org/officeDocument/2006/relationships/hyperlink" Target="http://cimss.ssec.wisc.edu/severe_conv/training/slides/satellite_data.html"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gif"/><Relationship Id="rId5" Type="http://schemas.openxmlformats.org/officeDocument/2006/relationships/image" Target="../media/image21.gif"/><Relationship Id="rId6" Type="http://schemas.openxmlformats.org/officeDocument/2006/relationships/hyperlink" Target="http://cimss.ssec.wisc.edu/severe_conv/training/slides/satellite_data.html"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cimss.ssec.wisc.edu/severe_conv/training/slides/radar_data.html"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1.gif"/></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7.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3.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0.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3.gif"/></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3.gif"/></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8.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99.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0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2000" y="1295400"/>
            <a:ext cx="7772400" cy="1447800"/>
          </a:xfrm>
        </p:spPr>
        <p:txBody>
          <a:bodyPr/>
          <a:lstStyle/>
          <a:p>
            <a:r>
              <a:rPr lang="en-US" dirty="0" smtClean="0"/>
              <a:t>NOAA/CIMSS ProbSevere Model</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a:t>
            </a:fld>
            <a:endParaRPr lang="en-US"/>
          </a:p>
        </p:txBody>
      </p:sp>
      <p:sp>
        <p:nvSpPr>
          <p:cNvPr id="3" name="Subtitle 2"/>
          <p:cNvSpPr>
            <a:spLocks noGrp="1"/>
          </p:cNvSpPr>
          <p:nvPr>
            <p:ph type="subTitle" idx="1"/>
          </p:nvPr>
        </p:nvSpPr>
        <p:spPr>
          <a:xfrm>
            <a:off x="685800" y="3219272"/>
            <a:ext cx="7772400" cy="1200328"/>
          </a:xfrm>
        </p:spPr>
        <p:txBody>
          <a:bodyPr/>
          <a:lstStyle/>
          <a:p>
            <a:r>
              <a:rPr lang="en-US" dirty="0" smtClean="0"/>
              <a:t> –  </a:t>
            </a:r>
            <a:r>
              <a:rPr lang="en-US" dirty="0" smtClean="0"/>
              <a:t>National Weathe</a:t>
            </a:r>
            <a:r>
              <a:rPr lang="en-US" dirty="0" smtClean="0"/>
              <a:t>r Center –</a:t>
            </a:r>
          </a:p>
          <a:p>
            <a:r>
              <a:rPr lang="en-US" dirty="0" smtClean="0"/>
              <a:t>Norman</a:t>
            </a:r>
            <a:r>
              <a:rPr lang="en-US" dirty="0" smtClean="0"/>
              <a:t>, </a:t>
            </a:r>
            <a:r>
              <a:rPr lang="en-US" dirty="0" smtClean="0"/>
              <a:t>OK</a:t>
            </a:r>
          </a:p>
          <a:p>
            <a:r>
              <a:rPr lang="en-US" dirty="0" smtClean="0"/>
              <a:t>February </a:t>
            </a:r>
            <a:r>
              <a:rPr lang="en-US" dirty="0" smtClean="0"/>
              <a:t>2018</a:t>
            </a:r>
          </a:p>
        </p:txBody>
      </p:sp>
      <p:sp>
        <p:nvSpPr>
          <p:cNvPr id="7" name="Subtitle 2"/>
          <p:cNvSpPr txBox="1">
            <a:spLocks/>
          </p:cNvSpPr>
          <p:nvPr/>
        </p:nvSpPr>
        <p:spPr bwMode="auto">
          <a:xfrm>
            <a:off x="0" y="4953000"/>
            <a:ext cx="7772400" cy="1500187"/>
          </a:xfrm>
          <a:prstGeom prst="rect">
            <a:avLst/>
          </a:prstGeom>
          <a:noFill/>
          <a:ln w="2540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84" tIns="45720" rIns="91440" bIns="45720" numCol="1" anchor="ctr" anchorCtr="0" compatLnSpc="1">
            <a:prstTxWarp prst="textNoShape">
              <a:avLst/>
            </a:prstTxWarp>
            <a:normAutofit fontScale="77500" lnSpcReduction="20000"/>
          </a:bodyPr>
          <a:lstStyle>
            <a:lvl1pPr marL="0" indent="0" algn="ctr" rtl="0" eaLnBrk="1" fontAlgn="base" hangingPunct="1">
              <a:spcBef>
                <a:spcPts val="0"/>
              </a:spcBef>
              <a:spcAft>
                <a:spcPct val="0"/>
              </a:spcAft>
              <a:buClr>
                <a:schemeClr val="accent3">
                  <a:lumMod val="75000"/>
                </a:schemeClr>
              </a:buClr>
              <a:buSzPct val="95000"/>
              <a:buFont typeface="Wingdings" pitchFamily="2" charset="2"/>
              <a:buNone/>
              <a:defRPr sz="2400" kern="1200">
                <a:solidFill>
                  <a:srgbClr val="F2C31A"/>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457200" indent="0" algn="ctr" rtl="0" eaLnBrk="1" fontAlgn="base" hangingPunct="1">
              <a:spcBef>
                <a:spcPct val="20000"/>
              </a:spcBef>
              <a:spcAft>
                <a:spcPct val="0"/>
              </a:spcAft>
              <a:buClr>
                <a:schemeClr val="accent3">
                  <a:lumMod val="75000"/>
                </a:schemeClr>
              </a:buClr>
              <a:buSzPct val="90000"/>
              <a:buFont typeface="Wingdings" pitchFamily="2" charset="2"/>
              <a:buNone/>
              <a:defRPr sz="2600" kern="1200">
                <a:solidFill>
                  <a:srgbClr val="FFF5DE"/>
                </a:solidFill>
                <a:latin typeface="+mn-lt"/>
                <a:ea typeface="MS PGothic" pitchFamily="34" charset="-128"/>
                <a:cs typeface="+mn-cs"/>
              </a:defRPr>
            </a:lvl2pPr>
            <a:lvl3pPr marL="914400" indent="0" algn="ctr" rtl="0" eaLnBrk="1" fontAlgn="base" hangingPunct="1">
              <a:spcBef>
                <a:spcPct val="20000"/>
              </a:spcBef>
              <a:spcAft>
                <a:spcPct val="0"/>
              </a:spcAft>
              <a:buClr>
                <a:schemeClr val="accent3">
                  <a:lumMod val="75000"/>
                </a:schemeClr>
              </a:buClr>
              <a:buFont typeface="Wingdings 2" pitchFamily="18" charset="2"/>
              <a:buNone/>
              <a:defRPr sz="2400" kern="1200">
                <a:solidFill>
                  <a:srgbClr val="FFF5DE"/>
                </a:solidFill>
                <a:latin typeface="+mn-lt"/>
                <a:ea typeface="MS PGothic" pitchFamily="34" charset="-128"/>
                <a:cs typeface="+mn-cs"/>
              </a:defRPr>
            </a:lvl3pPr>
            <a:lvl4pPr marL="1371600" indent="0" algn="ctr" rtl="0" eaLnBrk="1" fontAlgn="base" hangingPunct="1">
              <a:spcBef>
                <a:spcPct val="20000"/>
              </a:spcBef>
              <a:spcAft>
                <a:spcPct val="0"/>
              </a:spcAft>
              <a:buClr>
                <a:schemeClr val="accent3">
                  <a:lumMod val="75000"/>
                </a:schemeClr>
              </a:buClr>
              <a:buSzPct val="80000"/>
              <a:buFont typeface="Arial" pitchFamily="34" charset="0"/>
              <a:buNone/>
              <a:defRPr sz="2200" kern="1200">
                <a:solidFill>
                  <a:srgbClr val="FFF5DE"/>
                </a:solidFill>
                <a:latin typeface="+mn-lt"/>
                <a:ea typeface="MS PGothic" pitchFamily="34" charset="-128"/>
                <a:cs typeface="+mn-cs"/>
              </a:defRPr>
            </a:lvl4pPr>
            <a:lvl5pPr marL="1828800" indent="0" algn="ctr" rtl="0" eaLnBrk="1" fontAlgn="base" hangingPunct="1">
              <a:spcBef>
                <a:spcPct val="20000"/>
              </a:spcBef>
              <a:spcAft>
                <a:spcPct val="0"/>
              </a:spcAft>
              <a:buClr>
                <a:schemeClr val="accent3">
                  <a:lumMod val="75000"/>
                </a:schemeClr>
              </a:buClr>
              <a:buSzPct val="80000"/>
              <a:buFont typeface="Wingdings 2" pitchFamily="18" charset="2"/>
              <a:buNone/>
              <a:defRPr sz="2000" kern="1200">
                <a:solidFill>
                  <a:srgbClr val="FFF5DE"/>
                </a:solidFill>
                <a:latin typeface="+mn-lt"/>
                <a:ea typeface="MS PGothic" pitchFamily="34" charset="-128"/>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lstStyle>
          <a:p>
            <a:pPr algn="l"/>
            <a:r>
              <a:rPr lang="en-US" sz="2900" b="1" dirty="0" smtClean="0">
                <a:solidFill>
                  <a:srgbClr val="FFFFFF"/>
                </a:solidFill>
              </a:rPr>
              <a:t>John Cintineo (UW-CIMSS)</a:t>
            </a:r>
            <a:endParaRPr lang="en-US" sz="2900" dirty="0" smtClean="0">
              <a:solidFill>
                <a:srgbClr val="FFFFFF"/>
              </a:solidFill>
              <a:latin typeface="+mj-lt"/>
            </a:endParaRPr>
          </a:p>
          <a:p>
            <a:pPr algn="l"/>
            <a:r>
              <a:rPr lang="en-US" sz="2900" b="1" dirty="0" smtClean="0">
                <a:solidFill>
                  <a:srgbClr val="FFFFFF"/>
                </a:solidFill>
                <a:latin typeface="+mj-lt"/>
              </a:rPr>
              <a:t>Michael </a:t>
            </a:r>
            <a:r>
              <a:rPr lang="en-US" sz="2900" b="1" dirty="0" err="1" smtClean="0">
                <a:solidFill>
                  <a:srgbClr val="FFFFFF"/>
                </a:solidFill>
                <a:latin typeface="+mj-lt"/>
              </a:rPr>
              <a:t>Pavolonis</a:t>
            </a:r>
            <a:r>
              <a:rPr lang="en-US" sz="2900" b="1" dirty="0" smtClean="0">
                <a:solidFill>
                  <a:srgbClr val="FFFFFF"/>
                </a:solidFill>
                <a:latin typeface="+mj-lt"/>
              </a:rPr>
              <a:t> (NOAA/NESDIS)</a:t>
            </a:r>
          </a:p>
          <a:p>
            <a:pPr algn="l"/>
            <a:r>
              <a:rPr lang="en-US" sz="2900" b="1" dirty="0" smtClean="0">
                <a:solidFill>
                  <a:srgbClr val="FFFFFF"/>
                </a:solidFill>
                <a:latin typeface="+mj-lt"/>
              </a:rPr>
              <a:t>Justin Sieglaff (UW-CIMSS)</a:t>
            </a:r>
          </a:p>
          <a:p>
            <a:pPr algn="l"/>
            <a:r>
              <a:rPr lang="en-US" sz="2900" b="1" dirty="0" smtClean="0">
                <a:solidFill>
                  <a:srgbClr val="FFFFFF"/>
                </a:solidFill>
              </a:rPr>
              <a:t>Dan Lindsey (NOAA/NESDIS)</a:t>
            </a:r>
            <a:endParaRPr lang="en-US" sz="2900" b="1" dirty="0" smtClean="0">
              <a:solidFill>
                <a:srgbClr val="FFFFFF"/>
              </a:solidFill>
              <a:latin typeface="+mj-lt"/>
            </a:endParaRPr>
          </a:p>
          <a:p>
            <a:pPr algn="l"/>
            <a:r>
              <a:rPr lang="en-US" sz="2900" b="1" dirty="0" smtClean="0">
                <a:solidFill>
                  <a:srgbClr val="FFFFFF"/>
                </a:solidFill>
                <a:latin typeface="+mj-lt"/>
              </a:rPr>
              <a:t>Jason Brunner (UW-CIMSS)</a:t>
            </a:r>
          </a:p>
        </p:txBody>
      </p:sp>
    </p:spTree>
    <p:extLst>
      <p:ext uri="{BB962C8B-B14F-4D97-AF65-F5344CB8AC3E}">
        <p14:creationId xmlns:p14="http://schemas.microsoft.com/office/powerpoint/2010/main" val="15361567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Naïve Bayesian classifier</a:t>
            </a:r>
            <a:endParaRPr lang="en-US" sz="36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grpSp>
        <p:nvGrpSpPr>
          <p:cNvPr id="15" name="Group 14"/>
          <p:cNvGrpSpPr/>
          <p:nvPr/>
        </p:nvGrpSpPr>
        <p:grpSpPr>
          <a:xfrm>
            <a:off x="-381000" y="4038600"/>
            <a:ext cx="9806319" cy="914400"/>
            <a:chOff x="-1905000" y="4114800"/>
            <a:chExt cx="9806319" cy="914400"/>
          </a:xfrm>
        </p:grpSpPr>
        <p:sp>
          <p:nvSpPr>
            <p:cNvPr id="7" name="Rectangle 6"/>
            <p:cNvSpPr/>
            <p:nvPr/>
          </p:nvSpPr>
          <p:spPr>
            <a:xfrm>
              <a:off x="304800" y="4114800"/>
              <a:ext cx="5410200" cy="914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2559606657"/>
                </p:ext>
              </p:extLst>
            </p:nvPr>
          </p:nvGraphicFramePr>
          <p:xfrm>
            <a:off x="-1905000" y="4114800"/>
            <a:ext cx="9806319" cy="861081"/>
          </p:xfrm>
          <a:graphic>
            <a:graphicData uri="http://schemas.openxmlformats.org/presentationml/2006/ole">
              <mc:AlternateContent xmlns:mc="http://schemas.openxmlformats.org/markup-compatibility/2006">
                <mc:Choice xmlns:v="urn:schemas-microsoft-com:vml" Requires="v">
                  <p:oleObj spid="_x0000_s2112" name="Document" r:id="rId4" imgW="5486400" imgH="393700" progId="Word.Document.12">
                    <p:embed/>
                  </p:oleObj>
                </mc:Choice>
                <mc:Fallback>
                  <p:oleObj name="Document" r:id="rId4" imgW="5486400" imgH="393700" progId="Word.Document.12">
                    <p:embed/>
                    <p:pic>
                      <p:nvPicPr>
                        <p:cNvPr id="0" name=""/>
                        <p:cNvPicPr/>
                        <p:nvPr/>
                      </p:nvPicPr>
                      <p:blipFill>
                        <a:blip r:embed="rId5"/>
                        <a:stretch>
                          <a:fillRect/>
                        </a:stretch>
                      </p:blipFill>
                      <p:spPr>
                        <a:xfrm>
                          <a:off x="-1905000" y="4114800"/>
                          <a:ext cx="9806319" cy="861081"/>
                        </a:xfrm>
                        <a:prstGeom prst="rect">
                          <a:avLst/>
                        </a:prstGeom>
                      </p:spPr>
                    </p:pic>
                  </p:oleObj>
                </mc:Fallback>
              </mc:AlternateContent>
            </a:graphicData>
          </a:graphic>
        </p:graphicFrame>
      </p:grpSp>
      <p:grpSp>
        <p:nvGrpSpPr>
          <p:cNvPr id="14" name="Group 13"/>
          <p:cNvGrpSpPr/>
          <p:nvPr/>
        </p:nvGrpSpPr>
        <p:grpSpPr>
          <a:xfrm>
            <a:off x="-587375" y="1143000"/>
            <a:ext cx="9807575" cy="914400"/>
            <a:chOff x="-1130300" y="1143000"/>
            <a:chExt cx="9807575" cy="914400"/>
          </a:xfrm>
        </p:grpSpPr>
        <p:sp>
          <p:nvSpPr>
            <p:cNvPr id="34" name="Rectangle 33"/>
            <p:cNvSpPr/>
            <p:nvPr/>
          </p:nvSpPr>
          <p:spPr>
            <a:xfrm>
              <a:off x="1371600" y="1143000"/>
              <a:ext cx="5181600" cy="914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2860658052"/>
                </p:ext>
              </p:extLst>
            </p:nvPr>
          </p:nvGraphicFramePr>
          <p:xfrm>
            <a:off x="-1130300" y="1230313"/>
            <a:ext cx="9807575" cy="687387"/>
          </p:xfrm>
          <a:graphic>
            <a:graphicData uri="http://schemas.openxmlformats.org/presentationml/2006/ole">
              <mc:AlternateContent xmlns:mc="http://schemas.openxmlformats.org/markup-compatibility/2006">
                <mc:Choice xmlns:v="urn:schemas-microsoft-com:vml" Requires="v">
                  <p:oleObj spid="_x0000_s2113" name="Document" r:id="rId6" imgW="5486400" imgH="381000" progId="Word.Document.12">
                    <p:embed/>
                  </p:oleObj>
                </mc:Choice>
                <mc:Fallback>
                  <p:oleObj name="Document" r:id="rId6" imgW="5486400" imgH="381000" progId="Word.Document.12">
                    <p:embed/>
                    <p:pic>
                      <p:nvPicPr>
                        <p:cNvPr id="0" name=""/>
                        <p:cNvPicPr/>
                        <p:nvPr/>
                      </p:nvPicPr>
                      <p:blipFill>
                        <a:blip r:embed="rId7"/>
                        <a:stretch>
                          <a:fillRect/>
                        </a:stretch>
                      </p:blipFill>
                      <p:spPr>
                        <a:xfrm>
                          <a:off x="-1130300" y="1230313"/>
                          <a:ext cx="9807575" cy="687387"/>
                        </a:xfrm>
                        <a:prstGeom prst="rect">
                          <a:avLst/>
                        </a:prstGeom>
                      </p:spPr>
                    </p:pic>
                  </p:oleObj>
                </mc:Fallback>
              </mc:AlternateContent>
            </a:graphicData>
          </a:graphic>
        </p:graphicFrame>
      </p:grpSp>
      <p:sp>
        <p:nvSpPr>
          <p:cNvPr id="16" name="Down Arrow 15"/>
          <p:cNvSpPr/>
          <p:nvPr/>
        </p:nvSpPr>
        <p:spPr>
          <a:xfrm>
            <a:off x="4038600" y="2667000"/>
            <a:ext cx="1066800" cy="121920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581400" y="2286000"/>
            <a:ext cx="2032227" cy="369332"/>
          </a:xfrm>
          <a:prstGeom prst="rect">
            <a:avLst/>
          </a:prstGeom>
          <a:noFill/>
        </p:spPr>
        <p:txBody>
          <a:bodyPr wrap="none" rtlCol="0">
            <a:spAutoFit/>
          </a:bodyPr>
          <a:lstStyle/>
          <a:p>
            <a:r>
              <a:rPr lang="en-US" dirty="0" smtClean="0"/>
              <a:t>Naïve assumption </a:t>
            </a:r>
            <a:endParaRPr lang="en-US" dirty="0"/>
          </a:p>
        </p:txBody>
      </p:sp>
      <p:sp>
        <p:nvSpPr>
          <p:cNvPr id="35" name="TextBox 34"/>
          <p:cNvSpPr txBox="1"/>
          <p:nvPr/>
        </p:nvSpPr>
        <p:spPr>
          <a:xfrm>
            <a:off x="2438400" y="5181600"/>
            <a:ext cx="4174658" cy="1200329"/>
          </a:xfrm>
          <a:prstGeom prst="rect">
            <a:avLst/>
          </a:prstGeom>
          <a:noFill/>
        </p:spPr>
        <p:txBody>
          <a:bodyPr wrap="none" rtlCol="0">
            <a:spAutoFit/>
          </a:bodyPr>
          <a:lstStyle/>
          <a:p>
            <a:r>
              <a:rPr lang="en-US" i="1" dirty="0" err="1" smtClean="0"/>
              <a:t>C</a:t>
            </a:r>
            <a:r>
              <a:rPr lang="en-US" i="1" baseline="-25000" dirty="0" err="1" smtClean="0"/>
              <a:t>severe</a:t>
            </a:r>
            <a:r>
              <a:rPr lang="en-US" dirty="0" smtClean="0"/>
              <a:t>:</a:t>
            </a:r>
            <a:r>
              <a:rPr lang="en-US" i="1" dirty="0" smtClean="0"/>
              <a:t> </a:t>
            </a:r>
            <a:r>
              <a:rPr lang="en-US" dirty="0" smtClean="0"/>
              <a:t>Belonging to the “severe class”</a:t>
            </a:r>
            <a:endParaRPr lang="en-US" b="1" i="1" dirty="0" smtClean="0"/>
          </a:p>
          <a:p>
            <a:r>
              <a:rPr lang="en-US" b="1" dirty="0" smtClean="0"/>
              <a:t>F</a:t>
            </a:r>
            <a:r>
              <a:rPr lang="en-US" dirty="0" smtClean="0"/>
              <a:t>: set of predictor values</a:t>
            </a:r>
          </a:p>
          <a:p>
            <a:r>
              <a:rPr lang="en-US" i="1" dirty="0" err="1" smtClean="0"/>
              <a:t>i</a:t>
            </a:r>
            <a:r>
              <a:rPr lang="en-US" dirty="0" smtClean="0"/>
              <a:t>: index for an individual predictor</a:t>
            </a:r>
          </a:p>
          <a:p>
            <a:r>
              <a:rPr lang="en-US" i="1" dirty="0" smtClean="0"/>
              <a:t>N</a:t>
            </a:r>
            <a:r>
              <a:rPr lang="en-US" dirty="0" smtClean="0"/>
              <a:t>: number of total predictors</a:t>
            </a:r>
            <a:endParaRPr lang="en-US" i="1" dirty="0"/>
          </a:p>
        </p:txBody>
      </p:sp>
    </p:spTree>
    <p:extLst>
      <p:ext uri="{BB962C8B-B14F-4D97-AF65-F5344CB8AC3E}">
        <p14:creationId xmlns:p14="http://schemas.microsoft.com/office/powerpoint/2010/main" val="358453289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October 23, 2017</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100</a:t>
            </a:fld>
            <a:endParaRPr lang="en-US"/>
          </a:p>
        </p:txBody>
      </p:sp>
      <p:pic>
        <p:nvPicPr>
          <p:cNvPr id="2" name="Picture 1" descr="PT_timeseries_ID104119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9144000" cy="4821796"/>
          </a:xfrm>
          <a:prstGeom prst="rect">
            <a:avLst/>
          </a:prstGeom>
        </p:spPr>
      </p:pic>
    </p:spTree>
    <p:extLst>
      <p:ext uri="{BB962C8B-B14F-4D97-AF65-F5344CB8AC3E}">
        <p14:creationId xmlns:p14="http://schemas.microsoft.com/office/powerpoint/2010/main" val="128088351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July 20, 2017</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101</a:t>
            </a:fld>
            <a:endParaRPr lang="en-US"/>
          </a:p>
        </p:txBody>
      </p:sp>
      <p:pic>
        <p:nvPicPr>
          <p:cNvPr id="3" name="Picture 2"/>
          <p:cNvPicPr>
            <a:picLocks noChangeAspect="1"/>
          </p:cNvPicPr>
          <p:nvPr/>
        </p:nvPicPr>
        <p:blipFill>
          <a:blip r:embed="rId3"/>
          <a:stretch>
            <a:fillRect/>
          </a:stretch>
        </p:blipFill>
        <p:spPr>
          <a:xfrm>
            <a:off x="645297" y="1066800"/>
            <a:ext cx="7812903" cy="5320443"/>
          </a:xfrm>
          <a:prstGeom prst="rect">
            <a:avLst/>
          </a:prstGeom>
        </p:spPr>
      </p:pic>
      <p:sp>
        <p:nvSpPr>
          <p:cNvPr id="7" name="Rectangle 6"/>
          <p:cNvSpPr/>
          <p:nvPr/>
        </p:nvSpPr>
        <p:spPr>
          <a:xfrm>
            <a:off x="6705600" y="2209800"/>
            <a:ext cx="948440" cy="847725"/>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31156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July 20, 2017</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102</a:t>
            </a:fld>
            <a:endParaRPr lang="en-US"/>
          </a:p>
        </p:txBody>
      </p:sp>
      <p:pic>
        <p:nvPicPr>
          <p:cNvPr id="2" name="Picture 1" descr="ProbTor_2017072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0"/>
            <a:ext cx="8723958" cy="6858000"/>
          </a:xfrm>
          <a:prstGeom prst="rect">
            <a:avLst/>
          </a:prstGeom>
        </p:spPr>
      </p:pic>
    </p:spTree>
    <p:extLst>
      <p:ext uri="{BB962C8B-B14F-4D97-AF65-F5344CB8AC3E}">
        <p14:creationId xmlns:p14="http://schemas.microsoft.com/office/powerpoint/2010/main" val="309693374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July 20, 2017</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103</a:t>
            </a:fld>
            <a:endParaRPr lang="en-US"/>
          </a:p>
        </p:txBody>
      </p:sp>
      <p:pic>
        <p:nvPicPr>
          <p:cNvPr id="5" name="Picture 4" descr="PT_timeseries_ID4486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8867"/>
            <a:ext cx="9144000" cy="4821796"/>
          </a:xfrm>
          <a:prstGeom prst="rect">
            <a:avLst/>
          </a:prstGeom>
        </p:spPr>
      </p:pic>
    </p:spTree>
    <p:extLst>
      <p:ext uri="{BB962C8B-B14F-4D97-AF65-F5344CB8AC3E}">
        <p14:creationId xmlns:p14="http://schemas.microsoft.com/office/powerpoint/2010/main" val="309693374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104</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ln w="18415" cmpd="sng">
                  <a:noFill/>
                  <a:prstDash val="solid"/>
                </a:ln>
                <a:solidFill>
                  <a:srgbClr val="FEB80A"/>
                </a:solidFill>
              </a:rPr>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403489231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105</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smtClean="0">
                <a:latin typeface="+mn-lt"/>
              </a:rPr>
              <a:t>ProbSevere</a:t>
            </a:r>
            <a:r>
              <a:rPr lang="en-US" sz="3200" b="1" u="sng" dirty="0" smtClean="0">
                <a:latin typeface="+mn-lt"/>
              </a:rPr>
              <a:t> Model Performance</a:t>
            </a:r>
            <a:endParaRPr lang="en-US" sz="3200" b="1" u="sng" dirty="0">
              <a:latin typeface="+mn-lt"/>
            </a:endParaRPr>
          </a:p>
        </p:txBody>
      </p:sp>
      <p:sp>
        <p:nvSpPr>
          <p:cNvPr id="7" name="TextBox 6"/>
          <p:cNvSpPr txBox="1"/>
          <p:nvPr/>
        </p:nvSpPr>
        <p:spPr>
          <a:xfrm>
            <a:off x="360279" y="4124111"/>
            <a:ext cx="3581400" cy="369332"/>
          </a:xfrm>
          <a:prstGeom prst="rect">
            <a:avLst/>
          </a:prstGeom>
          <a:noFill/>
        </p:spPr>
        <p:txBody>
          <a:bodyPr wrap="square" rtlCol="0">
            <a:spAutoFit/>
          </a:bodyPr>
          <a:lstStyle/>
          <a:p>
            <a:pPr algn="ctr"/>
            <a:r>
              <a:rPr lang="en-US" dirty="0" smtClean="0"/>
              <a:t>POD/FAR/CSI</a:t>
            </a:r>
            <a:endParaRPr lang="en-US" dirty="0"/>
          </a:p>
        </p:txBody>
      </p:sp>
      <p:sp>
        <p:nvSpPr>
          <p:cNvPr id="8" name="TextBox 7"/>
          <p:cNvSpPr txBox="1"/>
          <p:nvPr/>
        </p:nvSpPr>
        <p:spPr>
          <a:xfrm>
            <a:off x="5029200" y="4118661"/>
            <a:ext cx="3657600" cy="369332"/>
          </a:xfrm>
          <a:prstGeom prst="rect">
            <a:avLst/>
          </a:prstGeom>
          <a:noFill/>
        </p:spPr>
        <p:txBody>
          <a:bodyPr wrap="square" rtlCol="0">
            <a:spAutoFit/>
          </a:bodyPr>
          <a:lstStyle/>
          <a:p>
            <a:pPr algn="ctr"/>
            <a:r>
              <a:rPr lang="en-US" dirty="0" smtClean="0"/>
              <a:t>Reliability</a:t>
            </a:r>
            <a:endParaRPr lang="en-US" dirty="0"/>
          </a:p>
        </p:txBody>
      </p:sp>
      <p:sp>
        <p:nvSpPr>
          <p:cNvPr id="10" name="TextBox 9"/>
          <p:cNvSpPr txBox="1"/>
          <p:nvPr/>
        </p:nvSpPr>
        <p:spPr>
          <a:xfrm>
            <a:off x="13911" y="4491223"/>
            <a:ext cx="9130089" cy="2246769"/>
          </a:xfrm>
          <a:prstGeom prst="rect">
            <a:avLst/>
          </a:prstGeom>
          <a:noFill/>
        </p:spPr>
        <p:txBody>
          <a:bodyPr wrap="square" rtlCol="0">
            <a:spAutoFit/>
          </a:bodyPr>
          <a:lstStyle/>
          <a:p>
            <a:pPr marL="285750" indent="-285750">
              <a:buFont typeface="Arial"/>
              <a:buChar char="•"/>
            </a:pPr>
            <a:r>
              <a:rPr lang="en-US" sz="2000" dirty="0" smtClean="0"/>
              <a:t>Skill plots show </a:t>
            </a:r>
            <a:r>
              <a:rPr lang="en-US" sz="2000" dirty="0" err="1" smtClean="0"/>
              <a:t>ProbSevere</a:t>
            </a:r>
            <a:r>
              <a:rPr lang="en-US" sz="2000" dirty="0" smtClean="0"/>
              <a:t> is less skillful than experienced </a:t>
            </a:r>
            <a:r>
              <a:rPr lang="en-US" sz="2000" dirty="0"/>
              <a:t>forecasters (as expected) , </a:t>
            </a:r>
            <a:r>
              <a:rPr lang="en-US" sz="2000" dirty="0" smtClean="0"/>
              <a:t>but is comparable and offers increased lead-time</a:t>
            </a:r>
            <a:endParaRPr lang="en-US" sz="2000" dirty="0"/>
          </a:p>
          <a:p>
            <a:pPr marL="285750" indent="-285750">
              <a:buFont typeface="Arial"/>
              <a:buChar char="•"/>
            </a:pPr>
            <a:endParaRPr lang="en-US" sz="2000" dirty="0" smtClean="0"/>
          </a:p>
          <a:p>
            <a:pPr marL="285750" indent="-285750">
              <a:buFont typeface="Arial"/>
              <a:buChar char="•"/>
            </a:pPr>
            <a:r>
              <a:rPr lang="en-US" sz="2000" dirty="0" smtClean="0"/>
              <a:t>Reliability diagram shows slight over forecast bias for most probability thresholds, but “all hazards” </a:t>
            </a:r>
            <a:r>
              <a:rPr lang="en-US" sz="2000" dirty="0" err="1" smtClean="0"/>
              <a:t>ProbSevere</a:t>
            </a:r>
            <a:r>
              <a:rPr lang="en-US" sz="2000" dirty="0" smtClean="0"/>
              <a:t> is well calibrated overall</a:t>
            </a:r>
          </a:p>
          <a:p>
            <a:pPr marL="285750" indent="-285750">
              <a:buFont typeface="Arial"/>
              <a:buChar char="•"/>
            </a:pPr>
            <a:endParaRPr lang="en-US" sz="2000" dirty="0" smtClean="0"/>
          </a:p>
          <a:p>
            <a:endParaRPr lang="en-US" sz="2000" dirty="0" smtClean="0"/>
          </a:p>
        </p:txBody>
      </p:sp>
      <p:pic>
        <p:nvPicPr>
          <p:cNvPr id="2" name="Picture 1" descr="ProbSevere80-nws_skil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1" y="680320"/>
            <a:ext cx="4734706" cy="3447430"/>
          </a:xfrm>
          <a:prstGeom prst="rect">
            <a:avLst/>
          </a:prstGeom>
        </p:spPr>
      </p:pic>
      <p:pic>
        <p:nvPicPr>
          <p:cNvPr id="6" name="Picture 5" descr="severe_reliabilit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17" y="680320"/>
            <a:ext cx="4402401" cy="3438341"/>
          </a:xfrm>
          <a:prstGeom prst="rect">
            <a:avLst/>
          </a:prstGeom>
        </p:spPr>
      </p:pic>
    </p:spTree>
    <p:custDataLst>
      <p:tags r:id="rId1"/>
    </p:custDataLst>
    <p:extLst>
      <p:ext uri="{BB962C8B-B14F-4D97-AF65-F5344CB8AC3E}">
        <p14:creationId xmlns:p14="http://schemas.microsoft.com/office/powerpoint/2010/main" val="118497081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106</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smtClean="0">
                <a:latin typeface="+mn-lt"/>
              </a:rPr>
              <a:t>ProbSevere</a:t>
            </a:r>
            <a:r>
              <a:rPr lang="en-US" sz="3200" b="1" u="sng" dirty="0" smtClean="0">
                <a:latin typeface="+mn-lt"/>
              </a:rPr>
              <a:t> – Wind Improvement</a:t>
            </a:r>
            <a:endParaRPr lang="en-US" sz="3200" b="1" u="sng" dirty="0">
              <a:latin typeface="+mn-lt"/>
            </a:endParaRPr>
          </a:p>
        </p:txBody>
      </p:sp>
      <p:sp>
        <p:nvSpPr>
          <p:cNvPr id="7" name="TextBox 6"/>
          <p:cNvSpPr txBox="1"/>
          <p:nvPr/>
        </p:nvSpPr>
        <p:spPr>
          <a:xfrm>
            <a:off x="-167090" y="4186831"/>
            <a:ext cx="4728647" cy="369332"/>
          </a:xfrm>
          <a:prstGeom prst="rect">
            <a:avLst/>
          </a:prstGeom>
          <a:noFill/>
        </p:spPr>
        <p:txBody>
          <a:bodyPr wrap="square" rtlCol="0">
            <a:spAutoFit/>
          </a:bodyPr>
          <a:lstStyle/>
          <a:p>
            <a:pPr algn="ctr"/>
            <a:r>
              <a:rPr lang="en-US" b="1" dirty="0" smtClean="0">
                <a:solidFill>
                  <a:srgbClr val="FFFF00"/>
                </a:solidFill>
              </a:rPr>
              <a:t>Wind LSR’s Only</a:t>
            </a:r>
            <a:r>
              <a:rPr lang="en-US" dirty="0" smtClean="0">
                <a:solidFill>
                  <a:srgbClr val="FFFF00"/>
                </a:solidFill>
              </a:rPr>
              <a:t> </a:t>
            </a:r>
            <a:r>
              <a:rPr lang="en-US" dirty="0" smtClean="0"/>
              <a:t>Legacy </a:t>
            </a:r>
            <a:r>
              <a:rPr lang="en-US" dirty="0" err="1" smtClean="0"/>
              <a:t>ProbSevere</a:t>
            </a:r>
            <a:endParaRPr lang="en-US" dirty="0"/>
          </a:p>
        </p:txBody>
      </p:sp>
      <p:sp>
        <p:nvSpPr>
          <p:cNvPr id="8" name="TextBox 7"/>
          <p:cNvSpPr txBox="1"/>
          <p:nvPr/>
        </p:nvSpPr>
        <p:spPr>
          <a:xfrm>
            <a:off x="4561557" y="4181381"/>
            <a:ext cx="4582442" cy="646331"/>
          </a:xfrm>
          <a:prstGeom prst="rect">
            <a:avLst/>
          </a:prstGeom>
          <a:noFill/>
        </p:spPr>
        <p:txBody>
          <a:bodyPr wrap="square" rtlCol="0">
            <a:spAutoFit/>
          </a:bodyPr>
          <a:lstStyle/>
          <a:p>
            <a:pPr algn="ctr"/>
            <a:r>
              <a:rPr lang="en-US" b="1" dirty="0" smtClean="0">
                <a:solidFill>
                  <a:srgbClr val="FFFF00"/>
                </a:solidFill>
              </a:rPr>
              <a:t>Wind LSR’s Only</a:t>
            </a:r>
            <a:r>
              <a:rPr lang="en-US" dirty="0" smtClean="0">
                <a:solidFill>
                  <a:srgbClr val="FFFF00"/>
                </a:solidFill>
              </a:rPr>
              <a:t> </a:t>
            </a:r>
            <a:r>
              <a:rPr lang="en-US" dirty="0" err="1" smtClean="0"/>
              <a:t>ProbWind</a:t>
            </a:r>
            <a:r>
              <a:rPr lang="en-US" dirty="0" smtClean="0"/>
              <a:t> from “all hazards” </a:t>
            </a:r>
            <a:r>
              <a:rPr lang="en-US" dirty="0" err="1" smtClean="0"/>
              <a:t>ProbSevere</a:t>
            </a:r>
            <a:endParaRPr lang="en-US" dirty="0" smtClean="0"/>
          </a:p>
        </p:txBody>
      </p:sp>
      <p:sp>
        <p:nvSpPr>
          <p:cNvPr id="10" name="TextBox 9"/>
          <p:cNvSpPr txBox="1"/>
          <p:nvPr/>
        </p:nvSpPr>
        <p:spPr>
          <a:xfrm>
            <a:off x="0" y="4827712"/>
            <a:ext cx="9130089" cy="1323439"/>
          </a:xfrm>
          <a:prstGeom prst="rect">
            <a:avLst/>
          </a:prstGeom>
          <a:noFill/>
        </p:spPr>
        <p:txBody>
          <a:bodyPr wrap="square" rtlCol="0">
            <a:spAutoFit/>
          </a:bodyPr>
          <a:lstStyle/>
          <a:p>
            <a:pPr marL="285750" indent="-285750">
              <a:buFont typeface="Arial"/>
              <a:buChar char="•"/>
            </a:pPr>
            <a:r>
              <a:rPr lang="en-US" sz="2000" dirty="0" smtClean="0"/>
              <a:t>Skill plots show that the </a:t>
            </a:r>
            <a:r>
              <a:rPr lang="en-US" sz="2000" dirty="0" err="1" smtClean="0"/>
              <a:t>ProbWind</a:t>
            </a:r>
            <a:r>
              <a:rPr lang="en-US" sz="2000" dirty="0" smtClean="0"/>
              <a:t> component of “all hazards” </a:t>
            </a:r>
            <a:r>
              <a:rPr lang="en-US" sz="2000" dirty="0" err="1" smtClean="0"/>
              <a:t>ProbSevere</a:t>
            </a:r>
            <a:r>
              <a:rPr lang="en-US" sz="2000" dirty="0" smtClean="0"/>
              <a:t> significantly improves upon the severe probability from the legacy version of </a:t>
            </a:r>
            <a:r>
              <a:rPr lang="en-US" sz="2000" dirty="0" err="1" smtClean="0"/>
              <a:t>ProbSevere</a:t>
            </a:r>
            <a:r>
              <a:rPr lang="en-US" sz="2000" dirty="0" smtClean="0"/>
              <a:t>.</a:t>
            </a:r>
          </a:p>
          <a:p>
            <a:endParaRPr lang="en-US" sz="2000" dirty="0" smtClean="0"/>
          </a:p>
        </p:txBody>
      </p:sp>
      <p:pic>
        <p:nvPicPr>
          <p:cNvPr id="2" name="Picture 1" descr="controlWind_eachrep_skil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0494"/>
            <a:ext cx="4360266" cy="3540887"/>
          </a:xfrm>
          <a:prstGeom prst="rect">
            <a:avLst/>
          </a:prstGeom>
        </p:spPr>
      </p:pic>
      <p:pic>
        <p:nvPicPr>
          <p:cNvPr id="5" name="Picture 4" descr="wind_eachrep_skil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266" y="640494"/>
            <a:ext cx="4360266" cy="3540887"/>
          </a:xfrm>
          <a:prstGeom prst="rect">
            <a:avLst/>
          </a:prstGeom>
        </p:spPr>
      </p:pic>
    </p:spTree>
    <p:custDataLst>
      <p:tags r:id="rId1"/>
    </p:custDataLst>
    <p:extLst>
      <p:ext uri="{BB962C8B-B14F-4D97-AF65-F5344CB8AC3E}">
        <p14:creationId xmlns:p14="http://schemas.microsoft.com/office/powerpoint/2010/main" val="31446635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107</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smtClean="0">
                <a:latin typeface="+mn-lt"/>
              </a:rPr>
              <a:t>ProbSevere</a:t>
            </a:r>
            <a:r>
              <a:rPr lang="en-US" sz="3200" b="1" u="sng" dirty="0" smtClean="0">
                <a:latin typeface="+mn-lt"/>
              </a:rPr>
              <a:t> – Wind Improvement</a:t>
            </a:r>
            <a:endParaRPr lang="en-US" sz="3200" b="1" u="sng" dirty="0">
              <a:latin typeface="+mn-lt"/>
            </a:endParaRPr>
          </a:p>
        </p:txBody>
      </p:sp>
      <p:sp>
        <p:nvSpPr>
          <p:cNvPr id="7" name="TextBox 6"/>
          <p:cNvSpPr txBox="1"/>
          <p:nvPr/>
        </p:nvSpPr>
        <p:spPr>
          <a:xfrm>
            <a:off x="0" y="5293097"/>
            <a:ext cx="4728647" cy="369332"/>
          </a:xfrm>
          <a:prstGeom prst="rect">
            <a:avLst/>
          </a:prstGeom>
          <a:noFill/>
        </p:spPr>
        <p:txBody>
          <a:bodyPr wrap="square" rtlCol="0">
            <a:spAutoFit/>
          </a:bodyPr>
          <a:lstStyle/>
          <a:p>
            <a:pPr algn="ctr"/>
            <a:r>
              <a:rPr lang="en-US" dirty="0" smtClean="0"/>
              <a:t>Legacy </a:t>
            </a:r>
            <a:r>
              <a:rPr lang="en-US" dirty="0" err="1" smtClean="0"/>
              <a:t>ProbSevere</a:t>
            </a:r>
            <a:r>
              <a:rPr lang="en-US" dirty="0" smtClean="0"/>
              <a:t>: 12%</a:t>
            </a:r>
            <a:endParaRPr lang="en-US" dirty="0"/>
          </a:p>
        </p:txBody>
      </p:sp>
      <p:sp>
        <p:nvSpPr>
          <p:cNvPr id="8" name="TextBox 7"/>
          <p:cNvSpPr txBox="1"/>
          <p:nvPr/>
        </p:nvSpPr>
        <p:spPr>
          <a:xfrm>
            <a:off x="4561557" y="5293097"/>
            <a:ext cx="4582442" cy="369332"/>
          </a:xfrm>
          <a:prstGeom prst="rect">
            <a:avLst/>
          </a:prstGeom>
          <a:noFill/>
        </p:spPr>
        <p:txBody>
          <a:bodyPr wrap="square" rtlCol="0">
            <a:spAutoFit/>
          </a:bodyPr>
          <a:lstStyle/>
          <a:p>
            <a:pPr algn="ctr"/>
            <a:r>
              <a:rPr lang="en-US" dirty="0" err="1" smtClean="0"/>
              <a:t>ProbHail</a:t>
            </a:r>
            <a:r>
              <a:rPr lang="en-US" dirty="0" smtClean="0"/>
              <a:t>: 13%, </a:t>
            </a:r>
            <a:r>
              <a:rPr lang="en-US" b="1" u="sng" dirty="0" err="1" smtClean="0"/>
              <a:t>ProbWind</a:t>
            </a:r>
            <a:r>
              <a:rPr lang="en-US" b="1" u="sng" dirty="0" smtClean="0"/>
              <a:t>: 80%</a:t>
            </a:r>
            <a:r>
              <a:rPr lang="en-US" dirty="0" smtClean="0"/>
              <a:t>, </a:t>
            </a:r>
            <a:r>
              <a:rPr lang="en-US" dirty="0" err="1" smtClean="0"/>
              <a:t>ProbTor</a:t>
            </a:r>
            <a:r>
              <a:rPr lang="en-US" dirty="0" smtClean="0"/>
              <a:t>: 14%</a:t>
            </a:r>
          </a:p>
        </p:txBody>
      </p:sp>
      <p:pic>
        <p:nvPicPr>
          <p:cNvPr id="2" name="Picture 1" descr="20170406-1748_CP.png"/>
          <p:cNvPicPr>
            <a:picLocks noChangeAspect="1"/>
          </p:cNvPicPr>
          <p:nvPr/>
        </p:nvPicPr>
        <p:blipFill rotWithShape="1">
          <a:blip r:embed="rId4">
            <a:extLst>
              <a:ext uri="{28A0092B-C50C-407E-A947-70E740481C1C}">
                <a14:useLocalDpi xmlns:a14="http://schemas.microsoft.com/office/drawing/2010/main" val="0"/>
              </a:ext>
            </a:extLst>
          </a:blip>
          <a:srcRect l="40046" t="26667" r="9897" b="20000"/>
          <a:stretch/>
        </p:blipFill>
        <p:spPr>
          <a:xfrm>
            <a:off x="0" y="1609281"/>
            <a:ext cx="4572000" cy="3657600"/>
          </a:xfrm>
          <a:prstGeom prst="rect">
            <a:avLst/>
          </a:prstGeom>
        </p:spPr>
      </p:pic>
      <p:pic>
        <p:nvPicPr>
          <p:cNvPr id="5" name="Picture 4" descr="20170406-1748_PS.png"/>
          <p:cNvPicPr>
            <a:picLocks noChangeAspect="1"/>
          </p:cNvPicPr>
          <p:nvPr/>
        </p:nvPicPr>
        <p:blipFill rotWithShape="1">
          <a:blip r:embed="rId5">
            <a:extLst>
              <a:ext uri="{28A0092B-C50C-407E-A947-70E740481C1C}">
                <a14:useLocalDpi xmlns:a14="http://schemas.microsoft.com/office/drawing/2010/main" val="0"/>
              </a:ext>
            </a:extLst>
          </a:blip>
          <a:srcRect l="40046" t="26666" r="9897" b="20001"/>
          <a:stretch/>
        </p:blipFill>
        <p:spPr>
          <a:xfrm>
            <a:off x="4572000" y="1609281"/>
            <a:ext cx="4572000" cy="3657600"/>
          </a:xfrm>
          <a:prstGeom prst="rect">
            <a:avLst/>
          </a:prstGeom>
        </p:spPr>
      </p:pic>
      <p:sp>
        <p:nvSpPr>
          <p:cNvPr id="11" name="TextBox 10"/>
          <p:cNvSpPr txBox="1"/>
          <p:nvPr/>
        </p:nvSpPr>
        <p:spPr>
          <a:xfrm>
            <a:off x="902309" y="853984"/>
            <a:ext cx="7339381" cy="553998"/>
          </a:xfrm>
          <a:prstGeom prst="rect">
            <a:avLst/>
          </a:prstGeom>
          <a:noFill/>
        </p:spPr>
        <p:txBody>
          <a:bodyPr wrap="none" rtlCol="0">
            <a:spAutoFit/>
          </a:bodyPr>
          <a:lstStyle/>
          <a:p>
            <a:r>
              <a:rPr lang="en-US" sz="3000" dirty="0" smtClean="0"/>
              <a:t>06 April 2017 – 1748 UTC near Washington DC</a:t>
            </a:r>
          </a:p>
        </p:txBody>
      </p:sp>
    </p:spTree>
    <p:custDataLst>
      <p:tags r:id="rId1"/>
    </p:custDataLst>
    <p:extLst>
      <p:ext uri="{BB962C8B-B14F-4D97-AF65-F5344CB8AC3E}">
        <p14:creationId xmlns:p14="http://schemas.microsoft.com/office/powerpoint/2010/main" val="333839761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108</a:t>
            </a:fld>
            <a:endParaRPr lang="en-US"/>
          </a:p>
        </p:txBody>
      </p:sp>
      <p:sp>
        <p:nvSpPr>
          <p:cNvPr id="3" name="Title 1"/>
          <p:cNvSpPr>
            <a:spLocks noGrp="1"/>
          </p:cNvSpPr>
          <p:nvPr>
            <p:ph type="title"/>
          </p:nvPr>
        </p:nvSpPr>
        <p:spPr>
          <a:xfrm>
            <a:off x="458262" y="0"/>
            <a:ext cx="8228538" cy="680320"/>
          </a:xfrm>
        </p:spPr>
        <p:txBody>
          <a:bodyPr/>
          <a:lstStyle/>
          <a:p>
            <a:r>
              <a:rPr lang="en-US" sz="3600" b="1" u="sng" dirty="0" smtClean="0">
                <a:latin typeface="+mn-lt"/>
              </a:rPr>
              <a:t>ProbTor Model Performance</a:t>
            </a:r>
            <a:endParaRPr lang="en-US" sz="3600" b="1" u="sng" dirty="0">
              <a:latin typeface="+mn-lt"/>
            </a:endParaRPr>
          </a:p>
        </p:txBody>
      </p:sp>
      <p:sp>
        <p:nvSpPr>
          <p:cNvPr id="7" name="TextBox 6"/>
          <p:cNvSpPr txBox="1"/>
          <p:nvPr/>
        </p:nvSpPr>
        <p:spPr>
          <a:xfrm>
            <a:off x="360279" y="4470935"/>
            <a:ext cx="3581400" cy="369332"/>
          </a:xfrm>
          <a:prstGeom prst="rect">
            <a:avLst/>
          </a:prstGeom>
          <a:noFill/>
        </p:spPr>
        <p:txBody>
          <a:bodyPr wrap="square" rtlCol="0">
            <a:spAutoFit/>
          </a:bodyPr>
          <a:lstStyle/>
          <a:p>
            <a:pPr algn="ctr"/>
            <a:r>
              <a:rPr lang="en-US" dirty="0" smtClean="0"/>
              <a:t>POD/FAR/CSI</a:t>
            </a:r>
            <a:endParaRPr lang="en-US" dirty="0"/>
          </a:p>
        </p:txBody>
      </p:sp>
      <p:sp>
        <p:nvSpPr>
          <p:cNvPr id="8" name="TextBox 7"/>
          <p:cNvSpPr txBox="1"/>
          <p:nvPr/>
        </p:nvSpPr>
        <p:spPr>
          <a:xfrm>
            <a:off x="5105400" y="4432061"/>
            <a:ext cx="3657600" cy="369332"/>
          </a:xfrm>
          <a:prstGeom prst="rect">
            <a:avLst/>
          </a:prstGeom>
          <a:noFill/>
        </p:spPr>
        <p:txBody>
          <a:bodyPr wrap="square" rtlCol="0">
            <a:spAutoFit/>
          </a:bodyPr>
          <a:lstStyle/>
          <a:p>
            <a:pPr algn="ctr"/>
            <a:r>
              <a:rPr lang="en-US" dirty="0" smtClean="0"/>
              <a:t>Reliability</a:t>
            </a:r>
            <a:endParaRPr lang="en-US" dirty="0"/>
          </a:p>
        </p:txBody>
      </p:sp>
      <p:sp>
        <p:nvSpPr>
          <p:cNvPr id="10" name="TextBox 9"/>
          <p:cNvSpPr txBox="1"/>
          <p:nvPr/>
        </p:nvSpPr>
        <p:spPr>
          <a:xfrm>
            <a:off x="13911" y="4781719"/>
            <a:ext cx="9130089" cy="1938992"/>
          </a:xfrm>
          <a:prstGeom prst="rect">
            <a:avLst/>
          </a:prstGeom>
          <a:noFill/>
        </p:spPr>
        <p:txBody>
          <a:bodyPr wrap="square" rtlCol="0">
            <a:spAutoFit/>
          </a:bodyPr>
          <a:lstStyle/>
          <a:p>
            <a:pPr marL="285750" indent="-285750">
              <a:buFont typeface="Arial"/>
              <a:buChar char="•"/>
            </a:pPr>
            <a:r>
              <a:rPr lang="en-US" sz="2000" dirty="0" smtClean="0"/>
              <a:t>Verification against LSR’s shows that ProbTor is less skillful than experienced </a:t>
            </a:r>
            <a:r>
              <a:rPr lang="en-US" sz="2000" dirty="0"/>
              <a:t>forecasters (as expected), </a:t>
            </a:r>
            <a:r>
              <a:rPr lang="en-US" sz="2000" dirty="0" smtClean="0"/>
              <a:t>but offers increased lead-time</a:t>
            </a:r>
            <a:endParaRPr lang="en-US" sz="2000" dirty="0"/>
          </a:p>
          <a:p>
            <a:pPr marL="285750" indent="-285750">
              <a:buFont typeface="Arial"/>
              <a:buChar char="•"/>
            </a:pPr>
            <a:r>
              <a:rPr lang="en-US" sz="2000" dirty="0" smtClean="0"/>
              <a:t>Reliability analysis shows </a:t>
            </a:r>
            <a:r>
              <a:rPr lang="en-US" sz="2000" dirty="0" err="1" smtClean="0"/>
              <a:t>ProbTor</a:t>
            </a:r>
            <a:r>
              <a:rPr lang="en-US" sz="2000" dirty="0" smtClean="0"/>
              <a:t> tends to slightly under forecast when probability is ≤ 60% and slightly over forecast when the probability is ≥ 70%</a:t>
            </a:r>
          </a:p>
          <a:p>
            <a:pPr marL="285750" indent="-285750">
              <a:buFont typeface="Arial"/>
              <a:buChar char="•"/>
            </a:pPr>
            <a:r>
              <a:rPr lang="en-US" sz="2000" dirty="0" smtClean="0"/>
              <a:t>Overall, </a:t>
            </a:r>
            <a:r>
              <a:rPr lang="en-US" sz="2000" dirty="0" err="1" smtClean="0"/>
              <a:t>ProbTor</a:t>
            </a:r>
            <a:r>
              <a:rPr lang="en-US" sz="2000" dirty="0" smtClean="0"/>
              <a:t> is well-calibrated</a:t>
            </a:r>
          </a:p>
          <a:p>
            <a:endParaRPr lang="en-US" sz="2000" dirty="0" smtClean="0"/>
          </a:p>
        </p:txBody>
      </p:sp>
      <p:pic>
        <p:nvPicPr>
          <p:cNvPr id="11" name="Picture 10" descr="ProbTornado60-nws_skill_1stLSR-L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3393"/>
            <a:ext cx="4431324" cy="3617870"/>
          </a:xfrm>
          <a:prstGeom prst="rect">
            <a:avLst/>
          </a:prstGeom>
        </p:spPr>
      </p:pic>
      <p:pic>
        <p:nvPicPr>
          <p:cNvPr id="2" name="Picture 1" descr="reliability_probt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899" y="803392"/>
            <a:ext cx="4632268" cy="3617871"/>
          </a:xfrm>
          <a:prstGeom prst="rect">
            <a:avLst/>
          </a:prstGeom>
        </p:spPr>
      </p:pic>
    </p:spTree>
    <p:custDataLst>
      <p:tags r:id="rId1"/>
    </p:custDataLst>
    <p:extLst>
      <p:ext uri="{BB962C8B-B14F-4D97-AF65-F5344CB8AC3E}">
        <p14:creationId xmlns:p14="http://schemas.microsoft.com/office/powerpoint/2010/main" val="137935516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109</a:t>
            </a:fld>
            <a:endParaRPr lang="en-US"/>
          </a:p>
        </p:txBody>
      </p:sp>
      <p:sp>
        <p:nvSpPr>
          <p:cNvPr id="3" name="Title 1"/>
          <p:cNvSpPr>
            <a:spLocks noGrp="1"/>
          </p:cNvSpPr>
          <p:nvPr>
            <p:ph type="title"/>
          </p:nvPr>
        </p:nvSpPr>
        <p:spPr>
          <a:xfrm>
            <a:off x="457200" y="2438400"/>
            <a:ext cx="8228538" cy="680320"/>
          </a:xfrm>
          <a:ln>
            <a:noFill/>
          </a:ln>
        </p:spPr>
        <p:txBody>
          <a:bodyPr/>
          <a:lstStyle/>
          <a:p>
            <a:r>
              <a:rPr lang="en-US" sz="3200" b="1" dirty="0">
                <a:ln w="18415" cmpd="sng">
                  <a:noFill/>
                  <a:prstDash val="solid"/>
                </a:ln>
                <a:latin typeface="+mn-lt"/>
                <a:hlinkClick r:id="rId4"/>
              </a:rPr>
              <a:t>http://cimss.ssec.wisc.edu/severe_conv/training/</a:t>
            </a:r>
            <a:r>
              <a:rPr lang="en-US" sz="3200" b="1" dirty="0" smtClean="0">
                <a:ln w="18415" cmpd="sng">
                  <a:noFill/>
                  <a:prstDash val="solid"/>
                </a:ln>
                <a:latin typeface="+mn-lt"/>
                <a:hlinkClick r:id="rId4"/>
              </a:rPr>
              <a:t>validation.html</a:t>
            </a:r>
            <a:r>
              <a:rPr lang="en-US" sz="3200" b="1" dirty="0" smtClean="0">
                <a:ln w="18415" cmpd="sng">
                  <a:noFill/>
                  <a:prstDash val="solid"/>
                </a:ln>
                <a:latin typeface="+mn-lt"/>
              </a:rPr>
              <a:t> </a:t>
            </a:r>
            <a:endParaRPr lang="en-US" sz="3200" b="1" dirty="0">
              <a:ln w="18415" cmpd="sng">
                <a:noFill/>
                <a:prstDash val="solid"/>
              </a:ln>
              <a:latin typeface="+mn-lt"/>
            </a:endParaRPr>
          </a:p>
        </p:txBody>
      </p:sp>
      <p:sp>
        <p:nvSpPr>
          <p:cNvPr id="6" name="Title 1"/>
          <p:cNvSpPr txBox="1">
            <a:spLocks/>
          </p:cNvSpPr>
          <p:nvPr/>
        </p:nvSpPr>
        <p:spPr>
          <a:xfrm>
            <a:off x="458262" y="310280"/>
            <a:ext cx="8228538" cy="680320"/>
          </a:xfrm>
          <a:prstGeom prst="rect">
            <a:avLst/>
          </a:prstGeom>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sz="3200" b="1" dirty="0" smtClean="0">
                <a:latin typeface="+mn-lt"/>
              </a:rPr>
              <a:t>ProbSevere validation by WFO</a:t>
            </a:r>
            <a:endParaRPr lang="en-US" sz="3200" b="1" dirty="0">
              <a:latin typeface="+mn-lt"/>
            </a:endParaRPr>
          </a:p>
        </p:txBody>
      </p:sp>
    </p:spTree>
    <p:custDataLst>
      <p:tags r:id="rId1"/>
    </p:custDataLst>
    <p:extLst>
      <p:ext uri="{BB962C8B-B14F-4D97-AF65-F5344CB8AC3E}">
        <p14:creationId xmlns:p14="http://schemas.microsoft.com/office/powerpoint/2010/main" val="15066146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11</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ln w="18415" cmpd="sng">
                  <a:noFill/>
                  <a:prstDash val="solid"/>
                </a:ln>
                <a:solidFill>
                  <a:srgbClr val="FEB80A"/>
                </a:solidFill>
              </a:rPr>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165859162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110</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ln w="18415" cmpd="sng">
                  <a:noFill/>
                  <a:prstDash val="solid"/>
                </a:ln>
                <a:solidFill>
                  <a:srgbClr val="FEB80A"/>
                </a:solidFill>
              </a:rPr>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165859162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111</a:t>
            </a:fld>
            <a:endParaRPr lang="en-US"/>
          </a:p>
        </p:txBody>
      </p:sp>
      <p:pic>
        <p:nvPicPr>
          <p:cNvPr id="6" name="Picture 5" descr="positive_headlin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6400800" cy="469900"/>
          </a:xfrm>
          <a:prstGeom prst="rect">
            <a:avLst/>
          </a:prstGeom>
        </p:spPr>
      </p:pic>
      <p:pic>
        <p:nvPicPr>
          <p:cNvPr id="7" name="Picture 6" descr="positive_headline2.tiff"/>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0" y="1066800"/>
            <a:ext cx="4254500" cy="457200"/>
          </a:xfrm>
          <a:prstGeom prst="rect">
            <a:avLst/>
          </a:prstGeom>
        </p:spPr>
      </p:pic>
      <p:pic>
        <p:nvPicPr>
          <p:cNvPr id="8" name="Picture 7" descr="positive_headline3.tiff"/>
          <p:cNvPicPr>
            <a:picLocks noChangeAspect="1"/>
          </p:cNvPicPr>
          <p:nvPr/>
        </p:nvPicPr>
        <p:blipFill rotWithShape="1">
          <a:blip r:embed="rId4">
            <a:extLst>
              <a:ext uri="{28A0092B-C50C-407E-A947-70E740481C1C}">
                <a14:useLocalDpi xmlns:a14="http://schemas.microsoft.com/office/drawing/2010/main" val="0"/>
              </a:ext>
            </a:extLst>
          </a:blip>
          <a:srcRect t="31148" b="-84"/>
          <a:stretch/>
        </p:blipFill>
        <p:spPr>
          <a:xfrm>
            <a:off x="533400" y="533400"/>
            <a:ext cx="3149600" cy="411480"/>
          </a:xfrm>
          <a:prstGeom prst="rect">
            <a:avLst/>
          </a:prstGeom>
        </p:spPr>
      </p:pic>
      <p:pic>
        <p:nvPicPr>
          <p:cNvPr id="9" name="Picture 8" descr="positive_headline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600200"/>
            <a:ext cx="5956300" cy="558800"/>
          </a:xfrm>
          <a:prstGeom prst="rect">
            <a:avLst/>
          </a:prstGeom>
        </p:spPr>
      </p:pic>
      <p:pic>
        <p:nvPicPr>
          <p:cNvPr id="12" name="Picture 11" descr="positive_headline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12080"/>
            <a:ext cx="7391400" cy="812800"/>
          </a:xfrm>
          <a:prstGeom prst="rect">
            <a:avLst/>
          </a:prstGeom>
        </p:spPr>
      </p:pic>
      <p:pic>
        <p:nvPicPr>
          <p:cNvPr id="16" name="Picture 15" descr="positive_headline11.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609600"/>
            <a:ext cx="4165600" cy="635000"/>
          </a:xfrm>
          <a:prstGeom prst="rect">
            <a:avLst/>
          </a:prstGeom>
        </p:spPr>
      </p:pic>
      <p:pic>
        <p:nvPicPr>
          <p:cNvPr id="18" name="Picture 17" descr="positive_headline12.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400" y="4419600"/>
            <a:ext cx="8102600" cy="736600"/>
          </a:xfrm>
          <a:prstGeom prst="rect">
            <a:avLst/>
          </a:prstGeom>
        </p:spPr>
      </p:pic>
      <p:pic>
        <p:nvPicPr>
          <p:cNvPr id="19" name="Picture 18" descr="positive_headline13.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581400"/>
            <a:ext cx="7912100" cy="762000"/>
          </a:xfrm>
          <a:prstGeom prst="rect">
            <a:avLst/>
          </a:prstGeom>
        </p:spPr>
      </p:pic>
      <p:pic>
        <p:nvPicPr>
          <p:cNvPr id="20" name="Picture 19" descr="positive_headline14.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096000"/>
            <a:ext cx="8001000" cy="762000"/>
          </a:xfrm>
          <a:prstGeom prst="rect">
            <a:avLst/>
          </a:prstGeom>
        </p:spPr>
      </p:pic>
      <p:pic>
        <p:nvPicPr>
          <p:cNvPr id="21" name="Picture 20" descr="positive_headline15.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00" y="2743200"/>
            <a:ext cx="8331200" cy="787400"/>
          </a:xfrm>
          <a:prstGeom prst="rect">
            <a:avLst/>
          </a:prstGeom>
        </p:spPr>
      </p:pic>
    </p:spTree>
    <p:extLst>
      <p:ext uri="{BB962C8B-B14F-4D97-AF65-F5344CB8AC3E}">
        <p14:creationId xmlns:p14="http://schemas.microsoft.com/office/powerpoint/2010/main" val="200461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8"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 presetClass="entr" presetSubtype="2"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112</a:t>
            </a:fld>
            <a:endParaRPr lang="en-US"/>
          </a:p>
        </p:txBody>
      </p:sp>
      <p:pic>
        <p:nvPicPr>
          <p:cNvPr id="3" name="Picture 2" descr="suggestion_headli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6553200" cy="584200"/>
          </a:xfrm>
          <a:prstGeom prst="rect">
            <a:avLst/>
          </a:prstGeom>
        </p:spPr>
      </p:pic>
      <p:pic>
        <p:nvPicPr>
          <p:cNvPr id="4" name="Picture 3" descr="negative_headlin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3800"/>
            <a:ext cx="5105400" cy="609600"/>
          </a:xfrm>
          <a:prstGeom prst="rect">
            <a:avLst/>
          </a:prstGeom>
        </p:spPr>
      </p:pic>
      <p:pic>
        <p:nvPicPr>
          <p:cNvPr id="13" name="Picture 12" descr="negative_headline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971800"/>
            <a:ext cx="6057900" cy="571500"/>
          </a:xfrm>
          <a:prstGeom prst="rect">
            <a:avLst/>
          </a:prstGeom>
        </p:spPr>
      </p:pic>
      <p:pic>
        <p:nvPicPr>
          <p:cNvPr id="14" name="Picture 13" descr="negative_headline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4495800"/>
            <a:ext cx="4991100" cy="520700"/>
          </a:xfrm>
          <a:prstGeom prst="rect">
            <a:avLst/>
          </a:prstGeom>
        </p:spPr>
      </p:pic>
      <p:pic>
        <p:nvPicPr>
          <p:cNvPr id="15" name="Picture 14" descr="negative_headline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5943600"/>
            <a:ext cx="4800600" cy="495300"/>
          </a:xfrm>
          <a:prstGeom prst="rect">
            <a:avLst/>
          </a:prstGeom>
        </p:spPr>
      </p:pic>
      <p:pic>
        <p:nvPicPr>
          <p:cNvPr id="17" name="Picture 16" descr="negative_headline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6000"/>
            <a:ext cx="7543800" cy="482600"/>
          </a:xfrm>
          <a:prstGeom prst="rect">
            <a:avLst/>
          </a:prstGeom>
        </p:spPr>
      </p:pic>
      <p:pic>
        <p:nvPicPr>
          <p:cNvPr id="22" name="Picture 21" descr="negative_headline7.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81600"/>
            <a:ext cx="4330700" cy="558800"/>
          </a:xfrm>
          <a:prstGeom prst="rect">
            <a:avLst/>
          </a:prstGeom>
        </p:spPr>
      </p:pic>
      <p:pic>
        <p:nvPicPr>
          <p:cNvPr id="23" name="Picture 22" descr="negative_headline8.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100" y="1524000"/>
            <a:ext cx="3873500" cy="609600"/>
          </a:xfrm>
          <a:prstGeom prst="rect">
            <a:avLst/>
          </a:prstGeom>
        </p:spPr>
      </p:pic>
    </p:spTree>
    <p:extLst>
      <p:ext uri="{BB962C8B-B14F-4D97-AF65-F5344CB8AC3E}">
        <p14:creationId xmlns:p14="http://schemas.microsoft.com/office/powerpoint/2010/main" val="901552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113</a:t>
            </a:fld>
            <a:endParaRPr lang="en-US"/>
          </a:p>
        </p:txBody>
      </p:sp>
      <p:sp>
        <p:nvSpPr>
          <p:cNvPr id="3" name="Title 1"/>
          <p:cNvSpPr>
            <a:spLocks noGrp="1"/>
          </p:cNvSpPr>
          <p:nvPr>
            <p:ph type="title"/>
          </p:nvPr>
        </p:nvSpPr>
        <p:spPr>
          <a:xfrm>
            <a:off x="458262" y="0"/>
            <a:ext cx="8228538" cy="680320"/>
          </a:xfrm>
        </p:spPr>
        <p:txBody>
          <a:bodyPr/>
          <a:lstStyle/>
          <a:p>
            <a:r>
              <a:rPr lang="en-US" sz="3200" b="1" dirty="0" smtClean="0">
                <a:latin typeface="+mn-lt"/>
              </a:rPr>
              <a:t>ProbSevere at the HWT-EWP</a:t>
            </a:r>
            <a:endParaRPr lang="en-US" sz="3200" b="1" dirty="0">
              <a:latin typeface="+mn-lt"/>
            </a:endParaRPr>
          </a:p>
        </p:txBody>
      </p:sp>
      <p:pic>
        <p:nvPicPr>
          <p:cNvPr id="13" name="Picture 12" descr="2017_HWT_ALL_ch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597408"/>
            <a:ext cx="7205472" cy="4584192"/>
          </a:xfrm>
          <a:prstGeom prst="rect">
            <a:avLst/>
          </a:prstGeom>
        </p:spPr>
      </p:pic>
      <p:sp>
        <p:nvSpPr>
          <p:cNvPr id="14" name="TextBox 13"/>
          <p:cNvSpPr txBox="1"/>
          <p:nvPr/>
        </p:nvSpPr>
        <p:spPr>
          <a:xfrm>
            <a:off x="0" y="5075872"/>
            <a:ext cx="9144000" cy="1477328"/>
          </a:xfrm>
          <a:prstGeom prst="rect">
            <a:avLst/>
          </a:prstGeom>
          <a:noFill/>
        </p:spPr>
        <p:txBody>
          <a:bodyPr wrap="square" rtlCol="0">
            <a:spAutoFit/>
          </a:bodyPr>
          <a:lstStyle/>
          <a:p>
            <a:pPr marL="285750" indent="-285750">
              <a:buFont typeface="Arial"/>
              <a:buChar char="•"/>
            </a:pPr>
            <a:r>
              <a:rPr lang="en-US" sz="2000" b="1" dirty="0" smtClean="0">
                <a:solidFill>
                  <a:srgbClr val="FFFFFF"/>
                </a:solidFill>
              </a:rPr>
              <a:t>Q1: </a:t>
            </a:r>
            <a:r>
              <a:rPr lang="en-US" sz="1500" dirty="0" smtClean="0">
                <a:solidFill>
                  <a:srgbClr val="FFFFFF"/>
                </a:solidFill>
              </a:rPr>
              <a:t>“In</a:t>
            </a:r>
            <a:r>
              <a:rPr lang="en-US" sz="1500" dirty="0" smtClean="0"/>
              <a:t> general, did model output help you increase your confidence in issuing warnings?”</a:t>
            </a:r>
          </a:p>
          <a:p>
            <a:pPr marL="285750" indent="-285750">
              <a:buFont typeface="Arial"/>
              <a:buChar char="•"/>
            </a:pPr>
            <a:r>
              <a:rPr lang="en-US" sz="2000" b="1" dirty="0" smtClean="0"/>
              <a:t>Q2: </a:t>
            </a:r>
            <a:r>
              <a:rPr lang="en-US" sz="1500" dirty="0" smtClean="0"/>
              <a:t>“In general, did model output help increase the lead time in which you were able to issue warnings?”</a:t>
            </a:r>
          </a:p>
          <a:p>
            <a:pPr marL="285750" indent="-285750">
              <a:buFont typeface="Arial"/>
              <a:buChar char="•"/>
            </a:pPr>
            <a:r>
              <a:rPr lang="en-US" sz="2000" b="1" dirty="0" smtClean="0"/>
              <a:t>Q3: </a:t>
            </a:r>
            <a:r>
              <a:rPr lang="en-US" sz="1500" dirty="0" smtClean="0"/>
              <a:t>“Would you use ProbSevere hazard prediction output during warning operations at your WFO if available?”</a:t>
            </a:r>
          </a:p>
        </p:txBody>
      </p:sp>
    </p:spTree>
    <p:custDataLst>
      <p:tags r:id="rId1"/>
    </p:custDataLst>
    <p:extLst>
      <p:ext uri="{BB962C8B-B14F-4D97-AF65-F5344CB8AC3E}">
        <p14:creationId xmlns:p14="http://schemas.microsoft.com/office/powerpoint/2010/main" val="255631617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114</a:t>
            </a:fld>
            <a:endParaRPr lang="en-US"/>
          </a:p>
        </p:txBody>
      </p:sp>
      <p:pic>
        <p:nvPicPr>
          <p:cNvPr id="3" name="Picture 2" descr="ProbSevere_TW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7" y="1193800"/>
            <a:ext cx="8972663" cy="5054600"/>
          </a:xfrm>
          <a:prstGeom prst="rect">
            <a:avLst/>
          </a:prstGeom>
        </p:spPr>
      </p:pic>
      <p:sp>
        <p:nvSpPr>
          <p:cNvPr id="4" name="TextBox 3"/>
          <p:cNvSpPr txBox="1"/>
          <p:nvPr/>
        </p:nvSpPr>
        <p:spPr>
          <a:xfrm>
            <a:off x="1600200" y="381000"/>
            <a:ext cx="6258444" cy="646331"/>
          </a:xfrm>
          <a:prstGeom prst="rect">
            <a:avLst/>
          </a:prstGeom>
          <a:noFill/>
        </p:spPr>
        <p:txBody>
          <a:bodyPr wrap="none" rtlCol="0">
            <a:spAutoFit/>
          </a:bodyPr>
          <a:lstStyle/>
          <a:p>
            <a:r>
              <a:rPr lang="en-US" sz="3600" dirty="0" smtClean="0"/>
              <a:t>The Weather Channel feature</a:t>
            </a:r>
            <a:endParaRPr lang="en-US" sz="3600" dirty="0"/>
          </a:p>
        </p:txBody>
      </p:sp>
    </p:spTree>
    <p:extLst>
      <p:ext uri="{BB962C8B-B14F-4D97-AF65-F5344CB8AC3E}">
        <p14:creationId xmlns:p14="http://schemas.microsoft.com/office/powerpoint/2010/main" val="23202643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115</a:t>
            </a:fld>
            <a:endParaRPr lang="en-US"/>
          </a:p>
        </p:txBody>
      </p:sp>
      <p:sp>
        <p:nvSpPr>
          <p:cNvPr id="3" name="TextBox 2"/>
          <p:cNvSpPr txBox="1"/>
          <p:nvPr/>
        </p:nvSpPr>
        <p:spPr>
          <a:xfrm>
            <a:off x="0" y="1216138"/>
            <a:ext cx="9144000" cy="523220"/>
          </a:xfrm>
          <a:prstGeom prst="rect">
            <a:avLst/>
          </a:prstGeom>
          <a:noFill/>
        </p:spPr>
        <p:txBody>
          <a:bodyPr wrap="square" rtlCol="0">
            <a:spAutoFit/>
          </a:bodyPr>
          <a:lstStyle/>
          <a:p>
            <a:pPr algn="ctr"/>
            <a:r>
              <a:rPr lang="en-US" sz="2800" b="1" u="sng" dirty="0"/>
              <a:t>https://</a:t>
            </a:r>
            <a:r>
              <a:rPr lang="en-US" sz="2800" b="1" u="sng" dirty="0" err="1"/>
              <a:t>www.youtube.com</a:t>
            </a:r>
            <a:r>
              <a:rPr lang="en-US" sz="2800" b="1" u="sng" dirty="0"/>
              <a:t>/</a:t>
            </a:r>
            <a:r>
              <a:rPr lang="en-US" sz="2800" b="1" u="sng" dirty="0" err="1"/>
              <a:t>watch?v</a:t>
            </a:r>
            <a:r>
              <a:rPr lang="en-US" sz="2800" b="1" u="sng" dirty="0"/>
              <a:t>=493mk5K1pO8</a:t>
            </a:r>
            <a:endParaRPr lang="en-US" sz="2800" b="1" dirty="0"/>
          </a:p>
        </p:txBody>
      </p:sp>
      <p:pic>
        <p:nvPicPr>
          <p:cNvPr id="4" name="Picture 3" descr="lincoln_IL_senior_foreca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775"/>
            <a:ext cx="9144000" cy="4454220"/>
          </a:xfrm>
          <a:prstGeom prst="rect">
            <a:avLst/>
          </a:prstGeom>
        </p:spPr>
      </p:pic>
      <p:sp>
        <p:nvSpPr>
          <p:cNvPr id="5" name="TextBox 4"/>
          <p:cNvSpPr txBox="1"/>
          <p:nvPr/>
        </p:nvSpPr>
        <p:spPr>
          <a:xfrm>
            <a:off x="304800" y="135782"/>
            <a:ext cx="8382000" cy="707886"/>
          </a:xfrm>
          <a:prstGeom prst="rect">
            <a:avLst/>
          </a:prstGeom>
          <a:noFill/>
        </p:spPr>
        <p:txBody>
          <a:bodyPr wrap="square" rtlCol="0">
            <a:spAutoFit/>
          </a:bodyPr>
          <a:lstStyle/>
          <a:p>
            <a:pPr algn="ctr"/>
            <a:r>
              <a:rPr lang="en-US" sz="4000" b="1" dirty="0" smtClean="0"/>
              <a:t>Local Media Coverage: Peoria, IL</a:t>
            </a:r>
            <a:endParaRPr lang="en-US" sz="4000" b="1" dirty="0"/>
          </a:p>
        </p:txBody>
      </p:sp>
    </p:spTree>
    <p:extLst>
      <p:ext uri="{BB962C8B-B14F-4D97-AF65-F5344CB8AC3E}">
        <p14:creationId xmlns:p14="http://schemas.microsoft.com/office/powerpoint/2010/main" val="53875904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116</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ln w="18415" cmpd="sng">
                  <a:solidFill>
                    <a:schemeClr val="tx1"/>
                  </a:solidFill>
                  <a:prstDash val="solid"/>
                </a:ln>
                <a:solidFill>
                  <a:schemeClr val="tx1"/>
                </a:solidFill>
              </a:rPr>
              <a:t>ProbSevere in HWT; media</a:t>
            </a:r>
          </a:p>
          <a:p>
            <a:pPr marL="571500" indent="-571500" algn="l">
              <a:buFont typeface="Arial"/>
              <a:buChar char="•"/>
            </a:pPr>
            <a:r>
              <a:rPr lang="en-US" sz="3200" dirty="0" smtClean="0">
                <a:ln w="18415" cmpd="sng">
                  <a:noFill/>
                  <a:prstDash val="solid"/>
                </a:ln>
                <a:solidFill>
                  <a:schemeClr val="accent3"/>
                </a:solidFill>
              </a:rPr>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p>
          <a:p>
            <a:pPr marL="571500" indent="-571500" algn="l">
              <a:buFont typeface="Arial"/>
              <a:buChar char="•"/>
            </a:pPr>
            <a:r>
              <a:rPr lang="en-US" sz="3200" dirty="0" smtClean="0">
                <a:ln w="18415" cmpd="sng">
                  <a:solidFill>
                    <a:schemeClr val="tx1"/>
                  </a:solidFill>
                  <a:prstDash val="solid"/>
                </a:ln>
              </a:rPr>
              <a:t>Summary</a:t>
            </a:r>
          </a:p>
          <a:p>
            <a:pPr marL="571500" indent="-571500" algn="l">
              <a:buFont typeface="Arial"/>
              <a:buChar char="•"/>
            </a:pPr>
            <a:endParaRPr lang="en-US" sz="3200" dirty="0"/>
          </a:p>
        </p:txBody>
      </p:sp>
    </p:spTree>
    <p:extLst>
      <p:ext uri="{BB962C8B-B14F-4D97-AF65-F5344CB8AC3E}">
        <p14:creationId xmlns:p14="http://schemas.microsoft.com/office/powerpoint/2010/main" val="385075038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117</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err="1" smtClean="0">
                <a:effectLst>
                  <a:outerShdw blurRad="50800" dist="38100" dir="2700000" algn="tl" rotWithShape="0">
                    <a:prstClr val="black">
                      <a:alpha val="40000"/>
                    </a:prstClr>
                  </a:outerShdw>
                </a:effectLst>
              </a:rPr>
              <a:t>ProbSevere</a:t>
            </a:r>
            <a:r>
              <a:rPr lang="en-US" sz="3600" b="1" u="sng" dirty="0" smtClean="0">
                <a:effectLst>
                  <a:outerShdw blurRad="50800" dist="38100" dir="2700000" algn="tl" rotWithShape="0">
                    <a:prstClr val="black">
                      <a:alpha val="40000"/>
                    </a:prstClr>
                  </a:outerShdw>
                </a:effectLst>
              </a:rPr>
              <a:t>:  Known Caveats</a:t>
            </a:r>
            <a:endParaRPr lang="en-US" sz="3600" b="1" u="sng" dirty="0">
              <a:effectLst>
                <a:outerShdw blurRad="50800" dist="38100" dir="2700000" algn="tl" rotWithShape="0">
                  <a:prstClr val="black">
                    <a:alpha val="40000"/>
                  </a:prstClr>
                </a:outerShdw>
              </a:effectLst>
            </a:endParaRPr>
          </a:p>
        </p:txBody>
      </p:sp>
      <p:sp>
        <p:nvSpPr>
          <p:cNvPr id="28" name="TextBox 27"/>
          <p:cNvSpPr txBox="1"/>
          <p:nvPr/>
        </p:nvSpPr>
        <p:spPr>
          <a:xfrm>
            <a:off x="13911" y="772408"/>
            <a:ext cx="9130089" cy="5724644"/>
          </a:xfrm>
          <a:prstGeom prst="rect">
            <a:avLst/>
          </a:prstGeom>
          <a:noFill/>
        </p:spPr>
        <p:txBody>
          <a:bodyPr wrap="square" rtlCol="0">
            <a:spAutoFit/>
          </a:bodyPr>
          <a:lstStyle/>
          <a:p>
            <a:pPr marL="342900" indent="-342900">
              <a:buFont typeface="Arial"/>
              <a:buChar char="•"/>
            </a:pPr>
            <a:r>
              <a:rPr lang="en-US" sz="2200" dirty="0" smtClean="0"/>
              <a:t>ProbSevere requires an identifiable object in radar reflectivity</a:t>
            </a:r>
          </a:p>
          <a:p>
            <a:pPr marL="742950" lvl="1" indent="-285750">
              <a:buFont typeface="Arial"/>
              <a:buChar char="•"/>
            </a:pPr>
            <a:r>
              <a:rPr lang="en-US" sz="2000" dirty="0" smtClean="0"/>
              <a:t>Most often in linear modes, object identification can become more difficult—the absence of an object (and hence </a:t>
            </a:r>
            <a:r>
              <a:rPr lang="en-US" sz="2000" dirty="0" err="1" smtClean="0"/>
              <a:t>ProbSevere</a:t>
            </a:r>
            <a:r>
              <a:rPr lang="en-US" sz="2000" dirty="0" smtClean="0"/>
              <a:t> value) does not mean there is no severe weather threat</a:t>
            </a:r>
          </a:p>
          <a:p>
            <a:pPr marL="742950" lvl="1" indent="-285750">
              <a:buFont typeface="Arial"/>
              <a:buChar char="•"/>
            </a:pPr>
            <a:endParaRPr lang="en-US" sz="2000" dirty="0" smtClean="0"/>
          </a:p>
          <a:p>
            <a:pPr marL="342900" indent="-342900">
              <a:buFont typeface="Arial"/>
              <a:buChar char="•"/>
            </a:pPr>
            <a:r>
              <a:rPr lang="en-US" sz="2200" dirty="0" smtClean="0"/>
              <a:t>ProbSevere is impacted by radar beam blockage and increasing beam height away from radar just as base NEXRAD data are</a:t>
            </a:r>
          </a:p>
          <a:p>
            <a:pPr marL="342900" indent="-342900">
              <a:buFont typeface="Arial"/>
              <a:buChar char="•"/>
            </a:pPr>
            <a:endParaRPr lang="en-US" sz="2200" dirty="0" smtClean="0"/>
          </a:p>
          <a:p>
            <a:pPr marL="342900" indent="-342900">
              <a:buFont typeface="Arial"/>
              <a:buChar char="•"/>
            </a:pPr>
            <a:r>
              <a:rPr lang="en-US" sz="2200" dirty="0" smtClean="0"/>
              <a:t>Linear convective modes </a:t>
            </a:r>
            <a:r>
              <a:rPr lang="en-US" sz="2200" dirty="0" smtClean="0">
                <a:sym typeface="Wingdings"/>
              </a:rPr>
              <a:t> </a:t>
            </a:r>
            <a:r>
              <a:rPr lang="en-US" sz="2200" dirty="0" err="1" smtClean="0">
                <a:sym typeface="Wingdings"/>
              </a:rPr>
              <a:t>underforecast</a:t>
            </a:r>
            <a:r>
              <a:rPr lang="en-US" sz="2200" dirty="0" smtClean="0">
                <a:sym typeface="Wingdings"/>
              </a:rPr>
              <a:t> (esp. with low lightning/MESH)</a:t>
            </a:r>
            <a:endParaRPr lang="en-US" sz="2200" dirty="0" smtClean="0"/>
          </a:p>
          <a:p>
            <a:pPr marL="342900" indent="-342900">
              <a:buFont typeface="Arial"/>
              <a:buChar char="•"/>
            </a:pPr>
            <a:endParaRPr lang="en-US" sz="2200" dirty="0" smtClean="0"/>
          </a:p>
          <a:p>
            <a:pPr marL="342900" indent="-342900">
              <a:buFont typeface="Arial"/>
              <a:buChar char="•"/>
            </a:pPr>
            <a:r>
              <a:rPr lang="en-US" sz="2200" dirty="0" smtClean="0"/>
              <a:t>Use </a:t>
            </a:r>
            <a:r>
              <a:rPr lang="en-US" sz="2200" dirty="0" err="1" smtClean="0"/>
              <a:t>ProbSevere</a:t>
            </a:r>
            <a:r>
              <a:rPr lang="en-US" sz="2200" dirty="0" smtClean="0"/>
              <a:t> with caution within 10 mi of the radar for wind/tornado prediction, as AzShear values may be artificially high due t0 non-meteorological targets.</a:t>
            </a:r>
          </a:p>
          <a:p>
            <a:pPr marL="342900" indent="-342900">
              <a:buFont typeface="Arial"/>
              <a:buChar char="•"/>
            </a:pPr>
            <a:endParaRPr lang="en-US" sz="2200" dirty="0"/>
          </a:p>
          <a:p>
            <a:pPr marL="342900" indent="-342900">
              <a:buFont typeface="Arial"/>
              <a:buChar char="•"/>
            </a:pPr>
            <a:r>
              <a:rPr lang="en-US" sz="2200" dirty="0" smtClean="0"/>
              <a:t>Lead-time will be greatest when the satellite can observe the development of the storm from immature cumulus to cumulonimbus</a:t>
            </a:r>
          </a:p>
        </p:txBody>
      </p:sp>
    </p:spTree>
    <p:extLst>
      <p:ext uri="{BB962C8B-B14F-4D97-AF65-F5344CB8AC3E}">
        <p14:creationId xmlns:p14="http://schemas.microsoft.com/office/powerpoint/2010/main" val="68300482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118</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ln w="18415" cmpd="sng">
                  <a:solidFill>
                    <a:schemeClr val="tx1"/>
                  </a:solidFill>
                  <a:prstDash val="solid"/>
                </a:ln>
                <a:solidFill>
                  <a:schemeClr val="tx1"/>
                </a:solidFill>
              </a:rPr>
              <a:t>ProbSevere in HWT; media</a:t>
            </a:r>
          </a:p>
          <a:p>
            <a:pPr marL="571500" indent="-571500" algn="l">
              <a:buFont typeface="Arial"/>
              <a:buChar char="•"/>
            </a:pPr>
            <a:r>
              <a:rPr lang="en-US" sz="3200" dirty="0" smtClean="0">
                <a:ln w="18415" cmpd="sng">
                  <a:solidFill>
                    <a:schemeClr val="tx1"/>
                  </a:solidFill>
                  <a:prstDash val="solid"/>
                </a:ln>
                <a:solidFill>
                  <a:schemeClr val="tx1"/>
                </a:solidFill>
              </a:rPr>
              <a:t>Caveats</a:t>
            </a:r>
          </a:p>
          <a:p>
            <a:pPr marL="571500" indent="-571500" algn="l">
              <a:buFont typeface="Arial"/>
              <a:buChar char="•"/>
            </a:pPr>
            <a:r>
              <a:rPr lang="en-US" sz="3200" dirty="0" smtClean="0">
                <a:ln w="18415" cmpd="sng">
                  <a:noFill/>
                  <a:prstDash val="solid"/>
                </a:ln>
                <a:solidFill>
                  <a:schemeClr val="accent3"/>
                </a:solidFill>
              </a:rPr>
              <a:t>Next steps</a:t>
            </a:r>
          </a:p>
          <a:p>
            <a:pPr marL="571500" indent="-571500" algn="l">
              <a:buFont typeface="Arial"/>
              <a:buChar char="•"/>
            </a:pPr>
            <a:r>
              <a:rPr lang="en-US" sz="3200" dirty="0" smtClean="0">
                <a:ln w="18415" cmpd="sng">
                  <a:solidFill>
                    <a:schemeClr val="tx1"/>
                  </a:solidFill>
                  <a:prstDash val="solid"/>
                </a:ln>
                <a:solidFill>
                  <a:schemeClr val="tx1"/>
                </a:solidFill>
              </a:rPr>
              <a:t>Summary</a:t>
            </a:r>
          </a:p>
          <a:p>
            <a:pPr marL="571500" indent="-571500" algn="l">
              <a:buFont typeface="Arial"/>
              <a:buChar char="•"/>
            </a:pPr>
            <a:endParaRPr lang="en-US" sz="3200" dirty="0"/>
          </a:p>
        </p:txBody>
      </p:sp>
    </p:spTree>
    <p:extLst>
      <p:ext uri="{BB962C8B-B14F-4D97-AF65-F5344CB8AC3E}">
        <p14:creationId xmlns:p14="http://schemas.microsoft.com/office/powerpoint/2010/main" val="273063472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554506" y="3657600"/>
            <a:ext cx="5562600" cy="2993038"/>
          </a:xfrm>
          <a:prstGeom prst="rect">
            <a:avLst/>
          </a:prstGeom>
        </p:spPr>
      </p:pic>
      <p:sp>
        <p:nvSpPr>
          <p:cNvPr id="6" name="Title 5"/>
          <p:cNvSpPr>
            <a:spLocks noGrp="1"/>
          </p:cNvSpPr>
          <p:nvPr>
            <p:ph type="ctrTitle"/>
          </p:nvPr>
        </p:nvSpPr>
        <p:spPr>
          <a:xfrm>
            <a:off x="152400" y="-76200"/>
            <a:ext cx="8763000" cy="1447800"/>
          </a:xfrm>
        </p:spPr>
        <p:txBody>
          <a:bodyPr/>
          <a:lstStyle/>
          <a:p>
            <a:r>
              <a:rPr lang="en-US" dirty="0" smtClean="0"/>
              <a:t>Probabilistic Hazards Information (PHI)</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119</a:t>
            </a:fld>
            <a:endParaRPr lang="en-US"/>
          </a:p>
        </p:txBody>
      </p:sp>
      <p:pic>
        <p:nvPicPr>
          <p:cNvPr id="2" name="Picture 1"/>
          <p:cNvPicPr>
            <a:picLocks noChangeAspect="1"/>
          </p:cNvPicPr>
          <p:nvPr/>
        </p:nvPicPr>
        <p:blipFill>
          <a:blip r:embed="rId4"/>
          <a:stretch>
            <a:fillRect/>
          </a:stretch>
        </p:blipFill>
        <p:spPr>
          <a:xfrm>
            <a:off x="-29882" y="3352800"/>
            <a:ext cx="4572000" cy="2577465"/>
          </a:xfrm>
          <a:prstGeom prst="rect">
            <a:avLst/>
          </a:prstGeom>
        </p:spPr>
      </p:pic>
      <p:pic>
        <p:nvPicPr>
          <p:cNvPr id="3" name="Picture 2"/>
          <p:cNvPicPr>
            <a:picLocks noChangeAspect="1"/>
          </p:cNvPicPr>
          <p:nvPr/>
        </p:nvPicPr>
        <p:blipFill>
          <a:blip r:embed="rId5"/>
          <a:stretch>
            <a:fillRect/>
          </a:stretch>
        </p:blipFill>
        <p:spPr>
          <a:xfrm>
            <a:off x="1524000" y="990600"/>
            <a:ext cx="6397171" cy="3358515"/>
          </a:xfrm>
          <a:prstGeom prst="rect">
            <a:avLst/>
          </a:prstGeom>
        </p:spPr>
      </p:pic>
      <p:sp>
        <p:nvSpPr>
          <p:cNvPr id="11" name="TextBox 10"/>
          <p:cNvSpPr txBox="1"/>
          <p:nvPr/>
        </p:nvSpPr>
        <p:spPr>
          <a:xfrm>
            <a:off x="152400" y="6096000"/>
            <a:ext cx="2536384" cy="369332"/>
          </a:xfrm>
          <a:prstGeom prst="rect">
            <a:avLst/>
          </a:prstGeom>
          <a:noFill/>
        </p:spPr>
        <p:txBody>
          <a:bodyPr wrap="none" rtlCol="0">
            <a:spAutoFit/>
          </a:bodyPr>
          <a:lstStyle/>
          <a:p>
            <a:r>
              <a:rPr lang="en-US" dirty="0" smtClean="0"/>
              <a:t>Images from OU/NSSL</a:t>
            </a:r>
            <a:endParaRPr lang="en-US" dirty="0"/>
          </a:p>
        </p:txBody>
      </p:sp>
      <p:sp>
        <p:nvSpPr>
          <p:cNvPr id="12" name="Rounded Rectangle 11"/>
          <p:cNvSpPr/>
          <p:nvPr/>
        </p:nvSpPr>
        <p:spPr>
          <a:xfrm>
            <a:off x="1752600" y="2057400"/>
            <a:ext cx="1752600" cy="137160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676400" y="1981200"/>
            <a:ext cx="4267200" cy="1524000"/>
          </a:xfrm>
          <a:prstGeom prst="roundRect">
            <a:avLst/>
          </a:prstGeom>
          <a:noFill/>
          <a:ln w="508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307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What data does the model use?</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76200" y="4572000"/>
            <a:ext cx="1845733" cy="307777"/>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2286000" y="1066800"/>
            <a:ext cx="2490892" cy="1852740"/>
          </a:xfrm>
          <a:prstGeom prst="rect">
            <a:avLst/>
          </a:prstGeom>
        </p:spPr>
      </p:pic>
      <p:pic>
        <p:nvPicPr>
          <p:cNvPr id="10" name="Picture 9"/>
          <p:cNvPicPr>
            <a:picLocks noChangeAspect="1"/>
          </p:cNvPicPr>
          <p:nvPr/>
        </p:nvPicPr>
        <p:blipFill>
          <a:blip r:embed="rId4"/>
          <a:stretch>
            <a:fillRect/>
          </a:stretch>
        </p:blipFill>
        <p:spPr>
          <a:xfrm>
            <a:off x="4800600" y="1066800"/>
            <a:ext cx="2604267" cy="1870556"/>
          </a:xfrm>
          <a:prstGeom prst="rect">
            <a:avLst/>
          </a:prstGeom>
        </p:spPr>
      </p:pic>
      <p:pic>
        <p:nvPicPr>
          <p:cNvPr id="12" name="Picture 11"/>
          <p:cNvPicPr>
            <a:picLocks noChangeAspect="1"/>
          </p:cNvPicPr>
          <p:nvPr/>
        </p:nvPicPr>
        <p:blipFill>
          <a:blip r:embed="rId5"/>
          <a:stretch>
            <a:fillRect/>
          </a:stretch>
        </p:blipFill>
        <p:spPr>
          <a:xfrm>
            <a:off x="0" y="990600"/>
            <a:ext cx="2286000" cy="1938188"/>
          </a:xfrm>
          <a:prstGeom prst="rect">
            <a:avLst/>
          </a:prstGeom>
        </p:spPr>
      </p:pic>
      <p:sp>
        <p:nvSpPr>
          <p:cNvPr id="13" name="TextBox 12"/>
          <p:cNvSpPr txBox="1"/>
          <p:nvPr/>
        </p:nvSpPr>
        <p:spPr>
          <a:xfrm>
            <a:off x="0" y="2971800"/>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286000" y="2971800"/>
            <a:ext cx="2209800" cy="923330"/>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4495800" y="2971800"/>
            <a:ext cx="2286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9906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429000" y="3886200"/>
            <a:ext cx="0" cy="5334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715000" y="3581400"/>
            <a:ext cx="0" cy="838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62200" y="4572000"/>
            <a:ext cx="2286000" cy="738664"/>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Cloud Tracking and Cloud Growth Rates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4800600" y="4572000"/>
            <a:ext cx="1905000" cy="523220"/>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Radar Tracking and Storm Intensity</a:t>
            </a:r>
          </a:p>
        </p:txBody>
      </p:sp>
      <p:sp>
        <p:nvSpPr>
          <p:cNvPr id="21" name="TextBox 20"/>
          <p:cNvSpPr txBox="1"/>
          <p:nvPr/>
        </p:nvSpPr>
        <p:spPr>
          <a:xfrm>
            <a:off x="6858000" y="2971800"/>
            <a:ext cx="2286000" cy="369332"/>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Total Lightning</a:t>
            </a:r>
            <a:endParaRPr lang="en-US" dirty="0">
              <a:effectLst>
                <a:outerShdw blurRad="50800" dist="38100" dir="2700000" algn="tl" rotWithShape="0">
                  <a:prstClr val="black">
                    <a:alpha val="40000"/>
                  </a:prstClr>
                </a:outerShdw>
              </a:effectLst>
            </a:endParaRPr>
          </a:p>
        </p:txBody>
      </p:sp>
      <p:cxnSp>
        <p:nvCxnSpPr>
          <p:cNvPr id="22" name="Straight Arrow Connector 21"/>
          <p:cNvCxnSpPr/>
          <p:nvPr/>
        </p:nvCxnSpPr>
        <p:spPr>
          <a:xfrm>
            <a:off x="8077200" y="3429000"/>
            <a:ext cx="0" cy="9906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62800" y="4572000"/>
            <a:ext cx="1905000" cy="307777"/>
          </a:xfrm>
          <a:prstGeom prst="rect">
            <a:avLst/>
          </a:prstGeom>
          <a:noFill/>
        </p:spPr>
        <p:txBody>
          <a:bodyPr wrap="square" rtlCol="0">
            <a:spAutoFit/>
          </a:bodyPr>
          <a:lstStyle/>
          <a:p>
            <a:r>
              <a:rPr lang="en-US" sz="1400" u="sng" dirty="0" smtClean="0">
                <a:effectLst>
                  <a:outerShdw blurRad="50800" dist="38100" dir="2700000" algn="tl" rotWithShape="0">
                    <a:prstClr val="black">
                      <a:alpha val="40000"/>
                    </a:prstClr>
                  </a:outerShdw>
                </a:effectLst>
              </a:rPr>
              <a:t>Storm flash rate</a:t>
            </a:r>
          </a:p>
        </p:txBody>
      </p:sp>
      <p:pic>
        <p:nvPicPr>
          <p:cNvPr id="3" name="Picture 2"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7" name="TextBox 6"/>
          <p:cNvSpPr txBox="1"/>
          <p:nvPr/>
        </p:nvSpPr>
        <p:spPr>
          <a:xfrm>
            <a:off x="152400" y="5257800"/>
            <a:ext cx="1660168" cy="646331"/>
          </a:xfrm>
          <a:prstGeom prst="rect">
            <a:avLst/>
          </a:prstGeom>
          <a:noFill/>
        </p:spPr>
        <p:txBody>
          <a:bodyPr wrap="none" rtlCol="0">
            <a:spAutoFit/>
          </a:bodyPr>
          <a:lstStyle/>
          <a:p>
            <a:pPr algn="ctr"/>
            <a:r>
              <a:rPr lang="en-US" dirty="0" smtClean="0"/>
              <a:t>Rapid Refresh</a:t>
            </a:r>
          </a:p>
          <a:p>
            <a:pPr algn="ctr"/>
            <a:r>
              <a:rPr lang="en-US" dirty="0" smtClean="0"/>
              <a:t>(RAP)</a:t>
            </a:r>
            <a:endParaRPr lang="en-US" dirty="0"/>
          </a:p>
        </p:txBody>
      </p:sp>
      <p:sp>
        <p:nvSpPr>
          <p:cNvPr id="24" name="TextBox 23"/>
          <p:cNvSpPr txBox="1"/>
          <p:nvPr/>
        </p:nvSpPr>
        <p:spPr>
          <a:xfrm>
            <a:off x="2904428" y="5345668"/>
            <a:ext cx="1185315" cy="369332"/>
          </a:xfrm>
          <a:prstGeom prst="rect">
            <a:avLst/>
          </a:prstGeom>
          <a:noFill/>
        </p:spPr>
        <p:txBody>
          <a:bodyPr wrap="none" rtlCol="0">
            <a:spAutoFit/>
          </a:bodyPr>
          <a:lstStyle/>
          <a:p>
            <a:pPr algn="ctr"/>
            <a:r>
              <a:rPr lang="en-US" dirty="0" smtClean="0"/>
              <a:t>GOES-16</a:t>
            </a:r>
            <a:endParaRPr lang="en-US" dirty="0"/>
          </a:p>
        </p:txBody>
      </p:sp>
      <p:sp>
        <p:nvSpPr>
          <p:cNvPr id="25" name="TextBox 24"/>
          <p:cNvSpPr txBox="1"/>
          <p:nvPr/>
        </p:nvSpPr>
        <p:spPr>
          <a:xfrm>
            <a:off x="5338134" y="5345668"/>
            <a:ext cx="889900" cy="369332"/>
          </a:xfrm>
          <a:prstGeom prst="rect">
            <a:avLst/>
          </a:prstGeom>
          <a:noFill/>
        </p:spPr>
        <p:txBody>
          <a:bodyPr wrap="none" rtlCol="0">
            <a:spAutoFit/>
          </a:bodyPr>
          <a:lstStyle/>
          <a:p>
            <a:pPr algn="ctr"/>
            <a:r>
              <a:rPr lang="en-US" dirty="0" smtClean="0"/>
              <a:t>MRMS</a:t>
            </a:r>
            <a:endParaRPr lang="en-US" dirty="0"/>
          </a:p>
        </p:txBody>
      </p:sp>
      <p:sp>
        <p:nvSpPr>
          <p:cNvPr id="26" name="TextBox 25"/>
          <p:cNvSpPr txBox="1"/>
          <p:nvPr/>
        </p:nvSpPr>
        <p:spPr>
          <a:xfrm>
            <a:off x="6553200" y="5181600"/>
            <a:ext cx="2584061" cy="923330"/>
          </a:xfrm>
          <a:prstGeom prst="rect">
            <a:avLst/>
          </a:prstGeom>
          <a:noFill/>
        </p:spPr>
        <p:txBody>
          <a:bodyPr wrap="none" rtlCol="0">
            <a:spAutoFit/>
          </a:bodyPr>
          <a:lstStyle/>
          <a:p>
            <a:pPr algn="ctr"/>
            <a:r>
              <a:rPr lang="en-US" dirty="0" smtClean="0"/>
              <a:t>Earth Networks </a:t>
            </a:r>
          </a:p>
          <a:p>
            <a:pPr algn="ctr"/>
            <a:r>
              <a:rPr lang="en-US" dirty="0" smtClean="0"/>
              <a:t>Total Lightning Network</a:t>
            </a:r>
          </a:p>
          <a:p>
            <a:pPr algn="ctr"/>
            <a:r>
              <a:rPr lang="en-US" dirty="0" smtClean="0"/>
              <a:t>(ENTLN)</a:t>
            </a:r>
            <a:endParaRPr lang="en-US" dirty="0"/>
          </a:p>
        </p:txBody>
      </p:sp>
    </p:spTree>
    <p:extLst>
      <p:ext uri="{BB962C8B-B14F-4D97-AF65-F5344CB8AC3E}">
        <p14:creationId xmlns:p14="http://schemas.microsoft.com/office/powerpoint/2010/main" val="183561115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4187264"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PHI</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5" name="TextBox 4"/>
          <p:cNvSpPr txBox="1"/>
          <p:nvPr/>
        </p:nvSpPr>
        <p:spPr>
          <a:xfrm>
            <a:off x="152400" y="762000"/>
            <a:ext cx="8610600" cy="3231654"/>
          </a:xfrm>
          <a:prstGeom prst="rect">
            <a:avLst/>
          </a:prstGeom>
          <a:noFill/>
        </p:spPr>
        <p:txBody>
          <a:bodyPr wrap="square" rtlCol="0">
            <a:spAutoFit/>
          </a:bodyPr>
          <a:lstStyle/>
          <a:p>
            <a:pPr marL="285750" indent="-285750">
              <a:buFont typeface="Arial"/>
              <a:buChar char="•"/>
            </a:pPr>
            <a:r>
              <a:rPr lang="en-US" dirty="0" smtClean="0">
                <a:solidFill>
                  <a:srgbClr val="FFFFFF"/>
                </a:solidFill>
              </a:rPr>
              <a:t>2016 (ProbSevere)</a:t>
            </a:r>
          </a:p>
          <a:p>
            <a:pPr marL="285750" indent="-285750">
              <a:buFont typeface="Arial"/>
              <a:buChar char="•"/>
            </a:pPr>
            <a:r>
              <a:rPr lang="en-US" dirty="0" smtClean="0">
                <a:solidFill>
                  <a:srgbClr val="FFFFFF"/>
                </a:solidFill>
              </a:rPr>
              <a:t>2017 (</a:t>
            </a:r>
            <a:r>
              <a:rPr lang="en-US" dirty="0" err="1" smtClean="0">
                <a:solidFill>
                  <a:srgbClr val="FFFFFF"/>
                </a:solidFill>
              </a:rPr>
              <a:t>ProbHail</a:t>
            </a:r>
            <a:r>
              <a:rPr lang="en-US" dirty="0" smtClean="0">
                <a:solidFill>
                  <a:srgbClr val="FFFFFF"/>
                </a:solidFill>
              </a:rPr>
              <a:t>, </a:t>
            </a:r>
            <a:r>
              <a:rPr lang="en-US" dirty="0" err="1" smtClean="0">
                <a:solidFill>
                  <a:srgbClr val="FFFFFF"/>
                </a:solidFill>
              </a:rPr>
              <a:t>ProbWind</a:t>
            </a:r>
            <a:r>
              <a:rPr lang="en-US" dirty="0" smtClean="0">
                <a:solidFill>
                  <a:srgbClr val="FFFFFF"/>
                </a:solidFill>
              </a:rPr>
              <a:t>, </a:t>
            </a:r>
            <a:r>
              <a:rPr lang="en-US" dirty="0" err="1" smtClean="0">
                <a:solidFill>
                  <a:srgbClr val="FFFFFF"/>
                </a:solidFill>
              </a:rPr>
              <a:t>ProbTor</a:t>
            </a:r>
            <a:r>
              <a:rPr lang="en-US" dirty="0" smtClean="0">
                <a:solidFill>
                  <a:srgbClr val="FFFFFF"/>
                </a:solidFill>
              </a:rPr>
              <a:t>)</a:t>
            </a:r>
          </a:p>
          <a:p>
            <a:pPr marL="285750" indent="-285750">
              <a:buFont typeface="Arial"/>
              <a:buChar char="•"/>
            </a:pPr>
            <a:r>
              <a:rPr lang="en-US" dirty="0" smtClean="0">
                <a:solidFill>
                  <a:srgbClr val="FFFFFF"/>
                </a:solidFill>
              </a:rPr>
              <a:t>Forecasters used some level of automation (ProbSevere value and/or object) on ~90% of forecasts in 2016-17</a:t>
            </a:r>
          </a:p>
          <a:p>
            <a:pPr marL="285750" indent="-285750">
              <a:buFont typeface="Arial"/>
              <a:buChar char="•"/>
            </a:pPr>
            <a:r>
              <a:rPr lang="en-US" dirty="0" smtClean="0">
                <a:solidFill>
                  <a:srgbClr val="FFFFFF"/>
                </a:solidFill>
              </a:rPr>
              <a:t>ProbSevere value overridden by forecasters ~75% of time in 2017</a:t>
            </a:r>
          </a:p>
          <a:p>
            <a:pPr marL="742576" lvl="1" indent="-285750">
              <a:buFont typeface="Arial"/>
              <a:buChar char="•"/>
            </a:pPr>
            <a:r>
              <a:rPr lang="en-US" dirty="0" smtClean="0">
                <a:solidFill>
                  <a:srgbClr val="FFFFFF"/>
                </a:solidFill>
              </a:rPr>
              <a:t>Override median: +8% (2017)</a:t>
            </a:r>
          </a:p>
          <a:p>
            <a:pPr marL="285750" indent="-285750">
              <a:buFont typeface="Arial"/>
              <a:buChar char="•"/>
            </a:pPr>
            <a:endParaRPr lang="en-US" sz="2400" dirty="0">
              <a:solidFill>
                <a:srgbClr val="FFFFFF"/>
              </a:solidFill>
            </a:endParaRPr>
          </a:p>
          <a:p>
            <a:pPr marL="285750" indent="-285750">
              <a:buFont typeface="Arial"/>
              <a:buChar char="•"/>
            </a:pPr>
            <a:endParaRPr lang="en-US" sz="2400" dirty="0" smtClean="0">
              <a:solidFill>
                <a:srgbClr val="FFFFFF"/>
              </a:solidFill>
            </a:endParaRPr>
          </a:p>
          <a:p>
            <a:pPr marL="285750" indent="-285750">
              <a:buFont typeface="Arial"/>
              <a:buChar char="•"/>
            </a:pPr>
            <a:endParaRPr lang="en-US" sz="2400" dirty="0">
              <a:solidFill>
                <a:srgbClr val="FFFFFF"/>
              </a:solidFill>
            </a:endParaRPr>
          </a:p>
          <a:p>
            <a:pPr marL="285750" indent="-285750">
              <a:buFont typeface="Arial"/>
              <a:buChar char="•"/>
            </a:pPr>
            <a:endParaRPr lang="en-US" sz="2400" dirty="0" smtClean="0">
              <a:solidFill>
                <a:srgbClr val="FFFFFF"/>
              </a:solidFill>
            </a:endParaRPr>
          </a:p>
        </p:txBody>
      </p:sp>
      <p:sp>
        <p:nvSpPr>
          <p:cNvPr id="7" name="TextBox 6"/>
          <p:cNvSpPr txBox="1"/>
          <p:nvPr/>
        </p:nvSpPr>
        <p:spPr>
          <a:xfrm>
            <a:off x="76200" y="5943600"/>
            <a:ext cx="8915400" cy="523220"/>
          </a:xfrm>
          <a:prstGeom prst="rect">
            <a:avLst/>
          </a:prstGeom>
          <a:noFill/>
        </p:spPr>
        <p:txBody>
          <a:bodyPr wrap="square" rtlCol="0">
            <a:spAutoFit/>
          </a:bodyPr>
          <a:lstStyle/>
          <a:p>
            <a:r>
              <a:rPr lang="en-US" sz="1400" dirty="0" err="1" smtClean="0">
                <a:solidFill>
                  <a:srgbClr val="FFFFFF"/>
                </a:solidFill>
              </a:rPr>
              <a:t>Karstens</a:t>
            </a:r>
            <a:r>
              <a:rPr lang="en-US" sz="1400" dirty="0" smtClean="0">
                <a:solidFill>
                  <a:srgbClr val="FFFFFF"/>
                </a:solidFill>
              </a:rPr>
              <a:t> and Coauthors, 2018: Development of Human-Machine Mix for Severe Convective Warnings.</a:t>
            </a:r>
          </a:p>
          <a:p>
            <a:r>
              <a:rPr lang="en-US" sz="1400" i="1" dirty="0" err="1" smtClean="0">
                <a:solidFill>
                  <a:srgbClr val="FFFFFF"/>
                </a:solidFill>
              </a:rPr>
              <a:t>Wea</a:t>
            </a:r>
            <a:r>
              <a:rPr lang="en-US" sz="1400" i="1" dirty="0" smtClean="0">
                <a:solidFill>
                  <a:srgbClr val="FFFFFF"/>
                </a:solidFill>
              </a:rPr>
              <a:t>. Forecasting</a:t>
            </a:r>
            <a:r>
              <a:rPr lang="en-US" sz="1400" dirty="0" smtClean="0">
                <a:solidFill>
                  <a:srgbClr val="FFFFFF"/>
                </a:solidFill>
              </a:rPr>
              <a:t>, in review</a:t>
            </a:r>
            <a:endParaRPr lang="en-US" sz="1400" dirty="0">
              <a:solidFill>
                <a:srgbClr val="FFFFFF"/>
              </a:solidFill>
            </a:endParaRPr>
          </a:p>
        </p:txBody>
      </p:sp>
      <p:pic>
        <p:nvPicPr>
          <p:cNvPr id="10" name="Picture 9" descr="recommendersSevere2016.png"/>
          <p:cNvPicPr>
            <a:picLocks noChangeAspect="1"/>
          </p:cNvPicPr>
          <p:nvPr/>
        </p:nvPicPr>
        <p:blipFill rotWithShape="1">
          <a:blip r:embed="rId3">
            <a:extLst>
              <a:ext uri="{28A0092B-C50C-407E-A947-70E740481C1C}">
                <a14:useLocalDpi xmlns:a14="http://schemas.microsoft.com/office/drawing/2010/main" val="0"/>
              </a:ext>
            </a:extLst>
          </a:blip>
          <a:srcRect l="3054" t="4860" r="7846"/>
          <a:stretch/>
        </p:blipFill>
        <p:spPr>
          <a:xfrm>
            <a:off x="263071" y="2514600"/>
            <a:ext cx="4308929" cy="345072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430" t="4097" r="7688"/>
          <a:stretch/>
        </p:blipFill>
        <p:spPr>
          <a:xfrm>
            <a:off x="4709810" y="2514600"/>
            <a:ext cx="4397422" cy="348031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430" t="6478" r="79378"/>
          <a:stretch/>
        </p:blipFill>
        <p:spPr>
          <a:xfrm>
            <a:off x="3124200" y="0"/>
            <a:ext cx="1828800" cy="6683709"/>
          </a:xfrm>
          <a:prstGeom prst="rect">
            <a:avLst/>
          </a:prstGeom>
        </p:spPr>
      </p:pic>
      <p:sp>
        <p:nvSpPr>
          <p:cNvPr id="13" name="Rounded Rectangle 12"/>
          <p:cNvSpPr/>
          <p:nvPr/>
        </p:nvSpPr>
        <p:spPr>
          <a:xfrm>
            <a:off x="5029200" y="2514600"/>
            <a:ext cx="609600" cy="342900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19200" y="5181600"/>
            <a:ext cx="698178" cy="369332"/>
          </a:xfrm>
          <a:prstGeom prst="rect">
            <a:avLst/>
          </a:prstGeom>
          <a:noFill/>
        </p:spPr>
        <p:txBody>
          <a:bodyPr wrap="none" rtlCol="0">
            <a:spAutoFit/>
          </a:bodyPr>
          <a:lstStyle/>
          <a:p>
            <a:r>
              <a:rPr lang="en-US" dirty="0" smtClean="0"/>
              <a:t>2016</a:t>
            </a:r>
            <a:endParaRPr lang="en-US" dirty="0"/>
          </a:p>
        </p:txBody>
      </p:sp>
      <p:sp>
        <p:nvSpPr>
          <p:cNvPr id="14" name="TextBox 13"/>
          <p:cNvSpPr txBox="1"/>
          <p:nvPr/>
        </p:nvSpPr>
        <p:spPr>
          <a:xfrm>
            <a:off x="5791200" y="5257800"/>
            <a:ext cx="698178" cy="369332"/>
          </a:xfrm>
          <a:prstGeom prst="rect">
            <a:avLst/>
          </a:prstGeom>
          <a:noFill/>
        </p:spPr>
        <p:txBody>
          <a:bodyPr wrap="none" rtlCol="0">
            <a:spAutoFit/>
          </a:bodyPr>
          <a:lstStyle/>
          <a:p>
            <a:r>
              <a:rPr lang="en-US" dirty="0" smtClean="0"/>
              <a:t>2017</a:t>
            </a:r>
            <a:endParaRPr lang="en-US" dirty="0"/>
          </a:p>
        </p:txBody>
      </p:sp>
    </p:spTree>
    <p:extLst>
      <p:ext uri="{BB962C8B-B14F-4D97-AF65-F5344CB8AC3E}">
        <p14:creationId xmlns:p14="http://schemas.microsoft.com/office/powerpoint/2010/main" val="17006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3" grpId="0"/>
      <p:bldP spid="1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Next Steps</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121</a:t>
            </a:fld>
            <a:endParaRPr lang="en-US"/>
          </a:p>
        </p:txBody>
      </p:sp>
      <p:sp>
        <p:nvSpPr>
          <p:cNvPr id="5" name="TextBox 4"/>
          <p:cNvSpPr txBox="1"/>
          <p:nvPr/>
        </p:nvSpPr>
        <p:spPr>
          <a:xfrm>
            <a:off x="228600" y="1219200"/>
            <a:ext cx="8534400" cy="1815882"/>
          </a:xfrm>
          <a:prstGeom prst="rect">
            <a:avLst/>
          </a:prstGeom>
          <a:noFill/>
        </p:spPr>
        <p:txBody>
          <a:bodyPr wrap="square" rtlCol="0">
            <a:spAutoFit/>
          </a:bodyPr>
          <a:lstStyle/>
          <a:p>
            <a:pPr marL="285750" indent="-285750">
              <a:buFont typeface="Arial"/>
              <a:buChar char="•"/>
            </a:pPr>
            <a:r>
              <a:rPr lang="en-US" sz="2400" dirty="0" smtClean="0">
                <a:solidFill>
                  <a:srgbClr val="FFFFFF"/>
                </a:solidFill>
              </a:rPr>
              <a:t>Improve ProbSevere prediction/calibration in certain modes</a:t>
            </a:r>
          </a:p>
          <a:p>
            <a:pPr marL="742576" lvl="1" indent="-285750">
              <a:buFont typeface="Arial"/>
              <a:buChar char="•"/>
            </a:pPr>
            <a:r>
              <a:rPr lang="en-US" sz="2000" dirty="0">
                <a:solidFill>
                  <a:srgbClr val="FFFFFF"/>
                </a:solidFill>
              </a:rPr>
              <a:t>e</a:t>
            </a:r>
            <a:r>
              <a:rPr lang="en-US" sz="2000" dirty="0" smtClean="0">
                <a:solidFill>
                  <a:srgbClr val="FFFFFF"/>
                </a:solidFill>
              </a:rPr>
              <a:t>.g., low-lightning storms, dry microbursts</a:t>
            </a:r>
          </a:p>
          <a:p>
            <a:pPr marL="285750" indent="-285750">
              <a:buFont typeface="Arial"/>
              <a:buChar char="•"/>
            </a:pPr>
            <a:r>
              <a:rPr lang="en-US" sz="2400" dirty="0" smtClean="0">
                <a:solidFill>
                  <a:srgbClr val="FFFFFF"/>
                </a:solidFill>
              </a:rPr>
              <a:t>Investigate more ABI and GLM predictors</a:t>
            </a:r>
          </a:p>
          <a:p>
            <a:pPr marL="742576" lvl="1" indent="-285750">
              <a:buFont typeface="Arial"/>
              <a:buChar char="•"/>
            </a:pPr>
            <a:r>
              <a:rPr lang="en-US" sz="2000" dirty="0" err="1">
                <a:solidFill>
                  <a:srgbClr val="FFFFFF"/>
                </a:solidFill>
              </a:rPr>
              <a:t>m</a:t>
            </a:r>
            <a:r>
              <a:rPr lang="en-US" sz="2000" dirty="0" err="1" smtClean="0">
                <a:solidFill>
                  <a:srgbClr val="FFFFFF"/>
                </a:solidFill>
              </a:rPr>
              <a:t>eso</a:t>
            </a:r>
            <a:r>
              <a:rPr lang="en-US" sz="2000" dirty="0" smtClean="0">
                <a:solidFill>
                  <a:srgbClr val="FFFFFF"/>
                </a:solidFill>
              </a:rPr>
              <a:t> sectors</a:t>
            </a:r>
          </a:p>
          <a:p>
            <a:pPr marL="285750" indent="-285750">
              <a:buFont typeface="Arial"/>
              <a:buChar char="•"/>
            </a:pPr>
            <a:r>
              <a:rPr lang="en-US" sz="2400" dirty="0" smtClean="0">
                <a:solidFill>
                  <a:srgbClr val="FFFFFF"/>
                </a:solidFill>
              </a:rPr>
              <a:t>Create trends display in AWIPS2</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t="-1" b="55708"/>
          <a:stretch/>
        </p:blipFill>
        <p:spPr>
          <a:xfrm>
            <a:off x="990600" y="1905000"/>
            <a:ext cx="7086600" cy="3962400"/>
          </a:xfrm>
          <a:prstGeom prst="rect">
            <a:avLst/>
          </a:prstGeom>
        </p:spPr>
      </p:pic>
      <p:sp>
        <p:nvSpPr>
          <p:cNvPr id="9" name="TextBox 8"/>
          <p:cNvSpPr txBox="1"/>
          <p:nvPr/>
        </p:nvSpPr>
        <p:spPr>
          <a:xfrm>
            <a:off x="228600" y="3276600"/>
            <a:ext cx="5557554" cy="1754327"/>
          </a:xfrm>
          <a:prstGeom prst="rect">
            <a:avLst/>
          </a:prstGeom>
          <a:noFill/>
        </p:spPr>
        <p:txBody>
          <a:bodyPr wrap="none" rtlCol="0">
            <a:spAutoFit/>
          </a:bodyPr>
          <a:lstStyle/>
          <a:p>
            <a:endParaRPr lang="en-US" sz="2400" dirty="0">
              <a:solidFill>
                <a:srgbClr val="FFFFFF"/>
              </a:solidFill>
            </a:endParaRPr>
          </a:p>
          <a:p>
            <a:pPr marL="285750" indent="-285750">
              <a:buFont typeface="Arial"/>
              <a:buChar char="•"/>
            </a:pPr>
            <a:r>
              <a:rPr lang="en-US" sz="2400" dirty="0">
                <a:solidFill>
                  <a:srgbClr val="FFFFFF"/>
                </a:solidFill>
              </a:rPr>
              <a:t>R2O transition underway!</a:t>
            </a:r>
          </a:p>
          <a:p>
            <a:pPr marL="742576" lvl="1" indent="-285750">
              <a:buFont typeface="Arial"/>
              <a:buChar char="•"/>
            </a:pPr>
            <a:r>
              <a:rPr lang="en-US" sz="2000" dirty="0">
                <a:solidFill>
                  <a:srgbClr val="FFFFFF"/>
                </a:solidFill>
              </a:rPr>
              <a:t>NWS OSTI project</a:t>
            </a:r>
          </a:p>
          <a:p>
            <a:pPr marL="742576" lvl="1" indent="-285750">
              <a:buFont typeface="Arial"/>
              <a:buChar char="•"/>
            </a:pPr>
            <a:r>
              <a:rPr lang="en-US" sz="2000" dirty="0">
                <a:solidFill>
                  <a:srgbClr val="FFFFFF"/>
                </a:solidFill>
              </a:rPr>
              <a:t>NCO responsibility, under MRMS </a:t>
            </a:r>
            <a:r>
              <a:rPr lang="en-US" sz="2000" dirty="0" smtClean="0">
                <a:solidFill>
                  <a:srgbClr val="FFFFFF"/>
                </a:solidFill>
              </a:rPr>
              <a:t>system</a:t>
            </a:r>
          </a:p>
          <a:p>
            <a:pPr marL="742576" lvl="1" indent="-285750">
              <a:buFont typeface="Arial"/>
              <a:buChar char="•"/>
            </a:pPr>
            <a:r>
              <a:rPr lang="en-US" sz="2000" dirty="0" smtClean="0">
                <a:solidFill>
                  <a:srgbClr val="FFFFFF"/>
                </a:solidFill>
              </a:rPr>
              <a:t>Working with MDL and NSSL</a:t>
            </a:r>
            <a:endParaRPr lang="en-US" dirty="0"/>
          </a:p>
        </p:txBody>
      </p:sp>
    </p:spTree>
    <p:extLst>
      <p:ext uri="{BB962C8B-B14F-4D97-AF65-F5344CB8AC3E}">
        <p14:creationId xmlns:p14="http://schemas.microsoft.com/office/powerpoint/2010/main" val="1607122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dissolve">
                                      <p:cBhvr>
                                        <p:cTn id="38" dur="500"/>
                                        <p:tgtEl>
                                          <p:spTgt spid="9">
                                            <p:txEl>
                                              <p:pRg st="1" end="1"/>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dissolve">
                                      <p:cBhvr>
                                        <p:cTn id="41" dur="500"/>
                                        <p:tgtEl>
                                          <p:spTgt spid="9">
                                            <p:txEl>
                                              <p:pRg st="2" end="2"/>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dissolve">
                                      <p:cBhvr>
                                        <p:cTn id="44" dur="500"/>
                                        <p:tgtEl>
                                          <p:spTgt spid="9">
                                            <p:txEl>
                                              <p:pRg st="3" end="3"/>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dissolve">
                                      <p:cBhvr>
                                        <p:cTn id="4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3827941"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Future Research</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2" name="TextBox 1"/>
          <p:cNvSpPr txBox="1"/>
          <p:nvPr/>
        </p:nvSpPr>
        <p:spPr>
          <a:xfrm>
            <a:off x="381000" y="1992868"/>
            <a:ext cx="4801314" cy="369332"/>
          </a:xfrm>
          <a:prstGeom prst="rect">
            <a:avLst/>
          </a:prstGeom>
          <a:noFill/>
        </p:spPr>
        <p:txBody>
          <a:bodyPr wrap="none" rtlCol="0">
            <a:spAutoFit/>
          </a:bodyPr>
          <a:lstStyle/>
          <a:p>
            <a:pPr marL="285750" indent="-285750">
              <a:buFont typeface="Arial"/>
              <a:buChar char="•"/>
            </a:pPr>
            <a:r>
              <a:rPr lang="en-US" dirty="0" smtClean="0">
                <a:solidFill>
                  <a:srgbClr val="FFFF00"/>
                </a:solidFill>
              </a:rPr>
              <a:t>Super-rapid scan growth rates (∆t ≤ 1 min)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5147948"/>
            <a:ext cx="1752600" cy="1405252"/>
          </a:xfrm>
          <a:prstGeom prst="rect">
            <a:avLst/>
          </a:prstGeom>
        </p:spPr>
      </p:pic>
      <p:sp>
        <p:nvSpPr>
          <p:cNvPr id="6" name="TextBox 5"/>
          <p:cNvSpPr txBox="1"/>
          <p:nvPr/>
        </p:nvSpPr>
        <p:spPr>
          <a:xfrm>
            <a:off x="381000" y="2526268"/>
            <a:ext cx="2890535" cy="369332"/>
          </a:xfrm>
          <a:prstGeom prst="rect">
            <a:avLst/>
          </a:prstGeom>
          <a:noFill/>
        </p:spPr>
        <p:txBody>
          <a:bodyPr wrap="none" rtlCol="0">
            <a:spAutoFit/>
          </a:bodyPr>
          <a:lstStyle/>
          <a:p>
            <a:pPr marL="285750" indent="-285750">
              <a:buFont typeface="Arial"/>
              <a:buChar char="•"/>
            </a:pPr>
            <a:r>
              <a:rPr lang="en-US" dirty="0" err="1" smtClean="0">
                <a:solidFill>
                  <a:srgbClr val="FFFF00"/>
                </a:solidFill>
              </a:rPr>
              <a:t>Cb</a:t>
            </a:r>
            <a:r>
              <a:rPr lang="en-US" dirty="0" smtClean="0">
                <a:solidFill>
                  <a:srgbClr val="FFFF00"/>
                </a:solidFill>
              </a:rPr>
              <a:t> storm-top properties</a:t>
            </a:r>
          </a:p>
        </p:txBody>
      </p:sp>
      <p:pic>
        <p:nvPicPr>
          <p:cNvPr id="7" name="Picture 6"/>
          <p:cNvPicPr>
            <a:picLocks/>
          </p:cNvPicPr>
          <p:nvPr/>
        </p:nvPicPr>
        <p:blipFill>
          <a:blip r:embed="rId6"/>
          <a:stretch>
            <a:fillRect/>
          </a:stretch>
        </p:blipFill>
        <p:spPr>
          <a:xfrm>
            <a:off x="3124200" y="3038856"/>
            <a:ext cx="1984248" cy="1380744"/>
          </a:xfrm>
          <a:prstGeom prst="rect">
            <a:avLst/>
          </a:prstGeom>
        </p:spPr>
      </p:pic>
      <p:sp>
        <p:nvSpPr>
          <p:cNvPr id="9" name="TextBox 8"/>
          <p:cNvSpPr txBox="1"/>
          <p:nvPr/>
        </p:nvSpPr>
        <p:spPr>
          <a:xfrm>
            <a:off x="457200" y="4659868"/>
            <a:ext cx="5801588" cy="369332"/>
          </a:xfrm>
          <a:prstGeom prst="rect">
            <a:avLst/>
          </a:prstGeom>
          <a:noFill/>
        </p:spPr>
        <p:txBody>
          <a:bodyPr wrap="none" rtlCol="0">
            <a:spAutoFit/>
          </a:bodyPr>
          <a:lstStyle/>
          <a:p>
            <a:pPr marL="285750" indent="-285750">
              <a:buFont typeface="Arial"/>
              <a:buChar char="•"/>
            </a:pPr>
            <a:r>
              <a:rPr lang="en-US" dirty="0" smtClean="0">
                <a:solidFill>
                  <a:srgbClr val="FFFF00"/>
                </a:solidFill>
              </a:rPr>
              <a:t>Total lightning + satellite imager + NWP only product </a:t>
            </a:r>
            <a:endParaRPr lang="en-US" dirty="0">
              <a:solidFill>
                <a:srgbClr val="FFFF00"/>
              </a:solidFill>
            </a:endParaRPr>
          </a:p>
        </p:txBody>
      </p:sp>
      <p:pic>
        <p:nvPicPr>
          <p:cNvPr id="10" name="Picture 9"/>
          <p:cNvPicPr>
            <a:picLocks/>
          </p:cNvPicPr>
          <p:nvPr/>
        </p:nvPicPr>
        <p:blipFill>
          <a:blip r:embed="rId7"/>
          <a:stretch>
            <a:fillRect/>
          </a:stretch>
        </p:blipFill>
        <p:spPr>
          <a:xfrm>
            <a:off x="457200" y="3038856"/>
            <a:ext cx="1984248" cy="1380744"/>
          </a:xfrm>
          <a:prstGeom prst="rect">
            <a:avLst/>
          </a:prstGeom>
        </p:spPr>
      </p:pic>
      <p:grpSp>
        <p:nvGrpSpPr>
          <p:cNvPr id="8" name="Group 7"/>
          <p:cNvGrpSpPr/>
          <p:nvPr/>
        </p:nvGrpSpPr>
        <p:grpSpPr>
          <a:xfrm>
            <a:off x="457200" y="5147948"/>
            <a:ext cx="1981913" cy="1380744"/>
            <a:chOff x="2383536" y="3048000"/>
            <a:chExt cx="1981913" cy="1380744"/>
          </a:xfrm>
        </p:grpSpPr>
        <p:pic>
          <p:nvPicPr>
            <p:cNvPr id="11" name="Picture 10"/>
            <p:cNvPicPr>
              <a:picLocks noChangeAspect="1"/>
            </p:cNvPicPr>
            <p:nvPr/>
          </p:nvPicPr>
          <p:blipFill>
            <a:blip r:embed="rId8"/>
            <a:stretch>
              <a:fillRect/>
            </a:stretch>
          </p:blipFill>
          <p:spPr>
            <a:xfrm>
              <a:off x="2383536" y="3048000"/>
              <a:ext cx="1981913" cy="1380744"/>
            </a:xfrm>
            <a:prstGeom prst="rect">
              <a:avLst/>
            </a:prstGeom>
          </p:spPr>
        </p:pic>
        <p:pic>
          <p:nvPicPr>
            <p:cNvPr id="12" name="Picture 11"/>
            <p:cNvPicPr>
              <a:picLocks noChangeAspect="1"/>
            </p:cNvPicPr>
            <p:nvPr/>
          </p:nvPicPr>
          <p:blipFill>
            <a:blip r:embed="rId9"/>
            <a:stretch>
              <a:fillRect/>
            </a:stretch>
          </p:blipFill>
          <p:spPr>
            <a:xfrm>
              <a:off x="2459732" y="3616542"/>
              <a:ext cx="1174436" cy="632164"/>
            </a:xfrm>
            <a:prstGeom prst="rect">
              <a:avLst/>
            </a:prstGeom>
          </p:spPr>
        </p:pic>
      </p:grpSp>
      <p:pic>
        <p:nvPicPr>
          <p:cNvPr id="14" name="Picture 13"/>
          <p:cNvPicPr>
            <a:picLocks noChangeAspect="1"/>
          </p:cNvPicPr>
          <p:nvPr/>
        </p:nvPicPr>
        <p:blipFill>
          <a:blip r:embed="rId10"/>
          <a:stretch>
            <a:fillRect/>
          </a:stretch>
        </p:blipFill>
        <p:spPr>
          <a:xfrm>
            <a:off x="6477000" y="5147948"/>
            <a:ext cx="1981200" cy="1385229"/>
          </a:xfrm>
          <a:prstGeom prst="rect">
            <a:avLst/>
          </a:prstGeom>
        </p:spPr>
      </p:pic>
      <p:sp>
        <p:nvSpPr>
          <p:cNvPr id="13" name="Cross 12"/>
          <p:cNvSpPr/>
          <p:nvPr/>
        </p:nvSpPr>
        <p:spPr>
          <a:xfrm>
            <a:off x="2819400" y="5638800"/>
            <a:ext cx="457200" cy="457200"/>
          </a:xfrm>
          <a:prstGeom prst="plus">
            <a:avLst>
              <a:gd name="adj" fmla="val 3888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81000" y="1182469"/>
            <a:ext cx="4800600" cy="646331"/>
          </a:xfrm>
          <a:prstGeom prst="rect">
            <a:avLst/>
          </a:prstGeom>
          <a:noFill/>
        </p:spPr>
        <p:txBody>
          <a:bodyPr wrap="square" rtlCol="0">
            <a:spAutoFit/>
          </a:bodyPr>
          <a:lstStyle/>
          <a:p>
            <a:pPr marL="285750" indent="-285750">
              <a:buFont typeface="Arial"/>
              <a:buChar char="•"/>
            </a:pPr>
            <a:r>
              <a:rPr lang="en-US" dirty="0" smtClean="0">
                <a:solidFill>
                  <a:srgbClr val="FFFF00"/>
                </a:solidFill>
              </a:rPr>
              <a:t>Quantitatively assess G16 growth rates (relative to GOES-1[3-5])</a:t>
            </a:r>
          </a:p>
        </p:txBody>
      </p:sp>
      <p:sp>
        <p:nvSpPr>
          <p:cNvPr id="19" name="TextBox 18"/>
          <p:cNvSpPr txBox="1"/>
          <p:nvPr/>
        </p:nvSpPr>
        <p:spPr>
          <a:xfrm>
            <a:off x="6553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and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1" name="Cross 20"/>
          <p:cNvSpPr/>
          <p:nvPr/>
        </p:nvSpPr>
        <p:spPr>
          <a:xfrm>
            <a:off x="5715000" y="5638800"/>
            <a:ext cx="457200" cy="457200"/>
          </a:xfrm>
          <a:prstGeom prst="plus">
            <a:avLst>
              <a:gd name="adj" fmla="val 3888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170719_goes16_infrared_spc_storm_reports_SD_severe_an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334000" y="685800"/>
            <a:ext cx="3683000" cy="2762250"/>
          </a:xfrm>
          <a:prstGeom prst="rect">
            <a:avLst/>
          </a:prstGeom>
          <a:noFill/>
          <a:ln>
            <a:noFill/>
          </a:ln>
        </p:spPr>
      </p:pic>
      <p:grpSp>
        <p:nvGrpSpPr>
          <p:cNvPr id="27" name="Group 26"/>
          <p:cNvGrpSpPr/>
          <p:nvPr/>
        </p:nvGrpSpPr>
        <p:grpSpPr>
          <a:xfrm>
            <a:off x="228600" y="1066800"/>
            <a:ext cx="609600" cy="533400"/>
            <a:chOff x="6934200" y="3886200"/>
            <a:chExt cx="609600" cy="533400"/>
          </a:xfrm>
        </p:grpSpPr>
        <p:cxnSp>
          <p:nvCxnSpPr>
            <p:cNvPr id="18" name="Straight Connector 17"/>
            <p:cNvCxnSpPr/>
            <p:nvPr/>
          </p:nvCxnSpPr>
          <p:spPr>
            <a:xfrm>
              <a:off x="6934200" y="4191000"/>
              <a:ext cx="2286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162800" y="3886200"/>
              <a:ext cx="381000" cy="5334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838200" y="1764268"/>
            <a:ext cx="4129982" cy="369332"/>
          </a:xfrm>
          <a:prstGeom prst="rect">
            <a:avLst/>
          </a:prstGeom>
          <a:noFill/>
        </p:spPr>
        <p:txBody>
          <a:bodyPr wrap="none" rtlCol="0">
            <a:spAutoFit/>
          </a:bodyPr>
          <a:lstStyle/>
          <a:p>
            <a:r>
              <a:rPr lang="en-US" dirty="0" smtClean="0"/>
              <a:t>ABI adds +4 min of leadtime! (median)</a:t>
            </a:r>
            <a:endParaRPr lang="en-US" dirty="0"/>
          </a:p>
        </p:txBody>
      </p:sp>
    </p:spTree>
    <p:extLst>
      <p:ext uri="{BB962C8B-B14F-4D97-AF65-F5344CB8AC3E}">
        <p14:creationId xmlns:p14="http://schemas.microsoft.com/office/powerpoint/2010/main" val="235775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par>
                                <p:cTn id="21" presetID="9"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1" presetClass="mediacall" presetSubtype="0" fill="hold" nodeType="withEffect">
                                  <p:stCondLst>
                                    <p:cond delay="0"/>
                                  </p:stCondLst>
                                  <p:childTnLst>
                                    <p:cmd type="call" cmd="playFrom(0.0)">
                                      <p:cBhvr>
                                        <p:cTn id="25" dur="19086" fill="hold"/>
                                        <p:tgtEl>
                                          <p:spTgt spid="15"/>
                                        </p:tgtEl>
                                      </p:cBhvr>
                                    </p:cmd>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par>
                                <p:cTn id="48" presetID="9"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dissolve">
                                      <p:cBhvr>
                                        <p:cTn id="50" dur="500"/>
                                        <p:tgtEl>
                                          <p:spTgt spid="5"/>
                                        </p:tgtEl>
                                      </p:cBhvr>
                                    </p:animEffect>
                                  </p:childTnLst>
                                </p:cTn>
                              </p:par>
                              <p:par>
                                <p:cTn id="51" presetID="9"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dissolv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15"/>
                </p:tgtEl>
              </p:cMediaNode>
            </p:video>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5"/>
                                        </p:tgtEl>
                                      </p:cBhvr>
                                    </p:cmd>
                                  </p:childTnLst>
                                </p:cTn>
                              </p:par>
                            </p:childTnLst>
                          </p:cTn>
                        </p:par>
                      </p:childTnLst>
                    </p:cTn>
                  </p:par>
                </p:childTnLst>
              </p:cTn>
              <p:nextCondLst>
                <p:cond evt="onClick" delay="0">
                  <p:tgtEl>
                    <p:spTgt spid="15"/>
                  </p:tgtEl>
                </p:cond>
              </p:nextCondLst>
            </p:seq>
          </p:childTnLst>
        </p:cTn>
      </p:par>
    </p:tnLst>
    <p:bldLst>
      <p:bldP spid="2" grpId="0"/>
      <p:bldP spid="6" grpId="0"/>
      <p:bldP spid="9" grpId="0"/>
      <p:bldP spid="13" grpId="0" animBg="1"/>
      <p:bldP spid="17" grpId="0"/>
      <p:bldP spid="21" grpId="0" animBg="1"/>
      <p:bldP spid="2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123</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ln w="18415" cmpd="sng">
                  <a:solidFill>
                    <a:schemeClr val="tx1"/>
                  </a:solidFill>
                  <a:prstDash val="solid"/>
                </a:ln>
                <a:solidFill>
                  <a:schemeClr val="tx1"/>
                </a:solidFill>
              </a:rPr>
              <a:t>ProbSevere in HWT; media</a:t>
            </a:r>
          </a:p>
          <a:p>
            <a:pPr marL="571500" indent="-571500" algn="l">
              <a:buFont typeface="Arial"/>
              <a:buChar char="•"/>
            </a:pPr>
            <a:r>
              <a:rPr lang="en-US" sz="3200" dirty="0" smtClean="0">
                <a:ln w="18415" cmpd="sng">
                  <a:solidFill>
                    <a:schemeClr val="tx1"/>
                  </a:solidFill>
                  <a:prstDash val="solid"/>
                </a:ln>
                <a:solidFill>
                  <a:schemeClr val="tx1"/>
                </a:solidFill>
              </a:rPr>
              <a:t>Caveats</a:t>
            </a:r>
          </a:p>
          <a:p>
            <a:pPr marL="571500" indent="-571500" algn="l">
              <a:buFont typeface="Arial"/>
              <a:buChar char="•"/>
            </a:pPr>
            <a:r>
              <a:rPr lang="en-US" sz="3200" dirty="0" smtClean="0">
                <a:ln w="18415" cmpd="sng">
                  <a:solidFill>
                    <a:schemeClr val="tx1"/>
                  </a:solidFill>
                  <a:prstDash val="solid"/>
                </a:ln>
                <a:solidFill>
                  <a:schemeClr val="tx1"/>
                </a:solidFill>
              </a:rPr>
              <a:t>Next steps</a:t>
            </a:r>
          </a:p>
          <a:p>
            <a:pPr marL="571500" indent="-571500" algn="l">
              <a:buFont typeface="Arial"/>
              <a:buChar char="•"/>
            </a:pPr>
            <a:r>
              <a:rPr lang="en-US" sz="3200" dirty="0" smtClean="0">
                <a:ln w="18415" cmpd="sng">
                  <a:noFill/>
                  <a:prstDash val="solid"/>
                </a:ln>
                <a:solidFill>
                  <a:schemeClr val="accent3"/>
                </a:solidFill>
              </a:rPr>
              <a:t>Summary</a:t>
            </a:r>
          </a:p>
          <a:p>
            <a:pPr marL="571500" indent="-571500" algn="l">
              <a:buFont typeface="Arial"/>
              <a:buChar char="•"/>
            </a:pPr>
            <a:endParaRPr lang="en-US" sz="3200" dirty="0"/>
          </a:p>
        </p:txBody>
      </p:sp>
    </p:spTree>
    <p:extLst>
      <p:ext uri="{BB962C8B-B14F-4D97-AF65-F5344CB8AC3E}">
        <p14:creationId xmlns:p14="http://schemas.microsoft.com/office/powerpoint/2010/main" val="4172119196"/>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124</a:t>
            </a:fld>
            <a:endParaRPr lang="en-US"/>
          </a:p>
        </p:txBody>
      </p:sp>
      <p:sp>
        <p:nvSpPr>
          <p:cNvPr id="6" name="TextBox 5"/>
          <p:cNvSpPr txBox="1"/>
          <p:nvPr/>
        </p:nvSpPr>
        <p:spPr>
          <a:xfrm>
            <a:off x="381000" y="146988"/>
            <a:ext cx="8305800" cy="646331"/>
          </a:xfrm>
          <a:prstGeom prst="rect">
            <a:avLst/>
          </a:prstGeom>
          <a:noFill/>
        </p:spPr>
        <p:txBody>
          <a:bodyPr wrap="square" rtlCol="0">
            <a:spAutoFit/>
          </a:bodyPr>
          <a:lstStyle/>
          <a:p>
            <a:r>
              <a:rPr lang="en-US" sz="3600" b="1" u="sng" dirty="0" err="1" smtClean="0">
                <a:effectLst>
                  <a:outerShdw blurRad="50800" dist="38100" dir="2700000" algn="tl" rotWithShape="0">
                    <a:prstClr val="black">
                      <a:alpha val="40000"/>
                    </a:prstClr>
                  </a:outerShdw>
                </a:effectLst>
              </a:rPr>
              <a:t>ProbSevere</a:t>
            </a:r>
            <a:r>
              <a:rPr lang="en-US" sz="3600" b="1" u="sng" dirty="0" smtClean="0">
                <a:effectLst>
                  <a:outerShdw blurRad="50800" dist="38100" dir="2700000" algn="tl" rotWithShape="0">
                    <a:prstClr val="black">
                      <a:alpha val="40000"/>
                    </a:prstClr>
                  </a:outerShdw>
                </a:effectLst>
              </a:rPr>
              <a:t>:  Summary</a:t>
            </a:r>
            <a:endParaRPr lang="en-US" sz="3600" b="1" u="sng" dirty="0">
              <a:effectLst>
                <a:outerShdw blurRad="50800" dist="38100" dir="2700000" algn="tl" rotWithShape="0">
                  <a:prstClr val="black">
                    <a:alpha val="40000"/>
                  </a:prstClr>
                </a:outerShdw>
              </a:effectLst>
            </a:endParaRPr>
          </a:p>
        </p:txBody>
      </p:sp>
      <p:sp>
        <p:nvSpPr>
          <p:cNvPr id="5" name="TextBox 4"/>
          <p:cNvSpPr txBox="1"/>
          <p:nvPr/>
        </p:nvSpPr>
        <p:spPr>
          <a:xfrm>
            <a:off x="13911" y="857073"/>
            <a:ext cx="9130089" cy="4401205"/>
          </a:xfrm>
          <a:prstGeom prst="rect">
            <a:avLst/>
          </a:prstGeom>
          <a:noFill/>
        </p:spPr>
        <p:txBody>
          <a:bodyPr wrap="square" rtlCol="0">
            <a:spAutoFit/>
          </a:bodyPr>
          <a:lstStyle/>
          <a:p>
            <a:pPr marL="285750" indent="-285750">
              <a:buFont typeface="Arial"/>
              <a:buChar char="•"/>
            </a:pPr>
            <a:endParaRPr lang="en-US" sz="2000" dirty="0" smtClean="0"/>
          </a:p>
          <a:p>
            <a:pPr marL="285750" indent="-285750">
              <a:buFont typeface="Arial"/>
              <a:buChar char="•"/>
            </a:pPr>
            <a:r>
              <a:rPr lang="en-US" sz="2000" dirty="0" err="1" smtClean="0"/>
              <a:t>ProbSevere</a:t>
            </a:r>
            <a:r>
              <a:rPr lang="en-US" sz="2000" dirty="0" smtClean="0"/>
              <a:t> is a </a:t>
            </a:r>
            <a:r>
              <a:rPr lang="en-US" sz="2000" u="sng" dirty="0" smtClean="0"/>
              <a:t>statistical model</a:t>
            </a:r>
            <a:r>
              <a:rPr lang="en-US" sz="2000" dirty="0" smtClean="0"/>
              <a:t> that incorporates NWP fields, radar observations, and total lightning observations to </a:t>
            </a:r>
            <a:r>
              <a:rPr lang="en-US" sz="2000" u="sng" dirty="0" smtClean="0"/>
              <a:t>predict the probability a storm will produce severe weather </a:t>
            </a:r>
            <a:r>
              <a:rPr lang="en-US" sz="2000" dirty="0" smtClean="0"/>
              <a:t>in the next 0-60 minutes.  Additionally, </a:t>
            </a:r>
            <a:r>
              <a:rPr lang="en-US" sz="2000" dirty="0" err="1" smtClean="0"/>
              <a:t>ProbSevere</a:t>
            </a:r>
            <a:r>
              <a:rPr lang="en-US" sz="2000" dirty="0" smtClean="0"/>
              <a:t> now provides probabilistic guidance to each hazard—severe hail, severe straight-line winds, and tornado.</a:t>
            </a:r>
          </a:p>
          <a:p>
            <a:pPr marL="285750" indent="-285750">
              <a:buFont typeface="Arial"/>
              <a:buChar char="•"/>
            </a:pPr>
            <a:endParaRPr lang="en-US" sz="2000" dirty="0" smtClean="0"/>
          </a:p>
          <a:p>
            <a:pPr marL="285750" indent="-285750">
              <a:buFont typeface="Arial"/>
              <a:buChar char="•"/>
            </a:pPr>
            <a:r>
              <a:rPr lang="en-US" sz="2000" dirty="0" err="1" smtClean="0">
                <a:solidFill>
                  <a:srgbClr val="FFFF00"/>
                </a:solidFill>
              </a:rPr>
              <a:t>ProbSevere</a:t>
            </a:r>
            <a:r>
              <a:rPr lang="en-US" sz="2000" dirty="0" smtClean="0">
                <a:solidFill>
                  <a:srgbClr val="FFFF00"/>
                </a:solidFill>
              </a:rPr>
              <a:t> should be used in combination with existing radar interrogation techniques and is designed to increase forecaster confidence and increase lead-time</a:t>
            </a:r>
          </a:p>
          <a:p>
            <a:pPr marL="285750" indent="-285750">
              <a:buFont typeface="Arial"/>
              <a:buChar char="•"/>
            </a:pPr>
            <a:endParaRPr lang="en-US" sz="2000" dirty="0">
              <a:solidFill>
                <a:srgbClr val="FFFF00"/>
              </a:solidFill>
            </a:endParaRPr>
          </a:p>
          <a:p>
            <a:endParaRPr lang="en-US" sz="2000" dirty="0"/>
          </a:p>
          <a:p>
            <a:endParaRPr lang="en-US" sz="2000" dirty="0" smtClean="0"/>
          </a:p>
          <a:p>
            <a:pPr marL="285750" indent="-285750">
              <a:buFont typeface="Arial"/>
              <a:buChar char="•"/>
            </a:pPr>
            <a:endParaRPr lang="en-US" sz="2000" dirty="0" smtClean="0"/>
          </a:p>
        </p:txBody>
      </p:sp>
    </p:spTree>
    <p:extLst>
      <p:ext uri="{BB962C8B-B14F-4D97-AF65-F5344CB8AC3E}">
        <p14:creationId xmlns:p14="http://schemas.microsoft.com/office/powerpoint/2010/main" val="181501979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125</a:t>
            </a:fld>
            <a:endParaRPr lang="en-US"/>
          </a:p>
        </p:txBody>
      </p:sp>
      <p:sp>
        <p:nvSpPr>
          <p:cNvPr id="3" name="Title 1"/>
          <p:cNvSpPr>
            <a:spLocks noGrp="1"/>
          </p:cNvSpPr>
          <p:nvPr>
            <p:ph type="title"/>
          </p:nvPr>
        </p:nvSpPr>
        <p:spPr>
          <a:xfrm>
            <a:off x="457200" y="0"/>
            <a:ext cx="8534400" cy="990600"/>
          </a:xfrm>
        </p:spPr>
        <p:txBody>
          <a:bodyPr/>
          <a:lstStyle/>
          <a:p>
            <a:pPr algn="l"/>
            <a:r>
              <a:rPr lang="en-US" sz="3600" dirty="0" smtClean="0"/>
              <a:t>References</a:t>
            </a:r>
            <a:endParaRPr lang="en-US" sz="3600" dirty="0"/>
          </a:p>
        </p:txBody>
      </p:sp>
      <p:sp>
        <p:nvSpPr>
          <p:cNvPr id="2" name="TextBox 1"/>
          <p:cNvSpPr txBox="1"/>
          <p:nvPr/>
        </p:nvSpPr>
        <p:spPr>
          <a:xfrm>
            <a:off x="76200" y="838200"/>
            <a:ext cx="8991600" cy="6155530"/>
          </a:xfrm>
          <a:prstGeom prst="rect">
            <a:avLst/>
          </a:prstGeom>
          <a:noFill/>
        </p:spPr>
        <p:txBody>
          <a:bodyPr wrap="square" rtlCol="0">
            <a:spAutoFit/>
          </a:bodyPr>
          <a:lstStyle/>
          <a:p>
            <a:pPr marL="285750" indent="-285750">
              <a:buFont typeface="Arial"/>
              <a:buChar char="•"/>
            </a:pPr>
            <a:r>
              <a:rPr lang="en-US" sz="1400" dirty="0">
                <a:solidFill>
                  <a:srgbClr val="EEB82A"/>
                </a:solidFill>
              </a:rPr>
              <a:t>Cintineo, J. L., M. J. </a:t>
            </a:r>
            <a:r>
              <a:rPr lang="en-US" sz="1400" dirty="0" err="1">
                <a:solidFill>
                  <a:srgbClr val="EEB82A"/>
                </a:solidFill>
              </a:rPr>
              <a:t>Pavolonis</a:t>
            </a:r>
            <a:r>
              <a:rPr lang="en-US" sz="1400" dirty="0">
                <a:solidFill>
                  <a:srgbClr val="EEB82A"/>
                </a:solidFill>
              </a:rPr>
              <a:t>, J. M. Sieglaff, D. T. Lindsey, L. </a:t>
            </a:r>
            <a:r>
              <a:rPr lang="en-US" sz="1400" dirty="0" err="1">
                <a:solidFill>
                  <a:srgbClr val="EEB82A"/>
                </a:solidFill>
              </a:rPr>
              <a:t>Cronce</a:t>
            </a:r>
            <a:r>
              <a:rPr lang="en-US" sz="1400" dirty="0">
                <a:solidFill>
                  <a:srgbClr val="EEB82A"/>
                </a:solidFill>
              </a:rPr>
              <a:t>, J. </a:t>
            </a:r>
            <a:r>
              <a:rPr lang="en-US" sz="1400" dirty="0" err="1">
                <a:solidFill>
                  <a:srgbClr val="EEB82A"/>
                </a:solidFill>
              </a:rPr>
              <a:t>Gerth</a:t>
            </a:r>
            <a:r>
              <a:rPr lang="en-US" sz="1400" dirty="0">
                <a:solidFill>
                  <a:srgbClr val="EEB82A"/>
                </a:solidFill>
              </a:rPr>
              <a:t>, B. </a:t>
            </a:r>
            <a:r>
              <a:rPr lang="en-US" sz="1400" dirty="0" err="1">
                <a:solidFill>
                  <a:srgbClr val="EEB82A"/>
                </a:solidFill>
              </a:rPr>
              <a:t>Rodenkirch</a:t>
            </a:r>
            <a:r>
              <a:rPr lang="en-US" sz="1400" dirty="0">
                <a:solidFill>
                  <a:srgbClr val="EEB82A"/>
                </a:solidFill>
              </a:rPr>
              <a:t>, J. Brunner, and C. </a:t>
            </a:r>
            <a:r>
              <a:rPr lang="en-US" sz="1400" dirty="0" err="1">
                <a:solidFill>
                  <a:srgbClr val="EEB82A"/>
                </a:solidFill>
              </a:rPr>
              <a:t>Gravelle</a:t>
            </a:r>
            <a:r>
              <a:rPr lang="en-US" sz="1400" dirty="0">
                <a:solidFill>
                  <a:srgbClr val="EEB82A"/>
                </a:solidFill>
              </a:rPr>
              <a:t>, 2018: The NOAA/CIMSS ProbSevere Model - incorporation of total lightning and validation. </a:t>
            </a:r>
            <a:r>
              <a:rPr lang="en-US" sz="1400" i="1" dirty="0" err="1">
                <a:solidFill>
                  <a:srgbClr val="EEB82A"/>
                </a:solidFill>
              </a:rPr>
              <a:t>Wea</a:t>
            </a:r>
            <a:r>
              <a:rPr lang="en-US" sz="1400" i="1" dirty="0">
                <a:solidFill>
                  <a:srgbClr val="EEB82A"/>
                </a:solidFill>
              </a:rPr>
              <a:t>. Forecasting</a:t>
            </a:r>
            <a:r>
              <a:rPr lang="en-US" sz="1400" dirty="0">
                <a:solidFill>
                  <a:srgbClr val="EEB82A"/>
                </a:solidFill>
              </a:rPr>
              <a:t>, </a:t>
            </a:r>
            <a:r>
              <a:rPr lang="en-US" sz="1400" dirty="0" smtClean="0">
                <a:solidFill>
                  <a:srgbClr val="EEB82A"/>
                </a:solidFill>
              </a:rPr>
              <a:t>accepted</a:t>
            </a:r>
          </a:p>
          <a:p>
            <a:pPr marL="285750" indent="-285750">
              <a:buFont typeface="Arial"/>
              <a:buChar char="•"/>
            </a:pPr>
            <a:endParaRPr lang="en-US" sz="1400" dirty="0" smtClean="0">
              <a:solidFill>
                <a:schemeClr val="accent3"/>
              </a:solidFill>
            </a:endParaRPr>
          </a:p>
          <a:p>
            <a:pPr marL="285750" indent="-285750">
              <a:buFont typeface="Arial"/>
              <a:buChar char="•"/>
            </a:pPr>
            <a:r>
              <a:rPr lang="en-US" sz="1400" dirty="0" smtClean="0">
                <a:solidFill>
                  <a:srgbClr val="F2C31A"/>
                </a:solidFill>
              </a:rPr>
              <a:t>Cintineo</a:t>
            </a:r>
            <a:r>
              <a:rPr lang="en-US" sz="1400" dirty="0">
                <a:solidFill>
                  <a:srgbClr val="F2C31A"/>
                </a:solidFill>
              </a:rPr>
              <a:t>, J. L., M. J. </a:t>
            </a:r>
            <a:r>
              <a:rPr lang="en-US" sz="1400" dirty="0" err="1">
                <a:solidFill>
                  <a:srgbClr val="F2C31A"/>
                </a:solidFill>
              </a:rPr>
              <a:t>Pavolonis</a:t>
            </a:r>
            <a:r>
              <a:rPr lang="en-US" sz="1400" dirty="0">
                <a:solidFill>
                  <a:srgbClr val="F2C31A"/>
                </a:solidFill>
              </a:rPr>
              <a:t>, J. M. Sieglaff, and D.T. Lindsey, 2014: An empirical model </a:t>
            </a:r>
            <a:r>
              <a:rPr lang="en-US" sz="1400" dirty="0" smtClean="0">
                <a:solidFill>
                  <a:srgbClr val="F2C31A"/>
                </a:solidFill>
              </a:rPr>
              <a:t>for </a:t>
            </a:r>
            <a:r>
              <a:rPr lang="en-US" sz="1400" dirty="0">
                <a:solidFill>
                  <a:srgbClr val="F2C31A"/>
                </a:solidFill>
              </a:rPr>
              <a:t>assessing the severe weather potential of developing convection. </a:t>
            </a:r>
            <a:r>
              <a:rPr lang="en-US" sz="1400" i="1" dirty="0">
                <a:solidFill>
                  <a:srgbClr val="F2C31A"/>
                </a:solidFill>
              </a:rPr>
              <a:t>Weather and Forecasting</a:t>
            </a:r>
            <a:r>
              <a:rPr lang="en-US" sz="1400" dirty="0">
                <a:solidFill>
                  <a:srgbClr val="F2C31A"/>
                </a:solidFill>
              </a:rPr>
              <a:t>., </a:t>
            </a:r>
            <a:r>
              <a:rPr lang="en-US" sz="1400" dirty="0" smtClean="0">
                <a:solidFill>
                  <a:srgbClr val="F2C31A"/>
                </a:solidFill>
              </a:rPr>
              <a:t>29, 639-653.</a:t>
            </a: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smtClean="0">
                <a:solidFill>
                  <a:srgbClr val="F2C31A"/>
                </a:solidFill>
              </a:rPr>
              <a:t>Cintineo, J. L., M. J. </a:t>
            </a:r>
            <a:r>
              <a:rPr lang="en-US" sz="1400" dirty="0" err="1" smtClean="0">
                <a:solidFill>
                  <a:srgbClr val="F2C31A"/>
                </a:solidFill>
              </a:rPr>
              <a:t>Pavolonis</a:t>
            </a:r>
            <a:r>
              <a:rPr lang="en-US" sz="1400" dirty="0" smtClean="0">
                <a:solidFill>
                  <a:srgbClr val="F2C31A"/>
                </a:solidFill>
              </a:rPr>
              <a:t>, J. M. Sieglaff, and A. K. </a:t>
            </a:r>
            <a:r>
              <a:rPr lang="en-US" sz="1400" dirty="0" err="1" smtClean="0">
                <a:solidFill>
                  <a:srgbClr val="F2C31A"/>
                </a:solidFill>
              </a:rPr>
              <a:t>Heidinger</a:t>
            </a:r>
            <a:r>
              <a:rPr lang="en-US" sz="1400" dirty="0" smtClean="0">
                <a:solidFill>
                  <a:srgbClr val="F2C31A"/>
                </a:solidFill>
              </a:rPr>
              <a:t>, 2013: Evolution of severe and non-severe convection inferred from GOES-derived cloud </a:t>
            </a:r>
            <a:r>
              <a:rPr lang="en-US" sz="1400" dirty="0" err="1" smtClean="0">
                <a:solidFill>
                  <a:srgbClr val="F2C31A"/>
                </a:solidFill>
              </a:rPr>
              <a:t>properies</a:t>
            </a:r>
            <a:r>
              <a:rPr lang="en-US" sz="1400" dirty="0" smtClean="0">
                <a:solidFill>
                  <a:srgbClr val="F2C31A"/>
                </a:solidFill>
              </a:rPr>
              <a:t>. </a:t>
            </a:r>
            <a:r>
              <a:rPr lang="en-US" sz="1400" i="1" dirty="0" smtClean="0">
                <a:solidFill>
                  <a:srgbClr val="F2C31A"/>
                </a:solidFill>
              </a:rPr>
              <a:t>J. Appl. </a:t>
            </a:r>
            <a:r>
              <a:rPr lang="en-US" sz="1400" i="1" dirty="0" err="1" smtClean="0">
                <a:solidFill>
                  <a:srgbClr val="F2C31A"/>
                </a:solidFill>
              </a:rPr>
              <a:t>Meteorol</a:t>
            </a:r>
            <a:r>
              <a:rPr lang="en-US" sz="1400" i="1" dirty="0" smtClean="0">
                <a:solidFill>
                  <a:srgbClr val="F2C31A"/>
                </a:solidFill>
              </a:rPr>
              <a:t>. </a:t>
            </a:r>
            <a:r>
              <a:rPr lang="en-US" sz="1400" i="1" dirty="0" err="1" smtClean="0">
                <a:solidFill>
                  <a:srgbClr val="F2C31A"/>
                </a:solidFill>
              </a:rPr>
              <a:t>Climatol</a:t>
            </a:r>
            <a:r>
              <a:rPr lang="en-US" sz="1400" i="1" dirty="0" smtClean="0">
                <a:solidFill>
                  <a:srgbClr val="F2C31A"/>
                </a:solidFill>
              </a:rPr>
              <a:t>., </a:t>
            </a:r>
            <a:r>
              <a:rPr lang="en-US" sz="1400" b="1" dirty="0" smtClean="0">
                <a:solidFill>
                  <a:srgbClr val="F2C31A"/>
                </a:solidFill>
              </a:rPr>
              <a:t>52</a:t>
            </a:r>
            <a:r>
              <a:rPr lang="en-US" sz="1400" dirty="0" smtClean="0">
                <a:solidFill>
                  <a:srgbClr val="F2C31A"/>
                </a:solidFill>
              </a:rPr>
              <a:t>, 2009-2023.</a:t>
            </a: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err="1" smtClean="0">
                <a:solidFill>
                  <a:srgbClr val="F2C31A"/>
                </a:solidFill>
              </a:rPr>
              <a:t>Lakshmanan</a:t>
            </a:r>
            <a:r>
              <a:rPr lang="en-US" sz="1400" dirty="0" smtClean="0">
                <a:solidFill>
                  <a:srgbClr val="F2C31A"/>
                </a:solidFill>
              </a:rPr>
              <a:t>, V., T. Smith, G. </a:t>
            </a:r>
            <a:r>
              <a:rPr lang="en-US" sz="1400" dirty="0" err="1" smtClean="0">
                <a:solidFill>
                  <a:srgbClr val="F2C31A"/>
                </a:solidFill>
              </a:rPr>
              <a:t>Stumpf</a:t>
            </a:r>
            <a:r>
              <a:rPr lang="en-US" sz="1400" dirty="0" smtClean="0">
                <a:solidFill>
                  <a:srgbClr val="F2C31A"/>
                </a:solidFill>
              </a:rPr>
              <a:t>, and K. </a:t>
            </a:r>
            <a:r>
              <a:rPr lang="en-US" sz="1400" dirty="0" err="1" smtClean="0">
                <a:solidFill>
                  <a:srgbClr val="F2C31A"/>
                </a:solidFill>
              </a:rPr>
              <a:t>Hondl</a:t>
            </a:r>
            <a:r>
              <a:rPr lang="en-US" sz="1400" dirty="0" smtClean="0">
                <a:solidFill>
                  <a:srgbClr val="F2C31A"/>
                </a:solidFill>
              </a:rPr>
              <a:t>, 2007: The Warning Decision Support System-Integrated Information. </a:t>
            </a:r>
            <a:r>
              <a:rPr lang="en-US" sz="1400" i="1" dirty="0" smtClean="0">
                <a:solidFill>
                  <a:srgbClr val="F2C31A"/>
                </a:solidFill>
              </a:rPr>
              <a:t>Weather and Forecasting</a:t>
            </a:r>
            <a:r>
              <a:rPr lang="en-US" sz="1400" dirty="0" smtClean="0">
                <a:solidFill>
                  <a:srgbClr val="F2C31A"/>
                </a:solidFill>
              </a:rPr>
              <a:t>, </a:t>
            </a:r>
            <a:r>
              <a:rPr lang="en-US" sz="1400" b="1" dirty="0" smtClean="0">
                <a:solidFill>
                  <a:srgbClr val="F2C31A"/>
                </a:solidFill>
              </a:rPr>
              <a:t>22</a:t>
            </a:r>
            <a:r>
              <a:rPr lang="en-US" sz="1400" dirty="0" smtClean="0">
                <a:solidFill>
                  <a:srgbClr val="F2C31A"/>
                </a:solidFill>
              </a:rPr>
              <a:t>,</a:t>
            </a:r>
            <a:r>
              <a:rPr lang="en-US" sz="1400" b="1" dirty="0" smtClean="0">
                <a:solidFill>
                  <a:srgbClr val="F2C31A"/>
                </a:solidFill>
              </a:rPr>
              <a:t> </a:t>
            </a:r>
            <a:r>
              <a:rPr lang="en-US" sz="1400" dirty="0" smtClean="0">
                <a:solidFill>
                  <a:srgbClr val="F2C31A"/>
                </a:solidFill>
              </a:rPr>
              <a:t>doi:10.1175/WAF1009.1</a:t>
            </a: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err="1">
                <a:solidFill>
                  <a:srgbClr val="F2C31A"/>
                </a:solidFill>
              </a:rPr>
              <a:t>Pavolonis</a:t>
            </a:r>
            <a:r>
              <a:rPr lang="en-US" sz="1400" dirty="0">
                <a:solidFill>
                  <a:srgbClr val="F2C31A"/>
                </a:solidFill>
              </a:rPr>
              <a:t>, M. J., 2010: Advances in Extracting Cloud Composition Information from </a:t>
            </a:r>
            <a:r>
              <a:rPr lang="en-US" sz="1400" dirty="0" err="1">
                <a:solidFill>
                  <a:srgbClr val="F2C31A"/>
                </a:solidFill>
              </a:rPr>
              <a:t>Spaceborne</a:t>
            </a:r>
            <a:r>
              <a:rPr lang="en-US" sz="1400" dirty="0">
                <a:solidFill>
                  <a:srgbClr val="F2C31A"/>
                </a:solidFill>
              </a:rPr>
              <a:t> Infrared Radiances-A Robust Alternative to Brightness Temperatures. Part I: Theory. </a:t>
            </a:r>
            <a:r>
              <a:rPr lang="en-US" sz="1400" i="1" dirty="0">
                <a:solidFill>
                  <a:srgbClr val="F2C31A"/>
                </a:solidFill>
              </a:rPr>
              <a:t>Journal of Applied Meteorology and Climatology, </a:t>
            </a:r>
            <a:r>
              <a:rPr lang="en-US" sz="1400" b="1" dirty="0">
                <a:solidFill>
                  <a:srgbClr val="F2C31A"/>
                </a:solidFill>
              </a:rPr>
              <a:t>49</a:t>
            </a:r>
            <a:r>
              <a:rPr lang="en-US" sz="1400" dirty="0">
                <a:solidFill>
                  <a:srgbClr val="F2C31A"/>
                </a:solidFill>
              </a:rPr>
              <a:t>, doi:10.1175/2010JAMC2433.1</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err="1">
                <a:solidFill>
                  <a:srgbClr val="F2C31A"/>
                </a:solidFill>
              </a:rPr>
              <a:t>Pavolonis</a:t>
            </a:r>
            <a:r>
              <a:rPr lang="en-US" sz="1400" dirty="0">
                <a:solidFill>
                  <a:srgbClr val="F2C31A"/>
                </a:solidFill>
              </a:rPr>
              <a:t>, M.J., 2010: ABI Cloud Type/Phase Algorithm Theoretical Basis Document.  NOAA NESDIS Center for Satellite Applications and Research (STAR), 60 pp. </a:t>
            </a:r>
            <a:endParaRPr lang="en-US" sz="1400" dirty="0" smtClean="0">
              <a:solidFill>
                <a:srgbClr val="F2C31A"/>
              </a:solidFill>
            </a:endParaRPr>
          </a:p>
          <a:p>
            <a:pPr marL="285750" indent="-285750">
              <a:buFont typeface="Arial"/>
              <a:buChar char="•"/>
            </a:pPr>
            <a:endParaRPr lang="en-US" sz="1400" dirty="0" smtClean="0">
              <a:solidFill>
                <a:srgbClr val="F2C31A"/>
              </a:solidFill>
            </a:endParaRPr>
          </a:p>
          <a:p>
            <a:pPr marL="285750" indent="-285750">
              <a:buFont typeface="Arial"/>
              <a:buChar char="•"/>
            </a:pPr>
            <a:r>
              <a:rPr lang="en-US" sz="1400" dirty="0">
                <a:solidFill>
                  <a:srgbClr val="F2C31A"/>
                </a:solidFill>
              </a:rPr>
              <a:t>Sieglaff, Justin M., </a:t>
            </a:r>
            <a:r>
              <a:rPr lang="en-US" sz="1400" dirty="0" smtClean="0">
                <a:solidFill>
                  <a:srgbClr val="F2C31A"/>
                </a:solidFill>
              </a:rPr>
              <a:t>D. </a:t>
            </a:r>
            <a:r>
              <a:rPr lang="en-US" sz="1400" dirty="0">
                <a:solidFill>
                  <a:srgbClr val="F2C31A"/>
                </a:solidFill>
              </a:rPr>
              <a:t>C. </a:t>
            </a:r>
            <a:r>
              <a:rPr lang="en-US" sz="1400" dirty="0" err="1">
                <a:solidFill>
                  <a:srgbClr val="F2C31A"/>
                </a:solidFill>
              </a:rPr>
              <a:t>Hartung</a:t>
            </a:r>
            <a:r>
              <a:rPr lang="en-US" sz="1400" dirty="0">
                <a:solidFill>
                  <a:srgbClr val="F2C31A"/>
                </a:solidFill>
              </a:rPr>
              <a:t>, </a:t>
            </a:r>
            <a:r>
              <a:rPr lang="en-US" sz="1400" dirty="0" smtClean="0">
                <a:solidFill>
                  <a:srgbClr val="F2C31A"/>
                </a:solidFill>
              </a:rPr>
              <a:t>W. </a:t>
            </a:r>
            <a:r>
              <a:rPr lang="en-US" sz="1400" dirty="0">
                <a:solidFill>
                  <a:srgbClr val="F2C31A"/>
                </a:solidFill>
              </a:rPr>
              <a:t>F. </a:t>
            </a:r>
            <a:r>
              <a:rPr lang="en-US" sz="1400" dirty="0" err="1">
                <a:solidFill>
                  <a:srgbClr val="F2C31A"/>
                </a:solidFill>
              </a:rPr>
              <a:t>Feltz</a:t>
            </a:r>
            <a:r>
              <a:rPr lang="en-US" sz="1400" dirty="0">
                <a:solidFill>
                  <a:srgbClr val="F2C31A"/>
                </a:solidFill>
              </a:rPr>
              <a:t>, </a:t>
            </a:r>
            <a:r>
              <a:rPr lang="en-US" sz="1400" dirty="0" smtClean="0">
                <a:solidFill>
                  <a:srgbClr val="F2C31A"/>
                </a:solidFill>
              </a:rPr>
              <a:t>L. </a:t>
            </a:r>
            <a:r>
              <a:rPr lang="en-US" sz="1400" dirty="0">
                <a:solidFill>
                  <a:srgbClr val="F2C31A"/>
                </a:solidFill>
              </a:rPr>
              <a:t>M. </a:t>
            </a:r>
            <a:r>
              <a:rPr lang="en-US" sz="1400" dirty="0" err="1">
                <a:solidFill>
                  <a:srgbClr val="F2C31A"/>
                </a:solidFill>
              </a:rPr>
              <a:t>Cronce</a:t>
            </a:r>
            <a:r>
              <a:rPr lang="en-US" sz="1400" dirty="0">
                <a:solidFill>
                  <a:srgbClr val="F2C31A"/>
                </a:solidFill>
              </a:rPr>
              <a:t>, </a:t>
            </a:r>
            <a:r>
              <a:rPr lang="en-US" sz="1400" dirty="0" smtClean="0">
                <a:solidFill>
                  <a:srgbClr val="F2C31A"/>
                </a:solidFill>
              </a:rPr>
              <a:t>V. </a:t>
            </a:r>
            <a:r>
              <a:rPr lang="en-US" sz="1400" dirty="0" err="1">
                <a:solidFill>
                  <a:srgbClr val="F2C31A"/>
                </a:solidFill>
              </a:rPr>
              <a:t>Lakshmanan</a:t>
            </a:r>
            <a:r>
              <a:rPr lang="en-US" sz="1400" dirty="0">
                <a:solidFill>
                  <a:srgbClr val="F2C31A"/>
                </a:solidFill>
              </a:rPr>
              <a:t>, 2013: A satellite-based convective cloud object tracking and multipurpose data fusion tool with application to developing convection. </a:t>
            </a:r>
            <a:r>
              <a:rPr lang="en-US" sz="1400" i="1" dirty="0">
                <a:solidFill>
                  <a:srgbClr val="F2C31A"/>
                </a:solidFill>
              </a:rPr>
              <a:t>J. Atmos. Oceanic Technol.</a:t>
            </a:r>
            <a:r>
              <a:rPr lang="en-US" sz="1400" dirty="0">
                <a:solidFill>
                  <a:srgbClr val="F2C31A"/>
                </a:solidFill>
              </a:rPr>
              <a:t>, </a:t>
            </a:r>
            <a:r>
              <a:rPr lang="en-US" sz="1400" b="1" dirty="0">
                <a:solidFill>
                  <a:srgbClr val="F2C31A"/>
                </a:solidFill>
              </a:rPr>
              <a:t>30</a:t>
            </a:r>
            <a:r>
              <a:rPr lang="en-US" sz="1400" dirty="0">
                <a:solidFill>
                  <a:srgbClr val="F2C31A"/>
                </a:solidFill>
              </a:rPr>
              <a:t>, 510–525</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a:solidFill>
                  <a:srgbClr val="F2C31A"/>
                </a:solidFill>
              </a:rPr>
              <a:t>Witt, </a:t>
            </a:r>
            <a:r>
              <a:rPr lang="en-US" sz="1400" dirty="0" smtClean="0">
                <a:solidFill>
                  <a:srgbClr val="F2C31A"/>
                </a:solidFill>
              </a:rPr>
              <a:t>A., M. </a:t>
            </a:r>
            <a:r>
              <a:rPr lang="en-US" sz="1400" dirty="0">
                <a:solidFill>
                  <a:srgbClr val="F2C31A"/>
                </a:solidFill>
              </a:rPr>
              <a:t>D. </a:t>
            </a:r>
            <a:r>
              <a:rPr lang="en-US" sz="1400" dirty="0" err="1">
                <a:solidFill>
                  <a:srgbClr val="F2C31A"/>
                </a:solidFill>
              </a:rPr>
              <a:t>Eilts</a:t>
            </a:r>
            <a:r>
              <a:rPr lang="en-US" sz="1400" dirty="0">
                <a:solidFill>
                  <a:srgbClr val="F2C31A"/>
                </a:solidFill>
              </a:rPr>
              <a:t>, </a:t>
            </a:r>
            <a:r>
              <a:rPr lang="en-US" sz="1400" dirty="0" smtClean="0">
                <a:solidFill>
                  <a:srgbClr val="F2C31A"/>
                </a:solidFill>
              </a:rPr>
              <a:t>G. </a:t>
            </a:r>
            <a:r>
              <a:rPr lang="en-US" sz="1400" dirty="0">
                <a:solidFill>
                  <a:srgbClr val="F2C31A"/>
                </a:solidFill>
              </a:rPr>
              <a:t>J. </a:t>
            </a:r>
            <a:r>
              <a:rPr lang="en-US" sz="1400" dirty="0" err="1">
                <a:solidFill>
                  <a:srgbClr val="F2C31A"/>
                </a:solidFill>
              </a:rPr>
              <a:t>Stumpf</a:t>
            </a:r>
            <a:r>
              <a:rPr lang="en-US" sz="1400" dirty="0">
                <a:solidFill>
                  <a:srgbClr val="F2C31A"/>
                </a:solidFill>
              </a:rPr>
              <a:t>, J. T. Johnson, E. </a:t>
            </a:r>
            <a:r>
              <a:rPr lang="en-US" sz="1400" dirty="0" smtClean="0">
                <a:solidFill>
                  <a:srgbClr val="F2C31A"/>
                </a:solidFill>
              </a:rPr>
              <a:t>D. W. </a:t>
            </a:r>
            <a:r>
              <a:rPr lang="en-US" sz="1400" dirty="0">
                <a:solidFill>
                  <a:srgbClr val="F2C31A"/>
                </a:solidFill>
              </a:rPr>
              <a:t>Mitchell, </a:t>
            </a:r>
            <a:r>
              <a:rPr lang="en-US" sz="1400" dirty="0" smtClean="0">
                <a:solidFill>
                  <a:srgbClr val="F2C31A"/>
                </a:solidFill>
              </a:rPr>
              <a:t>K. </a:t>
            </a:r>
            <a:r>
              <a:rPr lang="en-US" sz="1400" dirty="0">
                <a:solidFill>
                  <a:srgbClr val="F2C31A"/>
                </a:solidFill>
              </a:rPr>
              <a:t>W. Thomas, 1998: An Enhanced Hail Detection Algorithm for the WSR-88D. </a:t>
            </a:r>
            <a:r>
              <a:rPr lang="en-US" sz="1400" dirty="0" err="1">
                <a:solidFill>
                  <a:srgbClr val="F2C31A"/>
                </a:solidFill>
              </a:rPr>
              <a:t>Wea</a:t>
            </a:r>
            <a:r>
              <a:rPr lang="en-US" sz="1400" dirty="0">
                <a:solidFill>
                  <a:srgbClr val="F2C31A"/>
                </a:solidFill>
              </a:rPr>
              <a:t>. Forecasting, 13, 286–303.</a:t>
            </a:r>
          </a:p>
          <a:p>
            <a:pPr marL="285750" indent="-285750">
              <a:buFont typeface="Arial"/>
              <a:buChar char="•"/>
            </a:pPr>
            <a:endParaRPr lang="en-US" sz="1600" dirty="0">
              <a:solidFill>
                <a:srgbClr val="F2C31A"/>
              </a:solidFill>
            </a:endParaRPr>
          </a:p>
          <a:p>
            <a:pPr marL="285750" indent="-285750">
              <a:buFont typeface="Arial"/>
              <a:buChar char="•"/>
            </a:pPr>
            <a:endParaRPr lang="en-US" sz="1600" dirty="0">
              <a:solidFill>
                <a:srgbClr val="F2C31A"/>
              </a:solidFill>
            </a:endParaRPr>
          </a:p>
        </p:txBody>
      </p:sp>
    </p:spTree>
    <p:extLst>
      <p:ext uri="{BB962C8B-B14F-4D97-AF65-F5344CB8AC3E}">
        <p14:creationId xmlns:p14="http://schemas.microsoft.com/office/powerpoint/2010/main" val="16624074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126</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smtClean="0"/>
              <a:t>Contact</a:t>
            </a:r>
            <a:endParaRPr lang="en-US" sz="3600" dirty="0"/>
          </a:p>
        </p:txBody>
      </p:sp>
      <p:sp>
        <p:nvSpPr>
          <p:cNvPr id="2" name="TextBox 1"/>
          <p:cNvSpPr txBox="1"/>
          <p:nvPr/>
        </p:nvSpPr>
        <p:spPr>
          <a:xfrm>
            <a:off x="76200" y="1228666"/>
            <a:ext cx="8991600" cy="5047536"/>
          </a:xfrm>
          <a:prstGeom prst="rect">
            <a:avLst/>
          </a:prstGeom>
          <a:noFill/>
        </p:spPr>
        <p:txBody>
          <a:bodyPr wrap="square" rtlCol="0">
            <a:spAutoFit/>
          </a:bodyPr>
          <a:lstStyle/>
          <a:p>
            <a:pPr marL="285750" indent="-285750">
              <a:buFont typeface="Arial"/>
              <a:buChar char="•"/>
            </a:pPr>
            <a:r>
              <a:rPr lang="en-US" sz="1400" dirty="0" smtClean="0">
                <a:solidFill>
                  <a:srgbClr val="F2C31A"/>
                </a:solidFill>
              </a:rPr>
              <a:t>Mike Pavolonis (</a:t>
            </a:r>
            <a:r>
              <a:rPr lang="en-US" sz="1400" dirty="0" smtClean="0">
                <a:solidFill>
                  <a:srgbClr val="F2C31A"/>
                </a:solidFill>
                <a:hlinkClick r:id="rId3"/>
              </a:rPr>
              <a:t>michael.pavolonis@noaa.gov</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smtClean="0">
                <a:solidFill>
                  <a:srgbClr val="F2C31A"/>
                </a:solidFill>
              </a:rPr>
              <a:t>John Cintineo (</a:t>
            </a:r>
            <a:r>
              <a:rPr lang="en-US" sz="1400" dirty="0" smtClean="0">
                <a:solidFill>
                  <a:srgbClr val="F2C31A"/>
                </a:solidFill>
                <a:hlinkClick r:id="rId4"/>
              </a:rPr>
              <a:t>john.cintineo@ssec.wisc.edu</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smtClean="0">
                <a:solidFill>
                  <a:srgbClr val="F2C31A"/>
                </a:solidFill>
              </a:rPr>
              <a:t>Justin Sieglaff (</a:t>
            </a:r>
            <a:r>
              <a:rPr lang="en-US" sz="1400" dirty="0" smtClean="0">
                <a:solidFill>
                  <a:srgbClr val="F2C31A"/>
                </a:solidFill>
                <a:hlinkClick r:id="rId5"/>
              </a:rPr>
              <a:t>justin.sieglaff@ssec.wisc.edu</a:t>
            </a:r>
            <a:r>
              <a:rPr lang="en-US" sz="1400" dirty="0" smtClean="0">
                <a:solidFill>
                  <a:srgbClr val="F2C31A"/>
                </a:solidFill>
              </a:rPr>
              <a:t>)</a:t>
            </a:r>
          </a:p>
          <a:p>
            <a:pPr marL="285750" indent="-285750">
              <a:buFont typeface="Arial"/>
              <a:buChar char="•"/>
            </a:pPr>
            <a:endParaRPr lang="en-US" sz="1400" dirty="0">
              <a:solidFill>
                <a:srgbClr val="F2C31A"/>
              </a:solidFill>
            </a:endParaRPr>
          </a:p>
          <a:p>
            <a:pPr marL="285750" indent="-285750">
              <a:buFont typeface="Arial"/>
              <a:buChar char="•"/>
            </a:pPr>
            <a:r>
              <a:rPr lang="en-US" sz="1400" dirty="0" smtClean="0">
                <a:solidFill>
                  <a:srgbClr val="F2C31A"/>
                </a:solidFill>
              </a:rPr>
              <a:t>Dan Lindsey (</a:t>
            </a:r>
            <a:r>
              <a:rPr lang="en-US" sz="1400" dirty="0" smtClean="0">
                <a:solidFill>
                  <a:srgbClr val="F2C31A"/>
                </a:solidFill>
                <a:hlinkClick r:id="rId6"/>
              </a:rPr>
              <a:t>dan.lindsey@noaa.gov</a:t>
            </a:r>
            <a:r>
              <a:rPr lang="en-US" sz="1400" dirty="0" smtClean="0">
                <a:solidFill>
                  <a:srgbClr val="F2C31A"/>
                </a:solidFill>
              </a:rPr>
              <a:t>)</a:t>
            </a:r>
            <a:endParaRPr lang="en-US" sz="1600" dirty="0">
              <a:solidFill>
                <a:srgbClr val="F2C31A"/>
              </a:solidFill>
            </a:endParaRPr>
          </a:p>
          <a:p>
            <a:pPr marL="285750" indent="-285750">
              <a:buFont typeface="Arial"/>
              <a:buChar char="•"/>
            </a:pPr>
            <a:endParaRPr lang="en-US" sz="1600" dirty="0" smtClean="0">
              <a:solidFill>
                <a:srgbClr val="F2C31A"/>
              </a:solidFill>
            </a:endParaRPr>
          </a:p>
          <a:p>
            <a:pPr marL="285750" indent="-285750">
              <a:buFont typeface="Arial"/>
              <a:buChar char="•"/>
            </a:pPr>
            <a:endParaRPr lang="en-US" sz="1600" dirty="0">
              <a:solidFill>
                <a:srgbClr val="F2C31A"/>
              </a:solidFill>
            </a:endParaRPr>
          </a:p>
          <a:p>
            <a:pPr marL="285750" indent="-285750">
              <a:buFont typeface="Arial"/>
              <a:buChar char="•"/>
            </a:pPr>
            <a:endParaRPr lang="en-US" sz="1600" dirty="0" smtClean="0">
              <a:solidFill>
                <a:srgbClr val="F2C31A"/>
              </a:solidFill>
            </a:endParaRPr>
          </a:p>
          <a:p>
            <a:r>
              <a:rPr lang="en-US" sz="1600" dirty="0" smtClean="0">
                <a:solidFill>
                  <a:srgbClr val="F2C31A"/>
                </a:solidFill>
              </a:rPr>
              <a:t>To access this training online and access supplement training material links from this presentation please see:</a:t>
            </a:r>
          </a:p>
          <a:p>
            <a:endParaRPr lang="en-US" sz="1600" dirty="0">
              <a:solidFill>
                <a:srgbClr val="F2C31A"/>
              </a:solidFill>
            </a:endParaRPr>
          </a:p>
          <a:p>
            <a:r>
              <a:rPr lang="en-US" sz="1600" dirty="0">
                <a:solidFill>
                  <a:srgbClr val="F2C31A"/>
                </a:solidFill>
                <a:hlinkClick r:id="rId7"/>
              </a:rPr>
              <a:t>http://cimss.ssec.wisc.edu/severe_conv/training/</a:t>
            </a:r>
            <a:r>
              <a:rPr lang="en-US" sz="1600" dirty="0" smtClean="0">
                <a:solidFill>
                  <a:srgbClr val="F2C31A"/>
                </a:solidFill>
                <a:hlinkClick r:id="rId7"/>
              </a:rPr>
              <a:t>training.html</a:t>
            </a:r>
            <a:endParaRPr lang="en-US" sz="1600" dirty="0" smtClean="0">
              <a:solidFill>
                <a:srgbClr val="F2C31A"/>
              </a:solidFill>
            </a:endParaRPr>
          </a:p>
          <a:p>
            <a:endParaRPr lang="en-US" sz="1600" dirty="0">
              <a:solidFill>
                <a:srgbClr val="F2C31A"/>
              </a:solidFill>
            </a:endParaRPr>
          </a:p>
          <a:p>
            <a:r>
              <a:rPr lang="en-US" sz="1600" dirty="0" smtClean="0">
                <a:solidFill>
                  <a:srgbClr val="F2C31A"/>
                </a:solidFill>
              </a:rPr>
              <a:t>See ProbSevere blog posts from previous HWTs:</a:t>
            </a:r>
          </a:p>
          <a:p>
            <a:r>
              <a:rPr lang="en-US" sz="1600" dirty="0">
                <a:solidFill>
                  <a:srgbClr val="F2C31A"/>
                </a:solidFill>
                <a:hlinkClick r:id="rId8"/>
              </a:rPr>
              <a:t>http://goesrhwt.blogspot.com/search/label/</a:t>
            </a:r>
            <a:r>
              <a:rPr lang="en-US" sz="1600" dirty="0" smtClean="0">
                <a:solidFill>
                  <a:srgbClr val="F2C31A"/>
                </a:solidFill>
                <a:hlinkClick r:id="rId8"/>
              </a:rPr>
              <a:t>ProbSevere</a:t>
            </a:r>
            <a:endParaRPr lang="en-US" sz="1600" dirty="0" smtClean="0">
              <a:solidFill>
                <a:srgbClr val="F2C31A"/>
              </a:solidFill>
            </a:endParaRPr>
          </a:p>
          <a:p>
            <a:endParaRPr lang="en-US" sz="1600" dirty="0">
              <a:solidFill>
                <a:srgbClr val="F2C31A"/>
              </a:solidFill>
            </a:endParaRPr>
          </a:p>
          <a:p>
            <a:r>
              <a:rPr lang="en-US" sz="1600" dirty="0" smtClean="0">
                <a:solidFill>
                  <a:srgbClr val="F2C31A"/>
                </a:solidFill>
              </a:rPr>
              <a:t>See ProbSevere/</a:t>
            </a:r>
            <a:r>
              <a:rPr lang="en-US" sz="1600" dirty="0" err="1" smtClean="0">
                <a:solidFill>
                  <a:srgbClr val="F2C31A"/>
                </a:solidFill>
              </a:rPr>
              <a:t>ProbTor</a:t>
            </a:r>
            <a:r>
              <a:rPr lang="en-US" sz="1600" dirty="0" smtClean="0">
                <a:solidFill>
                  <a:srgbClr val="F2C31A"/>
                </a:solidFill>
              </a:rPr>
              <a:t> blog posts on CIMSS Satellite Blog:</a:t>
            </a:r>
          </a:p>
          <a:p>
            <a:r>
              <a:rPr lang="en-US" sz="1600" dirty="0">
                <a:solidFill>
                  <a:srgbClr val="F2C31A"/>
                </a:solidFill>
                <a:hlinkClick r:id="rId9"/>
              </a:rPr>
              <a:t>http://cimss.ssec.wisc.edu/goes/blog/?s=</a:t>
            </a:r>
            <a:r>
              <a:rPr lang="en-US" sz="1600" dirty="0" smtClean="0">
                <a:solidFill>
                  <a:srgbClr val="F2C31A"/>
                </a:solidFill>
                <a:hlinkClick r:id="rId9"/>
              </a:rPr>
              <a:t>probsevere</a:t>
            </a:r>
            <a:r>
              <a:rPr lang="en-US" sz="1600" dirty="0" smtClean="0">
                <a:solidFill>
                  <a:srgbClr val="F2C31A"/>
                </a:solidFill>
              </a:rPr>
              <a:t> </a:t>
            </a:r>
          </a:p>
          <a:p>
            <a:endParaRPr lang="en-US" sz="1600" dirty="0">
              <a:solidFill>
                <a:srgbClr val="F2C31A"/>
              </a:solidFill>
            </a:endParaRPr>
          </a:p>
        </p:txBody>
      </p:sp>
    </p:spTree>
    <p:extLst>
      <p:ext uri="{BB962C8B-B14F-4D97-AF65-F5344CB8AC3E}">
        <p14:creationId xmlns:p14="http://schemas.microsoft.com/office/powerpoint/2010/main" val="2113493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5" name="TextBox 4"/>
          <p:cNvSpPr txBox="1"/>
          <p:nvPr/>
        </p:nvSpPr>
        <p:spPr>
          <a:xfrm>
            <a:off x="381000" y="177224"/>
            <a:ext cx="8305800" cy="523220"/>
          </a:xfrm>
          <a:prstGeom prst="rect">
            <a:avLst/>
          </a:prstGeom>
          <a:noFill/>
        </p:spPr>
        <p:txBody>
          <a:bodyPr wrap="square" rtlCol="0">
            <a:spAutoFit/>
          </a:bodyPr>
          <a:lstStyle/>
          <a:p>
            <a:pPr algn="ctr"/>
            <a:r>
              <a:rPr lang="en-US" sz="2800" b="1" u="sng" dirty="0" smtClean="0">
                <a:effectLst>
                  <a:outerShdw blurRad="50800" dist="38100" dir="2700000" algn="tl" rotWithShape="0">
                    <a:prstClr val="black">
                      <a:alpha val="40000"/>
                    </a:prstClr>
                  </a:outerShdw>
                </a:effectLst>
              </a:rPr>
              <a:t>NOAA/CIMSS </a:t>
            </a:r>
            <a:r>
              <a:rPr lang="en-US" sz="2800" b="1" u="sng" dirty="0" err="1" smtClean="0">
                <a:effectLst>
                  <a:outerShdw blurRad="50800" dist="38100" dir="2700000" algn="tl" rotWithShape="0">
                    <a:prstClr val="black">
                      <a:alpha val="40000"/>
                    </a:prstClr>
                  </a:outerShdw>
                </a:effectLst>
              </a:rPr>
              <a:t>ProbSevere</a:t>
            </a:r>
            <a:r>
              <a:rPr lang="en-US" sz="2800" b="1" u="sng" dirty="0" smtClean="0">
                <a:effectLst>
                  <a:outerShdw blurRad="50800" dist="38100" dir="2700000" algn="tl" rotWithShape="0">
                    <a:prstClr val="black">
                      <a:alpha val="40000"/>
                    </a:prstClr>
                  </a:outerShdw>
                </a:effectLst>
              </a:rPr>
              <a:t> Timeline</a:t>
            </a:r>
            <a:endParaRPr lang="en-US" sz="2800" b="1" u="sng" dirty="0">
              <a:effectLst>
                <a:outerShdw blurRad="50800" dist="38100" dir="2700000" algn="tl" rotWithShape="0">
                  <a:prstClr val="black">
                    <a:alpha val="40000"/>
                  </a:prstClr>
                </a:outerShdw>
              </a:effectLst>
            </a:endParaRPr>
          </a:p>
        </p:txBody>
      </p:sp>
      <p:grpSp>
        <p:nvGrpSpPr>
          <p:cNvPr id="17" name="Group 16"/>
          <p:cNvGrpSpPr/>
          <p:nvPr/>
        </p:nvGrpSpPr>
        <p:grpSpPr>
          <a:xfrm>
            <a:off x="297877" y="3088941"/>
            <a:ext cx="8467313" cy="987836"/>
            <a:chOff x="219487" y="3308461"/>
            <a:chExt cx="8467313" cy="987836"/>
          </a:xfrm>
        </p:grpSpPr>
        <p:cxnSp>
          <p:nvCxnSpPr>
            <p:cNvPr id="7" name="Straight Arrow Connector 6"/>
            <p:cNvCxnSpPr/>
            <p:nvPr/>
          </p:nvCxnSpPr>
          <p:spPr>
            <a:xfrm>
              <a:off x="219487" y="3637739"/>
              <a:ext cx="8467313" cy="0"/>
            </a:xfrm>
            <a:prstGeom prst="straightConnector1">
              <a:avLst/>
            </a:prstGeom>
            <a:ln w="889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7363"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13794" y="3308461"/>
              <a:ext cx="0" cy="64287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83247"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27210" y="3370016"/>
              <a:ext cx="0" cy="589161"/>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41099" y="4076777"/>
            <a:ext cx="3057145" cy="2123658"/>
          </a:xfrm>
          <a:prstGeom prst="rect">
            <a:avLst/>
          </a:prstGeom>
          <a:noFill/>
          <a:ln w="19050">
            <a:solidFill>
              <a:schemeClr val="tx1"/>
            </a:solidFill>
          </a:ln>
        </p:spPr>
        <p:txBody>
          <a:bodyPr wrap="square" rtlCol="0">
            <a:spAutoFit/>
          </a:bodyPr>
          <a:lstStyle/>
          <a:p>
            <a:r>
              <a:rPr lang="en-US" sz="2200" b="1" dirty="0" smtClean="0">
                <a:solidFill>
                  <a:srgbClr val="FEB80A"/>
                </a:solidFill>
              </a:rPr>
              <a:t>2014:</a:t>
            </a:r>
          </a:p>
          <a:p>
            <a:r>
              <a:rPr lang="en-US" sz="2200" dirty="0" err="1" smtClean="0"/>
              <a:t>ProbSevere</a:t>
            </a:r>
            <a:r>
              <a:rPr lang="en-US" sz="2200" dirty="0" smtClean="0"/>
              <a:t> Introduced</a:t>
            </a:r>
          </a:p>
          <a:p>
            <a:r>
              <a:rPr lang="en-US" sz="2200" dirty="0" smtClean="0"/>
              <a:t>Derived from:</a:t>
            </a:r>
          </a:p>
          <a:p>
            <a:r>
              <a:rPr lang="en-US" sz="2200" dirty="0" smtClean="0"/>
              <a:t>NWP</a:t>
            </a:r>
          </a:p>
          <a:p>
            <a:r>
              <a:rPr lang="en-US" sz="2200" dirty="0" smtClean="0"/>
              <a:t>GOES-13</a:t>
            </a:r>
          </a:p>
          <a:p>
            <a:r>
              <a:rPr lang="en-US" sz="2200" dirty="0" smtClean="0"/>
              <a:t>NEXRAD (MRMS)</a:t>
            </a:r>
          </a:p>
        </p:txBody>
      </p:sp>
      <p:sp>
        <p:nvSpPr>
          <p:cNvPr id="20" name="TextBox 19"/>
          <p:cNvSpPr txBox="1"/>
          <p:nvPr/>
        </p:nvSpPr>
        <p:spPr>
          <a:xfrm>
            <a:off x="1163611" y="700444"/>
            <a:ext cx="3057145" cy="2400657"/>
          </a:xfrm>
          <a:prstGeom prst="rect">
            <a:avLst/>
          </a:prstGeom>
          <a:noFill/>
          <a:ln w="19050">
            <a:solidFill>
              <a:schemeClr val="tx1"/>
            </a:solidFill>
          </a:ln>
        </p:spPr>
        <p:txBody>
          <a:bodyPr wrap="square" rtlCol="0">
            <a:spAutoFit/>
          </a:bodyPr>
          <a:lstStyle/>
          <a:p>
            <a:r>
              <a:rPr lang="en-US" sz="2200" b="1" dirty="0" smtClean="0">
                <a:solidFill>
                  <a:srgbClr val="FEB80A"/>
                </a:solidFill>
              </a:rPr>
              <a:t>2015:</a:t>
            </a:r>
          </a:p>
          <a:p>
            <a:r>
              <a:rPr lang="en-US" sz="2200" dirty="0" err="1" smtClean="0"/>
              <a:t>ProbSevere</a:t>
            </a:r>
            <a:r>
              <a:rPr lang="en-US" sz="2200" dirty="0" smtClean="0"/>
              <a:t> Improved</a:t>
            </a:r>
          </a:p>
          <a:p>
            <a:r>
              <a:rPr lang="en-US" sz="2200" dirty="0" smtClean="0"/>
              <a:t>Derived from:</a:t>
            </a:r>
          </a:p>
          <a:p>
            <a:r>
              <a:rPr lang="en-US" sz="2200" dirty="0"/>
              <a:t>NWP</a:t>
            </a:r>
          </a:p>
          <a:p>
            <a:r>
              <a:rPr lang="en-US" sz="2200" dirty="0"/>
              <a:t>GOES</a:t>
            </a:r>
            <a:r>
              <a:rPr lang="en-US" sz="2200" dirty="0" smtClean="0"/>
              <a:t>-13/15</a:t>
            </a:r>
            <a:endParaRPr lang="en-US" sz="2200" dirty="0"/>
          </a:p>
          <a:p>
            <a:r>
              <a:rPr lang="en-US" sz="2200" dirty="0"/>
              <a:t>NEXRAD (MRMS)</a:t>
            </a:r>
          </a:p>
          <a:p>
            <a:endParaRPr lang="en-US" dirty="0"/>
          </a:p>
        </p:txBody>
      </p:sp>
      <p:sp>
        <p:nvSpPr>
          <p:cNvPr id="21" name="TextBox 20"/>
          <p:cNvSpPr txBox="1"/>
          <p:nvPr/>
        </p:nvSpPr>
        <p:spPr>
          <a:xfrm>
            <a:off x="3352800" y="4076777"/>
            <a:ext cx="3057145" cy="1446550"/>
          </a:xfrm>
          <a:prstGeom prst="rect">
            <a:avLst/>
          </a:prstGeom>
          <a:noFill/>
          <a:ln w="19050">
            <a:solidFill>
              <a:schemeClr val="tx1"/>
            </a:solidFill>
          </a:ln>
        </p:spPr>
        <p:txBody>
          <a:bodyPr wrap="square" rtlCol="0">
            <a:spAutoFit/>
          </a:bodyPr>
          <a:lstStyle/>
          <a:p>
            <a:r>
              <a:rPr lang="en-US" sz="2200" b="1" dirty="0" smtClean="0">
                <a:solidFill>
                  <a:schemeClr val="accent3"/>
                </a:solidFill>
              </a:rPr>
              <a:t>2016:</a:t>
            </a:r>
          </a:p>
          <a:p>
            <a:r>
              <a:rPr lang="en-US" sz="2200" dirty="0" smtClean="0"/>
              <a:t>Earth Networks Total</a:t>
            </a:r>
          </a:p>
          <a:p>
            <a:r>
              <a:rPr lang="en-US" sz="2200" dirty="0" smtClean="0"/>
              <a:t>Lightning incorporated into </a:t>
            </a:r>
            <a:r>
              <a:rPr lang="en-US" sz="2200" dirty="0" err="1" smtClean="0"/>
              <a:t>ProbSevere</a:t>
            </a:r>
            <a:endParaRPr lang="en-US" sz="2200" dirty="0" smtClean="0"/>
          </a:p>
        </p:txBody>
      </p:sp>
      <p:sp>
        <p:nvSpPr>
          <p:cNvPr id="23" name="TextBox 22"/>
          <p:cNvSpPr txBox="1"/>
          <p:nvPr/>
        </p:nvSpPr>
        <p:spPr>
          <a:xfrm>
            <a:off x="4876800" y="688284"/>
            <a:ext cx="3888390" cy="2462212"/>
          </a:xfrm>
          <a:prstGeom prst="rect">
            <a:avLst/>
          </a:prstGeom>
          <a:noFill/>
          <a:ln w="19050">
            <a:solidFill>
              <a:schemeClr val="tx1"/>
            </a:solidFill>
          </a:ln>
        </p:spPr>
        <p:txBody>
          <a:bodyPr wrap="square" rtlCol="0">
            <a:spAutoFit/>
          </a:bodyPr>
          <a:lstStyle/>
          <a:p>
            <a:r>
              <a:rPr lang="en-US" sz="2200" b="1" dirty="0" smtClean="0">
                <a:solidFill>
                  <a:srgbClr val="FEB80A"/>
                </a:solidFill>
              </a:rPr>
              <a:t>2017:</a:t>
            </a:r>
          </a:p>
          <a:p>
            <a:r>
              <a:rPr lang="en-US" sz="2200" dirty="0" smtClean="0"/>
              <a:t>“All Hazards” </a:t>
            </a:r>
            <a:r>
              <a:rPr lang="en-US" sz="2200" dirty="0" err="1" smtClean="0"/>
              <a:t>ProbSevere</a:t>
            </a:r>
            <a:endParaRPr lang="en-US" sz="2200" dirty="0" smtClean="0"/>
          </a:p>
          <a:p>
            <a:r>
              <a:rPr lang="en-US" sz="2200" dirty="0" smtClean="0"/>
              <a:t>Including:</a:t>
            </a:r>
          </a:p>
          <a:p>
            <a:r>
              <a:rPr lang="en-US" sz="2200" dirty="0" err="1" smtClean="0">
                <a:solidFill>
                  <a:srgbClr val="FEB80A"/>
                </a:solidFill>
              </a:rPr>
              <a:t>ProbHail</a:t>
            </a:r>
            <a:r>
              <a:rPr lang="en-US" sz="2200" dirty="0" smtClean="0">
                <a:solidFill>
                  <a:srgbClr val="FEB80A"/>
                </a:solidFill>
              </a:rPr>
              <a:t>, </a:t>
            </a:r>
            <a:r>
              <a:rPr lang="en-US" sz="2200" dirty="0" err="1" smtClean="0">
                <a:solidFill>
                  <a:srgbClr val="FEB80A"/>
                </a:solidFill>
              </a:rPr>
              <a:t>ProbWind</a:t>
            </a:r>
            <a:r>
              <a:rPr lang="en-US" sz="2200" dirty="0" smtClean="0">
                <a:solidFill>
                  <a:srgbClr val="FEB80A"/>
                </a:solidFill>
              </a:rPr>
              <a:t>, </a:t>
            </a:r>
            <a:r>
              <a:rPr lang="en-US" sz="2200" dirty="0" err="1" smtClean="0">
                <a:solidFill>
                  <a:srgbClr val="FEB80A"/>
                </a:solidFill>
              </a:rPr>
              <a:t>ProbTor</a:t>
            </a:r>
            <a:endParaRPr lang="en-US" sz="2200" dirty="0" smtClean="0">
              <a:solidFill>
                <a:srgbClr val="FEB80A"/>
              </a:solidFill>
            </a:endParaRPr>
          </a:p>
          <a:p>
            <a:r>
              <a:rPr lang="en-US" sz="2200" dirty="0" smtClean="0"/>
              <a:t>More physically relevant NWP and observational predictors for each hazard </a:t>
            </a:r>
            <a:endParaRPr lang="en-US" sz="2200" dirty="0"/>
          </a:p>
        </p:txBody>
      </p:sp>
      <p:cxnSp>
        <p:nvCxnSpPr>
          <p:cNvPr id="19" name="Straight Connector 18"/>
          <p:cNvCxnSpPr/>
          <p:nvPr/>
        </p:nvCxnSpPr>
        <p:spPr>
          <a:xfrm>
            <a:off x="8077200" y="3276600"/>
            <a:ext cx="0" cy="91440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44055" y="4192250"/>
            <a:ext cx="2599945" cy="2123658"/>
          </a:xfrm>
          <a:prstGeom prst="rect">
            <a:avLst/>
          </a:prstGeom>
          <a:noFill/>
          <a:ln w="19050">
            <a:solidFill>
              <a:schemeClr val="tx1"/>
            </a:solidFill>
          </a:ln>
        </p:spPr>
        <p:txBody>
          <a:bodyPr wrap="square" rtlCol="0">
            <a:spAutoFit/>
          </a:bodyPr>
          <a:lstStyle/>
          <a:p>
            <a:r>
              <a:rPr lang="en-US" sz="2200" b="1" dirty="0" smtClean="0">
                <a:solidFill>
                  <a:schemeClr val="accent3"/>
                </a:solidFill>
              </a:rPr>
              <a:t>2018:</a:t>
            </a:r>
          </a:p>
          <a:p>
            <a:r>
              <a:rPr lang="en-US" sz="2200" dirty="0" smtClean="0"/>
              <a:t>ABI incorporated.</a:t>
            </a:r>
          </a:p>
          <a:p>
            <a:r>
              <a:rPr lang="en-US" sz="2200" dirty="0" smtClean="0"/>
              <a:t>Refinements to </a:t>
            </a:r>
            <a:r>
              <a:rPr lang="en-US" sz="2200" dirty="0" err="1" smtClean="0"/>
              <a:t>ProbHail</a:t>
            </a:r>
            <a:r>
              <a:rPr lang="en-US" sz="2200" dirty="0" smtClean="0"/>
              <a:t>, </a:t>
            </a:r>
            <a:r>
              <a:rPr lang="en-US" sz="2200" dirty="0" err="1" smtClean="0"/>
              <a:t>ProbWind</a:t>
            </a:r>
            <a:r>
              <a:rPr lang="en-US" sz="2200" dirty="0" smtClean="0"/>
              <a:t>, and </a:t>
            </a:r>
            <a:r>
              <a:rPr lang="en-US" sz="2200" dirty="0" err="1" smtClean="0"/>
              <a:t>ProbTor</a:t>
            </a:r>
            <a:endParaRPr lang="en-US" sz="2200" dirty="0" smtClean="0"/>
          </a:p>
        </p:txBody>
      </p:sp>
    </p:spTree>
    <p:extLst>
      <p:ext uri="{BB962C8B-B14F-4D97-AF65-F5344CB8AC3E}">
        <p14:creationId xmlns:p14="http://schemas.microsoft.com/office/powerpoint/2010/main" val="303814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0" y="2895600"/>
            <a:ext cx="4572000" cy="34290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Rapid Refresh (RAP)</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753070"/>
            <a:ext cx="8305800" cy="923330"/>
          </a:xfrm>
          <a:prstGeom prst="rect">
            <a:avLst/>
          </a:prstGeom>
          <a:noFill/>
        </p:spPr>
        <p:txBody>
          <a:bodyPr wrap="square" rtlCol="0">
            <a:spAutoFit/>
          </a:bodyPr>
          <a:lstStyle/>
          <a:p>
            <a:pPr marL="285750" indent="-285750">
              <a:buFont typeface="Arial"/>
              <a:buChar char="•"/>
            </a:pPr>
            <a:r>
              <a:rPr lang="en-US" dirty="0">
                <a:solidFill>
                  <a:schemeClr val="accent3"/>
                </a:solidFill>
                <a:effectLst>
                  <a:outerShdw blurRad="50800" dist="38100" dir="2700000" algn="tl" rotWithShape="0">
                    <a:prstClr val="black">
                      <a:alpha val="40000"/>
                    </a:prstClr>
                  </a:outerShdw>
                </a:effectLst>
              </a:rPr>
              <a:t>E</a:t>
            </a:r>
            <a:r>
              <a:rPr lang="en-US" dirty="0" smtClean="0">
                <a:solidFill>
                  <a:schemeClr val="accent3"/>
                </a:solidFill>
                <a:effectLst>
                  <a:outerShdw blurRad="50800" dist="38100" dir="2700000" algn="tl" rotWithShape="0">
                    <a:prstClr val="black">
                      <a:alpha val="40000"/>
                    </a:prstClr>
                  </a:outerShdw>
                </a:effectLst>
              </a:rPr>
              <a:t>ffective bulk shear (EBS)</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Discriminates well between </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and non-</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convection</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Normalizes shear between storms with deep and shallow inflow layers</a:t>
            </a:r>
          </a:p>
        </p:txBody>
      </p:sp>
      <p:sp>
        <p:nvSpPr>
          <p:cNvPr id="9" name="TextBox 8"/>
          <p:cNvSpPr txBox="1"/>
          <p:nvPr/>
        </p:nvSpPr>
        <p:spPr>
          <a:xfrm>
            <a:off x="6815668" y="6172200"/>
            <a:ext cx="2328332" cy="307777"/>
          </a:xfrm>
          <a:prstGeom prst="rect">
            <a:avLst/>
          </a:prstGeom>
          <a:solidFill>
            <a:schemeClr val="tx1"/>
          </a:solid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4"/>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7727806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72000" y="2895600"/>
            <a:ext cx="4572000" cy="3429000"/>
          </a:xfrm>
          <a:prstGeom prst="rect">
            <a:avLst/>
          </a:prstGeom>
        </p:spPr>
      </p:pic>
      <p:pic>
        <p:nvPicPr>
          <p:cNvPr id="16" name="Picture 15"/>
          <p:cNvPicPr>
            <a:picLocks noChangeAspect="1"/>
          </p:cNvPicPr>
          <p:nvPr/>
        </p:nvPicPr>
        <p:blipFill>
          <a:blip r:embed="rId4"/>
          <a:stretch>
            <a:fillRect/>
          </a:stretch>
        </p:blipFill>
        <p:spPr>
          <a:xfrm>
            <a:off x="0" y="2895600"/>
            <a:ext cx="4572000" cy="34290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Rapid Refresh (RAP)</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753070"/>
            <a:ext cx="8305800" cy="923330"/>
          </a:xfrm>
          <a:prstGeom prst="rect">
            <a:avLst/>
          </a:prstGeom>
          <a:noFill/>
        </p:spPr>
        <p:txBody>
          <a:bodyPr wrap="square" rtlCol="0">
            <a:spAutoFit/>
          </a:bodyPr>
          <a:lstStyle/>
          <a:p>
            <a:pPr marL="285750" indent="-285750">
              <a:buFont typeface="Arial"/>
              <a:buChar char="•"/>
            </a:pPr>
            <a:r>
              <a:rPr lang="en-US" dirty="0">
                <a:solidFill>
                  <a:schemeClr val="accent3"/>
                </a:solidFill>
                <a:effectLst>
                  <a:outerShdw blurRad="50800" dist="38100" dir="2700000" algn="tl" rotWithShape="0">
                    <a:prstClr val="black">
                      <a:alpha val="40000"/>
                    </a:prstClr>
                  </a:outerShdw>
                </a:effectLst>
              </a:rPr>
              <a:t>E</a:t>
            </a:r>
            <a:r>
              <a:rPr lang="en-US" dirty="0" smtClean="0">
                <a:solidFill>
                  <a:schemeClr val="accent3"/>
                </a:solidFill>
                <a:effectLst>
                  <a:outerShdw blurRad="50800" dist="38100" dir="2700000" algn="tl" rotWithShape="0">
                    <a:prstClr val="black">
                      <a:alpha val="40000"/>
                    </a:prstClr>
                  </a:outerShdw>
                </a:effectLst>
              </a:rPr>
              <a:t>ffective bulk shear (EBS)</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Discriminates well between </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and non-</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convection</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Normalizes shear between storms with deep and shallow inflow layers</a:t>
            </a:r>
          </a:p>
        </p:txBody>
      </p:sp>
      <p:sp>
        <p:nvSpPr>
          <p:cNvPr id="20" name="TextBox 19"/>
          <p:cNvSpPr txBox="1"/>
          <p:nvPr/>
        </p:nvSpPr>
        <p:spPr>
          <a:xfrm>
            <a:off x="381000" y="1667470"/>
            <a:ext cx="8305800" cy="923330"/>
          </a:xfrm>
          <a:prstGeom prst="rect">
            <a:avLst/>
          </a:prstGeom>
          <a:noFill/>
        </p:spPr>
        <p:txBody>
          <a:bodyPr wrap="square" rtlCol="0">
            <a:spAutoFit/>
          </a:bodyPr>
          <a:lstStyle/>
          <a:p>
            <a:pPr marL="285750" indent="-285750">
              <a:buFont typeface="Arial"/>
              <a:buChar char="•"/>
            </a:pPr>
            <a:r>
              <a:rPr lang="en-US" dirty="0" smtClean="0">
                <a:solidFill>
                  <a:srgbClr val="FEB80A"/>
                </a:solidFill>
                <a:effectLst>
                  <a:outerShdw blurRad="50800" dist="38100" dir="2700000" algn="tl" rotWithShape="0">
                    <a:prstClr val="black">
                      <a:alpha val="40000"/>
                    </a:prstClr>
                  </a:outerShdw>
                </a:effectLst>
              </a:rPr>
              <a:t>Most-unstable CAPE (MUCAPE)</a:t>
            </a:r>
            <a:r>
              <a:rPr lang="en-US" dirty="0" smtClean="0">
                <a:solidFill>
                  <a:srgbClr val="FFFFFF"/>
                </a:solidFill>
                <a:effectLst>
                  <a:outerShdw blurRad="50800" dist="38100" dir="2700000" algn="tl" rotWithShape="0">
                    <a:prstClr val="black">
                      <a:alpha val="40000"/>
                    </a:prstClr>
                  </a:outerShdw>
                </a:effectLst>
              </a:rPr>
              <a:t>:</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Rough estimate of maximum updraft potential, even for elevated convection.</a:t>
            </a:r>
          </a:p>
        </p:txBody>
      </p:sp>
      <p:sp>
        <p:nvSpPr>
          <p:cNvPr id="9" name="TextBox 8"/>
          <p:cNvSpPr txBox="1"/>
          <p:nvPr/>
        </p:nvSpPr>
        <p:spPr>
          <a:xfrm>
            <a:off x="6815668" y="6172200"/>
            <a:ext cx="2328332" cy="307777"/>
          </a:xfrm>
          <a:prstGeom prst="rect">
            <a:avLst/>
          </a:prstGeom>
          <a:solidFill>
            <a:schemeClr val="tx1"/>
          </a:solid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5"/>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5651078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2" name="TextBox 1"/>
          <p:cNvSpPr txBox="1"/>
          <p:nvPr/>
        </p:nvSpPr>
        <p:spPr>
          <a:xfrm>
            <a:off x="381000" y="101024"/>
            <a:ext cx="8305800" cy="1077218"/>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GOES-derived Cloud Properties</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1210270"/>
            <a:ext cx="8305800" cy="646331"/>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How much does a developing storm-top cool over a period of time?</a:t>
            </a:r>
            <a:endParaRPr lang="en-US" dirty="0" smtClean="0">
              <a:effectLst>
                <a:outerShdw blurRad="50800" dist="38100" dir="2700000" algn="tl" rotWithShape="0">
                  <a:prstClr val="black">
                    <a:alpha val="40000"/>
                  </a:prstClr>
                </a:outerShdw>
              </a:effectLst>
            </a:endParaRPr>
          </a:p>
          <a:p>
            <a:pPr marL="742950" lvl="1" indent="-285750">
              <a:buFont typeface="Arial"/>
              <a:buChar char="•"/>
            </a:pPr>
            <a:r>
              <a:rPr lang="en-US" dirty="0" smtClean="0">
                <a:effectLst>
                  <a:outerShdw blurRad="50800" dist="38100" dir="2700000" algn="tl" rotWithShape="0">
                    <a:prstClr val="black">
                      <a:alpha val="40000"/>
                    </a:prstClr>
                  </a:outerShdw>
                </a:effectLst>
              </a:rPr>
              <a:t>Infers vertical growth of convective clouds (and updraft strength)</a:t>
            </a:r>
          </a:p>
        </p:txBody>
      </p:sp>
      <p:pic>
        <p:nvPicPr>
          <p:cNvPr id="6" name="Picture 5" descr="Emiss_20090513_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2400"/>
            <a:ext cx="3051810" cy="2438400"/>
          </a:xfrm>
          <a:prstGeom prst="rect">
            <a:avLst/>
          </a:prstGeom>
        </p:spPr>
      </p:pic>
      <p:pic>
        <p:nvPicPr>
          <p:cNvPr id="8" name="Picture 7" descr="Emiss_20090513_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962400"/>
            <a:ext cx="3051810" cy="2438400"/>
          </a:xfrm>
          <a:prstGeom prst="rect">
            <a:avLst/>
          </a:prstGeom>
        </p:spPr>
      </p:pic>
      <p:pic>
        <p:nvPicPr>
          <p:cNvPr id="10" name="Picture 9" descr="Emiss_20090513_6.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190" y="3962400"/>
            <a:ext cx="3051810" cy="2438400"/>
          </a:xfrm>
          <a:prstGeom prst="rect">
            <a:avLst/>
          </a:prstGeom>
        </p:spPr>
      </p:pic>
      <p:sp>
        <p:nvSpPr>
          <p:cNvPr id="14" name="TextBox 13"/>
          <p:cNvSpPr txBox="1"/>
          <p:nvPr/>
        </p:nvSpPr>
        <p:spPr>
          <a:xfrm>
            <a:off x="6815668" y="6172200"/>
            <a:ext cx="2328332" cy="307777"/>
          </a:xfrm>
          <a:prstGeom prst="rect">
            <a:avLst/>
          </a:prstGeom>
          <a:solidFill>
            <a:schemeClr val="tx1"/>
          </a:solid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6"/>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2105978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2" name="TextBox 1"/>
          <p:cNvSpPr txBox="1"/>
          <p:nvPr/>
        </p:nvSpPr>
        <p:spPr>
          <a:xfrm>
            <a:off x="381000" y="101024"/>
            <a:ext cx="8305800" cy="1077218"/>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GOES-derived Cloud Properties</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1210270"/>
            <a:ext cx="8305800" cy="646331"/>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How much does a developing storm-top cool over a period of time?</a:t>
            </a:r>
            <a:endParaRPr lang="en-US" dirty="0" smtClean="0">
              <a:effectLst>
                <a:outerShdw blurRad="50800" dist="38100" dir="2700000" algn="tl" rotWithShape="0">
                  <a:prstClr val="black">
                    <a:alpha val="40000"/>
                  </a:prstClr>
                </a:outerShdw>
              </a:effectLst>
            </a:endParaRPr>
          </a:p>
          <a:p>
            <a:pPr marL="742950" lvl="1" indent="-285750">
              <a:buFont typeface="Arial"/>
              <a:buChar char="•"/>
            </a:pPr>
            <a:r>
              <a:rPr lang="en-US" dirty="0" smtClean="0">
                <a:effectLst>
                  <a:outerShdw blurRad="50800" dist="38100" dir="2700000" algn="tl" rotWithShape="0">
                    <a:prstClr val="black">
                      <a:alpha val="40000"/>
                    </a:prstClr>
                  </a:outerShdw>
                </a:effectLst>
              </a:rPr>
              <a:t>Infers vertical growth of convective clouds (and updraft strength)</a:t>
            </a:r>
          </a:p>
        </p:txBody>
      </p:sp>
      <p:sp>
        <p:nvSpPr>
          <p:cNvPr id="20" name="TextBox 19"/>
          <p:cNvSpPr txBox="1"/>
          <p:nvPr/>
        </p:nvSpPr>
        <p:spPr>
          <a:xfrm>
            <a:off x="381000" y="2076271"/>
            <a:ext cx="8305800" cy="1200329"/>
          </a:xfrm>
          <a:prstGeom prst="rect">
            <a:avLst/>
          </a:prstGeom>
          <a:noFill/>
        </p:spPr>
        <p:txBody>
          <a:bodyPr wrap="square" rtlCol="0">
            <a:spAutoFit/>
          </a:bodyPr>
          <a:lstStyle/>
          <a:p>
            <a:pPr marL="285750" indent="-285750">
              <a:buFont typeface="Arial"/>
              <a:buChar char="•"/>
            </a:pPr>
            <a:r>
              <a:rPr lang="en-US" dirty="0" smtClean="0">
                <a:solidFill>
                  <a:srgbClr val="FEB80A"/>
                </a:solidFill>
                <a:effectLst>
                  <a:outerShdw blurRad="50800" dist="38100" dir="2700000" algn="tl" rotWithShape="0">
                    <a:prstClr val="black">
                      <a:alpha val="40000"/>
                    </a:prstClr>
                  </a:outerShdw>
                </a:effectLst>
              </a:rPr>
              <a:t>Rate-of-change in ice-cloud fraction</a:t>
            </a:r>
            <a:r>
              <a:rPr lang="en-US" dirty="0" smtClean="0">
                <a:solidFill>
                  <a:srgbClr val="FFFFFF"/>
                </a:solidFill>
                <a:effectLst>
                  <a:outerShdw blurRad="50800" dist="38100" dir="2700000" algn="tl" rotWithShape="0">
                    <a:prstClr val="black">
                      <a:alpha val="40000"/>
                    </a:prstClr>
                  </a:outerShdw>
                </a:effectLst>
              </a:rPr>
              <a:t>:</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At cloud-top</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Infers vertical growth and glaciation rate (i.e., how fast is the cloud-top changing from mostly liquid water to ice).</a:t>
            </a:r>
          </a:p>
        </p:txBody>
      </p:sp>
      <p:pic>
        <p:nvPicPr>
          <p:cNvPr id="6" name="Picture 5" descr="CTYPE_20090513_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9352"/>
            <a:ext cx="3051810" cy="2438400"/>
          </a:xfrm>
          <a:prstGeom prst="rect">
            <a:avLst/>
          </a:prstGeom>
        </p:spPr>
      </p:pic>
      <p:pic>
        <p:nvPicPr>
          <p:cNvPr id="7" name="Picture 6" descr="CTYPE_20090513_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962400"/>
            <a:ext cx="3051810" cy="2438400"/>
          </a:xfrm>
          <a:prstGeom prst="rect">
            <a:avLst/>
          </a:prstGeom>
        </p:spPr>
      </p:pic>
      <p:pic>
        <p:nvPicPr>
          <p:cNvPr id="8" name="Picture 7" descr="CTYPE_20090513_6.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123" y="3962400"/>
            <a:ext cx="3051810" cy="2438400"/>
          </a:xfrm>
          <a:prstGeom prst="rect">
            <a:avLst/>
          </a:prstGeom>
        </p:spPr>
      </p:pic>
      <p:sp>
        <p:nvSpPr>
          <p:cNvPr id="14" name="TextBox 13"/>
          <p:cNvSpPr txBox="1"/>
          <p:nvPr/>
        </p:nvSpPr>
        <p:spPr>
          <a:xfrm>
            <a:off x="6815668" y="6172200"/>
            <a:ext cx="2328332" cy="307777"/>
          </a:xfrm>
          <a:prstGeom prst="rect">
            <a:avLst/>
          </a:prstGeom>
          <a:solidFill>
            <a:schemeClr val="tx1"/>
          </a:solid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6"/>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6194856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MRMS products</a:t>
            </a:r>
            <a:endParaRPr lang="en-US" sz="3200" dirty="0">
              <a:effectLst>
                <a:outerShdw blurRad="50800" dist="38100" dir="2700000" algn="tl" rotWithShape="0">
                  <a:prstClr val="black">
                    <a:alpha val="40000"/>
                  </a:prstClr>
                </a:outerShdw>
              </a:effectLst>
            </a:endParaRPr>
          </a:p>
        </p:txBody>
      </p:sp>
      <p:sp>
        <p:nvSpPr>
          <p:cNvPr id="11" name="TextBox 10"/>
          <p:cNvSpPr txBox="1"/>
          <p:nvPr/>
        </p:nvSpPr>
        <p:spPr>
          <a:xfrm>
            <a:off x="381000" y="1085671"/>
            <a:ext cx="8305800" cy="1200329"/>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Maximum Expected Size of Hail (MESH)</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Empirically derived from the Severe Hail Index (SHI)</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SHI is a thermally-weighted vertical integration of reflectivity above the melting level</a:t>
            </a:r>
          </a:p>
        </p:txBody>
      </p:sp>
      <p:pic>
        <p:nvPicPr>
          <p:cNvPr id="5" name="Picture 4"/>
          <p:cNvPicPr>
            <a:picLocks noChangeAspect="1"/>
          </p:cNvPicPr>
          <p:nvPr/>
        </p:nvPicPr>
        <p:blipFill>
          <a:blip r:embed="rId3"/>
          <a:stretch>
            <a:fillRect/>
          </a:stretch>
        </p:blipFill>
        <p:spPr>
          <a:xfrm>
            <a:off x="2971800" y="2286000"/>
            <a:ext cx="3276600" cy="3276600"/>
          </a:xfrm>
          <a:prstGeom prst="rect">
            <a:avLst/>
          </a:prstGeom>
        </p:spPr>
      </p:pic>
      <p:sp>
        <p:nvSpPr>
          <p:cNvPr id="25" name="TextBox 24"/>
          <p:cNvSpPr txBox="1"/>
          <p:nvPr/>
        </p:nvSpPr>
        <p:spPr>
          <a:xfrm>
            <a:off x="3352800" y="5562600"/>
            <a:ext cx="2590800" cy="307777"/>
          </a:xfrm>
          <a:prstGeom prst="rect">
            <a:avLst/>
          </a:prstGeom>
          <a:noFill/>
        </p:spPr>
        <p:txBody>
          <a:bodyPr wrap="square" rtlCol="0">
            <a:spAutoFit/>
          </a:bodyPr>
          <a:lstStyle/>
          <a:p>
            <a:r>
              <a:rPr lang="en-US" sz="1400" dirty="0" smtClean="0"/>
              <a:t>(Figure from OU-CIMMS)</a:t>
            </a:r>
            <a:endParaRPr lang="en-US" sz="1400" dirty="0"/>
          </a:p>
        </p:txBody>
      </p:sp>
      <p:sp>
        <p:nvSpPr>
          <p:cNvPr id="8" name="TextBox 7"/>
          <p:cNvSpPr txBox="1"/>
          <p:nvPr/>
        </p:nvSpPr>
        <p:spPr>
          <a:xfrm>
            <a:off x="6815668" y="6172200"/>
            <a:ext cx="2328332" cy="307777"/>
          </a:xfrm>
          <a:prstGeom prst="rect">
            <a:avLst/>
          </a:prstGeom>
          <a:noFill/>
        </p:spPr>
        <p:txBody>
          <a:bodyPr wrap="square" rtlCol="0">
            <a:spAutoFit/>
          </a:bodyPr>
          <a:lstStyle/>
          <a:p>
            <a:r>
              <a:rPr lang="en-US" sz="1400" dirty="0" smtClean="0">
                <a:effectLst>
                  <a:outerShdw blurRad="50800" dist="38100" dir="2700000" algn="tl" rotWithShape="0">
                    <a:srgbClr val="000000">
                      <a:alpha val="43000"/>
                    </a:srgbClr>
                  </a:outerShdw>
                </a:effectLst>
                <a:hlinkClick r:id="rId4"/>
              </a:rPr>
              <a:t>Supplemental Training Link</a:t>
            </a:r>
            <a:endParaRPr lang="en-US" sz="14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4012781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a:effectLst>
                  <a:outerShdw blurRad="50800" dist="38100" dir="2700000" algn="tl" rotWithShape="0">
                    <a:prstClr val="black">
                      <a:alpha val="40000"/>
                    </a:prstClr>
                  </a:outerShdw>
                </a:effectLst>
              </a:rPr>
              <a:t>Data sources – </a:t>
            </a:r>
            <a:r>
              <a:rPr lang="en-US" sz="3200" dirty="0" smtClean="0">
                <a:effectLst>
                  <a:outerShdw blurRad="50800" dist="38100" dir="2700000" algn="tl" rotWithShape="0">
                    <a:prstClr val="black">
                      <a:alpha val="40000"/>
                    </a:prstClr>
                  </a:outerShdw>
                </a:effectLst>
              </a:rPr>
              <a:t>ENI Total Lightning</a:t>
            </a:r>
            <a:endParaRPr lang="en-US" sz="3200" dirty="0">
              <a:effectLst>
                <a:outerShdw blurRad="50800" dist="38100" dir="2700000" algn="tl" rotWithShape="0">
                  <a:prstClr val="black">
                    <a:alpha val="40000"/>
                  </a:prstClr>
                </a:outerShdw>
              </a:effectLst>
            </a:endParaRPr>
          </a:p>
        </p:txBody>
      </p:sp>
      <p:sp>
        <p:nvSpPr>
          <p:cNvPr id="11" name="TextBox 10"/>
          <p:cNvSpPr txBox="1"/>
          <p:nvPr/>
        </p:nvSpPr>
        <p:spPr>
          <a:xfrm>
            <a:off x="381000" y="1085671"/>
            <a:ext cx="8305800" cy="646331"/>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Earth Networks Total Lightning</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Total flashes contained within radar objects are summed.</a:t>
            </a:r>
            <a:endParaRPr lang="en-US" dirty="0" smtClean="0">
              <a:solidFill>
                <a:srgbClr val="FFFFFF"/>
              </a:solidFill>
              <a:effectLst>
                <a:outerShdw blurRad="50800" dist="38100" dir="2700000" algn="tl" rotWithShape="0">
                  <a:prstClr val="black">
                    <a:alpha val="40000"/>
                  </a:prstClr>
                </a:outerShdw>
              </a:effectLst>
            </a:endParaRPr>
          </a:p>
        </p:txBody>
      </p:sp>
      <p:pic>
        <p:nvPicPr>
          <p:cNvPr id="3" name="Picture 2" descr="ENI_LightningDensity_20140714-205800_T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828800"/>
            <a:ext cx="4309942" cy="4160730"/>
          </a:xfrm>
          <a:prstGeom prst="rect">
            <a:avLst/>
          </a:prstGeom>
        </p:spPr>
      </p:pic>
    </p:spTree>
    <p:extLst>
      <p:ext uri="{BB962C8B-B14F-4D97-AF65-F5344CB8AC3E}">
        <p14:creationId xmlns:p14="http://schemas.microsoft.com/office/powerpoint/2010/main" val="26010030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2</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32471308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20</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ln w="18415" cmpd="sng">
                  <a:noFill/>
                  <a:prstDash val="solid"/>
                </a:ln>
                <a:solidFill>
                  <a:srgbClr val="FEB80A"/>
                </a:solidFill>
              </a:rPr>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16585916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Automated integration of information</a:t>
            </a:r>
            <a:endParaRPr lang="en-US" sz="3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955699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Automated integration of information</a:t>
            </a:r>
            <a:endParaRPr lang="en-US" sz="3200" dirty="0">
              <a:effectLst>
                <a:outerShdw blurRad="50800" dist="38100" dir="2700000" algn="tl" rotWithShape="0">
                  <a:prstClr val="black">
                    <a:alpha val="40000"/>
                  </a:prstClr>
                </a:outerShdw>
              </a:effectLst>
            </a:endParaRPr>
          </a:p>
        </p:txBody>
      </p:sp>
      <p:grpSp>
        <p:nvGrpSpPr>
          <p:cNvPr id="18" name="Group 17"/>
          <p:cNvGrpSpPr/>
          <p:nvPr/>
        </p:nvGrpSpPr>
        <p:grpSpPr>
          <a:xfrm>
            <a:off x="2819400" y="1828800"/>
            <a:ext cx="1600200" cy="2209800"/>
            <a:chOff x="2819400" y="1828800"/>
            <a:chExt cx="1600200" cy="2209800"/>
          </a:xfrm>
        </p:grpSpPr>
        <p:cxnSp>
          <p:nvCxnSpPr>
            <p:cNvPr id="10" name="Straight Arrow Connector 9"/>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4"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75953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Automated integration of information</a:t>
            </a:r>
            <a:endParaRPr lang="en-US" sz="3200" dirty="0">
              <a:effectLst>
                <a:outerShdw blurRad="50800" dist="38100" dir="2700000" algn="tl" rotWithShape="0">
                  <a:prstClr val="black">
                    <a:alpha val="40000"/>
                  </a:prstClr>
                </a:outerShdw>
              </a:effectLst>
            </a:endParaRPr>
          </a:p>
        </p:txBody>
      </p:sp>
      <p:grpSp>
        <p:nvGrpSpPr>
          <p:cNvPr id="18" name="Group 17"/>
          <p:cNvGrpSpPr/>
          <p:nvPr/>
        </p:nvGrpSpPr>
        <p:grpSpPr>
          <a:xfrm>
            <a:off x="2819400" y="1828800"/>
            <a:ext cx="1600200" cy="2209800"/>
            <a:chOff x="2819400" y="1828800"/>
            <a:chExt cx="1600200" cy="2209800"/>
          </a:xfrm>
        </p:grpSpPr>
        <p:cxnSp>
          <p:nvCxnSpPr>
            <p:cNvPr id="10" name="Straight Arrow Connector 9"/>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4"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0" y="1371600"/>
            <a:ext cx="7387839" cy="4343400"/>
          </a:xfrm>
          <a:prstGeom prst="rect">
            <a:avLst/>
          </a:prstGeom>
        </p:spPr>
      </p:pic>
      <p:grpSp>
        <p:nvGrpSpPr>
          <p:cNvPr id="61" name="Group 60"/>
          <p:cNvGrpSpPr/>
          <p:nvPr/>
        </p:nvGrpSpPr>
        <p:grpSpPr>
          <a:xfrm>
            <a:off x="2724243"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42974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7" name="TextBox 6"/>
          <p:cNvSpPr txBox="1"/>
          <p:nvPr/>
        </p:nvSpPr>
        <p:spPr>
          <a:xfrm>
            <a:off x="0" y="2362200"/>
            <a:ext cx="4343400" cy="2862323"/>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cxnSp>
        <p:nvCxnSpPr>
          <p:cNvPr id="12" name="Straight Arrow Connector 11"/>
          <p:cNvCxnSpPr/>
          <p:nvPr/>
        </p:nvCxnSpPr>
        <p:spPr>
          <a:xfrm>
            <a:off x="4343400" y="2590800"/>
            <a:ext cx="16002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4610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16" name="TextBox 15"/>
          <p:cNvSpPr txBox="1"/>
          <p:nvPr/>
        </p:nvSpPr>
        <p:spPr>
          <a:xfrm>
            <a:off x="16933" y="2514600"/>
            <a:ext cx="4343400" cy="923330"/>
          </a:xfrm>
          <a:prstGeom prst="rect">
            <a:avLst/>
          </a:prstGeom>
          <a:solidFill>
            <a:schemeClr val="bg1"/>
          </a:solidFill>
        </p:spPr>
        <p:txBody>
          <a:bodyPr wrap="square" rtlCol="0">
            <a:spAutoFit/>
          </a:bodyPr>
          <a:lstStyle/>
          <a:p>
            <a:r>
              <a:rPr lang="en-US" dirty="0" smtClean="0">
                <a:solidFill>
                  <a:srgbClr val="08FFFC"/>
                </a:solidFill>
              </a:rPr>
              <a:t>SVR </a:t>
            </a:r>
            <a:r>
              <a:rPr lang="en-US" dirty="0" err="1" smtClean="0">
                <a:solidFill>
                  <a:srgbClr val="08FFFC"/>
                </a:solidFill>
              </a:rPr>
              <a:t>Prob</a:t>
            </a:r>
            <a:r>
              <a:rPr lang="en-US" dirty="0" smtClean="0">
                <a:solidFill>
                  <a:srgbClr val="08FFFC"/>
                </a:solidFill>
              </a:rPr>
              <a:t>:  Probability of Severe 0-100%.</a:t>
            </a:r>
          </a:p>
          <a:p>
            <a:endParaRPr lang="en-US" dirty="0">
              <a:solidFill>
                <a:srgbClr val="08FFFC"/>
              </a:solidFill>
            </a:endParaRPr>
          </a:p>
        </p:txBody>
      </p:sp>
      <p:cxnSp>
        <p:nvCxnSpPr>
          <p:cNvPr id="9" name="Straight Arrow Connector 8"/>
          <p:cNvCxnSpPr/>
          <p:nvPr/>
        </p:nvCxnSpPr>
        <p:spPr>
          <a:xfrm>
            <a:off x="3886200" y="2819400"/>
            <a:ext cx="2286000" cy="2286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6564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16" name="TextBox 15"/>
          <p:cNvSpPr txBox="1"/>
          <p:nvPr/>
        </p:nvSpPr>
        <p:spPr>
          <a:xfrm>
            <a:off x="16933" y="25146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smtClean="0">
                <a:solidFill>
                  <a:srgbClr val="08FFFC"/>
                </a:solidFill>
              </a:rPr>
              <a:t>MUCAPE:  RAP composite MUCAPE for storm environment.</a:t>
            </a:r>
          </a:p>
          <a:p>
            <a:endParaRPr lang="en-US" dirty="0">
              <a:solidFill>
                <a:srgbClr val="08FFFC"/>
              </a:solidFill>
            </a:endParaRPr>
          </a:p>
        </p:txBody>
      </p:sp>
      <p:cxnSp>
        <p:nvCxnSpPr>
          <p:cNvPr id="9" name="Straight Arrow Connector 8"/>
          <p:cNvCxnSpPr/>
          <p:nvPr/>
        </p:nvCxnSpPr>
        <p:spPr>
          <a:xfrm>
            <a:off x="3886200" y="2819400"/>
            <a:ext cx="22860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2905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25" name="TextBox 24"/>
          <p:cNvSpPr txBox="1"/>
          <p:nvPr/>
        </p:nvSpPr>
        <p:spPr>
          <a:xfrm>
            <a:off x="76200" y="26670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err="1" smtClean="0">
                <a:solidFill>
                  <a:srgbClr val="08FFFC"/>
                </a:solidFill>
              </a:rPr>
              <a:t>EBShear</a:t>
            </a:r>
            <a:r>
              <a:rPr lang="en-US" dirty="0" smtClean="0">
                <a:solidFill>
                  <a:srgbClr val="08FFFC"/>
                </a:solidFill>
              </a:rPr>
              <a:t>:  RAP composite effective bulk shear for storm environment.</a:t>
            </a:r>
          </a:p>
          <a:p>
            <a:endParaRPr lang="en-US" dirty="0">
              <a:solidFill>
                <a:srgbClr val="08FFFC"/>
              </a:solidFill>
            </a:endParaRPr>
          </a:p>
        </p:txBody>
      </p:sp>
      <p:cxnSp>
        <p:nvCxnSpPr>
          <p:cNvPr id="9" name="Straight Arrow Connector 8"/>
          <p:cNvCxnSpPr/>
          <p:nvPr/>
        </p:nvCxnSpPr>
        <p:spPr>
          <a:xfrm>
            <a:off x="4343400" y="2895600"/>
            <a:ext cx="18288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6564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1" name="TextBox 30"/>
          <p:cNvSpPr txBox="1"/>
          <p:nvPr/>
        </p:nvSpPr>
        <p:spPr>
          <a:xfrm>
            <a:off x="67733" y="2743200"/>
            <a:ext cx="4343400" cy="923330"/>
          </a:xfrm>
          <a:prstGeom prst="rect">
            <a:avLst/>
          </a:prstGeom>
          <a:solidFill>
            <a:schemeClr val="bg1"/>
          </a:solidFill>
        </p:spPr>
        <p:txBody>
          <a:bodyPr wrap="square" rtlCol="0">
            <a:spAutoFit/>
          </a:bodyPr>
          <a:lstStyle/>
          <a:p>
            <a:r>
              <a:rPr lang="en-US" dirty="0" smtClean="0">
                <a:solidFill>
                  <a:srgbClr val="08FFFC"/>
                </a:solidFill>
              </a:rPr>
              <a:t>MRMS MESH:  Storm maximum MESH.  Time and size (inches).</a:t>
            </a:r>
          </a:p>
          <a:p>
            <a:endParaRPr lang="en-US" dirty="0">
              <a:solidFill>
                <a:srgbClr val="08FFFC"/>
              </a:solidFill>
            </a:endParaRPr>
          </a:p>
        </p:txBody>
      </p:sp>
      <p:cxnSp>
        <p:nvCxnSpPr>
          <p:cNvPr id="9" name="Straight Arrow Connector 8"/>
          <p:cNvCxnSpPr/>
          <p:nvPr/>
        </p:nvCxnSpPr>
        <p:spPr>
          <a:xfrm>
            <a:off x="4267200" y="3200400"/>
            <a:ext cx="1905000" cy="762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6564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4" name="TextBox 33"/>
          <p:cNvSpPr txBox="1"/>
          <p:nvPr/>
        </p:nvSpPr>
        <p:spPr>
          <a:xfrm>
            <a:off x="16933" y="2667000"/>
            <a:ext cx="4343400" cy="2031325"/>
          </a:xfrm>
          <a:prstGeom prst="rect">
            <a:avLst/>
          </a:prstGeom>
          <a:solidFill>
            <a:schemeClr val="bg1"/>
          </a:solidFill>
        </p:spPr>
        <p:txBody>
          <a:bodyPr wrap="square" rtlCol="0">
            <a:spAutoFit/>
          </a:bodyPr>
          <a:lstStyle/>
          <a:p>
            <a:r>
              <a:rPr lang="en-US" dirty="0" smtClean="0">
                <a:solidFill>
                  <a:srgbClr val="08FFFC"/>
                </a:solidFill>
              </a:rPr>
              <a:t>Norm </a:t>
            </a:r>
            <a:r>
              <a:rPr lang="en-US" dirty="0" err="1" smtClean="0">
                <a:solidFill>
                  <a:srgbClr val="08FFFC"/>
                </a:solidFill>
              </a:rPr>
              <a:t>Vert</a:t>
            </a:r>
            <a:r>
              <a:rPr lang="en-US" dirty="0" smtClean="0">
                <a:solidFill>
                  <a:srgbClr val="08FFFC"/>
                </a:solidFill>
              </a:rPr>
              <a:t> Growth Rate (Max):  Maximum storm cell satellite vertical growth rate.  </a:t>
            </a:r>
            <a:endParaRPr lang="en-US" dirty="0">
              <a:solidFill>
                <a:srgbClr val="08FFFC"/>
              </a:solidFill>
            </a:endParaRPr>
          </a:p>
          <a:p>
            <a:r>
              <a:rPr lang="en-US" dirty="0" smtClean="0">
                <a:solidFill>
                  <a:srgbClr val="08FFFC"/>
                </a:solidFill>
              </a:rPr>
              <a:t>Time occurred, normalized vertical cloud growth rate per minute.  </a:t>
            </a:r>
          </a:p>
          <a:p>
            <a:r>
              <a:rPr lang="en-US" dirty="0" smtClean="0">
                <a:solidFill>
                  <a:srgbClr val="08FFFC"/>
                </a:solidFill>
              </a:rPr>
              <a:t>Classified as weak, moderate, or strong.</a:t>
            </a:r>
          </a:p>
          <a:p>
            <a:endParaRPr lang="en-US" dirty="0">
              <a:solidFill>
                <a:srgbClr val="08FFFC"/>
              </a:solidFill>
            </a:endParaRPr>
          </a:p>
        </p:txBody>
      </p:sp>
      <p:cxnSp>
        <p:nvCxnSpPr>
          <p:cNvPr id="9" name="Straight Arrow Connector 8"/>
          <p:cNvCxnSpPr/>
          <p:nvPr/>
        </p:nvCxnSpPr>
        <p:spPr>
          <a:xfrm flipV="1">
            <a:off x="4267200" y="3352800"/>
            <a:ext cx="1981200" cy="762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2745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3</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ln w="18415" cmpd="sng">
                  <a:noFill/>
                  <a:prstDash val="solid"/>
                </a:ln>
                <a:solidFill>
                  <a:schemeClr val="accent3"/>
                </a:solidFill>
                <a:effectLst/>
              </a:rPr>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41948466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7" name="TextBox 36"/>
          <p:cNvSpPr txBox="1"/>
          <p:nvPr/>
        </p:nvSpPr>
        <p:spPr>
          <a:xfrm>
            <a:off x="25400" y="2743200"/>
            <a:ext cx="4343400" cy="1754327"/>
          </a:xfrm>
          <a:prstGeom prst="rect">
            <a:avLst/>
          </a:prstGeom>
          <a:solidFill>
            <a:schemeClr val="bg1"/>
          </a:solidFill>
        </p:spPr>
        <p:txBody>
          <a:bodyPr wrap="square" rtlCol="0">
            <a:spAutoFit/>
          </a:bodyPr>
          <a:lstStyle/>
          <a:p>
            <a:r>
              <a:rPr lang="en-US" dirty="0" smtClean="0">
                <a:solidFill>
                  <a:srgbClr val="08FFFC"/>
                </a:solidFill>
              </a:rPr>
              <a:t>Glaciation rate (Max):  Maximum storm cell satellite glaciation rate.  </a:t>
            </a:r>
          </a:p>
          <a:p>
            <a:r>
              <a:rPr lang="en-US" dirty="0" smtClean="0">
                <a:solidFill>
                  <a:srgbClr val="08FFFC"/>
                </a:solidFill>
              </a:rPr>
              <a:t>Time occurred, percentage of conversion from water to ice cloud-tops per minute.  Classified as weak, moderate, or strong.</a:t>
            </a:r>
          </a:p>
          <a:p>
            <a:endParaRPr lang="en-US" dirty="0">
              <a:solidFill>
                <a:srgbClr val="08FFFC"/>
              </a:solidFill>
            </a:endParaRPr>
          </a:p>
        </p:txBody>
      </p:sp>
      <p:cxnSp>
        <p:nvCxnSpPr>
          <p:cNvPr id="9" name="Straight Arrow Connector 8"/>
          <p:cNvCxnSpPr/>
          <p:nvPr/>
        </p:nvCxnSpPr>
        <p:spPr>
          <a:xfrm flipV="1">
            <a:off x="4191000" y="3429000"/>
            <a:ext cx="19812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58997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r>
              <a:rPr lang="en-US" sz="3200" dirty="0" smtClean="0"/>
              <a:t>ProbSevere Model AWIPS-II Display</a:t>
            </a:r>
            <a:endParaRPr lang="en-US" sz="3200" dirty="0"/>
          </a:p>
        </p:txBody>
      </p:sp>
      <p:sp>
        <p:nvSpPr>
          <p:cNvPr id="37" name="TextBox 36"/>
          <p:cNvSpPr txBox="1"/>
          <p:nvPr/>
        </p:nvSpPr>
        <p:spPr>
          <a:xfrm>
            <a:off x="25400" y="2743200"/>
            <a:ext cx="4343400" cy="2031325"/>
          </a:xfrm>
          <a:prstGeom prst="rect">
            <a:avLst/>
          </a:prstGeom>
          <a:solidFill>
            <a:schemeClr val="bg1"/>
          </a:solidFill>
        </p:spPr>
        <p:txBody>
          <a:bodyPr wrap="square" rtlCol="0">
            <a:spAutoFit/>
          </a:bodyPr>
          <a:lstStyle/>
          <a:p>
            <a:r>
              <a:rPr lang="en-US" dirty="0" smtClean="0">
                <a:solidFill>
                  <a:srgbClr val="08FFFC"/>
                </a:solidFill>
              </a:rPr>
              <a:t>Flash Rate:  Total lightning flash rate within radar object.  </a:t>
            </a:r>
            <a:r>
              <a:rPr lang="en-US" dirty="0">
                <a:solidFill>
                  <a:srgbClr val="08FFFC"/>
                </a:solidFill>
              </a:rPr>
              <a:t>Time </a:t>
            </a:r>
            <a:r>
              <a:rPr lang="en-US" dirty="0" smtClean="0">
                <a:solidFill>
                  <a:srgbClr val="08FFFC"/>
                </a:solidFill>
              </a:rPr>
              <a:t>and flash rate (flashes / min).</a:t>
            </a:r>
          </a:p>
          <a:p>
            <a:endParaRPr lang="en-US" dirty="0">
              <a:solidFill>
                <a:srgbClr val="08FFFC"/>
              </a:solidFill>
            </a:endParaRPr>
          </a:p>
          <a:p>
            <a:r>
              <a:rPr lang="en-US" dirty="0" smtClean="0">
                <a:solidFill>
                  <a:srgbClr val="08FFFC"/>
                </a:solidFill>
              </a:rPr>
              <a:t>The lightning jump anomaly, while not explicitly used in the </a:t>
            </a:r>
            <a:r>
              <a:rPr lang="en-US" dirty="0" err="1" smtClean="0">
                <a:solidFill>
                  <a:srgbClr val="08FFFC"/>
                </a:solidFill>
              </a:rPr>
              <a:t>ProbSevere</a:t>
            </a:r>
            <a:r>
              <a:rPr lang="en-US" dirty="0" smtClean="0">
                <a:solidFill>
                  <a:srgbClr val="08FFFC"/>
                </a:solidFill>
              </a:rPr>
              <a:t> model, is also provided.</a:t>
            </a:r>
            <a:endParaRPr lang="en-US" dirty="0">
              <a:solidFill>
                <a:srgbClr val="08FFFC"/>
              </a:solidFill>
            </a:endParaRPr>
          </a:p>
        </p:txBody>
      </p:sp>
      <p:cxnSp>
        <p:nvCxnSpPr>
          <p:cNvPr id="8" name="Straight Arrow Connector 7"/>
          <p:cNvCxnSpPr>
            <a:stCxn id="37" idx="3"/>
          </p:cNvCxnSpPr>
          <p:nvPr/>
        </p:nvCxnSpPr>
        <p:spPr>
          <a:xfrm flipV="1">
            <a:off x="4368800" y="3581401"/>
            <a:ext cx="1803400" cy="177462"/>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81592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2image-blan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0"/>
            <a:ext cx="8553149" cy="6858000"/>
          </a:xfrm>
          <a:prstGeom prst="rect">
            <a:avLst/>
          </a:prstGeom>
        </p:spPr>
      </p:pic>
      <p:sp>
        <p:nvSpPr>
          <p:cNvPr id="7" name="Rectangle 6"/>
          <p:cNvSpPr/>
          <p:nvPr/>
        </p:nvSpPr>
        <p:spPr>
          <a:xfrm rot="21191044">
            <a:off x="6006025" y="4226026"/>
            <a:ext cx="688204" cy="568864"/>
          </a:xfrm>
          <a:prstGeom prst="rect">
            <a:avLst/>
          </a:prstGeom>
          <a:noFill/>
          <a:ln w="635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7" idx="1"/>
          </p:cNvCxnSpPr>
          <p:nvPr/>
        </p:nvCxnSpPr>
        <p:spPr>
          <a:xfrm flipH="1">
            <a:off x="4114800" y="4551296"/>
            <a:ext cx="1893657" cy="1087504"/>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1449" y="5403102"/>
            <a:ext cx="3367178" cy="646331"/>
          </a:xfrm>
          <a:prstGeom prst="rect">
            <a:avLst/>
          </a:prstGeom>
          <a:noFill/>
        </p:spPr>
        <p:txBody>
          <a:bodyPr wrap="none" rtlCol="0">
            <a:spAutoFit/>
          </a:bodyPr>
          <a:lstStyle/>
          <a:p>
            <a:r>
              <a:rPr lang="en-US" dirty="0" smtClean="0">
                <a:solidFill>
                  <a:srgbClr val="FFFF00"/>
                </a:solidFill>
              </a:rPr>
              <a:t>Focus on developing storms along</a:t>
            </a:r>
          </a:p>
          <a:p>
            <a:r>
              <a:rPr lang="en-US" dirty="0" smtClean="0">
                <a:solidFill>
                  <a:srgbClr val="FFFF00"/>
                </a:solidFill>
              </a:rPr>
              <a:t>Mississippi / Alabama border</a:t>
            </a:r>
            <a:endParaRPr lang="en-US" dirty="0">
              <a:solidFill>
                <a:srgbClr val="FFFF00"/>
              </a:solidFill>
            </a:endParaRPr>
          </a:p>
        </p:txBody>
      </p:sp>
    </p:spTree>
    <p:extLst>
      <p:ext uri="{BB962C8B-B14F-4D97-AF65-F5344CB8AC3E}">
        <p14:creationId xmlns:p14="http://schemas.microsoft.com/office/powerpoint/2010/main" val="34837450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3" cy="34319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74184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66538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0994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6926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1" cy="343193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373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768" y="0"/>
            <a:ext cx="4280229" cy="34319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34" y="0"/>
            <a:ext cx="4280231" cy="3431931"/>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2"/>
          </a:xfrm>
          <a:prstGeom prst="rect">
            <a:avLst/>
          </a:prstGeom>
        </p:spPr>
      </p:pic>
    </p:spTree>
    <p:extLst>
      <p:ext uri="{BB962C8B-B14F-4D97-AF65-F5344CB8AC3E}">
        <p14:creationId xmlns:p14="http://schemas.microsoft.com/office/powerpoint/2010/main" val="2888003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5" y="0"/>
            <a:ext cx="4280229" cy="343193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8" y="0"/>
            <a:ext cx="4280229" cy="3431930"/>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1" cy="343193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1" cy="3431932"/>
          </a:xfrm>
          <a:prstGeom prst="rect">
            <a:avLst/>
          </a:prstGeom>
        </p:spPr>
      </p:pic>
      <p:sp>
        <p:nvSpPr>
          <p:cNvPr id="11" name="Rounded Rectangle 10"/>
          <p:cNvSpPr/>
          <p:nvPr/>
        </p:nvSpPr>
        <p:spPr>
          <a:xfrm>
            <a:off x="4837176" y="76200"/>
            <a:ext cx="4267200" cy="3429000"/>
          </a:xfrm>
          <a:prstGeom prst="roundRect">
            <a:avLst>
              <a:gd name="adj" fmla="val 7284"/>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92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5" name="TextBox 4"/>
          <p:cNvSpPr txBox="1"/>
          <p:nvPr/>
        </p:nvSpPr>
        <p:spPr>
          <a:xfrm>
            <a:off x="381000" y="177224"/>
            <a:ext cx="8305800" cy="584776"/>
          </a:xfrm>
          <a:prstGeom prst="rect">
            <a:avLst/>
          </a:prstGeom>
          <a:noFill/>
        </p:spPr>
        <p:txBody>
          <a:bodyPr wrap="square" rtlCol="0">
            <a:spAutoFit/>
          </a:bodyPr>
          <a:lstStyle/>
          <a:p>
            <a:r>
              <a:rPr lang="en-US" sz="3200" u="sng" dirty="0" smtClean="0">
                <a:effectLst>
                  <a:outerShdw blurRad="50800" dist="38100" dir="2700000" algn="tl" rotWithShape="0">
                    <a:prstClr val="black">
                      <a:alpha val="40000"/>
                    </a:prstClr>
                  </a:outerShdw>
                </a:effectLst>
              </a:rPr>
              <a:t>NOAA/CIMSS ProbSevere Model Goals</a:t>
            </a:r>
            <a:endParaRPr lang="en-US" sz="3200" u="sng" dirty="0">
              <a:effectLst>
                <a:outerShdw blurRad="50800" dist="38100" dir="2700000" algn="tl" rotWithShape="0">
                  <a:prstClr val="black">
                    <a:alpha val="40000"/>
                  </a:prstClr>
                </a:outerShdw>
              </a:effectLst>
            </a:endParaRPr>
          </a:p>
        </p:txBody>
      </p:sp>
      <p:pic>
        <p:nvPicPr>
          <p:cNvPr id="2" name="Picture 1" descr="ps_20131004_2154_pre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0"/>
            <a:ext cx="5618041" cy="3657600"/>
          </a:xfrm>
          <a:prstGeom prst="rect">
            <a:avLst/>
          </a:prstGeom>
        </p:spPr>
      </p:pic>
    </p:spTree>
    <p:extLst>
      <p:ext uri="{BB962C8B-B14F-4D97-AF65-F5344CB8AC3E}">
        <p14:creationId xmlns:p14="http://schemas.microsoft.com/office/powerpoint/2010/main" val="32302196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609" t="22506" r="23395" b="13846"/>
          <a:stretch/>
        </p:blipFill>
        <p:spPr>
          <a:xfrm>
            <a:off x="1219200" y="406400"/>
            <a:ext cx="6629400" cy="5372100"/>
          </a:xfrm>
          <a:prstGeom prst="rect">
            <a:avLst/>
          </a:prstGeom>
        </p:spPr>
      </p:pic>
      <p:sp>
        <p:nvSpPr>
          <p:cNvPr id="9" name="TextBox 8"/>
          <p:cNvSpPr txBox="1"/>
          <p:nvPr/>
        </p:nvSpPr>
        <p:spPr>
          <a:xfrm>
            <a:off x="1309422" y="533400"/>
            <a:ext cx="671778" cy="584776"/>
          </a:xfrm>
          <a:prstGeom prst="rect">
            <a:avLst/>
          </a:prstGeom>
          <a:noFill/>
        </p:spPr>
        <p:txBody>
          <a:bodyPr wrap="none" rtlCol="0">
            <a:spAutoFit/>
          </a:bodyPr>
          <a:lstStyle/>
          <a:p>
            <a:r>
              <a:rPr lang="en-US" sz="3200" dirty="0" smtClean="0">
                <a:solidFill>
                  <a:srgbClr val="FFFF00"/>
                </a:solidFill>
              </a:rPr>
              <a:t>ε</a:t>
            </a:r>
            <a:r>
              <a:rPr lang="en-US" sz="3200" baseline="-25000" dirty="0" smtClean="0">
                <a:solidFill>
                  <a:srgbClr val="FFFF00"/>
                </a:solidFill>
              </a:rPr>
              <a:t>tot</a:t>
            </a:r>
            <a:endParaRPr lang="en-US" sz="3200" dirty="0">
              <a:solidFill>
                <a:srgbClr val="FFFF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270" t="22409" r="22953" b="13846"/>
          <a:stretch/>
        </p:blipFill>
        <p:spPr>
          <a:xfrm>
            <a:off x="1219200" y="393700"/>
            <a:ext cx="6629400" cy="5397500"/>
          </a:xfrm>
          <a:prstGeom prst="rect">
            <a:avLst/>
          </a:prstGeom>
        </p:spPr>
      </p:pic>
      <p:sp>
        <p:nvSpPr>
          <p:cNvPr id="6" name="TextBox 5"/>
          <p:cNvSpPr txBox="1"/>
          <p:nvPr/>
        </p:nvSpPr>
        <p:spPr>
          <a:xfrm>
            <a:off x="1284550" y="533400"/>
            <a:ext cx="3058850" cy="584776"/>
          </a:xfrm>
          <a:prstGeom prst="rect">
            <a:avLst/>
          </a:prstGeom>
          <a:noFill/>
        </p:spPr>
        <p:txBody>
          <a:bodyPr wrap="none" rtlCol="0">
            <a:spAutoFit/>
          </a:bodyPr>
          <a:lstStyle/>
          <a:p>
            <a:r>
              <a:rPr lang="en-US" sz="3200" dirty="0" smtClean="0">
                <a:solidFill>
                  <a:srgbClr val="FFFF00"/>
                </a:solidFill>
              </a:rPr>
              <a:t>Satellite objects</a:t>
            </a:r>
            <a:endParaRPr lang="en-US" sz="3200" dirty="0">
              <a:solidFill>
                <a:srgbClr val="FFFF00"/>
              </a:solidFill>
            </a:endParaRPr>
          </a:p>
        </p:txBody>
      </p:sp>
      <p:pic>
        <p:nvPicPr>
          <p:cNvPr id="2" name="Picture 1" descr="w2image-405-09Z_MergedReflectivityQCComposite-20170405-094238-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7" name="TextBox 6"/>
          <p:cNvSpPr txBox="1"/>
          <p:nvPr/>
        </p:nvSpPr>
        <p:spPr>
          <a:xfrm>
            <a:off x="838200" y="228600"/>
            <a:ext cx="3240591" cy="584776"/>
          </a:xfrm>
          <a:prstGeom prst="rect">
            <a:avLst/>
          </a:prstGeom>
          <a:noFill/>
        </p:spPr>
        <p:txBody>
          <a:bodyPr wrap="none" rtlCol="0">
            <a:spAutoFit/>
          </a:bodyPr>
          <a:lstStyle/>
          <a:p>
            <a:r>
              <a:rPr lang="en-US" sz="3200" dirty="0" smtClean="0">
                <a:solidFill>
                  <a:srgbClr val="FFFF00"/>
                </a:solidFill>
              </a:rPr>
              <a:t>Radar reflectivity</a:t>
            </a:r>
            <a:endParaRPr lang="en-US" sz="3200" dirty="0">
              <a:solidFill>
                <a:srgbClr val="FFFF00"/>
              </a:solidFill>
            </a:endParaRPr>
          </a:p>
        </p:txBody>
      </p:sp>
      <p:pic>
        <p:nvPicPr>
          <p:cNvPr id="4" name="Picture 3" descr="w2image-405-09Z_ClusterID-20170405-094238-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5" name="TextBox 4"/>
          <p:cNvSpPr txBox="1"/>
          <p:nvPr/>
        </p:nvSpPr>
        <p:spPr>
          <a:xfrm>
            <a:off x="838200" y="228600"/>
            <a:ext cx="2716609" cy="584776"/>
          </a:xfrm>
          <a:prstGeom prst="rect">
            <a:avLst/>
          </a:prstGeom>
          <a:noFill/>
        </p:spPr>
        <p:txBody>
          <a:bodyPr wrap="none" rtlCol="0">
            <a:spAutoFit/>
          </a:bodyPr>
          <a:lstStyle/>
          <a:p>
            <a:r>
              <a:rPr lang="en-US" sz="3200" dirty="0" smtClean="0">
                <a:solidFill>
                  <a:srgbClr val="FFFF00"/>
                </a:solidFill>
              </a:rPr>
              <a:t>Radar objects</a:t>
            </a:r>
            <a:endParaRPr lang="en-US" sz="3200" dirty="0">
              <a:solidFill>
                <a:srgbClr val="FFFF00"/>
              </a:solidFill>
            </a:endParaRPr>
          </a:p>
        </p:txBody>
      </p:sp>
      <p:grpSp>
        <p:nvGrpSpPr>
          <p:cNvPr id="29" name="Group 28"/>
          <p:cNvGrpSpPr/>
          <p:nvPr/>
        </p:nvGrpSpPr>
        <p:grpSpPr>
          <a:xfrm>
            <a:off x="1219200" y="228600"/>
            <a:ext cx="6519651" cy="5638800"/>
            <a:chOff x="1219200" y="228600"/>
            <a:chExt cx="6519651" cy="5638800"/>
          </a:xfrm>
        </p:grpSpPr>
        <p:sp>
          <p:nvSpPr>
            <p:cNvPr id="17" name="Freeform 16"/>
            <p:cNvSpPr/>
            <p:nvPr/>
          </p:nvSpPr>
          <p:spPr>
            <a:xfrm>
              <a:off x="4876800" y="1524000"/>
              <a:ext cx="2493433" cy="1312333"/>
            </a:xfrm>
            <a:custGeom>
              <a:avLst/>
              <a:gdLst>
                <a:gd name="connsiteX0" fmla="*/ 93133 w 2493433"/>
                <a:gd name="connsiteY0" fmla="*/ 1312333 h 1312333"/>
                <a:gd name="connsiteX1" fmla="*/ 402167 w 2493433"/>
                <a:gd name="connsiteY1" fmla="*/ 1308100 h 1312333"/>
                <a:gd name="connsiteX2" fmla="*/ 402167 w 2493433"/>
                <a:gd name="connsiteY2" fmla="*/ 1189566 h 1312333"/>
                <a:gd name="connsiteX3" fmla="*/ 605367 w 2493433"/>
                <a:gd name="connsiteY3" fmla="*/ 1185333 h 1312333"/>
                <a:gd name="connsiteX4" fmla="*/ 605367 w 2493433"/>
                <a:gd name="connsiteY4" fmla="*/ 1075266 h 1312333"/>
                <a:gd name="connsiteX5" fmla="*/ 897467 w 2493433"/>
                <a:gd name="connsiteY5" fmla="*/ 1071033 h 1312333"/>
                <a:gd name="connsiteX6" fmla="*/ 897467 w 2493433"/>
                <a:gd name="connsiteY6" fmla="*/ 948266 h 1312333"/>
                <a:gd name="connsiteX7" fmla="*/ 2197100 w 2493433"/>
                <a:gd name="connsiteY7" fmla="*/ 948266 h 1312333"/>
                <a:gd name="connsiteX8" fmla="*/ 2197100 w 2493433"/>
                <a:gd name="connsiteY8" fmla="*/ 833966 h 1312333"/>
                <a:gd name="connsiteX9" fmla="*/ 2396067 w 2493433"/>
                <a:gd name="connsiteY9" fmla="*/ 825500 h 1312333"/>
                <a:gd name="connsiteX10" fmla="*/ 2396067 w 2493433"/>
                <a:gd name="connsiteY10" fmla="*/ 702733 h 1312333"/>
                <a:gd name="connsiteX11" fmla="*/ 2493433 w 2493433"/>
                <a:gd name="connsiteY11" fmla="*/ 706966 h 1312333"/>
                <a:gd name="connsiteX12" fmla="*/ 2489200 w 2493433"/>
                <a:gd name="connsiteY12" fmla="*/ 224366 h 1312333"/>
                <a:gd name="connsiteX13" fmla="*/ 2387600 w 2493433"/>
                <a:gd name="connsiteY13" fmla="*/ 224366 h 1312333"/>
                <a:gd name="connsiteX14" fmla="*/ 2387600 w 2493433"/>
                <a:gd name="connsiteY14" fmla="*/ 118533 h 1312333"/>
                <a:gd name="connsiteX15" fmla="*/ 2197100 w 2493433"/>
                <a:gd name="connsiteY15" fmla="*/ 118533 h 1312333"/>
                <a:gd name="connsiteX16" fmla="*/ 2197100 w 2493433"/>
                <a:gd name="connsiteY16" fmla="*/ 0 h 1312333"/>
                <a:gd name="connsiteX17" fmla="*/ 1684867 w 2493433"/>
                <a:gd name="connsiteY17" fmla="*/ 0 h 1312333"/>
                <a:gd name="connsiteX18" fmla="*/ 1680633 w 2493433"/>
                <a:gd name="connsiteY18" fmla="*/ 114300 h 1312333"/>
                <a:gd name="connsiteX19" fmla="*/ 1490133 w 2493433"/>
                <a:gd name="connsiteY19" fmla="*/ 118533 h 1312333"/>
                <a:gd name="connsiteX20" fmla="*/ 1494367 w 2493433"/>
                <a:gd name="connsiteY20" fmla="*/ 245533 h 1312333"/>
                <a:gd name="connsiteX21" fmla="*/ 1384300 w 2493433"/>
                <a:gd name="connsiteY21" fmla="*/ 245533 h 1312333"/>
                <a:gd name="connsiteX22" fmla="*/ 1384300 w 2493433"/>
                <a:gd name="connsiteY22" fmla="*/ 359833 h 1312333"/>
                <a:gd name="connsiteX23" fmla="*/ 393700 w 2493433"/>
                <a:gd name="connsiteY23" fmla="*/ 364066 h 1312333"/>
                <a:gd name="connsiteX24" fmla="*/ 393700 w 2493433"/>
                <a:gd name="connsiteY24" fmla="*/ 491066 h 1312333"/>
                <a:gd name="connsiteX25" fmla="*/ 198967 w 2493433"/>
                <a:gd name="connsiteY25" fmla="*/ 491066 h 1312333"/>
                <a:gd name="connsiteX26" fmla="*/ 198967 w 2493433"/>
                <a:gd name="connsiteY26" fmla="*/ 592666 h 1312333"/>
                <a:gd name="connsiteX27" fmla="*/ 101600 w 2493433"/>
                <a:gd name="connsiteY27" fmla="*/ 596900 h 1312333"/>
                <a:gd name="connsiteX28" fmla="*/ 101600 w 2493433"/>
                <a:gd name="connsiteY28" fmla="*/ 829733 h 1312333"/>
                <a:gd name="connsiteX29" fmla="*/ 0 w 2493433"/>
                <a:gd name="connsiteY29" fmla="*/ 829733 h 1312333"/>
                <a:gd name="connsiteX30" fmla="*/ 4233 w 2493433"/>
                <a:gd name="connsiteY30" fmla="*/ 1189566 h 1312333"/>
                <a:gd name="connsiteX31" fmla="*/ 88900 w 2493433"/>
                <a:gd name="connsiteY31" fmla="*/ 1189566 h 1312333"/>
                <a:gd name="connsiteX32" fmla="*/ 93133 w 2493433"/>
                <a:gd name="connsiteY32" fmla="*/ 1312333 h 13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93433" h="1312333">
                  <a:moveTo>
                    <a:pt x="93133" y="1312333"/>
                  </a:moveTo>
                  <a:lnTo>
                    <a:pt x="402167" y="1308100"/>
                  </a:lnTo>
                  <a:lnTo>
                    <a:pt x="402167" y="1189566"/>
                  </a:lnTo>
                  <a:lnTo>
                    <a:pt x="605367" y="1185333"/>
                  </a:lnTo>
                  <a:lnTo>
                    <a:pt x="605367" y="1075266"/>
                  </a:lnTo>
                  <a:lnTo>
                    <a:pt x="897467" y="1071033"/>
                  </a:lnTo>
                  <a:lnTo>
                    <a:pt x="897467" y="948266"/>
                  </a:lnTo>
                  <a:lnTo>
                    <a:pt x="2197100" y="948266"/>
                  </a:lnTo>
                  <a:lnTo>
                    <a:pt x="2197100" y="833966"/>
                  </a:lnTo>
                  <a:lnTo>
                    <a:pt x="2396067" y="825500"/>
                  </a:lnTo>
                  <a:lnTo>
                    <a:pt x="2396067" y="702733"/>
                  </a:lnTo>
                  <a:lnTo>
                    <a:pt x="2493433" y="706966"/>
                  </a:lnTo>
                  <a:lnTo>
                    <a:pt x="2489200" y="224366"/>
                  </a:lnTo>
                  <a:lnTo>
                    <a:pt x="2387600" y="224366"/>
                  </a:lnTo>
                  <a:lnTo>
                    <a:pt x="2387600" y="118533"/>
                  </a:lnTo>
                  <a:lnTo>
                    <a:pt x="2197100" y="118533"/>
                  </a:lnTo>
                  <a:lnTo>
                    <a:pt x="2197100" y="0"/>
                  </a:lnTo>
                  <a:lnTo>
                    <a:pt x="1684867" y="0"/>
                  </a:lnTo>
                  <a:lnTo>
                    <a:pt x="1680633" y="114300"/>
                  </a:lnTo>
                  <a:lnTo>
                    <a:pt x="1490133" y="118533"/>
                  </a:lnTo>
                  <a:lnTo>
                    <a:pt x="1494367" y="245533"/>
                  </a:lnTo>
                  <a:lnTo>
                    <a:pt x="1384300" y="245533"/>
                  </a:lnTo>
                  <a:lnTo>
                    <a:pt x="1384300" y="359833"/>
                  </a:lnTo>
                  <a:lnTo>
                    <a:pt x="393700" y="364066"/>
                  </a:lnTo>
                  <a:lnTo>
                    <a:pt x="393700" y="491066"/>
                  </a:lnTo>
                  <a:lnTo>
                    <a:pt x="198967" y="491066"/>
                  </a:lnTo>
                  <a:lnTo>
                    <a:pt x="198967" y="592666"/>
                  </a:lnTo>
                  <a:lnTo>
                    <a:pt x="101600" y="596900"/>
                  </a:lnTo>
                  <a:lnTo>
                    <a:pt x="101600" y="829733"/>
                  </a:lnTo>
                  <a:lnTo>
                    <a:pt x="0" y="829733"/>
                  </a:lnTo>
                  <a:lnTo>
                    <a:pt x="4233" y="1189566"/>
                  </a:lnTo>
                  <a:lnTo>
                    <a:pt x="88900" y="1189566"/>
                  </a:lnTo>
                  <a:lnTo>
                    <a:pt x="93133" y="1312333"/>
                  </a:lnTo>
                  <a:close/>
                </a:path>
              </a:pathLst>
            </a:cu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810000" y="3429000"/>
              <a:ext cx="1405467" cy="821266"/>
            </a:xfrm>
            <a:custGeom>
              <a:avLst/>
              <a:gdLst>
                <a:gd name="connsiteX0" fmla="*/ 0 w 1405467"/>
                <a:gd name="connsiteY0" fmla="*/ 817033 h 821266"/>
                <a:gd name="connsiteX1" fmla="*/ 198967 w 1405467"/>
                <a:gd name="connsiteY1" fmla="*/ 821266 h 821266"/>
                <a:gd name="connsiteX2" fmla="*/ 198967 w 1405467"/>
                <a:gd name="connsiteY2" fmla="*/ 698500 h 821266"/>
                <a:gd name="connsiteX3" fmla="*/ 605367 w 1405467"/>
                <a:gd name="connsiteY3" fmla="*/ 706966 h 821266"/>
                <a:gd name="connsiteX4" fmla="*/ 605367 w 1405467"/>
                <a:gd name="connsiteY4" fmla="*/ 821266 h 821266"/>
                <a:gd name="connsiteX5" fmla="*/ 1007533 w 1405467"/>
                <a:gd name="connsiteY5" fmla="*/ 817033 h 821266"/>
                <a:gd name="connsiteX6" fmla="*/ 1007533 w 1405467"/>
                <a:gd name="connsiteY6" fmla="*/ 706966 h 821266"/>
                <a:gd name="connsiteX7" fmla="*/ 1202267 w 1405467"/>
                <a:gd name="connsiteY7" fmla="*/ 702733 h 821266"/>
                <a:gd name="connsiteX8" fmla="*/ 1202267 w 1405467"/>
                <a:gd name="connsiteY8" fmla="*/ 579966 h 821266"/>
                <a:gd name="connsiteX9" fmla="*/ 1295400 w 1405467"/>
                <a:gd name="connsiteY9" fmla="*/ 579966 h 821266"/>
                <a:gd name="connsiteX10" fmla="*/ 1295400 w 1405467"/>
                <a:gd name="connsiteY10" fmla="*/ 465666 h 821266"/>
                <a:gd name="connsiteX11" fmla="*/ 1405467 w 1405467"/>
                <a:gd name="connsiteY11" fmla="*/ 461433 h 821266"/>
                <a:gd name="connsiteX12" fmla="*/ 1401233 w 1405467"/>
                <a:gd name="connsiteY12" fmla="*/ 228600 h 821266"/>
                <a:gd name="connsiteX13" fmla="*/ 1295400 w 1405467"/>
                <a:gd name="connsiteY13" fmla="*/ 224366 h 821266"/>
                <a:gd name="connsiteX14" fmla="*/ 1295400 w 1405467"/>
                <a:gd name="connsiteY14" fmla="*/ 0 h 821266"/>
                <a:gd name="connsiteX15" fmla="*/ 601133 w 1405467"/>
                <a:gd name="connsiteY15" fmla="*/ 0 h 821266"/>
                <a:gd name="connsiteX16" fmla="*/ 601133 w 1405467"/>
                <a:gd name="connsiteY16" fmla="*/ 101600 h 821266"/>
                <a:gd name="connsiteX17" fmla="*/ 499533 w 1405467"/>
                <a:gd name="connsiteY17" fmla="*/ 110066 h 821266"/>
                <a:gd name="connsiteX18" fmla="*/ 499533 w 1405467"/>
                <a:gd name="connsiteY18" fmla="*/ 224366 h 821266"/>
                <a:gd name="connsiteX19" fmla="*/ 402167 w 1405467"/>
                <a:gd name="connsiteY19" fmla="*/ 224366 h 821266"/>
                <a:gd name="connsiteX20" fmla="*/ 397933 w 1405467"/>
                <a:gd name="connsiteY20" fmla="*/ 342900 h 821266"/>
                <a:gd name="connsiteX21" fmla="*/ 296333 w 1405467"/>
                <a:gd name="connsiteY21" fmla="*/ 342900 h 821266"/>
                <a:gd name="connsiteX22" fmla="*/ 296333 w 1405467"/>
                <a:gd name="connsiteY22" fmla="*/ 465666 h 821266"/>
                <a:gd name="connsiteX23" fmla="*/ 4233 w 1405467"/>
                <a:gd name="connsiteY23" fmla="*/ 474133 h 821266"/>
                <a:gd name="connsiteX24" fmla="*/ 0 w 1405467"/>
                <a:gd name="connsiteY24" fmla="*/ 817033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5467" h="821266">
                  <a:moveTo>
                    <a:pt x="0" y="817033"/>
                  </a:moveTo>
                  <a:lnTo>
                    <a:pt x="198967" y="821266"/>
                  </a:lnTo>
                  <a:lnTo>
                    <a:pt x="198967" y="698500"/>
                  </a:lnTo>
                  <a:lnTo>
                    <a:pt x="605367" y="706966"/>
                  </a:lnTo>
                  <a:lnTo>
                    <a:pt x="605367" y="821266"/>
                  </a:lnTo>
                  <a:lnTo>
                    <a:pt x="1007533" y="817033"/>
                  </a:lnTo>
                  <a:lnTo>
                    <a:pt x="1007533" y="706966"/>
                  </a:lnTo>
                  <a:lnTo>
                    <a:pt x="1202267" y="702733"/>
                  </a:lnTo>
                  <a:lnTo>
                    <a:pt x="1202267" y="579966"/>
                  </a:lnTo>
                  <a:lnTo>
                    <a:pt x="1295400" y="579966"/>
                  </a:lnTo>
                  <a:lnTo>
                    <a:pt x="1295400" y="465666"/>
                  </a:lnTo>
                  <a:lnTo>
                    <a:pt x="1405467" y="461433"/>
                  </a:lnTo>
                  <a:cubicBezTo>
                    <a:pt x="1404056" y="383822"/>
                    <a:pt x="1402644" y="306211"/>
                    <a:pt x="1401233" y="228600"/>
                  </a:cubicBezTo>
                  <a:lnTo>
                    <a:pt x="1295400" y="224366"/>
                  </a:lnTo>
                  <a:lnTo>
                    <a:pt x="1295400" y="0"/>
                  </a:lnTo>
                  <a:lnTo>
                    <a:pt x="601133" y="0"/>
                  </a:lnTo>
                  <a:lnTo>
                    <a:pt x="601133" y="101600"/>
                  </a:lnTo>
                  <a:lnTo>
                    <a:pt x="499533" y="110066"/>
                  </a:lnTo>
                  <a:lnTo>
                    <a:pt x="499533" y="224366"/>
                  </a:lnTo>
                  <a:lnTo>
                    <a:pt x="402167" y="224366"/>
                  </a:lnTo>
                  <a:lnTo>
                    <a:pt x="397933" y="342900"/>
                  </a:lnTo>
                  <a:lnTo>
                    <a:pt x="296333" y="342900"/>
                  </a:lnTo>
                  <a:lnTo>
                    <a:pt x="296333" y="465666"/>
                  </a:lnTo>
                  <a:lnTo>
                    <a:pt x="4233" y="474133"/>
                  </a:lnTo>
                  <a:lnTo>
                    <a:pt x="0" y="817033"/>
                  </a:lnTo>
                  <a:close/>
                </a:path>
              </a:pathLst>
            </a:cu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219200" y="3505200"/>
              <a:ext cx="2125133" cy="2362200"/>
            </a:xfrm>
            <a:custGeom>
              <a:avLst/>
              <a:gdLst>
                <a:gd name="connsiteX0" fmla="*/ 0 w 1896533"/>
                <a:gd name="connsiteY0" fmla="*/ 1062566 h 2116666"/>
                <a:gd name="connsiteX1" fmla="*/ 0 w 1896533"/>
                <a:gd name="connsiteY1" fmla="*/ 2112433 h 2116666"/>
                <a:gd name="connsiteX2" fmla="*/ 690033 w 1896533"/>
                <a:gd name="connsiteY2" fmla="*/ 2116666 h 2116666"/>
                <a:gd name="connsiteX3" fmla="*/ 690033 w 1896533"/>
                <a:gd name="connsiteY3" fmla="*/ 2019300 h 2116666"/>
                <a:gd name="connsiteX4" fmla="*/ 783167 w 1896533"/>
                <a:gd name="connsiteY4" fmla="*/ 2023533 h 2116666"/>
                <a:gd name="connsiteX5" fmla="*/ 783167 w 1896533"/>
                <a:gd name="connsiteY5" fmla="*/ 1896533 h 2116666"/>
                <a:gd name="connsiteX6" fmla="*/ 893233 w 1896533"/>
                <a:gd name="connsiteY6" fmla="*/ 1896533 h 2116666"/>
                <a:gd name="connsiteX7" fmla="*/ 893233 w 1896533"/>
                <a:gd name="connsiteY7" fmla="*/ 1782233 h 2116666"/>
                <a:gd name="connsiteX8" fmla="*/ 986367 w 1896533"/>
                <a:gd name="connsiteY8" fmla="*/ 1782233 h 2116666"/>
                <a:gd name="connsiteX9" fmla="*/ 986367 w 1896533"/>
                <a:gd name="connsiteY9" fmla="*/ 1659466 h 2116666"/>
                <a:gd name="connsiteX10" fmla="*/ 1193800 w 1896533"/>
                <a:gd name="connsiteY10" fmla="*/ 1659466 h 2116666"/>
                <a:gd name="connsiteX11" fmla="*/ 1193800 w 1896533"/>
                <a:gd name="connsiteY11" fmla="*/ 1540933 h 2116666"/>
                <a:gd name="connsiteX12" fmla="*/ 1388533 w 1896533"/>
                <a:gd name="connsiteY12" fmla="*/ 1540933 h 2116666"/>
                <a:gd name="connsiteX13" fmla="*/ 1388533 w 1896533"/>
                <a:gd name="connsiteY13" fmla="*/ 1422400 h 2116666"/>
                <a:gd name="connsiteX14" fmla="*/ 1494367 w 1896533"/>
                <a:gd name="connsiteY14" fmla="*/ 1422400 h 2116666"/>
                <a:gd name="connsiteX15" fmla="*/ 1494367 w 1896533"/>
                <a:gd name="connsiteY15" fmla="*/ 1303866 h 2116666"/>
                <a:gd name="connsiteX16" fmla="*/ 1896533 w 1896533"/>
                <a:gd name="connsiteY16" fmla="*/ 1303866 h 2116666"/>
                <a:gd name="connsiteX17" fmla="*/ 1896533 w 1896533"/>
                <a:gd name="connsiteY17" fmla="*/ 952500 h 2116666"/>
                <a:gd name="connsiteX18" fmla="*/ 1794933 w 1896533"/>
                <a:gd name="connsiteY18" fmla="*/ 952500 h 2116666"/>
                <a:gd name="connsiteX19" fmla="*/ 1794933 w 1896533"/>
                <a:gd name="connsiteY19" fmla="*/ 833966 h 2116666"/>
                <a:gd name="connsiteX20" fmla="*/ 1490133 w 1896533"/>
                <a:gd name="connsiteY20" fmla="*/ 838200 h 2116666"/>
                <a:gd name="connsiteX21" fmla="*/ 1490133 w 1896533"/>
                <a:gd name="connsiteY21" fmla="*/ 478366 h 2116666"/>
                <a:gd name="connsiteX22" fmla="*/ 1595967 w 1896533"/>
                <a:gd name="connsiteY22" fmla="*/ 478366 h 2116666"/>
                <a:gd name="connsiteX23" fmla="*/ 1595967 w 1896533"/>
                <a:gd name="connsiteY23" fmla="*/ 0 h 2116666"/>
                <a:gd name="connsiteX24" fmla="*/ 1397000 w 1896533"/>
                <a:gd name="connsiteY24" fmla="*/ 0 h 2116666"/>
                <a:gd name="connsiteX25" fmla="*/ 1397000 w 1896533"/>
                <a:gd name="connsiteY25" fmla="*/ 122766 h 2116666"/>
                <a:gd name="connsiteX26" fmla="*/ 1193800 w 1896533"/>
                <a:gd name="connsiteY26" fmla="*/ 122766 h 2116666"/>
                <a:gd name="connsiteX27" fmla="*/ 1193800 w 1896533"/>
                <a:gd name="connsiteY27" fmla="*/ 241300 h 2116666"/>
                <a:gd name="connsiteX28" fmla="*/ 1092200 w 1896533"/>
                <a:gd name="connsiteY28" fmla="*/ 241300 h 2116666"/>
                <a:gd name="connsiteX29" fmla="*/ 1092200 w 1896533"/>
                <a:gd name="connsiteY29" fmla="*/ 355600 h 2116666"/>
                <a:gd name="connsiteX30" fmla="*/ 999067 w 1896533"/>
                <a:gd name="connsiteY30" fmla="*/ 359833 h 2116666"/>
                <a:gd name="connsiteX31" fmla="*/ 999067 w 1896533"/>
                <a:gd name="connsiteY31" fmla="*/ 469900 h 2116666"/>
                <a:gd name="connsiteX32" fmla="*/ 893233 w 1896533"/>
                <a:gd name="connsiteY32" fmla="*/ 469900 h 2116666"/>
                <a:gd name="connsiteX33" fmla="*/ 889000 w 1896533"/>
                <a:gd name="connsiteY33" fmla="*/ 588433 h 2116666"/>
                <a:gd name="connsiteX34" fmla="*/ 795867 w 1896533"/>
                <a:gd name="connsiteY34" fmla="*/ 592666 h 2116666"/>
                <a:gd name="connsiteX35" fmla="*/ 795867 w 1896533"/>
                <a:gd name="connsiteY35" fmla="*/ 702733 h 2116666"/>
                <a:gd name="connsiteX36" fmla="*/ 596900 w 1896533"/>
                <a:gd name="connsiteY36" fmla="*/ 706966 h 2116666"/>
                <a:gd name="connsiteX37" fmla="*/ 592667 w 1896533"/>
                <a:gd name="connsiteY37" fmla="*/ 821266 h 2116666"/>
                <a:gd name="connsiteX38" fmla="*/ 393700 w 1896533"/>
                <a:gd name="connsiteY38" fmla="*/ 821266 h 2116666"/>
                <a:gd name="connsiteX39" fmla="*/ 389467 w 1896533"/>
                <a:gd name="connsiteY39" fmla="*/ 960966 h 2116666"/>
                <a:gd name="connsiteX40" fmla="*/ 194733 w 1896533"/>
                <a:gd name="connsiteY40" fmla="*/ 960966 h 2116666"/>
                <a:gd name="connsiteX41" fmla="*/ 194733 w 1896533"/>
                <a:gd name="connsiteY41" fmla="*/ 1062566 h 2116666"/>
                <a:gd name="connsiteX42" fmla="*/ 0 w 1896533"/>
                <a:gd name="connsiteY42" fmla="*/ 1062566 h 211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6533" h="2116666">
                  <a:moveTo>
                    <a:pt x="0" y="1062566"/>
                  </a:moveTo>
                  <a:lnTo>
                    <a:pt x="0" y="2112433"/>
                  </a:lnTo>
                  <a:lnTo>
                    <a:pt x="690033" y="2116666"/>
                  </a:lnTo>
                  <a:lnTo>
                    <a:pt x="690033" y="2019300"/>
                  </a:lnTo>
                  <a:lnTo>
                    <a:pt x="783167" y="2023533"/>
                  </a:lnTo>
                  <a:lnTo>
                    <a:pt x="783167" y="1896533"/>
                  </a:lnTo>
                  <a:lnTo>
                    <a:pt x="893233" y="1896533"/>
                  </a:lnTo>
                  <a:lnTo>
                    <a:pt x="893233" y="1782233"/>
                  </a:lnTo>
                  <a:lnTo>
                    <a:pt x="986367" y="1782233"/>
                  </a:lnTo>
                  <a:lnTo>
                    <a:pt x="986367" y="1659466"/>
                  </a:lnTo>
                  <a:lnTo>
                    <a:pt x="1193800" y="1659466"/>
                  </a:lnTo>
                  <a:lnTo>
                    <a:pt x="1193800" y="1540933"/>
                  </a:lnTo>
                  <a:lnTo>
                    <a:pt x="1388533" y="1540933"/>
                  </a:lnTo>
                  <a:lnTo>
                    <a:pt x="1388533" y="1422400"/>
                  </a:lnTo>
                  <a:lnTo>
                    <a:pt x="1494367" y="1422400"/>
                  </a:lnTo>
                  <a:lnTo>
                    <a:pt x="1494367" y="1303866"/>
                  </a:lnTo>
                  <a:lnTo>
                    <a:pt x="1896533" y="1303866"/>
                  </a:lnTo>
                  <a:lnTo>
                    <a:pt x="1896533" y="952500"/>
                  </a:lnTo>
                  <a:lnTo>
                    <a:pt x="1794933" y="952500"/>
                  </a:lnTo>
                  <a:lnTo>
                    <a:pt x="1794933" y="833966"/>
                  </a:lnTo>
                  <a:lnTo>
                    <a:pt x="1490133" y="838200"/>
                  </a:lnTo>
                  <a:lnTo>
                    <a:pt x="1490133" y="478366"/>
                  </a:lnTo>
                  <a:lnTo>
                    <a:pt x="1595967" y="478366"/>
                  </a:lnTo>
                  <a:lnTo>
                    <a:pt x="1595967" y="0"/>
                  </a:lnTo>
                  <a:lnTo>
                    <a:pt x="1397000" y="0"/>
                  </a:lnTo>
                  <a:lnTo>
                    <a:pt x="1397000" y="122766"/>
                  </a:lnTo>
                  <a:lnTo>
                    <a:pt x="1193800" y="122766"/>
                  </a:lnTo>
                  <a:lnTo>
                    <a:pt x="1193800" y="241300"/>
                  </a:lnTo>
                  <a:lnTo>
                    <a:pt x="1092200" y="241300"/>
                  </a:lnTo>
                  <a:lnTo>
                    <a:pt x="1092200" y="355600"/>
                  </a:lnTo>
                  <a:lnTo>
                    <a:pt x="999067" y="359833"/>
                  </a:lnTo>
                  <a:lnTo>
                    <a:pt x="999067" y="469900"/>
                  </a:lnTo>
                  <a:lnTo>
                    <a:pt x="893233" y="469900"/>
                  </a:lnTo>
                  <a:lnTo>
                    <a:pt x="889000" y="588433"/>
                  </a:lnTo>
                  <a:lnTo>
                    <a:pt x="795867" y="592666"/>
                  </a:lnTo>
                  <a:lnTo>
                    <a:pt x="795867" y="702733"/>
                  </a:lnTo>
                  <a:lnTo>
                    <a:pt x="596900" y="706966"/>
                  </a:lnTo>
                  <a:lnTo>
                    <a:pt x="592667" y="821266"/>
                  </a:lnTo>
                  <a:lnTo>
                    <a:pt x="393700" y="821266"/>
                  </a:lnTo>
                  <a:lnTo>
                    <a:pt x="389467" y="960966"/>
                  </a:lnTo>
                  <a:lnTo>
                    <a:pt x="194733" y="960966"/>
                  </a:lnTo>
                  <a:lnTo>
                    <a:pt x="194733" y="1062566"/>
                  </a:lnTo>
                  <a:lnTo>
                    <a:pt x="0" y="1062566"/>
                  </a:lnTo>
                  <a:close/>
                </a:path>
              </a:pathLst>
            </a:cu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505200" y="228600"/>
              <a:ext cx="4233651" cy="584776"/>
            </a:xfrm>
            <a:prstGeom prst="rect">
              <a:avLst/>
            </a:prstGeom>
            <a:noFill/>
          </p:spPr>
          <p:txBody>
            <a:bodyPr wrap="none" rtlCol="0">
              <a:spAutoFit/>
            </a:bodyPr>
            <a:lstStyle/>
            <a:p>
              <a:r>
                <a:rPr lang="en-US" sz="3200" dirty="0" smtClean="0">
                  <a:solidFill>
                    <a:schemeClr val="tx2">
                      <a:lumMod val="75000"/>
                    </a:schemeClr>
                  </a:solidFill>
                </a:rPr>
                <a:t>+ G16 satellite objects</a:t>
              </a:r>
              <a:endParaRPr lang="en-US" sz="3200" dirty="0">
                <a:solidFill>
                  <a:schemeClr val="tx2">
                    <a:lumMod val="75000"/>
                  </a:schemeClr>
                </a:solidFill>
              </a:endParaRPr>
            </a:p>
          </p:txBody>
        </p:sp>
      </p:grpSp>
      <p:grpSp>
        <p:nvGrpSpPr>
          <p:cNvPr id="26" name="Group 25"/>
          <p:cNvGrpSpPr/>
          <p:nvPr/>
        </p:nvGrpSpPr>
        <p:grpSpPr>
          <a:xfrm>
            <a:off x="1209675" y="2212975"/>
            <a:ext cx="4187825" cy="3238500"/>
            <a:chOff x="1209675" y="2212975"/>
            <a:chExt cx="4187825" cy="3238500"/>
          </a:xfrm>
        </p:grpSpPr>
        <p:sp>
          <p:nvSpPr>
            <p:cNvPr id="22" name="Freeform 21"/>
            <p:cNvSpPr/>
            <p:nvPr/>
          </p:nvSpPr>
          <p:spPr>
            <a:xfrm>
              <a:off x="1209675" y="4927600"/>
              <a:ext cx="911225" cy="523875"/>
            </a:xfrm>
            <a:custGeom>
              <a:avLst/>
              <a:gdLst>
                <a:gd name="connsiteX0" fmla="*/ 0 w 911225"/>
                <a:gd name="connsiteY0" fmla="*/ 463550 h 523875"/>
                <a:gd name="connsiteX1" fmla="*/ 3175 w 911225"/>
                <a:gd name="connsiteY1" fmla="*/ 123825 h 523875"/>
                <a:gd name="connsiteX2" fmla="*/ 161925 w 911225"/>
                <a:gd name="connsiteY2" fmla="*/ 123825 h 523875"/>
                <a:gd name="connsiteX3" fmla="*/ 161925 w 911225"/>
                <a:gd name="connsiteY3" fmla="*/ 66675 h 523875"/>
                <a:gd name="connsiteX4" fmla="*/ 447675 w 911225"/>
                <a:gd name="connsiteY4" fmla="*/ 66675 h 523875"/>
                <a:gd name="connsiteX5" fmla="*/ 450850 w 911225"/>
                <a:gd name="connsiteY5" fmla="*/ 117475 h 523875"/>
                <a:gd name="connsiteX6" fmla="*/ 574675 w 911225"/>
                <a:gd name="connsiteY6" fmla="*/ 120650 h 523875"/>
                <a:gd name="connsiteX7" fmla="*/ 574675 w 911225"/>
                <a:gd name="connsiteY7" fmla="*/ 60325 h 523875"/>
                <a:gd name="connsiteX8" fmla="*/ 631825 w 911225"/>
                <a:gd name="connsiteY8" fmla="*/ 60325 h 523875"/>
                <a:gd name="connsiteX9" fmla="*/ 631825 w 911225"/>
                <a:gd name="connsiteY9" fmla="*/ 3175 h 523875"/>
                <a:gd name="connsiteX10" fmla="*/ 758825 w 911225"/>
                <a:gd name="connsiteY10" fmla="*/ 0 h 523875"/>
                <a:gd name="connsiteX11" fmla="*/ 762000 w 911225"/>
                <a:gd name="connsiteY11" fmla="*/ 63500 h 523875"/>
                <a:gd name="connsiteX12" fmla="*/ 806450 w 911225"/>
                <a:gd name="connsiteY12" fmla="*/ 63500 h 523875"/>
                <a:gd name="connsiteX13" fmla="*/ 806450 w 911225"/>
                <a:gd name="connsiteY13" fmla="*/ 187325 h 523875"/>
                <a:gd name="connsiteX14" fmla="*/ 911225 w 911225"/>
                <a:gd name="connsiteY14" fmla="*/ 190500 h 523875"/>
                <a:gd name="connsiteX15" fmla="*/ 908050 w 911225"/>
                <a:gd name="connsiteY15" fmla="*/ 403225 h 523875"/>
                <a:gd name="connsiteX16" fmla="*/ 800100 w 911225"/>
                <a:gd name="connsiteY16" fmla="*/ 403225 h 523875"/>
                <a:gd name="connsiteX17" fmla="*/ 800100 w 911225"/>
                <a:gd name="connsiteY17" fmla="*/ 463550 h 523875"/>
                <a:gd name="connsiteX18" fmla="*/ 669925 w 911225"/>
                <a:gd name="connsiteY18" fmla="*/ 463550 h 523875"/>
                <a:gd name="connsiteX19" fmla="*/ 669925 w 911225"/>
                <a:gd name="connsiteY19" fmla="*/ 396875 h 523875"/>
                <a:gd name="connsiteX20" fmla="*/ 434975 w 911225"/>
                <a:gd name="connsiteY20" fmla="*/ 400050 h 523875"/>
                <a:gd name="connsiteX21" fmla="*/ 434975 w 911225"/>
                <a:gd name="connsiteY21" fmla="*/ 473075 h 523875"/>
                <a:gd name="connsiteX22" fmla="*/ 292100 w 911225"/>
                <a:gd name="connsiteY22" fmla="*/ 473075 h 523875"/>
                <a:gd name="connsiteX23" fmla="*/ 292100 w 911225"/>
                <a:gd name="connsiteY23" fmla="*/ 523875 h 523875"/>
                <a:gd name="connsiteX24" fmla="*/ 57150 w 911225"/>
                <a:gd name="connsiteY24" fmla="*/ 523875 h 523875"/>
                <a:gd name="connsiteX25" fmla="*/ 53975 w 911225"/>
                <a:gd name="connsiteY25" fmla="*/ 460375 h 523875"/>
                <a:gd name="connsiteX26" fmla="*/ 0 w 911225"/>
                <a:gd name="connsiteY26" fmla="*/ 4635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1225" h="523875">
                  <a:moveTo>
                    <a:pt x="0" y="463550"/>
                  </a:moveTo>
                  <a:cubicBezTo>
                    <a:pt x="1058" y="350308"/>
                    <a:pt x="2117" y="237067"/>
                    <a:pt x="3175" y="123825"/>
                  </a:cubicBezTo>
                  <a:lnTo>
                    <a:pt x="161925" y="123825"/>
                  </a:lnTo>
                  <a:lnTo>
                    <a:pt x="161925" y="66675"/>
                  </a:lnTo>
                  <a:lnTo>
                    <a:pt x="447675" y="66675"/>
                  </a:lnTo>
                  <a:lnTo>
                    <a:pt x="450850" y="117475"/>
                  </a:lnTo>
                  <a:lnTo>
                    <a:pt x="574675" y="120650"/>
                  </a:lnTo>
                  <a:lnTo>
                    <a:pt x="574675" y="60325"/>
                  </a:lnTo>
                  <a:lnTo>
                    <a:pt x="631825" y="60325"/>
                  </a:lnTo>
                  <a:lnTo>
                    <a:pt x="631825" y="3175"/>
                  </a:lnTo>
                  <a:lnTo>
                    <a:pt x="758825" y="0"/>
                  </a:lnTo>
                  <a:lnTo>
                    <a:pt x="762000" y="63500"/>
                  </a:lnTo>
                  <a:lnTo>
                    <a:pt x="806450" y="63500"/>
                  </a:lnTo>
                  <a:lnTo>
                    <a:pt x="806450" y="187325"/>
                  </a:lnTo>
                  <a:lnTo>
                    <a:pt x="911225" y="190500"/>
                  </a:lnTo>
                  <a:cubicBezTo>
                    <a:pt x="910167" y="261408"/>
                    <a:pt x="909108" y="332317"/>
                    <a:pt x="908050" y="403225"/>
                  </a:cubicBezTo>
                  <a:lnTo>
                    <a:pt x="800100" y="403225"/>
                  </a:lnTo>
                  <a:lnTo>
                    <a:pt x="800100" y="463550"/>
                  </a:lnTo>
                  <a:lnTo>
                    <a:pt x="669925" y="463550"/>
                  </a:lnTo>
                  <a:lnTo>
                    <a:pt x="669925" y="396875"/>
                  </a:lnTo>
                  <a:lnTo>
                    <a:pt x="434975" y="400050"/>
                  </a:lnTo>
                  <a:lnTo>
                    <a:pt x="434975" y="473075"/>
                  </a:lnTo>
                  <a:lnTo>
                    <a:pt x="292100" y="473075"/>
                  </a:lnTo>
                  <a:lnTo>
                    <a:pt x="292100" y="523875"/>
                  </a:lnTo>
                  <a:lnTo>
                    <a:pt x="57150" y="523875"/>
                  </a:lnTo>
                  <a:lnTo>
                    <a:pt x="53975" y="460375"/>
                  </a:lnTo>
                  <a:lnTo>
                    <a:pt x="0" y="46355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156075" y="3695700"/>
              <a:ext cx="358775" cy="431800"/>
            </a:xfrm>
            <a:custGeom>
              <a:avLst/>
              <a:gdLst>
                <a:gd name="connsiteX0" fmla="*/ 355600 w 358775"/>
                <a:gd name="connsiteY0" fmla="*/ 355600 h 431800"/>
                <a:gd name="connsiteX1" fmla="*/ 304800 w 358775"/>
                <a:gd name="connsiteY1" fmla="*/ 355600 h 431800"/>
                <a:gd name="connsiteX2" fmla="*/ 304800 w 358775"/>
                <a:gd name="connsiteY2" fmla="*/ 428625 h 431800"/>
                <a:gd name="connsiteX3" fmla="*/ 60325 w 358775"/>
                <a:gd name="connsiteY3" fmla="*/ 431800 h 431800"/>
                <a:gd name="connsiteX4" fmla="*/ 60325 w 358775"/>
                <a:gd name="connsiteY4" fmla="*/ 365125 h 431800"/>
                <a:gd name="connsiteX5" fmla="*/ 0 w 358775"/>
                <a:gd name="connsiteY5" fmla="*/ 365125 h 431800"/>
                <a:gd name="connsiteX6" fmla="*/ 0 w 358775"/>
                <a:gd name="connsiteY6" fmla="*/ 180975 h 431800"/>
                <a:gd name="connsiteX7" fmla="*/ 60325 w 358775"/>
                <a:gd name="connsiteY7" fmla="*/ 180975 h 431800"/>
                <a:gd name="connsiteX8" fmla="*/ 57150 w 358775"/>
                <a:gd name="connsiteY8" fmla="*/ 66675 h 431800"/>
                <a:gd name="connsiteX9" fmla="*/ 107950 w 358775"/>
                <a:gd name="connsiteY9" fmla="*/ 63500 h 431800"/>
                <a:gd name="connsiteX10" fmla="*/ 107950 w 358775"/>
                <a:gd name="connsiteY10" fmla="*/ 3175 h 431800"/>
                <a:gd name="connsiteX11" fmla="*/ 260350 w 358775"/>
                <a:gd name="connsiteY11" fmla="*/ 0 h 431800"/>
                <a:gd name="connsiteX12" fmla="*/ 260350 w 358775"/>
                <a:gd name="connsiteY12" fmla="*/ 60325 h 431800"/>
                <a:gd name="connsiteX13" fmla="*/ 304800 w 358775"/>
                <a:gd name="connsiteY13" fmla="*/ 57150 h 431800"/>
                <a:gd name="connsiteX14" fmla="*/ 304800 w 358775"/>
                <a:gd name="connsiteY14" fmla="*/ 117475 h 431800"/>
                <a:gd name="connsiteX15" fmla="*/ 358775 w 358775"/>
                <a:gd name="connsiteY15" fmla="*/ 120650 h 431800"/>
                <a:gd name="connsiteX16" fmla="*/ 355600 w 358775"/>
                <a:gd name="connsiteY16" fmla="*/ 3556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75" h="431800">
                  <a:moveTo>
                    <a:pt x="355600" y="355600"/>
                  </a:moveTo>
                  <a:lnTo>
                    <a:pt x="304800" y="355600"/>
                  </a:lnTo>
                  <a:lnTo>
                    <a:pt x="304800" y="428625"/>
                  </a:lnTo>
                  <a:lnTo>
                    <a:pt x="60325" y="431800"/>
                  </a:lnTo>
                  <a:lnTo>
                    <a:pt x="60325" y="365125"/>
                  </a:lnTo>
                  <a:lnTo>
                    <a:pt x="0" y="365125"/>
                  </a:lnTo>
                  <a:lnTo>
                    <a:pt x="0" y="180975"/>
                  </a:lnTo>
                  <a:lnTo>
                    <a:pt x="60325" y="180975"/>
                  </a:lnTo>
                  <a:cubicBezTo>
                    <a:pt x="59267" y="142875"/>
                    <a:pt x="58208" y="104775"/>
                    <a:pt x="57150" y="66675"/>
                  </a:cubicBezTo>
                  <a:lnTo>
                    <a:pt x="107950" y="63500"/>
                  </a:lnTo>
                  <a:lnTo>
                    <a:pt x="107950" y="3175"/>
                  </a:lnTo>
                  <a:lnTo>
                    <a:pt x="260350" y="0"/>
                  </a:lnTo>
                  <a:lnTo>
                    <a:pt x="260350" y="60325"/>
                  </a:lnTo>
                  <a:lnTo>
                    <a:pt x="304800" y="57150"/>
                  </a:lnTo>
                  <a:lnTo>
                    <a:pt x="304800" y="117475"/>
                  </a:lnTo>
                  <a:lnTo>
                    <a:pt x="358775" y="120650"/>
                  </a:lnTo>
                  <a:cubicBezTo>
                    <a:pt x="357717" y="198967"/>
                    <a:pt x="356658" y="277283"/>
                    <a:pt x="355600" y="355600"/>
                  </a:cubicBez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029200" y="2212975"/>
              <a:ext cx="368300" cy="485775"/>
            </a:xfrm>
            <a:custGeom>
              <a:avLst/>
              <a:gdLst>
                <a:gd name="connsiteX0" fmla="*/ 365125 w 368300"/>
                <a:gd name="connsiteY0" fmla="*/ 425450 h 485775"/>
                <a:gd name="connsiteX1" fmla="*/ 263525 w 368300"/>
                <a:gd name="connsiteY1" fmla="*/ 428625 h 485775"/>
                <a:gd name="connsiteX2" fmla="*/ 263525 w 368300"/>
                <a:gd name="connsiteY2" fmla="*/ 485775 h 485775"/>
                <a:gd name="connsiteX3" fmla="*/ 53975 w 368300"/>
                <a:gd name="connsiteY3" fmla="*/ 485775 h 485775"/>
                <a:gd name="connsiteX4" fmla="*/ 50800 w 368300"/>
                <a:gd name="connsiteY4" fmla="*/ 428625 h 485775"/>
                <a:gd name="connsiteX5" fmla="*/ 0 w 368300"/>
                <a:gd name="connsiteY5" fmla="*/ 428625 h 485775"/>
                <a:gd name="connsiteX6" fmla="*/ 0 w 368300"/>
                <a:gd name="connsiteY6" fmla="*/ 307975 h 485775"/>
                <a:gd name="connsiteX7" fmla="*/ 66675 w 368300"/>
                <a:gd name="connsiteY7" fmla="*/ 304800 h 485775"/>
                <a:gd name="connsiteX8" fmla="*/ 66675 w 368300"/>
                <a:gd name="connsiteY8" fmla="*/ 63500 h 485775"/>
                <a:gd name="connsiteX9" fmla="*/ 168275 w 368300"/>
                <a:gd name="connsiteY9" fmla="*/ 60325 h 485775"/>
                <a:gd name="connsiteX10" fmla="*/ 168275 w 368300"/>
                <a:gd name="connsiteY10" fmla="*/ 6350 h 485775"/>
                <a:gd name="connsiteX11" fmla="*/ 273050 w 368300"/>
                <a:gd name="connsiteY11" fmla="*/ 0 h 485775"/>
                <a:gd name="connsiteX12" fmla="*/ 273050 w 368300"/>
                <a:gd name="connsiteY12" fmla="*/ 57150 h 485775"/>
                <a:gd name="connsiteX13" fmla="*/ 368300 w 368300"/>
                <a:gd name="connsiteY13" fmla="*/ 60325 h 485775"/>
                <a:gd name="connsiteX14" fmla="*/ 365125 w 368300"/>
                <a:gd name="connsiteY14" fmla="*/ 4254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485775">
                  <a:moveTo>
                    <a:pt x="365125" y="425450"/>
                  </a:moveTo>
                  <a:lnTo>
                    <a:pt x="263525" y="428625"/>
                  </a:lnTo>
                  <a:lnTo>
                    <a:pt x="263525" y="485775"/>
                  </a:lnTo>
                  <a:lnTo>
                    <a:pt x="53975" y="485775"/>
                  </a:lnTo>
                  <a:lnTo>
                    <a:pt x="50800" y="428625"/>
                  </a:lnTo>
                  <a:lnTo>
                    <a:pt x="0" y="428625"/>
                  </a:lnTo>
                  <a:lnTo>
                    <a:pt x="0" y="307975"/>
                  </a:lnTo>
                  <a:lnTo>
                    <a:pt x="66675" y="304800"/>
                  </a:lnTo>
                  <a:lnTo>
                    <a:pt x="66675" y="63500"/>
                  </a:lnTo>
                  <a:lnTo>
                    <a:pt x="168275" y="60325"/>
                  </a:lnTo>
                  <a:lnTo>
                    <a:pt x="168275" y="6350"/>
                  </a:lnTo>
                  <a:lnTo>
                    <a:pt x="273050" y="0"/>
                  </a:lnTo>
                  <a:lnTo>
                    <a:pt x="273050" y="57150"/>
                  </a:lnTo>
                  <a:lnTo>
                    <a:pt x="368300" y="60325"/>
                  </a:lnTo>
                  <a:cubicBezTo>
                    <a:pt x="367242" y="182033"/>
                    <a:pt x="366183" y="303742"/>
                    <a:pt x="365125" y="425450"/>
                  </a:cubicBez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1" name="Straight Connector 30"/>
          <p:cNvCxnSpPr/>
          <p:nvPr/>
        </p:nvCxnSpPr>
        <p:spPr>
          <a:xfrm flipH="1">
            <a:off x="4544568" y="3429000"/>
            <a:ext cx="76200" cy="838200"/>
          </a:xfrm>
          <a:prstGeom prst="line">
            <a:avLst/>
          </a:prstGeom>
          <a:ln>
            <a:solidFill>
              <a:srgbClr val="3BFD0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4091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tgtEl>
                                          <p:spTgt spid="29"/>
                                        </p:tgtEl>
                                      </p:cBhvr>
                                    </p:animEffect>
                                  </p:childTnLst>
                                </p:cTn>
                              </p:par>
                              <p:par>
                                <p:cTn id="35" presetID="9"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wips2_2017040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5280557"/>
          </a:xfrm>
          <a:prstGeom prst="rect">
            <a:avLst/>
          </a:prstGeom>
        </p:spPr>
      </p:pic>
    </p:spTree>
    <p:extLst>
      <p:ext uri="{BB962C8B-B14F-4D97-AF65-F5344CB8AC3E}">
        <p14:creationId xmlns:p14="http://schemas.microsoft.com/office/powerpoint/2010/main" val="5929163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0"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3"/>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0"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699"/>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0" y="4495800"/>
            <a:ext cx="1724958" cy="1303302"/>
          </a:xfrm>
          <a:prstGeom prst="rect">
            <a:avLst/>
          </a:prstGeom>
        </p:spPr>
      </p:pic>
      <p:sp>
        <p:nvSpPr>
          <p:cNvPr id="208" name="TextBox 207"/>
          <p:cNvSpPr txBox="1"/>
          <p:nvPr/>
        </p:nvSpPr>
        <p:spPr>
          <a:xfrm>
            <a:off x="3733800" y="4800600"/>
            <a:ext cx="2438400" cy="461665"/>
          </a:xfrm>
          <a:prstGeom prst="rect">
            <a:avLst/>
          </a:prstGeom>
          <a:noFill/>
        </p:spPr>
        <p:txBody>
          <a:bodyPr wrap="square" rtlCol="0">
            <a:spAutoFit/>
          </a:bodyPr>
          <a:lstStyle/>
          <a:p>
            <a:r>
              <a:rPr lang="en-US" sz="2400" dirty="0" smtClean="0"/>
              <a:t>Input: 1300 MB</a:t>
            </a:r>
            <a:endParaRPr lang="en-US" sz="2400" dirty="0"/>
          </a:p>
        </p:txBody>
      </p:sp>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Output: 6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00"/>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6096000" y="6107668"/>
            <a:ext cx="3048000" cy="369332"/>
          </a:xfrm>
          <a:prstGeom prst="rect">
            <a:avLst/>
          </a:prstGeom>
          <a:noFill/>
        </p:spPr>
        <p:txBody>
          <a:bodyPr wrap="square" rtlCol="0">
            <a:spAutoFit/>
          </a:bodyPr>
          <a:lstStyle/>
          <a:p>
            <a:r>
              <a:rPr lang="en-US" dirty="0" smtClean="0"/>
              <a:t>30 output files (~0.2 MB/file)</a:t>
            </a:r>
            <a:endParaRPr lang="en-US" dirty="0"/>
          </a:p>
        </p:txBody>
      </p:sp>
      <p:sp>
        <p:nvSpPr>
          <p:cNvPr id="96" name="Notched Right Arrow 95"/>
          <p:cNvSpPr/>
          <p:nvPr/>
        </p:nvSpPr>
        <p:spPr>
          <a:xfrm rot="1184459">
            <a:off x="2483498"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62000" y="8467"/>
            <a:ext cx="7696137"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535"/>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Tree>
    <p:extLst>
      <p:ext uri="{BB962C8B-B14F-4D97-AF65-F5344CB8AC3E}">
        <p14:creationId xmlns:p14="http://schemas.microsoft.com/office/powerpoint/2010/main" val="40184547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3124200" cy="584776"/>
          </a:xfrm>
          <a:prstGeom prst="rect">
            <a:avLst/>
          </a:prstGeom>
          <a:noFill/>
        </p:spPr>
        <p:txBody>
          <a:bodyPr wrap="square" rtlCol="0">
            <a:spAutoFit/>
          </a:bodyPr>
          <a:lstStyle/>
          <a:p>
            <a:r>
              <a:rPr lang="en-US" sz="3200" dirty="0" smtClean="0"/>
              <a:t>Input: 9000 MB</a:t>
            </a:r>
            <a:endParaRPr lang="en-US" sz="3200" dirty="0"/>
          </a:p>
        </p:txBody>
      </p:sp>
      <p:sp>
        <p:nvSpPr>
          <p:cNvPr id="10" name="TextBox 9"/>
          <p:cNvSpPr txBox="1"/>
          <p:nvPr/>
        </p:nvSpPr>
        <p:spPr>
          <a:xfrm>
            <a:off x="2667000" y="1676400"/>
            <a:ext cx="4191000" cy="584776"/>
          </a:xfrm>
          <a:prstGeom prst="rect">
            <a:avLst/>
          </a:prstGeom>
          <a:noFill/>
        </p:spPr>
        <p:txBody>
          <a:bodyPr wrap="square" rtlCol="0">
            <a:spAutoFit/>
          </a:bodyPr>
          <a:lstStyle/>
          <a:p>
            <a:pPr algn="ctr"/>
            <a:r>
              <a:rPr lang="en-US" sz="3200" b="1" dirty="0" smtClean="0">
                <a:solidFill>
                  <a:srgbClr val="FFFF00"/>
                </a:solidFill>
                <a:latin typeface="Arial"/>
                <a:cs typeface="Arial"/>
              </a:rPr>
              <a:t>With 1 GOES-16 ABI</a:t>
            </a:r>
            <a:endParaRPr lang="en-US" sz="3200" b="1" dirty="0">
              <a:solidFill>
                <a:srgbClr val="FFFF00"/>
              </a:solidFill>
              <a:latin typeface="Arial"/>
              <a:cs typeface="Arial"/>
            </a:endParaRPr>
          </a:p>
        </p:txBody>
      </p:sp>
      <p:sp>
        <p:nvSpPr>
          <p:cNvPr id="11" name="Oval 10"/>
          <p:cNvSpPr/>
          <p:nvPr/>
        </p:nvSpPr>
        <p:spPr>
          <a:xfrm>
            <a:off x="6934200" y="5638800"/>
            <a:ext cx="2133600" cy="9906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5499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3276600" cy="584776"/>
          </a:xfrm>
          <a:prstGeom prst="rect">
            <a:avLst/>
          </a:prstGeom>
          <a:noFill/>
        </p:spPr>
        <p:txBody>
          <a:bodyPr wrap="square" rtlCol="0">
            <a:spAutoFit/>
          </a:bodyPr>
          <a:lstStyle/>
          <a:p>
            <a:r>
              <a:rPr lang="en-US" sz="3200" dirty="0" smtClean="0"/>
              <a:t>Input: 12,500 MB</a:t>
            </a:r>
            <a:endParaRPr lang="en-US" sz="3200" dirty="0"/>
          </a:p>
        </p:txBody>
      </p:sp>
      <p:sp>
        <p:nvSpPr>
          <p:cNvPr id="35" name="TextBox 34"/>
          <p:cNvSpPr txBox="1"/>
          <p:nvPr/>
        </p:nvSpPr>
        <p:spPr>
          <a:xfrm>
            <a:off x="2667000" y="1676400"/>
            <a:ext cx="4191000" cy="954107"/>
          </a:xfrm>
          <a:prstGeom prst="rect">
            <a:avLst/>
          </a:prstGeom>
          <a:noFill/>
        </p:spPr>
        <p:txBody>
          <a:bodyPr wrap="square" rtlCol="0">
            <a:spAutoFit/>
          </a:bodyPr>
          <a:lstStyle/>
          <a:p>
            <a:pPr algn="ctr"/>
            <a:r>
              <a:rPr lang="en-US" sz="2800" b="1" dirty="0" smtClean="0">
                <a:solidFill>
                  <a:srgbClr val="FFFF00"/>
                </a:solidFill>
                <a:latin typeface="Arial"/>
                <a:cs typeface="Arial"/>
              </a:rPr>
              <a:t>With 1 GOES-R ABI +</a:t>
            </a:r>
          </a:p>
          <a:p>
            <a:pPr algn="ctr"/>
            <a:r>
              <a:rPr lang="en-US" sz="2800" b="1" dirty="0" smtClean="0">
                <a:solidFill>
                  <a:srgbClr val="FFFF00"/>
                </a:solidFill>
                <a:latin typeface="Arial"/>
                <a:cs typeface="Arial"/>
              </a:rPr>
              <a:t>HRRR</a:t>
            </a:r>
            <a:endParaRPr lang="en-US" sz="2800" b="1" dirty="0">
              <a:solidFill>
                <a:srgbClr val="FFFF00"/>
              </a:solidFill>
              <a:latin typeface="Arial"/>
              <a:cs typeface="Arial"/>
            </a:endParaRPr>
          </a:p>
        </p:txBody>
      </p:sp>
      <p:sp>
        <p:nvSpPr>
          <p:cNvPr id="37" name="Oval 36"/>
          <p:cNvSpPr/>
          <p:nvPr/>
        </p:nvSpPr>
        <p:spPr>
          <a:xfrm>
            <a:off x="6934200" y="5638800"/>
            <a:ext cx="2133600" cy="9906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2981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45</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ln w="18415" cmpd="sng">
                  <a:noFill/>
                  <a:prstDash val="solid"/>
                </a:ln>
                <a:solidFill>
                  <a:srgbClr val="FEB80A"/>
                </a:solidFill>
              </a:rPr>
              <a:t>Examples</a:t>
            </a:r>
          </a:p>
          <a:p>
            <a:pPr marL="571500" indent="-571500" algn="l">
              <a:buFont typeface="Arial"/>
              <a:buChar char="•"/>
            </a:pPr>
            <a:r>
              <a:rPr lang="en-US" sz="3200" dirty="0" smtClean="0"/>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16585916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1otlk_20140508_13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8267700" cy="563015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46</a:t>
            </a:fld>
            <a:endParaRPr lang="en-US"/>
          </a:p>
        </p:txBody>
      </p:sp>
      <p:sp>
        <p:nvSpPr>
          <p:cNvPr id="2" name="TextBox 1"/>
          <p:cNvSpPr txBox="1"/>
          <p:nvPr/>
        </p:nvSpPr>
        <p:spPr>
          <a:xfrm>
            <a:off x="3663885" y="457200"/>
            <a:ext cx="1519279" cy="369332"/>
          </a:xfrm>
          <a:prstGeom prst="rect">
            <a:avLst/>
          </a:prstGeom>
          <a:noFill/>
        </p:spPr>
        <p:txBody>
          <a:bodyPr wrap="none" rtlCol="0">
            <a:spAutoFit/>
          </a:bodyPr>
          <a:lstStyle/>
          <a:p>
            <a:r>
              <a:rPr lang="en-US" dirty="0" smtClean="0"/>
              <a:t>08 May 2014</a:t>
            </a:r>
          </a:p>
        </p:txBody>
      </p:sp>
      <p:sp>
        <p:nvSpPr>
          <p:cNvPr id="6" name="Rectangle 5"/>
          <p:cNvSpPr/>
          <p:nvPr/>
        </p:nvSpPr>
        <p:spPr>
          <a:xfrm>
            <a:off x="4114800" y="22098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54662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2016_050814_1644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47</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1644 UTC May-08-2014</a:t>
            </a:r>
            <a:endParaRPr lang="en-US" dirty="0">
              <a:solidFill>
                <a:srgbClr val="FFFF00"/>
              </a:solidFill>
            </a:endParaRPr>
          </a:p>
        </p:txBody>
      </p:sp>
      <p:sp>
        <p:nvSpPr>
          <p:cNvPr id="9" name="TextBox 8"/>
          <p:cNvSpPr txBox="1"/>
          <p:nvPr/>
        </p:nvSpPr>
        <p:spPr>
          <a:xfrm>
            <a:off x="6553200" y="50292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r>
              <a:rPr lang="en-US" sz="3600" dirty="0" smtClean="0">
                <a:solidFill>
                  <a:srgbClr val="FFFF00"/>
                </a:solidFill>
              </a:rPr>
              <a:t>SD</a:t>
            </a:r>
            <a:endParaRPr lang="en-US" sz="3600" dirty="0">
              <a:solidFill>
                <a:srgbClr val="FFFF00"/>
              </a:solidFill>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750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48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27%</a:t>
            </a:r>
          </a:p>
          <a:p>
            <a:r>
              <a:rPr lang="en-US" b="1" dirty="0" smtClean="0">
                <a:solidFill>
                  <a:srgbClr val="1CFFFA"/>
                </a:solidFill>
                <a:effectLst>
                  <a:outerShdw blurRad="50800" dist="38100" dir="2700000" algn="tl" rotWithShape="0">
                    <a:prstClr val="black">
                      <a:alpha val="40000"/>
                    </a:prstClr>
                  </a:outerShdw>
                </a:effectLst>
              </a:rPr>
              <a:t>Highly sheared environment</a:t>
            </a:r>
          </a:p>
          <a:p>
            <a:r>
              <a:rPr lang="en-US" b="1" dirty="0" smtClean="0">
                <a:solidFill>
                  <a:srgbClr val="1CFFFA"/>
                </a:solidFill>
                <a:effectLst>
                  <a:outerShdw blurRad="50800" dist="38100" dir="2700000" algn="tl" rotWithShape="0">
                    <a:prstClr val="black">
                      <a:alpha val="40000"/>
                    </a:prstClr>
                  </a:outerShdw>
                </a:effectLst>
              </a:rPr>
              <a:t>Low MESH</a:t>
            </a:r>
          </a:p>
          <a:p>
            <a:r>
              <a:rPr lang="en-US" b="1" dirty="0">
                <a:solidFill>
                  <a:srgbClr val="1CFFFA"/>
                </a:solidFill>
                <a:effectLst>
                  <a:outerShdw blurRad="50800" dist="38100" dir="2700000" algn="tl" rotWithShape="0">
                    <a:prstClr val="black">
                      <a:alpha val="40000"/>
                    </a:prstClr>
                  </a:outerShdw>
                </a:effectLst>
              </a:rPr>
              <a:t>L</a:t>
            </a:r>
            <a:r>
              <a:rPr lang="en-US" b="1" dirty="0" smtClean="0">
                <a:solidFill>
                  <a:srgbClr val="1CFFFA"/>
                </a:solidFill>
                <a:effectLst>
                  <a:outerShdw blurRad="50800" dist="38100" dir="2700000" algn="tl" rotWithShape="0">
                    <a:prstClr val="black">
                      <a:alpha val="40000"/>
                    </a:prstClr>
                  </a:outerShdw>
                </a:effectLst>
              </a:rPr>
              <a:t>ow lightning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495800" y="2209800"/>
            <a:ext cx="1219200" cy="2209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6952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64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48</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1646 UTC May-08-2014</a:t>
            </a:r>
            <a:endParaRPr lang="en-US" dirty="0">
              <a:solidFill>
                <a:srgbClr val="FFFF00"/>
              </a:solidFill>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r>
              <a:rPr lang="en-US" sz="3600" dirty="0" smtClean="0">
                <a:solidFill>
                  <a:srgbClr val="FFFF00"/>
                </a:solidFill>
              </a:rPr>
              <a:t>SD</a:t>
            </a:r>
            <a:endParaRPr lang="en-US" sz="3600" dirty="0">
              <a:solidFill>
                <a:srgbClr val="FFFF00"/>
              </a:solidFill>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750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48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54%</a:t>
            </a:r>
          </a:p>
          <a:p>
            <a:r>
              <a:rPr lang="en-US" b="1" dirty="0" smtClean="0">
                <a:solidFill>
                  <a:srgbClr val="1CFFFA"/>
                </a:solidFill>
                <a:effectLst>
                  <a:outerShdw blurRad="50800" dist="38100" dir="2700000" algn="tl" rotWithShape="0">
                    <a:prstClr val="black">
                      <a:alpha val="40000"/>
                    </a:prstClr>
                  </a:outerShdw>
                </a:effectLst>
              </a:rPr>
              <a:t>Strong satellite growth and glaciation rates.</a:t>
            </a:r>
          </a:p>
          <a:p>
            <a:r>
              <a:rPr lang="en-US" b="1" dirty="0" smtClean="0">
                <a:solidFill>
                  <a:srgbClr val="1CFFFA"/>
                </a:solidFill>
                <a:effectLst>
                  <a:outerShdw blurRad="50800" dist="38100" dir="2700000" algn="tl" rotWithShape="0">
                    <a:prstClr val="black">
                      <a:alpha val="40000"/>
                    </a:prstClr>
                  </a:outerShdw>
                </a:effectLst>
              </a:rPr>
              <a:t>Small increase in lightning.</a:t>
            </a:r>
          </a:p>
          <a:p>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495800" y="2209800"/>
            <a:ext cx="1219200" cy="2057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Tree>
    <p:extLst>
      <p:ext uri="{BB962C8B-B14F-4D97-AF65-F5344CB8AC3E}">
        <p14:creationId xmlns:p14="http://schemas.microsoft.com/office/powerpoint/2010/main" val="17358741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8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49</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1648 UTC May-08-2014</a:t>
            </a:r>
            <a:endParaRPr lang="en-US" dirty="0">
              <a:solidFill>
                <a:srgbClr val="FFFF00"/>
              </a:solidFill>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r>
              <a:rPr lang="en-US" sz="3600" dirty="0" smtClean="0">
                <a:solidFill>
                  <a:srgbClr val="FFFF00"/>
                </a:solidFill>
              </a:rPr>
              <a:t>SD</a:t>
            </a:r>
            <a:endParaRPr lang="en-US" sz="3600" dirty="0">
              <a:solidFill>
                <a:srgbClr val="FFFF00"/>
              </a:solidFill>
            </a:endParaRPr>
          </a:p>
        </p:txBody>
      </p:sp>
      <p:sp>
        <p:nvSpPr>
          <p:cNvPr id="11" name="TextBox 10"/>
          <p:cNvSpPr txBox="1"/>
          <p:nvPr/>
        </p:nvSpPr>
        <p:spPr>
          <a:xfrm>
            <a:off x="5715000" y="637032"/>
            <a:ext cx="3429000" cy="2585323"/>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750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48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78%</a:t>
            </a:r>
          </a:p>
          <a:p>
            <a:r>
              <a:rPr lang="en-US" b="1" dirty="0" smtClean="0">
                <a:solidFill>
                  <a:srgbClr val="1CFFFA"/>
                </a:solidFill>
                <a:effectLst>
                  <a:outerShdw blurRad="50800" dist="38100" dir="2700000" algn="tl" rotWithShape="0">
                    <a:prstClr val="black">
                      <a:alpha val="40000"/>
                    </a:prstClr>
                  </a:outerShdw>
                </a:effectLst>
              </a:rPr>
              <a:t>Strong satellite growth and glaciation rates.</a:t>
            </a:r>
          </a:p>
          <a:p>
            <a:r>
              <a:rPr lang="en-US" b="1" dirty="0" smtClean="0">
                <a:solidFill>
                  <a:srgbClr val="1CFFFA"/>
                </a:solidFill>
                <a:effectLst>
                  <a:outerShdw blurRad="50800" dist="38100" dir="2700000" algn="tl" rotWithShape="0">
                    <a:prstClr val="black">
                      <a:alpha val="40000"/>
                    </a:prstClr>
                  </a:outerShdw>
                </a:effectLst>
              </a:rPr>
              <a:t>MESH increases to 0.89”.</a:t>
            </a:r>
          </a:p>
          <a:p>
            <a:r>
              <a:rPr lang="en-US" b="1" dirty="0" smtClean="0">
                <a:solidFill>
                  <a:srgbClr val="1CFFFA"/>
                </a:solidFill>
                <a:effectLst>
                  <a:outerShdw blurRad="50800" dist="38100" dir="2700000" algn="tl" rotWithShape="0">
                    <a:prstClr val="black">
                      <a:alpha val="40000"/>
                    </a:prstClr>
                  </a:outerShdw>
                </a:effectLst>
              </a:rPr>
              <a:t>Lightning continues to increase.</a:t>
            </a:r>
          </a:p>
        </p:txBody>
      </p:sp>
      <p:cxnSp>
        <p:nvCxnSpPr>
          <p:cNvPr id="12" name="Straight Arrow Connector 11"/>
          <p:cNvCxnSpPr/>
          <p:nvPr/>
        </p:nvCxnSpPr>
        <p:spPr>
          <a:xfrm flipH="1">
            <a:off x="4343400" y="2209800"/>
            <a:ext cx="1371600" cy="1905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Tree>
    <p:extLst>
      <p:ext uri="{BB962C8B-B14F-4D97-AF65-F5344CB8AC3E}">
        <p14:creationId xmlns:p14="http://schemas.microsoft.com/office/powerpoint/2010/main" val="18344363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
        <p:nvSpPr>
          <p:cNvPr id="5" name="TextBox 4"/>
          <p:cNvSpPr txBox="1"/>
          <p:nvPr/>
        </p:nvSpPr>
        <p:spPr>
          <a:xfrm>
            <a:off x="381000" y="177224"/>
            <a:ext cx="8305800" cy="584776"/>
          </a:xfrm>
          <a:prstGeom prst="rect">
            <a:avLst/>
          </a:prstGeom>
          <a:noFill/>
        </p:spPr>
        <p:txBody>
          <a:bodyPr wrap="square" rtlCol="0">
            <a:spAutoFit/>
          </a:bodyPr>
          <a:lstStyle/>
          <a:p>
            <a:r>
              <a:rPr lang="en-US" sz="3200" u="sng" dirty="0" smtClean="0">
                <a:effectLst>
                  <a:outerShdw blurRad="50800" dist="38100" dir="2700000" algn="tl" rotWithShape="0">
                    <a:prstClr val="black">
                      <a:alpha val="40000"/>
                    </a:prstClr>
                  </a:outerShdw>
                </a:effectLst>
              </a:rPr>
              <a:t>NOAA/CIMSS ProbSevere Model Goals</a:t>
            </a:r>
            <a:endParaRPr lang="en-US" sz="3200" u="sng" dirty="0">
              <a:effectLst>
                <a:outerShdw blurRad="50800" dist="38100" dir="2700000" algn="tl" rotWithShape="0">
                  <a:prstClr val="black">
                    <a:alpha val="40000"/>
                  </a:prstClr>
                </a:outerShdw>
              </a:effectLst>
            </a:endParaRPr>
          </a:p>
        </p:txBody>
      </p:sp>
      <p:sp>
        <p:nvSpPr>
          <p:cNvPr id="6" name="Rectangle 5"/>
          <p:cNvSpPr/>
          <p:nvPr/>
        </p:nvSpPr>
        <p:spPr>
          <a:xfrm>
            <a:off x="228600" y="4445675"/>
            <a:ext cx="8458200" cy="646331"/>
          </a:xfrm>
          <a:prstGeom prst="rect">
            <a:avLst/>
          </a:prstGeom>
        </p:spPr>
        <p:txBody>
          <a:bodyPr wrap="square">
            <a:spAutoFit/>
          </a:bodyPr>
          <a:lstStyle/>
          <a:p>
            <a:r>
              <a:rPr lang="en-US" dirty="0" smtClean="0">
                <a:effectLst>
                  <a:outerShdw blurRad="50800" dist="38100" dir="2700000" algn="tl" rotWithShape="0">
                    <a:prstClr val="black">
                      <a:alpha val="40000"/>
                    </a:prstClr>
                  </a:outerShdw>
                </a:effectLst>
              </a:rPr>
              <a:t>This </a:t>
            </a:r>
            <a:r>
              <a:rPr lang="en-US" dirty="0">
                <a:effectLst>
                  <a:outerShdw blurRad="50800" dist="38100" dir="2700000" algn="tl" rotWithShape="0">
                    <a:prstClr val="black">
                      <a:alpha val="40000"/>
                    </a:prstClr>
                  </a:outerShdw>
                </a:effectLst>
              </a:rPr>
              <a:t>statistical model predicts the </a:t>
            </a:r>
            <a:r>
              <a:rPr lang="en-US" dirty="0">
                <a:solidFill>
                  <a:srgbClr val="F2C31A"/>
                </a:solidFill>
                <a:effectLst>
                  <a:outerShdw blurRad="50800" dist="38100" dir="2700000" algn="tl" rotWithShape="0">
                    <a:prstClr val="black">
                      <a:alpha val="40000"/>
                    </a:prstClr>
                  </a:outerShdw>
                </a:effectLst>
              </a:rPr>
              <a:t>probability</a:t>
            </a:r>
            <a:r>
              <a:rPr lang="en-US" dirty="0">
                <a:effectLst>
                  <a:outerShdw blurRad="50800" dist="38100" dir="2700000" algn="tl" rotWithShape="0">
                    <a:prstClr val="black">
                      <a:alpha val="40000"/>
                    </a:prstClr>
                  </a:outerShdw>
                </a:effectLst>
              </a:rPr>
              <a:t> </a:t>
            </a:r>
            <a:r>
              <a:rPr lang="en-US" dirty="0">
                <a:solidFill>
                  <a:srgbClr val="F2C31A"/>
                </a:solidFill>
                <a:effectLst>
                  <a:outerShdw blurRad="50800" dist="38100" dir="2700000" algn="tl" rotWithShape="0">
                    <a:prstClr val="black">
                      <a:alpha val="40000"/>
                    </a:prstClr>
                  </a:outerShdw>
                </a:effectLst>
              </a:rPr>
              <a:t>that a storm </a:t>
            </a:r>
            <a:r>
              <a:rPr lang="en-US" dirty="0" smtClean="0">
                <a:solidFill>
                  <a:srgbClr val="F2C31A"/>
                </a:solidFill>
                <a:effectLst>
                  <a:outerShdw blurRad="50800" dist="38100" dir="2700000" algn="tl" rotWithShape="0">
                    <a:prstClr val="black">
                      <a:alpha val="40000"/>
                    </a:prstClr>
                  </a:outerShdw>
                </a:effectLst>
              </a:rPr>
              <a:t>will </a:t>
            </a:r>
            <a:r>
              <a:rPr lang="en-US" dirty="0">
                <a:solidFill>
                  <a:srgbClr val="F2C31A"/>
                </a:solidFill>
                <a:effectLst>
                  <a:outerShdw blurRad="50800" dist="38100" dir="2700000" algn="tl" rotWithShape="0">
                    <a:prstClr val="black">
                      <a:alpha val="40000"/>
                    </a:prstClr>
                  </a:outerShdw>
                </a:effectLst>
              </a:rPr>
              <a:t>produce severe weather in the near-term </a:t>
            </a:r>
            <a:r>
              <a:rPr lang="en-US" dirty="0">
                <a:effectLst>
                  <a:outerShdw blurRad="50800" dist="38100" dir="2700000" algn="tl" rotWithShape="0">
                    <a:prstClr val="black">
                      <a:alpha val="40000"/>
                    </a:prstClr>
                  </a:outerShdw>
                </a:effectLst>
              </a:rPr>
              <a:t>(in the next 60 min</a:t>
            </a:r>
            <a:r>
              <a:rPr lang="en-US" dirty="0" smtClean="0">
                <a:effectLst>
                  <a:outerShdw blurRad="50800" dist="38100" dir="2700000" algn="tl" rotWithShape="0">
                    <a:prstClr val="black">
                      <a:alpha val="40000"/>
                    </a:prstClr>
                  </a:outerShdw>
                </a:effectLst>
              </a:rPr>
              <a:t>)</a:t>
            </a:r>
            <a:r>
              <a:rPr lang="en-US" dirty="0">
                <a:effectLst>
                  <a:outerShdw blurRad="50800" dist="38100" dir="2700000" algn="tl" rotWithShape="0">
                    <a:prstClr val="black">
                      <a:alpha val="40000"/>
                    </a:prstClr>
                  </a:outerShdw>
                </a:effectLst>
              </a:rPr>
              <a:t>.</a:t>
            </a:r>
            <a:endParaRPr lang="en-US" dirty="0" smtClean="0">
              <a:effectLst>
                <a:outerShdw blurRad="50800" dist="38100" dir="2700000" algn="tl" rotWithShape="0">
                  <a:prstClr val="black">
                    <a:alpha val="40000"/>
                  </a:prstClr>
                </a:outerShdw>
              </a:effectLst>
            </a:endParaRPr>
          </a:p>
        </p:txBody>
      </p:sp>
      <p:pic>
        <p:nvPicPr>
          <p:cNvPr id="2" name="Picture 1" descr="ps_20131004_2154_pre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0"/>
            <a:ext cx="5618041" cy="3657600"/>
          </a:xfrm>
          <a:prstGeom prst="rect">
            <a:avLst/>
          </a:prstGeom>
        </p:spPr>
      </p:pic>
      <p:pic>
        <p:nvPicPr>
          <p:cNvPr id="3" name="Picture 2" descr="ps_20131004_2216_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62000"/>
            <a:ext cx="5618040" cy="3657599"/>
          </a:xfrm>
          <a:prstGeom prst="rect">
            <a:avLst/>
          </a:prstGeom>
        </p:spPr>
      </p:pic>
    </p:spTree>
    <p:extLst>
      <p:ext uri="{BB962C8B-B14F-4D97-AF65-F5344CB8AC3E}">
        <p14:creationId xmlns:p14="http://schemas.microsoft.com/office/powerpoint/2010/main" val="28487692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72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50</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1726 UTC May-08-2014</a:t>
            </a:r>
            <a:endParaRPr lang="en-US" dirty="0">
              <a:solidFill>
                <a:srgbClr val="FFFF00"/>
              </a:solidFill>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r>
              <a:rPr lang="en-US" sz="3600" dirty="0" smtClean="0">
                <a:solidFill>
                  <a:srgbClr val="FFFF00"/>
                </a:solidFill>
              </a:rPr>
              <a:t>SD</a:t>
            </a:r>
            <a:endParaRPr lang="en-US" sz="3600" dirty="0">
              <a:solidFill>
                <a:srgbClr val="FFFF00"/>
              </a:solidFill>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750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48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85%</a:t>
            </a:r>
          </a:p>
          <a:p>
            <a:r>
              <a:rPr lang="en-US" b="1" dirty="0" smtClean="0">
                <a:solidFill>
                  <a:srgbClr val="1CFFFA"/>
                </a:solidFill>
                <a:effectLst>
                  <a:outerShdw blurRad="50800" dist="38100" dir="2700000" algn="tl" rotWithShape="0">
                    <a:prstClr val="black">
                      <a:alpha val="40000"/>
                    </a:prstClr>
                  </a:outerShdw>
                </a:effectLst>
              </a:rPr>
              <a:t>KFSD issues SVR warning @ 1726 UTC.</a:t>
            </a:r>
          </a:p>
          <a:p>
            <a:r>
              <a:rPr lang="en-US" b="1" dirty="0" smtClean="0">
                <a:solidFill>
                  <a:srgbClr val="1CFFFA"/>
                </a:solidFill>
                <a:effectLst>
                  <a:outerShdw blurRad="50800" dist="38100" dir="2700000" algn="tl" rotWithShape="0">
                    <a:prstClr val="black">
                      <a:alpha val="40000"/>
                    </a:prstClr>
                  </a:outerShdw>
                </a:effectLst>
              </a:rPr>
              <a:t>Golf ball sized hail report @ 1732 UTC.</a:t>
            </a:r>
          </a:p>
        </p:txBody>
      </p:sp>
      <p:cxnSp>
        <p:nvCxnSpPr>
          <p:cNvPr id="12" name="Straight Arrow Connector 11"/>
          <p:cNvCxnSpPr/>
          <p:nvPr/>
        </p:nvCxnSpPr>
        <p:spPr>
          <a:xfrm flipH="1">
            <a:off x="4572000" y="2209800"/>
            <a:ext cx="1143000" cy="914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r>
              <a:rPr lang="en-US" sz="3600" dirty="0" smtClean="0">
                <a:solidFill>
                  <a:srgbClr val="FFFF00"/>
                </a:solidFill>
              </a:rPr>
              <a:t>IA</a:t>
            </a:r>
            <a:endParaRPr lang="en-US" sz="3600" dirty="0">
              <a:solidFill>
                <a:srgbClr val="FFFF00"/>
              </a:solidFill>
            </a:endParaRPr>
          </a:p>
        </p:txBody>
      </p:sp>
    </p:spTree>
    <p:extLst>
      <p:ext uri="{BB962C8B-B14F-4D97-AF65-F5344CB8AC3E}">
        <p14:creationId xmlns:p14="http://schemas.microsoft.com/office/powerpoint/2010/main" val="164326014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6_NOSAT_crop.png"/>
          <p:cNvPicPr>
            <a:picLocks noChangeAspect="1"/>
          </p:cNvPicPr>
          <p:nvPr/>
        </p:nvPicPr>
        <p:blipFill rotWithShape="1">
          <a:blip r:embed="rId3">
            <a:extLst>
              <a:ext uri="{28A0092B-C50C-407E-A947-70E740481C1C}">
                <a14:useLocalDpi xmlns:a14="http://schemas.microsoft.com/office/drawing/2010/main" val="0"/>
              </a:ext>
            </a:extLst>
          </a:blip>
          <a:srcRect l="25946" t="14028" r="24054" b="15525"/>
          <a:stretch/>
        </p:blipFill>
        <p:spPr>
          <a:xfrm>
            <a:off x="4595838" y="1066800"/>
            <a:ext cx="4572000" cy="32004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51</a:t>
            </a:fld>
            <a:endParaRPr lang="en-US"/>
          </a:p>
        </p:txBody>
      </p:sp>
      <p:sp>
        <p:nvSpPr>
          <p:cNvPr id="8" name="TextBox 7"/>
          <p:cNvSpPr txBox="1"/>
          <p:nvPr/>
        </p:nvSpPr>
        <p:spPr>
          <a:xfrm>
            <a:off x="6858000" y="420469"/>
            <a:ext cx="2286000" cy="646331"/>
          </a:xfrm>
          <a:prstGeom prst="rect">
            <a:avLst/>
          </a:prstGeom>
          <a:solidFill>
            <a:schemeClr val="bg1"/>
          </a:solidFill>
        </p:spPr>
        <p:txBody>
          <a:bodyPr wrap="square" rtlCol="0">
            <a:spAutoFit/>
          </a:bodyPr>
          <a:lstStyle/>
          <a:p>
            <a:r>
              <a:rPr lang="en-US" dirty="0" smtClean="0">
                <a:solidFill>
                  <a:srgbClr val="FFFF00"/>
                </a:solidFill>
              </a:rPr>
              <a:t>1646 UTC May-08-2014</a:t>
            </a:r>
            <a:endParaRPr lang="en-US" dirty="0">
              <a:solidFill>
                <a:srgbClr val="FFFF00"/>
              </a:solidFill>
            </a:endParaRPr>
          </a:p>
        </p:txBody>
      </p:sp>
      <p:sp>
        <p:nvSpPr>
          <p:cNvPr id="14" name="TextBox 13"/>
          <p:cNvSpPr txBox="1"/>
          <p:nvPr/>
        </p:nvSpPr>
        <p:spPr>
          <a:xfrm>
            <a:off x="1524000" y="0"/>
            <a:ext cx="6172200" cy="461665"/>
          </a:xfrm>
          <a:prstGeom prst="rect">
            <a:avLst/>
          </a:prstGeom>
          <a:noFill/>
        </p:spPr>
        <p:txBody>
          <a:bodyPr wrap="square" rtlCol="0">
            <a:spAutoFit/>
          </a:bodyPr>
          <a:lstStyle/>
          <a:p>
            <a:pPr algn="ctr"/>
            <a:r>
              <a:rPr lang="en-US" sz="2400" dirty="0" smtClean="0"/>
              <a:t>What information does the satellite provide?</a:t>
            </a:r>
            <a:endParaRPr lang="en-US" sz="2400" dirty="0"/>
          </a:p>
        </p:txBody>
      </p:sp>
      <p:pic>
        <p:nvPicPr>
          <p:cNvPr id="5" name="Picture 4" descr="ps2016_050814_1646_SD_crop.png"/>
          <p:cNvPicPr>
            <a:picLocks noChangeAspect="1"/>
          </p:cNvPicPr>
          <p:nvPr/>
        </p:nvPicPr>
        <p:blipFill rotWithShape="1">
          <a:blip r:embed="rId4">
            <a:extLst>
              <a:ext uri="{28A0092B-C50C-407E-A947-70E740481C1C}">
                <a14:useLocalDpi xmlns:a14="http://schemas.microsoft.com/office/drawing/2010/main" val="0"/>
              </a:ext>
            </a:extLst>
          </a:blip>
          <a:srcRect l="25000" t="16038" r="25000" b="13512"/>
          <a:stretch/>
        </p:blipFill>
        <p:spPr>
          <a:xfrm>
            <a:off x="20256" y="1066800"/>
            <a:ext cx="4572000" cy="3200400"/>
          </a:xfrm>
          <a:prstGeom prst="rect">
            <a:avLst/>
          </a:prstGeom>
        </p:spPr>
      </p:pic>
      <p:sp>
        <p:nvSpPr>
          <p:cNvPr id="15" name="TextBox 14"/>
          <p:cNvSpPr txBox="1"/>
          <p:nvPr/>
        </p:nvSpPr>
        <p:spPr>
          <a:xfrm>
            <a:off x="152400" y="4267200"/>
            <a:ext cx="4267200" cy="400110"/>
          </a:xfrm>
          <a:prstGeom prst="rect">
            <a:avLst/>
          </a:prstGeom>
          <a:solidFill>
            <a:schemeClr val="bg1"/>
          </a:solidFill>
        </p:spPr>
        <p:txBody>
          <a:bodyPr wrap="square" rtlCol="0">
            <a:spAutoFit/>
          </a:bodyPr>
          <a:lstStyle/>
          <a:p>
            <a:r>
              <a:rPr lang="en-US" sz="2000" dirty="0" smtClean="0">
                <a:solidFill>
                  <a:srgbClr val="FFFF00"/>
                </a:solidFill>
              </a:rPr>
              <a:t>NWP + Satellite + Radar + Lightning</a:t>
            </a:r>
          </a:p>
        </p:txBody>
      </p:sp>
      <p:sp>
        <p:nvSpPr>
          <p:cNvPr id="16" name="TextBox 15"/>
          <p:cNvSpPr txBox="1"/>
          <p:nvPr/>
        </p:nvSpPr>
        <p:spPr>
          <a:xfrm>
            <a:off x="4724400" y="4267200"/>
            <a:ext cx="4343400" cy="400110"/>
          </a:xfrm>
          <a:prstGeom prst="rect">
            <a:avLst/>
          </a:prstGeom>
          <a:solidFill>
            <a:schemeClr val="bg1"/>
          </a:solidFill>
        </p:spPr>
        <p:txBody>
          <a:bodyPr wrap="square" rtlCol="0">
            <a:spAutoFit/>
          </a:bodyPr>
          <a:lstStyle/>
          <a:p>
            <a:r>
              <a:rPr lang="en-US" sz="2000" dirty="0" smtClean="0">
                <a:solidFill>
                  <a:srgbClr val="FFFF00"/>
                </a:solidFill>
              </a:rPr>
              <a:t>NWP + </a:t>
            </a:r>
            <a:r>
              <a:rPr lang="en-US" sz="2000" strike="sngStrike" dirty="0" smtClean="0">
                <a:solidFill>
                  <a:schemeClr val="tx1">
                    <a:lumMod val="65000"/>
                  </a:schemeClr>
                </a:solidFill>
              </a:rPr>
              <a:t>Satellite</a:t>
            </a:r>
            <a:r>
              <a:rPr lang="en-US" sz="2000" dirty="0" smtClean="0">
                <a:solidFill>
                  <a:srgbClr val="FFFF00"/>
                </a:solidFill>
              </a:rPr>
              <a:t> + Radar + Lightning</a:t>
            </a:r>
          </a:p>
        </p:txBody>
      </p:sp>
      <p:sp>
        <p:nvSpPr>
          <p:cNvPr id="17" name="TextBox 16"/>
          <p:cNvSpPr txBox="1"/>
          <p:nvPr/>
        </p:nvSpPr>
        <p:spPr>
          <a:xfrm>
            <a:off x="990600" y="1752600"/>
            <a:ext cx="2362200" cy="492443"/>
          </a:xfrm>
          <a:prstGeom prst="rect">
            <a:avLst/>
          </a:prstGeom>
          <a:solidFill>
            <a:schemeClr val="bg1"/>
          </a:solidFill>
        </p:spPr>
        <p:txBody>
          <a:bodyPr wrap="square" rtlCol="0">
            <a:spAutoFit/>
          </a:bodyPr>
          <a:lstStyle/>
          <a:p>
            <a:r>
              <a:rPr lang="en-US" sz="2600" dirty="0" smtClean="0">
                <a:solidFill>
                  <a:srgbClr val="08FFFC"/>
                </a:solidFill>
              </a:rPr>
              <a:t>Prob = 54%</a:t>
            </a:r>
          </a:p>
        </p:txBody>
      </p:sp>
      <p:sp>
        <p:nvSpPr>
          <p:cNvPr id="18" name="TextBox 17"/>
          <p:cNvSpPr txBox="1"/>
          <p:nvPr/>
        </p:nvSpPr>
        <p:spPr>
          <a:xfrm>
            <a:off x="5486400" y="1752600"/>
            <a:ext cx="2362200" cy="492443"/>
          </a:xfrm>
          <a:prstGeom prst="rect">
            <a:avLst/>
          </a:prstGeom>
          <a:solidFill>
            <a:schemeClr val="bg1"/>
          </a:solidFill>
        </p:spPr>
        <p:txBody>
          <a:bodyPr wrap="square" rtlCol="0">
            <a:spAutoFit/>
          </a:bodyPr>
          <a:lstStyle/>
          <a:p>
            <a:r>
              <a:rPr lang="en-US" sz="2600" dirty="0" smtClean="0">
                <a:solidFill>
                  <a:srgbClr val="08FFFC"/>
                </a:solidFill>
              </a:rPr>
              <a:t>Prob = 27%</a:t>
            </a:r>
          </a:p>
        </p:txBody>
      </p:sp>
      <p:graphicFrame>
        <p:nvGraphicFramePr>
          <p:cNvPr id="19" name="Table 18"/>
          <p:cNvGraphicFramePr>
            <a:graphicFrameLocks noGrp="1"/>
          </p:cNvGraphicFramePr>
          <p:nvPr>
            <p:extLst>
              <p:ext uri="{D42A27DB-BD31-4B8C-83A1-F6EECF244321}">
                <p14:modId xmlns:p14="http://schemas.microsoft.com/office/powerpoint/2010/main" val="665201251"/>
              </p:ext>
            </p:extLst>
          </p:nvPr>
        </p:nvGraphicFramePr>
        <p:xfrm>
          <a:off x="2362200" y="4724400"/>
          <a:ext cx="4343400" cy="1371600"/>
        </p:xfrm>
        <a:graphic>
          <a:graphicData uri="http://schemas.openxmlformats.org/drawingml/2006/table">
            <a:tbl>
              <a:tblPr firstRow="1" bandRow="1">
                <a:tableStyleId>{073A0DAA-6AF3-43AB-8588-CEC1D06C72B9}</a:tableStyleId>
              </a:tblPr>
              <a:tblGrid>
                <a:gridCol w="990600"/>
                <a:gridCol w="1905000"/>
                <a:gridCol w="1447800"/>
              </a:tblGrid>
              <a:tr h="174171">
                <a:tc>
                  <a:txBody>
                    <a:bodyPr/>
                    <a:lstStyle/>
                    <a:p>
                      <a:r>
                        <a:rPr lang="en-US" sz="1200" dirty="0" smtClean="0"/>
                        <a:t>Time</a:t>
                      </a:r>
                      <a:r>
                        <a:rPr lang="en-US" sz="1200" baseline="0" dirty="0" smtClean="0"/>
                        <a:t> (UTC)</a:t>
                      </a:r>
                      <a:endParaRPr lang="en-US" sz="1200" dirty="0"/>
                    </a:p>
                  </a:txBody>
                  <a:tcPr/>
                </a:tc>
                <a:tc>
                  <a:txBody>
                    <a:bodyPr/>
                    <a:lstStyle/>
                    <a:p>
                      <a:r>
                        <a:rPr lang="en-US" sz="1200" dirty="0" smtClean="0"/>
                        <a:t>With Satellite</a:t>
                      </a:r>
                      <a:endParaRPr lang="en-US" sz="1200" dirty="0"/>
                    </a:p>
                  </a:txBody>
                  <a:tcPr/>
                </a:tc>
                <a:tc>
                  <a:txBody>
                    <a:bodyPr/>
                    <a:lstStyle/>
                    <a:p>
                      <a:r>
                        <a:rPr lang="en-US" sz="1200" dirty="0" smtClean="0"/>
                        <a:t>Without Satellite</a:t>
                      </a:r>
                      <a:endParaRPr lang="en-US" sz="1200" dirty="0"/>
                    </a:p>
                  </a:txBody>
                  <a:tcPr/>
                </a:tc>
              </a:tr>
              <a:tr h="174171">
                <a:tc>
                  <a:txBody>
                    <a:bodyPr/>
                    <a:lstStyle/>
                    <a:p>
                      <a:r>
                        <a:rPr lang="en-US" sz="1200" dirty="0" smtClean="0"/>
                        <a:t>1644</a:t>
                      </a:r>
                      <a:endParaRPr lang="en-US" sz="1200" dirty="0"/>
                    </a:p>
                  </a:txBody>
                  <a:tcPr/>
                </a:tc>
                <a:tc>
                  <a:txBody>
                    <a:bodyPr/>
                    <a:lstStyle/>
                    <a:p>
                      <a:r>
                        <a:rPr lang="en-US" sz="1200" dirty="0" smtClean="0">
                          <a:solidFill>
                            <a:srgbClr val="FF0000"/>
                          </a:solidFill>
                        </a:rPr>
                        <a:t>27%  (no sat.</a:t>
                      </a:r>
                      <a:r>
                        <a:rPr lang="en-US" sz="1200" baseline="0" dirty="0" smtClean="0">
                          <a:solidFill>
                            <a:srgbClr val="FF0000"/>
                          </a:solidFill>
                        </a:rPr>
                        <a:t> growth yet)</a:t>
                      </a:r>
                      <a:endParaRPr lang="en-US" sz="1200" dirty="0">
                        <a:solidFill>
                          <a:srgbClr val="FF0000"/>
                        </a:solidFill>
                      </a:endParaRPr>
                    </a:p>
                  </a:txBody>
                  <a:tcPr/>
                </a:tc>
                <a:tc>
                  <a:txBody>
                    <a:bodyPr/>
                    <a:lstStyle/>
                    <a:p>
                      <a:r>
                        <a:rPr lang="en-US" sz="1200" dirty="0" smtClean="0"/>
                        <a:t>27%</a:t>
                      </a:r>
                      <a:endParaRPr lang="en-US" sz="1200" dirty="0"/>
                    </a:p>
                  </a:txBody>
                  <a:tcPr/>
                </a:tc>
              </a:tr>
              <a:tr h="174171">
                <a:tc>
                  <a:txBody>
                    <a:bodyPr/>
                    <a:lstStyle/>
                    <a:p>
                      <a:r>
                        <a:rPr lang="en-US" sz="1200" b="1" dirty="0" smtClean="0"/>
                        <a:t>1646</a:t>
                      </a:r>
                      <a:endParaRPr lang="en-US" sz="1200" b="1" dirty="0"/>
                    </a:p>
                  </a:txBody>
                  <a:tcPr/>
                </a:tc>
                <a:tc>
                  <a:txBody>
                    <a:bodyPr/>
                    <a:lstStyle/>
                    <a:p>
                      <a:r>
                        <a:rPr lang="en-US" sz="1200" b="1" dirty="0" smtClean="0">
                          <a:solidFill>
                            <a:srgbClr val="FF0000"/>
                          </a:solidFill>
                        </a:rPr>
                        <a:t>54%</a:t>
                      </a:r>
                      <a:endParaRPr lang="en-US" sz="1200" b="1" dirty="0">
                        <a:solidFill>
                          <a:srgbClr val="FF0000"/>
                        </a:solidFill>
                      </a:endParaRPr>
                    </a:p>
                  </a:txBody>
                  <a:tcPr/>
                </a:tc>
                <a:tc>
                  <a:txBody>
                    <a:bodyPr/>
                    <a:lstStyle/>
                    <a:p>
                      <a:r>
                        <a:rPr lang="en-US" sz="1200" b="1" dirty="0" smtClean="0"/>
                        <a:t>27%</a:t>
                      </a:r>
                      <a:endParaRPr lang="en-US" sz="1200" b="1" dirty="0"/>
                    </a:p>
                  </a:txBody>
                  <a:tcPr/>
                </a:tc>
              </a:tr>
              <a:tr h="174171">
                <a:tc>
                  <a:txBody>
                    <a:bodyPr/>
                    <a:lstStyle/>
                    <a:p>
                      <a:r>
                        <a:rPr lang="en-US" sz="1200" b="1" dirty="0" smtClean="0"/>
                        <a:t>1648</a:t>
                      </a:r>
                      <a:endParaRPr lang="en-US" sz="1200" b="1" dirty="0"/>
                    </a:p>
                  </a:txBody>
                  <a:tcPr/>
                </a:tc>
                <a:tc>
                  <a:txBody>
                    <a:bodyPr/>
                    <a:lstStyle/>
                    <a:p>
                      <a:r>
                        <a:rPr lang="en-US" sz="1200" b="1" dirty="0" smtClean="0">
                          <a:solidFill>
                            <a:srgbClr val="FF0000"/>
                          </a:solidFill>
                        </a:rPr>
                        <a:t>78%</a:t>
                      </a:r>
                      <a:endParaRPr lang="en-US" sz="1200" b="1" dirty="0">
                        <a:solidFill>
                          <a:srgbClr val="FF0000"/>
                        </a:solidFill>
                      </a:endParaRPr>
                    </a:p>
                  </a:txBody>
                  <a:tcPr/>
                </a:tc>
                <a:tc>
                  <a:txBody>
                    <a:bodyPr/>
                    <a:lstStyle/>
                    <a:p>
                      <a:r>
                        <a:rPr lang="en-US" sz="1200" b="1" dirty="0" smtClean="0"/>
                        <a:t>54%</a:t>
                      </a:r>
                      <a:endParaRPr lang="en-US" sz="1200" b="1" dirty="0"/>
                    </a:p>
                  </a:txBody>
                  <a:tcPr/>
                </a:tc>
              </a:tr>
              <a:tr h="174171">
                <a:tc>
                  <a:txBody>
                    <a:bodyPr/>
                    <a:lstStyle/>
                    <a:p>
                      <a:r>
                        <a:rPr lang="en-US" sz="1200" b="1" dirty="0" smtClean="0"/>
                        <a:t>1728</a:t>
                      </a:r>
                      <a:endParaRPr lang="en-US" sz="1200" b="1" dirty="0"/>
                    </a:p>
                  </a:txBody>
                  <a:tcPr/>
                </a:tc>
                <a:tc>
                  <a:txBody>
                    <a:bodyPr/>
                    <a:lstStyle/>
                    <a:p>
                      <a:r>
                        <a:rPr lang="en-US" sz="1200" b="1" dirty="0" smtClean="0">
                          <a:solidFill>
                            <a:srgbClr val="FF0000"/>
                          </a:solidFill>
                        </a:rPr>
                        <a:t>85%</a:t>
                      </a:r>
                      <a:endParaRPr lang="en-US" sz="1200" b="1" dirty="0">
                        <a:solidFill>
                          <a:srgbClr val="FF0000"/>
                        </a:solidFill>
                      </a:endParaRPr>
                    </a:p>
                  </a:txBody>
                  <a:tcPr/>
                </a:tc>
                <a:tc>
                  <a:txBody>
                    <a:bodyPr/>
                    <a:lstStyle/>
                    <a:p>
                      <a:r>
                        <a:rPr lang="en-US" sz="1200" b="1" dirty="0" smtClean="0"/>
                        <a:t>65%</a:t>
                      </a:r>
                    </a:p>
                  </a:txBody>
                  <a:tcPr/>
                </a:tc>
              </a:tr>
            </a:tbl>
          </a:graphicData>
        </a:graphic>
      </p:graphicFrame>
    </p:spTree>
    <p:extLst>
      <p:ext uri="{BB962C8B-B14F-4D97-AF65-F5344CB8AC3E}">
        <p14:creationId xmlns:p14="http://schemas.microsoft.com/office/powerpoint/2010/main" val="15784338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1otlk_20140506_01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41248"/>
            <a:ext cx="8280400" cy="56388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52</a:t>
            </a:fld>
            <a:endParaRPr lang="en-US"/>
          </a:p>
        </p:txBody>
      </p:sp>
      <p:sp>
        <p:nvSpPr>
          <p:cNvPr id="2" name="TextBox 1"/>
          <p:cNvSpPr txBox="1"/>
          <p:nvPr/>
        </p:nvSpPr>
        <p:spPr>
          <a:xfrm>
            <a:off x="3663885" y="457200"/>
            <a:ext cx="1852904" cy="369332"/>
          </a:xfrm>
          <a:prstGeom prst="rect">
            <a:avLst/>
          </a:prstGeom>
          <a:noFill/>
        </p:spPr>
        <p:txBody>
          <a:bodyPr wrap="none" rtlCol="0">
            <a:spAutoFit/>
          </a:bodyPr>
          <a:lstStyle/>
          <a:p>
            <a:r>
              <a:rPr lang="en-US" dirty="0" smtClean="0"/>
              <a:t>05-06 May 2014</a:t>
            </a:r>
          </a:p>
        </p:txBody>
      </p:sp>
      <p:sp>
        <p:nvSpPr>
          <p:cNvPr id="6" name="Rectangle 5"/>
          <p:cNvSpPr/>
          <p:nvPr/>
        </p:nvSpPr>
        <p:spPr>
          <a:xfrm>
            <a:off x="7162800" y="30480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76233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2016_050614_0210_V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53</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0210 UTC May-06-2014</a:t>
            </a:r>
            <a:endParaRPr lang="en-US" dirty="0">
              <a:solidFill>
                <a:srgbClr val="FFFF00"/>
              </a:solidFill>
            </a:endParaRPr>
          </a:p>
        </p:txBody>
      </p:sp>
      <p:sp>
        <p:nvSpPr>
          <p:cNvPr id="9" name="TextBox 8"/>
          <p:cNvSpPr txBox="1"/>
          <p:nvPr/>
        </p:nvSpPr>
        <p:spPr>
          <a:xfrm>
            <a:off x="6248400" y="57150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0" name="TextBox 9"/>
          <p:cNvSpPr txBox="1"/>
          <p:nvPr/>
        </p:nvSpPr>
        <p:spPr>
          <a:xfrm>
            <a:off x="2971800" y="5257800"/>
            <a:ext cx="1066800" cy="646331"/>
          </a:xfrm>
          <a:prstGeom prst="rect">
            <a:avLst/>
          </a:prstGeom>
          <a:solidFill>
            <a:schemeClr val="bg1"/>
          </a:solidFill>
        </p:spPr>
        <p:txBody>
          <a:bodyPr wrap="square" rtlCol="0">
            <a:spAutoFit/>
          </a:bodyPr>
          <a:lstStyle/>
          <a:p>
            <a:r>
              <a:rPr lang="en-US" sz="3600" dirty="0">
                <a:solidFill>
                  <a:srgbClr val="FFFF00"/>
                </a:solidFill>
              </a:rPr>
              <a:t>V</a:t>
            </a:r>
            <a:r>
              <a:rPr lang="en-US" sz="3600" dirty="0" smtClean="0">
                <a:solidFill>
                  <a:srgbClr val="FFFF00"/>
                </a:solidFill>
              </a:rPr>
              <a:t>A</a:t>
            </a:r>
            <a:endParaRPr lang="en-US" sz="3600" dirty="0">
              <a:solidFill>
                <a:srgbClr val="FFFF00"/>
              </a:solidFill>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9%</a:t>
            </a:r>
          </a:p>
          <a:p>
            <a:r>
              <a:rPr lang="en-US" b="1" dirty="0" smtClean="0">
                <a:solidFill>
                  <a:srgbClr val="1CFFFA"/>
                </a:solidFill>
                <a:effectLst>
                  <a:outerShdw blurRad="50800" dist="38100" dir="2700000" algn="tl" rotWithShape="0">
                    <a:prstClr val="black">
                      <a:alpha val="40000"/>
                    </a:prstClr>
                  </a:outerShdw>
                </a:effectLst>
              </a:rPr>
              <a:t>Low elevated CAPE</a:t>
            </a:r>
          </a:p>
          <a:p>
            <a:r>
              <a:rPr lang="en-US" b="1" dirty="0" smtClean="0">
                <a:solidFill>
                  <a:srgbClr val="1CFFFA"/>
                </a:solidFill>
                <a:effectLst>
                  <a:outerShdw blurRad="50800" dist="38100" dir="2700000" algn="tl" rotWithShape="0">
                    <a:prstClr val="black">
                      <a:alpha val="40000"/>
                    </a:prstClr>
                  </a:outerShdw>
                </a:effectLst>
              </a:rPr>
              <a:t>High shear</a:t>
            </a:r>
          </a:p>
          <a:p>
            <a:r>
              <a:rPr lang="en-US" b="1" dirty="0" smtClean="0">
                <a:solidFill>
                  <a:srgbClr val="1CFFFA"/>
                </a:solidFill>
                <a:effectLst>
                  <a:outerShdw blurRad="50800" dist="38100" dir="2700000" algn="tl" rotWithShape="0">
                    <a:prstClr val="black">
                      <a:alpha val="40000"/>
                    </a:prstClr>
                  </a:outerShdw>
                </a:effectLst>
              </a:rPr>
              <a:t>Strong 850 </a:t>
            </a:r>
            <a:r>
              <a:rPr lang="en-US" b="1" dirty="0" err="1" smtClean="0">
                <a:solidFill>
                  <a:srgbClr val="1CFFFA"/>
                </a:solidFill>
                <a:effectLst>
                  <a:outerShdw blurRad="50800" dist="38100" dir="2700000" algn="tl" rotWithShape="0">
                    <a:prstClr val="black">
                      <a:alpha val="40000"/>
                    </a:prstClr>
                  </a:outerShdw>
                </a:effectLst>
              </a:rPr>
              <a:t>mb</a:t>
            </a:r>
            <a:r>
              <a:rPr lang="en-US" b="1" dirty="0" smtClean="0">
                <a:solidFill>
                  <a:srgbClr val="1CFFFA"/>
                </a:solidFill>
                <a:effectLst>
                  <a:outerShdw blurRad="50800" dist="38100" dir="2700000" algn="tl" rotWithShape="0">
                    <a:prstClr val="black">
                      <a:alpha val="40000"/>
                    </a:prstClr>
                  </a:outerShdw>
                </a:effectLst>
              </a:rPr>
              <a:t> forcing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5867400" y="2590800"/>
            <a:ext cx="22860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8845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614_0212_V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54</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0212 UTC May-06-2014</a:t>
            </a:r>
            <a:endParaRPr lang="en-US" dirty="0">
              <a:solidFill>
                <a:srgbClr val="FFFF00"/>
              </a:solidFill>
            </a:endParaRPr>
          </a:p>
        </p:txBody>
      </p:sp>
      <p:sp>
        <p:nvSpPr>
          <p:cNvPr id="9" name="TextBox 8"/>
          <p:cNvSpPr txBox="1"/>
          <p:nvPr/>
        </p:nvSpPr>
        <p:spPr>
          <a:xfrm>
            <a:off x="6248400" y="57150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0" name="TextBox 9"/>
          <p:cNvSpPr txBox="1"/>
          <p:nvPr/>
        </p:nvSpPr>
        <p:spPr>
          <a:xfrm>
            <a:off x="2971800" y="5257800"/>
            <a:ext cx="1066800" cy="646331"/>
          </a:xfrm>
          <a:prstGeom prst="rect">
            <a:avLst/>
          </a:prstGeom>
          <a:solidFill>
            <a:schemeClr val="bg1"/>
          </a:solidFill>
        </p:spPr>
        <p:txBody>
          <a:bodyPr wrap="square" rtlCol="0">
            <a:spAutoFit/>
          </a:bodyPr>
          <a:lstStyle/>
          <a:p>
            <a:r>
              <a:rPr lang="en-US" sz="3600" dirty="0">
                <a:solidFill>
                  <a:srgbClr val="FFFF00"/>
                </a:solidFill>
              </a:rPr>
              <a:t>V</a:t>
            </a:r>
            <a:r>
              <a:rPr lang="en-US" sz="3600" dirty="0" smtClean="0">
                <a:solidFill>
                  <a:srgbClr val="FFFF00"/>
                </a:solidFill>
              </a:rPr>
              <a:t>A</a:t>
            </a:r>
            <a:endParaRPr lang="en-US" sz="3600" dirty="0">
              <a:solidFill>
                <a:srgbClr val="FFFF00"/>
              </a:solidFill>
            </a:endParaRPr>
          </a:p>
        </p:txBody>
      </p:sp>
      <p:sp>
        <p:nvSpPr>
          <p:cNvPr id="11" name="TextBox 10"/>
          <p:cNvSpPr txBox="1"/>
          <p:nvPr/>
        </p:nvSpPr>
        <p:spPr>
          <a:xfrm>
            <a:off x="5715000" y="637032"/>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23%</a:t>
            </a:r>
          </a:p>
          <a:p>
            <a:r>
              <a:rPr lang="en-US" b="1" dirty="0" smtClean="0">
                <a:solidFill>
                  <a:srgbClr val="1CFFFA"/>
                </a:solidFill>
                <a:effectLst>
                  <a:outerShdw blurRad="50800" dist="38100" dir="2700000" algn="tl" rotWithShape="0">
                    <a:prstClr val="black">
                      <a:alpha val="40000"/>
                    </a:prstClr>
                  </a:outerShdw>
                </a:effectLst>
              </a:rPr>
              <a:t>MESH increases to ~0.60”</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5943600" y="2590800"/>
            <a:ext cx="15240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0102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614_0214_V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55</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0214 UTC May-06-2014</a:t>
            </a:r>
            <a:endParaRPr lang="en-US" dirty="0">
              <a:solidFill>
                <a:srgbClr val="FFFF00"/>
              </a:solidFill>
            </a:endParaRPr>
          </a:p>
        </p:txBody>
      </p:sp>
      <p:sp>
        <p:nvSpPr>
          <p:cNvPr id="9" name="TextBox 8"/>
          <p:cNvSpPr txBox="1"/>
          <p:nvPr/>
        </p:nvSpPr>
        <p:spPr>
          <a:xfrm>
            <a:off x="6248400" y="57150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0" name="TextBox 9"/>
          <p:cNvSpPr txBox="1"/>
          <p:nvPr/>
        </p:nvSpPr>
        <p:spPr>
          <a:xfrm>
            <a:off x="2971800" y="5257800"/>
            <a:ext cx="1066800" cy="646331"/>
          </a:xfrm>
          <a:prstGeom prst="rect">
            <a:avLst/>
          </a:prstGeom>
          <a:solidFill>
            <a:schemeClr val="bg1"/>
          </a:solidFill>
        </p:spPr>
        <p:txBody>
          <a:bodyPr wrap="square" rtlCol="0">
            <a:spAutoFit/>
          </a:bodyPr>
          <a:lstStyle/>
          <a:p>
            <a:r>
              <a:rPr lang="en-US" sz="3600" dirty="0">
                <a:solidFill>
                  <a:srgbClr val="FFFF00"/>
                </a:solidFill>
              </a:rPr>
              <a:t>V</a:t>
            </a:r>
            <a:r>
              <a:rPr lang="en-US" sz="3600" dirty="0" smtClean="0">
                <a:solidFill>
                  <a:srgbClr val="FFFF00"/>
                </a:solidFill>
              </a:rPr>
              <a:t>A</a:t>
            </a:r>
            <a:endParaRPr lang="en-US" sz="3600" dirty="0">
              <a:solidFill>
                <a:srgbClr val="FFFF00"/>
              </a:solidFill>
            </a:endParaRPr>
          </a:p>
        </p:txBody>
      </p:sp>
      <p:sp>
        <p:nvSpPr>
          <p:cNvPr id="11" name="TextBox 10"/>
          <p:cNvSpPr txBox="1"/>
          <p:nvPr/>
        </p:nvSpPr>
        <p:spPr>
          <a:xfrm>
            <a:off x="5715000" y="637032"/>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46%</a:t>
            </a:r>
          </a:p>
          <a:p>
            <a:r>
              <a:rPr lang="en-US" b="1" dirty="0" smtClean="0">
                <a:solidFill>
                  <a:srgbClr val="1CFFFA"/>
                </a:solidFill>
                <a:effectLst>
                  <a:outerShdw blurRad="50800" dist="38100" dir="2700000" algn="tl" rotWithShape="0">
                    <a:prstClr val="black">
                      <a:alpha val="40000"/>
                    </a:prstClr>
                  </a:outerShdw>
                </a:effectLst>
              </a:rPr>
              <a:t>MESH increased to ¾”</a:t>
            </a:r>
          </a:p>
          <a:p>
            <a:r>
              <a:rPr lang="en-US" b="1" dirty="0" smtClean="0">
                <a:solidFill>
                  <a:srgbClr val="1CFFFA"/>
                </a:solidFill>
                <a:effectLst>
                  <a:outerShdw blurRad="50800" dist="38100" dir="2700000" algn="tl" rotWithShape="0">
                    <a:prstClr val="black">
                      <a:alpha val="40000"/>
                    </a:prstClr>
                  </a:outerShdw>
                </a:effectLst>
              </a:rPr>
              <a:t>Flash rate increasing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a:off x="6096000" y="2590800"/>
            <a:ext cx="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01026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614_0216_V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56</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0216 UTC May-06-2014</a:t>
            </a:r>
            <a:endParaRPr lang="en-US" dirty="0">
              <a:solidFill>
                <a:srgbClr val="FFFF00"/>
              </a:solidFill>
            </a:endParaRPr>
          </a:p>
        </p:txBody>
      </p:sp>
      <p:sp>
        <p:nvSpPr>
          <p:cNvPr id="9" name="TextBox 8"/>
          <p:cNvSpPr txBox="1"/>
          <p:nvPr/>
        </p:nvSpPr>
        <p:spPr>
          <a:xfrm>
            <a:off x="6248400" y="57150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0" name="TextBox 9"/>
          <p:cNvSpPr txBox="1"/>
          <p:nvPr/>
        </p:nvSpPr>
        <p:spPr>
          <a:xfrm>
            <a:off x="2971800" y="5257800"/>
            <a:ext cx="1066800" cy="646331"/>
          </a:xfrm>
          <a:prstGeom prst="rect">
            <a:avLst/>
          </a:prstGeom>
          <a:solidFill>
            <a:schemeClr val="bg1"/>
          </a:solidFill>
        </p:spPr>
        <p:txBody>
          <a:bodyPr wrap="square" rtlCol="0">
            <a:spAutoFit/>
          </a:bodyPr>
          <a:lstStyle/>
          <a:p>
            <a:r>
              <a:rPr lang="en-US" sz="3600" dirty="0">
                <a:solidFill>
                  <a:srgbClr val="FFFF00"/>
                </a:solidFill>
              </a:rPr>
              <a:t>V</a:t>
            </a:r>
            <a:r>
              <a:rPr lang="en-US" sz="3600" dirty="0" smtClean="0">
                <a:solidFill>
                  <a:srgbClr val="FFFF00"/>
                </a:solidFill>
              </a:rPr>
              <a:t>A</a:t>
            </a:r>
            <a:endParaRPr lang="en-US" sz="3600" dirty="0">
              <a:solidFill>
                <a:srgbClr val="FFFF00"/>
              </a:solidFill>
            </a:endParaRPr>
          </a:p>
        </p:txBody>
      </p:sp>
      <p:sp>
        <p:nvSpPr>
          <p:cNvPr id="11" name="TextBox 10"/>
          <p:cNvSpPr txBox="1"/>
          <p:nvPr/>
        </p:nvSpPr>
        <p:spPr>
          <a:xfrm>
            <a:off x="5715000" y="637032"/>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81%</a:t>
            </a:r>
          </a:p>
          <a:p>
            <a:r>
              <a:rPr lang="en-US" b="1" dirty="0" smtClean="0">
                <a:solidFill>
                  <a:srgbClr val="1CFFFA"/>
                </a:solidFill>
                <a:effectLst>
                  <a:outerShdw blurRad="50800" dist="38100" dir="2700000" algn="tl" rotWithShape="0">
                    <a:prstClr val="black">
                      <a:alpha val="40000"/>
                    </a:prstClr>
                  </a:outerShdw>
                </a:effectLst>
              </a:rPr>
              <a:t>Strong satellite growth rates</a:t>
            </a:r>
          </a:p>
          <a:p>
            <a:r>
              <a:rPr lang="en-US" b="1" dirty="0" smtClean="0">
                <a:solidFill>
                  <a:srgbClr val="1CFFFA"/>
                </a:solidFill>
                <a:effectLst>
                  <a:outerShdw blurRad="50800" dist="38100" dir="2700000" algn="tl" rotWithShape="0">
                    <a:prstClr val="black">
                      <a:alpha val="40000"/>
                    </a:prstClr>
                  </a:outerShdw>
                </a:effectLst>
              </a:rPr>
              <a:t>Strong sat. glaciation rates</a:t>
            </a:r>
          </a:p>
        </p:txBody>
      </p:sp>
      <p:cxnSp>
        <p:nvCxnSpPr>
          <p:cNvPr id="12" name="Straight Arrow Connector 11"/>
          <p:cNvCxnSpPr/>
          <p:nvPr/>
        </p:nvCxnSpPr>
        <p:spPr>
          <a:xfrm>
            <a:off x="6096000" y="2590800"/>
            <a:ext cx="7620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20368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2016_050614_0222_V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57</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0222 UTC May-06-2014</a:t>
            </a:r>
            <a:endParaRPr lang="en-US" dirty="0">
              <a:solidFill>
                <a:srgbClr val="FFFF00"/>
              </a:solidFill>
            </a:endParaRPr>
          </a:p>
        </p:txBody>
      </p:sp>
      <p:sp>
        <p:nvSpPr>
          <p:cNvPr id="9" name="TextBox 8"/>
          <p:cNvSpPr txBox="1"/>
          <p:nvPr/>
        </p:nvSpPr>
        <p:spPr>
          <a:xfrm>
            <a:off x="6248400" y="57150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0" name="TextBox 9"/>
          <p:cNvSpPr txBox="1"/>
          <p:nvPr/>
        </p:nvSpPr>
        <p:spPr>
          <a:xfrm>
            <a:off x="2971800" y="5257800"/>
            <a:ext cx="1066800" cy="646331"/>
          </a:xfrm>
          <a:prstGeom prst="rect">
            <a:avLst/>
          </a:prstGeom>
          <a:solidFill>
            <a:schemeClr val="bg1"/>
          </a:solidFill>
        </p:spPr>
        <p:txBody>
          <a:bodyPr wrap="square" rtlCol="0">
            <a:spAutoFit/>
          </a:bodyPr>
          <a:lstStyle/>
          <a:p>
            <a:r>
              <a:rPr lang="en-US" sz="3600" dirty="0">
                <a:solidFill>
                  <a:srgbClr val="FFFF00"/>
                </a:solidFill>
              </a:rPr>
              <a:t>V</a:t>
            </a:r>
            <a:r>
              <a:rPr lang="en-US" sz="3600" dirty="0" smtClean="0">
                <a:solidFill>
                  <a:srgbClr val="FFFF00"/>
                </a:solidFill>
              </a:rPr>
              <a:t>A</a:t>
            </a:r>
            <a:endParaRPr lang="en-US" sz="3600" dirty="0">
              <a:solidFill>
                <a:srgbClr val="FFFF00"/>
              </a:solidFill>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94%</a:t>
            </a:r>
          </a:p>
          <a:p>
            <a:r>
              <a:rPr lang="en-US" b="1" dirty="0" smtClean="0">
                <a:solidFill>
                  <a:srgbClr val="1CFFFA"/>
                </a:solidFill>
                <a:effectLst>
                  <a:outerShdw blurRad="50800" dist="38100" dir="2700000" algn="tl" rotWithShape="0">
                    <a:prstClr val="black">
                      <a:alpha val="40000"/>
                    </a:prstClr>
                  </a:outerShdw>
                </a:effectLst>
              </a:rPr>
              <a:t>MESH is now over 1.1”</a:t>
            </a:r>
          </a:p>
          <a:p>
            <a:r>
              <a:rPr lang="en-US" b="1" dirty="0" smtClean="0">
                <a:solidFill>
                  <a:srgbClr val="1CFFFA"/>
                </a:solidFill>
                <a:effectLst>
                  <a:outerShdw blurRad="50800" dist="38100" dir="2700000" algn="tl" rotWithShape="0">
                    <a:prstClr val="black">
                      <a:alpha val="40000"/>
                    </a:prstClr>
                  </a:outerShdw>
                </a:effectLst>
              </a:rPr>
              <a:t>Lightning continues to increase.</a:t>
            </a:r>
          </a:p>
        </p:txBody>
      </p:sp>
      <p:cxnSp>
        <p:nvCxnSpPr>
          <p:cNvPr id="12" name="Straight Arrow Connector 11"/>
          <p:cNvCxnSpPr/>
          <p:nvPr/>
        </p:nvCxnSpPr>
        <p:spPr>
          <a:xfrm>
            <a:off x="6096000" y="2590800"/>
            <a:ext cx="30480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08693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614_0238_V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58</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0238 UTC May-06-2014</a:t>
            </a:r>
            <a:endParaRPr lang="en-US" dirty="0">
              <a:solidFill>
                <a:srgbClr val="FFFF00"/>
              </a:solidFill>
            </a:endParaRPr>
          </a:p>
        </p:txBody>
      </p:sp>
      <p:sp>
        <p:nvSpPr>
          <p:cNvPr id="9" name="TextBox 8"/>
          <p:cNvSpPr txBox="1"/>
          <p:nvPr/>
        </p:nvSpPr>
        <p:spPr>
          <a:xfrm>
            <a:off x="6248400" y="5715000"/>
            <a:ext cx="914400" cy="646331"/>
          </a:xfrm>
          <a:prstGeom prst="rect">
            <a:avLst/>
          </a:prstGeom>
          <a:solidFill>
            <a:schemeClr val="bg1"/>
          </a:solidFill>
        </p:spPr>
        <p:txBody>
          <a:bodyPr wrap="square" rtlCol="0">
            <a:spAutoFit/>
          </a:bodyPr>
          <a:lstStyle/>
          <a:p>
            <a:r>
              <a:rPr lang="en-US" sz="3600" dirty="0" smtClean="0">
                <a:solidFill>
                  <a:srgbClr val="FFFF00"/>
                </a:solidFill>
              </a:rPr>
              <a:t>NC</a:t>
            </a:r>
            <a:endParaRPr lang="en-US" sz="3600" dirty="0">
              <a:solidFill>
                <a:srgbClr val="FFFF00"/>
              </a:solidFill>
            </a:endParaRPr>
          </a:p>
        </p:txBody>
      </p:sp>
      <p:sp>
        <p:nvSpPr>
          <p:cNvPr id="10" name="TextBox 9"/>
          <p:cNvSpPr txBox="1"/>
          <p:nvPr/>
        </p:nvSpPr>
        <p:spPr>
          <a:xfrm>
            <a:off x="2971800" y="5257800"/>
            <a:ext cx="1066800" cy="646331"/>
          </a:xfrm>
          <a:prstGeom prst="rect">
            <a:avLst/>
          </a:prstGeom>
          <a:solidFill>
            <a:schemeClr val="bg1"/>
          </a:solidFill>
        </p:spPr>
        <p:txBody>
          <a:bodyPr wrap="square" rtlCol="0">
            <a:spAutoFit/>
          </a:bodyPr>
          <a:lstStyle/>
          <a:p>
            <a:r>
              <a:rPr lang="en-US" sz="3600" dirty="0">
                <a:solidFill>
                  <a:srgbClr val="FFFF00"/>
                </a:solidFill>
              </a:rPr>
              <a:t>V</a:t>
            </a:r>
            <a:r>
              <a:rPr lang="en-US" sz="3600" dirty="0" smtClean="0">
                <a:solidFill>
                  <a:srgbClr val="FFFF00"/>
                </a:solidFill>
              </a:rPr>
              <a:t>A</a:t>
            </a:r>
            <a:endParaRPr lang="en-US" sz="3600" dirty="0">
              <a:solidFill>
                <a:srgbClr val="FFFF00"/>
              </a:solidFill>
            </a:endParaRPr>
          </a:p>
        </p:txBody>
      </p:sp>
      <p:sp>
        <p:nvSpPr>
          <p:cNvPr id="11" name="TextBox 10"/>
          <p:cNvSpPr txBox="1"/>
          <p:nvPr/>
        </p:nvSpPr>
        <p:spPr>
          <a:xfrm>
            <a:off x="5715000" y="637032"/>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97%</a:t>
            </a:r>
          </a:p>
          <a:p>
            <a:r>
              <a:rPr lang="en-US" b="1" dirty="0" smtClean="0">
                <a:solidFill>
                  <a:srgbClr val="1CFFFA"/>
                </a:solidFill>
                <a:effectLst>
                  <a:outerShdw blurRad="50800" dist="38100" dir="2700000" algn="tl" rotWithShape="0">
                    <a:prstClr val="black">
                      <a:alpha val="40000"/>
                    </a:prstClr>
                  </a:outerShdw>
                </a:effectLst>
              </a:rPr>
              <a:t>Report of 1.25” hail.</a:t>
            </a:r>
          </a:p>
          <a:p>
            <a:r>
              <a:rPr lang="en-US" b="1" dirty="0" smtClean="0">
                <a:solidFill>
                  <a:srgbClr val="1CFFFA"/>
                </a:solidFill>
                <a:effectLst>
                  <a:outerShdw blurRad="50800" dist="38100" dir="2700000" algn="tl" rotWithShape="0">
                    <a:prstClr val="black">
                      <a:alpha val="40000"/>
                    </a:prstClr>
                  </a:outerShdw>
                </a:effectLst>
              </a:rPr>
              <a:t>SVR issued @ 0241 UTC.</a:t>
            </a:r>
          </a:p>
        </p:txBody>
      </p:sp>
      <p:cxnSp>
        <p:nvCxnSpPr>
          <p:cNvPr id="12" name="Straight Arrow Connector 11"/>
          <p:cNvCxnSpPr/>
          <p:nvPr/>
        </p:nvCxnSpPr>
        <p:spPr>
          <a:xfrm>
            <a:off x="6096000" y="2590800"/>
            <a:ext cx="838200" cy="1447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965331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1otlk_20160215_163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41248"/>
            <a:ext cx="8280400" cy="56388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59</a:t>
            </a:fld>
            <a:endParaRPr lang="en-US"/>
          </a:p>
        </p:txBody>
      </p:sp>
      <p:sp>
        <p:nvSpPr>
          <p:cNvPr id="2" name="TextBox 1"/>
          <p:cNvSpPr txBox="1"/>
          <p:nvPr/>
        </p:nvSpPr>
        <p:spPr>
          <a:xfrm>
            <a:off x="3663885" y="457200"/>
            <a:ext cx="1480957" cy="369332"/>
          </a:xfrm>
          <a:prstGeom prst="rect">
            <a:avLst/>
          </a:prstGeom>
          <a:noFill/>
        </p:spPr>
        <p:txBody>
          <a:bodyPr wrap="none" rtlCol="0">
            <a:spAutoFit/>
          </a:bodyPr>
          <a:lstStyle/>
          <a:p>
            <a:r>
              <a:rPr lang="en-US" dirty="0" smtClean="0"/>
              <a:t>15 Feb 2016</a:t>
            </a:r>
          </a:p>
        </p:txBody>
      </p:sp>
      <p:sp>
        <p:nvSpPr>
          <p:cNvPr id="6" name="Rectangle 5"/>
          <p:cNvSpPr/>
          <p:nvPr/>
        </p:nvSpPr>
        <p:spPr>
          <a:xfrm>
            <a:off x="5410200" y="46482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6709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5" name="TextBox 4"/>
          <p:cNvSpPr txBox="1"/>
          <p:nvPr/>
        </p:nvSpPr>
        <p:spPr>
          <a:xfrm>
            <a:off x="381000" y="177224"/>
            <a:ext cx="8305800" cy="584776"/>
          </a:xfrm>
          <a:prstGeom prst="rect">
            <a:avLst/>
          </a:prstGeom>
          <a:noFill/>
        </p:spPr>
        <p:txBody>
          <a:bodyPr wrap="square" rtlCol="0">
            <a:spAutoFit/>
          </a:bodyPr>
          <a:lstStyle/>
          <a:p>
            <a:r>
              <a:rPr lang="en-US" sz="3200" u="sng" dirty="0" smtClean="0">
                <a:effectLst>
                  <a:outerShdw blurRad="50800" dist="38100" dir="2700000" algn="tl" rotWithShape="0">
                    <a:prstClr val="black">
                      <a:alpha val="40000"/>
                    </a:prstClr>
                  </a:outerShdw>
                </a:effectLst>
              </a:rPr>
              <a:t>NOAA/CIMSS ProbSevere Model Goals</a:t>
            </a:r>
            <a:endParaRPr lang="en-US" sz="3200" u="sng" dirty="0">
              <a:effectLst>
                <a:outerShdw blurRad="50800" dist="38100" dir="2700000" algn="tl" rotWithShape="0">
                  <a:prstClr val="black">
                    <a:alpha val="40000"/>
                  </a:prstClr>
                </a:outerShdw>
              </a:effectLst>
            </a:endParaRPr>
          </a:p>
        </p:txBody>
      </p:sp>
      <p:sp>
        <p:nvSpPr>
          <p:cNvPr id="6" name="Rectangle 5"/>
          <p:cNvSpPr/>
          <p:nvPr/>
        </p:nvSpPr>
        <p:spPr>
          <a:xfrm>
            <a:off x="228600" y="4445675"/>
            <a:ext cx="8458200" cy="646331"/>
          </a:xfrm>
          <a:prstGeom prst="rect">
            <a:avLst/>
          </a:prstGeom>
        </p:spPr>
        <p:txBody>
          <a:bodyPr wrap="square">
            <a:spAutoFit/>
          </a:bodyPr>
          <a:lstStyle/>
          <a:p>
            <a:r>
              <a:rPr lang="en-US" dirty="0" smtClean="0">
                <a:effectLst>
                  <a:outerShdw blurRad="50800" dist="38100" dir="2700000" algn="tl" rotWithShape="0">
                    <a:prstClr val="black">
                      <a:alpha val="40000"/>
                    </a:prstClr>
                  </a:outerShdw>
                </a:effectLst>
              </a:rPr>
              <a:t>This </a:t>
            </a:r>
            <a:r>
              <a:rPr lang="en-US" dirty="0">
                <a:effectLst>
                  <a:outerShdw blurRad="50800" dist="38100" dir="2700000" algn="tl" rotWithShape="0">
                    <a:prstClr val="black">
                      <a:alpha val="40000"/>
                    </a:prstClr>
                  </a:outerShdw>
                </a:effectLst>
              </a:rPr>
              <a:t>statistical model predicts the </a:t>
            </a:r>
            <a:r>
              <a:rPr lang="en-US" dirty="0">
                <a:solidFill>
                  <a:srgbClr val="F2C31A"/>
                </a:solidFill>
                <a:effectLst>
                  <a:outerShdw blurRad="50800" dist="38100" dir="2700000" algn="tl" rotWithShape="0">
                    <a:prstClr val="black">
                      <a:alpha val="40000"/>
                    </a:prstClr>
                  </a:outerShdw>
                </a:effectLst>
              </a:rPr>
              <a:t>probability</a:t>
            </a:r>
            <a:r>
              <a:rPr lang="en-US" dirty="0">
                <a:effectLst>
                  <a:outerShdw blurRad="50800" dist="38100" dir="2700000" algn="tl" rotWithShape="0">
                    <a:prstClr val="black">
                      <a:alpha val="40000"/>
                    </a:prstClr>
                  </a:outerShdw>
                </a:effectLst>
              </a:rPr>
              <a:t> </a:t>
            </a:r>
            <a:r>
              <a:rPr lang="en-US" dirty="0">
                <a:solidFill>
                  <a:srgbClr val="F2C31A"/>
                </a:solidFill>
                <a:effectLst>
                  <a:outerShdw blurRad="50800" dist="38100" dir="2700000" algn="tl" rotWithShape="0">
                    <a:prstClr val="black">
                      <a:alpha val="40000"/>
                    </a:prstClr>
                  </a:outerShdw>
                </a:effectLst>
              </a:rPr>
              <a:t>that a storm will </a:t>
            </a:r>
            <a:r>
              <a:rPr lang="en-US" dirty="0" smtClean="0">
                <a:solidFill>
                  <a:srgbClr val="F2C31A"/>
                </a:solidFill>
                <a:effectLst>
                  <a:outerShdw blurRad="50800" dist="38100" dir="2700000" algn="tl" rotWithShape="0">
                    <a:prstClr val="black">
                      <a:alpha val="40000"/>
                    </a:prstClr>
                  </a:outerShdw>
                </a:effectLst>
              </a:rPr>
              <a:t>produce </a:t>
            </a:r>
            <a:r>
              <a:rPr lang="en-US" dirty="0">
                <a:solidFill>
                  <a:srgbClr val="F2C31A"/>
                </a:solidFill>
                <a:effectLst>
                  <a:outerShdw blurRad="50800" dist="38100" dir="2700000" algn="tl" rotWithShape="0">
                    <a:prstClr val="black">
                      <a:alpha val="40000"/>
                    </a:prstClr>
                  </a:outerShdw>
                </a:effectLst>
              </a:rPr>
              <a:t>severe weather in the near-term </a:t>
            </a:r>
            <a:r>
              <a:rPr lang="en-US" dirty="0">
                <a:effectLst>
                  <a:outerShdw blurRad="50800" dist="38100" dir="2700000" algn="tl" rotWithShape="0">
                    <a:prstClr val="black">
                      <a:alpha val="40000"/>
                    </a:prstClr>
                  </a:outerShdw>
                </a:effectLst>
              </a:rPr>
              <a:t>(in the next 60 min</a:t>
            </a:r>
            <a:r>
              <a:rPr lang="en-US" dirty="0" smtClean="0">
                <a:effectLst>
                  <a:outerShdw blurRad="50800" dist="38100" dir="2700000" algn="tl" rotWithShape="0">
                    <a:prstClr val="black">
                      <a:alpha val="40000"/>
                    </a:prstClr>
                  </a:outerShdw>
                </a:effectLst>
              </a:rPr>
              <a:t>)</a:t>
            </a:r>
            <a:r>
              <a:rPr lang="en-US" dirty="0">
                <a:effectLst>
                  <a:outerShdw blurRad="50800" dist="38100" dir="2700000" algn="tl" rotWithShape="0">
                    <a:prstClr val="black">
                      <a:alpha val="40000"/>
                    </a:prstClr>
                  </a:outerShdw>
                </a:effectLst>
              </a:rPr>
              <a:t>.</a:t>
            </a:r>
            <a:endParaRPr lang="en-US" dirty="0" smtClean="0">
              <a:effectLst>
                <a:outerShdw blurRad="50800" dist="38100" dir="2700000" algn="tl" rotWithShape="0">
                  <a:prstClr val="black">
                    <a:alpha val="40000"/>
                  </a:prstClr>
                </a:outerShdw>
              </a:effectLst>
            </a:endParaRPr>
          </a:p>
        </p:txBody>
      </p:sp>
      <p:pic>
        <p:nvPicPr>
          <p:cNvPr id="2" name="Picture 1" descr="ps_20131004_2154_pre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0"/>
            <a:ext cx="5618041" cy="3657600"/>
          </a:xfrm>
          <a:prstGeom prst="rect">
            <a:avLst/>
          </a:prstGeom>
        </p:spPr>
      </p:pic>
      <p:pic>
        <p:nvPicPr>
          <p:cNvPr id="3" name="Picture 2" descr="ps_20131004_2216_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62000"/>
            <a:ext cx="5618040" cy="3657599"/>
          </a:xfrm>
          <a:prstGeom prst="rect">
            <a:avLst/>
          </a:prstGeom>
        </p:spPr>
      </p:pic>
      <p:sp>
        <p:nvSpPr>
          <p:cNvPr id="7" name="Trapezoid 6"/>
          <p:cNvSpPr/>
          <p:nvPr/>
        </p:nvSpPr>
        <p:spPr>
          <a:xfrm rot="12289401">
            <a:off x="3594217" y="1350264"/>
            <a:ext cx="838200" cy="971552"/>
          </a:xfrm>
          <a:prstGeom prst="trapezoid">
            <a:avLst/>
          </a:prstGeom>
          <a:noFill/>
          <a:ln w="508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28600" y="5105400"/>
            <a:ext cx="8458200" cy="646331"/>
          </a:xfrm>
          <a:prstGeom prst="rect">
            <a:avLst/>
          </a:prstGeom>
        </p:spPr>
        <p:txBody>
          <a:bodyPr wrap="square">
            <a:spAutoFit/>
          </a:bodyPr>
          <a:lstStyle/>
          <a:p>
            <a:r>
              <a:rPr lang="en-US" dirty="0" err="1" smtClean="0">
                <a:effectLst>
                  <a:outerShdw blurRad="50800" dist="38100" dir="2700000" algn="tl" rotWithShape="0">
                    <a:prstClr val="black">
                      <a:alpha val="40000"/>
                    </a:prstClr>
                  </a:outerShdw>
                </a:effectLst>
              </a:rPr>
              <a:t>ProbSevere</a:t>
            </a:r>
            <a:r>
              <a:rPr lang="en-US" dirty="0" smtClean="0">
                <a:effectLst>
                  <a:outerShdw blurRad="50800" dist="38100" dir="2700000" algn="tl" rotWithShape="0">
                    <a:prstClr val="black">
                      <a:alpha val="40000"/>
                    </a:prstClr>
                  </a:outerShdw>
                </a:effectLst>
              </a:rPr>
              <a:t> can be used as a ‘pre-polygon’ product as well as an aid for warning reissuance.</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872275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21516_1838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60</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1838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31%</a:t>
            </a:r>
          </a:p>
          <a:p>
            <a:r>
              <a:rPr lang="en-US" b="1" dirty="0" smtClean="0">
                <a:solidFill>
                  <a:srgbClr val="1CFFFA"/>
                </a:solidFill>
                <a:effectLst>
                  <a:outerShdw blurRad="50800" dist="38100" dir="2700000" algn="tl" rotWithShape="0">
                    <a:prstClr val="black">
                      <a:alpha val="40000"/>
                    </a:prstClr>
                  </a:outerShdw>
                </a:effectLst>
              </a:rPr>
              <a:t>Moderate CAPE</a:t>
            </a:r>
          </a:p>
          <a:p>
            <a:r>
              <a:rPr lang="en-US" b="1" dirty="0" smtClean="0">
                <a:solidFill>
                  <a:srgbClr val="1CFFFA"/>
                </a:solidFill>
                <a:effectLst>
                  <a:outerShdw blurRad="50800" dist="38100" dir="2700000" algn="tl" rotWithShape="0">
                    <a:prstClr val="black">
                      <a:alpha val="40000"/>
                    </a:prstClr>
                  </a:outerShdw>
                </a:effectLst>
              </a:rPr>
              <a:t>High Shear</a:t>
            </a:r>
          </a:p>
          <a:p>
            <a:r>
              <a:rPr lang="en-US" b="1" dirty="0" smtClean="0">
                <a:solidFill>
                  <a:srgbClr val="1CFFFA"/>
                </a:solidFill>
                <a:effectLst>
                  <a:outerShdw blurRad="50800" dist="38100" dir="2700000" algn="tl" rotWithShape="0">
                    <a:prstClr val="black">
                      <a:alpha val="40000"/>
                    </a:prstClr>
                  </a:outerShdw>
                </a:effectLst>
              </a:rPr>
              <a:t>Strong satellite growth rate</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724400" y="2590800"/>
            <a:ext cx="1371600" cy="990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757933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21516_1840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61</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1840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52%</a:t>
            </a:r>
          </a:p>
          <a:p>
            <a:r>
              <a:rPr lang="en-US" b="1" dirty="0" smtClean="0">
                <a:solidFill>
                  <a:srgbClr val="1CFFFA"/>
                </a:solidFill>
                <a:effectLst>
                  <a:outerShdw blurRad="50800" dist="38100" dir="2700000" algn="tl" rotWithShape="0">
                    <a:prstClr val="black">
                      <a:alpha val="40000"/>
                    </a:prstClr>
                  </a:outerShdw>
                </a:effectLst>
              </a:rPr>
              <a:t>Increasing MESH and lightning</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724400" y="2438400"/>
            <a:ext cx="1295400" cy="1143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42927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21516_1842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62</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1842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a:t>
            </a:r>
            <a:r>
              <a:rPr lang="en-US" b="1" dirty="0" smtClean="0">
                <a:solidFill>
                  <a:srgbClr val="1CFFFA"/>
                </a:solidFill>
                <a:effectLst>
                  <a:outerShdw blurRad="50800" dist="38100" dir="2700000" algn="tl" rotWithShape="0">
                    <a:prstClr val="black">
                      <a:alpha val="40000"/>
                    </a:prstClr>
                  </a:outerShdw>
                </a:effectLst>
              </a:rPr>
              <a:t>= 69%</a:t>
            </a:r>
          </a:p>
          <a:p>
            <a:r>
              <a:rPr lang="en-US" b="1" dirty="0" smtClean="0">
                <a:solidFill>
                  <a:srgbClr val="1CFFFA"/>
                </a:solidFill>
                <a:effectLst>
                  <a:outerShdw blurRad="50800" dist="38100" dir="2700000" algn="tl" rotWithShape="0">
                    <a:prstClr val="black">
                      <a:alpha val="40000"/>
                    </a:prstClr>
                  </a:outerShdw>
                </a:effectLst>
              </a:rPr>
              <a:t>Increasing MESH ~0.75”  </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4800600" y="2133600"/>
            <a:ext cx="1524000" cy="1524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2635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21516_1848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63</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1848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err="1">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 </a:t>
            </a:r>
            <a:r>
              <a:rPr lang="en-US" b="1" dirty="0" smtClean="0">
                <a:solidFill>
                  <a:srgbClr val="1CFFFA"/>
                </a:solidFill>
                <a:effectLst>
                  <a:outerShdw blurRad="50800" dist="38100" dir="2700000" algn="tl" rotWithShape="0">
                    <a:prstClr val="black">
                      <a:alpha val="40000"/>
                    </a:prstClr>
                  </a:outerShdw>
                </a:effectLst>
              </a:rPr>
              <a:t>85%</a:t>
            </a:r>
          </a:p>
          <a:p>
            <a:r>
              <a:rPr lang="en-US" b="1" dirty="0" smtClean="0">
                <a:solidFill>
                  <a:srgbClr val="1CFFFA"/>
                </a:solidFill>
                <a:effectLst>
                  <a:outerShdw blurRad="50800" dist="38100" dir="2700000" algn="tl" rotWithShape="0">
                    <a:prstClr val="black">
                      <a:alpha val="40000"/>
                    </a:prstClr>
                  </a:outerShdw>
                </a:effectLst>
              </a:rPr>
              <a:t>Lightning continues to increase.</a:t>
            </a:r>
          </a:p>
          <a:p>
            <a:r>
              <a:rPr lang="en-US" b="1" dirty="0" smtClean="0">
                <a:solidFill>
                  <a:srgbClr val="1CFFFA"/>
                </a:solidFill>
                <a:effectLst>
                  <a:outerShdw blurRad="50800" dist="38100" dir="2700000" algn="tl" rotWithShape="0">
                    <a:prstClr val="black">
                      <a:alpha val="40000"/>
                    </a:prstClr>
                  </a:outerShdw>
                </a:effectLst>
              </a:rPr>
              <a:t>MESH approaching 1.00”</a:t>
            </a:r>
            <a:endParaRPr lang="en-US" b="1" dirty="0">
              <a:solidFill>
                <a:srgbClr val="1CFFFA"/>
              </a:solidFill>
              <a:effectLst>
                <a:outerShdw blurRad="50800" dist="38100" dir="2700000" algn="tl" rotWithShape="0">
                  <a:prstClr val="black">
                    <a:alpha val="40000"/>
                  </a:prstClr>
                </a:outerShdw>
              </a:effectLst>
            </a:endParaRPr>
          </a:p>
        </p:txBody>
      </p:sp>
      <p:cxnSp>
        <p:nvCxnSpPr>
          <p:cNvPr id="12" name="Straight Arrow Connector 11"/>
          <p:cNvCxnSpPr/>
          <p:nvPr/>
        </p:nvCxnSpPr>
        <p:spPr>
          <a:xfrm flipH="1">
            <a:off x="5029200" y="2590800"/>
            <a:ext cx="1066800" cy="990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09950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21516_1854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64</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1854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err="1">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 </a:t>
            </a:r>
            <a:r>
              <a:rPr lang="en-US" b="1" dirty="0" smtClean="0">
                <a:solidFill>
                  <a:srgbClr val="1CFFFA"/>
                </a:solidFill>
                <a:effectLst>
                  <a:outerShdw blurRad="50800" dist="38100" dir="2700000" algn="tl" rotWithShape="0">
                    <a:prstClr val="black">
                      <a:alpha val="40000"/>
                    </a:prstClr>
                  </a:outerShdw>
                </a:effectLst>
              </a:rPr>
              <a:t>93%</a:t>
            </a:r>
          </a:p>
        </p:txBody>
      </p:sp>
      <p:cxnSp>
        <p:nvCxnSpPr>
          <p:cNvPr id="12" name="Straight Arrow Connector 11"/>
          <p:cNvCxnSpPr/>
          <p:nvPr/>
        </p:nvCxnSpPr>
        <p:spPr>
          <a:xfrm flipH="1">
            <a:off x="5181600" y="1828800"/>
            <a:ext cx="1600200" cy="1676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970029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21516_1912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65</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1912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err="1">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 </a:t>
            </a:r>
            <a:r>
              <a:rPr lang="en-US" b="1" dirty="0" smtClean="0">
                <a:solidFill>
                  <a:srgbClr val="1CFFFA"/>
                </a:solidFill>
                <a:effectLst>
                  <a:outerShdw blurRad="50800" dist="38100" dir="2700000" algn="tl" rotWithShape="0">
                    <a:prstClr val="black">
                      <a:alpha val="40000"/>
                    </a:prstClr>
                  </a:outerShdw>
                </a:effectLst>
              </a:rPr>
              <a:t>86%</a:t>
            </a:r>
          </a:p>
        </p:txBody>
      </p:sp>
      <p:cxnSp>
        <p:nvCxnSpPr>
          <p:cNvPr id="12" name="Straight Arrow Connector 11"/>
          <p:cNvCxnSpPr/>
          <p:nvPr/>
        </p:nvCxnSpPr>
        <p:spPr>
          <a:xfrm flipH="1">
            <a:off x="5257800" y="1828800"/>
            <a:ext cx="990600" cy="1905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147400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21516_1924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66</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1924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err="1">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 </a:t>
            </a:r>
            <a:r>
              <a:rPr lang="en-US" b="1" dirty="0" smtClean="0">
                <a:solidFill>
                  <a:srgbClr val="1CFFFA"/>
                </a:solidFill>
                <a:effectLst>
                  <a:outerShdw blurRad="50800" dist="38100" dir="2700000" algn="tl" rotWithShape="0">
                    <a:prstClr val="black">
                      <a:alpha val="40000"/>
                    </a:prstClr>
                  </a:outerShdw>
                </a:effectLst>
              </a:rPr>
              <a:t>91%</a:t>
            </a:r>
          </a:p>
          <a:p>
            <a:r>
              <a:rPr lang="en-US" b="1" dirty="0" smtClean="0">
                <a:solidFill>
                  <a:srgbClr val="1CFFFA"/>
                </a:solidFill>
                <a:effectLst>
                  <a:outerShdw blurRad="50800" dist="38100" dir="2700000" algn="tl" rotWithShape="0">
                    <a:prstClr val="black">
                      <a:alpha val="40000"/>
                    </a:prstClr>
                  </a:outerShdw>
                </a:effectLst>
              </a:rPr>
              <a:t>1.0” hail report @ 1925 UTC</a:t>
            </a:r>
          </a:p>
        </p:txBody>
      </p:sp>
      <p:cxnSp>
        <p:nvCxnSpPr>
          <p:cNvPr id="12" name="Straight Arrow Connector 11"/>
          <p:cNvCxnSpPr/>
          <p:nvPr/>
        </p:nvCxnSpPr>
        <p:spPr>
          <a:xfrm flipH="1">
            <a:off x="5410200" y="2057400"/>
            <a:ext cx="838200" cy="1752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8446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21516_1928_LA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67</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1928 UTC Feb-15-2016</a:t>
            </a:r>
            <a:endParaRPr lang="en-US" dirty="0">
              <a:solidFill>
                <a:srgbClr val="FFFF00"/>
              </a:solidFill>
            </a:endParaRPr>
          </a:p>
        </p:txBody>
      </p:sp>
      <p:sp>
        <p:nvSpPr>
          <p:cNvPr id="9" name="TextBox 8"/>
          <p:cNvSpPr txBox="1"/>
          <p:nvPr/>
        </p:nvSpPr>
        <p:spPr>
          <a:xfrm>
            <a:off x="6934200" y="4876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1219200" y="4648200"/>
            <a:ext cx="1066800" cy="646331"/>
          </a:xfrm>
          <a:prstGeom prst="rect">
            <a:avLst/>
          </a:prstGeom>
          <a:solidFill>
            <a:schemeClr val="bg1"/>
          </a:solidFill>
        </p:spPr>
        <p:txBody>
          <a:bodyPr wrap="square" rtlCol="0">
            <a:spAutoFit/>
          </a:bodyPr>
          <a:lstStyle/>
          <a:p>
            <a:r>
              <a:rPr lang="en-US" sz="3600" dirty="0" smtClean="0">
                <a:solidFill>
                  <a:srgbClr val="FFFF00"/>
                </a:solidFill>
              </a:rPr>
              <a:t>TX</a:t>
            </a:r>
            <a:endParaRPr lang="en-US" sz="3600" dirty="0">
              <a:solidFill>
                <a:srgbClr val="FFFF00"/>
              </a:solidFill>
            </a:endParaRPr>
          </a:p>
        </p:txBody>
      </p:sp>
      <p:sp>
        <p:nvSpPr>
          <p:cNvPr id="11" name="TextBox 10"/>
          <p:cNvSpPr txBox="1"/>
          <p:nvPr/>
        </p:nvSpPr>
        <p:spPr>
          <a:xfrm>
            <a:off x="5715000" y="637032"/>
            <a:ext cx="3429000" cy="1477328"/>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2000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35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err="1">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 </a:t>
            </a:r>
            <a:r>
              <a:rPr lang="en-US" b="1" dirty="0" smtClean="0">
                <a:solidFill>
                  <a:srgbClr val="1CFFFA"/>
                </a:solidFill>
                <a:effectLst>
                  <a:outerShdw blurRad="50800" dist="38100" dir="2700000" algn="tl" rotWithShape="0">
                    <a:prstClr val="black">
                      <a:alpha val="40000"/>
                    </a:prstClr>
                  </a:outerShdw>
                </a:effectLst>
              </a:rPr>
              <a:t>91%</a:t>
            </a:r>
          </a:p>
          <a:p>
            <a:r>
              <a:rPr lang="en-US" b="1" dirty="0" smtClean="0">
                <a:solidFill>
                  <a:srgbClr val="1CFFFA"/>
                </a:solidFill>
                <a:effectLst>
                  <a:outerShdw blurRad="50800" dist="38100" dir="2700000" algn="tl" rotWithShape="0">
                    <a:prstClr val="black">
                      <a:alpha val="40000"/>
                    </a:prstClr>
                  </a:outerShdw>
                </a:effectLst>
              </a:rPr>
              <a:t>SVR Warning @ 1928 UTC</a:t>
            </a:r>
          </a:p>
        </p:txBody>
      </p:sp>
      <p:cxnSp>
        <p:nvCxnSpPr>
          <p:cNvPr id="12" name="Straight Arrow Connector 11"/>
          <p:cNvCxnSpPr/>
          <p:nvPr/>
        </p:nvCxnSpPr>
        <p:spPr>
          <a:xfrm flipH="1">
            <a:off x="5562600" y="2057400"/>
            <a:ext cx="762000" cy="1676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8446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21516_1708_MS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68</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r>
              <a:rPr lang="en-US" dirty="0" smtClean="0">
                <a:solidFill>
                  <a:srgbClr val="FFFF00"/>
                </a:solidFill>
              </a:rPr>
              <a:t>1708 UTC Feb-15-2016</a:t>
            </a:r>
            <a:endParaRPr lang="en-US" dirty="0">
              <a:solidFill>
                <a:srgbClr val="FFFF00"/>
              </a:solidFill>
            </a:endParaRPr>
          </a:p>
        </p:txBody>
      </p:sp>
      <p:sp>
        <p:nvSpPr>
          <p:cNvPr id="9" name="TextBox 8"/>
          <p:cNvSpPr txBox="1"/>
          <p:nvPr/>
        </p:nvSpPr>
        <p:spPr>
          <a:xfrm>
            <a:off x="457200" y="3352800"/>
            <a:ext cx="914400" cy="646331"/>
          </a:xfrm>
          <a:prstGeom prst="rect">
            <a:avLst/>
          </a:prstGeom>
          <a:solidFill>
            <a:schemeClr val="bg1"/>
          </a:solidFill>
        </p:spPr>
        <p:txBody>
          <a:bodyPr wrap="square" rtlCol="0">
            <a:spAutoFit/>
          </a:bodyPr>
          <a:lstStyle/>
          <a:p>
            <a:r>
              <a:rPr lang="en-US" sz="3600" dirty="0" smtClean="0">
                <a:solidFill>
                  <a:srgbClr val="FFFF00"/>
                </a:solidFill>
              </a:rPr>
              <a:t>LA</a:t>
            </a:r>
            <a:endParaRPr lang="en-US" sz="3600" dirty="0">
              <a:solidFill>
                <a:srgbClr val="FFFF00"/>
              </a:solidFill>
            </a:endParaRPr>
          </a:p>
        </p:txBody>
      </p:sp>
      <p:sp>
        <p:nvSpPr>
          <p:cNvPr id="10" name="TextBox 9"/>
          <p:cNvSpPr txBox="1"/>
          <p:nvPr/>
        </p:nvSpPr>
        <p:spPr>
          <a:xfrm>
            <a:off x="3962400" y="5334000"/>
            <a:ext cx="1066800" cy="646331"/>
          </a:xfrm>
          <a:prstGeom prst="rect">
            <a:avLst/>
          </a:prstGeom>
          <a:solidFill>
            <a:schemeClr val="bg1"/>
          </a:solidFill>
        </p:spPr>
        <p:txBody>
          <a:bodyPr wrap="square" rtlCol="0">
            <a:spAutoFit/>
          </a:bodyPr>
          <a:lstStyle/>
          <a:p>
            <a:r>
              <a:rPr lang="en-US" sz="3600" dirty="0" smtClean="0">
                <a:solidFill>
                  <a:srgbClr val="FFFF00"/>
                </a:solidFill>
              </a:rPr>
              <a:t>MS</a:t>
            </a:r>
            <a:endParaRPr lang="en-US" sz="3600" dirty="0">
              <a:solidFill>
                <a:srgbClr val="FFFF00"/>
              </a:solidFill>
            </a:endParaRPr>
          </a:p>
        </p:txBody>
      </p:sp>
      <p:sp>
        <p:nvSpPr>
          <p:cNvPr id="11" name="TextBox 10"/>
          <p:cNvSpPr txBox="1"/>
          <p:nvPr/>
        </p:nvSpPr>
        <p:spPr>
          <a:xfrm>
            <a:off x="5715000" y="637032"/>
            <a:ext cx="3429000" cy="1754327"/>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MUCAPE ~ 1650 J kg</a:t>
            </a:r>
            <a:r>
              <a:rPr lang="en-US" b="1" baseline="30000" dirty="0" smtClean="0">
                <a:solidFill>
                  <a:srgbClr val="1CFFFA"/>
                </a:solidFill>
                <a:effectLst>
                  <a:outerShdw blurRad="50800" dist="38100" dir="2700000" algn="tl" rotWithShape="0">
                    <a:prstClr val="black">
                      <a:alpha val="40000"/>
                    </a:prstClr>
                  </a:outerShdw>
                </a:effectLst>
              </a:rPr>
              <a:t>-1</a:t>
            </a:r>
            <a:endParaRPr lang="en-US" b="1" dirty="0" smtClean="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Eff. shear ~ 23 </a:t>
            </a:r>
            <a:r>
              <a:rPr lang="en-US" b="1" dirty="0" err="1" smtClean="0">
                <a:solidFill>
                  <a:srgbClr val="1CFFFA"/>
                </a:solidFill>
                <a:effectLst>
                  <a:outerShdw blurRad="50800" dist="38100" dir="2700000" algn="tl" rotWithShape="0">
                    <a:prstClr val="black">
                      <a:alpha val="40000"/>
                    </a:prstClr>
                  </a:outerShdw>
                </a:effectLst>
              </a:rPr>
              <a:t>kts</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r>
              <a:rPr lang="en-US" b="1" dirty="0" err="1">
                <a:solidFill>
                  <a:srgbClr val="1CFFFA"/>
                </a:solidFill>
                <a:effectLst>
                  <a:outerShdw blurRad="50800" dist="38100" dir="2700000" algn="tl" rotWithShape="0">
                    <a:prstClr val="black">
                      <a:alpha val="40000"/>
                    </a:prstClr>
                  </a:outerShdw>
                </a:effectLst>
              </a:rPr>
              <a:t>Prob</a:t>
            </a:r>
            <a:r>
              <a:rPr lang="en-US" b="1" dirty="0">
                <a:solidFill>
                  <a:srgbClr val="1CFFFA"/>
                </a:solidFill>
                <a:effectLst>
                  <a:outerShdw blurRad="50800" dist="38100" dir="2700000" algn="tl" rotWithShape="0">
                    <a:prstClr val="black">
                      <a:alpha val="40000"/>
                    </a:prstClr>
                  </a:outerShdw>
                </a:effectLst>
              </a:rPr>
              <a:t> = </a:t>
            </a:r>
            <a:r>
              <a:rPr lang="en-US" b="1" dirty="0" smtClean="0">
                <a:solidFill>
                  <a:srgbClr val="1CFFFA"/>
                </a:solidFill>
                <a:effectLst>
                  <a:outerShdw blurRad="50800" dist="38100" dir="2700000" algn="tl" rotWithShape="0">
                    <a:prstClr val="black">
                      <a:alpha val="40000"/>
                    </a:prstClr>
                  </a:outerShdw>
                </a:effectLst>
              </a:rPr>
              <a:t>5%</a:t>
            </a:r>
          </a:p>
          <a:p>
            <a:r>
              <a:rPr lang="en-US" b="1" dirty="0" smtClean="0">
                <a:solidFill>
                  <a:srgbClr val="1CFFFA"/>
                </a:solidFill>
                <a:effectLst>
                  <a:outerShdw blurRad="50800" dist="38100" dir="2700000" algn="tl" rotWithShape="0">
                    <a:prstClr val="black">
                      <a:alpha val="40000"/>
                    </a:prstClr>
                  </a:outerShdw>
                </a:effectLst>
              </a:rPr>
              <a:t>SVR Warning @ 1656 UTC</a:t>
            </a:r>
          </a:p>
          <a:p>
            <a:r>
              <a:rPr lang="en-US" b="1" dirty="0" smtClean="0">
                <a:solidFill>
                  <a:srgbClr val="1CFFFA"/>
                </a:solidFill>
                <a:effectLst>
                  <a:outerShdw blurRad="50800" dist="38100" dir="2700000" algn="tl" rotWithShape="0">
                    <a:prstClr val="black">
                      <a:alpha val="40000"/>
                    </a:prstClr>
                  </a:outerShdw>
                </a:effectLst>
              </a:rPr>
              <a:t>SVR Wind @ 1705 UTC</a:t>
            </a:r>
          </a:p>
        </p:txBody>
      </p:sp>
      <p:cxnSp>
        <p:nvCxnSpPr>
          <p:cNvPr id="12" name="Straight Arrow Connector 11"/>
          <p:cNvCxnSpPr/>
          <p:nvPr/>
        </p:nvCxnSpPr>
        <p:spPr>
          <a:xfrm flipH="1">
            <a:off x="3200400" y="2286000"/>
            <a:ext cx="2590800" cy="1524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53556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6200"/>
            <a:ext cx="7772400" cy="1447800"/>
          </a:xfrm>
        </p:spPr>
        <p:txBody>
          <a:bodyPr/>
          <a:lstStyle/>
          <a:p>
            <a:r>
              <a:rPr lang="en-US" dirty="0" smtClean="0"/>
              <a:t>Outline</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69</a:t>
            </a:fld>
            <a:endParaRPr lang="en-US"/>
          </a:p>
        </p:txBody>
      </p:sp>
      <p:sp>
        <p:nvSpPr>
          <p:cNvPr id="7" name="Title 5"/>
          <p:cNvSpPr txBox="1">
            <a:spLocks/>
          </p:cNvSpPr>
          <p:nvPr/>
        </p:nvSpPr>
        <p:spPr>
          <a:xfrm>
            <a:off x="685800" y="3200400"/>
            <a:ext cx="7772400" cy="1447800"/>
          </a:xfrm>
          <a:prstGeom prst="rect">
            <a:avLst/>
          </a:prstGeom>
        </p:spPr>
        <p:txBody>
          <a:bodyPr vert="horz" wrap="square" lIns="91440" tIns="45720" rIns="91440" bIns="45720" numCol="1" anchor="ctr" anchorCtr="0" compatLnSpc="1">
            <a:prstTxWarp prst="textNoShape">
              <a:avLst/>
            </a:prstTxWarp>
            <a:noAutofit/>
          </a:bodyPr>
          <a:lstStyle>
            <a:lvl1pPr marR="9144" algn="ctr" rtl="0" eaLnBrk="1" fontAlgn="base" hangingPunct="1">
              <a:spcBef>
                <a:spcPct val="0"/>
              </a:spcBef>
              <a:spcAft>
                <a:spcPct val="0"/>
              </a:spcAft>
              <a:defRPr sz="4000" b="1" kern="120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marL="571500" indent="-571500" algn="l">
              <a:buFont typeface="Arial"/>
              <a:buChar char="•"/>
            </a:pPr>
            <a:r>
              <a:rPr lang="en-US" sz="3200" dirty="0" smtClean="0"/>
              <a:t>What is ProbSevere?</a:t>
            </a:r>
          </a:p>
          <a:p>
            <a:pPr marL="571500" indent="-571500" algn="l">
              <a:buFont typeface="Arial"/>
              <a:buChar char="•"/>
            </a:pPr>
            <a:r>
              <a:rPr lang="en-US" sz="3200" dirty="0" smtClean="0"/>
              <a:t>What data does ProbSevere use?</a:t>
            </a:r>
          </a:p>
          <a:p>
            <a:pPr marL="571500" indent="-571500" algn="l">
              <a:buFont typeface="Arial"/>
              <a:buChar char="•"/>
            </a:pPr>
            <a:r>
              <a:rPr lang="en-US" sz="3200" dirty="0" smtClean="0"/>
              <a:t>Automated integration of information</a:t>
            </a:r>
          </a:p>
          <a:p>
            <a:pPr marL="571500" indent="-571500" algn="l">
              <a:buFont typeface="Arial"/>
              <a:buChar char="•"/>
            </a:pPr>
            <a:r>
              <a:rPr lang="en-US" sz="3200" dirty="0" smtClean="0"/>
              <a:t>Examples</a:t>
            </a:r>
          </a:p>
          <a:p>
            <a:pPr marL="571500" indent="-571500" algn="l">
              <a:buFont typeface="Arial"/>
              <a:buChar char="•"/>
            </a:pPr>
            <a:r>
              <a:rPr lang="en-US" sz="3200" dirty="0" smtClean="0">
                <a:ln w="18415" cmpd="sng">
                  <a:noFill/>
                  <a:prstDash val="solid"/>
                </a:ln>
                <a:solidFill>
                  <a:srgbClr val="FEB80A"/>
                </a:solidFill>
              </a:rPr>
              <a:t>ProbSevere – “all hazards”</a:t>
            </a:r>
          </a:p>
          <a:p>
            <a:pPr marL="571500" indent="-571500" algn="l">
              <a:buFont typeface="Arial"/>
              <a:buChar char="•"/>
            </a:pPr>
            <a:r>
              <a:rPr lang="en-US" sz="3200" dirty="0" smtClean="0"/>
              <a:t>Bulk verification</a:t>
            </a:r>
          </a:p>
          <a:p>
            <a:pPr marL="571500" indent="-571500" algn="l">
              <a:buFont typeface="Arial"/>
              <a:buChar char="•"/>
            </a:pPr>
            <a:r>
              <a:rPr lang="en-US" sz="3200" dirty="0" smtClean="0"/>
              <a:t>ProbSevere in HWT; media</a:t>
            </a:r>
          </a:p>
          <a:p>
            <a:pPr marL="571500" indent="-571500" algn="l">
              <a:buFont typeface="Arial"/>
              <a:buChar char="•"/>
            </a:pPr>
            <a:r>
              <a:rPr lang="en-US" sz="3200" dirty="0" smtClean="0"/>
              <a:t>Caveats</a:t>
            </a:r>
          </a:p>
          <a:p>
            <a:pPr marL="571500" indent="-571500" algn="l">
              <a:buFont typeface="Arial"/>
              <a:buChar char="•"/>
            </a:pPr>
            <a:r>
              <a:rPr lang="en-US" sz="3200" dirty="0">
                <a:ln w="18415" cmpd="sng">
                  <a:solidFill>
                    <a:schemeClr val="tx1"/>
                  </a:solidFill>
                  <a:prstDash val="solid"/>
                </a:ln>
                <a:solidFill>
                  <a:schemeClr val="tx1"/>
                </a:solidFill>
              </a:rPr>
              <a:t>Next </a:t>
            </a:r>
            <a:r>
              <a:rPr lang="en-US" sz="3200" dirty="0" smtClean="0">
                <a:ln w="18415" cmpd="sng">
                  <a:solidFill>
                    <a:schemeClr val="tx1"/>
                  </a:solidFill>
                  <a:prstDash val="solid"/>
                </a:ln>
                <a:solidFill>
                  <a:schemeClr val="tx1"/>
                </a:solidFill>
              </a:rPr>
              <a:t>steps</a:t>
            </a:r>
            <a:endParaRPr lang="en-US" sz="3200" dirty="0" smtClean="0"/>
          </a:p>
          <a:p>
            <a:pPr marL="571500" indent="-571500" algn="l">
              <a:buFont typeface="Arial"/>
              <a:buChar char="•"/>
            </a:pPr>
            <a:r>
              <a:rPr lang="en-US" sz="3200" dirty="0" smtClean="0"/>
              <a:t>Summary</a:t>
            </a:r>
          </a:p>
          <a:p>
            <a:pPr marL="571500" indent="-571500" algn="l">
              <a:buFont typeface="Arial"/>
              <a:buChar char="•"/>
            </a:pPr>
            <a:endParaRPr lang="en-US" sz="3200" dirty="0"/>
          </a:p>
        </p:txBody>
      </p:sp>
    </p:spTree>
    <p:extLst>
      <p:ext uri="{BB962C8B-B14F-4D97-AF65-F5344CB8AC3E}">
        <p14:creationId xmlns:p14="http://schemas.microsoft.com/office/powerpoint/2010/main" val="16585916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NOAA/CIMSS ProbSevere Model</a:t>
            </a:r>
            <a:endParaRPr lang="en-US" sz="36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17" name="Content Placeholder 2"/>
          <p:cNvSpPr>
            <a:spLocks noGrp="1"/>
          </p:cNvSpPr>
          <p:nvPr>
            <p:ph idx="1"/>
          </p:nvPr>
        </p:nvSpPr>
        <p:spPr>
          <a:xfrm>
            <a:off x="287323" y="979092"/>
            <a:ext cx="8229600" cy="5021764"/>
          </a:xfrm>
        </p:spPr>
        <p:txBody>
          <a:bodyPr>
            <a:normAutofit/>
          </a:bodyPr>
          <a:lstStyle/>
          <a:p>
            <a:endParaRPr lang="en-US" dirty="0" smtClean="0"/>
          </a:p>
          <a:p>
            <a:endParaRPr lang="en-US" dirty="0"/>
          </a:p>
        </p:txBody>
      </p:sp>
      <p:sp>
        <p:nvSpPr>
          <p:cNvPr id="3" name="TextBox 2"/>
          <p:cNvSpPr txBox="1"/>
          <p:nvPr/>
        </p:nvSpPr>
        <p:spPr>
          <a:xfrm>
            <a:off x="228600" y="1295400"/>
            <a:ext cx="9067800" cy="461665"/>
          </a:xfrm>
          <a:prstGeom prst="rect">
            <a:avLst/>
          </a:prstGeom>
          <a:noFill/>
        </p:spPr>
        <p:txBody>
          <a:bodyPr wrap="square" rtlCol="0">
            <a:spAutoFit/>
          </a:bodyPr>
          <a:lstStyle/>
          <a:p>
            <a:r>
              <a:rPr lang="en-US" sz="2400" dirty="0"/>
              <a:t>Probability derived from:  </a:t>
            </a:r>
            <a:r>
              <a:rPr lang="en-US" sz="2400" dirty="0">
                <a:latin typeface="Arial"/>
                <a:cs typeface="Arial"/>
              </a:rPr>
              <a:t>environment     observations</a:t>
            </a:r>
          </a:p>
        </p:txBody>
      </p:sp>
    </p:spTree>
    <p:extLst>
      <p:ext uri="{BB962C8B-B14F-4D97-AF65-F5344CB8AC3E}">
        <p14:creationId xmlns:p14="http://schemas.microsoft.com/office/powerpoint/2010/main" val="259554616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NOAA/CIMSS </a:t>
            </a:r>
            <a:r>
              <a:rPr lang="en-US" dirty="0" err="1" smtClean="0"/>
              <a:t>ProbSevere</a:t>
            </a:r>
            <a:r>
              <a:rPr lang="en-US" dirty="0" smtClean="0"/>
              <a:t> Model (All Hazards)</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70</a:t>
            </a:fld>
            <a:endParaRPr lang="en-US"/>
          </a:p>
        </p:txBody>
      </p:sp>
      <p:sp>
        <p:nvSpPr>
          <p:cNvPr id="3" name="Subtitle 2"/>
          <p:cNvSpPr>
            <a:spLocks noGrp="1"/>
          </p:cNvSpPr>
          <p:nvPr>
            <p:ph type="subTitle" idx="1"/>
          </p:nvPr>
        </p:nvSpPr>
        <p:spPr>
          <a:xfrm>
            <a:off x="685800" y="3403937"/>
            <a:ext cx="7772400" cy="830997"/>
          </a:xfrm>
        </p:spPr>
        <p:txBody>
          <a:bodyPr/>
          <a:lstStyle/>
          <a:p>
            <a:r>
              <a:rPr lang="en-US" dirty="0" smtClean="0"/>
              <a:t> –  Training Module –</a:t>
            </a:r>
          </a:p>
          <a:p>
            <a:r>
              <a:rPr lang="en-US" dirty="0" smtClean="0"/>
              <a:t>Spring 2017</a:t>
            </a:r>
          </a:p>
        </p:txBody>
      </p:sp>
    </p:spTree>
    <p:extLst>
      <p:ext uri="{BB962C8B-B14F-4D97-AF65-F5344CB8AC3E}">
        <p14:creationId xmlns:p14="http://schemas.microsoft.com/office/powerpoint/2010/main" val="30240585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0406-1614_VA.png"/>
          <p:cNvPicPr>
            <a:picLocks noChangeAspect="1"/>
          </p:cNvPicPr>
          <p:nvPr/>
        </p:nvPicPr>
        <p:blipFill rotWithShape="1">
          <a:blip r:embed="rId3">
            <a:extLst>
              <a:ext uri="{28A0092B-C50C-407E-A947-70E740481C1C}">
                <a14:useLocalDpi xmlns:a14="http://schemas.microsoft.com/office/drawing/2010/main" val="0"/>
              </a:ext>
            </a:extLst>
          </a:blip>
          <a:srcRect l="50057" t="30000" r="-114" b="23333"/>
          <a:stretch/>
        </p:blipFill>
        <p:spPr>
          <a:xfrm>
            <a:off x="2314416" y="1021165"/>
            <a:ext cx="4572000" cy="32004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71</a:t>
            </a:fld>
            <a:endParaRPr lang="en-US"/>
          </a:p>
        </p:txBody>
      </p:sp>
      <p:sp>
        <p:nvSpPr>
          <p:cNvPr id="5" name="TextBox 4"/>
          <p:cNvSpPr txBox="1"/>
          <p:nvPr/>
        </p:nvSpPr>
        <p:spPr>
          <a:xfrm>
            <a:off x="381000" y="177224"/>
            <a:ext cx="8305800" cy="523220"/>
          </a:xfrm>
          <a:prstGeom prst="rect">
            <a:avLst/>
          </a:prstGeom>
          <a:noFill/>
        </p:spPr>
        <p:txBody>
          <a:bodyPr wrap="square" rtlCol="0">
            <a:spAutoFit/>
          </a:bodyPr>
          <a:lstStyle/>
          <a:p>
            <a:pPr algn="ctr"/>
            <a:r>
              <a:rPr lang="en-US" sz="2800" b="1" u="sng" dirty="0" smtClean="0">
                <a:effectLst>
                  <a:outerShdw blurRad="50800" dist="38100" dir="2700000" algn="tl" rotWithShape="0">
                    <a:prstClr val="black">
                      <a:alpha val="40000"/>
                    </a:prstClr>
                  </a:outerShdw>
                </a:effectLst>
              </a:rPr>
              <a:t>NOAA/CIMSS </a:t>
            </a:r>
            <a:r>
              <a:rPr lang="en-US" sz="2800" b="1" u="sng" dirty="0" err="1" smtClean="0">
                <a:effectLst>
                  <a:outerShdw blurRad="50800" dist="38100" dir="2700000" algn="tl" rotWithShape="0">
                    <a:prstClr val="black">
                      <a:alpha val="40000"/>
                    </a:prstClr>
                  </a:outerShdw>
                </a:effectLst>
              </a:rPr>
              <a:t>ProbSevere</a:t>
            </a:r>
            <a:r>
              <a:rPr lang="en-US" sz="2800" b="1" u="sng" dirty="0" smtClean="0">
                <a:effectLst>
                  <a:outerShdw blurRad="50800" dist="38100" dir="2700000" algn="tl" rotWithShape="0">
                    <a:prstClr val="black">
                      <a:alpha val="40000"/>
                    </a:prstClr>
                  </a:outerShdw>
                </a:effectLst>
              </a:rPr>
              <a:t> Model Goals</a:t>
            </a:r>
            <a:endParaRPr lang="en-US" sz="2800" b="1" u="sng" dirty="0">
              <a:effectLst>
                <a:outerShdw blurRad="50800" dist="38100" dir="2700000" algn="tl" rotWithShape="0">
                  <a:prstClr val="black">
                    <a:alpha val="40000"/>
                  </a:prstClr>
                </a:outerShdw>
              </a:effectLst>
            </a:endParaRPr>
          </a:p>
        </p:txBody>
      </p:sp>
      <p:sp>
        <p:nvSpPr>
          <p:cNvPr id="6" name="Rectangle 5"/>
          <p:cNvSpPr/>
          <p:nvPr/>
        </p:nvSpPr>
        <p:spPr>
          <a:xfrm>
            <a:off x="228600" y="4765913"/>
            <a:ext cx="8458200" cy="1200329"/>
          </a:xfrm>
          <a:prstGeom prst="rect">
            <a:avLst/>
          </a:prstGeom>
        </p:spPr>
        <p:txBody>
          <a:bodyPr wrap="square">
            <a:spAutoFit/>
          </a:bodyPr>
          <a:lstStyle/>
          <a:p>
            <a:r>
              <a:rPr lang="en-US" dirty="0" smtClean="0"/>
              <a:t>The “all hazards” version of </a:t>
            </a:r>
            <a:r>
              <a:rPr lang="en-US" dirty="0" err="1" smtClean="0"/>
              <a:t>ProbSevere</a:t>
            </a:r>
            <a:r>
              <a:rPr lang="en-US" dirty="0" smtClean="0"/>
              <a:t> provides the probability of severe wind (</a:t>
            </a:r>
            <a:r>
              <a:rPr lang="en-US" dirty="0" err="1" smtClean="0"/>
              <a:t>ProbWind</a:t>
            </a:r>
            <a:r>
              <a:rPr lang="en-US" dirty="0" smtClean="0"/>
              <a:t>), the probability of severe hail (</a:t>
            </a:r>
            <a:r>
              <a:rPr lang="en-US" dirty="0" err="1" smtClean="0"/>
              <a:t>ProbHail</a:t>
            </a:r>
            <a:r>
              <a:rPr lang="en-US" dirty="0" smtClean="0"/>
              <a:t>), and the probability of tornado (</a:t>
            </a:r>
            <a:r>
              <a:rPr lang="en-US" dirty="0" err="1" smtClean="0"/>
              <a:t>ProbTor</a:t>
            </a:r>
            <a:r>
              <a:rPr lang="en-US" dirty="0" smtClean="0"/>
              <a:t>).  </a:t>
            </a:r>
            <a:r>
              <a:rPr lang="en-US" dirty="0" smtClean="0">
                <a:solidFill>
                  <a:schemeClr val="accent3"/>
                </a:solidFill>
              </a:rPr>
              <a:t>The overall probability of severe is given by the maximum of </a:t>
            </a:r>
            <a:r>
              <a:rPr lang="en-US" dirty="0" err="1" smtClean="0">
                <a:solidFill>
                  <a:schemeClr val="accent3"/>
                </a:solidFill>
              </a:rPr>
              <a:t>ProbWind</a:t>
            </a:r>
            <a:r>
              <a:rPr lang="en-US" dirty="0" smtClean="0">
                <a:solidFill>
                  <a:schemeClr val="accent3"/>
                </a:solidFill>
              </a:rPr>
              <a:t>, </a:t>
            </a:r>
            <a:r>
              <a:rPr lang="en-US" dirty="0" err="1" smtClean="0">
                <a:solidFill>
                  <a:schemeClr val="accent3"/>
                </a:solidFill>
              </a:rPr>
              <a:t>ProbHail</a:t>
            </a:r>
            <a:r>
              <a:rPr lang="en-US" dirty="0" smtClean="0">
                <a:solidFill>
                  <a:schemeClr val="accent3"/>
                </a:solidFill>
              </a:rPr>
              <a:t>, and </a:t>
            </a:r>
            <a:r>
              <a:rPr lang="en-US" dirty="0" err="1" smtClean="0">
                <a:solidFill>
                  <a:schemeClr val="accent3"/>
                </a:solidFill>
              </a:rPr>
              <a:t>ProbTor</a:t>
            </a:r>
            <a:r>
              <a:rPr lang="en-US" dirty="0" smtClean="0">
                <a:solidFill>
                  <a:schemeClr val="accent3"/>
                </a:solidFill>
              </a:rPr>
              <a:t>.</a:t>
            </a:r>
            <a:endParaRPr lang="en-US" dirty="0" smtClean="0"/>
          </a:p>
        </p:txBody>
      </p:sp>
      <p:sp>
        <p:nvSpPr>
          <p:cNvPr id="10" name="Rectangle 9"/>
          <p:cNvSpPr/>
          <p:nvPr/>
        </p:nvSpPr>
        <p:spPr>
          <a:xfrm>
            <a:off x="228600" y="5891189"/>
            <a:ext cx="8458200" cy="646331"/>
          </a:xfrm>
          <a:prstGeom prst="rect">
            <a:avLst/>
          </a:prstGeom>
        </p:spPr>
        <p:txBody>
          <a:bodyPr wrap="square">
            <a:spAutoFit/>
          </a:bodyPr>
          <a:lstStyle/>
          <a:p>
            <a:r>
              <a:rPr lang="en-US" dirty="0" err="1" smtClean="0"/>
              <a:t>ProbSevere</a:t>
            </a:r>
            <a:r>
              <a:rPr lang="en-US" dirty="0" smtClean="0"/>
              <a:t> can be used as a ‘pre-polygon’ product as well as an aid for warning reissuance.</a:t>
            </a:r>
            <a:endParaRPr lang="en-US" dirty="0"/>
          </a:p>
        </p:txBody>
      </p:sp>
      <p:sp>
        <p:nvSpPr>
          <p:cNvPr id="9" name="Rectangle 8"/>
          <p:cNvSpPr/>
          <p:nvPr/>
        </p:nvSpPr>
        <p:spPr>
          <a:xfrm>
            <a:off x="228600" y="4119582"/>
            <a:ext cx="8458200" cy="646331"/>
          </a:xfrm>
          <a:prstGeom prst="rect">
            <a:avLst/>
          </a:prstGeom>
        </p:spPr>
        <p:txBody>
          <a:bodyPr wrap="square">
            <a:spAutoFit/>
          </a:bodyPr>
          <a:lstStyle/>
          <a:p>
            <a:r>
              <a:rPr lang="en-US" dirty="0" err="1" smtClean="0"/>
              <a:t>ProbSevere</a:t>
            </a:r>
            <a:r>
              <a:rPr lang="en-US" dirty="0" smtClean="0"/>
              <a:t> is a statistical model designed to increase forecaster confidence and/or increase lead-time in severe thunderstorm/tornado warning issuance.</a:t>
            </a:r>
            <a:endParaRPr lang="en-US" dirty="0" smtClean="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8559080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cs typeface="Corbel (Body)"/>
              </a:rPr>
              <a:t>NOAA/CIMSS </a:t>
            </a:r>
            <a:r>
              <a:rPr lang="en-US" sz="3600" b="1" dirty="0" err="1" smtClean="0">
                <a:latin typeface="+mn-lt"/>
                <a:cs typeface="Corbel (Body)"/>
              </a:rPr>
              <a:t>ProbSevere</a:t>
            </a:r>
            <a:r>
              <a:rPr lang="en-US" sz="3600" b="1" dirty="0" smtClean="0">
                <a:latin typeface="+mn-lt"/>
                <a:cs typeface="Corbel (Body)"/>
              </a:rPr>
              <a:t> Model</a:t>
            </a:r>
            <a:endParaRPr lang="en-US" sz="3600" b="1" dirty="0">
              <a:latin typeface="+mn-lt"/>
              <a:cs typeface="Corbel (Body)"/>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72</a:t>
            </a:fld>
            <a:endParaRPr lang="en-US"/>
          </a:p>
        </p:txBody>
      </p:sp>
      <p:sp>
        <p:nvSpPr>
          <p:cNvPr id="5" name="TextBox 4"/>
          <p:cNvSpPr txBox="1"/>
          <p:nvPr/>
        </p:nvSpPr>
        <p:spPr>
          <a:xfrm>
            <a:off x="0" y="1490133"/>
            <a:ext cx="8822267" cy="4493537"/>
          </a:xfrm>
          <a:prstGeom prst="rect">
            <a:avLst/>
          </a:prstGeom>
          <a:noFill/>
        </p:spPr>
        <p:txBody>
          <a:bodyPr wrap="square" rtlCol="0">
            <a:spAutoFit/>
          </a:bodyPr>
          <a:lstStyle/>
          <a:p>
            <a:pPr marL="285750" indent="-285750">
              <a:buFont typeface="Arial"/>
              <a:buChar char="•"/>
            </a:pPr>
            <a:r>
              <a:rPr lang="en-US" sz="2200" dirty="0" smtClean="0"/>
              <a:t>Storm objects are identified and tracked from radar reflectivity—identically to the legacy version of ProbSevere</a:t>
            </a:r>
          </a:p>
          <a:p>
            <a:pPr marL="285750" indent="-285750">
              <a:buFont typeface="Arial"/>
              <a:buChar char="•"/>
            </a:pPr>
            <a:endParaRPr lang="en-US" sz="2200" dirty="0"/>
          </a:p>
          <a:p>
            <a:pPr marL="285750" indent="-285750">
              <a:buFont typeface="Arial"/>
              <a:buChar char="•"/>
            </a:pPr>
            <a:r>
              <a:rPr lang="en-US" sz="2200" dirty="0" smtClean="0"/>
              <a:t>Each storm object has a probability for:</a:t>
            </a:r>
          </a:p>
          <a:p>
            <a:pPr marL="742950" lvl="1" indent="-285750">
              <a:buFont typeface="Arial"/>
              <a:buChar char="•"/>
            </a:pPr>
            <a:r>
              <a:rPr lang="en-US" sz="2200" dirty="0" smtClean="0"/>
              <a:t>Severe Hail (</a:t>
            </a:r>
            <a:r>
              <a:rPr lang="en-US" sz="2200" dirty="0" err="1" smtClean="0"/>
              <a:t>ProbHail</a:t>
            </a:r>
            <a:r>
              <a:rPr lang="en-US" sz="2200" dirty="0" smtClean="0"/>
              <a:t>)</a:t>
            </a:r>
          </a:p>
          <a:p>
            <a:pPr marL="742950" lvl="1" indent="-285750">
              <a:buFont typeface="Arial"/>
              <a:buChar char="•"/>
            </a:pPr>
            <a:r>
              <a:rPr lang="en-US" sz="2200" dirty="0" smtClean="0"/>
              <a:t>Severe Straight-line Winds (</a:t>
            </a:r>
            <a:r>
              <a:rPr lang="en-US" sz="2200" dirty="0" err="1" smtClean="0"/>
              <a:t>ProbWind</a:t>
            </a:r>
            <a:r>
              <a:rPr lang="en-US" sz="2200" dirty="0" smtClean="0"/>
              <a:t>)</a:t>
            </a:r>
          </a:p>
          <a:p>
            <a:pPr marL="742950" lvl="1" indent="-285750">
              <a:buFont typeface="Arial"/>
              <a:buChar char="•"/>
            </a:pPr>
            <a:r>
              <a:rPr lang="en-US" sz="2200" dirty="0" smtClean="0"/>
              <a:t>Tornado (</a:t>
            </a:r>
            <a:r>
              <a:rPr lang="en-US" sz="2200" dirty="0" err="1" smtClean="0"/>
              <a:t>ProbTor</a:t>
            </a:r>
            <a:r>
              <a:rPr lang="en-US" sz="2200" dirty="0" smtClean="0"/>
              <a:t>)</a:t>
            </a:r>
            <a:endParaRPr lang="en-US" sz="2200" dirty="0"/>
          </a:p>
          <a:p>
            <a:pPr marL="285750" indent="-285750">
              <a:buFont typeface="Arial"/>
              <a:buChar char="•"/>
            </a:pPr>
            <a:endParaRPr lang="en-US" sz="2200" dirty="0"/>
          </a:p>
          <a:p>
            <a:pPr marL="285750" indent="-285750">
              <a:buFont typeface="Arial"/>
              <a:buChar char="•"/>
            </a:pPr>
            <a:r>
              <a:rPr lang="en-US" sz="2200" dirty="0" smtClean="0"/>
              <a:t>The most significant improvements between legacy </a:t>
            </a:r>
            <a:r>
              <a:rPr lang="en-US" sz="2200" dirty="0" err="1" smtClean="0"/>
              <a:t>ProbSevere</a:t>
            </a:r>
            <a:r>
              <a:rPr lang="en-US" sz="2200" dirty="0" smtClean="0"/>
              <a:t> and “all hazards” </a:t>
            </a:r>
            <a:r>
              <a:rPr lang="en-US" sz="2200" dirty="0" err="1" smtClean="0"/>
              <a:t>ProbSevere</a:t>
            </a:r>
            <a:r>
              <a:rPr lang="en-US" sz="2200" dirty="0" smtClean="0"/>
              <a:t> is for storms that produce severe straight-line winds and/or tornado.</a:t>
            </a:r>
          </a:p>
          <a:p>
            <a:pPr marL="285750" indent="-285750">
              <a:buFont typeface="Arial"/>
              <a:buChar char="•"/>
            </a:pPr>
            <a:endParaRPr lang="en-US" sz="2200" dirty="0"/>
          </a:p>
          <a:p>
            <a:endParaRPr lang="en-US" sz="2200" dirty="0"/>
          </a:p>
        </p:txBody>
      </p:sp>
    </p:spTree>
    <p:extLst>
      <p:ext uri="{BB962C8B-B14F-4D97-AF65-F5344CB8AC3E}">
        <p14:creationId xmlns:p14="http://schemas.microsoft.com/office/powerpoint/2010/main" val="27692570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cs typeface="Corbel (Body)"/>
              </a:rPr>
              <a:t>NOAA/CIMSS </a:t>
            </a:r>
            <a:r>
              <a:rPr lang="en-US" sz="3600" b="1" dirty="0" err="1" smtClean="0">
                <a:latin typeface="+mn-lt"/>
                <a:cs typeface="Corbel (Body)"/>
              </a:rPr>
              <a:t>ProbSevere</a:t>
            </a:r>
            <a:r>
              <a:rPr lang="en-US" sz="3600" b="1" dirty="0" smtClean="0">
                <a:latin typeface="+mn-lt"/>
                <a:cs typeface="Corbel (Body)"/>
              </a:rPr>
              <a:t> Model</a:t>
            </a:r>
            <a:endParaRPr lang="en-US" sz="3600" b="1" dirty="0">
              <a:latin typeface="+mn-lt"/>
              <a:cs typeface="Corbel (Body)"/>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73</a:t>
            </a:fld>
            <a:endParaRPr lang="en-US"/>
          </a:p>
        </p:txBody>
      </p:sp>
      <p:sp>
        <p:nvSpPr>
          <p:cNvPr id="3" name="TextBox 2"/>
          <p:cNvSpPr txBox="1"/>
          <p:nvPr/>
        </p:nvSpPr>
        <p:spPr>
          <a:xfrm>
            <a:off x="-1" y="991150"/>
            <a:ext cx="8991600" cy="769441"/>
          </a:xfrm>
          <a:prstGeom prst="rect">
            <a:avLst/>
          </a:prstGeom>
          <a:noFill/>
        </p:spPr>
        <p:txBody>
          <a:bodyPr wrap="square" rtlCol="0">
            <a:spAutoFit/>
          </a:bodyPr>
          <a:lstStyle/>
          <a:p>
            <a:r>
              <a:rPr lang="en-US" sz="2200" b="1" dirty="0" smtClean="0">
                <a:latin typeface="Calibri"/>
                <a:cs typeface="Calibri"/>
              </a:rPr>
              <a:t>Probabilities are a function of the dynamic and thermodynamic environment and observations</a:t>
            </a:r>
            <a:endParaRPr lang="en-US" sz="2200" b="1" dirty="0">
              <a:latin typeface="Calibri"/>
              <a:cs typeface="Calibri"/>
            </a:endParaRPr>
          </a:p>
        </p:txBody>
      </p:sp>
      <p:sp>
        <p:nvSpPr>
          <p:cNvPr id="5" name="TextBox 4"/>
          <p:cNvSpPr txBox="1"/>
          <p:nvPr/>
        </p:nvSpPr>
        <p:spPr>
          <a:xfrm>
            <a:off x="237066" y="1879600"/>
            <a:ext cx="4334934" cy="2308324"/>
          </a:xfrm>
          <a:prstGeom prst="rect">
            <a:avLst/>
          </a:prstGeom>
          <a:noFill/>
          <a:ln>
            <a:solidFill>
              <a:schemeClr val="accent3">
                <a:lumMod val="60000"/>
                <a:lumOff val="40000"/>
              </a:schemeClr>
            </a:solidFill>
          </a:ln>
        </p:spPr>
        <p:txBody>
          <a:bodyPr wrap="square" rtlCol="0">
            <a:spAutoFit/>
          </a:bodyPr>
          <a:lstStyle/>
          <a:p>
            <a:r>
              <a:rPr lang="en-US" b="1" u="sng" dirty="0" err="1" smtClean="0"/>
              <a:t>ProbHail</a:t>
            </a:r>
            <a:r>
              <a:rPr lang="en-US" b="1" u="sng" dirty="0" smtClean="0"/>
              <a:t>:</a:t>
            </a:r>
          </a:p>
          <a:p>
            <a:pPr marL="285750" indent="-285750">
              <a:buFont typeface="Arial"/>
              <a:buChar char="•"/>
            </a:pPr>
            <a:r>
              <a:rPr lang="en-US" i="1" dirty="0" smtClean="0"/>
              <a:t>a priori:  f(</a:t>
            </a:r>
            <a:r>
              <a:rPr lang="en-US" dirty="0" smtClean="0"/>
              <a:t>MUCAPE/EBS</a:t>
            </a:r>
            <a:r>
              <a:rPr lang="en-US" i="1" dirty="0" smtClean="0"/>
              <a:t>)</a:t>
            </a:r>
          </a:p>
          <a:p>
            <a:pPr marL="285750" indent="-285750">
              <a:buFont typeface="Arial"/>
              <a:buChar char="•"/>
            </a:pPr>
            <a:r>
              <a:rPr lang="en-US" dirty="0" smtClean="0"/>
              <a:t>MESH vs. Wet Bulb 0°C</a:t>
            </a:r>
            <a:r>
              <a:rPr lang="en-US" baseline="30000" dirty="0" smtClean="0"/>
              <a:t> </a:t>
            </a:r>
            <a:r>
              <a:rPr lang="en-US" dirty="0" smtClean="0"/>
              <a:t>Height</a:t>
            </a:r>
          </a:p>
          <a:p>
            <a:pPr marL="285750" indent="-285750">
              <a:buFont typeface="Arial"/>
              <a:buChar char="•"/>
            </a:pPr>
            <a:r>
              <a:rPr lang="en-US" dirty="0" smtClean="0"/>
              <a:t>Flash Rate vs. EBS</a:t>
            </a:r>
          </a:p>
          <a:p>
            <a:pPr marL="285750" indent="-285750">
              <a:buFont typeface="Arial"/>
              <a:buChar char="•"/>
            </a:pPr>
            <a:r>
              <a:rPr lang="en-US" dirty="0" smtClean="0"/>
              <a:t>Lapse Rate (700-500 mb ) vs. min average RH (700-450 mb)</a:t>
            </a:r>
          </a:p>
          <a:p>
            <a:pPr marL="285750" indent="-285750">
              <a:buFont typeface="Arial"/>
              <a:buChar char="•"/>
            </a:pPr>
            <a:r>
              <a:rPr lang="en-US" dirty="0" smtClean="0"/>
              <a:t>Satellite Growth Rate</a:t>
            </a:r>
          </a:p>
          <a:p>
            <a:pPr marL="285750" indent="-285750">
              <a:buFont typeface="Arial"/>
              <a:buChar char="•"/>
            </a:pPr>
            <a:r>
              <a:rPr lang="en-US" dirty="0" smtClean="0"/>
              <a:t>Satellite Glaciation Rate</a:t>
            </a:r>
            <a:endParaRPr lang="en-US" dirty="0"/>
          </a:p>
        </p:txBody>
      </p:sp>
      <p:sp>
        <p:nvSpPr>
          <p:cNvPr id="19" name="TextBox 18"/>
          <p:cNvSpPr txBox="1"/>
          <p:nvPr/>
        </p:nvSpPr>
        <p:spPr>
          <a:xfrm>
            <a:off x="4893733" y="1600200"/>
            <a:ext cx="3793067" cy="2585323"/>
          </a:xfrm>
          <a:prstGeom prst="rect">
            <a:avLst/>
          </a:prstGeom>
          <a:noFill/>
          <a:ln>
            <a:solidFill>
              <a:schemeClr val="accent3">
                <a:lumMod val="60000"/>
                <a:lumOff val="40000"/>
              </a:schemeClr>
            </a:solidFill>
          </a:ln>
        </p:spPr>
        <p:txBody>
          <a:bodyPr wrap="square" rtlCol="0">
            <a:spAutoFit/>
          </a:bodyPr>
          <a:lstStyle/>
          <a:p>
            <a:r>
              <a:rPr lang="en-US" b="1" u="sng" dirty="0" err="1" smtClean="0"/>
              <a:t>ProbWind</a:t>
            </a:r>
            <a:r>
              <a:rPr lang="en-US" b="1" u="sng" dirty="0" smtClean="0"/>
              <a:t>:</a:t>
            </a:r>
          </a:p>
          <a:p>
            <a:pPr marL="285750" indent="-285750">
              <a:buFont typeface="Arial"/>
              <a:buChar char="•"/>
            </a:pPr>
            <a:r>
              <a:rPr lang="en-US" i="1" dirty="0" smtClean="0"/>
              <a:t>a priori:  f(</a:t>
            </a:r>
            <a:r>
              <a:rPr lang="en-US" dirty="0" err="1" smtClean="0"/>
              <a:t>MeanWind</a:t>
            </a:r>
            <a:r>
              <a:rPr lang="en-US" dirty="0"/>
              <a:t> </a:t>
            </a:r>
            <a:r>
              <a:rPr lang="en-US" dirty="0" smtClean="0"/>
              <a:t>900</a:t>
            </a:r>
            <a:r>
              <a:rPr lang="en-US" dirty="0" smtClean="0"/>
              <a:t>-700 </a:t>
            </a:r>
            <a:r>
              <a:rPr lang="en-US" dirty="0" err="1" smtClean="0"/>
              <a:t>mb</a:t>
            </a:r>
            <a:r>
              <a:rPr lang="en-US" dirty="0" smtClean="0"/>
              <a:t> / MLCAPE</a:t>
            </a:r>
            <a:r>
              <a:rPr lang="en-US" i="1" dirty="0" smtClean="0"/>
              <a:t>)</a:t>
            </a:r>
          </a:p>
          <a:p>
            <a:pPr marL="285750" indent="-285750">
              <a:buFont typeface="Arial"/>
              <a:buChar char="•"/>
            </a:pPr>
            <a:r>
              <a:rPr lang="en-US" dirty="0" smtClean="0"/>
              <a:t>VIL Density</a:t>
            </a:r>
          </a:p>
          <a:p>
            <a:pPr marL="285750" indent="-285750">
              <a:buFont typeface="Arial"/>
              <a:buChar char="•"/>
            </a:pPr>
            <a:r>
              <a:rPr lang="en-US" dirty="0" smtClean="0"/>
              <a:t>Flash Rate </a:t>
            </a:r>
            <a:r>
              <a:rPr lang="en-US" dirty="0" err="1" smtClean="0"/>
              <a:t>vs</a:t>
            </a:r>
            <a:r>
              <a:rPr lang="en-US" dirty="0" smtClean="0"/>
              <a:t> 3-6 km AzShear</a:t>
            </a:r>
          </a:p>
          <a:p>
            <a:pPr marL="285750" indent="-285750">
              <a:buFont typeface="Arial"/>
              <a:buChar char="•"/>
            </a:pPr>
            <a:r>
              <a:rPr lang="en-US" dirty="0" err="1" smtClean="0"/>
              <a:t>MeanWind</a:t>
            </a:r>
            <a:r>
              <a:rPr lang="en-US" dirty="0" smtClean="0"/>
              <a:t> 900-700 </a:t>
            </a:r>
            <a:r>
              <a:rPr lang="en-US" dirty="0" err="1" smtClean="0"/>
              <a:t>mb</a:t>
            </a:r>
            <a:r>
              <a:rPr lang="en-US" dirty="0" smtClean="0"/>
              <a:t> vs. 0-2 km AzShear</a:t>
            </a:r>
          </a:p>
          <a:p>
            <a:pPr marL="285750" indent="-285750">
              <a:buFont typeface="Arial"/>
              <a:buChar char="•"/>
            </a:pPr>
            <a:r>
              <a:rPr lang="en-US" dirty="0" smtClean="0"/>
              <a:t>Satellite Growth Rate</a:t>
            </a:r>
          </a:p>
          <a:p>
            <a:pPr marL="285750" indent="-285750">
              <a:buFont typeface="Arial"/>
              <a:buChar char="•"/>
            </a:pPr>
            <a:r>
              <a:rPr lang="en-US" dirty="0" smtClean="0"/>
              <a:t>Satellite Glaciation Rate</a:t>
            </a:r>
            <a:endParaRPr lang="en-US" dirty="0"/>
          </a:p>
        </p:txBody>
      </p:sp>
      <p:sp>
        <p:nvSpPr>
          <p:cNvPr id="8" name="TextBox 7"/>
          <p:cNvSpPr txBox="1"/>
          <p:nvPr/>
        </p:nvSpPr>
        <p:spPr>
          <a:xfrm>
            <a:off x="2057400" y="4343400"/>
            <a:ext cx="5334000" cy="2031325"/>
          </a:xfrm>
          <a:prstGeom prst="rect">
            <a:avLst/>
          </a:prstGeom>
          <a:noFill/>
          <a:ln>
            <a:solidFill>
              <a:schemeClr val="accent3">
                <a:lumMod val="60000"/>
                <a:lumOff val="40000"/>
              </a:schemeClr>
            </a:solidFill>
          </a:ln>
        </p:spPr>
        <p:txBody>
          <a:bodyPr wrap="square" rtlCol="0">
            <a:spAutoFit/>
          </a:bodyPr>
          <a:lstStyle/>
          <a:p>
            <a:r>
              <a:rPr lang="en-US" b="1" dirty="0" err="1" smtClean="0"/>
              <a:t>ProbTor</a:t>
            </a:r>
            <a:r>
              <a:rPr lang="en-US" b="1" dirty="0" smtClean="0"/>
              <a:t>:</a:t>
            </a:r>
          </a:p>
          <a:p>
            <a:pPr marL="285750" indent="-285750">
              <a:buFont typeface="Arial"/>
              <a:buChar char="•"/>
            </a:pPr>
            <a:r>
              <a:rPr lang="en-US" i="1" dirty="0" smtClean="0"/>
              <a:t>a priori: </a:t>
            </a:r>
            <a:r>
              <a:rPr lang="en-US" dirty="0" smtClean="0"/>
              <a:t>0.01</a:t>
            </a:r>
            <a:endParaRPr lang="en-US" i="1" dirty="0" smtClean="0"/>
          </a:p>
          <a:p>
            <a:pPr marL="285750" indent="-285750">
              <a:buFont typeface="Arial"/>
              <a:buChar char="•"/>
            </a:pPr>
            <a:r>
              <a:rPr lang="en-US" dirty="0" smtClean="0"/>
              <a:t>Max 0-2km </a:t>
            </a:r>
            <a:r>
              <a:rPr lang="en-US" dirty="0" err="1" smtClean="0"/>
              <a:t>AzShear</a:t>
            </a:r>
            <a:endParaRPr lang="en-US" dirty="0" smtClean="0"/>
          </a:p>
          <a:p>
            <a:pPr marL="285750" indent="-285750">
              <a:buFont typeface="Arial"/>
              <a:buChar char="•"/>
            </a:pPr>
            <a:r>
              <a:rPr lang="en-US" dirty="0" smtClean="0"/>
              <a:t>98</a:t>
            </a:r>
            <a:r>
              <a:rPr lang="en-US" baseline="30000" dirty="0" smtClean="0"/>
              <a:t>th</a:t>
            </a:r>
            <a:r>
              <a:rPr lang="en-US" dirty="0" smtClean="0"/>
              <a:t> %</a:t>
            </a:r>
            <a:r>
              <a:rPr lang="en-US" dirty="0" err="1" smtClean="0"/>
              <a:t>ile</a:t>
            </a:r>
            <a:r>
              <a:rPr lang="en-US" dirty="0" smtClean="0"/>
              <a:t> 0-2km </a:t>
            </a:r>
            <a:r>
              <a:rPr lang="en-US" dirty="0" err="1" smtClean="0"/>
              <a:t>AzShear</a:t>
            </a:r>
            <a:r>
              <a:rPr lang="en-US" dirty="0" smtClean="0"/>
              <a:t> vs. 0-1km SRH</a:t>
            </a:r>
          </a:p>
          <a:p>
            <a:pPr marL="285750" indent="-285750">
              <a:buFont typeface="Arial"/>
              <a:buChar char="•"/>
            </a:pPr>
            <a:r>
              <a:rPr lang="en-US" dirty="0" smtClean="0"/>
              <a:t>98</a:t>
            </a:r>
            <a:r>
              <a:rPr lang="en-US" baseline="30000" dirty="0" smtClean="0"/>
              <a:t>th</a:t>
            </a:r>
            <a:r>
              <a:rPr lang="en-US" dirty="0" smtClean="0"/>
              <a:t> %</a:t>
            </a:r>
            <a:r>
              <a:rPr lang="en-US" dirty="0" err="1" smtClean="0"/>
              <a:t>ile</a:t>
            </a:r>
            <a:r>
              <a:rPr lang="en-US" dirty="0" smtClean="0"/>
              <a:t> 3-6km </a:t>
            </a:r>
            <a:r>
              <a:rPr lang="en-US" dirty="0" err="1" smtClean="0"/>
              <a:t>AzShear</a:t>
            </a:r>
            <a:r>
              <a:rPr lang="en-US" dirty="0" smtClean="0"/>
              <a:t> vs. max flash density</a:t>
            </a:r>
          </a:p>
          <a:p>
            <a:pPr marL="285750" indent="-285750">
              <a:buFont typeface="Arial"/>
              <a:buChar char="•"/>
            </a:pPr>
            <a:r>
              <a:rPr lang="en-US" dirty="0" smtClean="0"/>
              <a:t>EBS vs. </a:t>
            </a:r>
            <a:r>
              <a:rPr lang="en-US" dirty="0" err="1" smtClean="0"/>
              <a:t>MeanWind</a:t>
            </a:r>
            <a:r>
              <a:rPr lang="en-US" dirty="0" smtClean="0"/>
              <a:t> 900-700mb</a:t>
            </a:r>
          </a:p>
          <a:p>
            <a:pPr marL="285750" indent="-285750">
              <a:buFont typeface="Arial"/>
              <a:buChar char="•"/>
            </a:pPr>
            <a:r>
              <a:rPr lang="en-US" dirty="0" smtClean="0"/>
              <a:t>MLCAPE; MLCIN</a:t>
            </a:r>
            <a:endParaRPr lang="en-US" dirty="0"/>
          </a:p>
        </p:txBody>
      </p:sp>
    </p:spTree>
    <p:extLst>
      <p:ext uri="{BB962C8B-B14F-4D97-AF65-F5344CB8AC3E}">
        <p14:creationId xmlns:p14="http://schemas.microsoft.com/office/powerpoint/2010/main" val="38160514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72000" y="1312333"/>
            <a:ext cx="4572000" cy="45720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74</a:t>
            </a:fld>
            <a:endParaRPr lang="en-US"/>
          </a:p>
        </p:txBody>
      </p:sp>
      <p:cxnSp>
        <p:nvCxnSpPr>
          <p:cNvPr id="12" name="Straight Arrow Connector 11"/>
          <p:cNvCxnSpPr/>
          <p:nvPr/>
        </p:nvCxnSpPr>
        <p:spPr>
          <a:xfrm>
            <a:off x="4343400" y="2590800"/>
            <a:ext cx="9906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2143978"/>
            <a:ext cx="4343400" cy="2862323"/>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sp>
        <p:nvSpPr>
          <p:cNvPr id="8" name="TextBox 7"/>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9" name="Picture 8"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206693539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75</a:t>
            </a:fld>
            <a:endParaRPr lang="en-US"/>
          </a:p>
        </p:txBody>
      </p:sp>
      <p:sp>
        <p:nvSpPr>
          <p:cNvPr id="7" name="TextBox 6"/>
          <p:cNvSpPr txBox="1"/>
          <p:nvPr/>
        </p:nvSpPr>
        <p:spPr>
          <a:xfrm>
            <a:off x="0" y="2350353"/>
            <a:ext cx="4343400" cy="1200329"/>
          </a:xfrm>
          <a:prstGeom prst="rect">
            <a:avLst/>
          </a:prstGeom>
          <a:solidFill>
            <a:schemeClr val="bg1"/>
          </a:solidFill>
        </p:spPr>
        <p:txBody>
          <a:bodyPr wrap="square" rtlCol="0">
            <a:spAutoFit/>
          </a:bodyPr>
          <a:lstStyle/>
          <a:p>
            <a:r>
              <a:rPr lang="en-US" u="sng" dirty="0" err="1" smtClean="0">
                <a:solidFill>
                  <a:srgbClr val="08FFFC"/>
                </a:solidFill>
              </a:rPr>
              <a:t>ProbSevere</a:t>
            </a:r>
            <a:r>
              <a:rPr lang="en-US" u="sng" dirty="0" smtClean="0">
                <a:solidFill>
                  <a:srgbClr val="08FFFC"/>
                </a:solidFill>
              </a:rPr>
              <a:t> = Maximum of:</a:t>
            </a:r>
          </a:p>
          <a:p>
            <a:r>
              <a:rPr lang="en-US" dirty="0" err="1" smtClean="0">
                <a:solidFill>
                  <a:srgbClr val="08FFFC"/>
                </a:solidFill>
              </a:rPr>
              <a:t>ProbHail</a:t>
            </a:r>
            <a:r>
              <a:rPr lang="en-US" dirty="0" smtClean="0">
                <a:solidFill>
                  <a:srgbClr val="08FFFC"/>
                </a:solidFill>
              </a:rPr>
              <a:t>:  Probability of Hail; 0-100%</a:t>
            </a:r>
          </a:p>
          <a:p>
            <a:r>
              <a:rPr lang="en-US" dirty="0" err="1" smtClean="0">
                <a:solidFill>
                  <a:srgbClr val="08FFFC"/>
                </a:solidFill>
              </a:rPr>
              <a:t>ProbWind</a:t>
            </a:r>
            <a:r>
              <a:rPr lang="en-US" dirty="0" smtClean="0">
                <a:solidFill>
                  <a:srgbClr val="08FFFC"/>
                </a:solidFill>
              </a:rPr>
              <a:t>:  Probability of Wind; 0-100%</a:t>
            </a:r>
          </a:p>
          <a:p>
            <a:r>
              <a:rPr lang="en-US" dirty="0" err="1" smtClean="0">
                <a:solidFill>
                  <a:srgbClr val="08FFFC"/>
                </a:solidFill>
              </a:rPr>
              <a:t>ProbTor</a:t>
            </a:r>
            <a:r>
              <a:rPr lang="en-US" dirty="0" smtClean="0">
                <a:solidFill>
                  <a:srgbClr val="08FFFC"/>
                </a:solidFill>
              </a:rPr>
              <a:t>:  Probability of Tornado; 0-100%</a:t>
            </a:r>
            <a:endParaRPr lang="en-US" dirty="0">
              <a:solidFill>
                <a:srgbClr val="08FFFC"/>
              </a:solidFill>
            </a:endParaRPr>
          </a:p>
        </p:txBody>
      </p:sp>
      <p:cxnSp>
        <p:nvCxnSpPr>
          <p:cNvPr id="6" name="Straight Arrow Connector 5"/>
          <p:cNvCxnSpPr/>
          <p:nvPr/>
        </p:nvCxnSpPr>
        <p:spPr>
          <a:xfrm>
            <a:off x="4343400" y="2590800"/>
            <a:ext cx="1305139" cy="5461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0" name="Picture 9"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410616360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76</a:t>
            </a:fld>
            <a:endParaRPr lang="en-US"/>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682883"/>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0" name="Picture 9"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
        <p:nvSpPr>
          <p:cNvPr id="7" name="TextBox 6"/>
          <p:cNvSpPr txBox="1"/>
          <p:nvPr/>
        </p:nvSpPr>
        <p:spPr>
          <a:xfrm>
            <a:off x="0" y="2350353"/>
            <a:ext cx="4953000" cy="923330"/>
          </a:xfrm>
          <a:prstGeom prst="rect">
            <a:avLst/>
          </a:prstGeom>
          <a:solidFill>
            <a:schemeClr val="bg1"/>
          </a:solidFill>
        </p:spPr>
        <p:txBody>
          <a:bodyPr wrap="square" rtlCol="0">
            <a:spAutoFit/>
          </a:bodyPr>
          <a:lstStyle/>
          <a:p>
            <a:r>
              <a:rPr lang="en-US" dirty="0" smtClean="0">
                <a:solidFill>
                  <a:srgbClr val="08FFFC"/>
                </a:solidFill>
              </a:rPr>
              <a:t>MUCAPE:  Most Unstable parcel CAPE (J/kg)</a:t>
            </a:r>
          </a:p>
          <a:p>
            <a:r>
              <a:rPr lang="en-US" dirty="0" smtClean="0">
                <a:solidFill>
                  <a:srgbClr val="08FFFC"/>
                </a:solidFill>
              </a:rPr>
              <a:t>MLCAPE:  Mixed-layer parcel CAPE (J/kg)</a:t>
            </a:r>
          </a:p>
          <a:p>
            <a:r>
              <a:rPr lang="en-US" dirty="0" smtClean="0">
                <a:solidFill>
                  <a:srgbClr val="08FFFC"/>
                </a:solidFill>
              </a:rPr>
              <a:t>MLCIN:  Mixed-layer parcel CIN (J/kg)</a:t>
            </a:r>
            <a:endParaRPr lang="en-US" dirty="0">
              <a:solidFill>
                <a:srgbClr val="08FFFC"/>
              </a:solidFill>
            </a:endParaRPr>
          </a:p>
        </p:txBody>
      </p:sp>
    </p:spTree>
    <p:extLst>
      <p:ext uri="{BB962C8B-B14F-4D97-AF65-F5344CB8AC3E}">
        <p14:creationId xmlns:p14="http://schemas.microsoft.com/office/powerpoint/2010/main" val="33955301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77</a:t>
            </a:fld>
            <a:endParaRPr lang="en-US"/>
          </a:p>
        </p:txBody>
      </p:sp>
      <p:sp>
        <p:nvSpPr>
          <p:cNvPr id="7" name="TextBox 6"/>
          <p:cNvSpPr txBox="1"/>
          <p:nvPr/>
        </p:nvSpPr>
        <p:spPr>
          <a:xfrm>
            <a:off x="0" y="2350353"/>
            <a:ext cx="4495800" cy="1477328"/>
          </a:xfrm>
          <a:prstGeom prst="rect">
            <a:avLst/>
          </a:prstGeom>
          <a:solidFill>
            <a:schemeClr val="bg1"/>
          </a:solidFill>
        </p:spPr>
        <p:txBody>
          <a:bodyPr wrap="square" rtlCol="0">
            <a:spAutoFit/>
          </a:bodyPr>
          <a:lstStyle/>
          <a:p>
            <a:r>
              <a:rPr lang="en-US" dirty="0" smtClean="0">
                <a:solidFill>
                  <a:srgbClr val="08FFFC"/>
                </a:solidFill>
              </a:rPr>
              <a:t>EBS:  Effective Bulk Shear (</a:t>
            </a:r>
            <a:r>
              <a:rPr lang="en-US" dirty="0" err="1" smtClean="0">
                <a:solidFill>
                  <a:srgbClr val="08FFFC"/>
                </a:solidFill>
              </a:rPr>
              <a:t>kts</a:t>
            </a:r>
            <a:r>
              <a:rPr lang="en-US" dirty="0" smtClean="0">
                <a:solidFill>
                  <a:srgbClr val="08FFFC"/>
                </a:solidFill>
              </a:rPr>
              <a:t>)</a:t>
            </a:r>
          </a:p>
          <a:p>
            <a:r>
              <a:rPr lang="en-US" dirty="0" smtClean="0">
                <a:solidFill>
                  <a:srgbClr val="08FFFC"/>
                </a:solidFill>
              </a:rPr>
              <a:t>SRH 0-1km AGL:  Storm relative helicity in 0-1 km layer above ground level (m</a:t>
            </a:r>
            <a:r>
              <a:rPr lang="en-US" baseline="30000" dirty="0" smtClean="0">
                <a:solidFill>
                  <a:srgbClr val="08FFFC"/>
                </a:solidFill>
              </a:rPr>
              <a:t>2</a:t>
            </a:r>
            <a:r>
              <a:rPr lang="en-US" dirty="0" smtClean="0">
                <a:solidFill>
                  <a:srgbClr val="08FFFC"/>
                </a:solidFill>
              </a:rPr>
              <a:t>/s</a:t>
            </a:r>
            <a:r>
              <a:rPr lang="en-US" baseline="30000" dirty="0" smtClean="0">
                <a:solidFill>
                  <a:srgbClr val="08FFFC"/>
                </a:solidFill>
              </a:rPr>
              <a:t>2</a:t>
            </a:r>
            <a:r>
              <a:rPr lang="en-US" dirty="0" smtClean="0">
                <a:solidFill>
                  <a:srgbClr val="08FFFC"/>
                </a:solidFill>
              </a:rPr>
              <a:t>)</a:t>
            </a:r>
          </a:p>
          <a:p>
            <a:r>
              <a:rPr lang="en-US" dirty="0" err="1">
                <a:solidFill>
                  <a:srgbClr val="08FFFC"/>
                </a:solidFill>
              </a:rPr>
              <a:t>MeanWind</a:t>
            </a:r>
            <a:r>
              <a:rPr lang="en-US" dirty="0">
                <a:solidFill>
                  <a:srgbClr val="08FFFC"/>
                </a:solidFill>
              </a:rPr>
              <a:t> 700-900 mb:  Mean wind in the 700-900 mb layer (</a:t>
            </a:r>
            <a:r>
              <a:rPr lang="en-US" dirty="0" err="1">
                <a:solidFill>
                  <a:srgbClr val="08FFFC"/>
                </a:solidFill>
              </a:rPr>
              <a:t>kts</a:t>
            </a:r>
            <a:r>
              <a:rPr lang="en-US" dirty="0" smtClean="0">
                <a:solidFill>
                  <a:srgbClr val="08FFFC"/>
                </a:solidFill>
              </a:rPr>
              <a:t>)</a:t>
            </a:r>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8382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1" name="Picture 10"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276635098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78</a:t>
            </a:fld>
            <a:endParaRPr lang="en-US"/>
          </a:p>
        </p:txBody>
      </p:sp>
      <p:sp>
        <p:nvSpPr>
          <p:cNvPr id="7" name="TextBox 6"/>
          <p:cNvSpPr txBox="1"/>
          <p:nvPr/>
        </p:nvSpPr>
        <p:spPr>
          <a:xfrm>
            <a:off x="0" y="2350353"/>
            <a:ext cx="4343400" cy="1200329"/>
          </a:xfrm>
          <a:prstGeom prst="rect">
            <a:avLst/>
          </a:prstGeom>
          <a:solidFill>
            <a:schemeClr val="bg1"/>
          </a:solidFill>
        </p:spPr>
        <p:txBody>
          <a:bodyPr wrap="square" rtlCol="0">
            <a:spAutoFit/>
          </a:bodyPr>
          <a:lstStyle/>
          <a:p>
            <a:r>
              <a:rPr lang="en-US" dirty="0" smtClean="0">
                <a:solidFill>
                  <a:srgbClr val="08FFFC"/>
                </a:solidFill>
              </a:rPr>
              <a:t>MESH:  Storm maximum MRMS MESH (inches) </a:t>
            </a:r>
          </a:p>
          <a:p>
            <a:r>
              <a:rPr lang="en-US" dirty="0" smtClean="0">
                <a:solidFill>
                  <a:srgbClr val="08FFFC"/>
                </a:solidFill>
              </a:rPr>
              <a:t>VIL Density: Storm maximum MRMS VIL Density (g/m</a:t>
            </a:r>
            <a:r>
              <a:rPr lang="en-US" baseline="30000" dirty="0" smtClean="0">
                <a:solidFill>
                  <a:srgbClr val="08FFFC"/>
                </a:solidFill>
              </a:rPr>
              <a:t>3</a:t>
            </a:r>
            <a:r>
              <a:rPr lang="en-US" dirty="0" smtClean="0">
                <a:solidFill>
                  <a:srgbClr val="08FFFC"/>
                </a:solidFill>
              </a:rPr>
              <a:t>)</a:t>
            </a:r>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10541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0" name="Picture 9"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13638076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79</a:t>
            </a:fld>
            <a:endParaRPr lang="en-US"/>
          </a:p>
        </p:txBody>
      </p:sp>
      <p:sp>
        <p:nvSpPr>
          <p:cNvPr id="7" name="TextBox 6"/>
          <p:cNvSpPr txBox="1"/>
          <p:nvPr/>
        </p:nvSpPr>
        <p:spPr>
          <a:xfrm>
            <a:off x="0" y="2350353"/>
            <a:ext cx="4343400" cy="1477328"/>
          </a:xfrm>
          <a:prstGeom prst="rect">
            <a:avLst/>
          </a:prstGeom>
          <a:solidFill>
            <a:schemeClr val="bg1"/>
          </a:solidFill>
        </p:spPr>
        <p:txBody>
          <a:bodyPr wrap="square" rtlCol="0">
            <a:spAutoFit/>
          </a:bodyPr>
          <a:lstStyle/>
          <a:p>
            <a:r>
              <a:rPr lang="en-US" dirty="0" smtClean="0">
                <a:solidFill>
                  <a:srgbClr val="08FFFC"/>
                </a:solidFill>
              </a:rPr>
              <a:t>Flash Rate:  Total lightning flash rate within radar object (flashes / min)</a:t>
            </a:r>
          </a:p>
          <a:p>
            <a:r>
              <a:rPr lang="en-US" dirty="0" smtClean="0">
                <a:solidFill>
                  <a:srgbClr val="08FFFC"/>
                </a:solidFill>
              </a:rPr>
              <a:t>Flash Density (max in last 30 min): Maximum flash density within object in past 30 minutes</a:t>
            </a:r>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13843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1" name="Picture 10"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36061005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NOAA/CIMSS ProbSevere Model</a:t>
            </a:r>
            <a:endParaRPr lang="en-US" sz="36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17" name="Content Placeholder 2"/>
          <p:cNvSpPr>
            <a:spLocks noGrp="1"/>
          </p:cNvSpPr>
          <p:nvPr>
            <p:ph idx="1"/>
          </p:nvPr>
        </p:nvSpPr>
        <p:spPr>
          <a:xfrm>
            <a:off x="287323" y="979092"/>
            <a:ext cx="8229600" cy="5021764"/>
          </a:xfrm>
        </p:spPr>
        <p:txBody>
          <a:bodyPr>
            <a:normAutofit/>
          </a:bodyPr>
          <a:lstStyle/>
          <a:p>
            <a:endParaRPr lang="en-US" dirty="0" smtClean="0"/>
          </a:p>
          <a:p>
            <a:endParaRPr lang="en-US" dirty="0"/>
          </a:p>
        </p:txBody>
      </p:sp>
      <p:sp>
        <p:nvSpPr>
          <p:cNvPr id="26" name="Left Brace 25"/>
          <p:cNvSpPr/>
          <p:nvPr/>
        </p:nvSpPr>
        <p:spPr>
          <a:xfrm rot="16200000">
            <a:off x="4419601" y="1066801"/>
            <a:ext cx="381000" cy="1600198"/>
          </a:xfrm>
          <a:prstGeom prst="leftBrace">
            <a:avLst>
              <a:gd name="adj1" fmla="val 44478"/>
              <a:gd name="adj2" fmla="val 50000"/>
            </a:avLst>
          </a:prstGeom>
          <a:ln w="38100" cmpd="sng">
            <a:solidFill>
              <a:srgbClr val="F2C31A"/>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p:cNvSpPr txBox="1"/>
          <p:nvPr/>
        </p:nvSpPr>
        <p:spPr>
          <a:xfrm>
            <a:off x="304800" y="2667000"/>
            <a:ext cx="5410200" cy="830997"/>
          </a:xfrm>
          <a:prstGeom prst="rect">
            <a:avLst/>
          </a:prstGeom>
          <a:noFill/>
        </p:spPr>
        <p:txBody>
          <a:bodyPr wrap="square" rtlCol="0">
            <a:spAutoFit/>
          </a:bodyPr>
          <a:lstStyle/>
          <a:p>
            <a:r>
              <a:rPr lang="en-US" sz="2400" dirty="0" smtClean="0">
                <a:solidFill>
                  <a:srgbClr val="FFFF99"/>
                </a:solidFill>
                <a:effectLst>
                  <a:outerShdw blurRad="50800" dist="38100" dir="2700000" algn="tl" rotWithShape="0">
                    <a:prstClr val="black">
                      <a:alpha val="40000"/>
                    </a:prstClr>
                  </a:outerShdw>
                </a:effectLst>
              </a:rPr>
              <a:t>RAP NWP:  MUCAPE and Effective Bulk Shear</a:t>
            </a:r>
            <a:endParaRPr lang="en-US" sz="2400" dirty="0">
              <a:solidFill>
                <a:srgbClr val="FFFF99"/>
              </a:solidFill>
              <a:effectLst>
                <a:outerShdw blurRad="50800" dist="38100" dir="2700000" algn="tl" rotWithShape="0">
                  <a:prstClr val="black">
                    <a:alpha val="40000"/>
                  </a:prstClr>
                </a:outerShdw>
              </a:effectLst>
            </a:endParaRPr>
          </a:p>
        </p:txBody>
      </p:sp>
      <p:sp>
        <p:nvSpPr>
          <p:cNvPr id="66" name="Rectangle 65"/>
          <p:cNvSpPr/>
          <p:nvPr/>
        </p:nvSpPr>
        <p:spPr>
          <a:xfrm>
            <a:off x="152400" y="2590800"/>
            <a:ext cx="5867400" cy="914400"/>
          </a:xfrm>
          <a:prstGeom prst="rect">
            <a:avLst/>
          </a:prstGeom>
          <a:noFill/>
          <a:ln w="44450">
            <a:solidFill>
              <a:srgbClr val="F2C31A"/>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26" idx="1"/>
            <a:endCxn id="66" idx="0"/>
          </p:cNvCxnSpPr>
          <p:nvPr/>
        </p:nvCxnSpPr>
        <p:spPr>
          <a:xfrm flipH="1">
            <a:off x="3086100" y="2057400"/>
            <a:ext cx="1524001" cy="5334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28600" y="1295400"/>
            <a:ext cx="9067800" cy="461665"/>
          </a:xfrm>
          <a:prstGeom prst="rect">
            <a:avLst/>
          </a:prstGeom>
          <a:noFill/>
        </p:spPr>
        <p:txBody>
          <a:bodyPr wrap="square" rtlCol="0">
            <a:spAutoFit/>
          </a:bodyPr>
          <a:lstStyle/>
          <a:p>
            <a:r>
              <a:rPr lang="en-US" sz="2400" dirty="0"/>
              <a:t>Probability derived from:  </a:t>
            </a:r>
            <a:r>
              <a:rPr lang="en-US" sz="2400" dirty="0">
                <a:latin typeface="Arial"/>
                <a:cs typeface="Arial"/>
              </a:rPr>
              <a:t>environment     observations</a:t>
            </a:r>
          </a:p>
        </p:txBody>
      </p:sp>
    </p:spTree>
    <p:extLst>
      <p:ext uri="{BB962C8B-B14F-4D97-AF65-F5344CB8AC3E}">
        <p14:creationId xmlns:p14="http://schemas.microsoft.com/office/powerpoint/2010/main" val="2557139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80</a:t>
            </a:fld>
            <a:endParaRPr lang="en-US"/>
          </a:p>
        </p:txBody>
      </p:sp>
      <p:sp>
        <p:nvSpPr>
          <p:cNvPr id="7" name="TextBox 6"/>
          <p:cNvSpPr txBox="1"/>
          <p:nvPr/>
        </p:nvSpPr>
        <p:spPr>
          <a:xfrm>
            <a:off x="0" y="2350353"/>
            <a:ext cx="4343400" cy="2031325"/>
          </a:xfrm>
          <a:prstGeom prst="rect">
            <a:avLst/>
          </a:prstGeom>
          <a:solidFill>
            <a:schemeClr val="bg1"/>
          </a:solidFill>
        </p:spPr>
        <p:txBody>
          <a:bodyPr wrap="square" rtlCol="0">
            <a:spAutoFit/>
          </a:bodyPr>
          <a:lstStyle/>
          <a:p>
            <a:r>
              <a:rPr lang="en-US" dirty="0" smtClean="0">
                <a:solidFill>
                  <a:srgbClr val="08FFFC"/>
                </a:solidFill>
              </a:rPr>
              <a:t>Max </a:t>
            </a:r>
            <a:r>
              <a:rPr lang="en-US" dirty="0" err="1" smtClean="0">
                <a:solidFill>
                  <a:srgbClr val="08FFFC"/>
                </a:solidFill>
              </a:rPr>
              <a:t>LLAzShear</a:t>
            </a:r>
            <a:r>
              <a:rPr lang="en-US" dirty="0" smtClean="0">
                <a:solidFill>
                  <a:srgbClr val="08FFFC"/>
                </a:solidFill>
              </a:rPr>
              <a:t>:  Maximum MRMS 0-2 km AzShear within radar object</a:t>
            </a:r>
          </a:p>
          <a:p>
            <a:r>
              <a:rPr lang="en-US" dirty="0" smtClean="0">
                <a:solidFill>
                  <a:srgbClr val="08FFFC"/>
                </a:solidFill>
              </a:rPr>
              <a:t>98% </a:t>
            </a:r>
            <a:r>
              <a:rPr lang="en-US" dirty="0" err="1" smtClean="0">
                <a:solidFill>
                  <a:srgbClr val="08FFFC"/>
                </a:solidFill>
              </a:rPr>
              <a:t>LLAzShear</a:t>
            </a:r>
            <a:r>
              <a:rPr lang="en-US" dirty="0" smtClean="0">
                <a:solidFill>
                  <a:srgbClr val="08FFFC"/>
                </a:solidFill>
              </a:rPr>
              <a:t>:  98</a:t>
            </a:r>
            <a:r>
              <a:rPr lang="en-US" baseline="30000" dirty="0" smtClean="0">
                <a:solidFill>
                  <a:srgbClr val="08FFFC"/>
                </a:solidFill>
              </a:rPr>
              <a:t>th</a:t>
            </a:r>
            <a:r>
              <a:rPr lang="en-US" dirty="0" smtClean="0">
                <a:solidFill>
                  <a:srgbClr val="08FFFC"/>
                </a:solidFill>
              </a:rPr>
              <a:t> percentile </a:t>
            </a:r>
            <a:r>
              <a:rPr lang="en-US" dirty="0">
                <a:solidFill>
                  <a:srgbClr val="08FFFC"/>
                </a:solidFill>
              </a:rPr>
              <a:t>MRMS 0-2 km AzShear within radar </a:t>
            </a:r>
            <a:r>
              <a:rPr lang="en-US" dirty="0" smtClean="0">
                <a:solidFill>
                  <a:srgbClr val="08FFFC"/>
                </a:solidFill>
              </a:rPr>
              <a:t>object</a:t>
            </a:r>
          </a:p>
          <a:p>
            <a:r>
              <a:rPr lang="en-US" dirty="0" smtClean="0">
                <a:solidFill>
                  <a:srgbClr val="08FFFC"/>
                </a:solidFill>
              </a:rPr>
              <a:t>98% </a:t>
            </a:r>
            <a:r>
              <a:rPr lang="en-US" dirty="0" err="1" smtClean="0">
                <a:solidFill>
                  <a:srgbClr val="08FFFC"/>
                </a:solidFill>
              </a:rPr>
              <a:t>MLAzShear</a:t>
            </a:r>
            <a:r>
              <a:rPr lang="en-US" dirty="0" smtClean="0">
                <a:solidFill>
                  <a:srgbClr val="08FFFC"/>
                </a:solidFill>
              </a:rPr>
              <a:t>:  </a:t>
            </a:r>
            <a:r>
              <a:rPr lang="en-US" dirty="0">
                <a:solidFill>
                  <a:srgbClr val="08FFFC"/>
                </a:solidFill>
              </a:rPr>
              <a:t>98</a:t>
            </a:r>
            <a:r>
              <a:rPr lang="en-US" baseline="30000" dirty="0">
                <a:solidFill>
                  <a:srgbClr val="08FFFC"/>
                </a:solidFill>
              </a:rPr>
              <a:t>th</a:t>
            </a:r>
            <a:r>
              <a:rPr lang="en-US" dirty="0">
                <a:solidFill>
                  <a:srgbClr val="08FFFC"/>
                </a:solidFill>
              </a:rPr>
              <a:t> percentile MRMS </a:t>
            </a:r>
            <a:r>
              <a:rPr lang="en-US" dirty="0" smtClean="0">
                <a:solidFill>
                  <a:srgbClr val="08FFFC"/>
                </a:solidFill>
              </a:rPr>
              <a:t>3-6 km AzShear within radar object</a:t>
            </a:r>
            <a:endParaRPr lang="en-US" dirty="0">
              <a:solidFill>
                <a:srgbClr val="08FFFC"/>
              </a:solidFill>
            </a:endParaRPr>
          </a:p>
          <a:p>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1701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1" name="Picture 10"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249320774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81</a:t>
            </a:fld>
            <a:endParaRPr lang="en-US"/>
          </a:p>
        </p:txBody>
      </p:sp>
      <p:sp>
        <p:nvSpPr>
          <p:cNvPr id="7" name="TextBox 6"/>
          <p:cNvSpPr txBox="1"/>
          <p:nvPr/>
        </p:nvSpPr>
        <p:spPr>
          <a:xfrm>
            <a:off x="0" y="2350353"/>
            <a:ext cx="4495800" cy="2031325"/>
          </a:xfrm>
          <a:prstGeom prst="rect">
            <a:avLst/>
          </a:prstGeom>
          <a:solidFill>
            <a:schemeClr val="bg1"/>
          </a:solidFill>
        </p:spPr>
        <p:txBody>
          <a:bodyPr wrap="square" rtlCol="0">
            <a:spAutoFit/>
          </a:bodyPr>
          <a:lstStyle/>
          <a:p>
            <a:r>
              <a:rPr lang="en-US" dirty="0">
                <a:solidFill>
                  <a:srgbClr val="08FFFC"/>
                </a:solidFill>
              </a:rPr>
              <a:t>Norm </a:t>
            </a:r>
            <a:r>
              <a:rPr lang="en-US" dirty="0" err="1">
                <a:solidFill>
                  <a:srgbClr val="08FFFC"/>
                </a:solidFill>
              </a:rPr>
              <a:t>Vert</a:t>
            </a:r>
            <a:r>
              <a:rPr lang="en-US" dirty="0">
                <a:solidFill>
                  <a:srgbClr val="08FFFC"/>
                </a:solidFill>
              </a:rPr>
              <a:t> Growth </a:t>
            </a:r>
            <a:r>
              <a:rPr lang="en-US" dirty="0" smtClean="0">
                <a:solidFill>
                  <a:srgbClr val="08FFFC"/>
                </a:solidFill>
              </a:rPr>
              <a:t>Rate:  </a:t>
            </a:r>
            <a:r>
              <a:rPr lang="en-US" dirty="0">
                <a:solidFill>
                  <a:srgbClr val="08FFFC"/>
                </a:solidFill>
              </a:rPr>
              <a:t>Maximum storm cell satellite vertical growth </a:t>
            </a:r>
            <a:r>
              <a:rPr lang="en-US" dirty="0" smtClean="0">
                <a:solidFill>
                  <a:srgbClr val="08FFFC"/>
                </a:solidFill>
              </a:rPr>
              <a:t>rate</a:t>
            </a:r>
            <a:r>
              <a:rPr lang="en-US" dirty="0">
                <a:solidFill>
                  <a:srgbClr val="08FFFC"/>
                </a:solidFill>
              </a:rPr>
              <a:t> </a:t>
            </a:r>
            <a:r>
              <a:rPr lang="en-US" dirty="0" smtClean="0">
                <a:solidFill>
                  <a:srgbClr val="08FFFC"/>
                </a:solidFill>
              </a:rPr>
              <a:t>(%)</a:t>
            </a:r>
          </a:p>
          <a:p>
            <a:r>
              <a:rPr lang="en-US" dirty="0">
                <a:solidFill>
                  <a:srgbClr val="08FFFC"/>
                </a:solidFill>
              </a:rPr>
              <a:t>Glaciation </a:t>
            </a:r>
            <a:r>
              <a:rPr lang="en-US" dirty="0" smtClean="0">
                <a:solidFill>
                  <a:srgbClr val="08FFFC"/>
                </a:solidFill>
              </a:rPr>
              <a:t>rate:  </a:t>
            </a:r>
            <a:r>
              <a:rPr lang="en-US" dirty="0">
                <a:solidFill>
                  <a:srgbClr val="08FFFC"/>
                </a:solidFill>
              </a:rPr>
              <a:t>Maximum storm cell satellite glaciation </a:t>
            </a:r>
            <a:r>
              <a:rPr lang="en-US" dirty="0" smtClean="0">
                <a:solidFill>
                  <a:srgbClr val="08FFFC"/>
                </a:solidFill>
              </a:rPr>
              <a:t>rate</a:t>
            </a:r>
            <a:r>
              <a:rPr lang="en-US" dirty="0">
                <a:solidFill>
                  <a:srgbClr val="08FFFC"/>
                </a:solidFill>
              </a:rPr>
              <a:t> </a:t>
            </a:r>
            <a:r>
              <a:rPr lang="en-US" dirty="0" smtClean="0">
                <a:solidFill>
                  <a:srgbClr val="08FFFC"/>
                </a:solidFill>
              </a:rPr>
              <a:t>(%)</a:t>
            </a:r>
            <a:endParaRPr lang="en-US" dirty="0">
              <a:solidFill>
                <a:srgbClr val="08FFFC"/>
              </a:solidFill>
            </a:endParaRPr>
          </a:p>
          <a:p>
            <a:r>
              <a:rPr lang="en-US" dirty="0">
                <a:solidFill>
                  <a:srgbClr val="08FFFC"/>
                </a:solidFill>
              </a:rPr>
              <a:t>Time </a:t>
            </a:r>
            <a:r>
              <a:rPr lang="en-US" dirty="0" smtClean="0">
                <a:solidFill>
                  <a:srgbClr val="08FFFC"/>
                </a:solidFill>
              </a:rPr>
              <a:t>occurred; classified </a:t>
            </a:r>
            <a:r>
              <a:rPr lang="en-US" dirty="0">
                <a:solidFill>
                  <a:srgbClr val="08FFFC"/>
                </a:solidFill>
              </a:rPr>
              <a:t>as weak, moderate, or strong</a:t>
            </a:r>
            <a:r>
              <a:rPr lang="en-US" dirty="0" smtClean="0">
                <a:solidFill>
                  <a:srgbClr val="08FFFC"/>
                </a:solidFill>
              </a:rPr>
              <a:t>.</a:t>
            </a:r>
            <a:endParaRPr lang="en-US" dirty="0">
              <a:solidFill>
                <a:srgbClr val="08FFFC"/>
              </a:solidFill>
            </a:endParaRPr>
          </a:p>
          <a:p>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2082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1" name="Picture 10"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224571167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82</a:t>
            </a:fld>
            <a:endParaRPr lang="en-US"/>
          </a:p>
        </p:txBody>
      </p:sp>
      <p:sp>
        <p:nvSpPr>
          <p:cNvPr id="7" name="TextBox 6"/>
          <p:cNvSpPr txBox="1"/>
          <p:nvPr/>
        </p:nvSpPr>
        <p:spPr>
          <a:xfrm>
            <a:off x="0" y="2350353"/>
            <a:ext cx="4343400" cy="2031325"/>
          </a:xfrm>
          <a:prstGeom prst="rect">
            <a:avLst/>
          </a:prstGeom>
          <a:solidFill>
            <a:schemeClr val="bg1"/>
          </a:solidFill>
        </p:spPr>
        <p:txBody>
          <a:bodyPr wrap="square" rtlCol="0">
            <a:spAutoFit/>
          </a:bodyPr>
          <a:lstStyle/>
          <a:p>
            <a:r>
              <a:rPr lang="en-US" dirty="0" err="1" smtClean="0">
                <a:solidFill>
                  <a:srgbClr val="08FFFC"/>
                </a:solidFill>
              </a:rPr>
              <a:t>Wetbulb</a:t>
            </a:r>
            <a:r>
              <a:rPr lang="en-US" dirty="0" smtClean="0">
                <a:solidFill>
                  <a:srgbClr val="08FFFC"/>
                </a:solidFill>
              </a:rPr>
              <a:t> 0°C </a:t>
            </a:r>
            <a:r>
              <a:rPr lang="en-US" dirty="0" err="1" smtClean="0">
                <a:solidFill>
                  <a:srgbClr val="08FFFC"/>
                </a:solidFill>
              </a:rPr>
              <a:t>hgt</a:t>
            </a:r>
            <a:r>
              <a:rPr lang="en-US" dirty="0" smtClean="0">
                <a:solidFill>
                  <a:srgbClr val="08FFFC"/>
                </a:solidFill>
              </a:rPr>
              <a:t>:  Height of </a:t>
            </a:r>
            <a:r>
              <a:rPr lang="en-US" dirty="0" err="1" smtClean="0">
                <a:solidFill>
                  <a:srgbClr val="08FFFC"/>
                </a:solidFill>
              </a:rPr>
              <a:t>wetbulb</a:t>
            </a:r>
            <a:r>
              <a:rPr lang="en-US" dirty="0" smtClean="0">
                <a:solidFill>
                  <a:srgbClr val="08FFFC"/>
                </a:solidFill>
              </a:rPr>
              <a:t> 0°C (m, above ground level)</a:t>
            </a:r>
          </a:p>
          <a:p>
            <a:r>
              <a:rPr lang="en-US" dirty="0" smtClean="0">
                <a:solidFill>
                  <a:srgbClr val="08FFFC"/>
                </a:solidFill>
              </a:rPr>
              <a:t>Lapse Rate 700-500 mb:  Lapse rate in the 700-500 mb layer (C/km)</a:t>
            </a:r>
          </a:p>
          <a:p>
            <a:r>
              <a:rPr lang="en-US" dirty="0" err="1" smtClean="0">
                <a:solidFill>
                  <a:srgbClr val="08FFFC"/>
                </a:solidFill>
              </a:rPr>
              <a:t>minAvgRH</a:t>
            </a:r>
            <a:r>
              <a:rPr lang="en-US" dirty="0" smtClean="0">
                <a:solidFill>
                  <a:srgbClr val="08FFFC"/>
                </a:solidFill>
              </a:rPr>
              <a:t> 700-450 mb:  Minimum mean RH in 700-450 mb layer (%)</a:t>
            </a:r>
            <a:endParaRPr lang="en-US" dirty="0">
              <a:solidFill>
                <a:srgbClr val="08FFFC"/>
              </a:solidFill>
            </a:endParaRPr>
          </a:p>
          <a:p>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22479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1" name="Picture 10"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273804367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83</a:t>
            </a:fld>
            <a:endParaRPr lang="en-US"/>
          </a:p>
        </p:txBody>
      </p:sp>
      <p:sp>
        <p:nvSpPr>
          <p:cNvPr id="7" name="TextBox 6"/>
          <p:cNvSpPr txBox="1"/>
          <p:nvPr/>
        </p:nvSpPr>
        <p:spPr>
          <a:xfrm>
            <a:off x="0" y="2350353"/>
            <a:ext cx="4343400" cy="1200329"/>
          </a:xfrm>
          <a:prstGeom prst="rect">
            <a:avLst/>
          </a:prstGeom>
          <a:solidFill>
            <a:schemeClr val="bg1"/>
          </a:solidFill>
        </p:spPr>
        <p:txBody>
          <a:bodyPr wrap="square" rtlCol="0">
            <a:spAutoFit/>
          </a:bodyPr>
          <a:lstStyle/>
          <a:p>
            <a:r>
              <a:rPr lang="en-US" dirty="0" smtClean="0">
                <a:solidFill>
                  <a:srgbClr val="08FFFC"/>
                </a:solidFill>
              </a:rPr>
              <a:t>Avg</a:t>
            </a:r>
            <a:r>
              <a:rPr lang="en-US" dirty="0">
                <a:solidFill>
                  <a:srgbClr val="08FFFC"/>
                </a:solidFill>
              </a:rPr>
              <a:t>.</a:t>
            </a:r>
            <a:r>
              <a:rPr lang="en-US" dirty="0" smtClean="0">
                <a:solidFill>
                  <a:srgbClr val="08FFFC"/>
                </a:solidFill>
              </a:rPr>
              <a:t> beam height (ARL):  </a:t>
            </a:r>
            <a:r>
              <a:rPr lang="en-US" dirty="0">
                <a:solidFill>
                  <a:srgbClr val="08FFFC"/>
                </a:solidFill>
              </a:rPr>
              <a:t>Average beam height above radar level (</a:t>
            </a:r>
            <a:r>
              <a:rPr lang="en-US" dirty="0" err="1">
                <a:solidFill>
                  <a:srgbClr val="08FFFC"/>
                </a:solidFill>
              </a:rPr>
              <a:t>kft</a:t>
            </a:r>
            <a:r>
              <a:rPr lang="en-US" dirty="0">
                <a:solidFill>
                  <a:srgbClr val="08FFFC"/>
                </a:solidFill>
              </a:rPr>
              <a:t> and km).  (Assuming a standard atmosphere.)</a:t>
            </a:r>
          </a:p>
          <a:p>
            <a:r>
              <a:rPr lang="en-US" dirty="0" smtClean="0">
                <a:solidFill>
                  <a:srgbClr val="08FFFC"/>
                </a:solidFill>
              </a:rPr>
              <a:t>  </a:t>
            </a:r>
            <a:endParaRPr lang="en-US" dirty="0">
              <a:solidFill>
                <a:srgbClr val="08FFFC"/>
              </a:solidFill>
            </a:endParaRPr>
          </a:p>
        </p:txBody>
      </p:sp>
      <p:pic>
        <p:nvPicPr>
          <p:cNvPr id="8" name="Picture 7" descr="20170406-1612.png"/>
          <p:cNvPicPr>
            <a:picLocks noChangeAspect="1"/>
          </p:cNvPicPr>
          <p:nvPr/>
        </p:nvPicPr>
        <p:blipFill rotWithShape="1">
          <a:blip r:embed="rId3">
            <a:extLst>
              <a:ext uri="{28A0092B-C50C-407E-A947-70E740481C1C}">
                <a14:useLocalDpi xmlns:a14="http://schemas.microsoft.com/office/drawing/2010/main" val="0"/>
              </a:ext>
            </a:extLst>
          </a:blip>
          <a:srcRect l="40000" t="23300" r="10000" b="9679"/>
          <a:stretch/>
        </p:blipFill>
        <p:spPr>
          <a:xfrm>
            <a:off x="4538131" y="1312333"/>
            <a:ext cx="4572000" cy="4572000"/>
          </a:xfrm>
          <a:prstGeom prst="rect">
            <a:avLst/>
          </a:prstGeom>
        </p:spPr>
      </p:pic>
      <p:cxnSp>
        <p:nvCxnSpPr>
          <p:cNvPr id="9" name="Straight Arrow Connector 8"/>
          <p:cNvCxnSpPr/>
          <p:nvPr/>
        </p:nvCxnSpPr>
        <p:spPr>
          <a:xfrm>
            <a:off x="4343400" y="2590800"/>
            <a:ext cx="1305139" cy="26670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2866" y="0"/>
            <a:ext cx="6878806" cy="615553"/>
          </a:xfrm>
          <a:prstGeom prst="rect">
            <a:avLst/>
          </a:prstGeom>
          <a:noFill/>
        </p:spPr>
        <p:txBody>
          <a:bodyPr wrap="none" rtlCol="0">
            <a:spAutoFit/>
          </a:bodyPr>
          <a:lstStyle/>
          <a:p>
            <a:pPr algn="ctr"/>
            <a:r>
              <a:rPr lang="en-US" sz="3400" b="1" u="sng" dirty="0" err="1" smtClean="0"/>
              <a:t>ProbSevere</a:t>
            </a:r>
            <a:r>
              <a:rPr lang="en-US" sz="3400" b="1" u="sng" dirty="0" smtClean="0"/>
              <a:t> Model AWIPS-II Display</a:t>
            </a:r>
            <a:endParaRPr lang="en-US" sz="3400" b="1" u="sng" dirty="0"/>
          </a:p>
        </p:txBody>
      </p:sp>
      <p:pic>
        <p:nvPicPr>
          <p:cNvPr id="11" name="Picture 10" descr="prob_severe_readout_blow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539" y="2814640"/>
            <a:ext cx="3507475" cy="2892847"/>
          </a:xfrm>
          <a:prstGeom prst="rect">
            <a:avLst/>
          </a:prstGeom>
        </p:spPr>
      </p:pic>
    </p:spTree>
    <p:extLst>
      <p:ext uri="{BB962C8B-B14F-4D97-AF65-F5344CB8AC3E}">
        <p14:creationId xmlns:p14="http://schemas.microsoft.com/office/powerpoint/2010/main" val="95428054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ay1otlk_20170405_01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80" y="646073"/>
            <a:ext cx="8491698" cy="578269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84</a:t>
            </a:fld>
            <a:endParaRPr lang="en-US"/>
          </a:p>
        </p:txBody>
      </p:sp>
      <p:sp>
        <p:nvSpPr>
          <p:cNvPr id="2" name="TextBox 1"/>
          <p:cNvSpPr txBox="1"/>
          <p:nvPr/>
        </p:nvSpPr>
        <p:spPr>
          <a:xfrm>
            <a:off x="3663885" y="92075"/>
            <a:ext cx="2133066" cy="553998"/>
          </a:xfrm>
          <a:prstGeom prst="rect">
            <a:avLst/>
          </a:prstGeom>
          <a:noFill/>
        </p:spPr>
        <p:txBody>
          <a:bodyPr wrap="none" rtlCol="0">
            <a:spAutoFit/>
          </a:bodyPr>
          <a:lstStyle/>
          <a:p>
            <a:r>
              <a:rPr lang="en-US" sz="3000" dirty="0" smtClean="0"/>
              <a:t>05April 2017</a:t>
            </a:r>
          </a:p>
        </p:txBody>
      </p:sp>
      <p:sp>
        <p:nvSpPr>
          <p:cNvPr id="6" name="Rectangle 5"/>
          <p:cNvSpPr/>
          <p:nvPr/>
        </p:nvSpPr>
        <p:spPr>
          <a:xfrm>
            <a:off x="5977612" y="3897375"/>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55112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70405-1000_AL.png"/>
          <p:cNvPicPr>
            <a:picLocks noChangeAspect="1"/>
          </p:cNvPicPr>
          <p:nvPr/>
        </p:nvPicPr>
        <p:blipFill rotWithShape="1">
          <a:blip r:embed="rId3">
            <a:extLst>
              <a:ext uri="{28A0092B-C50C-407E-A947-70E740481C1C}">
                <a14:useLocalDpi xmlns:a14="http://schemas.microsoft.com/office/drawing/2010/main" val="0"/>
              </a:ext>
            </a:extLst>
          </a:blip>
          <a:srcRect l="24999"/>
          <a:stretch/>
        </p:blipFill>
        <p:spPr>
          <a:xfrm>
            <a:off x="3429000" y="641271"/>
            <a:ext cx="5723146" cy="56327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85</a:t>
            </a:fld>
            <a:endParaRPr lang="en-US"/>
          </a:p>
        </p:txBody>
      </p:sp>
      <p:sp>
        <p:nvSpPr>
          <p:cNvPr id="2" name="TextBox 1"/>
          <p:cNvSpPr txBox="1"/>
          <p:nvPr/>
        </p:nvSpPr>
        <p:spPr>
          <a:xfrm>
            <a:off x="2441510" y="87273"/>
            <a:ext cx="4059299" cy="553998"/>
          </a:xfrm>
          <a:prstGeom prst="rect">
            <a:avLst/>
          </a:prstGeom>
          <a:noFill/>
        </p:spPr>
        <p:txBody>
          <a:bodyPr wrap="none" rtlCol="0">
            <a:spAutoFit/>
          </a:bodyPr>
          <a:lstStyle/>
          <a:p>
            <a:r>
              <a:rPr lang="en-US" sz="3000" dirty="0" smtClean="0"/>
              <a:t>05 April 2017 – 1000 UTC</a:t>
            </a:r>
          </a:p>
        </p:txBody>
      </p:sp>
      <p:sp>
        <p:nvSpPr>
          <p:cNvPr id="7" name="TextBox 6"/>
          <p:cNvSpPr txBox="1"/>
          <p:nvPr/>
        </p:nvSpPr>
        <p:spPr>
          <a:xfrm>
            <a:off x="0" y="62993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ProbSevere</a:t>
            </a:r>
            <a:r>
              <a:rPr lang="en-US" b="1" dirty="0" smtClean="0">
                <a:solidFill>
                  <a:srgbClr val="1CFFFA"/>
                </a:solidFill>
                <a:effectLst>
                  <a:outerShdw blurRad="50800" dist="38100" dir="2700000" algn="tl" rotWithShape="0">
                    <a:prstClr val="black">
                      <a:alpha val="40000"/>
                    </a:prstClr>
                  </a:outerShdw>
                </a:effectLst>
              </a:rPr>
              <a:t> = 25%</a:t>
            </a:r>
          </a:p>
          <a:p>
            <a:r>
              <a:rPr lang="en-US" b="1" dirty="0" smtClean="0">
                <a:solidFill>
                  <a:srgbClr val="1CFFFA"/>
                </a:solidFill>
                <a:effectLst>
                  <a:outerShdw blurRad="50800" dist="38100" dir="2700000" algn="tl" rotWithShape="0">
                    <a:prstClr val="black">
                      <a:alpha val="40000"/>
                    </a:prstClr>
                  </a:outerShdw>
                </a:effectLst>
              </a:rPr>
              <a:t>Sufficient instability and moderate effective bulk shear</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473911"/>
            <a:ext cx="1824645" cy="3041903"/>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descr="0405_1000_read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4114800"/>
            <a:ext cx="2825750" cy="2152650"/>
          </a:xfrm>
          <a:prstGeom prst="rect">
            <a:avLst/>
          </a:prstGeom>
        </p:spPr>
      </p:pic>
    </p:spTree>
    <p:extLst>
      <p:ext uri="{BB962C8B-B14F-4D97-AF65-F5344CB8AC3E}">
        <p14:creationId xmlns:p14="http://schemas.microsoft.com/office/powerpoint/2010/main" val="151684302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70405-1010_AL.png"/>
          <p:cNvPicPr>
            <a:picLocks noChangeAspect="1"/>
          </p:cNvPicPr>
          <p:nvPr/>
        </p:nvPicPr>
        <p:blipFill rotWithShape="1">
          <a:blip r:embed="rId3">
            <a:extLst>
              <a:ext uri="{28A0092B-C50C-407E-A947-70E740481C1C}">
                <a14:useLocalDpi xmlns:a14="http://schemas.microsoft.com/office/drawing/2010/main" val="0"/>
              </a:ext>
            </a:extLst>
          </a:blip>
          <a:srcRect l="24970" r="60"/>
          <a:stretch/>
        </p:blipFill>
        <p:spPr>
          <a:xfrm>
            <a:off x="3429000" y="640080"/>
            <a:ext cx="5724144" cy="563270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86</a:t>
            </a:fld>
            <a:endParaRPr lang="en-US"/>
          </a:p>
        </p:txBody>
      </p:sp>
      <p:sp>
        <p:nvSpPr>
          <p:cNvPr id="2" name="TextBox 1"/>
          <p:cNvSpPr txBox="1"/>
          <p:nvPr/>
        </p:nvSpPr>
        <p:spPr>
          <a:xfrm>
            <a:off x="2441510" y="87273"/>
            <a:ext cx="4059299" cy="553998"/>
          </a:xfrm>
          <a:prstGeom prst="rect">
            <a:avLst/>
          </a:prstGeom>
          <a:noFill/>
        </p:spPr>
        <p:txBody>
          <a:bodyPr wrap="none" rtlCol="0">
            <a:spAutoFit/>
          </a:bodyPr>
          <a:lstStyle/>
          <a:p>
            <a:r>
              <a:rPr lang="en-US" sz="3000" dirty="0" smtClean="0"/>
              <a:t>05 April 2017 – 1010 UTC</a:t>
            </a:r>
          </a:p>
        </p:txBody>
      </p:sp>
      <p:sp>
        <p:nvSpPr>
          <p:cNvPr id="7" name="TextBox 6"/>
          <p:cNvSpPr txBox="1"/>
          <p:nvPr/>
        </p:nvSpPr>
        <p:spPr>
          <a:xfrm>
            <a:off x="0" y="629933"/>
            <a:ext cx="3429000" cy="2031325"/>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ProbSevere</a:t>
            </a:r>
            <a:r>
              <a:rPr lang="en-US" b="1" dirty="0" smtClean="0">
                <a:solidFill>
                  <a:srgbClr val="1CFFFA"/>
                </a:solidFill>
                <a:effectLst>
                  <a:outerShdw blurRad="50800" dist="38100" dir="2700000" algn="tl" rotWithShape="0">
                    <a:prstClr val="black">
                      <a:alpha val="40000"/>
                    </a:prstClr>
                  </a:outerShdw>
                </a:effectLst>
              </a:rPr>
              <a:t> = 76%</a:t>
            </a:r>
          </a:p>
          <a:p>
            <a:r>
              <a:rPr lang="en-US" b="1" dirty="0" smtClean="0">
                <a:solidFill>
                  <a:srgbClr val="1CFFFA"/>
                </a:solidFill>
                <a:effectLst>
                  <a:outerShdw blurRad="50800" dist="38100" dir="2700000" algn="tl" rotWithShape="0">
                    <a:prstClr val="black">
                      <a:alpha val="40000"/>
                    </a:prstClr>
                  </a:outerShdw>
                </a:effectLst>
              </a:rPr>
              <a:t>Significant </a:t>
            </a:r>
            <a:r>
              <a:rPr lang="en-US" b="1" dirty="0" err="1" smtClean="0">
                <a:solidFill>
                  <a:srgbClr val="1CFFFA"/>
                </a:solidFill>
                <a:effectLst>
                  <a:outerShdw blurRad="50800" dist="38100" dir="2700000" algn="tl" rotWithShape="0">
                    <a:prstClr val="black">
                      <a:alpha val="40000"/>
                    </a:prstClr>
                  </a:outerShdw>
                </a:effectLst>
              </a:rPr>
              <a:t>ProbSevere</a:t>
            </a:r>
            <a:r>
              <a:rPr lang="en-US" b="1" dirty="0" smtClean="0">
                <a:solidFill>
                  <a:srgbClr val="1CFFFA"/>
                </a:solidFill>
                <a:effectLst>
                  <a:outerShdw blurRad="50800" dist="38100" dir="2700000" algn="tl" rotWithShape="0">
                    <a:prstClr val="black">
                      <a:alpha val="40000"/>
                    </a:prstClr>
                  </a:outerShdw>
                </a:effectLst>
              </a:rPr>
              <a:t> increase over past 10 minutes due to increasing radar and lightning intensity</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473911"/>
            <a:ext cx="2012777" cy="2932143"/>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descr="0405_1010_read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4145534"/>
            <a:ext cx="2882900" cy="2127250"/>
          </a:xfrm>
          <a:prstGeom prst="rect">
            <a:avLst/>
          </a:prstGeom>
        </p:spPr>
      </p:pic>
    </p:spTree>
    <p:extLst>
      <p:ext uri="{BB962C8B-B14F-4D97-AF65-F5344CB8AC3E}">
        <p14:creationId xmlns:p14="http://schemas.microsoft.com/office/powerpoint/2010/main" val="320308675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0405-1014_AL.png"/>
          <p:cNvPicPr>
            <a:picLocks noChangeAspect="1"/>
          </p:cNvPicPr>
          <p:nvPr/>
        </p:nvPicPr>
        <p:blipFill rotWithShape="1">
          <a:blip r:embed="rId3">
            <a:extLst>
              <a:ext uri="{28A0092B-C50C-407E-A947-70E740481C1C}">
                <a14:useLocalDpi xmlns:a14="http://schemas.microsoft.com/office/drawing/2010/main" val="0"/>
              </a:ext>
            </a:extLst>
          </a:blip>
          <a:srcRect l="24970" r="60"/>
          <a:stretch/>
        </p:blipFill>
        <p:spPr>
          <a:xfrm>
            <a:off x="3429000" y="640080"/>
            <a:ext cx="5724144" cy="563270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87</a:t>
            </a:fld>
            <a:endParaRPr lang="en-US"/>
          </a:p>
        </p:txBody>
      </p:sp>
      <p:sp>
        <p:nvSpPr>
          <p:cNvPr id="2" name="TextBox 1"/>
          <p:cNvSpPr txBox="1"/>
          <p:nvPr/>
        </p:nvSpPr>
        <p:spPr>
          <a:xfrm>
            <a:off x="2441510" y="87273"/>
            <a:ext cx="4059299" cy="553998"/>
          </a:xfrm>
          <a:prstGeom prst="rect">
            <a:avLst/>
          </a:prstGeom>
          <a:noFill/>
        </p:spPr>
        <p:txBody>
          <a:bodyPr wrap="none" rtlCol="0">
            <a:spAutoFit/>
          </a:bodyPr>
          <a:lstStyle/>
          <a:p>
            <a:r>
              <a:rPr lang="en-US" sz="3000" dirty="0" smtClean="0"/>
              <a:t>05 April 2017 – 1014 UTC</a:t>
            </a:r>
          </a:p>
        </p:txBody>
      </p:sp>
      <p:sp>
        <p:nvSpPr>
          <p:cNvPr id="7" name="TextBox 6"/>
          <p:cNvSpPr txBox="1"/>
          <p:nvPr/>
        </p:nvSpPr>
        <p:spPr>
          <a:xfrm>
            <a:off x="0" y="629933"/>
            <a:ext cx="3429000" cy="1754327"/>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ProbSevere</a:t>
            </a:r>
            <a:r>
              <a:rPr lang="en-US" b="1" dirty="0" smtClean="0">
                <a:solidFill>
                  <a:srgbClr val="1CFFFA"/>
                </a:solidFill>
                <a:effectLst>
                  <a:outerShdw blurRad="50800" dist="38100" dir="2700000" algn="tl" rotWithShape="0">
                    <a:prstClr val="black">
                      <a:alpha val="40000"/>
                    </a:prstClr>
                  </a:outerShdw>
                </a:effectLst>
              </a:rPr>
              <a:t> = 90%</a:t>
            </a:r>
          </a:p>
          <a:p>
            <a:r>
              <a:rPr lang="en-US" b="1" dirty="0" smtClean="0">
                <a:solidFill>
                  <a:srgbClr val="1CFFFA"/>
                </a:solidFill>
                <a:effectLst>
                  <a:outerShdw blurRad="50800" dist="38100" dir="2700000" algn="tl" rotWithShape="0">
                    <a:prstClr val="black">
                      <a:alpha val="40000"/>
                    </a:prstClr>
                  </a:outerShdw>
                </a:effectLst>
              </a:rPr>
              <a:t>Only 4 minutes later, </a:t>
            </a:r>
            <a:r>
              <a:rPr lang="en-US" b="1" dirty="0" err="1" smtClean="0">
                <a:solidFill>
                  <a:srgbClr val="1CFFFA"/>
                </a:solidFill>
                <a:effectLst>
                  <a:outerShdw blurRad="50800" dist="38100" dir="2700000" algn="tl" rotWithShape="0">
                    <a:prstClr val="black">
                      <a:alpha val="40000"/>
                    </a:prstClr>
                  </a:outerShdw>
                </a:effectLst>
              </a:rPr>
              <a:t>ProbSevere</a:t>
            </a:r>
            <a:r>
              <a:rPr lang="en-US" b="1" dirty="0" smtClean="0">
                <a:solidFill>
                  <a:srgbClr val="1CFFFA"/>
                </a:solidFill>
                <a:effectLst>
                  <a:outerShdw blurRad="50800" dist="38100" dir="2700000" algn="tl" rotWithShape="0">
                    <a:prstClr val="black">
                      <a:alpha val="40000"/>
                    </a:prstClr>
                  </a:outerShdw>
                </a:effectLst>
              </a:rPr>
              <a:t> value is now very high due  further storm strengthening</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473911"/>
            <a:ext cx="2012777" cy="2791024"/>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descr="0405_1014_read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4126484"/>
            <a:ext cx="2908300" cy="2146300"/>
          </a:xfrm>
          <a:prstGeom prst="rect">
            <a:avLst/>
          </a:prstGeom>
        </p:spPr>
      </p:pic>
      <p:sp>
        <p:nvSpPr>
          <p:cNvPr id="9" name="Rectangle 8"/>
          <p:cNvSpPr/>
          <p:nvPr/>
        </p:nvSpPr>
        <p:spPr>
          <a:xfrm>
            <a:off x="5138928" y="4555066"/>
            <a:ext cx="155448" cy="1236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78576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0405-1022_AL.png"/>
          <p:cNvPicPr>
            <a:picLocks noChangeAspect="1"/>
          </p:cNvPicPr>
          <p:nvPr/>
        </p:nvPicPr>
        <p:blipFill rotWithShape="1">
          <a:blip r:embed="rId3">
            <a:extLst>
              <a:ext uri="{28A0092B-C50C-407E-A947-70E740481C1C}">
                <a14:useLocalDpi xmlns:a14="http://schemas.microsoft.com/office/drawing/2010/main" val="0"/>
              </a:ext>
            </a:extLst>
          </a:blip>
          <a:srcRect l="24970" r="60"/>
          <a:stretch/>
        </p:blipFill>
        <p:spPr>
          <a:xfrm>
            <a:off x="3429000" y="640080"/>
            <a:ext cx="5724144" cy="563270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88</a:t>
            </a:fld>
            <a:endParaRPr lang="en-US"/>
          </a:p>
        </p:txBody>
      </p:sp>
      <p:sp>
        <p:nvSpPr>
          <p:cNvPr id="2" name="TextBox 1"/>
          <p:cNvSpPr txBox="1"/>
          <p:nvPr/>
        </p:nvSpPr>
        <p:spPr>
          <a:xfrm>
            <a:off x="2441510" y="87273"/>
            <a:ext cx="4011397" cy="553998"/>
          </a:xfrm>
          <a:prstGeom prst="rect">
            <a:avLst/>
          </a:prstGeom>
          <a:noFill/>
        </p:spPr>
        <p:txBody>
          <a:bodyPr wrap="none" rtlCol="0">
            <a:spAutoFit/>
          </a:bodyPr>
          <a:lstStyle/>
          <a:p>
            <a:r>
              <a:rPr lang="en-US" sz="3000" dirty="0" smtClean="0"/>
              <a:t>05 April 2017 – 1022 UTC</a:t>
            </a:r>
          </a:p>
        </p:txBody>
      </p:sp>
      <p:sp>
        <p:nvSpPr>
          <p:cNvPr id="7" name="TextBox 6"/>
          <p:cNvSpPr txBox="1"/>
          <p:nvPr/>
        </p:nvSpPr>
        <p:spPr>
          <a:xfrm>
            <a:off x="0" y="629933"/>
            <a:ext cx="3429000" cy="2031325"/>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ProbSevere</a:t>
            </a:r>
            <a:r>
              <a:rPr lang="en-US" b="1" dirty="0" smtClean="0">
                <a:solidFill>
                  <a:srgbClr val="1CFFFA"/>
                </a:solidFill>
                <a:effectLst>
                  <a:outerShdw blurRad="50800" dist="38100" dir="2700000" algn="tl" rotWithShape="0">
                    <a:prstClr val="black">
                      <a:alpha val="40000"/>
                    </a:prstClr>
                  </a:outerShdw>
                </a:effectLst>
              </a:rPr>
              <a:t> = 94%</a:t>
            </a:r>
          </a:p>
          <a:p>
            <a:r>
              <a:rPr lang="en-US" b="1" dirty="0" smtClean="0">
                <a:solidFill>
                  <a:srgbClr val="1CFFFA"/>
                </a:solidFill>
                <a:effectLst>
                  <a:outerShdw blurRad="50800" dist="38100" dir="2700000" algn="tl" rotWithShape="0">
                    <a:prstClr val="black">
                      <a:alpha val="40000"/>
                    </a:prstClr>
                  </a:outerShdw>
                </a:effectLst>
              </a:rPr>
              <a:t>At 1022 UTC NWS issues severe thunderstorm warning</a:t>
            </a:r>
          </a:p>
          <a:p>
            <a:r>
              <a:rPr lang="en-US" b="1" dirty="0" smtClean="0">
                <a:solidFill>
                  <a:srgbClr val="1CFFFA"/>
                </a:solidFill>
                <a:effectLst>
                  <a:outerShdw blurRad="50800" dist="38100" dir="2700000" algn="tl" rotWithShape="0">
                    <a:prstClr val="black">
                      <a:alpha val="40000"/>
                    </a:prstClr>
                  </a:outerShdw>
                </a:effectLst>
              </a:rPr>
              <a:t>1027 UTC:  First wind report</a:t>
            </a:r>
          </a:p>
          <a:p>
            <a:r>
              <a:rPr lang="en-US" b="1" dirty="0" smtClean="0">
                <a:solidFill>
                  <a:srgbClr val="1CFFFA"/>
                </a:solidFill>
                <a:effectLst>
                  <a:outerShdw blurRad="50800" dist="38100" dir="2700000" algn="tl" rotWithShape="0">
                    <a:prstClr val="black">
                      <a:alpha val="40000"/>
                    </a:prstClr>
                  </a:outerShdw>
                </a:effectLst>
              </a:rPr>
              <a:t>1030 UTC:  First hail report </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473911"/>
            <a:ext cx="2122521" cy="26028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descr="0405_1022_read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100" y="4120134"/>
            <a:ext cx="2933700" cy="2152650"/>
          </a:xfrm>
          <a:prstGeom prst="rect">
            <a:avLst/>
          </a:prstGeom>
        </p:spPr>
      </p:pic>
    </p:spTree>
    <p:extLst>
      <p:ext uri="{BB962C8B-B14F-4D97-AF65-F5344CB8AC3E}">
        <p14:creationId xmlns:p14="http://schemas.microsoft.com/office/powerpoint/2010/main" val="427691487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89</a:t>
            </a:fld>
            <a:endParaRPr lang="en-US"/>
          </a:p>
        </p:txBody>
      </p:sp>
      <p:sp>
        <p:nvSpPr>
          <p:cNvPr id="2" name="TextBox 1"/>
          <p:cNvSpPr txBox="1"/>
          <p:nvPr/>
        </p:nvSpPr>
        <p:spPr>
          <a:xfrm>
            <a:off x="2441510" y="87273"/>
            <a:ext cx="4358172" cy="553998"/>
          </a:xfrm>
          <a:prstGeom prst="rect">
            <a:avLst/>
          </a:prstGeom>
          <a:noFill/>
        </p:spPr>
        <p:txBody>
          <a:bodyPr wrap="none" rtlCol="0">
            <a:spAutoFit/>
          </a:bodyPr>
          <a:lstStyle/>
          <a:p>
            <a:r>
              <a:rPr lang="en-US" sz="3000" dirty="0" smtClean="0"/>
              <a:t>05 April 2017 – Time Series</a:t>
            </a:r>
          </a:p>
        </p:txBody>
      </p:sp>
      <p:pic>
        <p:nvPicPr>
          <p:cNvPr id="3" name="Picture 2" descr="PS_timeseries_ID15707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200"/>
            <a:ext cx="9144000" cy="4664094"/>
          </a:xfrm>
          <a:prstGeom prst="rect">
            <a:avLst/>
          </a:prstGeom>
        </p:spPr>
      </p:pic>
    </p:spTree>
    <p:extLst>
      <p:ext uri="{BB962C8B-B14F-4D97-AF65-F5344CB8AC3E}">
        <p14:creationId xmlns:p14="http://schemas.microsoft.com/office/powerpoint/2010/main" val="3441729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NOAA/CIMSS ProbSevere Model</a:t>
            </a:r>
            <a:endParaRPr lang="en-US" sz="36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17" name="Content Placeholder 2"/>
          <p:cNvSpPr>
            <a:spLocks noGrp="1"/>
          </p:cNvSpPr>
          <p:nvPr>
            <p:ph idx="1"/>
          </p:nvPr>
        </p:nvSpPr>
        <p:spPr>
          <a:xfrm>
            <a:off x="287323" y="979092"/>
            <a:ext cx="8229600" cy="5021764"/>
          </a:xfrm>
        </p:spPr>
        <p:txBody>
          <a:bodyPr>
            <a:normAutofit/>
          </a:bodyPr>
          <a:lstStyle/>
          <a:p>
            <a:endParaRPr lang="en-US" dirty="0" smtClean="0"/>
          </a:p>
          <a:p>
            <a:endParaRPr lang="en-US" dirty="0"/>
          </a:p>
        </p:txBody>
      </p:sp>
      <p:sp>
        <p:nvSpPr>
          <p:cNvPr id="28" name="Left Brace 27"/>
          <p:cNvSpPr/>
          <p:nvPr/>
        </p:nvSpPr>
        <p:spPr>
          <a:xfrm rot="16200000">
            <a:off x="6629401" y="914399"/>
            <a:ext cx="304798" cy="1828800"/>
          </a:xfrm>
          <a:prstGeom prst="leftBrace">
            <a:avLst>
              <a:gd name="adj1" fmla="val 44478"/>
              <a:gd name="adj2" fmla="val 50000"/>
            </a:avLst>
          </a:prstGeom>
          <a:ln w="38100" cmpd="sng">
            <a:solidFill>
              <a:srgbClr val="F2C31A"/>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Connector 42"/>
          <p:cNvCxnSpPr>
            <a:stCxn id="28" idx="1"/>
            <a:endCxn id="23" idx="1"/>
          </p:cNvCxnSpPr>
          <p:nvPr/>
        </p:nvCxnSpPr>
        <p:spPr>
          <a:xfrm flipH="1">
            <a:off x="6249194" y="1981198"/>
            <a:ext cx="532606" cy="2666359"/>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28600" y="1295400"/>
            <a:ext cx="9067800" cy="461665"/>
          </a:xfrm>
          <a:prstGeom prst="rect">
            <a:avLst/>
          </a:prstGeom>
          <a:noFill/>
        </p:spPr>
        <p:txBody>
          <a:bodyPr wrap="square" rtlCol="0">
            <a:spAutoFit/>
          </a:bodyPr>
          <a:lstStyle/>
          <a:p>
            <a:r>
              <a:rPr lang="en-US" sz="2400" dirty="0"/>
              <a:t>Probability derived from:  </a:t>
            </a:r>
            <a:r>
              <a:rPr lang="en-US" sz="2400" dirty="0">
                <a:latin typeface="Arial"/>
                <a:cs typeface="Arial"/>
              </a:rPr>
              <a:t>environment     observations</a:t>
            </a:r>
          </a:p>
        </p:txBody>
      </p:sp>
      <p:sp>
        <p:nvSpPr>
          <p:cNvPr id="20" name="TextBox 19"/>
          <p:cNvSpPr txBox="1"/>
          <p:nvPr/>
        </p:nvSpPr>
        <p:spPr>
          <a:xfrm>
            <a:off x="609600" y="3676472"/>
            <a:ext cx="5105400" cy="1938992"/>
          </a:xfrm>
          <a:prstGeom prst="rect">
            <a:avLst/>
          </a:prstGeom>
          <a:noFill/>
        </p:spPr>
        <p:txBody>
          <a:bodyPr wrap="square" rtlCol="0">
            <a:spAutoFit/>
          </a:bodyPr>
          <a:lstStyle/>
          <a:p>
            <a:r>
              <a:rPr lang="en-US" sz="2400" b="1" dirty="0" smtClean="0">
                <a:solidFill>
                  <a:srgbClr val="FFFF99"/>
                </a:solidFill>
                <a:effectLst>
                  <a:outerShdw blurRad="50800" dist="38100" dir="2700000" algn="tl" rotWithShape="0">
                    <a:prstClr val="black">
                      <a:alpha val="40000"/>
                    </a:prstClr>
                  </a:outerShdw>
                </a:effectLst>
              </a:rPr>
              <a:t>OBSERVATIONAL PREDICTORS:</a:t>
            </a:r>
          </a:p>
          <a:p>
            <a:pPr>
              <a:buFont typeface="Arial"/>
              <a:buChar char="•"/>
            </a:pPr>
            <a:r>
              <a:rPr lang="en-US" sz="2400" dirty="0" smtClean="0">
                <a:solidFill>
                  <a:srgbClr val="FFFF99"/>
                </a:solidFill>
                <a:effectLst>
                  <a:outerShdw blurRad="50800" dist="38100" dir="2700000" algn="tl" rotWithShape="0">
                    <a:prstClr val="black">
                      <a:alpha val="40000"/>
                    </a:prstClr>
                  </a:outerShdw>
                </a:effectLst>
              </a:rPr>
              <a:t> 2 satellite growth rates</a:t>
            </a:r>
          </a:p>
          <a:p>
            <a:pPr>
              <a:buFont typeface="Arial"/>
              <a:buChar char="•"/>
            </a:pPr>
            <a:r>
              <a:rPr lang="en-US" sz="2400" dirty="0" smtClean="0">
                <a:solidFill>
                  <a:srgbClr val="FFFF99"/>
                </a:solidFill>
                <a:effectLst>
                  <a:outerShdw blurRad="50800" dist="38100" dir="2700000" algn="tl" rotWithShape="0">
                    <a:prstClr val="black">
                      <a:alpha val="40000"/>
                    </a:prstClr>
                  </a:outerShdw>
                </a:effectLst>
              </a:rPr>
              <a:t> 1 instantaneous radar field</a:t>
            </a:r>
          </a:p>
          <a:p>
            <a:pPr>
              <a:buFont typeface="Arial"/>
              <a:buChar char="•"/>
            </a:pPr>
            <a:r>
              <a:rPr lang="en-US" sz="2400" dirty="0" smtClean="0">
                <a:solidFill>
                  <a:srgbClr val="FFFF99"/>
                </a:solidFill>
                <a:effectLst>
                  <a:outerShdw blurRad="50800" dist="38100" dir="2700000" algn="tl" rotWithShape="0">
                    <a:prstClr val="black">
                      <a:alpha val="40000"/>
                    </a:prstClr>
                  </a:outerShdw>
                </a:effectLst>
              </a:rPr>
              <a:t> 1 instantaneous total lightning/effective bulk shear field</a:t>
            </a:r>
            <a:endParaRPr lang="en-US" sz="2400" dirty="0">
              <a:solidFill>
                <a:srgbClr val="FFFF99"/>
              </a:solidFill>
              <a:effectLst>
                <a:outerShdw blurRad="50800" dist="38100" dir="2700000" algn="tl" rotWithShape="0">
                  <a:prstClr val="black">
                    <a:alpha val="40000"/>
                  </a:prstClr>
                </a:outerShdw>
              </a:effectLst>
            </a:endParaRPr>
          </a:p>
        </p:txBody>
      </p:sp>
      <p:grpSp>
        <p:nvGrpSpPr>
          <p:cNvPr id="21" name="Group 20"/>
          <p:cNvGrpSpPr/>
          <p:nvPr/>
        </p:nvGrpSpPr>
        <p:grpSpPr>
          <a:xfrm>
            <a:off x="152400" y="3657600"/>
            <a:ext cx="6096794" cy="1981200"/>
            <a:chOff x="227806" y="3656806"/>
            <a:chExt cx="5410994" cy="1221582"/>
          </a:xfrm>
        </p:grpSpPr>
        <p:sp>
          <p:nvSpPr>
            <p:cNvPr id="23" name="Right Brace 22"/>
            <p:cNvSpPr/>
            <p:nvPr/>
          </p:nvSpPr>
          <p:spPr>
            <a:xfrm>
              <a:off x="5181600" y="3657600"/>
              <a:ext cx="457200" cy="1219200"/>
            </a:xfrm>
            <a:prstGeom prst="rightBrace">
              <a:avLst>
                <a:gd name="adj1" fmla="val 30719"/>
                <a:gd name="adj2" fmla="val 50000"/>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p:cNvCxnSpPr>
              <a:stCxn id="23" idx="0"/>
            </p:cNvCxnSpPr>
            <p:nvPr/>
          </p:nvCxnSpPr>
          <p:spPr>
            <a:xfrm rot="5400000">
              <a:off x="2705100" y="1181100"/>
              <a:ext cx="1588" cy="49530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704306" y="2401094"/>
              <a:ext cx="1588" cy="49530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381794" y="4267200"/>
              <a:ext cx="1219994" cy="794"/>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sp>
        <p:nvSpPr>
          <p:cNvPr id="24" name="Left Brace 23"/>
          <p:cNvSpPr/>
          <p:nvPr/>
        </p:nvSpPr>
        <p:spPr>
          <a:xfrm rot="16200000">
            <a:off x="4419601" y="1066801"/>
            <a:ext cx="381000" cy="1600198"/>
          </a:xfrm>
          <a:prstGeom prst="leftBrace">
            <a:avLst>
              <a:gd name="adj1" fmla="val 44478"/>
              <a:gd name="adj2" fmla="val 50000"/>
            </a:avLst>
          </a:prstGeom>
          <a:ln w="38100" cmpd="sng">
            <a:solidFill>
              <a:srgbClr val="F2C31A"/>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152400" y="2590800"/>
            <a:ext cx="5867400" cy="914400"/>
          </a:xfrm>
          <a:prstGeom prst="rect">
            <a:avLst/>
          </a:prstGeom>
          <a:noFill/>
          <a:ln w="44450">
            <a:solidFill>
              <a:srgbClr val="F2C31A"/>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stCxn id="24" idx="1"/>
            <a:endCxn id="30" idx="0"/>
          </p:cNvCxnSpPr>
          <p:nvPr/>
        </p:nvCxnSpPr>
        <p:spPr>
          <a:xfrm flipH="1">
            <a:off x="3086100" y="2057400"/>
            <a:ext cx="1524001" cy="533400"/>
          </a:xfrm>
          <a:prstGeom prst="line">
            <a:avLst/>
          </a:prstGeom>
          <a:ln w="44450">
            <a:solidFill>
              <a:srgbClr val="F2C31A"/>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04800" y="2667000"/>
            <a:ext cx="5410200" cy="830997"/>
          </a:xfrm>
          <a:prstGeom prst="rect">
            <a:avLst/>
          </a:prstGeom>
          <a:noFill/>
        </p:spPr>
        <p:txBody>
          <a:bodyPr wrap="square" rtlCol="0">
            <a:spAutoFit/>
          </a:bodyPr>
          <a:lstStyle/>
          <a:p>
            <a:r>
              <a:rPr lang="en-US" sz="2400" dirty="0" smtClean="0">
                <a:solidFill>
                  <a:srgbClr val="FFFF99"/>
                </a:solidFill>
                <a:effectLst>
                  <a:outerShdw blurRad="50800" dist="38100" dir="2700000" algn="tl" rotWithShape="0">
                    <a:prstClr val="black">
                      <a:alpha val="40000"/>
                    </a:prstClr>
                  </a:outerShdw>
                </a:effectLst>
              </a:rPr>
              <a:t>RAP NWP:  MUCAPE and Effective Bulk Shear</a:t>
            </a:r>
            <a:endParaRPr lang="en-US" sz="2400" dirty="0">
              <a:solidFill>
                <a:srgbClr val="FFFF99"/>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0932247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209800"/>
            <a:ext cx="7772400" cy="1447800"/>
          </a:xfrm>
        </p:spPr>
        <p:txBody>
          <a:bodyPr/>
          <a:lstStyle/>
          <a:p>
            <a:r>
              <a:rPr lang="en-US" dirty="0" err="1" smtClean="0"/>
              <a:t>ProbTor</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90</a:t>
            </a:fld>
            <a:endParaRPr lang="en-US"/>
          </a:p>
        </p:txBody>
      </p:sp>
    </p:spTree>
    <p:extLst>
      <p:ext uri="{BB962C8B-B14F-4D97-AF65-F5344CB8AC3E}">
        <p14:creationId xmlns:p14="http://schemas.microsoft.com/office/powerpoint/2010/main" val="165859162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1otlk_20170402_163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4" y="771505"/>
            <a:ext cx="8366126" cy="569717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91</a:t>
            </a:fld>
            <a:endParaRPr lang="en-US"/>
          </a:p>
        </p:txBody>
      </p:sp>
      <p:sp>
        <p:nvSpPr>
          <p:cNvPr id="2" name="TextBox 1"/>
          <p:cNvSpPr txBox="1"/>
          <p:nvPr/>
        </p:nvSpPr>
        <p:spPr>
          <a:xfrm>
            <a:off x="3663885" y="92075"/>
            <a:ext cx="2180405" cy="553998"/>
          </a:xfrm>
          <a:prstGeom prst="rect">
            <a:avLst/>
          </a:prstGeom>
          <a:noFill/>
        </p:spPr>
        <p:txBody>
          <a:bodyPr wrap="none" rtlCol="0">
            <a:spAutoFit/>
          </a:bodyPr>
          <a:lstStyle/>
          <a:p>
            <a:r>
              <a:rPr lang="en-US" sz="3000" dirty="0" smtClean="0"/>
              <a:t>02 April 2017</a:t>
            </a:r>
          </a:p>
        </p:txBody>
      </p:sp>
      <p:sp>
        <p:nvSpPr>
          <p:cNvPr id="6" name="Rectangle 5"/>
          <p:cNvSpPr/>
          <p:nvPr/>
        </p:nvSpPr>
        <p:spPr>
          <a:xfrm>
            <a:off x="4895850" y="4540250"/>
            <a:ext cx="948440" cy="847725"/>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02529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0402-1818.png"/>
          <p:cNvPicPr>
            <a:picLocks noChangeAspect="1"/>
          </p:cNvPicPr>
          <p:nvPr/>
        </p:nvPicPr>
        <p:blipFill rotWithShape="1">
          <a:blip r:embed="rId3">
            <a:extLst>
              <a:ext uri="{28A0092B-C50C-407E-A947-70E740481C1C}">
                <a14:useLocalDpi xmlns:a14="http://schemas.microsoft.com/office/drawing/2010/main" val="0"/>
              </a:ext>
            </a:extLst>
          </a:blip>
          <a:srcRect l="20000" r="-2"/>
          <a:stretch/>
        </p:blipFill>
        <p:spPr>
          <a:xfrm>
            <a:off x="2688336" y="530352"/>
            <a:ext cx="6528184" cy="60258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92</a:t>
            </a:fld>
            <a:endParaRPr lang="en-US"/>
          </a:p>
        </p:txBody>
      </p:sp>
      <p:sp>
        <p:nvSpPr>
          <p:cNvPr id="2" name="TextBox 1"/>
          <p:cNvSpPr txBox="1"/>
          <p:nvPr/>
        </p:nvSpPr>
        <p:spPr>
          <a:xfrm>
            <a:off x="2441510" y="87273"/>
            <a:ext cx="4021729" cy="553998"/>
          </a:xfrm>
          <a:prstGeom prst="rect">
            <a:avLst/>
          </a:prstGeom>
          <a:noFill/>
        </p:spPr>
        <p:txBody>
          <a:bodyPr wrap="none" rtlCol="0">
            <a:spAutoFit/>
          </a:bodyPr>
          <a:lstStyle/>
          <a:p>
            <a:r>
              <a:rPr lang="en-US" sz="3000" dirty="0" smtClean="0"/>
              <a:t>02 April 2017 – 1818 UTC</a:t>
            </a:r>
          </a:p>
        </p:txBody>
      </p:sp>
      <p:sp>
        <p:nvSpPr>
          <p:cNvPr id="7" name="TextBox 6"/>
          <p:cNvSpPr txBox="1"/>
          <p:nvPr/>
        </p:nvSpPr>
        <p:spPr>
          <a:xfrm>
            <a:off x="0" y="567213"/>
            <a:ext cx="3429000" cy="1200329"/>
          </a:xfrm>
          <a:prstGeom prst="rect">
            <a:avLst/>
          </a:prstGeom>
          <a:solidFill>
            <a:schemeClr val="bg1"/>
          </a:solidFill>
        </p:spPr>
        <p:txBody>
          <a:bodyPr wrap="square" rtlCol="0">
            <a:spAutoFit/>
          </a:bodyPr>
          <a:lstStyle/>
          <a:p>
            <a:r>
              <a:rPr lang="en-US" b="1" dirty="0" smtClean="0">
                <a:solidFill>
                  <a:srgbClr val="1CFFFA"/>
                </a:solidFill>
                <a:effectLst>
                  <a:outerShdw blurRad="50800" dist="38100" dir="2700000" algn="tl" rotWithShape="0">
                    <a:prstClr val="black">
                      <a:alpha val="40000"/>
                    </a:prstClr>
                  </a:outerShdw>
                </a:effectLst>
              </a:rPr>
              <a:t>ProbTor = 53%</a:t>
            </a:r>
          </a:p>
          <a:p>
            <a:r>
              <a:rPr lang="en-US" b="1" dirty="0" smtClean="0">
                <a:solidFill>
                  <a:srgbClr val="1CFFFA"/>
                </a:solidFill>
                <a:effectLst>
                  <a:outerShdw blurRad="50800" dist="38100" dir="2700000" algn="tl" rotWithShape="0">
                    <a:prstClr val="black">
                      <a:alpha val="40000"/>
                    </a:prstClr>
                  </a:outerShdw>
                </a:effectLst>
              </a:rPr>
              <a:t>Very favorable kinematics</a:t>
            </a:r>
          </a:p>
          <a:p>
            <a:r>
              <a:rPr lang="en-US" b="1" dirty="0" smtClean="0">
                <a:solidFill>
                  <a:srgbClr val="1CFFFA"/>
                </a:solidFill>
                <a:effectLst>
                  <a:outerShdw blurRad="50800" dist="38100" dir="2700000" algn="tl" rotWithShape="0">
                    <a:prstClr val="black">
                      <a:alpha val="40000"/>
                    </a:prstClr>
                  </a:outerShdw>
                </a:effectLst>
              </a:rPr>
              <a:t>Low-level rotation increased in past 8 minutes</a:t>
            </a:r>
            <a:endParaRPr lang="en-US" b="1" dirty="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638300"/>
            <a:ext cx="2013015" cy="117157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descr="tor_readout_18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029" y="2926854"/>
            <a:ext cx="4663440" cy="2468880"/>
          </a:xfrm>
          <a:prstGeom prst="rect">
            <a:avLst/>
          </a:prstGeom>
        </p:spPr>
      </p:pic>
    </p:spTree>
    <p:extLst>
      <p:ext uri="{BB962C8B-B14F-4D97-AF65-F5344CB8AC3E}">
        <p14:creationId xmlns:p14="http://schemas.microsoft.com/office/powerpoint/2010/main" val="272422049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93</a:t>
            </a:fld>
            <a:endParaRPr lang="en-US"/>
          </a:p>
        </p:txBody>
      </p:sp>
      <p:sp>
        <p:nvSpPr>
          <p:cNvPr id="2" name="TextBox 1"/>
          <p:cNvSpPr txBox="1"/>
          <p:nvPr/>
        </p:nvSpPr>
        <p:spPr>
          <a:xfrm>
            <a:off x="2441510" y="87273"/>
            <a:ext cx="4345398" cy="553998"/>
          </a:xfrm>
          <a:prstGeom prst="rect">
            <a:avLst/>
          </a:prstGeom>
          <a:noFill/>
        </p:spPr>
        <p:txBody>
          <a:bodyPr wrap="none" rtlCol="0">
            <a:spAutoFit/>
          </a:bodyPr>
          <a:lstStyle/>
          <a:p>
            <a:r>
              <a:rPr lang="en-US" sz="3000" dirty="0" smtClean="0"/>
              <a:t>02 April 2017 – Time Series</a:t>
            </a:r>
          </a:p>
        </p:txBody>
      </p:sp>
      <p:pic>
        <p:nvPicPr>
          <p:cNvPr id="5" name="Picture 4" descr="PT_timeseries_ID13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300"/>
            <a:ext cx="9144000" cy="4833697"/>
          </a:xfrm>
          <a:prstGeom prst="rect">
            <a:avLst/>
          </a:prstGeom>
        </p:spPr>
      </p:pic>
    </p:spTree>
    <p:extLst>
      <p:ext uri="{BB962C8B-B14F-4D97-AF65-F5344CB8AC3E}">
        <p14:creationId xmlns:p14="http://schemas.microsoft.com/office/powerpoint/2010/main" val="234135977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94</a:t>
            </a:fld>
            <a:endParaRPr lang="en-US"/>
          </a:p>
        </p:txBody>
      </p:sp>
      <p:sp>
        <p:nvSpPr>
          <p:cNvPr id="2" name="TextBox 1"/>
          <p:cNvSpPr txBox="1"/>
          <p:nvPr/>
        </p:nvSpPr>
        <p:spPr>
          <a:xfrm>
            <a:off x="3200400" y="152400"/>
            <a:ext cx="2430623" cy="553998"/>
          </a:xfrm>
          <a:prstGeom prst="rect">
            <a:avLst/>
          </a:prstGeom>
          <a:noFill/>
        </p:spPr>
        <p:txBody>
          <a:bodyPr wrap="none" rtlCol="0">
            <a:spAutoFit/>
          </a:bodyPr>
          <a:lstStyle/>
          <a:p>
            <a:r>
              <a:rPr lang="en-US" sz="3000" dirty="0" smtClean="0"/>
              <a:t>06 April 2017</a:t>
            </a:r>
          </a:p>
        </p:txBody>
      </p:sp>
      <p:pic>
        <p:nvPicPr>
          <p:cNvPr id="3" name="Picture 2"/>
          <p:cNvPicPr>
            <a:picLocks noChangeAspect="1"/>
          </p:cNvPicPr>
          <p:nvPr/>
        </p:nvPicPr>
        <p:blipFill>
          <a:blip r:embed="rId3"/>
          <a:stretch>
            <a:fillRect/>
          </a:stretch>
        </p:blipFill>
        <p:spPr>
          <a:xfrm>
            <a:off x="533400" y="838200"/>
            <a:ext cx="8001000" cy="5448534"/>
          </a:xfrm>
          <a:prstGeom prst="rect">
            <a:avLst/>
          </a:prstGeom>
        </p:spPr>
      </p:pic>
      <p:sp>
        <p:nvSpPr>
          <p:cNvPr id="6" name="Rectangle 5"/>
          <p:cNvSpPr/>
          <p:nvPr/>
        </p:nvSpPr>
        <p:spPr>
          <a:xfrm>
            <a:off x="6934200" y="4876800"/>
            <a:ext cx="948440" cy="847725"/>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16359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95</a:t>
            </a:fld>
            <a:endParaRPr lang="en-US"/>
          </a:p>
        </p:txBody>
      </p:sp>
      <p:pic>
        <p:nvPicPr>
          <p:cNvPr id="3" name="Picture 2" descr="GOES16_VIS_6APR2017_1222_1715_FLani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5" y="0"/>
            <a:ext cx="9144000" cy="6858000"/>
          </a:xfrm>
          <a:prstGeom prst="rect">
            <a:avLst/>
          </a:prstGeom>
        </p:spPr>
      </p:pic>
      <p:sp>
        <p:nvSpPr>
          <p:cNvPr id="6" name="Title 5"/>
          <p:cNvSpPr>
            <a:spLocks noGrp="1"/>
          </p:cNvSpPr>
          <p:nvPr>
            <p:ph type="ctrTitle"/>
          </p:nvPr>
        </p:nvSpPr>
        <p:spPr>
          <a:xfrm>
            <a:off x="685800" y="0"/>
            <a:ext cx="7772400" cy="1447800"/>
          </a:xfrm>
        </p:spPr>
        <p:txBody>
          <a:bodyPr/>
          <a:lstStyle/>
          <a:p>
            <a:r>
              <a:rPr lang="en-US" dirty="0" smtClean="0"/>
              <a:t>EF-2 Okeechobee Co.</a:t>
            </a:r>
            <a:endParaRPr lang="en-US" dirty="0"/>
          </a:p>
        </p:txBody>
      </p:sp>
      <p:cxnSp>
        <p:nvCxnSpPr>
          <p:cNvPr id="7" name="Straight Arrow Connector 6"/>
          <p:cNvCxnSpPr/>
          <p:nvPr/>
        </p:nvCxnSpPr>
        <p:spPr>
          <a:xfrm flipH="1" flipV="1">
            <a:off x="4343400" y="3581400"/>
            <a:ext cx="914400" cy="762000"/>
          </a:xfrm>
          <a:prstGeom prst="straightConnector1">
            <a:avLst/>
          </a:prstGeom>
          <a:ln w="508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25786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EF-2 Okeechobee Co.</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96</a:t>
            </a:fld>
            <a:endParaRPr lang="en-US"/>
          </a:p>
        </p:txBody>
      </p:sp>
      <p:pic>
        <p:nvPicPr>
          <p:cNvPr id="2" name="Picture 1" descr="ProbTor_1256_1444_06April2017anim-13 (dragg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7200900" cy="4800600"/>
          </a:xfrm>
          <a:prstGeom prst="rect">
            <a:avLst/>
          </a:prstGeom>
        </p:spPr>
      </p:pic>
    </p:spTree>
    <p:extLst>
      <p:ext uri="{BB962C8B-B14F-4D97-AF65-F5344CB8AC3E}">
        <p14:creationId xmlns:p14="http://schemas.microsoft.com/office/powerpoint/2010/main" val="188664487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EF-2 Okeechobee Co.</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97</a:t>
            </a:fld>
            <a:endParaRPr lang="en-US"/>
          </a:p>
        </p:txBody>
      </p:sp>
      <p:pic>
        <p:nvPicPr>
          <p:cNvPr id="3" name="Picture 2" descr="PT_timeseries_ID169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866468"/>
          </a:xfrm>
          <a:prstGeom prst="rect">
            <a:avLst/>
          </a:prstGeom>
        </p:spPr>
      </p:pic>
    </p:spTree>
    <p:extLst>
      <p:ext uri="{BB962C8B-B14F-4D97-AF65-F5344CB8AC3E}">
        <p14:creationId xmlns:p14="http://schemas.microsoft.com/office/powerpoint/2010/main" val="14693064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October 23, 2017</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98</a:t>
            </a:fld>
            <a:endParaRPr lang="en-US"/>
          </a:p>
        </p:txBody>
      </p:sp>
      <p:pic>
        <p:nvPicPr>
          <p:cNvPr id="2" name="Picture 1"/>
          <p:cNvPicPr>
            <a:picLocks noChangeAspect="1"/>
          </p:cNvPicPr>
          <p:nvPr/>
        </p:nvPicPr>
        <p:blipFill>
          <a:blip r:embed="rId3"/>
          <a:stretch>
            <a:fillRect/>
          </a:stretch>
        </p:blipFill>
        <p:spPr>
          <a:xfrm>
            <a:off x="990600" y="1143000"/>
            <a:ext cx="7273324" cy="4953000"/>
          </a:xfrm>
          <a:prstGeom prst="rect">
            <a:avLst/>
          </a:prstGeom>
        </p:spPr>
      </p:pic>
      <p:sp>
        <p:nvSpPr>
          <p:cNvPr id="7" name="Rectangle 6"/>
          <p:cNvSpPr/>
          <p:nvPr/>
        </p:nvSpPr>
        <p:spPr>
          <a:xfrm>
            <a:off x="6553200" y="3505200"/>
            <a:ext cx="948440" cy="847725"/>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44132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0"/>
            <a:ext cx="7772400" cy="1447800"/>
          </a:xfrm>
        </p:spPr>
        <p:txBody>
          <a:bodyPr/>
          <a:lstStyle/>
          <a:p>
            <a:r>
              <a:rPr lang="en-US" dirty="0" smtClean="0"/>
              <a:t>October 23, 2017</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99</a:t>
            </a:fld>
            <a:endParaRPr lang="en-US"/>
          </a:p>
        </p:txBody>
      </p:sp>
      <p:pic>
        <p:nvPicPr>
          <p:cNvPr id="3" name="Picture 2"/>
          <p:cNvPicPr>
            <a:picLocks noChangeAspect="1"/>
          </p:cNvPicPr>
          <p:nvPr/>
        </p:nvPicPr>
        <p:blipFill rotWithShape="1">
          <a:blip r:embed="rId3"/>
          <a:srcRect t="21090"/>
          <a:stretch/>
        </p:blipFill>
        <p:spPr>
          <a:xfrm>
            <a:off x="771789" y="1141506"/>
            <a:ext cx="7610211" cy="5411694"/>
          </a:xfrm>
          <a:prstGeom prst="rect">
            <a:avLst/>
          </a:prstGeom>
        </p:spPr>
      </p:pic>
    </p:spTree>
    <p:extLst>
      <p:ext uri="{BB962C8B-B14F-4D97-AF65-F5344CB8AC3E}">
        <p14:creationId xmlns:p14="http://schemas.microsoft.com/office/powerpoint/2010/main" val="7687462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50106</TotalTime>
  <Words>15997</Words>
  <Application>Microsoft Macintosh PowerPoint</Application>
  <PresentationFormat>On-screen Show (4:3)</PresentationFormat>
  <Paragraphs>1492</Paragraphs>
  <Slides>126</Slides>
  <Notes>123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126</vt:i4>
      </vt:variant>
    </vt:vector>
  </HeadingPairs>
  <TitlesOfParts>
    <vt:vector size="129" baseType="lpstr">
      <vt:lpstr>CIMSS_Template_2013Logo</vt:lpstr>
      <vt:lpstr>12_Office Theme</vt:lpstr>
      <vt:lpstr>Document</vt:lpstr>
      <vt:lpstr>NOAA/CIMSS ProbSevere Model</vt:lpstr>
      <vt:lpstr>Outline</vt:lpstr>
      <vt:lpstr>Outline</vt:lpstr>
      <vt:lpstr>PowerPoint Presentation</vt:lpstr>
      <vt:lpstr>PowerPoint Presentation</vt:lpstr>
      <vt:lpstr>PowerPoint Presentation</vt:lpstr>
      <vt:lpstr>NOAA/CIMSS ProbSevere Model</vt:lpstr>
      <vt:lpstr>NOAA/CIMSS ProbSevere Model</vt:lpstr>
      <vt:lpstr>NOAA/CIMSS ProbSevere Model</vt:lpstr>
      <vt:lpstr>Naïve Bayesian classifier</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NOAA/CIMSS ProbSevere Model (All Hazards)</vt:lpstr>
      <vt:lpstr>PowerPoint Presentation</vt:lpstr>
      <vt:lpstr>NOAA/CIMSS ProbSevere Model</vt:lpstr>
      <vt:lpstr>NOAA/CIMSS ProbSevere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ProbTor</vt:lpstr>
      <vt:lpstr>PowerPoint Presentation</vt:lpstr>
      <vt:lpstr>PowerPoint Presentation</vt:lpstr>
      <vt:lpstr>PowerPoint Presentation</vt:lpstr>
      <vt:lpstr>PowerPoint Presentation</vt:lpstr>
      <vt:lpstr>EF-2 Okeechobee Co.</vt:lpstr>
      <vt:lpstr>EF-2 Okeechobee Co.</vt:lpstr>
      <vt:lpstr>EF-2 Okeechobee Co.</vt:lpstr>
      <vt:lpstr>October 23, 2017</vt:lpstr>
      <vt:lpstr>October 23, 2017</vt:lpstr>
      <vt:lpstr>October 23, 2017</vt:lpstr>
      <vt:lpstr>July 20, 2017</vt:lpstr>
      <vt:lpstr>July 20, 2017</vt:lpstr>
      <vt:lpstr>July 20, 2017</vt:lpstr>
      <vt:lpstr>Outline</vt:lpstr>
      <vt:lpstr>ProbSevere Model Performance</vt:lpstr>
      <vt:lpstr>ProbSevere – Wind Improvement</vt:lpstr>
      <vt:lpstr>ProbSevere – Wind Improvement</vt:lpstr>
      <vt:lpstr>ProbTor Model Performance</vt:lpstr>
      <vt:lpstr>http://cimss.ssec.wisc.edu/severe_conv/training/validation.html </vt:lpstr>
      <vt:lpstr>Outline</vt:lpstr>
      <vt:lpstr>2016 HWT</vt:lpstr>
      <vt:lpstr>2016 HWT</vt:lpstr>
      <vt:lpstr>ProbSevere at the HWT-EWP</vt:lpstr>
      <vt:lpstr>PowerPoint Presentation</vt:lpstr>
      <vt:lpstr>PowerPoint Presentation</vt:lpstr>
      <vt:lpstr>Outline</vt:lpstr>
      <vt:lpstr>PowerPoint Presentation</vt:lpstr>
      <vt:lpstr>Outline</vt:lpstr>
      <vt:lpstr>Probabilistic Hazards Information (PHI)</vt:lpstr>
      <vt:lpstr>PowerPoint Presentation</vt:lpstr>
      <vt:lpstr>Next Steps</vt:lpstr>
      <vt:lpstr>PowerPoint Presentation</vt:lpstr>
      <vt:lpstr>Outline</vt:lpstr>
      <vt:lpstr>PowerPoint Presentation</vt:lpstr>
      <vt:lpstr>References</vt:lpstr>
      <vt:lpstr>Contact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John Cintineo</cp:lastModifiedBy>
  <cp:revision>624</cp:revision>
  <cp:lastPrinted>2016-02-25T19:50:44Z</cp:lastPrinted>
  <dcterms:created xsi:type="dcterms:W3CDTF">2014-03-09T19:18:36Z</dcterms:created>
  <dcterms:modified xsi:type="dcterms:W3CDTF">2018-01-30T15:23:19Z</dcterms:modified>
</cp:coreProperties>
</file>