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5c4619ea5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5c4619ea5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5c4619ea5_1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35c4619ea5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5c4619ea5_1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35c4619ea5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5c4619ea5_1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5c4619ea5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5c4619ea5_1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5c4619ea5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5c4619ea5_1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35c4619ea5_1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5c4619ea5_1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5c4619ea5_1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5c4619ea5_1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35c4619ea5_1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35c4619ea5_1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35c4619ea5_1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5c4619ea5_1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35c4619ea5_1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5c4619ea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5c4619ea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5c4619ea5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35c4619ea5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5c4619ea5_1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35c4619ea5_1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35c4619ea5_1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35c4619ea5_1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35c4619ea5_1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35c4619ea5_1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35c4619ea5_1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35c4619ea5_1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35c4619ea5_1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35c4619ea5_1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35c4619ea5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35c4619ea5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35c4619ea5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35c4619ea5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5c4619ea5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5c4619ea5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5c4619ea5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5c4619ea5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5c4619ea5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5c4619ea5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5c4619ea5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5c4619ea5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5c4619ea5_1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5c4619ea5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5c4619ea5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35c4619ea5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geosphere.ssec.wisc.edu/" TargetMode="External"/><Relationship Id="rId4" Type="http://schemas.openxmlformats.org/officeDocument/2006/relationships/hyperlink" Target="https://cimss.ssec.wisc.edu/csppgeo/" TargetMode="External"/><Relationship Id="rId5" Type="http://schemas.openxmlformats.org/officeDocument/2006/relationships/hyperlink" Target="http://www.youtube.com/watch?v=y43IcfhnKSA" TargetMode="External"/><Relationship Id="rId6" Type="http://schemas.openxmlformats.org/officeDocument/2006/relationships/image" Target="../media/image1.jpg"/><Relationship Id="rId7" Type="http://schemas.openxmlformats.org/officeDocument/2006/relationships/hyperlink" Target="https://youtu.be/y43IcfhnKS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1463"/>
            <a:ext cx="9144000" cy="460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effectLst>
            <a:outerShdw blurRad="71438" rotWithShape="0" algn="bl" dir="4680000" dist="38100">
              <a:schemeClr val="lt1"/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From Packets to Interactive Imagery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GeoSphere</a:t>
            </a:r>
            <a:endParaRPr sz="40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6873600" y="3125900"/>
            <a:ext cx="2270400" cy="975900"/>
          </a:xfrm>
          <a:prstGeom prst="rect">
            <a:avLst/>
          </a:prstGeom>
          <a:effectLst>
            <a:outerShdw blurRad="100013" rotWithShape="0" algn="bl" dist="19050">
              <a:schemeClr val="lt1">
                <a:alpha val="88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Graeme Martin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Ray Garcia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Will Roberts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4425" y="3125900"/>
            <a:ext cx="2616600" cy="975900"/>
          </a:xfrm>
          <a:prstGeom prst="rect">
            <a:avLst/>
          </a:prstGeom>
          <a:effectLst>
            <a:outerShdw blurRad="100013" rotWithShape="0" algn="bl" dist="19050">
              <a:schemeClr val="lt1">
                <a:alpha val="88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David Hoese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Clayton Suplinksi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/>
          <p:nvPr/>
        </p:nvSpPr>
        <p:spPr>
          <a:xfrm>
            <a:off x="945700" y="1918600"/>
            <a:ext cx="7021275" cy="2070955"/>
          </a:xfrm>
          <a:custGeom>
            <a:rect b="b" l="l" r="r" t="t"/>
            <a:pathLst>
              <a:path extrusionOk="0" h="69124" w="280851">
                <a:moveTo>
                  <a:pt x="0" y="0"/>
                </a:moveTo>
                <a:lnTo>
                  <a:pt x="279219" y="0"/>
                </a:lnTo>
                <a:lnTo>
                  <a:pt x="279219" y="32657"/>
                </a:lnTo>
                <a:lnTo>
                  <a:pt x="544" y="32657"/>
                </a:lnTo>
                <a:lnTo>
                  <a:pt x="544" y="69124"/>
                </a:lnTo>
                <a:lnTo>
                  <a:pt x="280851" y="69124"/>
                </a:ln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GeoSphere</a:t>
            </a:r>
            <a:r>
              <a:rPr lang="en"/>
              <a:t> - Phase 1</a:t>
            </a:r>
            <a:endParaRPr/>
          </a:p>
        </p:txBody>
      </p:sp>
      <p:sp>
        <p:nvSpPr>
          <p:cNvPr id="120" name="Google Shape;120;p22"/>
          <p:cNvSpPr/>
          <p:nvPr/>
        </p:nvSpPr>
        <p:spPr>
          <a:xfrm>
            <a:off x="12858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GRB</a:t>
            </a:r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37072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Geo2Grid</a:t>
            </a:r>
            <a:endParaRPr/>
          </a:p>
        </p:txBody>
      </p:sp>
      <p:sp>
        <p:nvSpPr>
          <p:cNvPr id="122" name="Google Shape;122;p22"/>
          <p:cNvSpPr/>
          <p:nvPr/>
        </p:nvSpPr>
        <p:spPr>
          <a:xfrm>
            <a:off x="61286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8082625" y="3669850"/>
            <a:ext cx="653100" cy="65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37072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MapCache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8" y="1479738"/>
            <a:ext cx="893399" cy="90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6420000" dist="38100">
              <a:schemeClr val="accent5">
                <a:alpha val="70000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945700" y="1918600"/>
            <a:ext cx="7021275" cy="2070955"/>
          </a:xfrm>
          <a:custGeom>
            <a:rect b="b" l="l" r="r" t="t"/>
            <a:pathLst>
              <a:path extrusionOk="0" h="69124" w="280851">
                <a:moveTo>
                  <a:pt x="0" y="0"/>
                </a:moveTo>
                <a:lnTo>
                  <a:pt x="279219" y="0"/>
                </a:lnTo>
                <a:lnTo>
                  <a:pt x="279219" y="32657"/>
                </a:lnTo>
                <a:lnTo>
                  <a:pt x="544" y="32657"/>
                </a:lnTo>
                <a:lnTo>
                  <a:pt x="544" y="69124"/>
                </a:lnTo>
                <a:lnTo>
                  <a:pt x="280851" y="69124"/>
                </a:ln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GeoSphere</a:t>
            </a:r>
            <a:r>
              <a:rPr lang="en"/>
              <a:t> - Phase 1</a:t>
            </a:r>
            <a:endParaRPr/>
          </a:p>
        </p:txBody>
      </p:sp>
      <p:sp>
        <p:nvSpPr>
          <p:cNvPr id="132" name="Google Shape;132;p23"/>
          <p:cNvSpPr/>
          <p:nvPr/>
        </p:nvSpPr>
        <p:spPr>
          <a:xfrm>
            <a:off x="12858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GRB</a:t>
            </a:r>
            <a:endParaRPr/>
          </a:p>
        </p:txBody>
      </p:sp>
      <p:sp>
        <p:nvSpPr>
          <p:cNvPr id="133" name="Google Shape;133;p23"/>
          <p:cNvSpPr/>
          <p:nvPr/>
        </p:nvSpPr>
        <p:spPr>
          <a:xfrm>
            <a:off x="37072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Geo2Grid</a:t>
            </a:r>
            <a:endParaRPr/>
          </a:p>
        </p:txBody>
      </p:sp>
      <p:sp>
        <p:nvSpPr>
          <p:cNvPr id="134" name="Google Shape;134;p23"/>
          <p:cNvSpPr/>
          <p:nvPr/>
        </p:nvSpPr>
        <p:spPr>
          <a:xfrm>
            <a:off x="61286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</p:txBody>
      </p:sp>
      <p:sp>
        <p:nvSpPr>
          <p:cNvPr id="135" name="Google Shape;135;p23"/>
          <p:cNvSpPr/>
          <p:nvPr/>
        </p:nvSpPr>
        <p:spPr>
          <a:xfrm>
            <a:off x="8082625" y="3669850"/>
            <a:ext cx="653100" cy="65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3"/>
          <p:cNvSpPr/>
          <p:nvPr/>
        </p:nvSpPr>
        <p:spPr>
          <a:xfrm>
            <a:off x="12858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MapServer</a:t>
            </a:r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37072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MapCache</a:t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8" y="1479738"/>
            <a:ext cx="893399" cy="90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6420000" dist="38100">
              <a:schemeClr val="accent5">
                <a:alpha val="70000"/>
              </a:scheme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>
            <a:off x="945700" y="1918600"/>
            <a:ext cx="7021275" cy="2070955"/>
          </a:xfrm>
          <a:custGeom>
            <a:rect b="b" l="l" r="r" t="t"/>
            <a:pathLst>
              <a:path extrusionOk="0" h="69124" w="280851">
                <a:moveTo>
                  <a:pt x="0" y="0"/>
                </a:moveTo>
                <a:lnTo>
                  <a:pt x="279219" y="0"/>
                </a:lnTo>
                <a:lnTo>
                  <a:pt x="279219" y="32657"/>
                </a:lnTo>
                <a:lnTo>
                  <a:pt x="544" y="32657"/>
                </a:lnTo>
                <a:lnTo>
                  <a:pt x="544" y="69124"/>
                </a:lnTo>
                <a:lnTo>
                  <a:pt x="280851" y="69124"/>
                </a:ln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GeoSphere</a:t>
            </a:r>
            <a:r>
              <a:rPr lang="en"/>
              <a:t> - Phase 1</a:t>
            </a:r>
            <a:endParaRPr/>
          </a:p>
        </p:txBody>
      </p:sp>
      <p:sp>
        <p:nvSpPr>
          <p:cNvPr id="145" name="Google Shape;145;p24"/>
          <p:cNvSpPr/>
          <p:nvPr/>
        </p:nvSpPr>
        <p:spPr>
          <a:xfrm>
            <a:off x="12858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GRB</a:t>
            </a:r>
            <a:endParaRPr/>
          </a:p>
        </p:txBody>
      </p:sp>
      <p:sp>
        <p:nvSpPr>
          <p:cNvPr id="146" name="Google Shape;146;p24"/>
          <p:cNvSpPr/>
          <p:nvPr/>
        </p:nvSpPr>
        <p:spPr>
          <a:xfrm>
            <a:off x="37072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Geo2Grid</a:t>
            </a:r>
            <a:endParaRPr/>
          </a:p>
        </p:txBody>
      </p:sp>
      <p:sp>
        <p:nvSpPr>
          <p:cNvPr id="147" name="Google Shape;147;p24"/>
          <p:cNvSpPr/>
          <p:nvPr/>
        </p:nvSpPr>
        <p:spPr>
          <a:xfrm>
            <a:off x="61286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8082625" y="3669850"/>
            <a:ext cx="653100" cy="65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4"/>
          <p:cNvSpPr/>
          <p:nvPr/>
        </p:nvSpPr>
        <p:spPr>
          <a:xfrm>
            <a:off x="61286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Tile Indexer</a:t>
            </a:r>
            <a:endParaRPr/>
          </a:p>
        </p:txBody>
      </p:sp>
      <p:sp>
        <p:nvSpPr>
          <p:cNvPr id="150" name="Google Shape;150;p24"/>
          <p:cNvSpPr/>
          <p:nvPr/>
        </p:nvSpPr>
        <p:spPr>
          <a:xfrm>
            <a:off x="12858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MapServer</a:t>
            </a:r>
            <a:endParaRPr/>
          </a:p>
        </p:txBody>
      </p:sp>
      <p:sp>
        <p:nvSpPr>
          <p:cNvPr id="151" name="Google Shape;151;p24"/>
          <p:cNvSpPr/>
          <p:nvPr/>
        </p:nvSpPr>
        <p:spPr>
          <a:xfrm>
            <a:off x="37072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MapCache</a:t>
            </a: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8" y="1479738"/>
            <a:ext cx="893399" cy="90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6420000" dist="38100">
              <a:schemeClr val="accent5">
                <a:alpha val="70000"/>
              </a:scheme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945700" y="1918600"/>
            <a:ext cx="7021275" cy="2070955"/>
          </a:xfrm>
          <a:custGeom>
            <a:rect b="b" l="l" r="r" t="t"/>
            <a:pathLst>
              <a:path extrusionOk="0" h="69124" w="280851">
                <a:moveTo>
                  <a:pt x="0" y="0"/>
                </a:moveTo>
                <a:lnTo>
                  <a:pt x="279219" y="0"/>
                </a:lnTo>
                <a:lnTo>
                  <a:pt x="279219" y="32657"/>
                </a:lnTo>
                <a:lnTo>
                  <a:pt x="544" y="32657"/>
                </a:lnTo>
                <a:lnTo>
                  <a:pt x="544" y="69124"/>
                </a:lnTo>
                <a:lnTo>
                  <a:pt x="280851" y="69124"/>
                </a:ln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58" name="Google Shape;15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GeoSphere</a:t>
            </a:r>
            <a:r>
              <a:rPr lang="en"/>
              <a:t> - Phase 1</a:t>
            </a:r>
            <a:endParaRPr/>
          </a:p>
        </p:txBody>
      </p:sp>
      <p:sp>
        <p:nvSpPr>
          <p:cNvPr id="159" name="Google Shape;159;p25"/>
          <p:cNvSpPr/>
          <p:nvPr/>
        </p:nvSpPr>
        <p:spPr>
          <a:xfrm>
            <a:off x="12858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GRB</a:t>
            </a:r>
            <a:endParaRPr/>
          </a:p>
        </p:txBody>
      </p:sp>
      <p:sp>
        <p:nvSpPr>
          <p:cNvPr id="160" name="Google Shape;160;p25"/>
          <p:cNvSpPr/>
          <p:nvPr/>
        </p:nvSpPr>
        <p:spPr>
          <a:xfrm>
            <a:off x="37072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Geo2Grid</a:t>
            </a:r>
            <a:endParaRPr/>
          </a:p>
        </p:txBody>
      </p:sp>
      <p:sp>
        <p:nvSpPr>
          <p:cNvPr id="161" name="Google Shape;161;p25"/>
          <p:cNvSpPr/>
          <p:nvPr/>
        </p:nvSpPr>
        <p:spPr>
          <a:xfrm>
            <a:off x="61286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8082625" y="3669850"/>
            <a:ext cx="653100" cy="65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/>
          <p:nvPr/>
        </p:nvSpPr>
        <p:spPr>
          <a:xfrm>
            <a:off x="61286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Tile Indexer</a:t>
            </a:r>
            <a:endParaRPr/>
          </a:p>
        </p:txBody>
      </p:sp>
      <p:sp>
        <p:nvSpPr>
          <p:cNvPr id="164" name="Google Shape;164;p25"/>
          <p:cNvSpPr/>
          <p:nvPr/>
        </p:nvSpPr>
        <p:spPr>
          <a:xfrm>
            <a:off x="12858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MapServer</a:t>
            </a:r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37072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MapCache</a:t>
            </a:r>
            <a:endParaRPr/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8" y="1479738"/>
            <a:ext cx="893399" cy="90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6420000" dist="38100">
              <a:schemeClr val="accent5">
                <a:alpha val="70000"/>
              </a:schemeClr>
            </a:outerShdw>
          </a:effectLst>
        </p:spPr>
      </p:pic>
      <p:sp>
        <p:nvSpPr>
          <p:cNvPr id="167" name="Google Shape;167;p25"/>
          <p:cNvSpPr/>
          <p:nvPr/>
        </p:nvSpPr>
        <p:spPr>
          <a:xfrm>
            <a:off x="3707225" y="25717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945700" y="1918600"/>
            <a:ext cx="7021275" cy="2070955"/>
          </a:xfrm>
          <a:custGeom>
            <a:rect b="b" l="l" r="r" t="t"/>
            <a:pathLst>
              <a:path extrusionOk="0" h="69124" w="280851">
                <a:moveTo>
                  <a:pt x="0" y="0"/>
                </a:moveTo>
                <a:lnTo>
                  <a:pt x="279219" y="0"/>
                </a:lnTo>
                <a:lnTo>
                  <a:pt x="279219" y="32657"/>
                </a:lnTo>
                <a:lnTo>
                  <a:pt x="544" y="32657"/>
                </a:lnTo>
                <a:lnTo>
                  <a:pt x="544" y="69124"/>
                </a:lnTo>
                <a:lnTo>
                  <a:pt x="280851" y="69124"/>
                </a:ln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73" name="Google Shape;17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GeoSphere</a:t>
            </a:r>
            <a:r>
              <a:rPr lang="en"/>
              <a:t> - Phase 1</a:t>
            </a:r>
            <a:endParaRPr/>
          </a:p>
        </p:txBody>
      </p:sp>
      <p:sp>
        <p:nvSpPr>
          <p:cNvPr id="174" name="Google Shape;174;p26"/>
          <p:cNvSpPr/>
          <p:nvPr/>
        </p:nvSpPr>
        <p:spPr>
          <a:xfrm>
            <a:off x="12858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GRB</a:t>
            </a:r>
            <a:endParaRPr/>
          </a:p>
        </p:txBody>
      </p:sp>
      <p:sp>
        <p:nvSpPr>
          <p:cNvPr id="175" name="Google Shape;175;p26"/>
          <p:cNvSpPr/>
          <p:nvPr/>
        </p:nvSpPr>
        <p:spPr>
          <a:xfrm>
            <a:off x="37072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Geo2Grid</a:t>
            </a:r>
            <a:endParaRPr/>
          </a:p>
        </p:txBody>
      </p:sp>
      <p:sp>
        <p:nvSpPr>
          <p:cNvPr id="176" name="Google Shape;176;p26"/>
          <p:cNvSpPr/>
          <p:nvPr/>
        </p:nvSpPr>
        <p:spPr>
          <a:xfrm>
            <a:off x="61286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8082625" y="3669850"/>
            <a:ext cx="653100" cy="65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/>
          <p:nvPr/>
        </p:nvSpPr>
        <p:spPr>
          <a:xfrm>
            <a:off x="61286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Tile Indexer</a:t>
            </a:r>
            <a:endParaRPr/>
          </a:p>
        </p:txBody>
      </p:sp>
      <p:sp>
        <p:nvSpPr>
          <p:cNvPr id="179" name="Google Shape;179;p26"/>
          <p:cNvSpPr/>
          <p:nvPr/>
        </p:nvSpPr>
        <p:spPr>
          <a:xfrm>
            <a:off x="12858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MapServer</a:t>
            </a:r>
            <a:endParaRPr/>
          </a:p>
        </p:txBody>
      </p:sp>
      <p:sp>
        <p:nvSpPr>
          <p:cNvPr id="180" name="Google Shape;180;p26"/>
          <p:cNvSpPr/>
          <p:nvPr/>
        </p:nvSpPr>
        <p:spPr>
          <a:xfrm>
            <a:off x="37072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MapCache</a:t>
            </a:r>
            <a:endParaRPr/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8" y="1479738"/>
            <a:ext cx="893399" cy="90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6420000" dist="38100">
              <a:schemeClr val="accent5">
                <a:alpha val="70000"/>
              </a:schemeClr>
            </a:outerShdw>
          </a:effectLst>
        </p:spPr>
      </p:pic>
      <p:sp>
        <p:nvSpPr>
          <p:cNvPr id="182" name="Google Shape;182;p26"/>
          <p:cNvSpPr/>
          <p:nvPr/>
        </p:nvSpPr>
        <p:spPr>
          <a:xfrm>
            <a:off x="3707225" y="25717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</a:t>
            </a:r>
            <a:endParaRPr/>
          </a:p>
        </p:txBody>
      </p:sp>
      <p:sp>
        <p:nvSpPr>
          <p:cNvPr id="183" name="Google Shape;183;p26"/>
          <p:cNvSpPr/>
          <p:nvPr/>
        </p:nvSpPr>
        <p:spPr>
          <a:xfrm>
            <a:off x="2496525" y="20778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RabbitMQ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/>
          <p:nvPr/>
        </p:nvSpPr>
        <p:spPr>
          <a:xfrm>
            <a:off x="945700" y="1918600"/>
            <a:ext cx="7021275" cy="2070955"/>
          </a:xfrm>
          <a:custGeom>
            <a:rect b="b" l="l" r="r" t="t"/>
            <a:pathLst>
              <a:path extrusionOk="0" h="69124" w="280851">
                <a:moveTo>
                  <a:pt x="0" y="0"/>
                </a:moveTo>
                <a:lnTo>
                  <a:pt x="279219" y="0"/>
                </a:lnTo>
                <a:lnTo>
                  <a:pt x="279219" y="32657"/>
                </a:lnTo>
                <a:lnTo>
                  <a:pt x="544" y="32657"/>
                </a:lnTo>
                <a:lnTo>
                  <a:pt x="544" y="69124"/>
                </a:lnTo>
                <a:lnTo>
                  <a:pt x="280851" y="69124"/>
                </a:ln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89" name="Google Shape;18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GeoSphere - Phase 1</a:t>
            </a:r>
            <a:endParaRPr/>
          </a:p>
        </p:txBody>
      </p:sp>
      <p:sp>
        <p:nvSpPr>
          <p:cNvPr id="190" name="Google Shape;190;p27"/>
          <p:cNvSpPr/>
          <p:nvPr/>
        </p:nvSpPr>
        <p:spPr>
          <a:xfrm>
            <a:off x="12858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GRB</a:t>
            </a: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37072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Geo2Grid</a:t>
            </a: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61286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</p:txBody>
      </p:sp>
      <p:sp>
        <p:nvSpPr>
          <p:cNvPr id="193" name="Google Shape;193;p27"/>
          <p:cNvSpPr/>
          <p:nvPr/>
        </p:nvSpPr>
        <p:spPr>
          <a:xfrm>
            <a:off x="8082625" y="3669850"/>
            <a:ext cx="653100" cy="65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7"/>
          <p:cNvSpPr/>
          <p:nvPr/>
        </p:nvSpPr>
        <p:spPr>
          <a:xfrm>
            <a:off x="61286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Tile Indexer</a:t>
            </a:r>
            <a:endParaRPr/>
          </a:p>
        </p:txBody>
      </p:sp>
      <p:sp>
        <p:nvSpPr>
          <p:cNvPr id="195" name="Google Shape;195;p27"/>
          <p:cNvSpPr/>
          <p:nvPr/>
        </p:nvSpPr>
        <p:spPr>
          <a:xfrm>
            <a:off x="12858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MapServer</a:t>
            </a:r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37072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MapCache</a:t>
            </a:r>
            <a:endParaRPr/>
          </a:p>
        </p:txBody>
      </p:sp>
      <p:pic>
        <p:nvPicPr>
          <p:cNvPr id="197" name="Google Shape;1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8" y="1479738"/>
            <a:ext cx="893399" cy="90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6420000" dist="38100">
              <a:schemeClr val="accent5">
                <a:alpha val="70000"/>
              </a:schemeClr>
            </a:outerShdw>
          </a:effectLst>
        </p:spPr>
      </p:pic>
      <p:sp>
        <p:nvSpPr>
          <p:cNvPr id="198" name="Google Shape;198;p27"/>
          <p:cNvSpPr/>
          <p:nvPr/>
        </p:nvSpPr>
        <p:spPr>
          <a:xfrm>
            <a:off x="3707225" y="25717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</a:t>
            </a:r>
            <a:endParaRPr/>
          </a:p>
        </p:txBody>
      </p:sp>
      <p:sp>
        <p:nvSpPr>
          <p:cNvPr id="199" name="Google Shape;199;p27"/>
          <p:cNvSpPr/>
          <p:nvPr/>
        </p:nvSpPr>
        <p:spPr>
          <a:xfrm>
            <a:off x="2496525" y="20778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RabbitMQ</a:t>
            </a:r>
            <a:endParaRPr/>
          </a:p>
        </p:txBody>
      </p:sp>
      <p:sp>
        <p:nvSpPr>
          <p:cNvPr id="200" name="Google Shape;200;p27"/>
          <p:cNvSpPr/>
          <p:nvPr/>
        </p:nvSpPr>
        <p:spPr>
          <a:xfrm>
            <a:off x="4917925" y="20778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GeoTIFFs</a:t>
            </a:r>
            <a:endParaRPr/>
          </a:p>
        </p:txBody>
      </p:sp>
      <p:sp>
        <p:nvSpPr>
          <p:cNvPr id="201" name="Google Shape;201;p27"/>
          <p:cNvSpPr/>
          <p:nvPr/>
        </p:nvSpPr>
        <p:spPr>
          <a:xfrm>
            <a:off x="2496525" y="107360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NetCDF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/>
          <p:nvPr/>
        </p:nvSpPr>
        <p:spPr>
          <a:xfrm>
            <a:off x="945700" y="1918600"/>
            <a:ext cx="7021275" cy="2070955"/>
          </a:xfrm>
          <a:custGeom>
            <a:rect b="b" l="l" r="r" t="t"/>
            <a:pathLst>
              <a:path extrusionOk="0" h="69124" w="280851">
                <a:moveTo>
                  <a:pt x="0" y="0"/>
                </a:moveTo>
                <a:lnTo>
                  <a:pt x="279219" y="0"/>
                </a:lnTo>
                <a:lnTo>
                  <a:pt x="279219" y="32657"/>
                </a:lnTo>
                <a:lnTo>
                  <a:pt x="544" y="32657"/>
                </a:lnTo>
                <a:lnTo>
                  <a:pt x="544" y="69124"/>
                </a:lnTo>
                <a:lnTo>
                  <a:pt x="280851" y="69124"/>
                </a:ln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07" name="Google Shape;20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GeoSphere - Phase 1</a:t>
            </a:r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12858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GRB</a:t>
            </a:r>
            <a:endParaRPr/>
          </a:p>
        </p:txBody>
      </p:sp>
      <p:sp>
        <p:nvSpPr>
          <p:cNvPr id="209" name="Google Shape;209;p28"/>
          <p:cNvSpPr/>
          <p:nvPr/>
        </p:nvSpPr>
        <p:spPr>
          <a:xfrm>
            <a:off x="37072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Geo2Grid</a:t>
            </a:r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61286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</p:txBody>
      </p:sp>
      <p:sp>
        <p:nvSpPr>
          <p:cNvPr id="211" name="Google Shape;211;p28"/>
          <p:cNvSpPr/>
          <p:nvPr/>
        </p:nvSpPr>
        <p:spPr>
          <a:xfrm>
            <a:off x="8082625" y="3669850"/>
            <a:ext cx="653100" cy="65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8"/>
          <p:cNvSpPr/>
          <p:nvPr/>
        </p:nvSpPr>
        <p:spPr>
          <a:xfrm>
            <a:off x="61286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Tile Indexer</a:t>
            </a:r>
            <a:endParaRPr/>
          </a:p>
        </p:txBody>
      </p:sp>
      <p:sp>
        <p:nvSpPr>
          <p:cNvPr id="213" name="Google Shape;213;p28"/>
          <p:cNvSpPr/>
          <p:nvPr/>
        </p:nvSpPr>
        <p:spPr>
          <a:xfrm>
            <a:off x="12858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MapServer</a:t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37072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MapCache</a:t>
            </a:r>
            <a:endParaRPr/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8" y="1479738"/>
            <a:ext cx="893399" cy="90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6420000" dist="38100">
              <a:schemeClr val="accent5">
                <a:alpha val="70000"/>
              </a:schemeClr>
            </a:outerShdw>
          </a:effectLst>
        </p:spPr>
      </p:pic>
      <p:sp>
        <p:nvSpPr>
          <p:cNvPr id="216" name="Google Shape;216;p28"/>
          <p:cNvSpPr/>
          <p:nvPr/>
        </p:nvSpPr>
        <p:spPr>
          <a:xfrm>
            <a:off x="3707225" y="25717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</a:t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2496525" y="20778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RabbitMQ</a:t>
            </a:r>
            <a:endParaRPr/>
          </a:p>
        </p:txBody>
      </p:sp>
      <p:sp>
        <p:nvSpPr>
          <p:cNvPr id="218" name="Google Shape;218;p28"/>
          <p:cNvSpPr/>
          <p:nvPr/>
        </p:nvSpPr>
        <p:spPr>
          <a:xfrm>
            <a:off x="4917925" y="20778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GeoTIFFs</a:t>
            </a:r>
            <a:endParaRPr/>
          </a:p>
        </p:txBody>
      </p:sp>
      <p:sp>
        <p:nvSpPr>
          <p:cNvPr id="219" name="Google Shape;219;p28"/>
          <p:cNvSpPr/>
          <p:nvPr/>
        </p:nvSpPr>
        <p:spPr>
          <a:xfrm>
            <a:off x="2496525" y="309157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Shapefiles</a:t>
            </a:r>
            <a:endParaRPr/>
          </a:p>
        </p:txBody>
      </p:sp>
      <p:sp>
        <p:nvSpPr>
          <p:cNvPr id="220" name="Google Shape;220;p28"/>
          <p:cNvSpPr/>
          <p:nvPr/>
        </p:nvSpPr>
        <p:spPr>
          <a:xfrm>
            <a:off x="2496525" y="107360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NetCDF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945700" y="1918600"/>
            <a:ext cx="7021275" cy="2070955"/>
          </a:xfrm>
          <a:custGeom>
            <a:rect b="b" l="l" r="r" t="t"/>
            <a:pathLst>
              <a:path extrusionOk="0" h="69124" w="280851">
                <a:moveTo>
                  <a:pt x="0" y="0"/>
                </a:moveTo>
                <a:lnTo>
                  <a:pt x="279219" y="0"/>
                </a:lnTo>
                <a:lnTo>
                  <a:pt x="279219" y="32657"/>
                </a:lnTo>
                <a:lnTo>
                  <a:pt x="544" y="32657"/>
                </a:lnTo>
                <a:lnTo>
                  <a:pt x="544" y="69124"/>
                </a:lnTo>
                <a:lnTo>
                  <a:pt x="280851" y="69124"/>
                </a:ln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26" name="Google Shape;22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GeoSphere - Phase 1</a:t>
            </a: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12858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GRB</a:t>
            </a:r>
            <a:endParaRPr/>
          </a:p>
        </p:txBody>
      </p:sp>
      <p:sp>
        <p:nvSpPr>
          <p:cNvPr id="228" name="Google Shape;228;p29"/>
          <p:cNvSpPr/>
          <p:nvPr/>
        </p:nvSpPr>
        <p:spPr>
          <a:xfrm>
            <a:off x="37072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Geo2Grid</a:t>
            </a:r>
            <a:endParaRPr/>
          </a:p>
        </p:txBody>
      </p:sp>
      <p:sp>
        <p:nvSpPr>
          <p:cNvPr id="229" name="Google Shape;229;p29"/>
          <p:cNvSpPr/>
          <p:nvPr/>
        </p:nvSpPr>
        <p:spPr>
          <a:xfrm>
            <a:off x="61286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8082625" y="3669850"/>
            <a:ext cx="653100" cy="65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9"/>
          <p:cNvSpPr/>
          <p:nvPr/>
        </p:nvSpPr>
        <p:spPr>
          <a:xfrm>
            <a:off x="61286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Tile Indexer</a:t>
            </a:r>
            <a:endParaRPr/>
          </a:p>
        </p:txBody>
      </p:sp>
      <p:sp>
        <p:nvSpPr>
          <p:cNvPr id="232" name="Google Shape;232;p29"/>
          <p:cNvSpPr/>
          <p:nvPr/>
        </p:nvSpPr>
        <p:spPr>
          <a:xfrm>
            <a:off x="12858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MapServer</a:t>
            </a:r>
            <a:endParaRPr/>
          </a:p>
        </p:txBody>
      </p:sp>
      <p:sp>
        <p:nvSpPr>
          <p:cNvPr id="233" name="Google Shape;233;p29"/>
          <p:cNvSpPr/>
          <p:nvPr/>
        </p:nvSpPr>
        <p:spPr>
          <a:xfrm>
            <a:off x="37072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MapCache</a:t>
            </a:r>
            <a:endParaRPr/>
          </a:p>
        </p:txBody>
      </p:sp>
      <p:pic>
        <p:nvPicPr>
          <p:cNvPr id="234" name="Google Shape;2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8" y="1479738"/>
            <a:ext cx="893399" cy="90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6420000" dist="38100">
              <a:schemeClr val="accent5">
                <a:alpha val="70000"/>
              </a:schemeClr>
            </a:outerShdw>
          </a:effectLst>
        </p:spPr>
      </p:pic>
      <p:sp>
        <p:nvSpPr>
          <p:cNvPr id="235" name="Google Shape;235;p29"/>
          <p:cNvSpPr/>
          <p:nvPr/>
        </p:nvSpPr>
        <p:spPr>
          <a:xfrm>
            <a:off x="3707225" y="25717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</a:t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2496525" y="20778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RabbitMQ</a:t>
            </a:r>
            <a:endParaRPr/>
          </a:p>
        </p:txBody>
      </p:sp>
      <p:sp>
        <p:nvSpPr>
          <p:cNvPr id="237" name="Google Shape;237;p29"/>
          <p:cNvSpPr/>
          <p:nvPr/>
        </p:nvSpPr>
        <p:spPr>
          <a:xfrm>
            <a:off x="4917925" y="20778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GeoTIFFs</a:t>
            </a: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2496525" y="309157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Shapefiles</a:t>
            </a: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4917925" y="309157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PostGIS</a:t>
            </a:r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2496525" y="107360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NetCDF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/>
          <p:nvPr/>
        </p:nvSpPr>
        <p:spPr>
          <a:xfrm>
            <a:off x="945700" y="1918600"/>
            <a:ext cx="7021275" cy="2070955"/>
          </a:xfrm>
          <a:custGeom>
            <a:rect b="b" l="l" r="r" t="t"/>
            <a:pathLst>
              <a:path extrusionOk="0" h="69124" w="280851">
                <a:moveTo>
                  <a:pt x="0" y="0"/>
                </a:moveTo>
                <a:lnTo>
                  <a:pt x="279219" y="0"/>
                </a:lnTo>
                <a:lnTo>
                  <a:pt x="279219" y="32657"/>
                </a:lnTo>
                <a:lnTo>
                  <a:pt x="544" y="32657"/>
                </a:lnTo>
                <a:lnTo>
                  <a:pt x="544" y="69124"/>
                </a:lnTo>
                <a:lnTo>
                  <a:pt x="280851" y="69124"/>
                </a:ln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46" name="Google Shape;246;p30"/>
          <p:cNvSpPr txBox="1"/>
          <p:nvPr>
            <p:ph type="title"/>
          </p:nvPr>
        </p:nvSpPr>
        <p:spPr>
          <a:xfrm>
            <a:off x="345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GeoSphere - Phase 2</a:t>
            </a:r>
            <a:endParaRPr/>
          </a:p>
        </p:txBody>
      </p:sp>
      <p:sp>
        <p:nvSpPr>
          <p:cNvPr id="247" name="Google Shape;247;p30"/>
          <p:cNvSpPr/>
          <p:nvPr/>
        </p:nvSpPr>
        <p:spPr>
          <a:xfrm>
            <a:off x="12858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GRB</a:t>
            </a:r>
            <a:endParaRPr/>
          </a:p>
        </p:txBody>
      </p:sp>
      <p:sp>
        <p:nvSpPr>
          <p:cNvPr id="248" name="Google Shape;248;p30"/>
          <p:cNvSpPr/>
          <p:nvPr/>
        </p:nvSpPr>
        <p:spPr>
          <a:xfrm>
            <a:off x="37072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Geo2Grid</a:t>
            </a:r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61286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8082625" y="3669850"/>
            <a:ext cx="653100" cy="65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61286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Tile Indexer</a:t>
            </a:r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12858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MapServer</a:t>
            </a:r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37072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MapCache</a:t>
            </a:r>
            <a:endParaRPr/>
          </a:p>
        </p:txBody>
      </p:sp>
      <p:pic>
        <p:nvPicPr>
          <p:cNvPr id="254" name="Google Shape;2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8" y="1479738"/>
            <a:ext cx="893399" cy="90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6420000" dist="38100">
              <a:schemeClr val="accent5">
                <a:alpha val="70000"/>
              </a:schemeClr>
            </a:outerShdw>
          </a:effectLst>
        </p:spPr>
      </p:pic>
      <p:sp>
        <p:nvSpPr>
          <p:cNvPr id="255" name="Google Shape;255;p30"/>
          <p:cNvSpPr/>
          <p:nvPr/>
        </p:nvSpPr>
        <p:spPr>
          <a:xfrm>
            <a:off x="3707225" y="25717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</a:t>
            </a:r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2496525" y="20778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RabbitMQ</a:t>
            </a:r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4917925" y="20778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GeoTIFFs</a:t>
            </a:r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4917925" y="309157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PostGIS</a:t>
            </a:r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2496525" y="107360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NetCDF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GeoSphere - Infrastructure</a:t>
            </a:r>
            <a:endParaRPr/>
          </a:p>
        </p:txBody>
      </p:sp>
      <p:sp>
        <p:nvSpPr>
          <p:cNvPr id="265" name="Google Shape;265;p31"/>
          <p:cNvSpPr/>
          <p:nvPr/>
        </p:nvSpPr>
        <p:spPr>
          <a:xfrm>
            <a:off x="1394725" y="2932350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266" name="Google Shape;266;p31"/>
          <p:cNvSpPr/>
          <p:nvPr/>
        </p:nvSpPr>
        <p:spPr>
          <a:xfrm>
            <a:off x="5119000" y="205742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267" name="Google Shape;267;p31"/>
          <p:cNvSpPr/>
          <p:nvPr/>
        </p:nvSpPr>
        <p:spPr>
          <a:xfrm>
            <a:off x="6523250" y="205742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268" name="Google Shape;268;p31"/>
          <p:cNvSpPr/>
          <p:nvPr/>
        </p:nvSpPr>
        <p:spPr>
          <a:xfrm>
            <a:off x="5119000" y="2992250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269" name="Google Shape;269;p31"/>
          <p:cNvSpPr/>
          <p:nvPr/>
        </p:nvSpPr>
        <p:spPr>
          <a:xfrm>
            <a:off x="6523250" y="2992250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270" name="Google Shape;270;p31"/>
          <p:cNvSpPr/>
          <p:nvPr/>
        </p:nvSpPr>
        <p:spPr>
          <a:xfrm>
            <a:off x="5119000" y="392707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271" name="Google Shape;271;p31"/>
          <p:cNvSpPr/>
          <p:nvPr/>
        </p:nvSpPr>
        <p:spPr>
          <a:xfrm>
            <a:off x="6523250" y="392707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272" name="Google Shape;272;p31"/>
          <p:cNvSpPr txBox="1"/>
          <p:nvPr/>
        </p:nvSpPr>
        <p:spPr>
          <a:xfrm>
            <a:off x="949075" y="1412975"/>
            <a:ext cx="185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“</a:t>
            </a:r>
            <a:r>
              <a:rPr b="1" lang="en" sz="2400">
                <a:solidFill>
                  <a:schemeClr val="dk1"/>
                </a:solidFill>
              </a:rPr>
              <a:t>Cluster”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73" name="Google Shape;273;p31"/>
          <p:cNvSpPr txBox="1"/>
          <p:nvPr/>
        </p:nvSpPr>
        <p:spPr>
          <a:xfrm>
            <a:off x="5367325" y="1412975"/>
            <a:ext cx="185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Cluster</a:t>
            </a:r>
            <a:endParaRPr b="1" sz="2400">
              <a:solidFill>
                <a:schemeClr val="dk1"/>
              </a:solidFill>
            </a:endParaRPr>
          </a:p>
        </p:txBody>
      </p:sp>
      <p:cxnSp>
        <p:nvCxnSpPr>
          <p:cNvPr id="274" name="Google Shape;274;p31"/>
          <p:cNvCxnSpPr/>
          <p:nvPr/>
        </p:nvCxnSpPr>
        <p:spPr>
          <a:xfrm>
            <a:off x="3129650" y="3258900"/>
            <a:ext cx="1557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Hoese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developer - SSEC/UW-Madison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Lead developer 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GeoSphere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Geo2Grid/Polar2Grid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SIFT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source developer and contributor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Satpy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Pyresample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VisPy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…others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- Finishing up Phase 2</a:t>
            </a:r>
            <a:endParaRPr/>
          </a:p>
        </p:txBody>
      </p:sp>
      <p:sp>
        <p:nvSpPr>
          <p:cNvPr id="280" name="Google Shape;28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Upgrade Geo2Grid to 1.1 beta </a:t>
            </a:r>
            <a:r>
              <a:rPr lang="en">
                <a:solidFill>
                  <a:schemeClr val="accent5"/>
                </a:solidFill>
              </a:rPr>
              <a:t>✓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MP4 video generation </a:t>
            </a:r>
            <a:r>
              <a:rPr lang="en">
                <a:solidFill>
                  <a:schemeClr val="accent5"/>
                </a:solidFill>
              </a:rPr>
              <a:t>✓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Switch from CGI scripts to FastAPI</a:t>
            </a:r>
            <a:r>
              <a:rPr lang="en"/>
              <a:t> </a:t>
            </a:r>
            <a:r>
              <a:rPr lang="en">
                <a:solidFill>
                  <a:schemeClr val="accent5"/>
                </a:solidFill>
              </a:rPr>
              <a:t>✓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GOES-17 | GOES-18 → GOES-West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Optimizations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Larger tiles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JPEG compression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Background processing on the client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products (ABI L2, other RGBs, etc)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S3 storage backend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Multi-node processing - I lied</a:t>
            </a:r>
            <a:endParaRPr/>
          </a:p>
        </p:txBody>
      </p:sp>
      <p:sp>
        <p:nvSpPr>
          <p:cNvPr id="286" name="Google Shape;286;p33"/>
          <p:cNvSpPr/>
          <p:nvPr/>
        </p:nvSpPr>
        <p:spPr>
          <a:xfrm>
            <a:off x="3386875" y="197957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287" name="Google Shape;287;p33"/>
          <p:cNvSpPr/>
          <p:nvPr/>
        </p:nvSpPr>
        <p:spPr>
          <a:xfrm>
            <a:off x="4791125" y="197957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288" name="Google Shape;288;p33"/>
          <p:cNvSpPr/>
          <p:nvPr/>
        </p:nvSpPr>
        <p:spPr>
          <a:xfrm>
            <a:off x="3386875" y="2914400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289" name="Google Shape;289;p33"/>
          <p:cNvSpPr/>
          <p:nvPr/>
        </p:nvSpPr>
        <p:spPr>
          <a:xfrm>
            <a:off x="4791125" y="2914400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290" name="Google Shape;290;p33"/>
          <p:cNvSpPr/>
          <p:nvPr/>
        </p:nvSpPr>
        <p:spPr>
          <a:xfrm>
            <a:off x="3386875" y="384922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291" name="Google Shape;291;p33"/>
          <p:cNvSpPr/>
          <p:nvPr/>
        </p:nvSpPr>
        <p:spPr>
          <a:xfrm>
            <a:off x="4791125" y="384922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292" name="Google Shape;292;p33"/>
          <p:cNvSpPr txBox="1"/>
          <p:nvPr/>
        </p:nvSpPr>
        <p:spPr>
          <a:xfrm>
            <a:off x="3643350" y="1221600"/>
            <a:ext cx="185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Cluster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93" name="Google Shape;293;p33"/>
          <p:cNvSpPr/>
          <p:nvPr/>
        </p:nvSpPr>
        <p:spPr>
          <a:xfrm>
            <a:off x="2101250" y="197957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GeoTIFFs</a:t>
            </a:r>
            <a:endParaRPr/>
          </a:p>
        </p:txBody>
      </p:sp>
      <p:cxnSp>
        <p:nvCxnSpPr>
          <p:cNvPr id="294" name="Google Shape;294;p33"/>
          <p:cNvCxnSpPr>
            <a:stCxn id="293" idx="3"/>
            <a:endCxn id="286" idx="1"/>
          </p:cNvCxnSpPr>
          <p:nvPr/>
        </p:nvCxnSpPr>
        <p:spPr>
          <a:xfrm>
            <a:off x="3223850" y="2306125"/>
            <a:ext cx="162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Multi-node processing - I lied</a:t>
            </a:r>
            <a:endParaRPr/>
          </a:p>
        </p:txBody>
      </p:sp>
      <p:sp>
        <p:nvSpPr>
          <p:cNvPr id="300" name="Google Shape;300;p34"/>
          <p:cNvSpPr/>
          <p:nvPr/>
        </p:nvSpPr>
        <p:spPr>
          <a:xfrm>
            <a:off x="2101250" y="117210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Geo2Grid</a:t>
            </a:r>
            <a:endParaRPr/>
          </a:p>
        </p:txBody>
      </p:sp>
      <p:sp>
        <p:nvSpPr>
          <p:cNvPr id="301" name="Google Shape;301;p34"/>
          <p:cNvSpPr/>
          <p:nvPr/>
        </p:nvSpPr>
        <p:spPr>
          <a:xfrm>
            <a:off x="2101250" y="27870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Tile Indexer</a:t>
            </a:r>
            <a:endParaRPr/>
          </a:p>
        </p:txBody>
      </p:sp>
      <p:sp>
        <p:nvSpPr>
          <p:cNvPr id="302" name="Google Shape;302;p34"/>
          <p:cNvSpPr/>
          <p:nvPr/>
        </p:nvSpPr>
        <p:spPr>
          <a:xfrm>
            <a:off x="815625" y="197957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MapServer</a:t>
            </a:r>
            <a:endParaRPr/>
          </a:p>
        </p:txBody>
      </p:sp>
      <p:sp>
        <p:nvSpPr>
          <p:cNvPr id="303" name="Google Shape;303;p34"/>
          <p:cNvSpPr/>
          <p:nvPr/>
        </p:nvSpPr>
        <p:spPr>
          <a:xfrm>
            <a:off x="3386875" y="197957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304" name="Google Shape;304;p34"/>
          <p:cNvSpPr/>
          <p:nvPr/>
        </p:nvSpPr>
        <p:spPr>
          <a:xfrm>
            <a:off x="2101250" y="197957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GeoTIFFs</a:t>
            </a:r>
            <a:endParaRPr/>
          </a:p>
        </p:txBody>
      </p:sp>
      <p:cxnSp>
        <p:nvCxnSpPr>
          <p:cNvPr id="305" name="Google Shape;305;p34"/>
          <p:cNvCxnSpPr>
            <a:stCxn id="304" idx="3"/>
            <a:endCxn id="303" idx="1"/>
          </p:cNvCxnSpPr>
          <p:nvPr/>
        </p:nvCxnSpPr>
        <p:spPr>
          <a:xfrm>
            <a:off x="3223850" y="2306125"/>
            <a:ext cx="162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34"/>
          <p:cNvCxnSpPr>
            <a:stCxn id="301" idx="0"/>
            <a:endCxn id="304" idx="2"/>
          </p:cNvCxnSpPr>
          <p:nvPr/>
        </p:nvCxnSpPr>
        <p:spPr>
          <a:xfrm rot="10800000">
            <a:off x="2662550" y="2632550"/>
            <a:ext cx="0" cy="1545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34"/>
          <p:cNvCxnSpPr>
            <a:stCxn id="302" idx="3"/>
            <a:endCxn id="304" idx="1"/>
          </p:cNvCxnSpPr>
          <p:nvPr/>
        </p:nvCxnSpPr>
        <p:spPr>
          <a:xfrm>
            <a:off x="1938225" y="2306125"/>
            <a:ext cx="162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34"/>
          <p:cNvCxnSpPr>
            <a:stCxn id="304" idx="0"/>
            <a:endCxn id="300" idx="2"/>
          </p:cNvCxnSpPr>
          <p:nvPr/>
        </p:nvCxnSpPr>
        <p:spPr>
          <a:xfrm rot="10800000">
            <a:off x="2662550" y="1825075"/>
            <a:ext cx="0" cy="1545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Multi-node processing - I lied</a:t>
            </a:r>
            <a:endParaRPr/>
          </a:p>
        </p:txBody>
      </p:sp>
      <p:sp>
        <p:nvSpPr>
          <p:cNvPr id="314" name="Google Shape;314;p35"/>
          <p:cNvSpPr/>
          <p:nvPr/>
        </p:nvSpPr>
        <p:spPr>
          <a:xfrm>
            <a:off x="3308575" y="35945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GRB</a:t>
            </a:r>
            <a:endParaRPr/>
          </a:p>
        </p:txBody>
      </p:sp>
      <p:sp>
        <p:nvSpPr>
          <p:cNvPr id="315" name="Google Shape;315;p35"/>
          <p:cNvSpPr/>
          <p:nvPr/>
        </p:nvSpPr>
        <p:spPr>
          <a:xfrm>
            <a:off x="2101250" y="117210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Geo2Grid</a:t>
            </a:r>
            <a:endParaRPr/>
          </a:p>
        </p:txBody>
      </p:sp>
      <p:sp>
        <p:nvSpPr>
          <p:cNvPr id="316" name="Google Shape;316;p35"/>
          <p:cNvSpPr/>
          <p:nvPr/>
        </p:nvSpPr>
        <p:spPr>
          <a:xfrm>
            <a:off x="2101250" y="27870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Tile Indexer</a:t>
            </a:r>
            <a:endParaRPr/>
          </a:p>
        </p:txBody>
      </p:sp>
      <p:sp>
        <p:nvSpPr>
          <p:cNvPr id="317" name="Google Shape;317;p35"/>
          <p:cNvSpPr/>
          <p:nvPr/>
        </p:nvSpPr>
        <p:spPr>
          <a:xfrm>
            <a:off x="815625" y="197957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MapServer</a:t>
            </a:r>
            <a:endParaRPr/>
          </a:p>
        </p:txBody>
      </p:sp>
      <p:sp>
        <p:nvSpPr>
          <p:cNvPr id="318" name="Google Shape;318;p35"/>
          <p:cNvSpPr/>
          <p:nvPr/>
        </p:nvSpPr>
        <p:spPr>
          <a:xfrm>
            <a:off x="3308575" y="27870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NetCDF</a:t>
            </a:r>
            <a:endParaRPr/>
          </a:p>
        </p:txBody>
      </p:sp>
      <p:sp>
        <p:nvSpPr>
          <p:cNvPr id="319" name="Google Shape;319;p35"/>
          <p:cNvSpPr/>
          <p:nvPr/>
        </p:nvSpPr>
        <p:spPr>
          <a:xfrm>
            <a:off x="3386875" y="197957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320" name="Google Shape;320;p35"/>
          <p:cNvSpPr/>
          <p:nvPr/>
        </p:nvSpPr>
        <p:spPr>
          <a:xfrm>
            <a:off x="2101250" y="197957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GeoTIFFs</a:t>
            </a:r>
            <a:endParaRPr/>
          </a:p>
        </p:txBody>
      </p:sp>
      <p:cxnSp>
        <p:nvCxnSpPr>
          <p:cNvPr id="321" name="Google Shape;321;p35"/>
          <p:cNvCxnSpPr>
            <a:stCxn id="320" idx="3"/>
            <a:endCxn id="319" idx="1"/>
          </p:cNvCxnSpPr>
          <p:nvPr/>
        </p:nvCxnSpPr>
        <p:spPr>
          <a:xfrm>
            <a:off x="3223850" y="2306125"/>
            <a:ext cx="162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35"/>
          <p:cNvCxnSpPr>
            <a:stCxn id="318" idx="0"/>
            <a:endCxn id="319" idx="2"/>
          </p:cNvCxnSpPr>
          <p:nvPr/>
        </p:nvCxnSpPr>
        <p:spPr>
          <a:xfrm rot="10800000">
            <a:off x="3869875" y="2632550"/>
            <a:ext cx="0" cy="1545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35"/>
          <p:cNvCxnSpPr>
            <a:stCxn id="314" idx="0"/>
            <a:endCxn id="318" idx="2"/>
          </p:cNvCxnSpPr>
          <p:nvPr/>
        </p:nvCxnSpPr>
        <p:spPr>
          <a:xfrm rot="10800000">
            <a:off x="3869875" y="3440025"/>
            <a:ext cx="0" cy="1545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35"/>
          <p:cNvCxnSpPr>
            <a:stCxn id="316" idx="0"/>
            <a:endCxn id="320" idx="2"/>
          </p:cNvCxnSpPr>
          <p:nvPr/>
        </p:nvCxnSpPr>
        <p:spPr>
          <a:xfrm rot="10800000">
            <a:off x="2662550" y="2632550"/>
            <a:ext cx="0" cy="1545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35"/>
          <p:cNvCxnSpPr>
            <a:stCxn id="317" idx="3"/>
            <a:endCxn id="320" idx="1"/>
          </p:cNvCxnSpPr>
          <p:nvPr/>
        </p:nvCxnSpPr>
        <p:spPr>
          <a:xfrm>
            <a:off x="1938225" y="2306125"/>
            <a:ext cx="162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6" name="Google Shape;326;p35"/>
          <p:cNvCxnSpPr>
            <a:stCxn id="320" idx="0"/>
            <a:endCxn id="315" idx="2"/>
          </p:cNvCxnSpPr>
          <p:nvPr/>
        </p:nvCxnSpPr>
        <p:spPr>
          <a:xfrm rot="10800000">
            <a:off x="2662550" y="1825075"/>
            <a:ext cx="0" cy="1545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35"/>
          <p:cNvCxnSpPr>
            <a:stCxn id="315" idx="3"/>
            <a:endCxn id="318" idx="3"/>
          </p:cNvCxnSpPr>
          <p:nvPr/>
        </p:nvCxnSpPr>
        <p:spPr>
          <a:xfrm>
            <a:off x="3223850" y="1498650"/>
            <a:ext cx="1207200" cy="1614900"/>
          </a:xfrm>
          <a:prstGeom prst="bentConnector3">
            <a:avLst>
              <a:gd fmla="val 119736" name="adj1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/>
          <p:nvPr/>
        </p:nvSpPr>
        <p:spPr>
          <a:xfrm>
            <a:off x="3150050" y="1734900"/>
            <a:ext cx="2796300" cy="2993700"/>
          </a:xfrm>
          <a:prstGeom prst="rect">
            <a:avLst/>
          </a:prstGeom>
          <a:solidFill>
            <a:srgbClr val="FFAB40">
              <a:alpha val="67860"/>
            </a:srgbClr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Multi-node processing - CephFS S3</a:t>
            </a:r>
            <a:endParaRPr/>
          </a:p>
        </p:txBody>
      </p:sp>
      <p:sp>
        <p:nvSpPr>
          <p:cNvPr id="334" name="Google Shape;334;p36"/>
          <p:cNvSpPr/>
          <p:nvPr/>
        </p:nvSpPr>
        <p:spPr>
          <a:xfrm>
            <a:off x="3386875" y="197957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335" name="Google Shape;335;p36"/>
          <p:cNvSpPr/>
          <p:nvPr/>
        </p:nvSpPr>
        <p:spPr>
          <a:xfrm>
            <a:off x="4791125" y="197957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336" name="Google Shape;336;p36"/>
          <p:cNvSpPr/>
          <p:nvPr/>
        </p:nvSpPr>
        <p:spPr>
          <a:xfrm>
            <a:off x="3386875" y="2914400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337" name="Google Shape;337;p36"/>
          <p:cNvSpPr/>
          <p:nvPr/>
        </p:nvSpPr>
        <p:spPr>
          <a:xfrm>
            <a:off x="4791125" y="2914400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3386875" y="384922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339" name="Google Shape;339;p36"/>
          <p:cNvSpPr/>
          <p:nvPr/>
        </p:nvSpPr>
        <p:spPr>
          <a:xfrm>
            <a:off x="4791125" y="384922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/>
          <p:nvPr/>
        </p:nvSpPr>
        <p:spPr>
          <a:xfrm>
            <a:off x="3150050" y="1734900"/>
            <a:ext cx="2796300" cy="2993700"/>
          </a:xfrm>
          <a:prstGeom prst="rect">
            <a:avLst/>
          </a:prstGeom>
          <a:solidFill>
            <a:srgbClr val="FFAB40">
              <a:alpha val="67860"/>
            </a:srgbClr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Multi-node processing - CephFS S3</a:t>
            </a:r>
            <a:endParaRPr/>
          </a:p>
        </p:txBody>
      </p:sp>
      <p:sp>
        <p:nvSpPr>
          <p:cNvPr id="346" name="Google Shape;346;p37"/>
          <p:cNvSpPr/>
          <p:nvPr/>
        </p:nvSpPr>
        <p:spPr>
          <a:xfrm>
            <a:off x="3386875" y="197957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4791125" y="197957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348" name="Google Shape;348;p37"/>
          <p:cNvSpPr/>
          <p:nvPr/>
        </p:nvSpPr>
        <p:spPr>
          <a:xfrm>
            <a:off x="3386875" y="2914400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349" name="Google Shape;349;p37"/>
          <p:cNvSpPr/>
          <p:nvPr/>
        </p:nvSpPr>
        <p:spPr>
          <a:xfrm>
            <a:off x="4791125" y="2914400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350" name="Google Shape;350;p37"/>
          <p:cNvSpPr/>
          <p:nvPr/>
        </p:nvSpPr>
        <p:spPr>
          <a:xfrm>
            <a:off x="3386875" y="384922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351" name="Google Shape;351;p37"/>
          <p:cNvSpPr/>
          <p:nvPr/>
        </p:nvSpPr>
        <p:spPr>
          <a:xfrm>
            <a:off x="4791125" y="3849225"/>
            <a:ext cx="9660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Node</a:t>
            </a:r>
            <a:endParaRPr/>
          </a:p>
        </p:txBody>
      </p:sp>
      <p:sp>
        <p:nvSpPr>
          <p:cNvPr id="352" name="Google Shape;352;p37"/>
          <p:cNvSpPr/>
          <p:nvPr/>
        </p:nvSpPr>
        <p:spPr>
          <a:xfrm>
            <a:off x="6195375" y="197957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GRB</a:t>
            </a:r>
            <a:endParaRPr/>
          </a:p>
        </p:txBody>
      </p:sp>
      <p:sp>
        <p:nvSpPr>
          <p:cNvPr id="353" name="Google Shape;353;p37"/>
          <p:cNvSpPr/>
          <p:nvPr/>
        </p:nvSpPr>
        <p:spPr>
          <a:xfrm>
            <a:off x="1826025" y="197957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Geo2Grid</a:t>
            </a:r>
            <a:endParaRPr/>
          </a:p>
        </p:txBody>
      </p:sp>
      <p:sp>
        <p:nvSpPr>
          <p:cNvPr id="354" name="Google Shape;354;p37"/>
          <p:cNvSpPr/>
          <p:nvPr/>
        </p:nvSpPr>
        <p:spPr>
          <a:xfrm>
            <a:off x="1826025" y="38492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Tile Indexer</a:t>
            </a:r>
            <a:endParaRPr/>
          </a:p>
        </p:txBody>
      </p:sp>
      <p:sp>
        <p:nvSpPr>
          <p:cNvPr id="355" name="Google Shape;355;p37"/>
          <p:cNvSpPr/>
          <p:nvPr/>
        </p:nvSpPr>
        <p:spPr>
          <a:xfrm>
            <a:off x="1826025" y="291440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MapServer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361" name="Google Shape;361;p38"/>
          <p:cNvSpPr txBox="1"/>
          <p:nvPr>
            <p:ph idx="1" type="body"/>
          </p:nvPr>
        </p:nvSpPr>
        <p:spPr>
          <a:xfrm>
            <a:off x="139575" y="1634450"/>
            <a:ext cx="521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Beta testers</a:t>
            </a:r>
            <a:endParaRPr b="1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Tim Schmit, Jim Nelson,</a:t>
            </a:r>
            <a:br>
              <a:rPr lang="en"/>
            </a:br>
            <a:r>
              <a:rPr lang="en"/>
              <a:t>Mat Gunshor, Scott Lindstrom,</a:t>
            </a:r>
            <a:br>
              <a:rPr lang="en"/>
            </a:br>
            <a:r>
              <a:rPr lang="en"/>
              <a:t>Liam Gumley, Kathy Strabala,</a:t>
            </a:r>
            <a:br>
              <a:rPr lang="en"/>
            </a:br>
            <a:r>
              <a:rPr lang="en"/>
              <a:t>Sam Batzli, Jerry Robaidek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GeoSphere: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https://geosphere.ssec.wisc.edu/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CSPP Geo: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https://cimss.ssec.wisc.edu/csppgeo/</a:t>
            </a:r>
            <a:endParaRPr/>
          </a:p>
        </p:txBody>
      </p:sp>
      <p:pic>
        <p:nvPicPr>
          <p:cNvPr descr="GOES-16 ABI Mesoscale 2 data from 2022-06-19 18:00:55 to 2022-06-19 21:59:55 (240 frames total). This video was created from the GeoSphere in-development website. This functionality should be usable in future updates of the main geosphere website: https://geosphere.ssec.wisc.edu/" id="362" name="Google Shape;362;p38" title="GeoSphere Dev - GOES-16 ABI Mesoscale 2 - 4 Hour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0450" y="0"/>
            <a:ext cx="5364950" cy="402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8"/>
          <p:cNvSpPr txBox="1"/>
          <p:nvPr/>
        </p:nvSpPr>
        <p:spPr>
          <a:xfrm>
            <a:off x="7479525" y="4650650"/>
            <a:ext cx="162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Video on Youtube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rest of the team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8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20"/>
              <a:t>Clayton Suplinski</a:t>
            </a:r>
            <a:endParaRPr b="1" sz="43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320"/>
              <a:t>	Frontend developer</a:t>
            </a:r>
            <a:endParaRPr sz="43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4320"/>
              <a:t>Ray Garcia</a:t>
            </a:r>
            <a:endParaRPr b="1" sz="43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320"/>
              <a:t>	Backend developer</a:t>
            </a:r>
            <a:endParaRPr sz="43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4320"/>
              <a:t>Will Roberts</a:t>
            </a:r>
            <a:endParaRPr b="1" sz="43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320"/>
              <a:t>	Backend developer</a:t>
            </a:r>
            <a:endParaRPr sz="43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4320"/>
              <a:t>Graeme Martin</a:t>
            </a:r>
            <a:endParaRPr b="1" sz="43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320"/>
              <a:t>	</a:t>
            </a:r>
            <a:r>
              <a:rPr lang="en" sz="4320"/>
              <a:t>Principal</a:t>
            </a:r>
            <a:r>
              <a:rPr lang="en" sz="4320"/>
              <a:t> Investigator, tester, proposal </a:t>
            </a:r>
            <a:r>
              <a:rPr lang="en" sz="4320"/>
              <a:t>writer</a:t>
            </a:r>
            <a:r>
              <a:rPr lang="en" sz="4320"/>
              <a:t>, report writer</a:t>
            </a:r>
            <a:endParaRPr sz="43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4320"/>
              <a:t>Scott Nolin</a:t>
            </a:r>
            <a:r>
              <a:rPr lang="en" sz="4320"/>
              <a:t> and </a:t>
            </a:r>
            <a:r>
              <a:rPr b="1" lang="en" sz="4320"/>
              <a:t>Jesse Stroik</a:t>
            </a:r>
            <a:endParaRPr b="1" sz="43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320"/>
              <a:t>	Technical computing and cluster fixers</a:t>
            </a:r>
            <a:endParaRPr sz="432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017725"/>
            <a:ext cx="8520600" cy="40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Convert</a:t>
            </a:r>
            <a:r>
              <a:rPr lang="en"/>
              <a:t> GOES-ReBroadcast (GRB) to image tiles quickly (low latency)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high-quality imagery created with CSPP Geo Geo2Grid software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Cloud-friendly development with multiple environments (commercial cloud, self-hosted) in mind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a good-looking website with a </a:t>
            </a:r>
            <a:r>
              <a:rPr b="1" lang="en"/>
              <a:t>simple</a:t>
            </a:r>
            <a:r>
              <a:rPr lang="en"/>
              <a:t> UI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it on a budget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developers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 self-hosted server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“Stuff” (Kubernetes)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Phase 2: Make it better (GOES-17, video sharing, optimizations, etc)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449025"/>
            <a:ext cx="8520600" cy="41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DEMO!!!</a:t>
            </a:r>
            <a:endParaRPr sz="3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/>
              <a:t>😨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GeoSphere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945700" y="1918600"/>
            <a:ext cx="7021275" cy="2070955"/>
          </a:xfrm>
          <a:custGeom>
            <a:rect b="b" l="l" r="r" t="t"/>
            <a:pathLst>
              <a:path extrusionOk="0" h="69124" w="280851">
                <a:moveTo>
                  <a:pt x="0" y="0"/>
                </a:moveTo>
                <a:lnTo>
                  <a:pt x="279219" y="0"/>
                </a:lnTo>
                <a:lnTo>
                  <a:pt x="279219" y="32657"/>
                </a:lnTo>
                <a:lnTo>
                  <a:pt x="544" y="32657"/>
                </a:lnTo>
                <a:lnTo>
                  <a:pt x="544" y="69124"/>
                </a:lnTo>
                <a:lnTo>
                  <a:pt x="280851" y="69124"/>
                </a:ln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GeoSphere - Phase 1</a:t>
            </a:r>
            <a:endParaRPr/>
          </a:p>
        </p:txBody>
      </p:sp>
      <p:sp>
        <p:nvSpPr>
          <p:cNvPr id="92" name="Google Shape;92;p19"/>
          <p:cNvSpPr/>
          <p:nvPr/>
        </p:nvSpPr>
        <p:spPr>
          <a:xfrm>
            <a:off x="8082625" y="3669850"/>
            <a:ext cx="653100" cy="65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8" y="1479738"/>
            <a:ext cx="893399" cy="90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6420000" dist="38100">
              <a:schemeClr val="accent5">
                <a:alpha val="70000"/>
              </a:scheme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>
            <a:off x="945700" y="1918600"/>
            <a:ext cx="7021275" cy="2070955"/>
          </a:xfrm>
          <a:custGeom>
            <a:rect b="b" l="l" r="r" t="t"/>
            <a:pathLst>
              <a:path extrusionOk="0" h="69124" w="280851">
                <a:moveTo>
                  <a:pt x="0" y="0"/>
                </a:moveTo>
                <a:lnTo>
                  <a:pt x="279219" y="0"/>
                </a:lnTo>
                <a:lnTo>
                  <a:pt x="279219" y="32657"/>
                </a:lnTo>
                <a:lnTo>
                  <a:pt x="544" y="32657"/>
                </a:lnTo>
                <a:lnTo>
                  <a:pt x="544" y="69124"/>
                </a:lnTo>
                <a:lnTo>
                  <a:pt x="280851" y="69124"/>
                </a:ln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GeoSphere - Phase 1</a:t>
            </a:r>
            <a:endParaRPr/>
          </a:p>
        </p:txBody>
      </p:sp>
      <p:sp>
        <p:nvSpPr>
          <p:cNvPr id="100" name="Google Shape;100;p20"/>
          <p:cNvSpPr/>
          <p:nvPr/>
        </p:nvSpPr>
        <p:spPr>
          <a:xfrm>
            <a:off x="61286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8082625" y="3669850"/>
            <a:ext cx="653100" cy="65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8" y="1479738"/>
            <a:ext cx="893399" cy="90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6420000" dist="38100">
              <a:schemeClr val="accent5">
                <a:alpha val="70000"/>
              </a:scheme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945700" y="1918600"/>
            <a:ext cx="7021275" cy="2070955"/>
          </a:xfrm>
          <a:custGeom>
            <a:rect b="b" l="l" r="r" t="t"/>
            <a:pathLst>
              <a:path extrusionOk="0" h="69124" w="280851">
                <a:moveTo>
                  <a:pt x="0" y="0"/>
                </a:moveTo>
                <a:lnTo>
                  <a:pt x="279219" y="0"/>
                </a:lnTo>
                <a:lnTo>
                  <a:pt x="279219" y="32657"/>
                </a:lnTo>
                <a:lnTo>
                  <a:pt x="544" y="32657"/>
                </a:lnTo>
                <a:lnTo>
                  <a:pt x="544" y="69124"/>
                </a:lnTo>
                <a:lnTo>
                  <a:pt x="280851" y="69124"/>
                </a:ln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GeoSphere - Phase 1</a:t>
            </a:r>
            <a:endParaRPr/>
          </a:p>
        </p:txBody>
      </p:sp>
      <p:sp>
        <p:nvSpPr>
          <p:cNvPr id="109" name="Google Shape;109;p21"/>
          <p:cNvSpPr/>
          <p:nvPr/>
        </p:nvSpPr>
        <p:spPr>
          <a:xfrm>
            <a:off x="12858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GRB</a:t>
            </a:r>
            <a:endParaRPr/>
          </a:p>
        </p:txBody>
      </p:sp>
      <p:sp>
        <p:nvSpPr>
          <p:cNvPr id="110" name="Google Shape;110;p21"/>
          <p:cNvSpPr/>
          <p:nvPr/>
        </p:nvSpPr>
        <p:spPr>
          <a:xfrm>
            <a:off x="3707225" y="1605625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Geo2Grid</a:t>
            </a:r>
            <a:endParaRPr/>
          </a:p>
        </p:txBody>
      </p:sp>
      <p:sp>
        <p:nvSpPr>
          <p:cNvPr id="111" name="Google Shape;111;p21"/>
          <p:cNvSpPr/>
          <p:nvPr/>
        </p:nvSpPr>
        <p:spPr>
          <a:xfrm>
            <a:off x="6128625" y="3669850"/>
            <a:ext cx="1122600" cy="65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8082625" y="3669850"/>
            <a:ext cx="653100" cy="65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8" y="1479738"/>
            <a:ext cx="893399" cy="90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6420000" dist="38100">
              <a:schemeClr val="accent5">
                <a:alpha val="70000"/>
              </a:scheme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